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4" r:id="rId3"/>
    <p:sldId id="285" r:id="rId4"/>
    <p:sldId id="259" r:id="rId5"/>
    <p:sldId id="261" r:id="rId6"/>
    <p:sldId id="269" r:id="rId7"/>
    <p:sldId id="265" r:id="rId8"/>
    <p:sldId id="286" r:id="rId9"/>
    <p:sldId id="287" r:id="rId10"/>
    <p:sldId id="288" r:id="rId11"/>
    <p:sldId id="290" r:id="rId12"/>
    <p:sldId id="291" r:id="rId13"/>
    <p:sldId id="266" r:id="rId14"/>
    <p:sldId id="272" r:id="rId15"/>
    <p:sldId id="270" r:id="rId16"/>
  </p:sldIdLst>
  <p:sldSz cx="12192000" cy="6858000"/>
  <p:notesSz cx="6819900" cy="99314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3324" autoAdjust="0"/>
  </p:normalViewPr>
  <p:slideViewPr>
    <p:cSldViewPr snapToGrid="0">
      <p:cViewPr varScale="1">
        <p:scale>
          <a:sx n="86" d="100"/>
          <a:sy n="86" d="100"/>
        </p:scale>
        <p:origin x="69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CBAFDD-7E5B-604E-9402-35B6E5A9A4AB}" type="doc">
      <dgm:prSet loTypeId="urn:microsoft.com/office/officeart/2005/8/layout/cycle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1D75F56-BE31-EA48-BD68-1A9DAA3C34D7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2400" b="1" dirty="0" smtClean="0">
              <a:solidFill>
                <a:srgbClr val="002060"/>
              </a:solidFill>
            </a:rPr>
            <a:t>Guerra Fiscal</a:t>
          </a:r>
          <a:endParaRPr lang="pt-BR" sz="2400" b="1" dirty="0">
            <a:solidFill>
              <a:srgbClr val="002060"/>
            </a:solidFill>
          </a:endParaRPr>
        </a:p>
      </dgm:t>
    </dgm:pt>
    <dgm:pt modelId="{5324BB95-EE6F-484F-8F4F-19D774823F53}" type="parTrans" cxnId="{4126FA0E-2DB7-A34C-AA33-7569E561644A}">
      <dgm:prSet/>
      <dgm:spPr/>
      <dgm:t>
        <a:bodyPr/>
        <a:lstStyle/>
        <a:p>
          <a:endParaRPr lang="pt-BR" dirty="0"/>
        </a:p>
      </dgm:t>
    </dgm:pt>
    <dgm:pt modelId="{F6BDB13D-54BE-B041-92F0-FE71401CA4C5}" type="sibTrans" cxnId="{4126FA0E-2DB7-A34C-AA33-7569E561644A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 dirty="0"/>
        </a:p>
      </dgm:t>
    </dgm:pt>
    <dgm:pt modelId="{96F2B563-3D4E-654F-B38A-A47279ED04C4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2400" b="1" noProof="0" dirty="0" smtClean="0">
              <a:solidFill>
                <a:srgbClr val="002060"/>
              </a:solidFill>
            </a:rPr>
            <a:t>Princípio</a:t>
          </a:r>
          <a:r>
            <a:rPr lang="pt-BR" sz="2400" b="1" dirty="0" smtClean="0">
              <a:solidFill>
                <a:srgbClr val="002060"/>
              </a:solidFill>
            </a:rPr>
            <a:t> do Destino</a:t>
          </a:r>
          <a:endParaRPr lang="pt-BR" sz="2400" b="1" dirty="0">
            <a:solidFill>
              <a:srgbClr val="002060"/>
            </a:solidFill>
          </a:endParaRPr>
        </a:p>
      </dgm:t>
    </dgm:pt>
    <dgm:pt modelId="{0679BE4B-13C7-054B-A44E-F3F30AE04309}" type="parTrans" cxnId="{B5244F41-B373-5F4C-88A2-BAD67FFF55B2}">
      <dgm:prSet/>
      <dgm:spPr/>
      <dgm:t>
        <a:bodyPr/>
        <a:lstStyle/>
        <a:p>
          <a:endParaRPr lang="pt-BR" dirty="0"/>
        </a:p>
      </dgm:t>
    </dgm:pt>
    <dgm:pt modelId="{4CC8D54E-7151-F948-AC6A-01FD754CE0E1}" type="sibTrans" cxnId="{B5244F41-B373-5F4C-88A2-BAD67FFF55B2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 dirty="0"/>
        </a:p>
      </dgm:t>
    </dgm:pt>
    <dgm:pt modelId="{814DD608-74BA-9044-B04D-FE0E28D41779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2400" b="1" dirty="0" smtClean="0">
              <a:solidFill>
                <a:srgbClr val="002060"/>
              </a:solidFill>
            </a:rPr>
            <a:t>Guerra dos Portos</a:t>
          </a:r>
          <a:endParaRPr lang="pt-BR" sz="2400" b="1" dirty="0">
            <a:solidFill>
              <a:srgbClr val="002060"/>
            </a:solidFill>
          </a:endParaRPr>
        </a:p>
      </dgm:t>
    </dgm:pt>
    <dgm:pt modelId="{0CB22C80-145E-344B-BEDA-6C57EDD81419}" type="parTrans" cxnId="{F24FB876-54CC-0842-B013-6E1E9BD4894E}">
      <dgm:prSet/>
      <dgm:spPr/>
      <dgm:t>
        <a:bodyPr/>
        <a:lstStyle/>
        <a:p>
          <a:endParaRPr lang="pt-BR" dirty="0"/>
        </a:p>
      </dgm:t>
    </dgm:pt>
    <dgm:pt modelId="{FAF33FF7-CFE8-9542-8060-7B2B1021B2B0}" type="sibTrans" cxnId="{F24FB876-54CC-0842-B013-6E1E9BD4894E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 dirty="0"/>
        </a:p>
      </dgm:t>
    </dgm:pt>
    <dgm:pt modelId="{19F7ACFD-80D8-5341-B281-7FF88B1ABD95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2400" b="1" dirty="0" smtClean="0">
              <a:solidFill>
                <a:srgbClr val="002060"/>
              </a:solidFill>
            </a:rPr>
            <a:t>Comércio Não Presencial</a:t>
          </a:r>
          <a:endParaRPr lang="pt-BR" sz="2400" b="1" dirty="0">
            <a:solidFill>
              <a:srgbClr val="002060"/>
            </a:solidFill>
          </a:endParaRPr>
        </a:p>
      </dgm:t>
    </dgm:pt>
    <dgm:pt modelId="{4D59B00C-B6F9-4F4A-A5B7-A10A41F11436}" type="parTrans" cxnId="{6F1CE689-7175-7649-A73B-5F6600ACE337}">
      <dgm:prSet/>
      <dgm:spPr/>
      <dgm:t>
        <a:bodyPr/>
        <a:lstStyle/>
        <a:p>
          <a:endParaRPr lang="pt-BR" dirty="0"/>
        </a:p>
      </dgm:t>
    </dgm:pt>
    <dgm:pt modelId="{EED44639-5604-9244-82CF-F5634266350F}" type="sibTrans" cxnId="{6F1CE689-7175-7649-A73B-5F6600ACE337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 dirty="0"/>
        </a:p>
      </dgm:t>
    </dgm:pt>
    <dgm:pt modelId="{34678C96-171B-B949-B875-512ED2C43E1D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2400" b="1" dirty="0" smtClean="0">
              <a:solidFill>
                <a:srgbClr val="002060"/>
              </a:solidFill>
            </a:rPr>
            <a:t>Convalidação dos benefícios fiscais</a:t>
          </a:r>
          <a:endParaRPr lang="pt-BR" sz="2400" b="1" dirty="0">
            <a:solidFill>
              <a:srgbClr val="002060"/>
            </a:solidFill>
          </a:endParaRPr>
        </a:p>
      </dgm:t>
    </dgm:pt>
    <dgm:pt modelId="{C4A08B51-5537-604C-BFD3-82ABEA27C91F}" type="parTrans" cxnId="{69D153B8-FEC2-D74C-A83A-2FB8C0174F78}">
      <dgm:prSet/>
      <dgm:spPr/>
      <dgm:t>
        <a:bodyPr/>
        <a:lstStyle/>
        <a:p>
          <a:endParaRPr lang="pt-BR" dirty="0"/>
        </a:p>
      </dgm:t>
    </dgm:pt>
    <dgm:pt modelId="{0215C9C3-E103-504A-A160-1EDC71EFF2EF}" type="sibTrans" cxnId="{69D153B8-FEC2-D74C-A83A-2FB8C0174F78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 dirty="0"/>
        </a:p>
      </dgm:t>
    </dgm:pt>
    <dgm:pt modelId="{A711EA44-18D6-AD42-AC41-4A3FD7117286}" type="pres">
      <dgm:prSet presAssocID="{5ECBAFDD-7E5B-604E-9402-35B6E5A9A4A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A95485E-3FDD-6742-B123-190FDBB015B8}" type="pres">
      <dgm:prSet presAssocID="{11D75F56-BE31-EA48-BD68-1A9DAA3C34D7}" presName="node" presStyleLbl="node1" presStyleIdx="0" presStyleCnt="5" custScaleX="139443" custScaleY="14301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2B73EE7-8383-AF4E-AB0B-483DE307B8F9}" type="pres">
      <dgm:prSet presAssocID="{11D75F56-BE31-EA48-BD68-1A9DAA3C34D7}" presName="spNode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/>
        </a:p>
      </dgm:t>
    </dgm:pt>
    <dgm:pt modelId="{FB9F65C6-B658-4442-A1C9-979F3A23FF0F}" type="pres">
      <dgm:prSet presAssocID="{F6BDB13D-54BE-B041-92F0-FE71401CA4C5}" presName="sibTrans" presStyleLbl="sibTrans1D1" presStyleIdx="0" presStyleCnt="5"/>
      <dgm:spPr/>
      <dgm:t>
        <a:bodyPr/>
        <a:lstStyle/>
        <a:p>
          <a:endParaRPr lang="pt-BR"/>
        </a:p>
      </dgm:t>
    </dgm:pt>
    <dgm:pt modelId="{532839FC-12E3-7A4E-874A-07F63650911B}" type="pres">
      <dgm:prSet presAssocID="{96F2B563-3D4E-654F-B38A-A47279ED04C4}" presName="node" presStyleLbl="node1" presStyleIdx="1" presStyleCnt="5" custScaleX="139443" custScaleY="143019" custRadScaleRad="130503" custRadScaleInc="467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37E782-4C91-3845-B5FB-284E17612C63}" type="pres">
      <dgm:prSet presAssocID="{96F2B563-3D4E-654F-B38A-A47279ED04C4}" presName="spNode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/>
        </a:p>
      </dgm:t>
    </dgm:pt>
    <dgm:pt modelId="{E3723C44-1970-6E43-8F64-41F61B5B7815}" type="pres">
      <dgm:prSet presAssocID="{4CC8D54E-7151-F948-AC6A-01FD754CE0E1}" presName="sibTrans" presStyleLbl="sibTrans1D1" presStyleIdx="1" presStyleCnt="5"/>
      <dgm:spPr/>
      <dgm:t>
        <a:bodyPr/>
        <a:lstStyle/>
        <a:p>
          <a:endParaRPr lang="pt-BR"/>
        </a:p>
      </dgm:t>
    </dgm:pt>
    <dgm:pt modelId="{813615DE-97F2-ED40-8D9B-D8C36E34F9C7}" type="pres">
      <dgm:prSet presAssocID="{814DD608-74BA-9044-B04D-FE0E28D41779}" presName="node" presStyleLbl="node1" presStyleIdx="2" presStyleCnt="5" custScaleX="139443" custScaleY="143019" custRadScaleRad="103121" custRadScaleInc="-968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D10CB4F-9A63-934E-BAA8-61A2D2C11EE8}" type="pres">
      <dgm:prSet presAssocID="{814DD608-74BA-9044-B04D-FE0E28D41779}" presName="spNode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/>
        </a:p>
      </dgm:t>
    </dgm:pt>
    <dgm:pt modelId="{CBE201BB-EE54-C34C-A105-903C2CB82E64}" type="pres">
      <dgm:prSet presAssocID="{FAF33FF7-CFE8-9542-8060-7B2B1021B2B0}" presName="sibTrans" presStyleLbl="sibTrans1D1" presStyleIdx="2" presStyleCnt="5"/>
      <dgm:spPr/>
      <dgm:t>
        <a:bodyPr/>
        <a:lstStyle/>
        <a:p>
          <a:endParaRPr lang="pt-BR"/>
        </a:p>
      </dgm:t>
    </dgm:pt>
    <dgm:pt modelId="{B7A60460-6D5F-2D4B-A0C7-6CE2264778D2}" type="pres">
      <dgm:prSet presAssocID="{19F7ACFD-80D8-5341-B281-7FF88B1ABD95}" presName="node" presStyleLbl="node1" presStyleIdx="3" presStyleCnt="5" custScaleX="139443" custScaleY="143019" custRadScaleRad="103121" custRadScaleInc="96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7E6229-2DB8-5A40-A6EC-09F62CF52774}" type="pres">
      <dgm:prSet presAssocID="{19F7ACFD-80D8-5341-B281-7FF88B1ABD95}" presName="spNode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/>
        </a:p>
      </dgm:t>
    </dgm:pt>
    <dgm:pt modelId="{3D2D3AEB-5D86-E84F-AA72-DED45B19BA0C}" type="pres">
      <dgm:prSet presAssocID="{EED44639-5604-9244-82CF-F5634266350F}" presName="sibTrans" presStyleLbl="sibTrans1D1" presStyleIdx="3" presStyleCnt="5"/>
      <dgm:spPr/>
      <dgm:t>
        <a:bodyPr/>
        <a:lstStyle/>
        <a:p>
          <a:endParaRPr lang="pt-BR"/>
        </a:p>
      </dgm:t>
    </dgm:pt>
    <dgm:pt modelId="{E5224271-739B-3348-AEB3-E4F2F43BE149}" type="pres">
      <dgm:prSet presAssocID="{34678C96-171B-B949-B875-512ED2C43E1D}" presName="node" presStyleLbl="node1" presStyleIdx="4" presStyleCnt="5" custScaleX="139443" custScaleY="143019" custRadScaleRad="129991" custRadScaleInc="-466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0CB127-33C0-8643-BB3D-7617F7D29594}" type="pres">
      <dgm:prSet presAssocID="{34678C96-171B-B949-B875-512ED2C43E1D}" presName="spNode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/>
        </a:p>
      </dgm:t>
    </dgm:pt>
    <dgm:pt modelId="{2EE26183-4B39-0B47-A541-45C2FF99CB96}" type="pres">
      <dgm:prSet presAssocID="{0215C9C3-E103-504A-A160-1EDC71EFF2EF}" presName="sibTrans" presStyleLbl="sibTrans1D1" presStyleIdx="4" presStyleCnt="5"/>
      <dgm:spPr/>
      <dgm:t>
        <a:bodyPr/>
        <a:lstStyle/>
        <a:p>
          <a:endParaRPr lang="pt-BR"/>
        </a:p>
      </dgm:t>
    </dgm:pt>
  </dgm:ptLst>
  <dgm:cxnLst>
    <dgm:cxn modelId="{04A093F6-6AE6-4A40-B0A9-1E4B1A7EEA57}" type="presOf" srcId="{EED44639-5604-9244-82CF-F5634266350F}" destId="{3D2D3AEB-5D86-E84F-AA72-DED45B19BA0C}" srcOrd="0" destOrd="0" presId="urn:microsoft.com/office/officeart/2005/8/layout/cycle6"/>
    <dgm:cxn modelId="{A4E283C7-959B-4CCE-B748-6A1CD1130672}" type="presOf" srcId="{19F7ACFD-80D8-5341-B281-7FF88B1ABD95}" destId="{B7A60460-6D5F-2D4B-A0C7-6CE2264778D2}" srcOrd="0" destOrd="0" presId="urn:microsoft.com/office/officeart/2005/8/layout/cycle6"/>
    <dgm:cxn modelId="{19C3B32A-FC23-4D0A-83D9-DE5B44353650}" type="presOf" srcId="{F6BDB13D-54BE-B041-92F0-FE71401CA4C5}" destId="{FB9F65C6-B658-4442-A1C9-979F3A23FF0F}" srcOrd="0" destOrd="0" presId="urn:microsoft.com/office/officeart/2005/8/layout/cycle6"/>
    <dgm:cxn modelId="{4126FA0E-2DB7-A34C-AA33-7569E561644A}" srcId="{5ECBAFDD-7E5B-604E-9402-35B6E5A9A4AB}" destId="{11D75F56-BE31-EA48-BD68-1A9DAA3C34D7}" srcOrd="0" destOrd="0" parTransId="{5324BB95-EE6F-484F-8F4F-19D774823F53}" sibTransId="{F6BDB13D-54BE-B041-92F0-FE71401CA4C5}"/>
    <dgm:cxn modelId="{D3841E9B-E405-4D45-B233-F9481436C1FB}" type="presOf" srcId="{34678C96-171B-B949-B875-512ED2C43E1D}" destId="{E5224271-739B-3348-AEB3-E4F2F43BE149}" srcOrd="0" destOrd="0" presId="urn:microsoft.com/office/officeart/2005/8/layout/cycle6"/>
    <dgm:cxn modelId="{934B4752-7547-48FB-87F8-9C79BD7FC468}" type="presOf" srcId="{11D75F56-BE31-EA48-BD68-1A9DAA3C34D7}" destId="{EA95485E-3FDD-6742-B123-190FDBB015B8}" srcOrd="0" destOrd="0" presId="urn:microsoft.com/office/officeart/2005/8/layout/cycle6"/>
    <dgm:cxn modelId="{B8AB89D5-D58D-4DE8-BB31-AE038A627E26}" type="presOf" srcId="{96F2B563-3D4E-654F-B38A-A47279ED04C4}" destId="{532839FC-12E3-7A4E-874A-07F63650911B}" srcOrd="0" destOrd="0" presId="urn:microsoft.com/office/officeart/2005/8/layout/cycle6"/>
    <dgm:cxn modelId="{64FF3397-B420-4AC4-B501-0874415F8DD7}" type="presOf" srcId="{FAF33FF7-CFE8-9542-8060-7B2B1021B2B0}" destId="{CBE201BB-EE54-C34C-A105-903C2CB82E64}" srcOrd="0" destOrd="0" presId="urn:microsoft.com/office/officeart/2005/8/layout/cycle6"/>
    <dgm:cxn modelId="{69D153B8-FEC2-D74C-A83A-2FB8C0174F78}" srcId="{5ECBAFDD-7E5B-604E-9402-35B6E5A9A4AB}" destId="{34678C96-171B-B949-B875-512ED2C43E1D}" srcOrd="4" destOrd="0" parTransId="{C4A08B51-5537-604C-BFD3-82ABEA27C91F}" sibTransId="{0215C9C3-E103-504A-A160-1EDC71EFF2EF}"/>
    <dgm:cxn modelId="{A14DF33F-4D81-470F-8914-1DE0C3CD3736}" type="presOf" srcId="{5ECBAFDD-7E5B-604E-9402-35B6E5A9A4AB}" destId="{A711EA44-18D6-AD42-AC41-4A3FD7117286}" srcOrd="0" destOrd="0" presId="urn:microsoft.com/office/officeart/2005/8/layout/cycle6"/>
    <dgm:cxn modelId="{6F1CE689-7175-7649-A73B-5F6600ACE337}" srcId="{5ECBAFDD-7E5B-604E-9402-35B6E5A9A4AB}" destId="{19F7ACFD-80D8-5341-B281-7FF88B1ABD95}" srcOrd="3" destOrd="0" parTransId="{4D59B00C-B6F9-4F4A-A5B7-A10A41F11436}" sibTransId="{EED44639-5604-9244-82CF-F5634266350F}"/>
    <dgm:cxn modelId="{F24FB876-54CC-0842-B013-6E1E9BD4894E}" srcId="{5ECBAFDD-7E5B-604E-9402-35B6E5A9A4AB}" destId="{814DD608-74BA-9044-B04D-FE0E28D41779}" srcOrd="2" destOrd="0" parTransId="{0CB22C80-145E-344B-BEDA-6C57EDD81419}" sibTransId="{FAF33FF7-CFE8-9542-8060-7B2B1021B2B0}"/>
    <dgm:cxn modelId="{B5244F41-B373-5F4C-88A2-BAD67FFF55B2}" srcId="{5ECBAFDD-7E5B-604E-9402-35B6E5A9A4AB}" destId="{96F2B563-3D4E-654F-B38A-A47279ED04C4}" srcOrd="1" destOrd="0" parTransId="{0679BE4B-13C7-054B-A44E-F3F30AE04309}" sibTransId="{4CC8D54E-7151-F948-AC6A-01FD754CE0E1}"/>
    <dgm:cxn modelId="{FE4E3206-FC6A-4B6E-A5D7-3A9A71E33F1B}" type="presOf" srcId="{0215C9C3-E103-504A-A160-1EDC71EFF2EF}" destId="{2EE26183-4B39-0B47-A541-45C2FF99CB96}" srcOrd="0" destOrd="0" presId="urn:microsoft.com/office/officeart/2005/8/layout/cycle6"/>
    <dgm:cxn modelId="{D3FEDAF0-2E2D-489E-9E88-70505A296BF8}" type="presOf" srcId="{814DD608-74BA-9044-B04D-FE0E28D41779}" destId="{813615DE-97F2-ED40-8D9B-D8C36E34F9C7}" srcOrd="0" destOrd="0" presId="urn:microsoft.com/office/officeart/2005/8/layout/cycle6"/>
    <dgm:cxn modelId="{31C2274A-694F-4D69-9E10-1002ADD5B79C}" type="presOf" srcId="{4CC8D54E-7151-F948-AC6A-01FD754CE0E1}" destId="{E3723C44-1970-6E43-8F64-41F61B5B7815}" srcOrd="0" destOrd="0" presId="urn:microsoft.com/office/officeart/2005/8/layout/cycle6"/>
    <dgm:cxn modelId="{9B051460-D878-4429-8733-71EBD437845D}" type="presParOf" srcId="{A711EA44-18D6-AD42-AC41-4A3FD7117286}" destId="{EA95485E-3FDD-6742-B123-190FDBB015B8}" srcOrd="0" destOrd="0" presId="urn:microsoft.com/office/officeart/2005/8/layout/cycle6"/>
    <dgm:cxn modelId="{61F31DDC-FFB3-4B8D-A249-53EFD755AF92}" type="presParOf" srcId="{A711EA44-18D6-AD42-AC41-4A3FD7117286}" destId="{A2B73EE7-8383-AF4E-AB0B-483DE307B8F9}" srcOrd="1" destOrd="0" presId="urn:microsoft.com/office/officeart/2005/8/layout/cycle6"/>
    <dgm:cxn modelId="{DD0C1800-06C4-440C-BE08-B6FEAAED5FEA}" type="presParOf" srcId="{A711EA44-18D6-AD42-AC41-4A3FD7117286}" destId="{FB9F65C6-B658-4442-A1C9-979F3A23FF0F}" srcOrd="2" destOrd="0" presId="urn:microsoft.com/office/officeart/2005/8/layout/cycle6"/>
    <dgm:cxn modelId="{4CD70AC7-0270-40CC-B70C-1ACB6999DBEA}" type="presParOf" srcId="{A711EA44-18D6-AD42-AC41-4A3FD7117286}" destId="{532839FC-12E3-7A4E-874A-07F63650911B}" srcOrd="3" destOrd="0" presId="urn:microsoft.com/office/officeart/2005/8/layout/cycle6"/>
    <dgm:cxn modelId="{D2926E2A-DAD2-4B19-9D81-FF4BCA6429BC}" type="presParOf" srcId="{A711EA44-18D6-AD42-AC41-4A3FD7117286}" destId="{7B37E782-4C91-3845-B5FB-284E17612C63}" srcOrd="4" destOrd="0" presId="urn:microsoft.com/office/officeart/2005/8/layout/cycle6"/>
    <dgm:cxn modelId="{AF3BDA19-AA0F-4977-B5A3-455AE3BA1FF2}" type="presParOf" srcId="{A711EA44-18D6-AD42-AC41-4A3FD7117286}" destId="{E3723C44-1970-6E43-8F64-41F61B5B7815}" srcOrd="5" destOrd="0" presId="urn:microsoft.com/office/officeart/2005/8/layout/cycle6"/>
    <dgm:cxn modelId="{E278ED4E-3C14-4F31-83A7-19665F8A7C57}" type="presParOf" srcId="{A711EA44-18D6-AD42-AC41-4A3FD7117286}" destId="{813615DE-97F2-ED40-8D9B-D8C36E34F9C7}" srcOrd="6" destOrd="0" presId="urn:microsoft.com/office/officeart/2005/8/layout/cycle6"/>
    <dgm:cxn modelId="{35B2D511-2F80-44C5-AF52-1BF7EB36C6F5}" type="presParOf" srcId="{A711EA44-18D6-AD42-AC41-4A3FD7117286}" destId="{CD10CB4F-9A63-934E-BAA8-61A2D2C11EE8}" srcOrd="7" destOrd="0" presId="urn:microsoft.com/office/officeart/2005/8/layout/cycle6"/>
    <dgm:cxn modelId="{FA892A99-74AC-4550-8EE6-05AAF7AE35E4}" type="presParOf" srcId="{A711EA44-18D6-AD42-AC41-4A3FD7117286}" destId="{CBE201BB-EE54-C34C-A105-903C2CB82E64}" srcOrd="8" destOrd="0" presId="urn:microsoft.com/office/officeart/2005/8/layout/cycle6"/>
    <dgm:cxn modelId="{AE4C03AE-95B9-4DC6-86A1-800C61E0822D}" type="presParOf" srcId="{A711EA44-18D6-AD42-AC41-4A3FD7117286}" destId="{B7A60460-6D5F-2D4B-A0C7-6CE2264778D2}" srcOrd="9" destOrd="0" presId="urn:microsoft.com/office/officeart/2005/8/layout/cycle6"/>
    <dgm:cxn modelId="{4922EC3E-D4C3-49AB-82A6-7C58E793A500}" type="presParOf" srcId="{A711EA44-18D6-AD42-AC41-4A3FD7117286}" destId="{897E6229-2DB8-5A40-A6EC-09F62CF52774}" srcOrd="10" destOrd="0" presId="urn:microsoft.com/office/officeart/2005/8/layout/cycle6"/>
    <dgm:cxn modelId="{E1AA98B9-B557-49B4-B19D-39B1B7C85F64}" type="presParOf" srcId="{A711EA44-18D6-AD42-AC41-4A3FD7117286}" destId="{3D2D3AEB-5D86-E84F-AA72-DED45B19BA0C}" srcOrd="11" destOrd="0" presId="urn:microsoft.com/office/officeart/2005/8/layout/cycle6"/>
    <dgm:cxn modelId="{FED06F6B-6B40-4D2F-AA7F-FE050758F0DD}" type="presParOf" srcId="{A711EA44-18D6-AD42-AC41-4A3FD7117286}" destId="{E5224271-739B-3348-AEB3-E4F2F43BE149}" srcOrd="12" destOrd="0" presId="urn:microsoft.com/office/officeart/2005/8/layout/cycle6"/>
    <dgm:cxn modelId="{0EACD469-9C22-4D79-B862-867BC22FF08D}" type="presParOf" srcId="{A711EA44-18D6-AD42-AC41-4A3FD7117286}" destId="{660CB127-33C0-8643-BB3D-7617F7D29594}" srcOrd="13" destOrd="0" presId="urn:microsoft.com/office/officeart/2005/8/layout/cycle6"/>
    <dgm:cxn modelId="{3BA2D964-E4D3-4B94-B0C4-8076387A658C}" type="presParOf" srcId="{A711EA44-18D6-AD42-AC41-4A3FD7117286}" destId="{2EE26183-4B39-0B47-A541-45C2FF99CB96}" srcOrd="14" destOrd="0" presId="urn:microsoft.com/office/officeart/2005/8/layout/cycle6"/>
  </dgm:cxnLst>
  <dgm:bg>
    <a:effectLst>
      <a:outerShdw blurRad="50800" dist="50800" dir="3600000" algn="ctr" rotWithShape="0">
        <a:srgbClr val="000000">
          <a:alpha val="43137"/>
        </a:srgb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CBAFDD-7E5B-604E-9402-35B6E5A9A4AB}" type="doc">
      <dgm:prSet loTypeId="urn:microsoft.com/office/officeart/2005/8/layout/cycle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1D75F56-BE31-EA48-BD68-1A9DAA3C34D7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800" b="1" dirty="0" smtClean="0">
              <a:solidFill>
                <a:srgbClr val="002060"/>
              </a:solidFill>
            </a:rPr>
            <a:t>Resolução do Senado sobre as alíquotas</a:t>
          </a:r>
          <a:endParaRPr lang="pt-BR" sz="1800" b="1" dirty="0">
            <a:solidFill>
              <a:srgbClr val="002060"/>
            </a:solidFill>
          </a:endParaRPr>
        </a:p>
      </dgm:t>
    </dgm:pt>
    <dgm:pt modelId="{5324BB95-EE6F-484F-8F4F-19D774823F53}" type="parTrans" cxnId="{4126FA0E-2DB7-A34C-AA33-7569E561644A}">
      <dgm:prSet/>
      <dgm:spPr/>
      <dgm:t>
        <a:bodyPr/>
        <a:lstStyle/>
        <a:p>
          <a:endParaRPr lang="pt-BR" dirty="0"/>
        </a:p>
      </dgm:t>
    </dgm:pt>
    <dgm:pt modelId="{F6BDB13D-54BE-B041-92F0-FE71401CA4C5}" type="sibTrans" cxnId="{4126FA0E-2DB7-A34C-AA33-7569E561644A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 dirty="0"/>
        </a:p>
      </dgm:t>
    </dgm:pt>
    <dgm:pt modelId="{96F2B563-3D4E-654F-B38A-A47279ED04C4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800" b="1" dirty="0" smtClean="0">
              <a:solidFill>
                <a:srgbClr val="002060"/>
              </a:solidFill>
            </a:rPr>
            <a:t>Aprovação de LC instituindo o Fundo de Compensação </a:t>
          </a:r>
          <a:endParaRPr lang="pt-BR" sz="1800" b="1" dirty="0">
            <a:solidFill>
              <a:srgbClr val="002060"/>
            </a:solidFill>
          </a:endParaRPr>
        </a:p>
      </dgm:t>
    </dgm:pt>
    <dgm:pt modelId="{0679BE4B-13C7-054B-A44E-F3F30AE04309}" type="parTrans" cxnId="{B5244F41-B373-5F4C-88A2-BAD67FFF55B2}">
      <dgm:prSet/>
      <dgm:spPr/>
      <dgm:t>
        <a:bodyPr/>
        <a:lstStyle/>
        <a:p>
          <a:endParaRPr lang="pt-BR" dirty="0"/>
        </a:p>
      </dgm:t>
    </dgm:pt>
    <dgm:pt modelId="{4CC8D54E-7151-F948-AC6A-01FD754CE0E1}" type="sibTrans" cxnId="{B5244F41-B373-5F4C-88A2-BAD67FFF55B2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 dirty="0"/>
        </a:p>
      </dgm:t>
    </dgm:pt>
    <dgm:pt modelId="{814DD608-74BA-9044-B04D-FE0E28D41779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800" b="1" dirty="0" smtClean="0">
              <a:solidFill>
                <a:srgbClr val="002060"/>
              </a:solidFill>
            </a:rPr>
            <a:t>Aprovação de LC instituindo o Fundo de D. Regional</a:t>
          </a:r>
          <a:endParaRPr lang="pt-BR" sz="1800" b="1" dirty="0">
            <a:solidFill>
              <a:srgbClr val="002060"/>
            </a:solidFill>
          </a:endParaRPr>
        </a:p>
      </dgm:t>
    </dgm:pt>
    <dgm:pt modelId="{0CB22C80-145E-344B-BEDA-6C57EDD81419}" type="parTrans" cxnId="{F24FB876-54CC-0842-B013-6E1E9BD4894E}">
      <dgm:prSet/>
      <dgm:spPr/>
      <dgm:t>
        <a:bodyPr/>
        <a:lstStyle/>
        <a:p>
          <a:endParaRPr lang="pt-BR" dirty="0"/>
        </a:p>
      </dgm:t>
    </dgm:pt>
    <dgm:pt modelId="{FAF33FF7-CFE8-9542-8060-7B2B1021B2B0}" type="sibTrans" cxnId="{F24FB876-54CC-0842-B013-6E1E9BD4894E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 dirty="0"/>
        </a:p>
      </dgm:t>
    </dgm:pt>
    <dgm:pt modelId="{19F7ACFD-80D8-5341-B281-7FF88B1ABD95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800" b="1" dirty="0" smtClean="0">
              <a:solidFill>
                <a:srgbClr val="002060"/>
              </a:solidFill>
            </a:rPr>
            <a:t>Alteração do Art. 4 da LC 101 de 2000</a:t>
          </a:r>
          <a:endParaRPr lang="pt-BR" sz="1800" b="1" dirty="0">
            <a:solidFill>
              <a:srgbClr val="002060"/>
            </a:solidFill>
          </a:endParaRPr>
        </a:p>
      </dgm:t>
    </dgm:pt>
    <dgm:pt modelId="{4D59B00C-B6F9-4F4A-A5B7-A10A41F11436}" type="parTrans" cxnId="{6F1CE689-7175-7649-A73B-5F6600ACE337}">
      <dgm:prSet/>
      <dgm:spPr/>
      <dgm:t>
        <a:bodyPr/>
        <a:lstStyle/>
        <a:p>
          <a:endParaRPr lang="pt-BR" dirty="0"/>
        </a:p>
      </dgm:t>
    </dgm:pt>
    <dgm:pt modelId="{EED44639-5604-9244-82CF-F5634266350F}" type="sibTrans" cxnId="{6F1CE689-7175-7649-A73B-5F6600ACE337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 dirty="0"/>
        </a:p>
      </dgm:t>
    </dgm:pt>
    <dgm:pt modelId="{34678C96-171B-B949-B875-512ED2C43E1D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800" b="1" dirty="0" smtClean="0">
              <a:solidFill>
                <a:srgbClr val="002060"/>
              </a:solidFill>
            </a:rPr>
            <a:t>Aprovação da PEC sobre o Comercio Não Presencial</a:t>
          </a:r>
          <a:endParaRPr lang="pt-BR" sz="1800" b="1" dirty="0">
            <a:solidFill>
              <a:srgbClr val="002060"/>
            </a:solidFill>
          </a:endParaRPr>
        </a:p>
      </dgm:t>
    </dgm:pt>
    <dgm:pt modelId="{C4A08B51-5537-604C-BFD3-82ABEA27C91F}" type="parTrans" cxnId="{69D153B8-FEC2-D74C-A83A-2FB8C0174F78}">
      <dgm:prSet/>
      <dgm:spPr/>
      <dgm:t>
        <a:bodyPr/>
        <a:lstStyle/>
        <a:p>
          <a:endParaRPr lang="pt-BR" dirty="0"/>
        </a:p>
      </dgm:t>
    </dgm:pt>
    <dgm:pt modelId="{0215C9C3-E103-504A-A160-1EDC71EFF2EF}" type="sibTrans" cxnId="{69D153B8-FEC2-D74C-A83A-2FB8C0174F78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 dirty="0"/>
        </a:p>
      </dgm:t>
    </dgm:pt>
    <dgm:pt modelId="{15C54728-19EC-41EB-9253-4BE63AC6C2C0}">
      <dgm:prSet custT="1"/>
      <dgm:spPr/>
      <dgm:t>
        <a:bodyPr/>
        <a:lstStyle/>
        <a:p>
          <a:r>
            <a:rPr lang="pt-BR" sz="1800" b="1" dirty="0" smtClean="0">
              <a:solidFill>
                <a:srgbClr val="002060"/>
              </a:solidFill>
            </a:rPr>
            <a:t>Dívida dos Estados</a:t>
          </a:r>
          <a:endParaRPr lang="pt-BR" sz="1800" b="1" dirty="0">
            <a:solidFill>
              <a:srgbClr val="002060"/>
            </a:solidFill>
          </a:endParaRPr>
        </a:p>
      </dgm:t>
    </dgm:pt>
    <dgm:pt modelId="{74A1E81C-66C8-4D2E-A418-582A23810632}" type="parTrans" cxnId="{6E4F8A62-3D71-4096-A8CB-DC887158C445}">
      <dgm:prSet/>
      <dgm:spPr/>
      <dgm:t>
        <a:bodyPr/>
        <a:lstStyle/>
        <a:p>
          <a:endParaRPr lang="pt-BR"/>
        </a:p>
      </dgm:t>
    </dgm:pt>
    <dgm:pt modelId="{17099606-4CC4-4721-996D-90B6463B5742}" type="sibTrans" cxnId="{6E4F8A62-3D71-4096-A8CB-DC887158C445}">
      <dgm:prSet/>
      <dgm:spPr/>
      <dgm:t>
        <a:bodyPr/>
        <a:lstStyle/>
        <a:p>
          <a:endParaRPr lang="pt-BR"/>
        </a:p>
      </dgm:t>
    </dgm:pt>
    <dgm:pt modelId="{A711EA44-18D6-AD42-AC41-4A3FD7117286}" type="pres">
      <dgm:prSet presAssocID="{5ECBAFDD-7E5B-604E-9402-35B6E5A9A4A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A95485E-3FDD-6742-B123-190FDBB015B8}" type="pres">
      <dgm:prSet presAssocID="{11D75F56-BE31-EA48-BD68-1A9DAA3C34D7}" presName="node" presStyleLbl="node1" presStyleIdx="0" presStyleCnt="6" custScaleX="139443" custScaleY="143019" custRadScaleRad="9546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2B73EE7-8383-AF4E-AB0B-483DE307B8F9}" type="pres">
      <dgm:prSet presAssocID="{11D75F56-BE31-EA48-BD68-1A9DAA3C34D7}" presName="spNode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/>
        </a:p>
      </dgm:t>
    </dgm:pt>
    <dgm:pt modelId="{FB9F65C6-B658-4442-A1C9-979F3A23FF0F}" type="pres">
      <dgm:prSet presAssocID="{F6BDB13D-54BE-B041-92F0-FE71401CA4C5}" presName="sibTrans" presStyleLbl="sibTrans1D1" presStyleIdx="0" presStyleCnt="6"/>
      <dgm:spPr/>
      <dgm:t>
        <a:bodyPr/>
        <a:lstStyle/>
        <a:p>
          <a:endParaRPr lang="pt-BR"/>
        </a:p>
      </dgm:t>
    </dgm:pt>
    <dgm:pt modelId="{532839FC-12E3-7A4E-874A-07F63650911B}" type="pres">
      <dgm:prSet presAssocID="{96F2B563-3D4E-654F-B38A-A47279ED04C4}" presName="node" presStyleLbl="node1" presStyleIdx="1" presStyleCnt="6" custScaleX="139443" custScaleY="143019" custRadScaleRad="166071" custRadScaleInc="616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37E782-4C91-3845-B5FB-284E17612C63}" type="pres">
      <dgm:prSet presAssocID="{96F2B563-3D4E-654F-B38A-A47279ED04C4}" presName="spNode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/>
        </a:p>
      </dgm:t>
    </dgm:pt>
    <dgm:pt modelId="{E3723C44-1970-6E43-8F64-41F61B5B7815}" type="pres">
      <dgm:prSet presAssocID="{4CC8D54E-7151-F948-AC6A-01FD754CE0E1}" presName="sibTrans" presStyleLbl="sibTrans1D1" presStyleIdx="1" presStyleCnt="6"/>
      <dgm:spPr/>
      <dgm:t>
        <a:bodyPr/>
        <a:lstStyle/>
        <a:p>
          <a:endParaRPr lang="pt-BR"/>
        </a:p>
      </dgm:t>
    </dgm:pt>
    <dgm:pt modelId="{813615DE-97F2-ED40-8D9B-D8C36E34F9C7}" type="pres">
      <dgm:prSet presAssocID="{814DD608-74BA-9044-B04D-FE0E28D41779}" presName="node" presStyleLbl="node1" presStyleIdx="2" presStyleCnt="6" custScaleX="139443" custScaleY="143019" custRadScaleRad="122653" custRadScaleInc="-3472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D10CB4F-9A63-934E-BAA8-61A2D2C11EE8}" type="pres">
      <dgm:prSet presAssocID="{814DD608-74BA-9044-B04D-FE0E28D41779}" presName="spNode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/>
        </a:p>
      </dgm:t>
    </dgm:pt>
    <dgm:pt modelId="{CBE201BB-EE54-C34C-A105-903C2CB82E64}" type="pres">
      <dgm:prSet presAssocID="{FAF33FF7-CFE8-9542-8060-7B2B1021B2B0}" presName="sibTrans" presStyleLbl="sibTrans1D1" presStyleIdx="2" presStyleCnt="6"/>
      <dgm:spPr/>
      <dgm:t>
        <a:bodyPr/>
        <a:lstStyle/>
        <a:p>
          <a:endParaRPr lang="pt-BR"/>
        </a:p>
      </dgm:t>
    </dgm:pt>
    <dgm:pt modelId="{73CA893C-DD4A-43D0-B82D-8B1B9D3E1F4D}" type="pres">
      <dgm:prSet presAssocID="{15C54728-19EC-41EB-9253-4BE63AC6C2C0}" presName="node" presStyleLbl="node1" presStyleIdx="3" presStyleCnt="6" custScaleX="139551" custScaleY="14312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A6E3BED-9430-4CDA-8CA4-3272883F6048}" type="pres">
      <dgm:prSet presAssocID="{15C54728-19EC-41EB-9253-4BE63AC6C2C0}" presName="spNode" presStyleCnt="0"/>
      <dgm:spPr/>
    </dgm:pt>
    <dgm:pt modelId="{1055FE7B-6CA4-4DDE-803A-0E95C693B589}" type="pres">
      <dgm:prSet presAssocID="{17099606-4CC4-4721-996D-90B6463B5742}" presName="sibTrans" presStyleLbl="sibTrans1D1" presStyleIdx="3" presStyleCnt="6"/>
      <dgm:spPr/>
      <dgm:t>
        <a:bodyPr/>
        <a:lstStyle/>
        <a:p>
          <a:endParaRPr lang="pt-BR"/>
        </a:p>
      </dgm:t>
    </dgm:pt>
    <dgm:pt modelId="{B7A60460-6D5F-2D4B-A0C7-6CE2264778D2}" type="pres">
      <dgm:prSet presAssocID="{19F7ACFD-80D8-5341-B281-7FF88B1ABD95}" presName="node" presStyleLbl="node1" presStyleIdx="4" presStyleCnt="6" custScaleX="139443" custScaleY="143019" custRadScaleRad="122131" custRadScaleInc="342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7E6229-2DB8-5A40-A6EC-09F62CF52774}" type="pres">
      <dgm:prSet presAssocID="{19F7ACFD-80D8-5341-B281-7FF88B1ABD95}" presName="spNode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/>
        </a:p>
      </dgm:t>
    </dgm:pt>
    <dgm:pt modelId="{3D2D3AEB-5D86-E84F-AA72-DED45B19BA0C}" type="pres">
      <dgm:prSet presAssocID="{EED44639-5604-9244-82CF-F5634266350F}" presName="sibTrans" presStyleLbl="sibTrans1D1" presStyleIdx="4" presStyleCnt="6"/>
      <dgm:spPr/>
      <dgm:t>
        <a:bodyPr/>
        <a:lstStyle/>
        <a:p>
          <a:endParaRPr lang="pt-BR"/>
        </a:p>
      </dgm:t>
    </dgm:pt>
    <dgm:pt modelId="{E5224271-739B-3348-AEB3-E4F2F43BE149}" type="pres">
      <dgm:prSet presAssocID="{34678C96-171B-B949-B875-512ED2C43E1D}" presName="node" presStyleLbl="node1" presStyleIdx="5" presStyleCnt="6" custScaleX="139443" custScaleY="143019" custRadScaleRad="158152" custRadScaleInc="-623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0CB127-33C0-8643-BB3D-7617F7D29594}" type="pres">
      <dgm:prSet presAssocID="{34678C96-171B-B949-B875-512ED2C43E1D}" presName="spNode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pt-BR"/>
        </a:p>
      </dgm:t>
    </dgm:pt>
    <dgm:pt modelId="{2EE26183-4B39-0B47-A541-45C2FF99CB96}" type="pres">
      <dgm:prSet presAssocID="{0215C9C3-E103-504A-A160-1EDC71EFF2EF}" presName="sibTrans" presStyleLbl="sibTrans1D1" presStyleIdx="5" presStyleCnt="6"/>
      <dgm:spPr/>
      <dgm:t>
        <a:bodyPr/>
        <a:lstStyle/>
        <a:p>
          <a:endParaRPr lang="pt-BR"/>
        </a:p>
      </dgm:t>
    </dgm:pt>
  </dgm:ptLst>
  <dgm:cxnLst>
    <dgm:cxn modelId="{171CB3F4-8110-924B-B121-58FEBFA04D75}" type="presOf" srcId="{F6BDB13D-54BE-B041-92F0-FE71401CA4C5}" destId="{FB9F65C6-B658-4442-A1C9-979F3A23FF0F}" srcOrd="0" destOrd="0" presId="urn:microsoft.com/office/officeart/2005/8/layout/cycle6"/>
    <dgm:cxn modelId="{F63849B8-C961-4542-A46A-B54B98875C11}" type="presOf" srcId="{EED44639-5604-9244-82CF-F5634266350F}" destId="{3D2D3AEB-5D86-E84F-AA72-DED45B19BA0C}" srcOrd="0" destOrd="0" presId="urn:microsoft.com/office/officeart/2005/8/layout/cycle6"/>
    <dgm:cxn modelId="{7E738151-26EB-B84E-9324-76FCB9DDFA0D}" type="presOf" srcId="{4CC8D54E-7151-F948-AC6A-01FD754CE0E1}" destId="{E3723C44-1970-6E43-8F64-41F61B5B7815}" srcOrd="0" destOrd="0" presId="urn:microsoft.com/office/officeart/2005/8/layout/cycle6"/>
    <dgm:cxn modelId="{B5244F41-B373-5F4C-88A2-BAD67FFF55B2}" srcId="{5ECBAFDD-7E5B-604E-9402-35B6E5A9A4AB}" destId="{96F2B563-3D4E-654F-B38A-A47279ED04C4}" srcOrd="1" destOrd="0" parTransId="{0679BE4B-13C7-054B-A44E-F3F30AE04309}" sibTransId="{4CC8D54E-7151-F948-AC6A-01FD754CE0E1}"/>
    <dgm:cxn modelId="{6F1CE689-7175-7649-A73B-5F6600ACE337}" srcId="{5ECBAFDD-7E5B-604E-9402-35B6E5A9A4AB}" destId="{19F7ACFD-80D8-5341-B281-7FF88B1ABD95}" srcOrd="4" destOrd="0" parTransId="{4D59B00C-B6F9-4F4A-A5B7-A10A41F11436}" sibTransId="{EED44639-5604-9244-82CF-F5634266350F}"/>
    <dgm:cxn modelId="{FE85B86A-8717-EB49-9D6D-5D7970D3BBA1}" type="presOf" srcId="{34678C96-171B-B949-B875-512ED2C43E1D}" destId="{E5224271-739B-3348-AEB3-E4F2F43BE149}" srcOrd="0" destOrd="0" presId="urn:microsoft.com/office/officeart/2005/8/layout/cycle6"/>
    <dgm:cxn modelId="{152BD3E0-DC3E-E64A-A078-417AAEEC545F}" type="presOf" srcId="{11D75F56-BE31-EA48-BD68-1A9DAA3C34D7}" destId="{EA95485E-3FDD-6742-B123-190FDBB015B8}" srcOrd="0" destOrd="0" presId="urn:microsoft.com/office/officeart/2005/8/layout/cycle6"/>
    <dgm:cxn modelId="{7734AD12-816E-914F-BEF2-23D0A37A3E4B}" type="presOf" srcId="{19F7ACFD-80D8-5341-B281-7FF88B1ABD95}" destId="{B7A60460-6D5F-2D4B-A0C7-6CE2264778D2}" srcOrd="0" destOrd="0" presId="urn:microsoft.com/office/officeart/2005/8/layout/cycle6"/>
    <dgm:cxn modelId="{9CA0E408-4BC4-423A-876F-9566782BCCD6}" type="presOf" srcId="{17099606-4CC4-4721-996D-90B6463B5742}" destId="{1055FE7B-6CA4-4DDE-803A-0E95C693B589}" srcOrd="0" destOrd="0" presId="urn:microsoft.com/office/officeart/2005/8/layout/cycle6"/>
    <dgm:cxn modelId="{4126FA0E-2DB7-A34C-AA33-7569E561644A}" srcId="{5ECBAFDD-7E5B-604E-9402-35B6E5A9A4AB}" destId="{11D75F56-BE31-EA48-BD68-1A9DAA3C34D7}" srcOrd="0" destOrd="0" parTransId="{5324BB95-EE6F-484F-8F4F-19D774823F53}" sibTransId="{F6BDB13D-54BE-B041-92F0-FE71401CA4C5}"/>
    <dgm:cxn modelId="{7F0874C7-236A-464A-B0AA-148CC2B43C36}" type="presOf" srcId="{0215C9C3-E103-504A-A160-1EDC71EFF2EF}" destId="{2EE26183-4B39-0B47-A541-45C2FF99CB96}" srcOrd="0" destOrd="0" presId="urn:microsoft.com/office/officeart/2005/8/layout/cycle6"/>
    <dgm:cxn modelId="{7AE70E11-DD80-474D-903C-E9BEE01BAC4A}" type="presOf" srcId="{15C54728-19EC-41EB-9253-4BE63AC6C2C0}" destId="{73CA893C-DD4A-43D0-B82D-8B1B9D3E1F4D}" srcOrd="0" destOrd="0" presId="urn:microsoft.com/office/officeart/2005/8/layout/cycle6"/>
    <dgm:cxn modelId="{6A37E410-147A-4A4B-A24C-003AC36F4792}" type="presOf" srcId="{5ECBAFDD-7E5B-604E-9402-35B6E5A9A4AB}" destId="{A711EA44-18D6-AD42-AC41-4A3FD7117286}" srcOrd="0" destOrd="0" presId="urn:microsoft.com/office/officeart/2005/8/layout/cycle6"/>
    <dgm:cxn modelId="{7B6D934C-D9DA-0040-B482-D7C29FB7B199}" type="presOf" srcId="{FAF33FF7-CFE8-9542-8060-7B2B1021B2B0}" destId="{CBE201BB-EE54-C34C-A105-903C2CB82E64}" srcOrd="0" destOrd="0" presId="urn:microsoft.com/office/officeart/2005/8/layout/cycle6"/>
    <dgm:cxn modelId="{DA703A2B-6297-204F-A787-4429E5F1ED67}" type="presOf" srcId="{96F2B563-3D4E-654F-B38A-A47279ED04C4}" destId="{532839FC-12E3-7A4E-874A-07F63650911B}" srcOrd="0" destOrd="0" presId="urn:microsoft.com/office/officeart/2005/8/layout/cycle6"/>
    <dgm:cxn modelId="{69D153B8-FEC2-D74C-A83A-2FB8C0174F78}" srcId="{5ECBAFDD-7E5B-604E-9402-35B6E5A9A4AB}" destId="{34678C96-171B-B949-B875-512ED2C43E1D}" srcOrd="5" destOrd="0" parTransId="{C4A08B51-5537-604C-BFD3-82ABEA27C91F}" sibTransId="{0215C9C3-E103-504A-A160-1EDC71EFF2EF}"/>
    <dgm:cxn modelId="{29EE9F16-E9FC-8740-A70E-D8B96546F33D}" type="presOf" srcId="{814DD608-74BA-9044-B04D-FE0E28D41779}" destId="{813615DE-97F2-ED40-8D9B-D8C36E34F9C7}" srcOrd="0" destOrd="0" presId="urn:microsoft.com/office/officeart/2005/8/layout/cycle6"/>
    <dgm:cxn modelId="{F24FB876-54CC-0842-B013-6E1E9BD4894E}" srcId="{5ECBAFDD-7E5B-604E-9402-35B6E5A9A4AB}" destId="{814DD608-74BA-9044-B04D-FE0E28D41779}" srcOrd="2" destOrd="0" parTransId="{0CB22C80-145E-344B-BEDA-6C57EDD81419}" sibTransId="{FAF33FF7-CFE8-9542-8060-7B2B1021B2B0}"/>
    <dgm:cxn modelId="{6E4F8A62-3D71-4096-A8CB-DC887158C445}" srcId="{5ECBAFDD-7E5B-604E-9402-35B6E5A9A4AB}" destId="{15C54728-19EC-41EB-9253-4BE63AC6C2C0}" srcOrd="3" destOrd="0" parTransId="{74A1E81C-66C8-4D2E-A418-582A23810632}" sibTransId="{17099606-4CC4-4721-996D-90B6463B5742}"/>
    <dgm:cxn modelId="{95D37D76-2C72-A44B-BA9E-305CD0F0D2DA}" type="presParOf" srcId="{A711EA44-18D6-AD42-AC41-4A3FD7117286}" destId="{EA95485E-3FDD-6742-B123-190FDBB015B8}" srcOrd="0" destOrd="0" presId="urn:microsoft.com/office/officeart/2005/8/layout/cycle6"/>
    <dgm:cxn modelId="{20F2A772-5BE7-C746-B23F-1676B37AC12D}" type="presParOf" srcId="{A711EA44-18D6-AD42-AC41-4A3FD7117286}" destId="{A2B73EE7-8383-AF4E-AB0B-483DE307B8F9}" srcOrd="1" destOrd="0" presId="urn:microsoft.com/office/officeart/2005/8/layout/cycle6"/>
    <dgm:cxn modelId="{CFD753AB-5A61-C644-B511-0405C99A9A02}" type="presParOf" srcId="{A711EA44-18D6-AD42-AC41-4A3FD7117286}" destId="{FB9F65C6-B658-4442-A1C9-979F3A23FF0F}" srcOrd="2" destOrd="0" presId="urn:microsoft.com/office/officeart/2005/8/layout/cycle6"/>
    <dgm:cxn modelId="{F15DC4D6-4055-CE4A-89E7-6DDD1271D41B}" type="presParOf" srcId="{A711EA44-18D6-AD42-AC41-4A3FD7117286}" destId="{532839FC-12E3-7A4E-874A-07F63650911B}" srcOrd="3" destOrd="0" presId="urn:microsoft.com/office/officeart/2005/8/layout/cycle6"/>
    <dgm:cxn modelId="{6E08C547-DAC3-524D-ACFB-03F9340C3D69}" type="presParOf" srcId="{A711EA44-18D6-AD42-AC41-4A3FD7117286}" destId="{7B37E782-4C91-3845-B5FB-284E17612C63}" srcOrd="4" destOrd="0" presId="urn:microsoft.com/office/officeart/2005/8/layout/cycle6"/>
    <dgm:cxn modelId="{43E6814E-8AF9-314E-886C-8FADB05E1637}" type="presParOf" srcId="{A711EA44-18D6-AD42-AC41-4A3FD7117286}" destId="{E3723C44-1970-6E43-8F64-41F61B5B7815}" srcOrd="5" destOrd="0" presId="urn:microsoft.com/office/officeart/2005/8/layout/cycle6"/>
    <dgm:cxn modelId="{1521C84E-287A-4340-A52E-F9E75E48A412}" type="presParOf" srcId="{A711EA44-18D6-AD42-AC41-4A3FD7117286}" destId="{813615DE-97F2-ED40-8D9B-D8C36E34F9C7}" srcOrd="6" destOrd="0" presId="urn:microsoft.com/office/officeart/2005/8/layout/cycle6"/>
    <dgm:cxn modelId="{920632E0-5EC9-CB45-A72E-09D5E621A28D}" type="presParOf" srcId="{A711EA44-18D6-AD42-AC41-4A3FD7117286}" destId="{CD10CB4F-9A63-934E-BAA8-61A2D2C11EE8}" srcOrd="7" destOrd="0" presId="urn:microsoft.com/office/officeart/2005/8/layout/cycle6"/>
    <dgm:cxn modelId="{E5CD5280-33B9-5049-A354-DC23AC0AD9AB}" type="presParOf" srcId="{A711EA44-18D6-AD42-AC41-4A3FD7117286}" destId="{CBE201BB-EE54-C34C-A105-903C2CB82E64}" srcOrd="8" destOrd="0" presId="urn:microsoft.com/office/officeart/2005/8/layout/cycle6"/>
    <dgm:cxn modelId="{F803E1B6-DADB-4C71-86BE-A37CE921FC75}" type="presParOf" srcId="{A711EA44-18D6-AD42-AC41-4A3FD7117286}" destId="{73CA893C-DD4A-43D0-B82D-8B1B9D3E1F4D}" srcOrd="9" destOrd="0" presId="urn:microsoft.com/office/officeart/2005/8/layout/cycle6"/>
    <dgm:cxn modelId="{4ED994A6-BCC2-4D47-9187-BEFB742496F3}" type="presParOf" srcId="{A711EA44-18D6-AD42-AC41-4A3FD7117286}" destId="{9A6E3BED-9430-4CDA-8CA4-3272883F6048}" srcOrd="10" destOrd="0" presId="urn:microsoft.com/office/officeart/2005/8/layout/cycle6"/>
    <dgm:cxn modelId="{E137C0C9-DDD6-4BFB-9A2E-0676E81CD371}" type="presParOf" srcId="{A711EA44-18D6-AD42-AC41-4A3FD7117286}" destId="{1055FE7B-6CA4-4DDE-803A-0E95C693B589}" srcOrd="11" destOrd="0" presId="urn:microsoft.com/office/officeart/2005/8/layout/cycle6"/>
    <dgm:cxn modelId="{22394038-4FBE-BF43-8E50-B10579207FF1}" type="presParOf" srcId="{A711EA44-18D6-AD42-AC41-4A3FD7117286}" destId="{B7A60460-6D5F-2D4B-A0C7-6CE2264778D2}" srcOrd="12" destOrd="0" presId="urn:microsoft.com/office/officeart/2005/8/layout/cycle6"/>
    <dgm:cxn modelId="{F729363F-D054-F84E-96FA-C4798D03DE78}" type="presParOf" srcId="{A711EA44-18D6-AD42-AC41-4A3FD7117286}" destId="{897E6229-2DB8-5A40-A6EC-09F62CF52774}" srcOrd="13" destOrd="0" presId="urn:microsoft.com/office/officeart/2005/8/layout/cycle6"/>
    <dgm:cxn modelId="{6272A5B1-B8A9-284D-BF83-883DDE2A0006}" type="presParOf" srcId="{A711EA44-18D6-AD42-AC41-4A3FD7117286}" destId="{3D2D3AEB-5D86-E84F-AA72-DED45B19BA0C}" srcOrd="14" destOrd="0" presId="urn:microsoft.com/office/officeart/2005/8/layout/cycle6"/>
    <dgm:cxn modelId="{810352BC-A912-DD4D-987A-2EA39638B76D}" type="presParOf" srcId="{A711EA44-18D6-AD42-AC41-4A3FD7117286}" destId="{E5224271-739B-3348-AEB3-E4F2F43BE149}" srcOrd="15" destOrd="0" presId="urn:microsoft.com/office/officeart/2005/8/layout/cycle6"/>
    <dgm:cxn modelId="{123822C8-705C-B040-AA1A-1D5328676143}" type="presParOf" srcId="{A711EA44-18D6-AD42-AC41-4A3FD7117286}" destId="{660CB127-33C0-8643-BB3D-7617F7D29594}" srcOrd="16" destOrd="0" presId="urn:microsoft.com/office/officeart/2005/8/layout/cycle6"/>
    <dgm:cxn modelId="{C21450E9-13FF-7744-8B55-9549BE14C219}" type="presParOf" srcId="{A711EA44-18D6-AD42-AC41-4A3FD7117286}" destId="{2EE26183-4B39-0B47-A541-45C2FF99CB96}" srcOrd="17" destOrd="0" presId="urn:microsoft.com/office/officeart/2005/8/layout/cycle6"/>
  </dgm:cxnLst>
  <dgm:bg>
    <a:effectLst>
      <a:outerShdw blurRad="50800" dist="50800" dir="3600000" algn="ctr" rotWithShape="0">
        <a:srgbClr val="000000">
          <a:alpha val="43137"/>
        </a:srgbClr>
      </a:outerShdw>
    </a:effectLst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95485E-3FDD-6742-B123-190FDBB015B8}">
      <dsp:nvSpPr>
        <dsp:cNvPr id="0" name=""/>
        <dsp:cNvSpPr/>
      </dsp:nvSpPr>
      <dsp:spPr>
        <a:xfrm>
          <a:off x="3747030" y="-181038"/>
          <a:ext cx="2159092" cy="1439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>
              <a:solidFill>
                <a:srgbClr val="002060"/>
              </a:solidFill>
            </a:rPr>
            <a:t>Guerra Fiscal</a:t>
          </a:r>
          <a:endParaRPr lang="pt-BR" sz="2400" b="1" kern="1200" dirty="0">
            <a:solidFill>
              <a:srgbClr val="002060"/>
            </a:solidFill>
          </a:endParaRPr>
        </a:p>
      </dsp:txBody>
      <dsp:txXfrm>
        <a:off x="3817296" y="-110772"/>
        <a:ext cx="2018560" cy="1298868"/>
      </dsp:txXfrm>
    </dsp:sp>
    <dsp:sp modelId="{FB9F65C6-B658-4442-A1C9-979F3A23FF0F}">
      <dsp:nvSpPr>
        <dsp:cNvPr id="0" name=""/>
        <dsp:cNvSpPr/>
      </dsp:nvSpPr>
      <dsp:spPr>
        <a:xfrm>
          <a:off x="3727088" y="845915"/>
          <a:ext cx="4022821" cy="4022821"/>
        </a:xfrm>
        <a:custGeom>
          <a:avLst/>
          <a:gdLst/>
          <a:ahLst/>
          <a:cxnLst/>
          <a:rect l="0" t="0" r="0" b="0"/>
          <a:pathLst>
            <a:path>
              <a:moveTo>
                <a:pt x="2193900" y="8295"/>
              </a:moveTo>
              <a:arcTo wR="2011410" hR="2011410" stAng="16512328" swAng="2561994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2839FC-12E3-7A4E-874A-07F63650911B}">
      <dsp:nvSpPr>
        <dsp:cNvPr id="0" name=""/>
        <dsp:cNvSpPr/>
      </dsp:nvSpPr>
      <dsp:spPr>
        <a:xfrm>
          <a:off x="6353576" y="1520073"/>
          <a:ext cx="2159092" cy="1439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noProof="0" dirty="0" smtClean="0">
              <a:solidFill>
                <a:srgbClr val="002060"/>
              </a:solidFill>
            </a:rPr>
            <a:t>Princípio</a:t>
          </a:r>
          <a:r>
            <a:rPr lang="pt-BR" sz="2400" b="1" kern="1200" dirty="0" smtClean="0">
              <a:solidFill>
                <a:srgbClr val="002060"/>
              </a:solidFill>
            </a:rPr>
            <a:t> do Destino</a:t>
          </a:r>
          <a:endParaRPr lang="pt-BR" sz="2400" b="1" kern="1200" dirty="0">
            <a:solidFill>
              <a:srgbClr val="002060"/>
            </a:solidFill>
          </a:endParaRPr>
        </a:p>
      </dsp:txBody>
      <dsp:txXfrm>
        <a:off x="6423842" y="1590339"/>
        <a:ext cx="2018560" cy="1298868"/>
      </dsp:txXfrm>
    </dsp:sp>
    <dsp:sp modelId="{E3723C44-1970-6E43-8F64-41F61B5B7815}">
      <dsp:nvSpPr>
        <dsp:cNvPr id="0" name=""/>
        <dsp:cNvSpPr/>
      </dsp:nvSpPr>
      <dsp:spPr>
        <a:xfrm>
          <a:off x="3935597" y="-422272"/>
          <a:ext cx="4022821" cy="4022821"/>
        </a:xfrm>
        <a:custGeom>
          <a:avLst/>
          <a:gdLst/>
          <a:ahLst/>
          <a:cxnLst/>
          <a:rect l="0" t="0" r="0" b="0"/>
          <a:pathLst>
            <a:path>
              <a:moveTo>
                <a:pt x="3477784" y="3388189"/>
              </a:moveTo>
              <a:arcTo wR="2011410" hR="2011410" stAng="2591703" swAng="148946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3615DE-97F2-ED40-8D9B-D8C36E34F9C7}">
      <dsp:nvSpPr>
        <dsp:cNvPr id="0" name=""/>
        <dsp:cNvSpPr/>
      </dsp:nvSpPr>
      <dsp:spPr>
        <a:xfrm>
          <a:off x="5033226" y="3457624"/>
          <a:ext cx="2159092" cy="1439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>
              <a:solidFill>
                <a:srgbClr val="002060"/>
              </a:solidFill>
            </a:rPr>
            <a:t>Guerra dos Portos</a:t>
          </a:r>
          <a:endParaRPr lang="pt-BR" sz="2400" b="1" kern="1200" dirty="0">
            <a:solidFill>
              <a:srgbClr val="002060"/>
            </a:solidFill>
          </a:endParaRPr>
        </a:p>
      </dsp:txBody>
      <dsp:txXfrm>
        <a:off x="5103492" y="3527890"/>
        <a:ext cx="2018560" cy="1298868"/>
      </dsp:txXfrm>
    </dsp:sp>
    <dsp:sp modelId="{CBE201BB-EE54-C34C-A105-903C2CB82E64}">
      <dsp:nvSpPr>
        <dsp:cNvPr id="0" name=""/>
        <dsp:cNvSpPr/>
      </dsp:nvSpPr>
      <dsp:spPr>
        <a:xfrm>
          <a:off x="2815165" y="601761"/>
          <a:ext cx="4022821" cy="4022821"/>
        </a:xfrm>
        <a:custGeom>
          <a:avLst/>
          <a:gdLst/>
          <a:ahLst/>
          <a:cxnLst/>
          <a:rect l="0" t="0" r="0" b="0"/>
          <a:pathLst>
            <a:path>
              <a:moveTo>
                <a:pt x="2213948" y="4012597"/>
              </a:moveTo>
              <a:arcTo wR="2011410" hR="2011410" stAng="5053249" swAng="69350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A60460-6D5F-2D4B-A0C7-6CE2264778D2}">
      <dsp:nvSpPr>
        <dsp:cNvPr id="0" name=""/>
        <dsp:cNvSpPr/>
      </dsp:nvSpPr>
      <dsp:spPr>
        <a:xfrm>
          <a:off x="2460833" y="3457624"/>
          <a:ext cx="2159092" cy="1439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>
              <a:solidFill>
                <a:srgbClr val="002060"/>
              </a:solidFill>
            </a:rPr>
            <a:t>Comércio Não Presencial</a:t>
          </a:r>
          <a:endParaRPr lang="pt-BR" sz="2400" b="1" kern="1200" dirty="0">
            <a:solidFill>
              <a:srgbClr val="002060"/>
            </a:solidFill>
          </a:endParaRPr>
        </a:p>
      </dsp:txBody>
      <dsp:txXfrm>
        <a:off x="2531099" y="3527890"/>
        <a:ext cx="2018560" cy="1298868"/>
      </dsp:txXfrm>
    </dsp:sp>
    <dsp:sp modelId="{3D2D3AEB-5D86-E84F-AA72-DED45B19BA0C}">
      <dsp:nvSpPr>
        <dsp:cNvPr id="0" name=""/>
        <dsp:cNvSpPr/>
      </dsp:nvSpPr>
      <dsp:spPr>
        <a:xfrm>
          <a:off x="1711377" y="-415553"/>
          <a:ext cx="4022821" cy="4022821"/>
        </a:xfrm>
        <a:custGeom>
          <a:avLst/>
          <a:gdLst/>
          <a:ahLst/>
          <a:cxnLst/>
          <a:rect l="0" t="0" r="0" b="0"/>
          <a:pathLst>
            <a:path>
              <a:moveTo>
                <a:pt x="1242021" y="3869854"/>
              </a:moveTo>
              <a:arcTo wR="2011410" hR="2011410" stAng="6749362" swAng="147471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224271-739B-3348-AEB3-E4F2F43BE149}">
      <dsp:nvSpPr>
        <dsp:cNvPr id="0" name=""/>
        <dsp:cNvSpPr/>
      </dsp:nvSpPr>
      <dsp:spPr>
        <a:xfrm>
          <a:off x="1150854" y="1520083"/>
          <a:ext cx="2159092" cy="1439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>
              <a:solidFill>
                <a:srgbClr val="002060"/>
              </a:solidFill>
            </a:rPr>
            <a:t>Convalidação dos benefícios fiscais</a:t>
          </a:r>
          <a:endParaRPr lang="pt-BR" sz="2400" b="1" kern="1200" dirty="0">
            <a:solidFill>
              <a:srgbClr val="002060"/>
            </a:solidFill>
          </a:endParaRPr>
        </a:p>
      </dsp:txBody>
      <dsp:txXfrm>
        <a:off x="1221120" y="1590349"/>
        <a:ext cx="2018560" cy="1298868"/>
      </dsp:txXfrm>
    </dsp:sp>
    <dsp:sp modelId="{2EE26183-4B39-0B47-A541-45C2FF99CB96}">
      <dsp:nvSpPr>
        <dsp:cNvPr id="0" name=""/>
        <dsp:cNvSpPr/>
      </dsp:nvSpPr>
      <dsp:spPr>
        <a:xfrm>
          <a:off x="1915384" y="844863"/>
          <a:ext cx="4022821" cy="4022821"/>
        </a:xfrm>
        <a:custGeom>
          <a:avLst/>
          <a:gdLst/>
          <a:ahLst/>
          <a:cxnLst/>
          <a:rect l="0" t="0" r="0" b="0"/>
          <a:pathLst>
            <a:path>
              <a:moveTo>
                <a:pt x="517846" y="664176"/>
              </a:moveTo>
              <a:arcTo wR="2011410" hR="2011410" stAng="13323077" swAng="2543938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95485E-3FDD-6742-B123-190FDBB015B8}">
      <dsp:nvSpPr>
        <dsp:cNvPr id="0" name=""/>
        <dsp:cNvSpPr/>
      </dsp:nvSpPr>
      <dsp:spPr>
        <a:xfrm>
          <a:off x="4430724" y="-86664"/>
          <a:ext cx="1769828" cy="117988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rgbClr val="002060"/>
              </a:solidFill>
            </a:rPr>
            <a:t>Resolução do Senado sobre as alíquotas</a:t>
          </a:r>
          <a:endParaRPr lang="pt-BR" sz="1800" b="1" kern="1200" dirty="0">
            <a:solidFill>
              <a:srgbClr val="002060"/>
            </a:solidFill>
          </a:endParaRPr>
        </a:p>
      </dsp:txBody>
      <dsp:txXfrm>
        <a:off x="4488321" y="-29067"/>
        <a:ext cx="1654634" cy="1064695"/>
      </dsp:txXfrm>
    </dsp:sp>
    <dsp:sp modelId="{FB9F65C6-B658-4442-A1C9-979F3A23FF0F}">
      <dsp:nvSpPr>
        <dsp:cNvPr id="0" name=""/>
        <dsp:cNvSpPr/>
      </dsp:nvSpPr>
      <dsp:spPr>
        <a:xfrm>
          <a:off x="5172021" y="499533"/>
          <a:ext cx="3885219" cy="3885219"/>
        </a:xfrm>
        <a:custGeom>
          <a:avLst/>
          <a:gdLst/>
          <a:ahLst/>
          <a:cxnLst/>
          <a:rect l="0" t="0" r="0" b="0"/>
          <a:pathLst>
            <a:path>
              <a:moveTo>
                <a:pt x="1045649" y="219474"/>
              </a:moveTo>
              <a:arcTo wR="1942609" hR="1942609" stAng="14550074" swAng="3515824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2839FC-12E3-7A4E-874A-07F63650911B}">
      <dsp:nvSpPr>
        <dsp:cNvPr id="0" name=""/>
        <dsp:cNvSpPr/>
      </dsp:nvSpPr>
      <dsp:spPr>
        <a:xfrm>
          <a:off x="7504695" y="788796"/>
          <a:ext cx="1769828" cy="117988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rgbClr val="002060"/>
              </a:solidFill>
            </a:rPr>
            <a:t>Aprovação de LC instituindo o Fundo de Compensação </a:t>
          </a:r>
          <a:endParaRPr lang="pt-BR" sz="1800" b="1" kern="1200" dirty="0">
            <a:solidFill>
              <a:srgbClr val="002060"/>
            </a:solidFill>
          </a:endParaRPr>
        </a:p>
      </dsp:txBody>
      <dsp:txXfrm>
        <a:off x="7562292" y="846393"/>
        <a:ext cx="1654634" cy="1064695"/>
      </dsp:txXfrm>
    </dsp:sp>
    <dsp:sp modelId="{E3723C44-1970-6E43-8F64-41F61B5B7815}">
      <dsp:nvSpPr>
        <dsp:cNvPr id="0" name=""/>
        <dsp:cNvSpPr/>
      </dsp:nvSpPr>
      <dsp:spPr>
        <a:xfrm>
          <a:off x="4934620" y="-1013609"/>
          <a:ext cx="3885219" cy="3885219"/>
        </a:xfrm>
        <a:custGeom>
          <a:avLst/>
          <a:gdLst/>
          <a:ahLst/>
          <a:cxnLst/>
          <a:rect l="0" t="0" r="0" b="0"/>
          <a:pathLst>
            <a:path>
              <a:moveTo>
                <a:pt x="3577570" y="2991722"/>
              </a:moveTo>
              <a:arcTo wR="1942609" hR="1942609" stAng="1961235" swAng="1967144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3615DE-97F2-ED40-8D9B-D8C36E34F9C7}">
      <dsp:nvSpPr>
        <dsp:cNvPr id="0" name=""/>
        <dsp:cNvSpPr/>
      </dsp:nvSpPr>
      <dsp:spPr>
        <a:xfrm>
          <a:off x="6623082" y="2700931"/>
          <a:ext cx="1769828" cy="117988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rgbClr val="002060"/>
              </a:solidFill>
            </a:rPr>
            <a:t>Aprovação de LC instituindo o Fundo de D. Regional</a:t>
          </a:r>
          <a:endParaRPr lang="pt-BR" sz="1800" b="1" kern="1200" dirty="0">
            <a:solidFill>
              <a:srgbClr val="002060"/>
            </a:solidFill>
          </a:endParaRPr>
        </a:p>
      </dsp:txBody>
      <dsp:txXfrm>
        <a:off x="6680679" y="2758528"/>
        <a:ext cx="1654634" cy="1064695"/>
      </dsp:txXfrm>
    </dsp:sp>
    <dsp:sp modelId="{CBE201BB-EE54-C34C-A105-903C2CB82E64}">
      <dsp:nvSpPr>
        <dsp:cNvPr id="0" name=""/>
        <dsp:cNvSpPr/>
      </dsp:nvSpPr>
      <dsp:spPr>
        <a:xfrm>
          <a:off x="4332099" y="202944"/>
          <a:ext cx="3885219" cy="3885219"/>
        </a:xfrm>
        <a:custGeom>
          <a:avLst/>
          <a:gdLst/>
          <a:ahLst/>
          <a:cxnLst/>
          <a:rect l="0" t="0" r="0" b="0"/>
          <a:pathLst>
            <a:path>
              <a:moveTo>
                <a:pt x="2807204" y="3682210"/>
              </a:moveTo>
              <a:arcTo wR="1942609" hR="1942609" stAng="3814336" swAng="1698568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CA893C-DD4A-43D0-B82D-8B1B9D3E1F4D}">
      <dsp:nvSpPr>
        <dsp:cNvPr id="0" name=""/>
        <dsp:cNvSpPr/>
      </dsp:nvSpPr>
      <dsp:spPr>
        <a:xfrm>
          <a:off x="4430039" y="3709984"/>
          <a:ext cx="1771198" cy="118079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rgbClr val="002060"/>
              </a:solidFill>
            </a:rPr>
            <a:t>Dívida dos Estados</a:t>
          </a:r>
          <a:endParaRPr lang="pt-BR" sz="1800" b="1" kern="1200" dirty="0">
            <a:solidFill>
              <a:srgbClr val="002060"/>
            </a:solidFill>
          </a:endParaRPr>
        </a:p>
      </dsp:txBody>
      <dsp:txXfrm>
        <a:off x="4487681" y="3767626"/>
        <a:ext cx="1655914" cy="1065513"/>
      </dsp:txXfrm>
    </dsp:sp>
    <dsp:sp modelId="{1055FE7B-6CA4-4DDE-803A-0E95C693B589}">
      <dsp:nvSpPr>
        <dsp:cNvPr id="0" name=""/>
        <dsp:cNvSpPr/>
      </dsp:nvSpPr>
      <dsp:spPr>
        <a:xfrm>
          <a:off x="2426298" y="202517"/>
          <a:ext cx="3885219" cy="3885219"/>
        </a:xfrm>
        <a:custGeom>
          <a:avLst/>
          <a:gdLst/>
          <a:ahLst/>
          <a:cxnLst/>
          <a:rect l="0" t="0" r="0" b="0"/>
          <a:pathLst>
            <a:path>
              <a:moveTo>
                <a:pt x="1994185" y="3884535"/>
              </a:moveTo>
              <a:arcTo wR="1942609" hR="1942609" stAng="5308719" swAng="167543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A60460-6D5F-2D4B-A0C7-6CE2264778D2}">
      <dsp:nvSpPr>
        <dsp:cNvPr id="0" name=""/>
        <dsp:cNvSpPr/>
      </dsp:nvSpPr>
      <dsp:spPr>
        <a:xfrm>
          <a:off x="2249397" y="2700944"/>
          <a:ext cx="1769828" cy="117988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rgbClr val="002060"/>
              </a:solidFill>
            </a:rPr>
            <a:t>Alteração do Art. 4 da LC 101 de 2000</a:t>
          </a:r>
          <a:endParaRPr lang="pt-BR" sz="1800" b="1" kern="1200" dirty="0">
            <a:solidFill>
              <a:srgbClr val="002060"/>
            </a:solidFill>
          </a:endParaRPr>
        </a:p>
      </dsp:txBody>
      <dsp:txXfrm>
        <a:off x="2306994" y="2758541"/>
        <a:ext cx="1654634" cy="1064695"/>
      </dsp:txXfrm>
    </dsp:sp>
    <dsp:sp modelId="{3D2D3AEB-5D86-E84F-AA72-DED45B19BA0C}">
      <dsp:nvSpPr>
        <dsp:cNvPr id="0" name=""/>
        <dsp:cNvSpPr/>
      </dsp:nvSpPr>
      <dsp:spPr>
        <a:xfrm>
          <a:off x="1974896" y="-936447"/>
          <a:ext cx="3885219" cy="3885219"/>
        </a:xfrm>
        <a:custGeom>
          <a:avLst/>
          <a:gdLst/>
          <a:ahLst/>
          <a:cxnLst/>
          <a:rect l="0" t="0" r="0" b="0"/>
          <a:pathLst>
            <a:path>
              <a:moveTo>
                <a:pt x="984628" y="3632582"/>
              </a:moveTo>
              <a:arcTo wR="1942609" hR="1942609" stAng="7172835" swAng="1717826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224271-739B-3348-AEB3-E4F2F43BE149}">
      <dsp:nvSpPr>
        <dsp:cNvPr id="0" name=""/>
        <dsp:cNvSpPr/>
      </dsp:nvSpPr>
      <dsp:spPr>
        <a:xfrm>
          <a:off x="1501187" y="842248"/>
          <a:ext cx="1769828" cy="117988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rgbClr val="002060"/>
              </a:solidFill>
            </a:rPr>
            <a:t>Aprovação da PEC sobre o Comercio Não Presencial</a:t>
          </a:r>
          <a:endParaRPr lang="pt-BR" sz="1800" b="1" kern="1200" dirty="0">
            <a:solidFill>
              <a:srgbClr val="002060"/>
            </a:solidFill>
          </a:endParaRPr>
        </a:p>
      </dsp:txBody>
      <dsp:txXfrm>
        <a:off x="1558784" y="899845"/>
        <a:ext cx="1654634" cy="1064695"/>
      </dsp:txXfrm>
    </dsp:sp>
    <dsp:sp modelId="{2EE26183-4B39-0B47-A541-45C2FF99CB96}">
      <dsp:nvSpPr>
        <dsp:cNvPr id="0" name=""/>
        <dsp:cNvSpPr/>
      </dsp:nvSpPr>
      <dsp:spPr>
        <a:xfrm>
          <a:off x="1704265" y="562863"/>
          <a:ext cx="3885219" cy="3885219"/>
        </a:xfrm>
        <a:custGeom>
          <a:avLst/>
          <a:gdLst/>
          <a:ahLst/>
          <a:cxnLst/>
          <a:rect l="0" t="0" r="0" b="0"/>
          <a:pathLst>
            <a:path>
              <a:moveTo>
                <a:pt x="954286" y="270201"/>
              </a:moveTo>
              <a:arcTo wR="1942609" hR="1942609" stAng="14365121" swAng="3231022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AEEE-8191-43E6-BF1D-A7B233BA5CE3}" type="datetimeFigureOut">
              <a:rPr lang="pt-BR" smtClean="0"/>
              <a:pPr/>
              <a:t>12/05/2015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900B-EF69-4B39-BE94-51D8473F6DD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4203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AEEE-8191-43E6-BF1D-A7B233BA5CE3}" type="datetimeFigureOut">
              <a:rPr lang="pt-BR" smtClean="0"/>
              <a:pPr/>
              <a:t>12/05/2015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900B-EF69-4B39-BE94-51D8473F6DD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0709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AEEE-8191-43E6-BF1D-A7B233BA5CE3}" type="datetimeFigureOut">
              <a:rPr lang="pt-BR" smtClean="0"/>
              <a:pPr/>
              <a:t>12/05/2015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900B-EF69-4B39-BE94-51D8473F6DD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0180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AEEE-8191-43E6-BF1D-A7B233BA5CE3}" type="datetimeFigureOut">
              <a:rPr lang="pt-BR" smtClean="0"/>
              <a:pPr/>
              <a:t>12/05/2015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900B-EF69-4B39-BE94-51D8473F6DD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0774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AEEE-8191-43E6-BF1D-A7B233BA5CE3}" type="datetimeFigureOut">
              <a:rPr lang="pt-BR" smtClean="0"/>
              <a:pPr/>
              <a:t>12/05/2015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900B-EF69-4B39-BE94-51D8473F6DD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8404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AEEE-8191-43E6-BF1D-A7B233BA5CE3}" type="datetimeFigureOut">
              <a:rPr lang="pt-BR" smtClean="0"/>
              <a:pPr/>
              <a:t>12/05/2015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900B-EF69-4B39-BE94-51D8473F6DD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5855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AEEE-8191-43E6-BF1D-A7B233BA5CE3}" type="datetimeFigureOut">
              <a:rPr lang="pt-BR" smtClean="0"/>
              <a:pPr/>
              <a:t>12/05/2015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900B-EF69-4B39-BE94-51D8473F6DD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0947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AEEE-8191-43E6-BF1D-A7B233BA5CE3}" type="datetimeFigureOut">
              <a:rPr lang="pt-BR" smtClean="0"/>
              <a:pPr/>
              <a:t>12/05/2015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900B-EF69-4B39-BE94-51D8473F6DD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2615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AEEE-8191-43E6-BF1D-A7B233BA5CE3}" type="datetimeFigureOut">
              <a:rPr lang="pt-BR" smtClean="0"/>
              <a:pPr/>
              <a:t>12/05/2015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900B-EF69-4B39-BE94-51D8473F6DD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8332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AEEE-8191-43E6-BF1D-A7B233BA5CE3}" type="datetimeFigureOut">
              <a:rPr lang="pt-BR" smtClean="0"/>
              <a:pPr/>
              <a:t>12/05/2015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900B-EF69-4B39-BE94-51D8473F6DD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5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AEEE-8191-43E6-BF1D-A7B233BA5CE3}" type="datetimeFigureOut">
              <a:rPr lang="pt-BR" smtClean="0"/>
              <a:pPr/>
              <a:t>12/05/2015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900B-EF69-4B39-BE94-51D8473F6DD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4640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7AEEE-8191-43E6-BF1D-A7B233BA5CE3}" type="datetimeFigureOut">
              <a:rPr lang="pt-BR" smtClean="0"/>
              <a:pPr/>
              <a:t>12/05/2015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7900B-EF69-4B39-BE94-51D8473F6DD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5009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e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4554" y="156622"/>
            <a:ext cx="3045601" cy="73776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561110" y="1871432"/>
            <a:ext cx="11076709" cy="2500329"/>
          </a:xfrm>
          <a:prstGeom prst="rect">
            <a:avLst/>
          </a:prstGeom>
        </p:spPr>
        <p:txBody>
          <a:bodyPr rtlCol="0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pt-BR" sz="3600" b="1" dirty="0" smtClean="0">
                <a:solidFill>
                  <a:srgbClr val="002060"/>
                </a:solidFill>
              </a:rPr>
              <a:t>Comissão de Desenvolvimento Regional e Turismo – CDR</a:t>
            </a:r>
          </a:p>
          <a:p>
            <a:pPr algn="ctr">
              <a:defRPr/>
            </a:pPr>
            <a:endParaRPr lang="pt-BR" sz="4000" b="1" dirty="0" smtClean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pt-BR" sz="4000" b="1" dirty="0" smtClean="0">
                <a:solidFill>
                  <a:srgbClr val="002060"/>
                </a:solidFill>
              </a:rPr>
              <a:t>Audiência Pública</a:t>
            </a:r>
          </a:p>
          <a:p>
            <a:pPr algn="ctr">
              <a:defRPr/>
            </a:pPr>
            <a:endParaRPr lang="pt-BR" sz="4000" b="1" dirty="0" smtClean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pt-BR" sz="4000" b="1" dirty="0" smtClean="0">
                <a:solidFill>
                  <a:srgbClr val="002060"/>
                </a:solidFill>
              </a:rPr>
              <a:t>“Projeto de Resolução nº 01/2013</a:t>
            </a:r>
            <a:r>
              <a:rPr lang="pt-BR" sz="4800" b="1" dirty="0" smtClean="0">
                <a:solidFill>
                  <a:srgbClr val="002060"/>
                </a:solidFill>
              </a:rPr>
              <a:t>”</a:t>
            </a:r>
            <a:endParaRPr lang="pt-BR" sz="4800" b="1" dirty="0">
              <a:solidFill>
                <a:srgbClr val="002060"/>
              </a:solidFill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7949045" y="4477947"/>
            <a:ext cx="3996750" cy="1152128"/>
          </a:xfrm>
          <a:prstGeom prst="rect">
            <a:avLst/>
          </a:prstGeom>
        </p:spPr>
        <p:txBody>
          <a:bodyPr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buFont typeface="Arial" panose="020B0604020202020204" pitchFamily="34" charset="0"/>
              <a:buNone/>
              <a:defRPr/>
            </a:pPr>
            <a:r>
              <a:rPr lang="pt-BR" sz="2000" b="1" dirty="0" smtClean="0">
                <a:solidFill>
                  <a:srgbClr val="002060"/>
                </a:solidFill>
              </a:rPr>
              <a:t>José Barroso Tostes Neto</a:t>
            </a:r>
          </a:p>
          <a:p>
            <a:pPr algn="r">
              <a:buFont typeface="Arial" panose="020B0604020202020204" pitchFamily="34" charset="0"/>
              <a:buNone/>
              <a:defRPr/>
            </a:pPr>
            <a:r>
              <a:rPr lang="pt-BR" sz="2000" b="1" dirty="0" smtClean="0">
                <a:solidFill>
                  <a:srgbClr val="002060"/>
                </a:solidFill>
              </a:rPr>
              <a:t>Secretário de Estado da Fazenda/PA</a:t>
            </a:r>
          </a:p>
          <a:p>
            <a:pPr algn="r">
              <a:buFont typeface="Arial" panose="020B0604020202020204" pitchFamily="34" charset="0"/>
              <a:buNone/>
              <a:defRPr/>
            </a:pPr>
            <a:r>
              <a:rPr lang="pt-BR" sz="2000" b="1" dirty="0" smtClean="0">
                <a:solidFill>
                  <a:srgbClr val="002060"/>
                </a:solidFill>
              </a:rPr>
              <a:t>Coordenador do CONFAZ</a:t>
            </a:r>
            <a:endParaRPr lang="pt-BR" sz="2000" b="1" dirty="0">
              <a:solidFill>
                <a:srgbClr val="002060"/>
              </a:solidFill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 bwMode="auto">
          <a:xfrm>
            <a:off x="7949045" y="6086571"/>
            <a:ext cx="4022832" cy="40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b="1" noProof="0" dirty="0" smtClean="0">
                <a:solidFill>
                  <a:srgbClr val="002060"/>
                </a:solidFill>
              </a:rPr>
              <a:t>Brasília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13 de</a:t>
            </a:r>
            <a:r>
              <a:rPr kumimoji="0" lang="pt-BR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pt-BR" b="1" noProof="0" dirty="0" smtClean="0">
                <a:solidFill>
                  <a:srgbClr val="002060"/>
                </a:solidFill>
              </a:rPr>
              <a:t>Maio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2015.</a:t>
            </a:r>
          </a:p>
        </p:txBody>
      </p:sp>
    </p:spTree>
    <p:extLst>
      <p:ext uri="{BB962C8B-B14F-4D97-AF65-F5344CB8AC3E}">
        <p14:creationId xmlns:p14="http://schemas.microsoft.com/office/powerpoint/2010/main" val="208245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06" y="278419"/>
            <a:ext cx="1482628" cy="552842"/>
          </a:xfrm>
          <a:prstGeom prst="rect">
            <a:avLst/>
          </a:prstGeom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70861" y="108719"/>
            <a:ext cx="8759878" cy="1171227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rgbClr val="0000FF">
                  <a:gamma/>
                  <a:tint val="66667"/>
                  <a:invGamma/>
                </a:srgbClr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10000"/>
              </a:spcBef>
              <a:spcAft>
                <a:spcPct val="20000"/>
              </a:spcAft>
              <a:defRPr/>
            </a:pPr>
            <a:r>
              <a:rPr lang="pt-BR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CONVÊNIO ICMS 70/2014</a:t>
            </a:r>
          </a:p>
          <a:p>
            <a:pPr algn="ctr" eaLnBrk="1" hangingPunct="1">
              <a:lnSpc>
                <a:spcPct val="85000"/>
              </a:lnSpc>
              <a:spcBef>
                <a:spcPct val="10000"/>
              </a:spcBef>
              <a:spcAft>
                <a:spcPct val="20000"/>
              </a:spcAft>
              <a:defRPr/>
            </a:pPr>
            <a:r>
              <a:rPr lang="pt-BR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OPERAÇÕES PARA </a:t>
            </a:r>
            <a:r>
              <a:rPr lang="pt-BR" sz="2400" b="1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CTRB</a:t>
            </a:r>
          </a:p>
          <a:p>
            <a:pPr algn="ctr" eaLnBrk="1" hangingPunct="1">
              <a:lnSpc>
                <a:spcPct val="85000"/>
              </a:lnSpc>
              <a:spcBef>
                <a:spcPct val="10000"/>
              </a:spcBef>
              <a:spcAft>
                <a:spcPct val="20000"/>
              </a:spcAft>
              <a:defRPr/>
            </a:pPr>
            <a:r>
              <a:rPr lang="pt-BR" sz="19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IMPACTO NO ICMS DE 2012 – 8º ANO -</a:t>
            </a:r>
            <a:r>
              <a:rPr lang="pt-BR" sz="1900" dirty="0" smtClean="0"/>
              <a:t> </a:t>
            </a:r>
            <a:r>
              <a:rPr lang="pt-BR" sz="19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EM % DO ICMS TOTAL DA UF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6423" y="1498295"/>
            <a:ext cx="9232135" cy="507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347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06" y="278419"/>
            <a:ext cx="1482628" cy="552842"/>
          </a:xfrm>
          <a:prstGeom prst="rect">
            <a:avLst/>
          </a:prstGeom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925111" y="86687"/>
            <a:ext cx="8185278" cy="1244250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rgbClr val="0000FF">
                  <a:gamma/>
                  <a:tint val="66667"/>
                  <a:invGamma/>
                </a:srgbClr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10000"/>
              </a:spcBef>
              <a:spcAft>
                <a:spcPct val="20000"/>
              </a:spcAft>
              <a:defRPr/>
            </a:pPr>
            <a:r>
              <a:rPr lang="pt-BR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PEC 07/15 - OPERAÇÕES PARA NCTR</a:t>
            </a:r>
          </a:p>
          <a:p>
            <a:pPr algn="ctr" eaLnBrk="1" hangingPunct="1">
              <a:lnSpc>
                <a:spcPct val="85000"/>
              </a:lnSpc>
              <a:spcBef>
                <a:spcPct val="10000"/>
              </a:spcBef>
              <a:spcAft>
                <a:spcPct val="20000"/>
              </a:spcAft>
              <a:defRPr/>
            </a:pPr>
            <a:r>
              <a:rPr lang="pt-BR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IMPACTO NO ICMS DE 2019 (final da transição)</a:t>
            </a:r>
          </a:p>
          <a:p>
            <a:pPr algn="ctr" eaLnBrk="1" hangingPunct="1">
              <a:lnSpc>
                <a:spcPct val="85000"/>
              </a:lnSpc>
              <a:spcBef>
                <a:spcPct val="10000"/>
              </a:spcBef>
              <a:spcAft>
                <a:spcPct val="20000"/>
              </a:spcAft>
              <a:defRPr/>
            </a:pPr>
            <a:r>
              <a:rPr lang="pt-BR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2012 – EM % DO ICMS TOTAL DA UF</a:t>
            </a: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897" y="1630496"/>
            <a:ext cx="8919338" cy="4839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173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06" y="278419"/>
            <a:ext cx="1482628" cy="552842"/>
          </a:xfrm>
          <a:prstGeom prst="rect">
            <a:avLst/>
          </a:prstGeom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96406" y="130752"/>
            <a:ext cx="8759878" cy="1171227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rgbClr val="0000FF">
                  <a:gamma/>
                  <a:tint val="66667"/>
                  <a:invGamma/>
                </a:srgbClr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10000"/>
              </a:spcBef>
              <a:spcAft>
                <a:spcPct val="20000"/>
              </a:spcAft>
              <a:defRPr/>
            </a:pPr>
            <a:r>
              <a:rPr lang="pt-BR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CONVÊNIO ICMS 70/2014 + PEC 07/15</a:t>
            </a:r>
          </a:p>
          <a:p>
            <a:pPr algn="ctr" eaLnBrk="1" hangingPunct="1">
              <a:lnSpc>
                <a:spcPct val="85000"/>
              </a:lnSpc>
              <a:spcBef>
                <a:spcPct val="10000"/>
              </a:spcBef>
              <a:spcAft>
                <a:spcPct val="20000"/>
              </a:spcAft>
              <a:defRPr/>
            </a:pPr>
            <a:r>
              <a:rPr lang="pt-BR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OPERAÇÕES PARA </a:t>
            </a:r>
            <a:r>
              <a:rPr lang="pt-BR" sz="2400" b="1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NCTR</a:t>
            </a:r>
          </a:p>
          <a:p>
            <a:pPr algn="ctr" eaLnBrk="1" hangingPunct="1">
              <a:lnSpc>
                <a:spcPct val="85000"/>
              </a:lnSpc>
              <a:spcBef>
                <a:spcPct val="10000"/>
              </a:spcBef>
              <a:spcAft>
                <a:spcPct val="20000"/>
              </a:spcAft>
              <a:defRPr/>
            </a:pPr>
            <a:r>
              <a:rPr lang="pt-BR" sz="19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IMPACTO NO ICMS DE 2012 – 8º ANO EM % DO ICMS TOTAL DA UF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6406" y="1811624"/>
            <a:ext cx="8759878" cy="453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977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de cantos arredondados 2"/>
          <p:cNvSpPr/>
          <p:nvPr/>
        </p:nvSpPr>
        <p:spPr>
          <a:xfrm>
            <a:off x="2369081" y="198302"/>
            <a:ext cx="828680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rgbClr val="002060"/>
                </a:solidFill>
              </a:rPr>
              <a:t>FUNDO DE COMPENSAÇÃO</a:t>
            </a:r>
            <a:endParaRPr lang="pt-BR" sz="4000" b="1" dirty="0">
              <a:solidFill>
                <a:srgbClr val="002060"/>
              </a:solidFill>
            </a:endParaRPr>
          </a:p>
        </p:txBody>
      </p:sp>
      <p:sp>
        <p:nvSpPr>
          <p:cNvPr id="5" name="TextBox 3"/>
          <p:cNvSpPr txBox="1"/>
          <p:nvPr/>
        </p:nvSpPr>
        <p:spPr>
          <a:xfrm>
            <a:off x="3953959" y="1237587"/>
            <a:ext cx="5132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002060"/>
                </a:solidFill>
              </a:rPr>
              <a:t>Convênio ICMS 70 de 29/07/2014</a:t>
            </a:r>
            <a:endParaRPr lang="pt-BR" sz="2800" b="1" dirty="0">
              <a:solidFill>
                <a:srgbClr val="002060"/>
              </a:solidFill>
            </a:endParaRPr>
          </a:p>
        </p:txBody>
      </p:sp>
      <p:sp>
        <p:nvSpPr>
          <p:cNvPr id="7" name="Retângulo de cantos arredondados 1"/>
          <p:cNvSpPr/>
          <p:nvPr/>
        </p:nvSpPr>
        <p:spPr>
          <a:xfrm>
            <a:off x="2067539" y="1815193"/>
            <a:ext cx="8784976" cy="4680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2800" b="1" dirty="0" smtClean="0">
              <a:solidFill>
                <a:srgbClr val="002060"/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2800" b="1" dirty="0" smtClean="0">
              <a:solidFill>
                <a:srgbClr val="002060"/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2800" b="1" dirty="0" smtClean="0">
              <a:solidFill>
                <a:srgbClr val="002060"/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800" b="1" dirty="0" smtClean="0">
                <a:solidFill>
                  <a:srgbClr val="002060"/>
                </a:solidFill>
              </a:rPr>
              <a:t>Auxilio financeiro pela União aos Estados para compensar as perdas de arrecadação decorrentes:</a:t>
            </a:r>
            <a:endParaRPr lang="pt-PT" sz="2800" b="1" dirty="0" smtClean="0">
              <a:solidFill>
                <a:srgbClr val="002060"/>
              </a:solidFill>
            </a:endParaRPr>
          </a:p>
          <a:p>
            <a:pPr marL="514350" indent="-514350" algn="just"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pt-BR" sz="2800" b="1" dirty="0" smtClean="0">
                <a:solidFill>
                  <a:srgbClr val="002060"/>
                </a:solidFill>
              </a:rPr>
              <a:t>Redução gradual das alíquotas do ICMS</a:t>
            </a:r>
          </a:p>
          <a:p>
            <a:pPr marL="514350" indent="-514350" algn="just"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pt-BR" sz="2800" b="1" dirty="0" smtClean="0">
                <a:solidFill>
                  <a:srgbClr val="002060"/>
                </a:solidFill>
              </a:rPr>
              <a:t>Implementação da Resolução do Senado nº 13 de 2012</a:t>
            </a:r>
          </a:p>
          <a:p>
            <a:pPr marL="514350" indent="-514350" algn="just"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pt-BR" sz="2800" b="1" dirty="0" smtClean="0">
                <a:solidFill>
                  <a:srgbClr val="002060"/>
                </a:solidFill>
              </a:rPr>
              <a:t>Repartição entre origem e destino do ICMS sobre comércio não presencial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2800" b="1" dirty="0">
              <a:solidFill>
                <a:srgbClr val="002060"/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2800" b="1" dirty="0" smtClean="0">
              <a:solidFill>
                <a:srgbClr val="002060"/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2800" b="1" dirty="0" smtClean="0">
              <a:solidFill>
                <a:srgbClr val="002060"/>
              </a:solidFill>
            </a:endParaRPr>
          </a:p>
          <a:p>
            <a:endParaRPr lang="pt-BR" sz="2400" b="1" dirty="0"/>
          </a:p>
        </p:txBody>
      </p:sp>
      <p:pic>
        <p:nvPicPr>
          <p:cNvPr id="6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06" y="278419"/>
            <a:ext cx="1482628" cy="552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61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de cantos arredondados 2"/>
          <p:cNvSpPr/>
          <p:nvPr/>
        </p:nvSpPr>
        <p:spPr>
          <a:xfrm>
            <a:off x="2369081" y="198302"/>
            <a:ext cx="828680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rgbClr val="002060"/>
                </a:solidFill>
              </a:rPr>
              <a:t>FUNDO DE DESENVOLVIMENTO REGIONAL</a:t>
            </a:r>
            <a:endParaRPr lang="pt-BR" sz="3200" b="1" dirty="0">
              <a:solidFill>
                <a:srgbClr val="002060"/>
              </a:solidFill>
            </a:endParaRPr>
          </a:p>
        </p:txBody>
      </p:sp>
      <p:sp>
        <p:nvSpPr>
          <p:cNvPr id="7" name="Retângulo de cantos arredondados 1"/>
          <p:cNvSpPr/>
          <p:nvPr/>
        </p:nvSpPr>
        <p:spPr>
          <a:xfrm>
            <a:off x="2067539" y="1774443"/>
            <a:ext cx="8784976" cy="4680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2800" b="1" dirty="0" smtClean="0">
              <a:solidFill>
                <a:srgbClr val="002060"/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2800" b="1" dirty="0" smtClean="0">
              <a:solidFill>
                <a:srgbClr val="002060"/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2800" b="1" dirty="0" smtClean="0">
              <a:solidFill>
                <a:srgbClr val="002060"/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2800" b="1" dirty="0" smtClean="0">
              <a:solidFill>
                <a:srgbClr val="002060"/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800" b="1" dirty="0" smtClean="0">
                <a:solidFill>
                  <a:srgbClr val="002060"/>
                </a:solidFill>
              </a:rPr>
              <a:t>R$ 296 bi para financiamento da execução de projetos de investimento e para a execução de programas dos governos estaduais com o objetivo de incentivar investimentos:</a:t>
            </a:r>
          </a:p>
          <a:p>
            <a:pPr marL="514350" indent="-514350" algn="just"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pt-BR" sz="2800" b="1" dirty="0" smtClean="0">
                <a:solidFill>
                  <a:srgbClr val="002060"/>
                </a:solidFill>
              </a:rPr>
              <a:t>50% (Estados) - 75% (União) - agente operador para financiamento da execução de projetos de investimento</a:t>
            </a:r>
          </a:p>
          <a:p>
            <a:pPr marL="514350" indent="-514350" algn="just"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pt-BR" sz="2800" b="1" dirty="0" smtClean="0">
                <a:solidFill>
                  <a:srgbClr val="002060"/>
                </a:solidFill>
              </a:rPr>
              <a:t>50% (Estados) - 25% (União) - Estados e DF para custear os programas dos governos</a:t>
            </a:r>
            <a:endParaRPr lang="pt-PT" sz="2800" b="1" dirty="0" smtClean="0">
              <a:solidFill>
                <a:srgbClr val="002060"/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2800" b="1" dirty="0">
              <a:solidFill>
                <a:srgbClr val="002060"/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2800" b="1" dirty="0" smtClean="0">
              <a:solidFill>
                <a:srgbClr val="002060"/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2800" b="1" dirty="0" smtClean="0">
              <a:solidFill>
                <a:srgbClr val="002060"/>
              </a:solidFill>
            </a:endParaRPr>
          </a:p>
          <a:p>
            <a:endParaRPr lang="pt-BR" sz="2400" b="1" dirty="0"/>
          </a:p>
        </p:txBody>
      </p:sp>
      <p:pic>
        <p:nvPicPr>
          <p:cNvPr id="6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06" y="278419"/>
            <a:ext cx="1482628" cy="552842"/>
          </a:xfrm>
          <a:prstGeom prst="rect">
            <a:avLst/>
          </a:prstGeom>
        </p:spPr>
      </p:pic>
      <p:sp>
        <p:nvSpPr>
          <p:cNvPr id="8" name="TextBox 3"/>
          <p:cNvSpPr txBox="1"/>
          <p:nvPr/>
        </p:nvSpPr>
        <p:spPr>
          <a:xfrm>
            <a:off x="3858863" y="1230795"/>
            <a:ext cx="5309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002060"/>
                </a:solidFill>
              </a:rPr>
              <a:t>Convênio ICMS 70 de 29/07/2014 </a:t>
            </a:r>
            <a:endParaRPr lang="pt-BR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66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467" y="181838"/>
            <a:ext cx="3045601" cy="737760"/>
          </a:xfrm>
          <a:prstGeom prst="rect">
            <a:avLst/>
          </a:prstGeom>
        </p:spPr>
      </p:pic>
      <p:sp>
        <p:nvSpPr>
          <p:cNvPr id="9" name="Subtítulo 2"/>
          <p:cNvSpPr txBox="1">
            <a:spLocks/>
          </p:cNvSpPr>
          <p:nvPr/>
        </p:nvSpPr>
        <p:spPr>
          <a:xfrm>
            <a:off x="4104147" y="5414380"/>
            <a:ext cx="3996750" cy="446593"/>
          </a:xfrm>
          <a:prstGeom prst="rect">
            <a:avLst/>
          </a:prstGeom>
        </p:spPr>
        <p:txBody>
          <a:bodyPr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pt-BR" sz="2400" b="1" dirty="0" smtClean="0">
                <a:solidFill>
                  <a:srgbClr val="002060"/>
                </a:solidFill>
              </a:rPr>
              <a:t>jose.tostes@sefa.pa.gov.br</a:t>
            </a:r>
          </a:p>
          <a:p>
            <a:pPr algn="ctr">
              <a:buFont typeface="Arial" panose="020B0604020202020204" pitchFamily="34" charset="0"/>
              <a:buNone/>
              <a:defRPr/>
            </a:pPr>
            <a:endParaRPr lang="pt-BR" sz="2000" b="1" dirty="0">
              <a:solidFill>
                <a:srgbClr val="002060"/>
              </a:solidFill>
            </a:endParaRPr>
          </a:p>
        </p:txBody>
      </p:sp>
      <p:sp>
        <p:nvSpPr>
          <p:cNvPr id="10" name="Subtítulo 2"/>
          <p:cNvSpPr txBox="1">
            <a:spLocks/>
          </p:cNvSpPr>
          <p:nvPr/>
        </p:nvSpPr>
        <p:spPr>
          <a:xfrm>
            <a:off x="4013875" y="2504086"/>
            <a:ext cx="3996750" cy="1230628"/>
          </a:xfrm>
          <a:prstGeom prst="rect">
            <a:avLst/>
          </a:prstGeom>
        </p:spPr>
        <p:txBody>
          <a:bodyPr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pt-BR" sz="8800" b="1" dirty="0" smtClean="0">
                <a:solidFill>
                  <a:srgbClr val="002060"/>
                </a:solidFill>
              </a:rPr>
              <a:t>F I M</a:t>
            </a:r>
            <a:endParaRPr lang="pt-BR" sz="8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0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de cantos arredondados 7"/>
          <p:cNvSpPr/>
          <p:nvPr/>
        </p:nvSpPr>
        <p:spPr>
          <a:xfrm>
            <a:off x="1862542" y="1879398"/>
            <a:ext cx="8286808" cy="27146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rgbClr val="002060"/>
                </a:solidFill>
              </a:rPr>
              <a:t>REFORMA DO ICMS</a:t>
            </a:r>
            <a:endParaRPr lang="pt-BR" sz="4000" b="1" dirty="0">
              <a:solidFill>
                <a:srgbClr val="002060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06" y="278419"/>
            <a:ext cx="1482628" cy="552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29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de cantos arredondados 2"/>
          <p:cNvSpPr/>
          <p:nvPr/>
        </p:nvSpPr>
        <p:spPr>
          <a:xfrm>
            <a:off x="2369081" y="198302"/>
            <a:ext cx="828680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rgbClr val="002060"/>
                </a:solidFill>
              </a:rPr>
              <a:t>REFORMA DO ICMS</a:t>
            </a:r>
            <a:endParaRPr lang="pt-BR" sz="40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1496291" y="1628800"/>
          <a:ext cx="9653153" cy="471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m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1606" y="278419"/>
            <a:ext cx="1482628" cy="552842"/>
          </a:xfrm>
          <a:prstGeom prst="rect">
            <a:avLst/>
          </a:prstGeom>
        </p:spPr>
      </p:pic>
      <p:sp>
        <p:nvSpPr>
          <p:cNvPr id="6" name="Elipse 5"/>
          <p:cNvSpPr/>
          <p:nvPr/>
        </p:nvSpPr>
        <p:spPr>
          <a:xfrm>
            <a:off x="3844887" y="4891489"/>
            <a:ext cx="2401677" cy="1773716"/>
          </a:xfrm>
          <a:prstGeom prst="ellipse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/>
          <p:cNvSpPr/>
          <p:nvPr/>
        </p:nvSpPr>
        <p:spPr>
          <a:xfrm>
            <a:off x="6420998" y="4891489"/>
            <a:ext cx="2401677" cy="1773716"/>
          </a:xfrm>
          <a:prstGeom prst="ellipse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782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de cantos arredondados 2"/>
          <p:cNvSpPr/>
          <p:nvPr/>
        </p:nvSpPr>
        <p:spPr>
          <a:xfrm>
            <a:off x="2369081" y="198302"/>
            <a:ext cx="828680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rgbClr val="002060"/>
                </a:solidFill>
              </a:rPr>
              <a:t>CONVALIDAÇÃO</a:t>
            </a:r>
            <a:endParaRPr lang="pt-BR" sz="4000" b="1" dirty="0">
              <a:solidFill>
                <a:srgbClr val="002060"/>
              </a:solidFill>
            </a:endParaRPr>
          </a:p>
        </p:txBody>
      </p:sp>
      <p:sp>
        <p:nvSpPr>
          <p:cNvPr id="5" name="TextBox 3"/>
          <p:cNvSpPr txBox="1"/>
          <p:nvPr/>
        </p:nvSpPr>
        <p:spPr>
          <a:xfrm>
            <a:off x="3932121" y="1237587"/>
            <a:ext cx="5147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002060"/>
                </a:solidFill>
              </a:rPr>
              <a:t>Convênio ICMS 70 de 29/07/2014</a:t>
            </a:r>
            <a:endParaRPr lang="pt-BR" sz="2800" b="1" dirty="0">
              <a:solidFill>
                <a:srgbClr val="002060"/>
              </a:solidFill>
            </a:endParaRPr>
          </a:p>
        </p:txBody>
      </p:sp>
      <p:sp>
        <p:nvSpPr>
          <p:cNvPr id="6" name="Retângulo de cantos arredondados 1"/>
          <p:cNvSpPr/>
          <p:nvPr/>
        </p:nvSpPr>
        <p:spPr>
          <a:xfrm>
            <a:off x="2176202" y="1855944"/>
            <a:ext cx="8784976" cy="4680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800" b="1" dirty="0" smtClean="0">
                <a:solidFill>
                  <a:srgbClr val="002060"/>
                </a:solidFill>
              </a:rPr>
              <a:t>Remissão e anistia para os CT do ICMS relativo a parcela de incentivos fiscais </a:t>
            </a:r>
            <a:r>
              <a:rPr lang="pt-PT" sz="2800" b="1" dirty="0">
                <a:solidFill>
                  <a:srgbClr val="002060"/>
                </a:solidFill>
              </a:rPr>
              <a:t>concedidos por legislações tributárias estaduais </a:t>
            </a:r>
            <a:r>
              <a:rPr lang="pt-PT" sz="2800" b="1" dirty="0" smtClean="0">
                <a:solidFill>
                  <a:srgbClr val="002060"/>
                </a:solidFill>
              </a:rPr>
              <a:t>editadas </a:t>
            </a:r>
            <a:r>
              <a:rPr lang="pt-PT" sz="2800" b="1" dirty="0">
                <a:solidFill>
                  <a:srgbClr val="002060"/>
                </a:solidFill>
              </a:rPr>
              <a:t>até a data de publicação </a:t>
            </a:r>
            <a:r>
              <a:rPr lang="pt-PT" sz="2800" b="1" dirty="0" smtClean="0">
                <a:solidFill>
                  <a:srgbClr val="002060"/>
                </a:solidFill>
              </a:rPr>
              <a:t>do </a:t>
            </a:r>
            <a:r>
              <a:rPr lang="pt-PT" sz="2800" b="1" dirty="0">
                <a:solidFill>
                  <a:srgbClr val="002060"/>
                </a:solidFill>
              </a:rPr>
              <a:t>convênio, sem aprovação do </a:t>
            </a:r>
            <a:r>
              <a:rPr lang="pt-PT" sz="2800" b="1" dirty="0" smtClean="0">
                <a:solidFill>
                  <a:srgbClr val="002060"/>
                </a:solidFill>
              </a:rPr>
              <a:t>CONFAZ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800" b="1" dirty="0" smtClean="0">
                <a:solidFill>
                  <a:srgbClr val="002060"/>
                </a:solidFill>
              </a:rPr>
              <a:t>Publicação e registro e depósito no CONFAZ de todos os atos concessivos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800" b="1" dirty="0" smtClean="0">
                <a:solidFill>
                  <a:srgbClr val="002060"/>
                </a:solidFill>
              </a:rPr>
              <a:t>Autorização para concessão e prorrogação</a:t>
            </a:r>
            <a:endParaRPr lang="pt-BR" sz="2400" b="1" dirty="0">
              <a:solidFill>
                <a:srgbClr val="002060"/>
              </a:solidFill>
            </a:endParaRPr>
          </a:p>
        </p:txBody>
      </p:sp>
      <p:pic>
        <p:nvPicPr>
          <p:cNvPr id="7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06" y="278419"/>
            <a:ext cx="1482628" cy="552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27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de cantos arredondados 2"/>
          <p:cNvSpPr/>
          <p:nvPr/>
        </p:nvSpPr>
        <p:spPr>
          <a:xfrm>
            <a:off x="2369081" y="198302"/>
            <a:ext cx="828680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rgbClr val="002060"/>
                </a:solidFill>
              </a:rPr>
              <a:t>CONVALIDAÇÃO</a:t>
            </a:r>
            <a:endParaRPr lang="pt-BR" sz="4000" b="1" dirty="0">
              <a:solidFill>
                <a:srgbClr val="002060"/>
              </a:solidFill>
            </a:endParaRPr>
          </a:p>
        </p:txBody>
      </p:sp>
      <p:pic>
        <p:nvPicPr>
          <p:cNvPr id="136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06" y="278419"/>
            <a:ext cx="1482628" cy="552842"/>
          </a:xfrm>
          <a:prstGeom prst="rect">
            <a:avLst/>
          </a:prstGeom>
        </p:spPr>
      </p:pic>
      <p:sp>
        <p:nvSpPr>
          <p:cNvPr id="6" name="TextBox 3"/>
          <p:cNvSpPr txBox="1"/>
          <p:nvPr/>
        </p:nvSpPr>
        <p:spPr>
          <a:xfrm>
            <a:off x="3932121" y="1128915"/>
            <a:ext cx="5147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002060"/>
                </a:solidFill>
              </a:rPr>
              <a:t>Convênio ICMS 70 de 29/07/2014</a:t>
            </a:r>
            <a:endParaRPr lang="pt-BR" sz="2800" b="1" dirty="0">
              <a:solidFill>
                <a:srgbClr val="002060"/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4234" y="1761873"/>
            <a:ext cx="9456420" cy="482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83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de cantos arredondados 2"/>
          <p:cNvSpPr/>
          <p:nvPr/>
        </p:nvSpPr>
        <p:spPr>
          <a:xfrm>
            <a:off x="2369081" y="198302"/>
            <a:ext cx="828680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rgbClr val="002060"/>
                </a:solidFill>
              </a:rPr>
              <a:t>CONDICIONANTES</a:t>
            </a:r>
            <a:endParaRPr lang="pt-BR" sz="4000" b="1" dirty="0">
              <a:solidFill>
                <a:srgbClr val="002060"/>
              </a:solidFill>
            </a:endParaRPr>
          </a:p>
        </p:txBody>
      </p:sp>
      <p:pic>
        <p:nvPicPr>
          <p:cNvPr id="5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06" y="278419"/>
            <a:ext cx="1482628" cy="552842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36363466"/>
              </p:ext>
            </p:extLst>
          </p:nvPr>
        </p:nvGraphicFramePr>
        <p:xfrm>
          <a:off x="914400" y="1785016"/>
          <a:ext cx="10631277" cy="471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3"/>
          <p:cNvSpPr txBox="1"/>
          <p:nvPr/>
        </p:nvSpPr>
        <p:spPr>
          <a:xfrm>
            <a:off x="3945704" y="1101740"/>
            <a:ext cx="5147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002060"/>
                </a:solidFill>
              </a:rPr>
              <a:t>Convênio ICMS 70 de 29/07/2014</a:t>
            </a:r>
            <a:endParaRPr lang="pt-BR" sz="2800" b="1" dirty="0">
              <a:solidFill>
                <a:srgbClr val="002060"/>
              </a:solidFill>
            </a:endParaRPr>
          </a:p>
        </p:txBody>
      </p:sp>
      <p:sp>
        <p:nvSpPr>
          <p:cNvPr id="7" name="Elipse 6"/>
          <p:cNvSpPr/>
          <p:nvPr/>
        </p:nvSpPr>
        <p:spPr>
          <a:xfrm>
            <a:off x="5034709" y="5177927"/>
            <a:ext cx="2401677" cy="1773716"/>
          </a:xfrm>
          <a:prstGeom prst="ellipse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2060154" y="2335576"/>
            <a:ext cx="2401677" cy="1773716"/>
          </a:xfrm>
          <a:prstGeom prst="ellipse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642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de cantos arredondados 2"/>
          <p:cNvSpPr/>
          <p:nvPr/>
        </p:nvSpPr>
        <p:spPr>
          <a:xfrm>
            <a:off x="2369081" y="198302"/>
            <a:ext cx="828680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rgbClr val="002060"/>
                </a:solidFill>
              </a:rPr>
              <a:t>PRINCÍPIO DO DESTINO</a:t>
            </a:r>
            <a:endParaRPr lang="pt-BR" sz="4000" b="1" dirty="0">
              <a:solidFill>
                <a:srgbClr val="002060"/>
              </a:solidFill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395419"/>
              </p:ext>
            </p:extLst>
          </p:nvPr>
        </p:nvGraphicFramePr>
        <p:xfrm>
          <a:off x="1684234" y="1643719"/>
          <a:ext cx="9310600" cy="4979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9799"/>
                <a:gridCol w="1207474"/>
                <a:gridCol w="1180355"/>
                <a:gridCol w="1022972"/>
              </a:tblGrid>
              <a:tr h="321869">
                <a:tc gridSpan="4">
                  <a:txBody>
                    <a:bodyPr/>
                    <a:lstStyle/>
                    <a:p>
                      <a:pPr algn="ctr"/>
                      <a:r>
                        <a:rPr lang="pt-BR" sz="1300" dirty="0" smtClean="0"/>
                        <a:t>SUL/SUDESTE</a:t>
                      </a:r>
                      <a:endParaRPr lang="pt-BR" sz="1300" dirty="0"/>
                    </a:p>
                  </a:txBody>
                  <a:tcPr marL="91441" marR="91441" marT="45715" marB="45715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263346"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TIPO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  <a:alpha val="6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DE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  <a:alpha val="6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PARA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  <a:alpha val="6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TEMPO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  <a:alpha val="67000"/>
                      </a:schemeClr>
                    </a:solidFill>
                  </a:tcPr>
                </a:tc>
              </a:tr>
              <a:tr h="263346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Todos</a:t>
                      </a:r>
                      <a:r>
                        <a:rPr lang="pt-BR" sz="1300" b="1" baseline="0" dirty="0" smtClean="0">
                          <a:solidFill>
                            <a:srgbClr val="0070C0"/>
                          </a:solidFill>
                        </a:rPr>
                        <a:t> os produtos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tint val="2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7%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tint val="2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4%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tint val="2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3 ANOS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tint val="20000"/>
                        <a:alpha val="0"/>
                      </a:schemeClr>
                    </a:solidFill>
                  </a:tcPr>
                </a:tc>
              </a:tr>
              <a:tr h="263457">
                <a:tc gridSpan="4"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NORTE/NORDESTE/CENTRO OESTE/ES</a:t>
                      </a:r>
                      <a:endParaRPr lang="pt-BR" sz="13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91441" marR="91441" marT="45715" marB="45715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63346"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TIPO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DE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PARA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TEMPO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4226">
                <a:tc>
                  <a:txBody>
                    <a:bodyPr/>
                    <a:lstStyle/>
                    <a:p>
                      <a:pPr algn="just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Agropecuários,</a:t>
                      </a:r>
                      <a:r>
                        <a:rPr lang="pt-BR" sz="1300" b="1" baseline="0" dirty="0" smtClean="0">
                          <a:solidFill>
                            <a:srgbClr val="0070C0"/>
                          </a:solidFill>
                        </a:rPr>
                        <a:t> e realizadas pelas indústrias com produtos industrializados conforme PPB e correspondentes prestações de serviços de transporte para SU/SE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12%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7%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5 ANOS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L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346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Demais</a:t>
                      </a:r>
                      <a:r>
                        <a:rPr lang="pt-BR" sz="1300" b="1" baseline="0" dirty="0" smtClean="0">
                          <a:solidFill>
                            <a:srgbClr val="0070C0"/>
                          </a:solidFill>
                        </a:rPr>
                        <a:t> produtos e operações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12%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4%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8 ANOS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L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63346">
                <a:tc gridSpan="4"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ZONA FRANCA DE MANAUS</a:t>
                      </a:r>
                      <a:endParaRPr lang="pt-BR" sz="13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91441" marR="91441" marT="45715" marB="45715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63346"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TIPO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6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DE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6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PARA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TEMPO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65000"/>
                      </a:schemeClr>
                    </a:solidFill>
                  </a:tcPr>
                </a:tc>
              </a:tr>
              <a:tr h="263346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Produtos</a:t>
                      </a:r>
                      <a:r>
                        <a:rPr lang="pt-BR" sz="1300" b="1" baseline="0" dirty="0" smtClean="0">
                          <a:solidFill>
                            <a:srgbClr val="0070C0"/>
                          </a:solidFill>
                        </a:rPr>
                        <a:t> conforme PPB do  Decreto-Lei 228/1967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12%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10%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2 ANOS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346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Bens de Informática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12%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7%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5 ANOS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346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Remessas somente para Áreas de Livre Comércio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12%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4%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7 ANOS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346">
                <a:tc gridSpan="4"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bg1"/>
                          </a:solidFill>
                        </a:rPr>
                        <a:t>GÁS</a:t>
                      </a:r>
                      <a:r>
                        <a:rPr lang="pt-BR" sz="1300" b="1" baseline="0" dirty="0" smtClean="0">
                          <a:solidFill>
                            <a:schemeClr val="bg1"/>
                          </a:solidFill>
                        </a:rPr>
                        <a:t> NATURAL NACIONAL OU IMPORTADO</a:t>
                      </a:r>
                      <a:endParaRPr lang="pt-BR" sz="13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1" marR="91441" marT="45715" marB="45715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2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pt-BR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pt-BR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3346"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62AC"/>
                          </a:solidFill>
                        </a:rPr>
                        <a:t>TIPO</a:t>
                      </a:r>
                      <a:endParaRPr lang="pt-BR" sz="1300" b="1" dirty="0">
                        <a:solidFill>
                          <a:srgbClr val="0062AC"/>
                        </a:solidFill>
                      </a:endParaRPr>
                    </a:p>
                  </a:txBody>
                  <a:tcPr marL="91441" marR="91441" marT="45715" marB="45715">
                    <a:lnL w="12700" cmpd="sng">
                      <a:noFill/>
                    </a:lnL>
                    <a:lnR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  <a:alpha val="6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62AC"/>
                          </a:solidFill>
                        </a:rPr>
                        <a:t>DE</a:t>
                      </a:r>
                      <a:endParaRPr lang="pt-BR" sz="1300" b="1" dirty="0">
                        <a:solidFill>
                          <a:srgbClr val="0062AC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6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62AC"/>
                          </a:solidFill>
                        </a:rPr>
                        <a:t>PARA</a:t>
                      </a:r>
                      <a:endParaRPr lang="pt-BR" sz="1300" b="1" dirty="0">
                        <a:solidFill>
                          <a:srgbClr val="0062AC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6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62AC"/>
                          </a:solidFill>
                        </a:rPr>
                        <a:t>TEMPO</a:t>
                      </a:r>
                      <a:endParaRPr lang="pt-BR" sz="1300" b="1" dirty="0">
                        <a:solidFill>
                          <a:srgbClr val="0062AC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67000"/>
                      </a:schemeClr>
                    </a:solidFill>
                  </a:tcPr>
                </a:tc>
              </a:tr>
              <a:tr h="263346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solidFill>
                            <a:srgbClr val="0062AC"/>
                          </a:solidFill>
                        </a:rPr>
                        <a:t>SU/SE</a:t>
                      </a:r>
                      <a:r>
                        <a:rPr lang="pt-BR" sz="1300" b="1" baseline="0" dirty="0" smtClean="0">
                          <a:solidFill>
                            <a:srgbClr val="0062AC"/>
                          </a:solidFill>
                        </a:rPr>
                        <a:t> PAR NO/NE/CO E ES</a:t>
                      </a:r>
                      <a:endParaRPr lang="pt-BR" sz="1300" b="1" dirty="0">
                        <a:solidFill>
                          <a:srgbClr val="0062AC"/>
                        </a:solidFill>
                      </a:endParaRPr>
                    </a:p>
                  </a:txBody>
                  <a:tcPr marL="91441" marR="91441" marT="45715" marB="45715">
                    <a:lnL w="12700" cmpd="sng">
                      <a:noFill/>
                    </a:lnL>
                    <a:lnR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smtClean="0">
                          <a:solidFill>
                            <a:srgbClr val="0062AC"/>
                          </a:solidFill>
                        </a:rPr>
                        <a:t>7%</a:t>
                      </a:r>
                      <a:endParaRPr lang="pt-BR" sz="1300" b="1" dirty="0">
                        <a:solidFill>
                          <a:srgbClr val="0062AC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62AC"/>
                          </a:solidFill>
                        </a:rPr>
                        <a:t>4%</a:t>
                      </a:r>
                      <a:endParaRPr lang="pt-BR" sz="1300" b="1" dirty="0">
                        <a:solidFill>
                          <a:srgbClr val="0062AC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62AC"/>
                          </a:solidFill>
                        </a:rPr>
                        <a:t>3 ANOS</a:t>
                      </a:r>
                      <a:endParaRPr lang="pt-BR" sz="1300" b="1" dirty="0">
                        <a:solidFill>
                          <a:srgbClr val="0062AC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346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solidFill>
                            <a:srgbClr val="0070C0"/>
                          </a:solidFill>
                        </a:rPr>
                        <a:t>Demais</a:t>
                      </a:r>
                      <a:r>
                        <a:rPr lang="pt-BR" sz="1300" b="1" baseline="0" dirty="0" smtClean="0">
                          <a:solidFill>
                            <a:srgbClr val="0070C0"/>
                          </a:solidFill>
                        </a:rPr>
                        <a:t> situações</a:t>
                      </a:r>
                      <a:endParaRPr lang="pt-BR" sz="13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1" marR="91441" marT="45715" marB="45715">
                    <a:lnL w="12700" cmpd="sng">
                      <a:noFill/>
                    </a:lnL>
                    <a:lnR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1" dirty="0" smtClean="0">
                          <a:solidFill>
                            <a:srgbClr val="0062AC"/>
                          </a:solidFill>
                        </a:rPr>
                        <a:t>12%</a:t>
                      </a: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62AC"/>
                          </a:solidFill>
                        </a:rPr>
                        <a:t>10%</a:t>
                      </a:r>
                      <a:endParaRPr lang="pt-BR" sz="1300" b="1" dirty="0">
                        <a:solidFill>
                          <a:srgbClr val="0062AC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62AC"/>
                          </a:solidFill>
                        </a:rPr>
                        <a:t>2 ANOS</a:t>
                      </a:r>
                      <a:endParaRPr lang="pt-BR" sz="1300" b="1" dirty="0">
                        <a:solidFill>
                          <a:srgbClr val="0062AC"/>
                        </a:solidFill>
                      </a:endParaRPr>
                    </a:p>
                  </a:txBody>
                  <a:tcPr marL="91441" marR="91441" marT="45715" marB="45715">
                    <a:lnL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2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1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06" y="278419"/>
            <a:ext cx="1482628" cy="552842"/>
          </a:xfrm>
          <a:prstGeom prst="rect">
            <a:avLst/>
          </a:prstGeom>
        </p:spPr>
      </p:pic>
      <p:sp>
        <p:nvSpPr>
          <p:cNvPr id="6" name="TextBox 3"/>
          <p:cNvSpPr txBox="1"/>
          <p:nvPr/>
        </p:nvSpPr>
        <p:spPr>
          <a:xfrm>
            <a:off x="3945704" y="1128908"/>
            <a:ext cx="5147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002060"/>
                </a:solidFill>
              </a:rPr>
              <a:t>Convênio ICMS 70 de 29/07/2014</a:t>
            </a:r>
            <a:endParaRPr lang="pt-BR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20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de cantos arredondados 2"/>
          <p:cNvSpPr/>
          <p:nvPr/>
        </p:nvSpPr>
        <p:spPr>
          <a:xfrm>
            <a:off x="2369081" y="198302"/>
            <a:ext cx="828680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400" b="1" dirty="0">
                <a:solidFill>
                  <a:srgbClr val="002060"/>
                </a:solidFill>
              </a:rPr>
              <a:t>Convênio ICMS 70 de 29/07/2014 e Resolução 01/2013</a:t>
            </a:r>
          </a:p>
        </p:txBody>
      </p:sp>
      <p:pic>
        <p:nvPicPr>
          <p:cNvPr id="11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06" y="278419"/>
            <a:ext cx="1482628" cy="552842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9082" y="1241981"/>
            <a:ext cx="8286808" cy="548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91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06" y="278419"/>
            <a:ext cx="1482628" cy="552842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0830" y="1531345"/>
            <a:ext cx="8714342" cy="5006615"/>
          </a:xfrm>
          <a:prstGeom prst="rect">
            <a:avLst/>
          </a:prstGeom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831295" y="130754"/>
            <a:ext cx="8185279" cy="1225200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rgbClr val="0000FF">
                  <a:gamma/>
                  <a:tint val="66667"/>
                  <a:invGamma/>
                </a:srgbClr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  <a:defRPr/>
            </a:pPr>
            <a:r>
              <a:rPr lang="pt-BR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BALANÇA INTERESTADUAL</a:t>
            </a:r>
          </a:p>
          <a:p>
            <a:pPr algn="ctr" eaLnBrk="1" hangingPunct="1"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  <a:defRPr/>
            </a:pPr>
            <a:r>
              <a:rPr lang="pt-BR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VALORES BASE DE CÁLCULO SEM ICMS</a:t>
            </a:r>
          </a:p>
          <a:p>
            <a:pPr algn="ctr" eaLnBrk="1" hangingPunct="1"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  <a:defRPr/>
            </a:pPr>
            <a:r>
              <a:rPr lang="pt-BR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CTRB E NCTRB - 2012 - R$ MILHÕES</a:t>
            </a:r>
          </a:p>
        </p:txBody>
      </p:sp>
    </p:spTree>
    <p:extLst>
      <p:ext uri="{BB962C8B-B14F-4D97-AF65-F5344CB8AC3E}">
        <p14:creationId xmlns:p14="http://schemas.microsoft.com/office/powerpoint/2010/main" val="149609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1033</TotalTime>
  <Words>532</Words>
  <Application>Microsoft Office PowerPoint</Application>
  <PresentationFormat>Widescreen</PresentationFormat>
  <Paragraphs>122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Tahoma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Jose Barroso Tostes Neto</dc:creator>
  <cp:lastModifiedBy>Jose Barroso Tostes Neto</cp:lastModifiedBy>
  <cp:revision>76</cp:revision>
  <cp:lastPrinted>2014-11-21T00:54:07Z</cp:lastPrinted>
  <dcterms:created xsi:type="dcterms:W3CDTF">2014-05-29T19:05:19Z</dcterms:created>
  <dcterms:modified xsi:type="dcterms:W3CDTF">2015-05-12T18:00:26Z</dcterms:modified>
</cp:coreProperties>
</file>