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927" r:id="rId1"/>
  </p:sldMasterIdLst>
  <p:notesMasterIdLst>
    <p:notesMasterId r:id="rId22"/>
  </p:notesMasterIdLst>
  <p:sldIdLst>
    <p:sldId id="256" r:id="rId2"/>
    <p:sldId id="348" r:id="rId3"/>
    <p:sldId id="344" r:id="rId4"/>
    <p:sldId id="337" r:id="rId5"/>
    <p:sldId id="314" r:id="rId6"/>
    <p:sldId id="343" r:id="rId7"/>
    <p:sldId id="345" r:id="rId8"/>
    <p:sldId id="284" r:id="rId9"/>
    <p:sldId id="338" r:id="rId10"/>
    <p:sldId id="316" r:id="rId11"/>
    <p:sldId id="300" r:id="rId12"/>
    <p:sldId id="283" r:id="rId13"/>
    <p:sldId id="336" r:id="rId14"/>
    <p:sldId id="341" r:id="rId15"/>
    <p:sldId id="342" r:id="rId16"/>
    <p:sldId id="311" r:id="rId17"/>
    <p:sldId id="328" r:id="rId18"/>
    <p:sldId id="340" r:id="rId19"/>
    <p:sldId id="349" r:id="rId20"/>
    <p:sldId id="307" r:id="rId21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8000"/>
    <a:srgbClr val="4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0" autoAdjust="0"/>
    <p:restoredTop sz="89405" autoAdjust="0"/>
  </p:normalViewPr>
  <p:slideViewPr>
    <p:cSldViewPr snapToGrid="0" snapToObjects="1">
      <p:cViewPr varScale="1">
        <p:scale>
          <a:sx n="82" d="100"/>
          <a:sy n="82" d="100"/>
        </p:scale>
        <p:origin x="456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wrap="none" lIns="0" tIns="0" rIns="0" bIns="0"/>
          <a:lstStyle/>
          <a:p>
            <a:r>
              <a:rPr lang="pt-BR"/>
              <a:t>Clique para editar o formato de notas</a:t>
            </a:r>
            <a:endParaRPr/>
          </a:p>
        </p:txBody>
      </p:sp>
      <p:sp>
        <p:nvSpPr>
          <p:cNvPr id="133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wrap="none" lIns="0" tIns="0" rIns="0" bIns="0"/>
          <a:lstStyle/>
          <a:p>
            <a:r>
              <a:rPr lang="pt-BR"/>
              <a:t>&lt;cabeçalho&gt;</a:t>
            </a:r>
            <a:endParaRPr/>
          </a:p>
        </p:txBody>
      </p:sp>
      <p:sp>
        <p:nvSpPr>
          <p:cNvPr id="134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wrap="none" lIns="0" tIns="0" rIns="0" bIns="0"/>
          <a:lstStyle/>
          <a:p>
            <a:pPr algn="r"/>
            <a:r>
              <a:rPr lang="pt-BR"/>
              <a:t>&lt;data/hora&gt;</a:t>
            </a:r>
            <a:endParaRPr/>
          </a:p>
        </p:txBody>
      </p:sp>
      <p:sp>
        <p:nvSpPr>
          <p:cNvPr id="135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wrap="none" lIns="0" tIns="0" rIns="0" bIns="0" anchor="b"/>
          <a:lstStyle/>
          <a:p>
            <a:r>
              <a:rPr lang="pt-BR"/>
              <a:t>&lt;rodapé&gt;</a:t>
            </a:r>
            <a:endParaRPr/>
          </a:p>
        </p:txBody>
      </p:sp>
      <p:sp>
        <p:nvSpPr>
          <p:cNvPr id="136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wrap="none" lIns="0" tIns="0" rIns="0" bIns="0" anchor="b"/>
          <a:lstStyle/>
          <a:p>
            <a:pPr algn="r"/>
            <a:fld id="{B99FE519-3810-483A-88B2-172CF6522695}" type="slidenum">
              <a:rPr lang="pt-BR"/>
              <a:pPr algn="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0940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440" cy="3907800"/>
          </a:xfrm>
          <a:prstGeom prst="rect">
            <a:avLst/>
          </a:prstGeom>
        </p:spPr>
        <p:txBody>
          <a:bodyPr lIns="0" tIns="0" rIns="0" bIns="0"/>
          <a:lstStyle/>
          <a:p>
            <a:endParaRPr dirty="0"/>
          </a:p>
        </p:txBody>
      </p:sp>
      <p:sp>
        <p:nvSpPr>
          <p:cNvPr id="384" name="CustomShape 2"/>
          <p:cNvSpPr/>
          <p:nvPr/>
        </p:nvSpPr>
        <p:spPr>
          <a:xfrm>
            <a:off x="3850560" y="9428760"/>
            <a:ext cx="2944800" cy="497160"/>
          </a:xfrm>
          <a:prstGeom prst="rect">
            <a:avLst/>
          </a:prstGeom>
        </p:spPr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8E000E1D-3FFA-4BEC-8ABA-5AB4DB9436F3}" type="slidenum">
              <a:rPr lang="pt-BR" sz="1200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3227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</p:spPr>
        <p:txBody>
          <a:bodyPr/>
          <a:lstStyle/>
          <a:p>
            <a:r>
              <a:rPr lang="pt-B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ADD COUNTRY COMPARISON!</a:t>
            </a:r>
          </a:p>
        </p:txBody>
      </p:sp>
      <p:sp>
        <p:nvSpPr>
          <p:cNvPr id="162" name="TextShape 2"/>
          <p:cNvSpPr txBox="1"/>
          <p:nvPr/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4D10C95-6FC2-4A7C-A693-D873674C0376}" type="slidenum">
              <a:rPr lang="pt-BR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3</a:t>
            </a:fld>
            <a:endParaRPr lang="pt-B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19933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B99FE519-3810-483A-88B2-172CF6522695}" type="slidenum">
              <a:rPr lang="pt-BR" smtClean="0"/>
              <a:pPr algn="r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7092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</p:spPr>
        <p:txBody>
          <a:bodyPr/>
          <a:lstStyle/>
          <a:p>
            <a:r>
              <a:rPr lang="pt-B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ADD COUNTRY COMPARISON!</a:t>
            </a:r>
          </a:p>
        </p:txBody>
      </p:sp>
      <p:sp>
        <p:nvSpPr>
          <p:cNvPr id="164" name="TextShape 2"/>
          <p:cNvSpPr txBox="1"/>
          <p:nvPr/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D5127E6F-62FE-4BB6-BCF7-09C78677B9AE}" type="slidenum">
              <a:rPr lang="pt-BR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6</a:t>
            </a:fld>
            <a:endParaRPr lang="pt-B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46463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</p:spPr>
        <p:txBody>
          <a:bodyPr/>
          <a:lstStyle/>
          <a:p>
            <a:r>
              <a:rPr lang="pt-B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ADD COUNTRY COMPARISON!</a:t>
            </a:r>
          </a:p>
        </p:txBody>
      </p:sp>
      <p:sp>
        <p:nvSpPr>
          <p:cNvPr id="166" name="TextShape 2"/>
          <p:cNvSpPr txBox="1"/>
          <p:nvPr/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798280B-180C-4029-B3AB-04605FF3CE6D}" type="slidenum">
              <a:rPr lang="pt-BR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7</a:t>
            </a:fld>
            <a:endParaRPr lang="pt-B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33333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C0F7F-B225-475C-B7CD-98AA21CE4FE3}" type="datetimeFigureOut">
              <a:rPr lang="pt-BR" smtClean="0"/>
              <a:pPr/>
              <a:t>02/10/2017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15FAB-07C6-403D-911B-91AC53799CE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2271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C0F7F-B225-475C-B7CD-98AA21CE4FE3}" type="datetimeFigureOut">
              <a:rPr lang="pt-BR" smtClean="0"/>
              <a:pPr/>
              <a:t>02/10/2017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15FAB-07C6-403D-911B-91AC53799CE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1459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C0F7F-B225-475C-B7CD-98AA21CE4FE3}" type="datetimeFigureOut">
              <a:rPr lang="pt-BR" smtClean="0"/>
              <a:pPr/>
              <a:t>02/10/2017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15FAB-07C6-403D-911B-91AC53799CE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5075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C0F7F-B225-475C-B7CD-98AA21CE4FE3}" type="datetimeFigureOut">
              <a:rPr lang="pt-BR" smtClean="0"/>
              <a:pPr/>
              <a:t>02/10/2017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15FAB-07C6-403D-911B-91AC53799CE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929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C0F7F-B225-475C-B7CD-98AA21CE4FE3}" type="datetimeFigureOut">
              <a:rPr lang="pt-BR" smtClean="0"/>
              <a:pPr/>
              <a:t>02/10/2017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15FAB-07C6-403D-911B-91AC53799CE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723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C0F7F-B225-475C-B7CD-98AA21CE4FE3}" type="datetimeFigureOut">
              <a:rPr lang="pt-BR" smtClean="0"/>
              <a:pPr/>
              <a:t>02/10/2017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15FAB-07C6-403D-911B-91AC53799CE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3554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C0F7F-B225-475C-B7CD-98AA21CE4FE3}" type="datetimeFigureOut">
              <a:rPr lang="pt-BR" smtClean="0"/>
              <a:pPr/>
              <a:t>02/10/2017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15FAB-07C6-403D-911B-91AC53799CE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0347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C0F7F-B225-475C-B7CD-98AA21CE4FE3}" type="datetimeFigureOut">
              <a:rPr lang="pt-BR" smtClean="0"/>
              <a:pPr/>
              <a:t>02/10/2017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15FAB-07C6-403D-911B-91AC53799CE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3242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C0F7F-B225-475C-B7CD-98AA21CE4FE3}" type="datetimeFigureOut">
              <a:rPr lang="pt-BR" smtClean="0"/>
              <a:pPr/>
              <a:t>02/10/2017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15FAB-07C6-403D-911B-91AC53799CE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259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C0F7F-B225-475C-B7CD-98AA21CE4FE3}" type="datetimeFigureOut">
              <a:rPr lang="pt-BR" smtClean="0"/>
              <a:pPr/>
              <a:t>02/10/2017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15FAB-07C6-403D-911B-91AC53799CE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2624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C0F7F-B225-475C-B7CD-98AA21CE4FE3}" type="datetimeFigureOut">
              <a:rPr lang="pt-BR" smtClean="0"/>
              <a:pPr/>
              <a:t>02/10/2017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15FAB-07C6-403D-911B-91AC53799CE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8906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C0F7F-B225-475C-B7CD-98AA21CE4FE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02/10/2017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15FAB-07C6-403D-911B-91AC53799CE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077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jose.dumont@incra.gov.br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3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m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13029" y="1476790"/>
            <a:ext cx="7323194" cy="390442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40" name="CustomShape 1"/>
          <p:cNvSpPr/>
          <p:nvPr/>
        </p:nvSpPr>
        <p:spPr>
          <a:xfrm>
            <a:off x="1807062" y="503545"/>
            <a:ext cx="10535127" cy="754973"/>
          </a:xfrm>
          <a:prstGeom prst="rect">
            <a:avLst/>
          </a:prstGeom>
        </p:spPr>
        <p:txBody>
          <a:bodyPr lIns="90000" tIns="45000" rIns="90000" bIns="45000" anchor="b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pt-BR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REGULARIZAÇÃO FUNDIÁRIA </a:t>
            </a:r>
            <a:endParaRPr lang="pt-BR" sz="28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pt-BR" sz="2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Subsecretaria de Regularização Fundiária na Amazônia Legal</a:t>
            </a:r>
            <a:endParaRPr sz="20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0" y="0"/>
            <a:ext cx="1940280" cy="6858000"/>
          </a:xfrm>
          <a:prstGeom prst="rect">
            <a:avLst/>
          </a:prstGeom>
          <a:solidFill>
            <a:srgbClr val="408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100" dirty="0" smtClean="0"/>
          </a:p>
          <a:p>
            <a:pPr algn="ctr"/>
            <a:endParaRPr lang="pt-BR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pt-BR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792" y="5596817"/>
            <a:ext cx="4907665" cy="1070658"/>
          </a:xfrm>
          <a:prstGeom prst="rect">
            <a:avLst/>
          </a:prstGeom>
        </p:spPr>
      </p:pic>
      <p:sp>
        <p:nvSpPr>
          <p:cNvPr id="7" name="AutoShape 2" descr="https://mail.mda.gov.br/home/otavio.junior@mda.gov.br/Briefcase/Assinatura%20Otavio.jpg"/>
          <p:cNvSpPr>
            <a:spLocks noChangeAspect="1" noChangeArrowheads="1"/>
          </p:cNvSpPr>
          <p:nvPr/>
        </p:nvSpPr>
        <p:spPr bwMode="auto">
          <a:xfrm>
            <a:off x="130175" y="46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41070" y="1448871"/>
            <a:ext cx="10138153" cy="4661473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0"/>
              </a:spcBef>
              <a:buNone/>
              <a:defRPr/>
            </a:pPr>
            <a:r>
              <a:rPr lang="pt-BR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MISSÃO</a:t>
            </a:r>
          </a:p>
          <a:p>
            <a:pPr marL="177800" indent="0" algn="ctr">
              <a:lnSpc>
                <a:spcPct val="100000"/>
              </a:lnSpc>
              <a:spcBef>
                <a:spcPct val="0"/>
              </a:spcBef>
              <a:buNone/>
            </a:pPr>
            <a:endParaRPr lang="pt-BR" sz="1900" spc="-5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pt-BR" sz="2100" spc="-5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Contribuir </a:t>
            </a:r>
            <a:r>
              <a:rPr lang="pt-BR" sz="2100" spc="-5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 a governança fundiária das glebas públicas da Amazônia Legal de forma transparente por meio do diálogo interinstitucional favorecendo a </a:t>
            </a:r>
            <a:endParaRPr lang="pt-BR" sz="2100" spc="-5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pt-BR" sz="2100" spc="-5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segurança </a:t>
            </a:r>
            <a:r>
              <a:rPr lang="pt-BR" sz="2100" spc="-5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jurídica e a inclusão produtiva sustentável.</a:t>
            </a:r>
          </a:p>
          <a:p>
            <a:pPr marL="0" indent="0">
              <a:buNone/>
            </a:pPr>
            <a:endParaRPr lang="pt-BR" sz="3200" i="1" dirty="0" smtClean="0"/>
          </a:p>
          <a:p>
            <a:pPr marL="0" indent="0" algn="ctr">
              <a:spcBef>
                <a:spcPct val="0"/>
              </a:spcBef>
              <a:buNone/>
              <a:defRPr/>
            </a:pPr>
            <a:r>
              <a:rPr lang="pt-BR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VISÃO</a:t>
            </a:r>
          </a:p>
          <a:p>
            <a:pPr marL="177800" indent="0" algn="ctr">
              <a:lnSpc>
                <a:spcPct val="110000"/>
              </a:lnSpc>
              <a:spcBef>
                <a:spcPct val="0"/>
              </a:spcBef>
              <a:buNone/>
            </a:pPr>
            <a:endParaRPr lang="pt-BR" sz="2100" spc="-5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pt-BR" sz="2100" spc="-5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 </a:t>
            </a:r>
            <a:r>
              <a:rPr lang="pt-BR" sz="2100" spc="-5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referência nacional e internacional na promoção da governança </a:t>
            </a:r>
            <a:endParaRPr lang="pt-BR" sz="2100" spc="-5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pt-BR" sz="2100" spc="-5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fundiária </a:t>
            </a:r>
            <a:r>
              <a:rPr lang="pt-BR" sz="2100" spc="-5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Amazônia Legal.</a:t>
            </a:r>
          </a:p>
        </p:txBody>
      </p:sp>
      <p:pic>
        <p:nvPicPr>
          <p:cNvPr id="5" name="chart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2046" y="0"/>
            <a:ext cx="2626678" cy="144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1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1889258" y="412511"/>
            <a:ext cx="846095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pt-BR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CONSULTAR PARA </a:t>
            </a:r>
            <a:r>
              <a:rPr lang="pt-BR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DESTINAR</a:t>
            </a:r>
            <a:endParaRPr lang="pt-BR" sz="28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6797117" y="993478"/>
            <a:ext cx="355309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400" b="1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Composição</a:t>
            </a:r>
          </a:p>
          <a:p>
            <a:pPr>
              <a:lnSpc>
                <a:spcPct val="100000"/>
              </a:lnSpc>
            </a:pPr>
            <a:endParaRPr lang="de-DE" sz="2400" b="1" spc="-1" dirty="0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400" b="1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SEAD;</a:t>
            </a:r>
          </a:p>
          <a:p>
            <a:pPr>
              <a:lnSpc>
                <a:spcPct val="100000"/>
              </a:lnSpc>
            </a:pPr>
            <a:r>
              <a:rPr lang="de-DE" sz="2400" b="1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INCRA;</a:t>
            </a:r>
          </a:p>
          <a:p>
            <a:pPr>
              <a:lnSpc>
                <a:spcPct val="100000"/>
              </a:lnSpc>
            </a:pPr>
            <a:r>
              <a:rPr lang="de-DE" sz="2400" b="1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SPU;</a:t>
            </a:r>
          </a:p>
          <a:p>
            <a:pPr>
              <a:lnSpc>
                <a:spcPct val="100000"/>
              </a:lnSpc>
            </a:pPr>
            <a:r>
              <a:rPr lang="de-DE" sz="2400" b="1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SFB;</a:t>
            </a:r>
          </a:p>
          <a:p>
            <a:pPr>
              <a:lnSpc>
                <a:spcPct val="100000"/>
              </a:lnSpc>
            </a:pPr>
            <a:r>
              <a:rPr lang="de-DE" sz="2400" b="1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MMA;</a:t>
            </a:r>
          </a:p>
          <a:p>
            <a:pPr>
              <a:lnSpc>
                <a:spcPct val="100000"/>
              </a:lnSpc>
            </a:pPr>
            <a:r>
              <a:rPr lang="de-DE" sz="2400" b="1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ICMBio;</a:t>
            </a:r>
          </a:p>
          <a:p>
            <a:pPr>
              <a:lnSpc>
                <a:spcPct val="100000"/>
              </a:lnSpc>
            </a:pPr>
            <a:r>
              <a:rPr lang="de-DE" sz="2400" b="1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FUNAI;</a:t>
            </a:r>
          </a:p>
          <a:p>
            <a:pPr>
              <a:lnSpc>
                <a:spcPct val="100000"/>
              </a:lnSpc>
            </a:pPr>
            <a:r>
              <a:rPr lang="de-DE" sz="2400" b="1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CENSIPAM;</a:t>
            </a:r>
          </a:p>
          <a:p>
            <a:pPr>
              <a:lnSpc>
                <a:spcPct val="100000"/>
              </a:lnSpc>
            </a:pPr>
            <a:r>
              <a:rPr lang="de-DE" sz="2400" b="1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MPF.</a:t>
            </a:r>
          </a:p>
        </p:txBody>
      </p:sp>
      <p:pic>
        <p:nvPicPr>
          <p:cNvPr id="7" name="chart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7770" y="208965"/>
            <a:ext cx="1608462" cy="887225"/>
          </a:xfrm>
          <a:prstGeom prst="rect">
            <a:avLst/>
          </a:prstGeom>
        </p:spPr>
      </p:pic>
      <p:sp>
        <p:nvSpPr>
          <p:cNvPr id="8" name="Subtítulo 2"/>
          <p:cNvSpPr txBox="1">
            <a:spLocks/>
          </p:cNvSpPr>
          <p:nvPr/>
        </p:nvSpPr>
        <p:spPr>
          <a:xfrm>
            <a:off x="367770" y="5166911"/>
            <a:ext cx="11339260" cy="121199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pc="-5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consultas das áreas de interesse foram preconizadas pela  Lei 11.952/2009 e regulamentadas no </a:t>
            </a:r>
            <a:r>
              <a:rPr lang="pt-BR" spc="-5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Decreto </a:t>
            </a:r>
            <a:r>
              <a:rPr lang="pt-BR" spc="-5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6.992/2009. Assim, em outubro de 2013, por meio da Portaria </a:t>
            </a:r>
            <a:r>
              <a:rPr lang="pt-BR" spc="-5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Interministerial </a:t>
            </a:r>
            <a:r>
              <a:rPr lang="pt-BR" spc="-5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MMA/MDA ficaram instituídos os procedimentos de consulta via Câmara Técnica de Destinação. Em 2015 essa Portaria foi renovada, Portaria N</a:t>
            </a:r>
            <a:r>
              <a:rPr lang="pt-BR" spc="-5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328 de </a:t>
            </a:r>
            <a:r>
              <a:rPr lang="pt-BR" spc="-5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21/10/2015, com validade </a:t>
            </a:r>
            <a:r>
              <a:rPr lang="pt-BR" spc="-5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2 anos, prorrogáveis por igual </a:t>
            </a:r>
            <a:r>
              <a:rPr lang="pt-BR" spc="-5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período e com reuniões </a:t>
            </a:r>
            <a:r>
              <a:rPr lang="pt-BR" spc="-5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ordinárias a cada </a:t>
            </a:r>
            <a:r>
              <a:rPr lang="pt-BR" spc="-5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dias</a:t>
            </a:r>
            <a:endParaRPr lang="pt-BR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pt-BR" sz="1400" dirty="0" smtClean="0"/>
          </a:p>
          <a:p>
            <a:endParaRPr lang="pt-BR" sz="1400" dirty="0" smtClean="0"/>
          </a:p>
          <a:p>
            <a:endParaRPr lang="pt-BR" sz="1400" b="1" dirty="0">
              <a:solidFill>
                <a:srgbClr val="FF0000"/>
              </a:solidFill>
            </a:endParaRPr>
          </a:p>
        </p:txBody>
      </p:sp>
      <p:pic>
        <p:nvPicPr>
          <p:cNvPr id="9" name="Imagem 8">
            <a:hlinkClick r:id="rId3" action="ppaction://hlinksldjump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54717" y="1165358"/>
            <a:ext cx="5278287" cy="392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6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rma 4"/>
          <p:cNvSpPr/>
          <p:nvPr/>
        </p:nvSpPr>
        <p:spPr>
          <a:xfrm>
            <a:off x="140431" y="1152851"/>
            <a:ext cx="1255159" cy="12474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t-BR" sz="1400" kern="1200" dirty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226969" y="494383"/>
            <a:ext cx="967640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pt-BR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PRINCIPAIS </a:t>
            </a:r>
            <a:r>
              <a:rPr lang="pt-BR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OUTPUTS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773003" y="1647254"/>
            <a:ext cx="3086206" cy="2033151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336793" y="1216748"/>
            <a:ext cx="175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accent4">
                    <a:lumMod val="75000"/>
                  </a:schemeClr>
                </a:solidFill>
              </a:rPr>
              <a:t>TÍTULOS RURAIS</a:t>
            </a:r>
            <a:endParaRPr lang="pt-BR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7921199" y="1215617"/>
            <a:ext cx="1999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accent4">
                    <a:lumMod val="75000"/>
                  </a:schemeClr>
                </a:solidFill>
              </a:rPr>
              <a:t>TÍTULOS URBANOS</a:t>
            </a:r>
            <a:endParaRPr lang="pt-BR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7259629" y="3865089"/>
            <a:ext cx="33225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chemeClr val="accent4">
                    <a:lumMod val="75000"/>
                  </a:schemeClr>
                </a:solidFill>
              </a:rPr>
              <a:t>AFETAÇÃO DE TERRAS AOS </a:t>
            </a:r>
          </a:p>
          <a:p>
            <a:pPr algn="ctr"/>
            <a:r>
              <a:rPr lang="pt-BR" b="1" dirty="0" smtClean="0">
                <a:solidFill>
                  <a:schemeClr val="accent4">
                    <a:lumMod val="75000"/>
                  </a:schemeClr>
                </a:solidFill>
              </a:rPr>
              <a:t>ÓRGÃOS FEDERAIS E ESTADOS</a:t>
            </a:r>
            <a:endParaRPr lang="pt-BR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77795" y="4548497"/>
            <a:ext cx="3086205" cy="2033151"/>
          </a:xfrm>
          <a:prstGeom prst="rect">
            <a:avLst/>
          </a:prstGeom>
        </p:spPr>
      </p:pic>
      <p:pic>
        <p:nvPicPr>
          <p:cNvPr id="17" name="Espaço Reservado para Conteúdo 14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751605" y="4548497"/>
            <a:ext cx="3104954" cy="2033151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1844156" y="3979911"/>
            <a:ext cx="294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accent4">
                    <a:lumMod val="75000"/>
                  </a:schemeClr>
                </a:solidFill>
              </a:rPr>
              <a:t>GEORREFERENCIAMENTO</a:t>
            </a:r>
          </a:p>
        </p:txBody>
      </p:sp>
      <p:pic>
        <p:nvPicPr>
          <p:cNvPr id="20" name="chart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6426" y="227727"/>
            <a:ext cx="1608462" cy="88722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77794" y="1647254"/>
            <a:ext cx="3086206" cy="203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20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2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chart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189" y="231712"/>
            <a:ext cx="1608462" cy="887225"/>
          </a:xfrm>
          <a:prstGeom prst="rect">
            <a:avLst/>
          </a:prstGeom>
        </p:spPr>
      </p:pic>
      <p:sp>
        <p:nvSpPr>
          <p:cNvPr id="31" name="CaixaDeTexto 30"/>
          <p:cNvSpPr txBox="1"/>
          <p:nvPr/>
        </p:nvSpPr>
        <p:spPr>
          <a:xfrm>
            <a:off x="1746115" y="6469773"/>
            <a:ext cx="3192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 smtClean="0"/>
              <a:t>Fonte: </a:t>
            </a:r>
            <a:r>
              <a:rPr lang="pt-BR" sz="1200" dirty="0" smtClean="0"/>
              <a:t>Departamento de Planejamento - SERFAL</a:t>
            </a:r>
            <a:endParaRPr lang="pt-BR" sz="1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1433513"/>
            <a:ext cx="11249025" cy="467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226969" y="494383"/>
            <a:ext cx="967640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pt-BR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Período de ocupação</a:t>
            </a:r>
            <a:endParaRPr lang="pt-BR" sz="2800" b="1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84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1819357" y="683354"/>
            <a:ext cx="90048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160 MIL PARCELAS GEORREFERENCIADAS </a:t>
            </a:r>
            <a:endParaRPr lang="pt-BR" sz="28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hart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0948" y="501352"/>
            <a:ext cx="1608462" cy="887225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542630" y="6330798"/>
            <a:ext cx="3192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 smtClean="0"/>
              <a:t>Fonte: </a:t>
            </a:r>
            <a:r>
              <a:rPr lang="pt-BR" sz="1200" dirty="0" smtClean="0"/>
              <a:t>Departamento de Planejamento - SERFAL</a:t>
            </a:r>
            <a:endParaRPr lang="pt-BR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388578"/>
            <a:ext cx="11191875" cy="484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67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1776905" y="754972"/>
            <a:ext cx="93291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MILHÕES DE HECTARES GEORREFERENCIADOS</a:t>
            </a:r>
            <a:endParaRPr lang="pt-BR" sz="28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hart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8443" y="390967"/>
            <a:ext cx="1608462" cy="887225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524049" y="6332985"/>
            <a:ext cx="3192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 smtClean="0"/>
              <a:t>Fonte: </a:t>
            </a:r>
            <a:r>
              <a:rPr lang="pt-BR" sz="1200" dirty="0" smtClean="0"/>
              <a:t>Departamento de Planejamento - SERFAL</a:t>
            </a:r>
            <a:endParaRPr lang="pt-BR" sz="1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37" y="1678193"/>
            <a:ext cx="11519609" cy="4561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052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hart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0282" y="92086"/>
            <a:ext cx="1608462" cy="887225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570283" y="6314485"/>
            <a:ext cx="3192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 smtClean="0"/>
              <a:t>Fonte: </a:t>
            </a:r>
            <a:r>
              <a:rPr lang="pt-BR" sz="1200" dirty="0" smtClean="0"/>
              <a:t>Departamento de Planejamento - SERFAL</a:t>
            </a:r>
            <a:endParaRPr lang="pt-BR" sz="1200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88364" y="327238"/>
            <a:ext cx="632713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pt-BR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 DE TÍTULOS EMITIDOS </a:t>
            </a:r>
            <a:endParaRPr lang="pt-BR" sz="2400" b="1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1990724"/>
            <a:ext cx="11153775" cy="386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83" y="1152524"/>
            <a:ext cx="1121092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494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hart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664" y="391530"/>
            <a:ext cx="1608462" cy="887225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804229" y="6581001"/>
            <a:ext cx="3192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 smtClean="0"/>
              <a:t>Fonte: </a:t>
            </a:r>
            <a:r>
              <a:rPr lang="pt-BR" sz="1200" dirty="0" smtClean="0"/>
              <a:t>Departamento de Planejamento - SERFAL</a:t>
            </a:r>
            <a:endParaRPr lang="pt-BR" sz="12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-45844" y="2987441"/>
            <a:ext cx="1700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de Títulos </a:t>
            </a:r>
            <a:endParaRPr lang="pt-B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1500179" y="622776"/>
            <a:ext cx="978895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pt-BR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DISTRIBUIÇÃO DA TITULAÇAO / ESCRITÓRIOS REGIONAIS </a:t>
            </a:r>
            <a:endParaRPr lang="pt-BR" sz="2400" b="1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91" y="1278755"/>
            <a:ext cx="11633132" cy="527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61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chart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3481" y="43166"/>
            <a:ext cx="1608462" cy="887225"/>
          </a:xfrm>
          <a:prstGeom prst="rect">
            <a:avLst/>
          </a:prstGeom>
        </p:spPr>
      </p:pic>
      <p:sp>
        <p:nvSpPr>
          <p:cNvPr id="31" name="CaixaDeTexto 30"/>
          <p:cNvSpPr txBox="1"/>
          <p:nvPr/>
        </p:nvSpPr>
        <p:spPr>
          <a:xfrm>
            <a:off x="503597" y="6450281"/>
            <a:ext cx="3192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 smtClean="0"/>
              <a:t>Fonte: </a:t>
            </a:r>
            <a:r>
              <a:rPr lang="pt-BR" sz="1200" dirty="0" smtClean="0"/>
              <a:t>Departamento de Planejamento - SERFAL</a:t>
            </a:r>
            <a:endParaRPr lang="pt-BR" sz="1200" dirty="0"/>
          </a:p>
        </p:txBody>
      </p:sp>
      <p:sp>
        <p:nvSpPr>
          <p:cNvPr id="48" name="CaixaDeTexto 47"/>
          <p:cNvSpPr txBox="1"/>
          <p:nvPr/>
        </p:nvSpPr>
        <p:spPr>
          <a:xfrm>
            <a:off x="2457059" y="675325"/>
            <a:ext cx="865225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pt-BR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2800" b="1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215289" y="285470"/>
            <a:ext cx="600822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pt-BR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TÍTULOS URBANOS</a:t>
            </a:r>
            <a:endParaRPr lang="pt-BR" sz="2400" b="1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81" y="956109"/>
            <a:ext cx="1116330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57" y="2642034"/>
            <a:ext cx="11068050" cy="3704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12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15289" y="403805"/>
            <a:ext cx="600822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pt-BR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METAS 2017/2018</a:t>
            </a:r>
            <a:endParaRPr lang="pt-BR" sz="2400" b="1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hart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3481" y="43166"/>
            <a:ext cx="1608462" cy="88722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031943" y="1244694"/>
            <a:ext cx="6864631" cy="4358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5.060 Títulos em 2017</a:t>
            </a:r>
          </a:p>
          <a:p>
            <a:pPr algn="just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5.000 Títulos em 2018</a:t>
            </a:r>
          </a:p>
          <a:p>
            <a:pPr algn="just" defTabSz="914400">
              <a:lnSpc>
                <a:spcPct val="90000"/>
              </a:lnSpc>
              <a:spcBef>
                <a:spcPct val="0"/>
              </a:spcBef>
              <a:defRPr/>
            </a:pP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Ampliar as metas ??</a:t>
            </a:r>
          </a:p>
          <a:p>
            <a:pPr algn="just" defTabSz="914400">
              <a:lnSpc>
                <a:spcPct val="90000"/>
              </a:lnSpc>
              <a:spcBef>
                <a:spcPct val="0"/>
              </a:spcBef>
              <a:defRPr/>
            </a:pPr>
            <a:endParaRPr lang="pt-BR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 defTabSz="914400">
              <a:lnSpc>
                <a:spcPct val="9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Regulamentação da Lei 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13.465/2017;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 defTabSz="914400">
              <a:lnSpc>
                <a:spcPct val="9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Ampliação do Orçamento de 2018;</a:t>
            </a:r>
          </a:p>
          <a:p>
            <a:pPr marL="514350" indent="-514350" algn="just" defTabSz="914400">
              <a:lnSpc>
                <a:spcPct val="9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Ampliação do quadro de pessoal;</a:t>
            </a:r>
          </a:p>
          <a:p>
            <a:pPr marL="514350" indent="-514350" algn="just" defTabSz="914400">
              <a:lnSpc>
                <a:spcPct val="9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Formalização de parcerias com Estados e Municípios.</a:t>
            </a:r>
          </a:p>
          <a:p>
            <a:pPr algn="just" defTabSz="914400">
              <a:lnSpc>
                <a:spcPct val="90000"/>
              </a:lnSpc>
              <a:spcBef>
                <a:spcPct val="0"/>
              </a:spcBef>
              <a:defRPr/>
            </a:pPr>
            <a:endParaRPr lang="pt-BR" sz="2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88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856527"/>
            <a:ext cx="10515599" cy="834161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SOBRE A APRESENTAÇÃO</a:t>
            </a:r>
            <a:endParaRPr lang="pt-BR" sz="32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048719"/>
            <a:ext cx="10515600" cy="4128244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pt-BR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ASPECTOS GERAIS DA AMAZÔNIA LEGAL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ESTRUTURA FUNDIÁRIA DA AMAZÔNIA LEGAL  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PRINCIPAIS HIPÓTESES SOBRE A POLÍTICA DE REGULARIZAÇÃO FUNDIÁRIA 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 PROGRAMA TERRA LEGAL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RESULTADOS INSTITUCIONAIS </a:t>
            </a:r>
          </a:p>
          <a:p>
            <a:endParaRPr lang="pt-BR" dirty="0"/>
          </a:p>
        </p:txBody>
      </p:sp>
      <p:pic>
        <p:nvPicPr>
          <p:cNvPr id="4" name="chart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32075" y="3572467"/>
            <a:ext cx="4721725" cy="2604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hart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55327" y="46784"/>
            <a:ext cx="4907118" cy="2573383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455327" y="3045887"/>
            <a:ext cx="58985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OBRIGADO</a:t>
            </a:r>
            <a:r>
              <a:rPr lang="pt-B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</a:p>
          <a:p>
            <a:pPr algn="ctr"/>
            <a:endParaRPr lang="pt-BR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Contato: </a:t>
            </a:r>
            <a:r>
              <a:rPr lang="pt-B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jose.dumont@incra.gov.br</a:t>
            </a:r>
            <a:endParaRPr lang="pt-BR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Tel</a:t>
            </a:r>
            <a:r>
              <a:rPr lang="pt-B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(61) 3214-0516</a:t>
            </a:r>
            <a:endParaRPr lang="pt-BR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45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/>
          <p:cNvPicPr/>
          <p:nvPr/>
        </p:nvPicPr>
        <p:blipFill>
          <a:blip r:embed="rId3" cstate="print"/>
          <a:stretch/>
        </p:blipFill>
        <p:spPr>
          <a:xfrm>
            <a:off x="673291" y="2189641"/>
            <a:ext cx="6537960" cy="4622760"/>
          </a:xfrm>
          <a:prstGeom prst="rect">
            <a:avLst/>
          </a:prstGeom>
          <a:ln>
            <a:noFill/>
          </a:ln>
        </p:spPr>
      </p:pic>
      <p:sp>
        <p:nvSpPr>
          <p:cNvPr id="64" name="CustomShape 2"/>
          <p:cNvSpPr/>
          <p:nvPr/>
        </p:nvSpPr>
        <p:spPr>
          <a:xfrm>
            <a:off x="2322127" y="4055248"/>
            <a:ext cx="4739930" cy="164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60">
              <a:buClr>
                <a:srgbClr val="C80F0F"/>
              </a:buClr>
            </a:pPr>
            <a:r>
              <a:rPr lang="pt-BR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501.600.000 </a:t>
            </a:r>
            <a:r>
              <a:rPr lang="pt-BR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hectares
</a:t>
            </a:r>
            <a:endParaRPr lang="pt-BR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0" algn="just">
              <a:buClr>
                <a:srgbClr val="C80F0F"/>
              </a:buClr>
            </a:pPr>
            <a:r>
              <a:rPr lang="pt-BR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Equivalente a toda a União Europeia </a:t>
            </a:r>
            <a:r>
              <a:rPr lang="pt-BR" sz="1400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</a:t>
            </a:r>
            <a:r>
              <a:rPr lang="pt-BR" sz="1400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442.277.300 hectares) + </a:t>
            </a:r>
            <a:r>
              <a:rPr lang="pt-BR" sz="1400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Ucrânia  </a:t>
            </a:r>
            <a:r>
              <a:rPr lang="pt-BR" sz="1400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(57.660.400 hectares) + </a:t>
            </a:r>
            <a:r>
              <a:rPr lang="pt-BR" sz="1400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Timor </a:t>
            </a:r>
            <a:r>
              <a:rPr lang="pt-BR" sz="1400" spc="-1" dirty="0" err="1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Lest</a:t>
            </a:r>
            <a:r>
              <a:rPr lang="pt-BR" sz="1400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pt-BR" sz="1400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(1.487.400 hectares).</a:t>
            </a:r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5" name="Imagem 2"/>
          <p:cNvPicPr/>
          <p:nvPr/>
        </p:nvPicPr>
        <p:blipFill>
          <a:blip r:embed="rId4" cstate="print"/>
          <a:stretch/>
        </p:blipFill>
        <p:spPr>
          <a:xfrm>
            <a:off x="7939720" y="3903300"/>
            <a:ext cx="3224160" cy="2472120"/>
          </a:xfrm>
          <a:prstGeom prst="rect">
            <a:avLst/>
          </a:prstGeom>
          <a:ln>
            <a:noFill/>
          </a:ln>
        </p:spPr>
      </p:pic>
      <p:pic>
        <p:nvPicPr>
          <p:cNvPr id="6" name="chart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3665" y="148254"/>
            <a:ext cx="1608462" cy="887225"/>
          </a:xfrm>
          <a:prstGeom prst="rect">
            <a:avLst/>
          </a:prstGeom>
        </p:spPr>
      </p:pic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2348363" y="352066"/>
            <a:ext cx="7772399" cy="479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  <a:defRPr/>
            </a:pPr>
            <a:r>
              <a:rPr lang="pt-BR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ASPECTOS GERAIS DA AMAZÔNIA</a:t>
            </a:r>
            <a:r>
              <a:rPr lang="pt-BR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LEGAL</a:t>
            </a:r>
            <a:r>
              <a:rPr lang="pt-BR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062057" y="1169843"/>
            <a:ext cx="45478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501.600.000 hectares</a:t>
            </a:r>
            <a:endParaRPr lang="pt-BR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t-BR" i="1" dirty="0" smtClean="0">
                <a:latin typeface="Times New Roman" pitchFamily="18" charset="0"/>
                <a:cs typeface="Times New Roman" pitchFamily="18" charset="0"/>
              </a:rPr>
              <a:t>120 milhões de hectares de terras públicas </a:t>
            </a:r>
          </a:p>
          <a:p>
            <a:r>
              <a:rPr lang="pt-BR" i="1" dirty="0" smtClean="0">
                <a:latin typeface="Times New Roman" pitchFamily="18" charset="0"/>
                <a:cs typeface="Times New Roman" pitchFamily="18" charset="0"/>
              </a:rPr>
              <a:t>63 milhões de hectares já destinados </a:t>
            </a:r>
          </a:p>
          <a:p>
            <a:r>
              <a:rPr lang="pt-BR" i="1" dirty="0" smtClean="0">
                <a:latin typeface="Times New Roman" pitchFamily="18" charset="0"/>
                <a:cs typeface="Times New Roman" pitchFamily="18" charset="0"/>
              </a:rPr>
              <a:t>57 milhões de hectares a destinar </a:t>
            </a:r>
          </a:p>
          <a:p>
            <a:endParaRPr lang="pt-B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Aproximadamente 160 mil estabelecimentos rurais e 700 núcleos urbanos a serem regularizados.  </a:t>
            </a:r>
            <a:endParaRPr lang="pt-B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59556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269472" y="3557675"/>
            <a:ext cx="4861926" cy="5437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chemeClr val="accent4">
                    <a:lumMod val="50000"/>
                  </a:schemeClr>
                </a:solidFill>
              </a:rPr>
              <a:t>Caos f</a:t>
            </a:r>
            <a:r>
              <a:rPr lang="pt-BR" sz="2400" dirty="0" smtClean="0">
                <a:solidFill>
                  <a:schemeClr val="accent4">
                    <a:lumMod val="50000"/>
                  </a:schemeClr>
                </a:solidFill>
              </a:rPr>
              <a:t>undiário </a:t>
            </a:r>
            <a:r>
              <a:rPr lang="pt-BR" sz="2400" dirty="0">
                <a:solidFill>
                  <a:schemeClr val="accent4">
                    <a:lumMod val="50000"/>
                  </a:schemeClr>
                </a:solidFill>
              </a:rPr>
              <a:t>e disputas </a:t>
            </a:r>
            <a:r>
              <a:rPr lang="pt-BR" sz="2400" dirty="0" smtClean="0">
                <a:solidFill>
                  <a:schemeClr val="accent4">
                    <a:lumMod val="50000"/>
                  </a:schemeClr>
                </a:solidFill>
              </a:rPr>
              <a:t>sociais;</a:t>
            </a:r>
            <a:endParaRPr lang="pt-BR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269472" y="3100526"/>
            <a:ext cx="4396986" cy="449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chemeClr val="accent4">
                    <a:lumMod val="50000"/>
                  </a:schemeClr>
                </a:solidFill>
              </a:rPr>
              <a:t>Riquezas </a:t>
            </a:r>
            <a:r>
              <a:rPr lang="pt-BR" sz="2400" dirty="0" smtClean="0">
                <a:solidFill>
                  <a:schemeClr val="accent4">
                    <a:lumMod val="50000"/>
                  </a:schemeClr>
                </a:solidFill>
              </a:rPr>
              <a:t>Naturais;  </a:t>
            </a:r>
            <a:endParaRPr lang="pt-BR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9049" y="1705600"/>
            <a:ext cx="5823683" cy="5055426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3649315" y="3888067"/>
            <a:ext cx="4267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ü"/>
            </a:pPr>
            <a:endParaRPr lang="pt-BR" sz="2400" dirty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endParaRPr lang="pt-BR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765905" y="3172949"/>
            <a:ext cx="1728192" cy="35753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dirty="0"/>
              <a:t>AMAZONIA LEGAL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35009" y="2141200"/>
            <a:ext cx="2149775" cy="143066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51233" y="1853169"/>
            <a:ext cx="2175711" cy="1430661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35208" y="3230818"/>
            <a:ext cx="2178322" cy="1430663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300791" y="2258549"/>
            <a:ext cx="4501241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chemeClr val="accent4">
                    <a:lumMod val="50000"/>
                  </a:schemeClr>
                </a:solidFill>
              </a:rPr>
              <a:t>Amazônia Legal representa 60% do Território Nacional;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269471" y="4610859"/>
            <a:ext cx="4428305" cy="476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chemeClr val="accent4">
                    <a:lumMod val="50000"/>
                  </a:schemeClr>
                </a:solidFill>
              </a:rPr>
              <a:t>Fragilidade das </a:t>
            </a:r>
            <a:r>
              <a:rPr lang="pt-BR" sz="2400" dirty="0" smtClean="0">
                <a:solidFill>
                  <a:schemeClr val="accent4">
                    <a:lumMod val="50000"/>
                  </a:schemeClr>
                </a:solidFill>
              </a:rPr>
              <a:t>Instituições. </a:t>
            </a:r>
            <a:endParaRPr lang="pt-BR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239546" y="5156530"/>
            <a:ext cx="6079226" cy="697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237354" y="4062509"/>
            <a:ext cx="3166429" cy="4880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400" dirty="0" smtClean="0">
                <a:solidFill>
                  <a:schemeClr val="accent4">
                    <a:lumMod val="50000"/>
                  </a:schemeClr>
                </a:solidFill>
              </a:rPr>
              <a:t>Desmatamento; </a:t>
            </a:r>
            <a:endParaRPr lang="pt-BR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5778825" y="3149313"/>
            <a:ext cx="2218911" cy="143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58944" y="3941401"/>
            <a:ext cx="2219840" cy="143066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803161" y="4301440"/>
            <a:ext cx="2221513" cy="1435838"/>
          </a:xfrm>
          <a:prstGeom prst="rect">
            <a:avLst/>
          </a:prstGeom>
        </p:spPr>
      </p:pic>
      <p:pic>
        <p:nvPicPr>
          <p:cNvPr id="22" name="chart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0791" y="373226"/>
            <a:ext cx="1608462" cy="88722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411181" y="550184"/>
            <a:ext cx="9475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t-BR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ASPECTOS GERAIS DA AMAZÔNIA</a:t>
            </a:r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LEGAL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479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  <p:bldP spid="10" grpId="0" animBg="1"/>
      <p:bldP spid="17" grpId="0" animBg="1"/>
      <p:bldP spid="18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1692208" y="530017"/>
            <a:ext cx="10108280" cy="5429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 defTabSz="914400">
              <a:lnSpc>
                <a:spcPct val="90000"/>
              </a:lnSpc>
              <a:spcBef>
                <a:spcPct val="0"/>
              </a:spcBef>
              <a:tabLst/>
              <a:defRPr/>
            </a:pPr>
            <a:r>
              <a:rPr lang="pt-BR" altLang="pt-BR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ESTRUTURA FUNDIÁRIA DA AMAZÔNIA LEGAL</a:t>
            </a:r>
            <a:endParaRPr lang="pt-BR" altLang="pt-BR" sz="28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9020310" y="3092834"/>
            <a:ext cx="1628775" cy="463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sz="1200" b="1" dirty="0">
                <a:solidFill>
                  <a:srgbClr val="000000"/>
                </a:solidFill>
                <a:latin typeface="+mn-lt"/>
                <a:ea typeface="ＭＳ Ｐゴシック" panose="020B0600070205080204" pitchFamily="34" charset="-128"/>
              </a:rPr>
              <a:t>Assentamentos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rgbClr val="000000"/>
                </a:solidFill>
                <a:latin typeface="+mn-lt"/>
                <a:ea typeface="ＭＳ Ｐゴシック" panose="020B0600070205080204" pitchFamily="34" charset="-128"/>
              </a:rPr>
              <a:t> 36,3 milhões de ha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9004434" y="4011328"/>
            <a:ext cx="1920875" cy="463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sz="1200" b="1" dirty="0">
                <a:solidFill>
                  <a:srgbClr val="000000"/>
                </a:solidFill>
                <a:latin typeface="+mn-lt"/>
                <a:ea typeface="ＭＳ Ｐゴシック" panose="020B0600070205080204" pitchFamily="34" charset="-128"/>
              </a:rPr>
              <a:t>Imóveis </a:t>
            </a:r>
            <a:r>
              <a:rPr lang="pt-BR" altLang="pt-BR" sz="1200" b="1" dirty="0" smtClean="0">
                <a:solidFill>
                  <a:srgbClr val="000000"/>
                </a:solidFill>
                <a:latin typeface="+mn-lt"/>
                <a:ea typeface="ＭＳ Ｐゴシック" panose="020B0600070205080204" pitchFamily="34" charset="-128"/>
              </a:rPr>
              <a:t>Certificados</a:t>
            </a:r>
            <a:endParaRPr lang="pt-BR" altLang="pt-BR" sz="1200" b="1" dirty="0">
              <a:solidFill>
                <a:srgbClr val="000000"/>
              </a:solidFill>
              <a:latin typeface="+mn-lt"/>
              <a:ea typeface="ＭＳ Ｐゴシック" panose="020B0600070205080204" pitchFamily="34" charset="-128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rgbClr val="000000"/>
                </a:solidFill>
                <a:latin typeface="+mn-lt"/>
                <a:ea typeface="ＭＳ Ｐゴシック" panose="020B0600070205080204" pitchFamily="34" charset="-128"/>
              </a:rPr>
              <a:t>21,4 milhões de ha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9010784" y="3566828"/>
            <a:ext cx="1981200" cy="463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sz="1200" b="1" dirty="0">
                <a:solidFill>
                  <a:srgbClr val="000000"/>
                </a:solidFill>
                <a:latin typeface="+mn-lt"/>
                <a:ea typeface="ＭＳ Ｐゴシック" panose="020B0600070205080204" pitchFamily="34" charset="-128"/>
              </a:rPr>
              <a:t>Quilombolas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rgbClr val="000000"/>
                </a:solidFill>
                <a:latin typeface="+mn-lt"/>
                <a:ea typeface="ＭＳ Ｐゴシック" panose="020B0600070205080204" pitchFamily="34" charset="-128"/>
              </a:rPr>
              <a:t>1,07 milhão de ha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9010785" y="1730759"/>
            <a:ext cx="1557337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sz="1200" b="1" dirty="0">
                <a:solidFill>
                  <a:srgbClr val="000000"/>
                </a:solidFill>
                <a:latin typeface="+mn-lt"/>
                <a:ea typeface="ＭＳ Ｐゴシック" panose="020B0600070205080204" pitchFamily="34" charset="-128"/>
              </a:rPr>
              <a:t>Terras Indígenas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rgbClr val="000000"/>
                </a:solidFill>
                <a:latin typeface="+mn-lt"/>
                <a:ea typeface="ＭＳ Ｐゴシック" panose="020B0600070205080204" pitchFamily="34" charset="-128"/>
              </a:rPr>
              <a:t>109 milhões de ha</a:t>
            </a: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9020309" y="2187290"/>
            <a:ext cx="2328597" cy="46384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sz="1200" b="1" dirty="0" smtClean="0">
                <a:solidFill>
                  <a:srgbClr val="000000"/>
                </a:solidFill>
                <a:latin typeface="+mn-lt"/>
                <a:ea typeface="ＭＳ Ｐゴシック" panose="020B0600070205080204" pitchFamily="34" charset="-128"/>
              </a:rPr>
              <a:t>Unidades de Conservação</a:t>
            </a:r>
            <a:endParaRPr lang="pt-BR" altLang="pt-BR" sz="1200" b="1" dirty="0">
              <a:solidFill>
                <a:srgbClr val="000000"/>
              </a:solidFill>
              <a:latin typeface="+mn-lt"/>
              <a:ea typeface="ＭＳ Ｐゴシック" panose="020B0600070205080204" pitchFamily="34" charset="-128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rgbClr val="000000"/>
                </a:solidFill>
                <a:latin typeface="+mn-lt"/>
                <a:ea typeface="ＭＳ Ｐゴシック" panose="020B0600070205080204" pitchFamily="34" charset="-128"/>
              </a:rPr>
              <a:t> 43,9 milhões de ha </a:t>
            </a:r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208" y="1236667"/>
            <a:ext cx="7265007" cy="5141039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208" y="1235853"/>
            <a:ext cx="7264669" cy="5140800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208" y="1235853"/>
            <a:ext cx="7264669" cy="5140800"/>
          </a:xfrm>
          <a:prstGeom prst="rect">
            <a:avLst/>
          </a:prstGeom>
        </p:spPr>
      </p:pic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9011477" y="2653346"/>
            <a:ext cx="1628775" cy="463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sz="1200" b="1" dirty="0" smtClean="0">
                <a:solidFill>
                  <a:srgbClr val="000000"/>
                </a:solidFill>
                <a:latin typeface="+mn-lt"/>
                <a:ea typeface="ＭＳ Ｐゴシック" panose="020B0600070205080204" pitchFamily="34" charset="-128"/>
              </a:rPr>
              <a:t>Área Militar</a:t>
            </a:r>
            <a:endParaRPr lang="pt-BR" altLang="pt-BR" sz="1200" b="1" dirty="0">
              <a:solidFill>
                <a:srgbClr val="000000"/>
              </a:solidFill>
              <a:latin typeface="+mn-lt"/>
              <a:ea typeface="ＭＳ Ｐゴシック" panose="020B0600070205080204" pitchFamily="34" charset="-128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rgbClr val="000000"/>
                </a:solidFill>
                <a:latin typeface="+mn-lt"/>
                <a:ea typeface="ＭＳ Ｐゴシック" panose="020B0600070205080204" pitchFamily="34" charset="-128"/>
              </a:rPr>
              <a:t> </a:t>
            </a:r>
            <a:r>
              <a:rPr lang="pt-BR" altLang="pt-BR" sz="1200" dirty="0" smtClean="0">
                <a:solidFill>
                  <a:srgbClr val="000000"/>
                </a:solidFill>
                <a:latin typeface="+mn-lt"/>
                <a:ea typeface="ＭＳ Ｐゴシック" panose="020B0600070205080204" pitchFamily="34" charset="-128"/>
              </a:rPr>
              <a:t>5,53 </a:t>
            </a:r>
            <a:r>
              <a:rPr lang="pt-BR" altLang="pt-BR" sz="1200" dirty="0">
                <a:solidFill>
                  <a:srgbClr val="000000"/>
                </a:solidFill>
                <a:latin typeface="+mn-lt"/>
                <a:ea typeface="ＭＳ Ｐゴシック" panose="020B0600070205080204" pitchFamily="34" charset="-128"/>
              </a:rPr>
              <a:t>milhões de ha</a:t>
            </a:r>
          </a:p>
        </p:txBody>
      </p:sp>
      <p:pic>
        <p:nvPicPr>
          <p:cNvPr id="36" name="Imagem 3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208" y="1235853"/>
            <a:ext cx="7264669" cy="5140800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208" y="1235853"/>
            <a:ext cx="7264669" cy="5140800"/>
          </a:xfrm>
          <a:prstGeom prst="rect">
            <a:avLst/>
          </a:prstGeom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460" y="1169035"/>
            <a:ext cx="7264669" cy="5140800"/>
          </a:xfrm>
          <a:prstGeom prst="rect">
            <a:avLst/>
          </a:prstGeom>
        </p:spPr>
      </p:pic>
      <p:pic>
        <p:nvPicPr>
          <p:cNvPr id="39" name="Imagem 3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953" y="1139759"/>
            <a:ext cx="7264669" cy="5140799"/>
          </a:xfrm>
          <a:prstGeom prst="rect">
            <a:avLst/>
          </a:prstGeom>
        </p:spPr>
      </p:pic>
      <p:grpSp>
        <p:nvGrpSpPr>
          <p:cNvPr id="42" name="Grupo 41"/>
          <p:cNvGrpSpPr/>
          <p:nvPr/>
        </p:nvGrpSpPr>
        <p:grpSpPr>
          <a:xfrm>
            <a:off x="10794805" y="1730759"/>
            <a:ext cx="1165353" cy="2670843"/>
            <a:chOff x="9102597" y="1590674"/>
            <a:chExt cx="10107467" cy="2809875"/>
          </a:xfrm>
        </p:grpSpPr>
        <p:sp>
          <p:nvSpPr>
            <p:cNvPr id="40" name="Chave direita 39"/>
            <p:cNvSpPr/>
            <p:nvPr/>
          </p:nvSpPr>
          <p:spPr>
            <a:xfrm>
              <a:off x="9102597" y="1590674"/>
              <a:ext cx="554101" cy="2809875"/>
            </a:xfrm>
            <a:prstGeom prst="rightBrac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41" name="CaixaDeTexto 40"/>
            <p:cNvSpPr txBox="1"/>
            <p:nvPr/>
          </p:nvSpPr>
          <p:spPr>
            <a:xfrm>
              <a:off x="9877427" y="2810945"/>
              <a:ext cx="9332637" cy="420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b="1" dirty="0" smtClean="0">
                  <a:solidFill>
                    <a:schemeClr val="accent4">
                      <a:lumMod val="50000"/>
                    </a:schemeClr>
                  </a:solidFill>
                </a:rPr>
                <a:t>ÁREAS DESTINADAS</a:t>
              </a:r>
              <a:endParaRPr lang="pt-BR" sz="1000" b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pic>
        <p:nvPicPr>
          <p:cNvPr id="43" name="Imagem 4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115" y="1228203"/>
            <a:ext cx="7264669" cy="5140800"/>
          </a:xfrm>
          <a:prstGeom prst="rect">
            <a:avLst/>
          </a:prstGeom>
        </p:spPr>
      </p:pic>
      <p:sp>
        <p:nvSpPr>
          <p:cNvPr id="44" name="Text Box 13"/>
          <p:cNvSpPr txBox="1">
            <a:spLocks noChangeArrowheads="1"/>
          </p:cNvSpPr>
          <p:nvPr/>
        </p:nvSpPr>
        <p:spPr bwMode="auto">
          <a:xfrm>
            <a:off x="9021000" y="4491503"/>
            <a:ext cx="2327906" cy="46384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sz="1200" b="1" dirty="0" smtClean="0">
                <a:solidFill>
                  <a:srgbClr val="000000"/>
                </a:solidFill>
                <a:latin typeface="+mn-lt"/>
                <a:ea typeface="ＭＳ Ｐゴシック" panose="020B0600070205080204" pitchFamily="34" charset="-128"/>
              </a:rPr>
              <a:t>Glebas Públicas Federais</a:t>
            </a:r>
            <a:endParaRPr lang="pt-BR" altLang="pt-BR" sz="1200" b="1" dirty="0">
              <a:solidFill>
                <a:srgbClr val="000000"/>
              </a:solidFill>
              <a:latin typeface="+mn-lt"/>
              <a:ea typeface="ＭＳ Ｐゴシック" panose="020B0600070205080204" pitchFamily="34" charset="-128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altLang="pt-BR" sz="1200" dirty="0" smtClean="0">
                <a:solidFill>
                  <a:srgbClr val="000000"/>
                </a:solidFill>
                <a:latin typeface="+mn-lt"/>
                <a:ea typeface="ＭＳ Ｐゴシック" panose="020B0600070205080204" pitchFamily="34" charset="-128"/>
              </a:rPr>
              <a:t>120 </a:t>
            </a:r>
            <a:r>
              <a:rPr lang="pt-BR" altLang="pt-BR" sz="1200" dirty="0">
                <a:solidFill>
                  <a:srgbClr val="000000"/>
                </a:solidFill>
                <a:latin typeface="+mn-lt"/>
                <a:ea typeface="ＭＳ Ｐゴシック" panose="020B0600070205080204" pitchFamily="34" charset="-128"/>
              </a:rPr>
              <a:t>milhões de ha</a:t>
            </a:r>
          </a:p>
        </p:txBody>
      </p:sp>
      <p:pic>
        <p:nvPicPr>
          <p:cNvPr id="45" name="Imagem 4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22" y="1295021"/>
            <a:ext cx="7264669" cy="5140800"/>
          </a:xfrm>
          <a:prstGeom prst="rect">
            <a:avLst/>
          </a:prstGeom>
        </p:spPr>
      </p:pic>
      <p:sp>
        <p:nvSpPr>
          <p:cNvPr id="46" name="Text Box 13"/>
          <p:cNvSpPr txBox="1">
            <a:spLocks noChangeArrowheads="1"/>
          </p:cNvSpPr>
          <p:nvPr/>
        </p:nvSpPr>
        <p:spPr bwMode="auto">
          <a:xfrm>
            <a:off x="9030524" y="4958940"/>
            <a:ext cx="2929634" cy="46384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sz="1200" b="1" dirty="0" smtClean="0">
                <a:solidFill>
                  <a:srgbClr val="000000"/>
                </a:solidFill>
                <a:latin typeface="+mn-lt"/>
                <a:ea typeface="ＭＳ Ｐゴシック" panose="020B0600070205080204" pitchFamily="34" charset="-128"/>
              </a:rPr>
              <a:t>Área Destinada sobre Glebas Federais</a:t>
            </a:r>
            <a:endParaRPr lang="pt-BR" altLang="pt-BR" sz="1200" b="1" dirty="0">
              <a:solidFill>
                <a:srgbClr val="000000"/>
              </a:solidFill>
              <a:latin typeface="+mn-lt"/>
              <a:ea typeface="ＭＳ Ｐゴシック" panose="020B0600070205080204" pitchFamily="34" charset="-128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altLang="pt-BR" sz="1200" dirty="0" smtClean="0">
                <a:solidFill>
                  <a:srgbClr val="000000"/>
                </a:solidFill>
                <a:latin typeface="+mn-lt"/>
                <a:ea typeface="ＭＳ Ｐゴシック" panose="020B0600070205080204" pitchFamily="34" charset="-128"/>
              </a:rPr>
              <a:t>63 </a:t>
            </a:r>
            <a:r>
              <a:rPr lang="pt-BR" altLang="pt-BR" sz="1200" dirty="0">
                <a:solidFill>
                  <a:srgbClr val="000000"/>
                </a:solidFill>
                <a:latin typeface="+mn-lt"/>
                <a:ea typeface="ＭＳ Ｐゴシック" panose="020B0600070205080204" pitchFamily="34" charset="-128"/>
              </a:rPr>
              <a:t>milhões de ha</a:t>
            </a:r>
          </a:p>
        </p:txBody>
      </p:sp>
      <p:pic>
        <p:nvPicPr>
          <p:cNvPr id="47" name="Imagem 4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372" y="1200957"/>
            <a:ext cx="7264669" cy="5140800"/>
          </a:xfrm>
          <a:prstGeom prst="rect">
            <a:avLst/>
          </a:prstGeom>
        </p:spPr>
      </p:pic>
      <p:pic>
        <p:nvPicPr>
          <p:cNvPr id="28" name="chart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3746" y="97077"/>
            <a:ext cx="1608462" cy="887225"/>
          </a:xfrm>
          <a:prstGeom prst="rect">
            <a:avLst/>
          </a:prstGeom>
        </p:spPr>
      </p:pic>
      <p:sp>
        <p:nvSpPr>
          <p:cNvPr id="30" name="Text Box 28"/>
          <p:cNvSpPr txBox="1">
            <a:spLocks noChangeArrowheads="1"/>
          </p:cNvSpPr>
          <p:nvPr/>
        </p:nvSpPr>
        <p:spPr bwMode="auto">
          <a:xfrm>
            <a:off x="9030524" y="5180379"/>
            <a:ext cx="3135772" cy="74084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SzPct val="80000"/>
              <a:buFont typeface="StarSymbol" charset="0"/>
              <a:buNone/>
            </a:pPr>
            <a:endParaRPr lang="pt-BR" altLang="pt-BR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buSzPct val="80000"/>
            </a:pPr>
            <a:r>
              <a:rPr lang="pt-BR" altLang="pt-BR" sz="1200" b="1" dirty="0" smtClean="0">
                <a:solidFill>
                  <a:srgbClr val="000000"/>
                </a:solidFill>
                <a:latin typeface="+mn-lt"/>
                <a:ea typeface="ＭＳ Ｐゴシック" panose="020B0600070205080204" pitchFamily="34" charset="-128"/>
              </a:rPr>
              <a:t>Área não destinada sobre Glebas Federais </a:t>
            </a:r>
          </a:p>
          <a:p>
            <a:pPr marL="171450" indent="-171450">
              <a:buSzPct val="80000"/>
              <a:buFont typeface="Arial" panose="020B0604020202020204" pitchFamily="34" charset="0"/>
              <a:buChar char="•"/>
            </a:pPr>
            <a:r>
              <a:rPr lang="pt-BR" altLang="pt-BR" sz="1200" b="1" dirty="0" smtClean="0">
                <a:solidFill>
                  <a:srgbClr val="000000"/>
                </a:solidFill>
                <a:latin typeface="+mn-lt"/>
                <a:ea typeface="ＭＳ Ｐゴシック" panose="020B0600070205080204" pitchFamily="34" charset="-128"/>
              </a:rPr>
              <a:t>57 </a:t>
            </a:r>
            <a:r>
              <a:rPr lang="pt-BR" altLang="pt-BR" sz="1200" b="1" dirty="0">
                <a:solidFill>
                  <a:srgbClr val="000000"/>
                </a:solidFill>
                <a:latin typeface="+mn-lt"/>
                <a:ea typeface="ＭＳ Ｐゴシック" panose="020B0600070205080204" pitchFamily="34" charset="-128"/>
              </a:rPr>
              <a:t>milhões </a:t>
            </a:r>
            <a:r>
              <a:rPr lang="pt-BR" altLang="pt-BR" sz="1200" b="1" dirty="0" smtClean="0">
                <a:solidFill>
                  <a:srgbClr val="000000"/>
                </a:solidFill>
                <a:latin typeface="+mn-lt"/>
                <a:ea typeface="ＭＳ Ｐゴシック" panose="020B0600070205080204" pitchFamily="34" charset="-128"/>
              </a:rPr>
              <a:t>de ha </a:t>
            </a:r>
            <a:endParaRPr lang="pt-BR" altLang="pt-BR" sz="1200" b="1" dirty="0">
              <a:solidFill>
                <a:srgbClr val="000000"/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1746115" y="6469773"/>
            <a:ext cx="3192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 smtClean="0"/>
              <a:t>Fonte: </a:t>
            </a:r>
            <a:r>
              <a:rPr lang="pt-BR" sz="1200" dirty="0" smtClean="0"/>
              <a:t>Departamento de Planejamento - SERFAL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93143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7" grpId="0" animBg="1"/>
      <p:bldP spid="20" grpId="0"/>
      <p:bldP spid="26" grpId="0" animBg="1"/>
      <p:bldP spid="35" grpId="0" animBg="1"/>
      <p:bldP spid="44" grpId="0" animBg="1"/>
      <p:bldP spid="46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/>
          <p:cNvPicPr/>
          <p:nvPr/>
        </p:nvPicPr>
        <p:blipFill>
          <a:blip r:embed="rId3" cstate="print"/>
          <a:stretch/>
        </p:blipFill>
        <p:spPr>
          <a:xfrm>
            <a:off x="645588" y="2028980"/>
            <a:ext cx="6537960" cy="4622760"/>
          </a:xfrm>
          <a:prstGeom prst="rect">
            <a:avLst/>
          </a:prstGeom>
          <a:ln>
            <a:noFill/>
          </a:ln>
        </p:spPr>
      </p:pic>
      <p:pic>
        <p:nvPicPr>
          <p:cNvPr id="68" name="Imagem 2"/>
          <p:cNvPicPr/>
          <p:nvPr/>
        </p:nvPicPr>
        <p:blipFill>
          <a:blip r:embed="rId4" cstate="print"/>
          <a:stretch/>
        </p:blipFill>
        <p:spPr>
          <a:xfrm>
            <a:off x="8674267" y="3655460"/>
            <a:ext cx="1944000" cy="2996280"/>
          </a:xfrm>
          <a:prstGeom prst="rect">
            <a:avLst/>
          </a:prstGeom>
          <a:ln>
            <a:noFill/>
          </a:ln>
        </p:spPr>
      </p:pic>
      <p:sp>
        <p:nvSpPr>
          <p:cNvPr id="69" name="CustomShape 2"/>
          <p:cNvSpPr/>
          <p:nvPr/>
        </p:nvSpPr>
        <p:spPr>
          <a:xfrm>
            <a:off x="6929167" y="1728430"/>
            <a:ext cx="3490200" cy="1430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60">
              <a:buClr>
                <a:srgbClr val="C80F0F"/>
              </a:buClr>
            </a:pPr>
            <a:r>
              <a:rPr lang="pt-BR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Terras Púbicas Federais </a:t>
            </a:r>
            <a:r>
              <a:rPr lang="pt-BR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120.576.000 hectares</a:t>
            </a:r>
            <a:r>
              <a:rPr lang="pt-BR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</a:t>
            </a:r>
            <a:endParaRPr lang="pt-BR" sz="14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0">
              <a:buClr>
                <a:srgbClr val="C80F0F"/>
              </a:buClr>
            </a:pPr>
            <a:r>
              <a:rPr lang="pt-BR" sz="1400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Colômbia </a:t>
            </a:r>
            <a:r>
              <a:rPr lang="pt-BR" sz="1400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(114.174.800 hectares) + Togo (5.678.500 hectares) + Aland </a:t>
            </a:r>
            <a:r>
              <a:rPr lang="pt-BR" sz="1400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Island</a:t>
            </a:r>
            <a:r>
              <a:rPr lang="pt-BR" sz="1400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(678.400 hectares)</a:t>
            </a:r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" name="chart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5448" y="148254"/>
            <a:ext cx="1608462" cy="887225"/>
          </a:xfrm>
          <a:prstGeom prst="rect">
            <a:avLst/>
          </a:prstGeom>
        </p:spPr>
      </p:pic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1773910" y="352066"/>
            <a:ext cx="8844357" cy="4796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  <a:defRPr/>
            </a:pPr>
            <a:r>
              <a:rPr lang="pt-BR" altLang="pt-BR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ESTRUTURA FUNDIÁRIA DA AMAZÔNIA LEGAL</a:t>
            </a:r>
          </a:p>
        </p:txBody>
      </p:sp>
    </p:spTree>
    <p:extLst>
      <p:ext uri="{BB962C8B-B14F-4D97-AF65-F5344CB8AC3E}">
        <p14:creationId xmlns:p14="http://schemas.microsoft.com/office/powerpoint/2010/main" val="428842646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2"/>
          <p:cNvPicPr/>
          <p:nvPr/>
        </p:nvPicPr>
        <p:blipFill>
          <a:blip r:embed="rId3" cstate="print"/>
          <a:stretch/>
        </p:blipFill>
        <p:spPr>
          <a:xfrm>
            <a:off x="447555" y="1708587"/>
            <a:ext cx="6537960" cy="4622760"/>
          </a:xfrm>
          <a:prstGeom prst="rect">
            <a:avLst/>
          </a:prstGeom>
          <a:ln>
            <a:noFill/>
          </a:ln>
        </p:spPr>
      </p:pic>
      <p:sp>
        <p:nvSpPr>
          <p:cNvPr id="72" name="CustomShape 2"/>
          <p:cNvSpPr/>
          <p:nvPr/>
        </p:nvSpPr>
        <p:spPr>
          <a:xfrm>
            <a:off x="6471730" y="1518351"/>
            <a:ext cx="4269575" cy="13850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60">
              <a:buClr>
                <a:srgbClr val="C80F0F"/>
              </a:buClr>
            </a:pPr>
            <a:r>
              <a:rPr lang="pt-BR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Desafio do Programa Terra Legal: 57.000.000 </a:t>
            </a:r>
            <a:r>
              <a:rPr lang="pt-BR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hectares</a:t>
            </a:r>
            <a:r>
              <a:rPr lang="pt-BR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</a:t>
            </a:r>
            <a:endParaRPr lang="pt-BR" sz="1400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0">
              <a:buClr>
                <a:srgbClr val="C80F0F"/>
              </a:buClr>
            </a:pPr>
            <a:r>
              <a:rPr lang="pt-BR" sz="1400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França </a:t>
            </a:r>
            <a:r>
              <a:rPr lang="pt-BR" sz="1400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(55.150.000 hectares)+ </a:t>
            </a:r>
            <a:r>
              <a:rPr lang="pt-BR" sz="1400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Republic</a:t>
            </a:r>
            <a:r>
              <a:rPr lang="pt-BR" sz="1400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pt-BR" sz="1400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of</a:t>
            </a:r>
            <a:r>
              <a:rPr lang="pt-BR" sz="1400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Fiji (1.827.400 hectares)</a:t>
            </a:r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3" name="Imagem 4"/>
          <p:cNvPicPr/>
          <p:nvPr/>
        </p:nvPicPr>
        <p:blipFill>
          <a:blip r:embed="rId4" cstate="print"/>
          <a:stretch/>
        </p:blipFill>
        <p:spPr>
          <a:xfrm>
            <a:off x="7768745" y="3883347"/>
            <a:ext cx="3192480" cy="2448000"/>
          </a:xfrm>
          <a:prstGeom prst="rect">
            <a:avLst/>
          </a:prstGeom>
          <a:ln>
            <a:noFill/>
          </a:ln>
        </p:spPr>
      </p:pic>
      <p:pic>
        <p:nvPicPr>
          <p:cNvPr id="6" name="chart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5448" y="148254"/>
            <a:ext cx="1608462" cy="887225"/>
          </a:xfrm>
          <a:prstGeom prst="rect">
            <a:avLst/>
          </a:prstGeom>
        </p:spPr>
      </p:pic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1954823" y="352066"/>
            <a:ext cx="9006402" cy="479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  <a:defRPr/>
            </a:pPr>
            <a:r>
              <a:rPr lang="pt-BR" altLang="pt-BR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ESTRUTURA FUNDIÁRIA DA AMAZÔNIA LEGAL</a:t>
            </a:r>
          </a:p>
        </p:txBody>
      </p:sp>
    </p:spTree>
    <p:extLst>
      <p:ext uri="{BB962C8B-B14F-4D97-AF65-F5344CB8AC3E}">
        <p14:creationId xmlns:p14="http://schemas.microsoft.com/office/powerpoint/2010/main" val="279508525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1637156" y="362100"/>
            <a:ext cx="9978644" cy="880621"/>
          </a:xfrm>
        </p:spPr>
        <p:txBody>
          <a:bodyPr>
            <a:noAutofit/>
          </a:bodyPr>
          <a:lstStyle/>
          <a:p>
            <a:r>
              <a:rPr lang="pt-BR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PRINCIPAIS HIPÓTESES </a:t>
            </a:r>
            <a:r>
              <a:rPr lang="pt-BR" sz="20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SOBRE A POLÍTICA DE REGULARIZAÇÃO FUNDIÁRIA </a:t>
            </a:r>
          </a:p>
        </p:txBody>
      </p:sp>
      <p:pic>
        <p:nvPicPr>
          <p:cNvPr id="7" name="chart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694" y="253756"/>
            <a:ext cx="1608462" cy="88722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63512" y="4946784"/>
            <a:ext cx="2027199" cy="1453187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34808" y="2527803"/>
            <a:ext cx="2054697" cy="1456927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20085" y="2532243"/>
            <a:ext cx="2004698" cy="1453187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6047796" y="2514009"/>
            <a:ext cx="231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rgbClr val="FFC000"/>
                </a:solidFill>
              </a:rPr>
              <a:t> </a:t>
            </a:r>
            <a:endParaRPr lang="pt-BR" sz="1600" b="1" dirty="0">
              <a:solidFill>
                <a:srgbClr val="FFC000"/>
              </a:solidFill>
            </a:endParaRPr>
          </a:p>
        </p:txBody>
      </p:sp>
      <p:sp>
        <p:nvSpPr>
          <p:cNvPr id="23" name="Título 8"/>
          <p:cNvSpPr txBox="1">
            <a:spLocks/>
          </p:cNvSpPr>
          <p:nvPr/>
        </p:nvSpPr>
        <p:spPr>
          <a:xfrm>
            <a:off x="4597361" y="2871025"/>
            <a:ext cx="3363175" cy="26206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7800" algn="ctr"/>
            <a:r>
              <a:rPr lang="pt-BR" sz="2400" spc="-5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Acredita-se que a Regularização </a:t>
            </a:r>
            <a:r>
              <a:rPr lang="pt-BR" sz="2400" spc="-5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</a:t>
            </a:r>
            <a:r>
              <a:rPr lang="pt-BR" sz="2400" spc="-5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undiária</a:t>
            </a:r>
          </a:p>
          <a:p>
            <a:pPr marL="177800" algn="ctr"/>
            <a:r>
              <a:rPr lang="pt-BR" sz="2400" spc="-5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é um meio de:  </a:t>
            </a:r>
            <a:endParaRPr lang="pt-BR" sz="2400" spc="-5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1464720" y="2184365"/>
            <a:ext cx="2024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 smtClean="0"/>
              <a:t>DESMATAMENTO ILEGAL </a:t>
            </a:r>
            <a:endParaRPr lang="pt-BR" sz="1400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1515878" y="4639007"/>
            <a:ext cx="1880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 smtClean="0"/>
              <a:t>CONFLITOS AGRÁRIOS  </a:t>
            </a:r>
            <a:endParaRPr lang="pt-BR" sz="1400" dirty="0"/>
          </a:p>
        </p:txBody>
      </p:sp>
      <p:sp>
        <p:nvSpPr>
          <p:cNvPr id="27" name="CaixaDeTexto 26"/>
          <p:cNvSpPr txBox="1"/>
          <p:nvPr/>
        </p:nvSpPr>
        <p:spPr>
          <a:xfrm>
            <a:off x="9502470" y="2187661"/>
            <a:ext cx="1891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 smtClean="0"/>
              <a:t>SEGURANÇA JURÍDICA  </a:t>
            </a:r>
            <a:endParaRPr lang="pt-BR" sz="1400" dirty="0"/>
          </a:p>
        </p:txBody>
      </p:sp>
      <p:sp>
        <p:nvSpPr>
          <p:cNvPr id="28" name="Seta para baixo 27"/>
          <p:cNvSpPr/>
          <p:nvPr/>
        </p:nvSpPr>
        <p:spPr>
          <a:xfrm>
            <a:off x="3681061" y="2471673"/>
            <a:ext cx="980657" cy="4098274"/>
          </a:xfrm>
          <a:prstGeom prst="downArrow">
            <a:avLst/>
          </a:prstGeom>
          <a:gradFill>
            <a:gsLst>
              <a:gs pos="93000">
                <a:schemeClr val="accent2">
                  <a:lumMod val="75000"/>
                </a:schemeClr>
              </a:gs>
              <a:gs pos="0">
                <a:schemeClr val="bg1"/>
              </a:gs>
              <a:gs pos="0">
                <a:schemeClr val="accent1">
                  <a:lumMod val="45000"/>
                  <a:lumOff val="55000"/>
                </a:schemeClr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pt-BR" b="1" dirty="0"/>
              <a:t>REDUZIR </a:t>
            </a:r>
          </a:p>
        </p:txBody>
      </p:sp>
      <p:sp>
        <p:nvSpPr>
          <p:cNvPr id="31" name="Seta para cima 30"/>
          <p:cNvSpPr/>
          <p:nvPr/>
        </p:nvSpPr>
        <p:spPr>
          <a:xfrm>
            <a:off x="8170114" y="2471673"/>
            <a:ext cx="980658" cy="4055938"/>
          </a:xfrm>
          <a:prstGeom prst="upArrow">
            <a:avLst/>
          </a:prstGeom>
          <a:gradFill>
            <a:gsLst>
              <a:gs pos="36000">
                <a:schemeClr val="accent6">
                  <a:lumMod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pt-BR" b="1" dirty="0" smtClean="0"/>
              <a:t>PROMOVER</a:t>
            </a:r>
            <a:endParaRPr lang="pt-BR" b="1" dirty="0"/>
          </a:p>
        </p:txBody>
      </p:sp>
      <p:sp>
        <p:nvSpPr>
          <p:cNvPr id="32" name="CaixaDeTexto 31"/>
          <p:cNvSpPr txBox="1"/>
          <p:nvPr/>
        </p:nvSpPr>
        <p:spPr>
          <a:xfrm>
            <a:off x="9189339" y="4423564"/>
            <a:ext cx="2517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INCLUSÃO PRODUTIVA E ACESSO AS POLÍTICAS PÚBLICAS  </a:t>
            </a:r>
            <a:endParaRPr lang="pt-BR" sz="1400" dirty="0"/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9471509" y="4946784"/>
            <a:ext cx="1953274" cy="1453187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>
          <a:xfrm>
            <a:off x="1369463" y="1503983"/>
            <a:ext cx="10055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Autores: (AZEVEDO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, 2000; LOUREIRO E PINTO, 2005; FELIX, 2008; BENATTI, 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2014;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VIEIRA, et 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al.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2005; KUPPER e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 al. 2017; ARANTES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2008)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18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1084853" y="1204770"/>
            <a:ext cx="10008037" cy="1057618"/>
          </a:xfrm>
        </p:spPr>
        <p:txBody>
          <a:bodyPr>
            <a:noAutofit/>
          </a:bodyPr>
          <a:lstStyle/>
          <a:p>
            <a:pPr marL="177800" algn="just"/>
            <a:r>
              <a:rPr lang="pt-BR" sz="1800" spc="-5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É um Programa do Governo Federal criado para executar a Lei </a:t>
            </a:r>
            <a:r>
              <a:rPr lang="pt-BR" sz="1800" spc="-5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nº </a:t>
            </a:r>
            <a:r>
              <a:rPr lang="pt-BR" sz="1800" spc="-5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11.952 de 25 de junho de </a:t>
            </a:r>
            <a:r>
              <a:rPr lang="pt-BR" sz="1800" spc="-5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2009 (alterada pela Lei nº 13.465/2017), </a:t>
            </a:r>
            <a:r>
              <a:rPr lang="pt-BR" sz="1800" spc="-5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 tem o</a:t>
            </a:r>
            <a:r>
              <a:rPr lang="pt-BR" sz="1800" spc="-5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objetivo de </a:t>
            </a:r>
            <a:r>
              <a:rPr lang="pt-BR" sz="1800" spc="-5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promover a destinação e a regularização fundiária de terras públicas federais não destinadas na Amazônia Legal.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0312" y="2291851"/>
            <a:ext cx="7617121" cy="3917038"/>
          </a:xfrm>
          <a:prstGeom prst="rect">
            <a:avLst/>
          </a:prstGeom>
          <a:ln>
            <a:noFill/>
          </a:ln>
          <a:effectLst>
            <a:glow>
              <a:schemeClr val="bg1">
                <a:alpha val="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contourW="12700" prstMaterial="clear">
            <a:bevelT w="19050" h="63500"/>
            <a:contourClr>
              <a:schemeClr val="bg1"/>
            </a:contourClr>
          </a:sp3d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1788429" y="293343"/>
            <a:ext cx="8600889" cy="7539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QUE É O PROGRAMA TERRA LEGAL </a:t>
            </a:r>
            <a:endParaRPr lang="pt-BR" sz="28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hart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285" y="160109"/>
            <a:ext cx="1608462" cy="88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2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3743</TotalTime>
  <Words>628</Words>
  <Application>Microsoft Office PowerPoint</Application>
  <PresentationFormat>Widescreen</PresentationFormat>
  <Paragraphs>131</Paragraphs>
  <Slides>20</Slides>
  <Notes>5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31" baseType="lpstr">
      <vt:lpstr>Arial Unicode MS</vt:lpstr>
      <vt:lpstr>ＭＳ Ｐゴシック</vt:lpstr>
      <vt:lpstr>Arial</vt:lpstr>
      <vt:lpstr>Calibri</vt:lpstr>
      <vt:lpstr>Calibri Light</vt:lpstr>
      <vt:lpstr>DejaVu Sans</vt:lpstr>
      <vt:lpstr>StarSymbol</vt:lpstr>
      <vt:lpstr>Times New Roman</vt:lpstr>
      <vt:lpstr>Wingdings</vt:lpstr>
      <vt:lpstr>Wingdings 3</vt:lpstr>
      <vt:lpstr>1_Tema do Office</vt:lpstr>
      <vt:lpstr>Apresentação do PowerPoint</vt:lpstr>
      <vt:lpstr>SOBRE A APRESENTAÇÃO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PRINCIPAIS HIPÓTESES SOBRE A POLÍTICA DE REGULARIZAÇÃO FUNDIÁRIA </vt:lpstr>
      <vt:lpstr>É um Programa do Governo Federal criado para executar a Lei nº 11.952 de 25 de junho de 2009 (alterada pela Lei nº 13.465/2017), que tem o objetivo de promover a destinação e a regularização fundiária de terras públicas federais não destinadas na Amazônia Legal.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 Dumont</dc:creator>
  <cp:lastModifiedBy>Gildete Leite de Melo</cp:lastModifiedBy>
  <cp:revision>171</cp:revision>
  <dcterms:modified xsi:type="dcterms:W3CDTF">2017-10-02T19:24:51Z</dcterms:modified>
</cp:coreProperties>
</file>