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7" r:id="rId1"/>
  </p:sldMasterIdLst>
  <p:notesMasterIdLst>
    <p:notesMasterId r:id="rId34"/>
  </p:notesMasterIdLst>
  <p:sldIdLst>
    <p:sldId id="257" r:id="rId2"/>
    <p:sldId id="288" r:id="rId3"/>
    <p:sldId id="279" r:id="rId4"/>
    <p:sldId id="307" r:id="rId5"/>
    <p:sldId id="308" r:id="rId6"/>
    <p:sldId id="310" r:id="rId7"/>
    <p:sldId id="289" r:id="rId8"/>
    <p:sldId id="326" r:id="rId9"/>
    <p:sldId id="291" r:id="rId10"/>
    <p:sldId id="296" r:id="rId11"/>
    <p:sldId id="312" r:id="rId12"/>
    <p:sldId id="333" r:id="rId13"/>
    <p:sldId id="337" r:id="rId14"/>
    <p:sldId id="324" r:id="rId15"/>
    <p:sldId id="334" r:id="rId16"/>
    <p:sldId id="295" r:id="rId17"/>
    <p:sldId id="290" r:id="rId18"/>
    <p:sldId id="314" r:id="rId19"/>
    <p:sldId id="331" r:id="rId20"/>
    <p:sldId id="322" r:id="rId21"/>
    <p:sldId id="323" r:id="rId22"/>
    <p:sldId id="330" r:id="rId23"/>
    <p:sldId id="327" r:id="rId24"/>
    <p:sldId id="329" r:id="rId25"/>
    <p:sldId id="316" r:id="rId26"/>
    <p:sldId id="292" r:id="rId27"/>
    <p:sldId id="293" r:id="rId28"/>
    <p:sldId id="320" r:id="rId29"/>
    <p:sldId id="317" r:id="rId30"/>
    <p:sldId id="336" r:id="rId31"/>
    <p:sldId id="318" r:id="rId32"/>
    <p:sldId id="267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7A2"/>
    <a:srgbClr val="40719A"/>
    <a:srgbClr val="6898C0"/>
    <a:srgbClr val="BBD1E3"/>
    <a:srgbClr val="B3CBDF"/>
    <a:srgbClr val="729FC4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9B2BFD-2DDF-47C3-A269-972C597ACB8E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155CE268-A604-4FD9-A7E6-C2A4FEE8737A}">
      <dgm:prSet phldrT="[Texto]" custT="1"/>
      <dgm:spPr/>
      <dgm:t>
        <a:bodyPr/>
        <a:lstStyle/>
        <a:p>
          <a:pPr algn="l"/>
          <a:r>
            <a:rPr lang="pt-BR" sz="2000" b="1" dirty="0"/>
            <a:t>        AVALIAÇÃO</a:t>
          </a:r>
          <a:endParaRPr lang="pt-BR" sz="2800" dirty="0"/>
        </a:p>
      </dgm:t>
    </dgm:pt>
    <dgm:pt modelId="{6AE17EF1-3312-45DB-A1F2-379751178903}" type="sibTrans" cxnId="{EA21A367-4EC7-4E34-985C-0D764021E123}">
      <dgm:prSet/>
      <dgm:spPr/>
      <dgm:t>
        <a:bodyPr/>
        <a:lstStyle/>
        <a:p>
          <a:endParaRPr lang="pt-BR"/>
        </a:p>
      </dgm:t>
    </dgm:pt>
    <dgm:pt modelId="{3A0D38CD-1363-423B-A85D-BD56904EC2B4}" type="parTrans" cxnId="{EA21A367-4EC7-4E34-985C-0D764021E123}">
      <dgm:prSet/>
      <dgm:spPr/>
      <dgm:t>
        <a:bodyPr/>
        <a:lstStyle/>
        <a:p>
          <a:endParaRPr lang="pt-BR"/>
        </a:p>
      </dgm:t>
    </dgm:pt>
    <dgm:pt modelId="{A2DA57CA-479F-45F6-B7C3-7796984E9F0D}" type="pres">
      <dgm:prSet presAssocID="{179B2BFD-2DDF-47C3-A269-972C597ACB8E}" presName="Name0" presStyleCnt="0">
        <dgm:presLayoutVars>
          <dgm:chMax val="4"/>
          <dgm:resizeHandles val="exact"/>
        </dgm:presLayoutVars>
      </dgm:prSet>
      <dgm:spPr/>
    </dgm:pt>
    <dgm:pt modelId="{18DFBD06-FCF6-41F3-B6EA-3FC8B1C2D674}" type="pres">
      <dgm:prSet presAssocID="{179B2BFD-2DDF-47C3-A269-972C597ACB8E}" presName="ellipse" presStyleLbl="trBgShp" presStyleIdx="0" presStyleCnt="1" custScaleX="88481" custScaleY="104004" custLinFactNeighborX="-22843" custLinFactNeighborY="-73526"/>
      <dgm:spPr/>
    </dgm:pt>
    <dgm:pt modelId="{4BFCBE6D-BCCF-4D0E-A680-A8F79A98A923}" type="pres">
      <dgm:prSet presAssocID="{179B2BFD-2DDF-47C3-A269-972C597ACB8E}" presName="arrow1" presStyleLbl="fgShp" presStyleIdx="0" presStyleCnt="1" custScaleY="206741" custLinFactX="-28835" custLinFactY="-76860" custLinFactNeighborX="-100000" custLinFactNeighborY="-100000"/>
      <dgm:spPr>
        <a:solidFill>
          <a:srgbClr val="6898C0"/>
        </a:solidFill>
      </dgm:spPr>
    </dgm:pt>
    <dgm:pt modelId="{B58756D3-C146-46A2-98B7-11540F5C97E9}" type="pres">
      <dgm:prSet presAssocID="{179B2BFD-2DDF-47C3-A269-972C597ACB8E}" presName="rectangle" presStyleLbl="revTx" presStyleIdx="0" presStyleCnt="1" custAng="0" custFlipVert="0" custScaleX="157142" custScaleY="178287" custLinFactY="-300000" custLinFactNeighborX="-19487" custLinFactNeighborY="-317185">
        <dgm:presLayoutVars>
          <dgm:bulletEnabled val="1"/>
        </dgm:presLayoutVars>
      </dgm:prSet>
      <dgm:spPr/>
    </dgm:pt>
    <dgm:pt modelId="{BCC2AAE7-1E4E-4E54-B081-41D0C1A23453}" type="pres">
      <dgm:prSet presAssocID="{179B2BFD-2DDF-47C3-A269-972C597ACB8E}" presName="funnel" presStyleLbl="trAlignAcc1" presStyleIdx="0" presStyleCnt="1" custScaleX="84280" custScaleY="90686" custLinFactNeighborX="-22567" custLinFactNeighborY="-29261"/>
      <dgm:spPr/>
    </dgm:pt>
  </dgm:ptLst>
  <dgm:cxnLst>
    <dgm:cxn modelId="{DF4B5010-C059-414A-AEFF-8724CEB28A71}" type="presOf" srcId="{179B2BFD-2DDF-47C3-A269-972C597ACB8E}" destId="{A2DA57CA-479F-45F6-B7C3-7796984E9F0D}" srcOrd="0" destOrd="0" presId="urn:microsoft.com/office/officeart/2005/8/layout/funnel1"/>
    <dgm:cxn modelId="{EA21A367-4EC7-4E34-985C-0D764021E123}" srcId="{179B2BFD-2DDF-47C3-A269-972C597ACB8E}" destId="{155CE268-A604-4FD9-A7E6-C2A4FEE8737A}" srcOrd="0" destOrd="0" parTransId="{3A0D38CD-1363-423B-A85D-BD56904EC2B4}" sibTransId="{6AE17EF1-3312-45DB-A1F2-379751178903}"/>
    <dgm:cxn modelId="{DBEDDD77-7E3E-4D01-96FC-1A7C798F1BA4}" type="presOf" srcId="{155CE268-A604-4FD9-A7E6-C2A4FEE8737A}" destId="{B58756D3-C146-46A2-98B7-11540F5C97E9}" srcOrd="0" destOrd="0" presId="urn:microsoft.com/office/officeart/2005/8/layout/funnel1"/>
    <dgm:cxn modelId="{FDF74B4B-EBE4-47F1-95DB-44F6922B8D86}" type="presParOf" srcId="{A2DA57CA-479F-45F6-B7C3-7796984E9F0D}" destId="{18DFBD06-FCF6-41F3-B6EA-3FC8B1C2D674}" srcOrd="0" destOrd="0" presId="urn:microsoft.com/office/officeart/2005/8/layout/funnel1"/>
    <dgm:cxn modelId="{38F3933C-483C-4387-8FA2-7E6D22B8C100}" type="presParOf" srcId="{A2DA57CA-479F-45F6-B7C3-7796984E9F0D}" destId="{4BFCBE6D-BCCF-4D0E-A680-A8F79A98A923}" srcOrd="1" destOrd="0" presId="urn:microsoft.com/office/officeart/2005/8/layout/funnel1"/>
    <dgm:cxn modelId="{29ED26DF-A62D-4D5F-866C-86C65FAA65A5}" type="presParOf" srcId="{A2DA57CA-479F-45F6-B7C3-7796984E9F0D}" destId="{B58756D3-C146-46A2-98B7-11540F5C97E9}" srcOrd="2" destOrd="0" presId="urn:microsoft.com/office/officeart/2005/8/layout/funnel1"/>
    <dgm:cxn modelId="{21F8B8E9-7954-46E3-A0EC-3EC55B7F2392}" type="presParOf" srcId="{A2DA57CA-479F-45F6-B7C3-7796984E9F0D}" destId="{BCC2AAE7-1E4E-4E54-B081-41D0C1A23453}" srcOrd="3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DFBD06-FCF6-41F3-B6EA-3FC8B1C2D674}">
      <dsp:nvSpPr>
        <dsp:cNvPr id="0" name=""/>
        <dsp:cNvSpPr/>
      </dsp:nvSpPr>
      <dsp:spPr>
        <a:xfrm>
          <a:off x="283666" y="905202"/>
          <a:ext cx="2441349" cy="996594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FCBE6D-BCCF-4D0E-A680-A8F79A98A923}">
      <dsp:nvSpPr>
        <dsp:cNvPr id="0" name=""/>
        <dsp:cNvSpPr/>
      </dsp:nvSpPr>
      <dsp:spPr>
        <a:xfrm>
          <a:off x="1182623" y="3187400"/>
          <a:ext cx="534724" cy="707516"/>
        </a:xfrm>
        <a:prstGeom prst="downArrow">
          <a:avLst/>
        </a:prstGeom>
        <a:solidFill>
          <a:srgbClr val="6898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8756D3-C146-46A2-98B7-11540F5C97E9}">
      <dsp:nvSpPr>
        <dsp:cNvPr id="0" name=""/>
        <dsp:cNvSpPr/>
      </dsp:nvSpPr>
      <dsp:spPr>
        <a:xfrm>
          <a:off x="0" y="37622"/>
          <a:ext cx="4033330" cy="1144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        AVALIAÇÃO</a:t>
          </a:r>
          <a:endParaRPr lang="pt-BR" sz="2800" kern="1200" dirty="0"/>
        </a:p>
      </dsp:txBody>
      <dsp:txXfrm>
        <a:off x="0" y="37622"/>
        <a:ext cx="4033330" cy="1144013"/>
      </dsp:txXfrm>
    </dsp:sp>
    <dsp:sp modelId="{BCC2AAE7-1E4E-4E54-B081-41D0C1A23453}">
      <dsp:nvSpPr>
        <dsp:cNvPr id="0" name=""/>
        <dsp:cNvSpPr/>
      </dsp:nvSpPr>
      <dsp:spPr>
        <a:xfrm>
          <a:off x="201274" y="921887"/>
          <a:ext cx="2523729" cy="2172443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E8E645-2E49-427C-AF44-FBFDEC0B8FD2}" type="datetimeFigureOut">
              <a:rPr lang="pt-BR" smtClean="0"/>
              <a:t>28/03/2022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28B200-7149-4342-9F49-CCF6DA0FCF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2499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C7958-5865-4C11-9787-216651A7FF01}" type="datetimeFigureOut">
              <a:rPr lang="pt-BR" smtClean="0"/>
              <a:t>28/03/2022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A821357D-14C8-4E25-A25B-EEF678CED9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0499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C7958-5865-4C11-9787-216651A7FF01}" type="datetimeFigureOut">
              <a:rPr lang="pt-BR" smtClean="0"/>
              <a:t>28/03/2022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357D-14C8-4E25-A25B-EEF678CED9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4648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C7958-5865-4C11-9787-216651A7FF01}" type="datetimeFigureOut">
              <a:rPr lang="pt-BR" smtClean="0"/>
              <a:t>28/03/2022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357D-14C8-4E25-A25B-EEF678CED9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972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C7958-5865-4C11-9787-216651A7FF01}" type="datetimeFigureOut">
              <a:rPr lang="pt-BR" smtClean="0"/>
              <a:t>28/03/2022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357D-14C8-4E25-A25B-EEF678CED9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8003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138C7958-5865-4C11-9787-216651A7FF01}" type="datetimeFigureOut">
              <a:rPr lang="pt-BR" smtClean="0"/>
              <a:t>28/03/2022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pt-BR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A821357D-14C8-4E25-A25B-EEF678CED9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8591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C7958-5865-4C11-9787-216651A7FF01}" type="datetimeFigureOut">
              <a:rPr lang="pt-BR" smtClean="0"/>
              <a:t>28/03/2022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357D-14C8-4E25-A25B-EEF678CED9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59850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C7958-5865-4C11-9787-216651A7FF01}" type="datetimeFigureOut">
              <a:rPr lang="pt-BR" smtClean="0"/>
              <a:t>28/03/2022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357D-14C8-4E25-A25B-EEF678CED9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74951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C7958-5865-4C11-9787-216651A7FF01}" type="datetimeFigureOut">
              <a:rPr lang="pt-BR" smtClean="0"/>
              <a:t>28/03/2022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357D-14C8-4E25-A25B-EEF678CED9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6920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C7958-5865-4C11-9787-216651A7FF01}" type="datetimeFigureOut">
              <a:rPr lang="pt-BR" smtClean="0"/>
              <a:t>28/03/2022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357D-14C8-4E25-A25B-EEF678CED9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7345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C7958-5865-4C11-9787-216651A7FF01}" type="datetimeFigureOut">
              <a:rPr lang="pt-BR" smtClean="0"/>
              <a:t>28/03/2022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357D-14C8-4E25-A25B-EEF678CED9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01522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C7958-5865-4C11-9787-216651A7FF01}" type="datetimeFigureOut">
              <a:rPr lang="pt-BR" smtClean="0"/>
              <a:t>28/03/2022</a:t>
            </a:fld>
            <a:endParaRPr lang="pt-BR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357D-14C8-4E25-A25B-EEF678CED9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7011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138C7958-5865-4C11-9787-216651A7FF01}" type="datetimeFigureOut">
              <a:rPr lang="pt-BR" smtClean="0"/>
              <a:t>28/03/2022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n-lt"/>
              </a:defRPr>
            </a:lvl1pPr>
          </a:lstStyle>
          <a:p>
            <a:fld id="{A821357D-14C8-4E25-A25B-EEF678CED9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0461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84521" y="1435396"/>
            <a:ext cx="9933999" cy="3064533"/>
          </a:xfrm>
        </p:spPr>
        <p:txBody>
          <a:bodyPr>
            <a:normAutofit/>
          </a:bodyPr>
          <a:lstStyle/>
          <a:p>
            <a:r>
              <a:rPr lang="pt-BR" sz="6500" dirty="0"/>
              <a:t>Avaliação biopsicossocial da deficiência</a:t>
            </a:r>
          </a:p>
        </p:txBody>
      </p:sp>
    </p:spTree>
    <p:extLst>
      <p:ext uri="{BB962C8B-B14F-4D97-AF65-F5344CB8AC3E}">
        <p14:creationId xmlns:p14="http://schemas.microsoft.com/office/powerpoint/2010/main" val="590262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C3071C-B64F-4E56-9CC1-8DBF87C77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6558" y="574159"/>
            <a:ext cx="3604438" cy="2854841"/>
          </a:xfrm>
        </p:spPr>
        <p:txBody>
          <a:bodyPr>
            <a:normAutofit/>
          </a:bodyPr>
          <a:lstStyle/>
          <a:p>
            <a:pPr algn="ctr"/>
            <a:br>
              <a:rPr lang="pt-BR" dirty="0"/>
            </a:br>
            <a:br>
              <a:rPr lang="pt-BR" dirty="0"/>
            </a:br>
            <a:r>
              <a:rPr lang="pt-BR" sz="2800" dirty="0">
                <a:solidFill>
                  <a:srgbClr val="40719A"/>
                </a:solidFill>
              </a:rPr>
              <a:t>RESOLUÇÃO         Nº 01/2020</a:t>
            </a:r>
            <a:br>
              <a:rPr lang="pt-BR" sz="2800" dirty="0">
                <a:solidFill>
                  <a:srgbClr val="40719A"/>
                </a:solidFill>
              </a:rPr>
            </a:br>
            <a:br>
              <a:rPr lang="pt-BR" sz="2800" dirty="0">
                <a:solidFill>
                  <a:srgbClr val="40719A"/>
                </a:solidFill>
              </a:rPr>
            </a:br>
            <a:r>
              <a:rPr lang="pt-BR" sz="2800" dirty="0">
                <a:solidFill>
                  <a:srgbClr val="40719A"/>
                </a:solidFill>
              </a:rPr>
              <a:t>CONADE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E769B79-BB00-425A-BDDE-1E9BCA4C51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27" t="51473" r="47063" b="16589"/>
          <a:stretch/>
        </p:blipFill>
        <p:spPr>
          <a:xfrm>
            <a:off x="-1" y="1051560"/>
            <a:ext cx="8218171" cy="4995131"/>
          </a:xfrm>
          <a:prstGeom prst="rect">
            <a:avLst/>
          </a:prstGeom>
        </p:spPr>
      </p:pic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0FD65B45-AD51-4139-9DA7-2A250A927CEF}"/>
              </a:ext>
            </a:extLst>
          </p:cNvPr>
          <p:cNvSpPr/>
          <p:nvPr/>
        </p:nvSpPr>
        <p:spPr>
          <a:xfrm rot="7771870">
            <a:off x="7596199" y="3904092"/>
            <a:ext cx="776352" cy="2984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5894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0528D2-A1E3-4DFD-BF69-16F4B63C0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2540" y="685799"/>
            <a:ext cx="3100986" cy="4056321"/>
          </a:xfrm>
        </p:spPr>
        <p:txBody>
          <a:bodyPr>
            <a:normAutofit fontScale="90000"/>
          </a:bodyPr>
          <a:lstStyle/>
          <a:p>
            <a:pPr marL="0" indent="0">
              <a:lnSpc>
                <a:spcPct val="130000"/>
              </a:lnSpc>
            </a:pPr>
            <a:br>
              <a:rPr lang="pt-BR" sz="3200" dirty="0">
                <a:solidFill>
                  <a:srgbClr val="40719A"/>
                </a:solidFill>
              </a:rPr>
            </a:br>
            <a:br>
              <a:rPr lang="pt-BR" sz="3200" dirty="0">
                <a:solidFill>
                  <a:srgbClr val="40719A"/>
                </a:solidFill>
              </a:rPr>
            </a:br>
            <a:br>
              <a:rPr lang="pt-BR" sz="3200" dirty="0">
                <a:solidFill>
                  <a:srgbClr val="40719A"/>
                </a:solidFill>
              </a:rPr>
            </a:br>
            <a:r>
              <a:rPr lang="pt-BR" sz="3200" dirty="0">
                <a:solidFill>
                  <a:srgbClr val="40719A"/>
                </a:solidFill>
              </a:rPr>
              <a:t>PARECER</a:t>
            </a:r>
            <a:br>
              <a:rPr lang="pt-BR" sz="3200" dirty="0">
                <a:solidFill>
                  <a:srgbClr val="40719A"/>
                </a:solidFill>
              </a:rPr>
            </a:br>
            <a:r>
              <a:rPr lang="pt-BR" sz="3200" dirty="0">
                <a:solidFill>
                  <a:srgbClr val="40719A"/>
                </a:solidFill>
              </a:rPr>
              <a:t>DA COMISSÃO DE ÉTICA EM PESQUISA DA </a:t>
            </a:r>
            <a:r>
              <a:rPr lang="pt-BR" sz="3200" dirty="0" err="1">
                <a:solidFill>
                  <a:srgbClr val="40719A"/>
                </a:solidFill>
              </a:rPr>
              <a:t>UniMAR</a:t>
            </a:r>
            <a:r>
              <a:rPr lang="pt-BR" sz="3200" dirty="0">
                <a:solidFill>
                  <a:srgbClr val="40719A"/>
                </a:solidFill>
              </a:rPr>
              <a:t> </a:t>
            </a:r>
            <a:endParaRPr lang="pt-BR" dirty="0">
              <a:solidFill>
                <a:srgbClr val="40719A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21635BE-1C8D-4DFB-9017-5B1FBDA6D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670" y="1520190"/>
            <a:ext cx="7258050" cy="4185666"/>
          </a:xfrm>
        </p:spPr>
        <p:txBody>
          <a:bodyPr>
            <a:noAutofit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pt-BR" sz="2200" dirty="0"/>
              <a:t>“Os </a:t>
            </a:r>
            <a:r>
              <a:rPr lang="pt-BR" sz="2200" b="1" dirty="0"/>
              <a:t>resultados</a:t>
            </a:r>
            <a:r>
              <a:rPr lang="pt-BR" sz="2200" dirty="0"/>
              <a:t> da pesquisa </a:t>
            </a:r>
            <a:r>
              <a:rPr lang="pt-BR" sz="2200" b="1" dirty="0"/>
              <a:t>poderão ensejar as adequações necessárias para que o instrumento proposto pelo GTI </a:t>
            </a:r>
            <a:r>
              <a:rPr lang="pt-BR" sz="2200" dirty="0"/>
              <a:t>(...) seja aderente à realidade das políticas existentes, atenda à Convenção Internacional sobre os Direitos das Pessoas com Deficiência da ONU e à LBI, bem como </a:t>
            </a:r>
            <a:r>
              <a:rPr lang="pt-BR" sz="2200" b="1" dirty="0"/>
              <a:t>não represente custo orçamentário inadequado</a:t>
            </a:r>
            <a:r>
              <a:rPr lang="pt-BR" sz="2200" dirty="0"/>
              <a:t>”.</a:t>
            </a:r>
          </a:p>
          <a:p>
            <a:pPr marL="0" indent="0">
              <a:buNone/>
            </a:pP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1164525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805FCCF-5793-4BA3-8193-4EAFB2CA90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76" t="11938" r="26570" b="7287"/>
          <a:stretch/>
        </p:blipFill>
        <p:spPr>
          <a:xfrm>
            <a:off x="0" y="363466"/>
            <a:ext cx="5838172" cy="560163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9DA8ED2-7FE9-4090-AD6F-FBC6A817C2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44" t="20930" r="30930" b="4961"/>
          <a:stretch/>
        </p:blipFill>
        <p:spPr>
          <a:xfrm>
            <a:off x="6249237" y="222725"/>
            <a:ext cx="5427107" cy="6061115"/>
          </a:xfrm>
          <a:prstGeom prst="rect">
            <a:avLst/>
          </a:prstGeom>
        </p:spPr>
      </p:pic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8CAB78B5-458F-4885-98B5-A2F0BF8D5AC8}"/>
              </a:ext>
            </a:extLst>
          </p:cNvPr>
          <p:cNvCxnSpPr>
            <a:cxnSpLocks/>
          </p:cNvCxnSpPr>
          <p:nvPr/>
        </p:nvCxnSpPr>
        <p:spPr>
          <a:xfrm>
            <a:off x="5838172" y="69392"/>
            <a:ext cx="0" cy="67886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0864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CDCF81-6007-47EC-ABBC-B366721C4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0" y="685799"/>
            <a:ext cx="3500846" cy="4757057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pt-BR" sz="2800" dirty="0">
                <a:solidFill>
                  <a:srgbClr val="40719A"/>
                </a:solidFill>
              </a:rPr>
              <a:t>DELIBERAÇÃO PELA REIVINDICAÇÃO DE ELABORAÇÃO DE MINUTA DE DECRETO RECONHECENDO </a:t>
            </a:r>
            <a:r>
              <a:rPr lang="pt-BR" sz="2800" dirty="0" err="1">
                <a:solidFill>
                  <a:srgbClr val="40719A"/>
                </a:solidFill>
              </a:rPr>
              <a:t>IFBr</a:t>
            </a:r>
            <a:r>
              <a:rPr lang="pt-BR" sz="2800" dirty="0">
                <a:solidFill>
                  <a:srgbClr val="40719A"/>
                </a:solidFill>
              </a:rPr>
              <a:t>-M, COM PRAZO PARA AJUSTES 	</a:t>
            </a:r>
            <a:endParaRPr lang="pt-BR" sz="2900" dirty="0">
              <a:solidFill>
                <a:srgbClr val="40719A"/>
              </a:solidFill>
            </a:endParaRP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32217A94-93B3-492D-A693-F202BCBF5EC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4069" t="12857" r="25035" b="4603"/>
          <a:stretch/>
        </p:blipFill>
        <p:spPr>
          <a:xfrm>
            <a:off x="250371" y="0"/>
            <a:ext cx="7532915" cy="6872133"/>
          </a:xfrm>
        </p:spPr>
      </p:pic>
    </p:spTree>
    <p:extLst>
      <p:ext uri="{BB962C8B-B14F-4D97-AF65-F5344CB8AC3E}">
        <p14:creationId xmlns:p14="http://schemas.microsoft.com/office/powerpoint/2010/main" val="745017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CBEFB6-C28D-4E7E-9B57-E749F593C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8828" y="1"/>
            <a:ext cx="3161211" cy="4321628"/>
          </a:xfrm>
        </p:spPr>
        <p:txBody>
          <a:bodyPr>
            <a:normAutofit fontScale="90000"/>
          </a:bodyPr>
          <a:lstStyle/>
          <a:p>
            <a:r>
              <a:rPr lang="pt-BR" sz="2800" b="1" i="0" dirty="0">
                <a:solidFill>
                  <a:srgbClr val="40719A"/>
                </a:solidFill>
                <a:effectLst/>
                <a:latin typeface="+mn-lt"/>
              </a:rPr>
              <a:t>Avaliação para pessoas com deficiência será entregue na quinta</a:t>
            </a:r>
            <a:br>
              <a:rPr lang="pt-BR" sz="2800" b="1" i="0" dirty="0">
                <a:solidFill>
                  <a:srgbClr val="40719A"/>
                </a:solidFill>
                <a:effectLst/>
                <a:latin typeface="+mn-lt"/>
              </a:rPr>
            </a:br>
            <a:br>
              <a:rPr lang="pt-BR" b="1" i="0" dirty="0">
                <a:solidFill>
                  <a:srgbClr val="343A40"/>
                </a:solidFill>
                <a:effectLst/>
                <a:latin typeface="Source Serif Pro" panose="02040603050405020204" pitchFamily="18" charset="0"/>
              </a:rPr>
            </a:br>
            <a:r>
              <a:rPr lang="pt-BR" sz="2200" b="0" dirty="0">
                <a:solidFill>
                  <a:srgbClr val="40719A"/>
                </a:solidFill>
                <a:effectLst/>
                <a:latin typeface="+mn-lt"/>
              </a:rPr>
              <a:t>Governo diz que vai finalizar Instrumento de Avaliação Biopsicossocial</a:t>
            </a:r>
            <a:br>
              <a:rPr lang="pt-BR" sz="2200" b="0" dirty="0">
                <a:solidFill>
                  <a:srgbClr val="40719A"/>
                </a:solidFill>
                <a:effectLst/>
                <a:latin typeface="+mn-lt"/>
              </a:rPr>
            </a:br>
            <a:br>
              <a:rPr lang="pt-BR" sz="2200" b="0" dirty="0">
                <a:solidFill>
                  <a:srgbClr val="40719A"/>
                </a:solidFill>
                <a:effectLst/>
                <a:latin typeface="+mn-lt"/>
              </a:rPr>
            </a:br>
            <a:r>
              <a:rPr lang="pt-BR" sz="2200" b="0" dirty="0">
                <a:solidFill>
                  <a:srgbClr val="40719A"/>
                </a:solidFill>
                <a:effectLst/>
                <a:latin typeface="+mn-lt"/>
              </a:rPr>
              <a:t>27.09.2021</a:t>
            </a:r>
            <a:br>
              <a:rPr lang="pt-BR" sz="2200" b="0" dirty="0">
                <a:solidFill>
                  <a:srgbClr val="40719A"/>
                </a:solidFill>
                <a:effectLst/>
                <a:latin typeface="+mn-lt"/>
              </a:rPr>
            </a:br>
            <a:endParaRPr lang="pt-BR" sz="2200" dirty="0">
              <a:solidFill>
                <a:srgbClr val="40719A"/>
              </a:solidFill>
              <a:latin typeface="+mn-lt"/>
            </a:endParaRP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312C5795-A070-46F8-8F5A-619ACC5519A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4070" t="13492" r="25392" b="12539"/>
          <a:stretch/>
        </p:blipFill>
        <p:spPr>
          <a:xfrm>
            <a:off x="0" y="9796"/>
            <a:ext cx="8263814" cy="6772004"/>
          </a:xfrm>
        </p:spPr>
      </p:pic>
    </p:spTree>
    <p:extLst>
      <p:ext uri="{BB962C8B-B14F-4D97-AF65-F5344CB8AC3E}">
        <p14:creationId xmlns:p14="http://schemas.microsoft.com/office/powerpoint/2010/main" val="211787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4C81865-C3A6-48C9-93E7-7B2E5E89A2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74" t="17055" r="30232" b="5891"/>
          <a:stretch/>
        </p:blipFill>
        <p:spPr>
          <a:xfrm>
            <a:off x="2647507" y="40540"/>
            <a:ext cx="6227620" cy="68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65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159F4A-22C8-4621-9F30-E6407F9A5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128" y="937260"/>
            <a:ext cx="9281160" cy="3600450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pt-BR" sz="3800" dirty="0"/>
              <a:t>REPERTÓRIOS DE AÇÃO DA REDE-IN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4F648A6-4F25-499D-AF82-A54263E3AE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6446" y="4965403"/>
            <a:ext cx="5996763" cy="1627845"/>
          </a:xfrm>
        </p:spPr>
        <p:txBody>
          <a:bodyPr>
            <a:normAutofit fontScale="25000" lnSpcReduction="20000"/>
          </a:bodyPr>
          <a:lstStyle/>
          <a:p>
            <a:pPr marL="342900" indent="-342900" defTabSz="457200">
              <a:lnSpc>
                <a:spcPct val="16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7200" b="1" dirty="0"/>
              <a:t>Manifesto Change.org</a:t>
            </a:r>
          </a:p>
          <a:p>
            <a:pPr marL="342900" indent="-342900" defTabSz="457200">
              <a:lnSpc>
                <a:spcPct val="16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7200" b="1" dirty="0"/>
              <a:t>Semana de Conscientização sobre a Avaliação da Deficiência </a:t>
            </a:r>
          </a:p>
          <a:p>
            <a:pPr marL="342900" indent="-342900" defTabSz="457200">
              <a:lnSpc>
                <a:spcPct val="16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7200" b="1" dirty="0"/>
              <a:t>Mobilização redes sociais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sz="2200" b="1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D465C9B-593D-49E7-8EED-C54E622A8BFB}"/>
              </a:ext>
            </a:extLst>
          </p:cNvPr>
          <p:cNvSpPr txBox="1"/>
          <p:nvPr/>
        </p:nvSpPr>
        <p:spPr>
          <a:xfrm>
            <a:off x="6464595" y="4965403"/>
            <a:ext cx="5061097" cy="1599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4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1800" b="1" dirty="0"/>
              <a:t>Notas Públicas</a:t>
            </a:r>
          </a:p>
          <a:p>
            <a:pPr marL="342900" indent="-342900">
              <a:lnSpc>
                <a:spcPct val="14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1800" b="1" dirty="0"/>
              <a:t>Notícias nas mídias</a:t>
            </a:r>
          </a:p>
          <a:p>
            <a:pPr marL="342900" indent="-342900">
              <a:lnSpc>
                <a:spcPct val="14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1800" b="1" dirty="0"/>
              <a:t>Ofícios a cerca de 60 autoridades *</a:t>
            </a:r>
          </a:p>
          <a:p>
            <a:pPr marL="342900" indent="-342900">
              <a:lnSpc>
                <a:spcPct val="14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1800" b="1" dirty="0"/>
              <a:t>Requerimentos de audiências públicas *</a:t>
            </a:r>
          </a:p>
        </p:txBody>
      </p:sp>
    </p:spTree>
    <p:extLst>
      <p:ext uri="{BB962C8B-B14F-4D97-AF65-F5344CB8AC3E}">
        <p14:creationId xmlns:p14="http://schemas.microsoft.com/office/powerpoint/2010/main" val="1944445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BB0B75-39B4-446C-9D98-CFE599FA2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4148" y="240397"/>
            <a:ext cx="3859619" cy="4661212"/>
          </a:xfrm>
        </p:spPr>
        <p:txBody>
          <a:bodyPr>
            <a:normAutofit fontScale="90000"/>
          </a:bodyPr>
          <a:lstStyle/>
          <a:p>
            <a:pPr>
              <a:lnSpc>
                <a:spcPct val="130000"/>
              </a:lnSpc>
            </a:pPr>
            <a:br>
              <a:rPr lang="pt-BR" b="1" i="0" dirty="0">
                <a:solidFill>
                  <a:srgbClr val="363135"/>
                </a:solidFill>
                <a:effectLst/>
                <a:latin typeface="Change Calibre"/>
              </a:rPr>
            </a:br>
            <a:br>
              <a:rPr lang="pt-BR" b="1" i="0" dirty="0">
                <a:solidFill>
                  <a:srgbClr val="363135"/>
                </a:solidFill>
                <a:effectLst/>
                <a:latin typeface="Change Calibre"/>
              </a:rPr>
            </a:br>
            <a:br>
              <a:rPr lang="pt-BR" b="1" i="0" dirty="0">
                <a:solidFill>
                  <a:srgbClr val="363135"/>
                </a:solidFill>
                <a:effectLst/>
                <a:latin typeface="Change Calibre"/>
              </a:rPr>
            </a:br>
            <a:br>
              <a:rPr lang="pt-BR" b="1" i="0" dirty="0">
                <a:solidFill>
                  <a:srgbClr val="363135"/>
                </a:solidFill>
                <a:effectLst/>
                <a:latin typeface="Change Calibre"/>
              </a:rPr>
            </a:br>
            <a:br>
              <a:rPr lang="pt-BR" b="1" i="0" dirty="0">
                <a:solidFill>
                  <a:srgbClr val="363135"/>
                </a:solidFill>
                <a:effectLst/>
                <a:latin typeface="Change Calibre"/>
              </a:rPr>
            </a:br>
            <a:br>
              <a:rPr lang="pt-BR" b="1" i="0" dirty="0">
                <a:solidFill>
                  <a:srgbClr val="363135"/>
                </a:solidFill>
                <a:effectLst/>
                <a:latin typeface="Change Calibre"/>
              </a:rPr>
            </a:br>
            <a:br>
              <a:rPr lang="pt-BR" b="1" i="0" dirty="0">
                <a:solidFill>
                  <a:srgbClr val="363135"/>
                </a:solidFill>
                <a:effectLst/>
                <a:latin typeface="Change Calibre"/>
              </a:rPr>
            </a:br>
            <a:br>
              <a:rPr lang="pt-BR" b="1" i="0" dirty="0">
                <a:solidFill>
                  <a:srgbClr val="363135"/>
                </a:solidFill>
                <a:effectLst/>
                <a:latin typeface="Change Calibre"/>
              </a:rPr>
            </a:br>
            <a:br>
              <a:rPr lang="pt-BR" b="1" i="0" dirty="0">
                <a:solidFill>
                  <a:srgbClr val="363135"/>
                </a:solidFill>
                <a:effectLst/>
                <a:latin typeface="Change Calibre"/>
              </a:rPr>
            </a:br>
            <a:r>
              <a:rPr lang="pt-BR" sz="2900" b="1" i="0" dirty="0">
                <a:solidFill>
                  <a:srgbClr val="40719A"/>
                </a:solidFill>
                <a:effectLst/>
                <a:latin typeface="Change Calibre"/>
              </a:rPr>
              <a:t>MANIFESTO PELA DIVULGAÇÃO DO RELATÓRIO FINAL DO GRUPO DE TRABALHO SOBRE O MODELO ÚNICO DE AVALIAÇÃO DA DEFICIÊNCIA E DOCUMENTOS ANEXOS</a:t>
            </a:r>
            <a:endParaRPr lang="pt-BR" sz="2900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5F4253B-84B7-4F91-820A-DE2354DE869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7820" t="32063" r="19413" b="4571"/>
          <a:stretch/>
        </p:blipFill>
        <p:spPr>
          <a:xfrm>
            <a:off x="312719" y="1347677"/>
            <a:ext cx="7682167" cy="4517307"/>
          </a:xfrm>
          <a:prstGeom prst="rect">
            <a:avLst/>
          </a:prstGeom>
        </p:spPr>
      </p:pic>
      <p:pic>
        <p:nvPicPr>
          <p:cNvPr id="6" name="Picture 2" descr="Change.org down? Current problems and outages | Downdetector">
            <a:extLst>
              <a:ext uri="{FF2B5EF4-FFF2-40B4-BE49-F238E27FC236}">
                <a16:creationId xmlns:a16="http://schemas.microsoft.com/office/drawing/2014/main" id="{7D152118-66BC-4DD0-99F5-3B502E90B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90" y="240396"/>
            <a:ext cx="2516979" cy="9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8A0FBBF-4C28-478A-8F27-CA4184A0FF12}"/>
              </a:ext>
            </a:extLst>
          </p:cNvPr>
          <p:cNvSpPr txBox="1"/>
          <p:nvPr/>
        </p:nvSpPr>
        <p:spPr>
          <a:xfrm>
            <a:off x="8474148" y="4536995"/>
            <a:ext cx="31791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  <a:p>
            <a:endParaRPr lang="pt-BR" dirty="0"/>
          </a:p>
          <a:p>
            <a:r>
              <a:rPr lang="pt-BR" dirty="0">
                <a:solidFill>
                  <a:srgbClr val="4477A2"/>
                </a:solidFill>
              </a:rPr>
              <a:t>https://chng.it/KN26gzFk2d</a:t>
            </a:r>
          </a:p>
        </p:txBody>
      </p:sp>
    </p:spTree>
    <p:extLst>
      <p:ext uri="{BB962C8B-B14F-4D97-AF65-F5344CB8AC3E}">
        <p14:creationId xmlns:p14="http://schemas.microsoft.com/office/powerpoint/2010/main" val="1369373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BB0B75-39B4-446C-9D98-CFE599FA2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456" y="4954772"/>
            <a:ext cx="3561907" cy="1467293"/>
          </a:xfrm>
        </p:spPr>
        <p:txBody>
          <a:bodyPr>
            <a:normAutofit fontScale="90000"/>
          </a:bodyPr>
          <a:lstStyle/>
          <a:p>
            <a:pPr>
              <a:lnSpc>
                <a:spcPct val="110000"/>
              </a:lnSpc>
            </a:pPr>
            <a:br>
              <a:rPr lang="pt-BR" b="1" i="0" dirty="0">
                <a:solidFill>
                  <a:srgbClr val="363135"/>
                </a:solidFill>
                <a:effectLst/>
                <a:latin typeface="Change Calibre"/>
              </a:rPr>
            </a:br>
            <a:br>
              <a:rPr lang="pt-BR" b="1" i="0" dirty="0">
                <a:solidFill>
                  <a:srgbClr val="363135"/>
                </a:solidFill>
                <a:effectLst/>
                <a:latin typeface="Change Calibre"/>
              </a:rPr>
            </a:br>
            <a:br>
              <a:rPr lang="pt-BR" b="1" i="0" dirty="0">
                <a:solidFill>
                  <a:srgbClr val="363135"/>
                </a:solidFill>
                <a:effectLst/>
                <a:latin typeface="Change Calibre"/>
              </a:rPr>
            </a:br>
            <a:br>
              <a:rPr lang="pt-BR" b="1" i="0" dirty="0">
                <a:solidFill>
                  <a:srgbClr val="363135"/>
                </a:solidFill>
                <a:effectLst/>
                <a:latin typeface="Change Calibre"/>
              </a:rPr>
            </a:br>
            <a:br>
              <a:rPr lang="pt-BR" b="1" i="0" dirty="0">
                <a:solidFill>
                  <a:srgbClr val="363135"/>
                </a:solidFill>
                <a:effectLst/>
                <a:latin typeface="Change Calibre"/>
              </a:rPr>
            </a:br>
            <a:br>
              <a:rPr lang="pt-BR" b="1" i="0" dirty="0">
                <a:solidFill>
                  <a:srgbClr val="363135"/>
                </a:solidFill>
                <a:effectLst/>
                <a:latin typeface="Change Calibre"/>
              </a:rPr>
            </a:br>
            <a:r>
              <a:rPr lang="pt-BR" sz="3100" b="1" i="0" dirty="0">
                <a:solidFill>
                  <a:srgbClr val="40719A"/>
                </a:solidFill>
                <a:effectLst/>
                <a:latin typeface="Change Calibre"/>
              </a:rPr>
              <a:t>SEMANA DE</a:t>
            </a:r>
            <a:r>
              <a:rPr lang="pt-BR" sz="3100" dirty="0">
                <a:solidFill>
                  <a:srgbClr val="40719A"/>
                </a:solidFill>
                <a:latin typeface="Change Calibre"/>
              </a:rPr>
              <a:t> CONSCIENTIZAÇÃO SOBRE A NOVA AVALIAÇÃO DA DEFICIÊNCIA</a:t>
            </a:r>
            <a:br>
              <a:rPr lang="pt-BR" sz="3100" dirty="0">
                <a:solidFill>
                  <a:srgbClr val="40719A"/>
                </a:solidFill>
                <a:latin typeface="Change Calibre"/>
              </a:rPr>
            </a:br>
            <a:br>
              <a:rPr lang="pt-BR" sz="3100" dirty="0">
                <a:solidFill>
                  <a:srgbClr val="40719A"/>
                </a:solidFill>
                <a:latin typeface="Change Calibre"/>
              </a:rPr>
            </a:br>
            <a:r>
              <a:rPr lang="pt-BR" sz="2000" b="1" dirty="0">
                <a:solidFill>
                  <a:srgbClr val="40719A"/>
                </a:solidFill>
                <a:latin typeface="+mn-lt"/>
              </a:rPr>
              <a:t>#NenhumDireitoAMenos</a:t>
            </a:r>
            <a:br>
              <a:rPr lang="pt-BR" sz="2000" b="1" dirty="0">
                <a:solidFill>
                  <a:srgbClr val="40719A"/>
                </a:solidFill>
                <a:latin typeface="+mn-lt"/>
              </a:rPr>
            </a:br>
            <a:r>
              <a:rPr lang="pt-BR" sz="2000" b="1" dirty="0">
                <a:solidFill>
                  <a:srgbClr val="40719A"/>
                </a:solidFill>
                <a:latin typeface="+mn-lt"/>
              </a:rPr>
              <a:t>#NadaSobreNósSemNós</a:t>
            </a:r>
            <a:br>
              <a:rPr lang="pt-BR" sz="2000" b="1" dirty="0">
                <a:solidFill>
                  <a:srgbClr val="40719A"/>
                </a:solidFill>
                <a:latin typeface="+mn-lt"/>
              </a:rPr>
            </a:br>
            <a:r>
              <a:rPr lang="pt-BR" sz="2000" b="1" dirty="0">
                <a:solidFill>
                  <a:srgbClr val="40719A"/>
                </a:solidFill>
                <a:latin typeface="+mn-lt"/>
              </a:rPr>
              <a:t>#PessoaComDeficiência</a:t>
            </a:r>
            <a:br>
              <a:rPr lang="pt-BR" sz="2000" b="1" dirty="0">
                <a:solidFill>
                  <a:srgbClr val="40719A"/>
                </a:solidFill>
                <a:latin typeface="+mn-lt"/>
              </a:rPr>
            </a:br>
            <a:r>
              <a:rPr lang="pt-BR" sz="2000" b="1" dirty="0">
                <a:solidFill>
                  <a:srgbClr val="40719A"/>
                </a:solidFill>
                <a:latin typeface="+mn-lt"/>
              </a:rPr>
              <a:t>#DireitosHumanos</a:t>
            </a:r>
            <a:br>
              <a:rPr lang="pt-BR" sz="2000" b="1" dirty="0">
                <a:solidFill>
                  <a:srgbClr val="40719A"/>
                </a:solidFill>
                <a:latin typeface="+mn-lt"/>
              </a:rPr>
            </a:br>
            <a:r>
              <a:rPr lang="pt-BR" sz="2000" b="1" dirty="0">
                <a:solidFill>
                  <a:srgbClr val="40719A"/>
                </a:solidFill>
                <a:latin typeface="+mn-lt"/>
              </a:rPr>
              <a:t>#NovaAvaliacaoDaDefiência</a:t>
            </a:r>
            <a:br>
              <a:rPr lang="pt-BR" sz="3100" dirty="0">
                <a:solidFill>
                  <a:srgbClr val="40719A"/>
                </a:solidFill>
                <a:latin typeface="Change Calibre"/>
              </a:rPr>
            </a:br>
            <a:br>
              <a:rPr lang="pt-BR" sz="3100" dirty="0">
                <a:solidFill>
                  <a:srgbClr val="40719A"/>
                </a:solidFill>
                <a:latin typeface="Change Calibre"/>
              </a:rPr>
            </a:br>
            <a:r>
              <a:rPr lang="pt-BR" sz="2200" b="0" dirty="0">
                <a:solidFill>
                  <a:srgbClr val="40719A"/>
                </a:solidFill>
              </a:rPr>
              <a:t>https://www.instagram.com/redebrasileiradeinclusao/</a:t>
            </a:r>
            <a:br>
              <a:rPr lang="pt-BR" sz="2200" b="1" i="0" dirty="0">
                <a:solidFill>
                  <a:srgbClr val="40719A"/>
                </a:solidFill>
                <a:effectLst/>
              </a:rPr>
            </a:br>
            <a:endParaRPr lang="pt-BR" sz="2200" dirty="0">
              <a:solidFill>
                <a:srgbClr val="40719A"/>
              </a:solidFill>
            </a:endParaRPr>
          </a:p>
        </p:txBody>
      </p:sp>
      <p:sp>
        <p:nvSpPr>
          <p:cNvPr id="10" name="Espaço Reservado para Imagem 9">
            <a:extLst>
              <a:ext uri="{FF2B5EF4-FFF2-40B4-BE49-F238E27FC236}">
                <a16:creationId xmlns:a16="http://schemas.microsoft.com/office/drawing/2014/main" id="{99F53A3C-C87E-4AB0-86E1-9039CD1DD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925830" y="0"/>
            <a:ext cx="6432252" cy="6858000"/>
          </a:xfrm>
        </p:spPr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CD43A9FD-5C57-44E9-86F8-EB25F5323C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81" t="14167" r="43470" b="6821"/>
          <a:stretch/>
        </p:blipFill>
        <p:spPr>
          <a:xfrm>
            <a:off x="701749" y="-16939"/>
            <a:ext cx="6844928" cy="6874940"/>
          </a:xfrm>
          <a:prstGeom prst="rect">
            <a:avLst/>
          </a:prstGeom>
          <a:ln>
            <a:solidFill>
              <a:srgbClr val="40719A"/>
            </a:solidFill>
          </a:ln>
        </p:spPr>
      </p:pic>
    </p:spTree>
    <p:extLst>
      <p:ext uri="{BB962C8B-B14F-4D97-AF65-F5344CB8AC3E}">
        <p14:creationId xmlns:p14="http://schemas.microsoft.com/office/powerpoint/2010/main" val="2042751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67708E-5E3E-4DDE-B243-33259DA9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39" y="685799"/>
            <a:ext cx="3390723" cy="4354033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pt-BR" sz="2200" dirty="0">
                <a:solidFill>
                  <a:srgbClr val="40719A"/>
                </a:solidFill>
              </a:rPr>
              <a:t>ANÁLISE DAS IMPLICAÇÕES ÉTICAS DA PESQUISA DA UNIVERSIDADE DE MARÍLIA, ENCOMENDADA PELO MINISTÉRIO DA ECONOMIA, NO ÂMBITO DO GRUPO DE TRABALHO SOBRE A AVALIAÇÃO DA DEFICIÊNCIA 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1C2B639D-1B14-461D-BD4A-B259D3A464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9070" y="-7817"/>
            <a:ext cx="6140647" cy="6865817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730339E-CEF4-4C0D-A406-A25CD45D2C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49640" y="5497032"/>
            <a:ext cx="3390722" cy="1158947"/>
          </a:xfrm>
        </p:spPr>
        <p:txBody>
          <a:bodyPr/>
          <a:lstStyle/>
          <a:p>
            <a:r>
              <a:rPr lang="pt-BR" sz="2000" dirty="0">
                <a:solidFill>
                  <a:srgbClr val="4477A2"/>
                </a:solidFill>
              </a:rPr>
              <a:t>https://ampid.org.br/site2020/manifestacoes/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67450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69E22C-DF82-4493-BF7D-B802FD382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128" y="1225296"/>
            <a:ext cx="9156546" cy="2857606"/>
          </a:xfrm>
        </p:spPr>
        <p:txBody>
          <a:bodyPr>
            <a:normAutofit fontScale="90000"/>
          </a:bodyPr>
          <a:lstStyle/>
          <a:p>
            <a:pPr>
              <a:lnSpc>
                <a:spcPct val="130000"/>
              </a:lnSpc>
            </a:pPr>
            <a:r>
              <a:rPr lang="pt-BR" sz="3900" b="1" dirty="0"/>
              <a:t>Ana Cláudia Mendes de Figueiredo</a:t>
            </a:r>
            <a:br>
              <a:rPr lang="pt-BR" sz="3900" b="1" dirty="0"/>
            </a:br>
            <a:br>
              <a:rPr lang="pt-BR" sz="3900" b="1" dirty="0"/>
            </a:br>
            <a:r>
              <a:rPr lang="pt-BR" sz="2800" b="0" dirty="0"/>
              <a:t>Advogada e representante da Rede Brasileira de Inclusão da Pessoa com Deficiência - </a:t>
            </a:r>
            <a:r>
              <a:rPr lang="pt-BR" sz="2800" b="0" dirty="0" err="1"/>
              <a:t>Rede-In</a:t>
            </a:r>
            <a:r>
              <a:rPr lang="pt-BR" sz="2800" b="0" dirty="0"/>
              <a:t> </a:t>
            </a:r>
            <a:br>
              <a:rPr lang="pt-BR" sz="2800" b="0" dirty="0"/>
            </a:br>
            <a:endParaRPr lang="pt-BR" sz="2800" b="0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1481AA1-5E25-4ED3-83E8-DE2485656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7711873" cy="1066800"/>
          </a:xfrm>
        </p:spPr>
        <p:txBody>
          <a:bodyPr>
            <a:normAutofit/>
          </a:bodyPr>
          <a:lstStyle/>
          <a:p>
            <a:pPr algn="ctr"/>
            <a:r>
              <a:rPr lang="pt-BR" sz="2800" dirty="0"/>
              <a:t>Brasília-DF</a:t>
            </a:r>
          </a:p>
          <a:p>
            <a:pPr algn="ctr"/>
            <a:r>
              <a:rPr lang="pt-BR" sz="2800" dirty="0"/>
              <a:t>28.mar.2022 </a:t>
            </a:r>
          </a:p>
        </p:txBody>
      </p:sp>
    </p:spTree>
    <p:extLst>
      <p:ext uri="{BB962C8B-B14F-4D97-AF65-F5344CB8AC3E}">
        <p14:creationId xmlns:p14="http://schemas.microsoft.com/office/powerpoint/2010/main" val="1578953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6DB20C-2F7D-42F3-8124-03100B330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6047" y="1339701"/>
            <a:ext cx="3370520" cy="3530011"/>
          </a:xfrm>
        </p:spPr>
        <p:txBody>
          <a:bodyPr>
            <a:normAutofit fontScale="90000"/>
          </a:bodyPr>
          <a:lstStyle/>
          <a:p>
            <a:br>
              <a:rPr lang="pt-BR" sz="3100" b="1" dirty="0">
                <a:solidFill>
                  <a:srgbClr val="40719A"/>
                </a:solidFill>
                <a:effectLst/>
              </a:rPr>
            </a:br>
            <a:br>
              <a:rPr lang="pt-BR" sz="3100" b="1" dirty="0">
                <a:solidFill>
                  <a:srgbClr val="40719A"/>
                </a:solidFill>
                <a:effectLst/>
              </a:rPr>
            </a:br>
            <a:br>
              <a:rPr lang="pt-BR" sz="3100" b="1" dirty="0">
                <a:solidFill>
                  <a:srgbClr val="40719A"/>
                </a:solidFill>
                <a:effectLst/>
              </a:rPr>
            </a:br>
            <a:br>
              <a:rPr lang="pt-BR" sz="3100" b="1" dirty="0">
                <a:solidFill>
                  <a:srgbClr val="40719A"/>
                </a:solidFill>
                <a:effectLst/>
              </a:rPr>
            </a:br>
            <a:r>
              <a:rPr lang="pt-BR" sz="3100" b="1" dirty="0">
                <a:solidFill>
                  <a:srgbClr val="40719A"/>
                </a:solidFill>
                <a:effectLst/>
              </a:rPr>
              <a:t>A inaceitável exclusão das pessoas com deficiência da regulamentação do instrumento de avaliação</a:t>
            </a:r>
            <a:br>
              <a:rPr lang="pt-BR" sz="3100" b="1" dirty="0">
                <a:solidFill>
                  <a:srgbClr val="40719A"/>
                </a:solidFill>
                <a:effectLst/>
              </a:rPr>
            </a:br>
            <a:r>
              <a:rPr lang="pt-BR" sz="3100" b="1" dirty="0">
                <a:solidFill>
                  <a:srgbClr val="40719A"/>
                </a:solidFill>
                <a:effectLst/>
              </a:rPr>
              <a:t> </a:t>
            </a:r>
            <a:br>
              <a:rPr lang="pt-BR" sz="3100" b="1" dirty="0">
                <a:solidFill>
                  <a:srgbClr val="40719A"/>
                </a:solidFill>
                <a:effectLst/>
              </a:rPr>
            </a:br>
            <a:r>
              <a:rPr lang="pt-BR" sz="2200" b="0" dirty="0">
                <a:solidFill>
                  <a:srgbClr val="40719A"/>
                </a:solidFill>
                <a:effectLst/>
              </a:rPr>
              <a:t>Ana Cláudia M. de Figueiredo</a:t>
            </a:r>
            <a:br>
              <a:rPr lang="pt-BR" sz="2400" b="0" dirty="0">
                <a:solidFill>
                  <a:srgbClr val="000000"/>
                </a:solidFill>
                <a:effectLst/>
              </a:rPr>
            </a:br>
            <a:endParaRPr lang="pt-BR" sz="2400" b="0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747DCB6-F258-4E55-B2F3-B59E87FF96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37679" y="4988000"/>
            <a:ext cx="3307256" cy="106059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pt-BR" sz="1800" dirty="0">
                <a:solidFill>
                  <a:srgbClr val="40719A"/>
                </a:solidFill>
              </a:rPr>
              <a:t>https://www.jota.info/opiniao-e-analise/artigos/pessoas-com-deficiencia-exclusao-regulamentacao-06112021</a:t>
            </a:r>
          </a:p>
        </p:txBody>
      </p:sp>
      <p:pic>
        <p:nvPicPr>
          <p:cNvPr id="14" name="Espaço Reservado para Imagem 13">
            <a:extLst>
              <a:ext uri="{FF2B5EF4-FFF2-40B4-BE49-F238E27FC236}">
                <a16:creationId xmlns:a16="http://schemas.microsoft.com/office/drawing/2014/main" id="{3F766349-A545-4219-A41F-28DF88C0FD0D}"/>
              </a:ext>
            </a:extLst>
          </p:cNvPr>
          <p:cNvPicPr>
            <a:picLocks noGrp="1"/>
          </p:cNvPicPr>
          <p:nvPr>
            <p:ph type="pic" idx="1"/>
          </p:nvPr>
        </p:nvPicPr>
        <p:blipFill rotWithShape="1">
          <a:blip r:embed="rId2"/>
          <a:srcRect l="20140" t="11270" r="27803" b="16667"/>
          <a:stretch/>
        </p:blipFill>
        <p:spPr bwMode="auto">
          <a:xfrm>
            <a:off x="347065" y="361507"/>
            <a:ext cx="7614178" cy="63253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39793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F1BEBDC-A3E4-4BA0-85E1-DC6E5D84E3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92" t="11627" r="39564" b="5582"/>
          <a:stretch/>
        </p:blipFill>
        <p:spPr>
          <a:xfrm>
            <a:off x="882502" y="561992"/>
            <a:ext cx="3881801" cy="460640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6B84E31-B1EE-4719-AD77-28D275743A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15" t="13953" r="38431" b="11783"/>
          <a:stretch/>
        </p:blipFill>
        <p:spPr>
          <a:xfrm>
            <a:off x="6033596" y="561992"/>
            <a:ext cx="4299864" cy="450685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4BFCE7E-0B2D-415B-A170-B590F3EC757D}"/>
              </a:ext>
            </a:extLst>
          </p:cNvPr>
          <p:cNvSpPr txBox="1"/>
          <p:nvPr/>
        </p:nvSpPr>
        <p:spPr>
          <a:xfrm>
            <a:off x="6033595" y="5068850"/>
            <a:ext cx="438631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  <a:p>
            <a:r>
              <a:rPr lang="pt-BR" dirty="0">
                <a:solidFill>
                  <a:srgbClr val="4477A2"/>
                </a:solidFill>
              </a:rPr>
              <a:t>https://www.uol.com.br/ecoa/colunas/rodrigo-mendes/2021/11/26/por-que-uma-avaliacao-biopsicossocial-da-deficiencia.htm</a:t>
            </a:r>
          </a:p>
        </p:txBody>
      </p:sp>
    </p:spTree>
    <p:extLst>
      <p:ext uri="{BB962C8B-B14F-4D97-AF65-F5344CB8AC3E}">
        <p14:creationId xmlns:p14="http://schemas.microsoft.com/office/powerpoint/2010/main" val="39658685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E09239DF-8A8A-454A-9D63-ACFED9CC90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66" t="50000" r="41507" b="18720"/>
          <a:stretch/>
        </p:blipFill>
        <p:spPr>
          <a:xfrm rot="1975782">
            <a:off x="2946879" y="311940"/>
            <a:ext cx="2222205" cy="2145206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05F39DB-DBD8-4964-B490-410BEC539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95144" y="1573294"/>
            <a:ext cx="3043580" cy="4141706"/>
          </a:xfrm>
        </p:spPr>
        <p:txBody>
          <a:bodyPr>
            <a:normAutofit/>
          </a:bodyPr>
          <a:lstStyle/>
          <a:p>
            <a:r>
              <a:rPr lang="pt-BR" sz="2200" b="1" dirty="0">
                <a:solidFill>
                  <a:srgbClr val="40719A"/>
                </a:solidFill>
              </a:rPr>
              <a:t>@VencerLimitesBr</a:t>
            </a:r>
          </a:p>
          <a:p>
            <a:endParaRPr lang="pt-BR" sz="2200" b="1" dirty="0">
              <a:solidFill>
                <a:srgbClr val="40719A"/>
              </a:solidFill>
            </a:endParaRPr>
          </a:p>
          <a:p>
            <a:r>
              <a:rPr lang="pt-BR" sz="2200" b="1" dirty="0">
                <a:solidFill>
                  <a:srgbClr val="40719A"/>
                </a:solidFill>
              </a:rPr>
              <a:t>e</a:t>
            </a:r>
          </a:p>
          <a:p>
            <a:endParaRPr lang="pt-BR" sz="2200" b="1" dirty="0">
              <a:solidFill>
                <a:srgbClr val="40719A"/>
              </a:solidFill>
            </a:endParaRPr>
          </a:p>
          <a:p>
            <a:r>
              <a:rPr lang="pt-BR" sz="2200" b="1" i="0" dirty="0">
                <a:solidFill>
                  <a:srgbClr val="40719A"/>
                </a:solidFill>
                <a:effectLst/>
              </a:rPr>
              <a:t>Estadão – Blog Vencer Limites – Diversidade e Inclusão</a:t>
            </a:r>
            <a:endParaRPr lang="pt-BR" sz="2200" b="1" dirty="0">
              <a:solidFill>
                <a:srgbClr val="40719A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877D935-9DBA-4EB1-98A8-8923D2C0E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70328">
            <a:off x="160834" y="229825"/>
            <a:ext cx="2747500" cy="281386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B590C05A-13AE-44B1-BA00-DF7F076494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13" t="30852" r="53517" b="24341"/>
          <a:stretch/>
        </p:blipFill>
        <p:spPr>
          <a:xfrm>
            <a:off x="5450840" y="122411"/>
            <a:ext cx="2934587" cy="307281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504978E1-9AAA-4041-86AC-113025A276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175" t="38915" r="21162" b="25984"/>
          <a:stretch/>
        </p:blipFill>
        <p:spPr>
          <a:xfrm rot="241065">
            <a:off x="248586" y="3343758"/>
            <a:ext cx="2659748" cy="2813865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EEE4FC90-882F-4AE3-B620-7987087430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517" t="14108" r="44709" b="7597"/>
          <a:stretch/>
        </p:blipFill>
        <p:spPr>
          <a:xfrm rot="21269562">
            <a:off x="2661633" y="2327842"/>
            <a:ext cx="2988814" cy="315104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54B9803-AADD-4E3C-9501-951873235C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517" t="13910" r="44622" b="8191"/>
          <a:stretch/>
        </p:blipFill>
        <p:spPr>
          <a:xfrm rot="579808">
            <a:off x="4978065" y="3125973"/>
            <a:ext cx="3442922" cy="361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298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159F4A-22C8-4621-9F30-E6407F9A5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128" y="937260"/>
            <a:ext cx="9281160" cy="3600450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pt-BR" sz="3800" dirty="0"/>
              <a:t>TRIBUNAL DE CONTAS DA UNIÃO</a:t>
            </a:r>
          </a:p>
        </p:txBody>
      </p:sp>
    </p:spTree>
    <p:extLst>
      <p:ext uri="{BB962C8B-B14F-4D97-AF65-F5344CB8AC3E}">
        <p14:creationId xmlns:p14="http://schemas.microsoft.com/office/powerpoint/2010/main" val="23840225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680F6F-402F-41DF-BFEB-E3112BE80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0" y="276448"/>
            <a:ext cx="3411988" cy="4518836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pt-BR" sz="2600" b="1" dirty="0" err="1">
                <a:solidFill>
                  <a:srgbClr val="6898C0"/>
                </a:solidFill>
                <a:effectLst/>
                <a:latin typeface="+mn-lt"/>
              </a:rPr>
              <a:t>Webinário</a:t>
            </a:r>
            <a:r>
              <a:rPr lang="pt-BR" sz="2600" b="1" dirty="0">
                <a:solidFill>
                  <a:srgbClr val="6898C0"/>
                </a:solidFill>
                <a:effectLst/>
                <a:latin typeface="+mn-lt"/>
              </a:rPr>
              <a:t>: Avaliação Biopsicossocial da Deficiência</a:t>
            </a:r>
            <a:br>
              <a:rPr lang="pt-BR" sz="2600" b="1" dirty="0">
                <a:solidFill>
                  <a:srgbClr val="6898C0"/>
                </a:solidFill>
                <a:effectLst/>
                <a:latin typeface="+mn-lt"/>
              </a:rPr>
            </a:br>
            <a:br>
              <a:rPr lang="pt-BR" sz="2600" b="1" dirty="0">
                <a:solidFill>
                  <a:srgbClr val="6898C0"/>
                </a:solidFill>
                <a:effectLst/>
                <a:latin typeface="+mn-lt"/>
              </a:rPr>
            </a:br>
            <a:r>
              <a:rPr lang="pt-BR" sz="1800" b="0" dirty="0">
                <a:solidFill>
                  <a:srgbClr val="6898C0"/>
                </a:solidFill>
                <a:effectLst/>
                <a:latin typeface="+mn-lt"/>
              </a:rPr>
              <a:t>Levar ao conhecimento do público questões relativas à avaliação biopsicossocial da deficiência.</a:t>
            </a:r>
            <a:br>
              <a:rPr lang="pt-BR" sz="1800" b="0" dirty="0">
                <a:solidFill>
                  <a:srgbClr val="6898C0"/>
                </a:solidFill>
                <a:effectLst/>
                <a:latin typeface="+mn-lt"/>
              </a:rPr>
            </a:br>
            <a:endParaRPr lang="pt-BR" sz="1800" b="0" dirty="0">
              <a:solidFill>
                <a:srgbClr val="6898C0"/>
              </a:solidFill>
              <a:latin typeface="+mn-lt"/>
            </a:endParaRPr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0932912B-3906-451D-9310-698009A812C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0560" t="14573" r="25196" b="12093"/>
          <a:stretch/>
        </p:blipFill>
        <p:spPr>
          <a:xfrm>
            <a:off x="0" y="0"/>
            <a:ext cx="8433801" cy="6413486"/>
          </a:xfr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A5942BD-2BA9-4453-A89C-086ED3EB55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49640" y="4795284"/>
            <a:ext cx="3200399" cy="1786268"/>
          </a:xfrm>
        </p:spPr>
        <p:txBody>
          <a:bodyPr>
            <a:normAutofit/>
          </a:bodyPr>
          <a:lstStyle/>
          <a:p>
            <a:r>
              <a:rPr lang="pt-BR" sz="1800" dirty="0">
                <a:solidFill>
                  <a:srgbClr val="6898C0"/>
                </a:solidFill>
              </a:rPr>
              <a:t>https://portal.tcu.gov.br/eventos/lista-de-eventos/webinario-avaliacao-biopsicossocial-da-deficiencia.htm</a:t>
            </a:r>
          </a:p>
        </p:txBody>
      </p:sp>
    </p:spTree>
    <p:extLst>
      <p:ext uri="{BB962C8B-B14F-4D97-AF65-F5344CB8AC3E}">
        <p14:creationId xmlns:p14="http://schemas.microsoft.com/office/powerpoint/2010/main" val="4635729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159F4A-22C8-4621-9F30-E6407F9A5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128" y="937260"/>
            <a:ext cx="9281160" cy="3600450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pt-BR" sz="3800" dirty="0"/>
              <a:t>DEFENSORIAS PÚBLICAS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B290BEE-0DC0-4485-8D5D-2572739E0B91}"/>
              </a:ext>
            </a:extLst>
          </p:cNvPr>
          <p:cNvSpPr txBox="1"/>
          <p:nvPr/>
        </p:nvSpPr>
        <p:spPr>
          <a:xfrm>
            <a:off x="2167128" y="4869712"/>
            <a:ext cx="6979531" cy="2020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100" b="1" dirty="0">
                <a:solidFill>
                  <a:srgbClr val="40719A"/>
                </a:solidFill>
              </a:rPr>
              <a:t>DPU/DPE-RJ/</a:t>
            </a:r>
            <a:br>
              <a:rPr lang="pt-BR" sz="2100" b="1" dirty="0">
                <a:solidFill>
                  <a:srgbClr val="40719A"/>
                </a:solidFill>
              </a:rPr>
            </a:br>
            <a:r>
              <a:rPr lang="pt-BR" sz="2100" b="1" dirty="0">
                <a:solidFill>
                  <a:srgbClr val="40719A"/>
                </a:solidFill>
              </a:rPr>
              <a:t>DPE-SP/</a:t>
            </a:r>
            <a:br>
              <a:rPr lang="pt-BR" sz="2100" b="1" dirty="0">
                <a:solidFill>
                  <a:srgbClr val="40719A"/>
                </a:solidFill>
              </a:rPr>
            </a:br>
            <a:r>
              <a:rPr lang="pt-BR" sz="2100" b="1" dirty="0">
                <a:solidFill>
                  <a:srgbClr val="40719A"/>
                </a:solidFill>
              </a:rPr>
              <a:t>DPE-ES/</a:t>
            </a:r>
            <a:br>
              <a:rPr lang="pt-BR" sz="2100" b="1" dirty="0">
                <a:solidFill>
                  <a:srgbClr val="40719A"/>
                </a:solidFill>
              </a:rPr>
            </a:br>
            <a:r>
              <a:rPr lang="pt-BR" sz="2100" b="1" dirty="0">
                <a:solidFill>
                  <a:srgbClr val="40719A"/>
                </a:solidFill>
              </a:rPr>
              <a:t>DPE-MA/</a:t>
            </a:r>
            <a:br>
              <a:rPr lang="pt-BR" sz="2100" b="1" dirty="0">
                <a:solidFill>
                  <a:srgbClr val="40719A"/>
                </a:solidFill>
              </a:rPr>
            </a:br>
            <a:r>
              <a:rPr lang="pt-BR" sz="2100" b="1" dirty="0">
                <a:solidFill>
                  <a:srgbClr val="40719A"/>
                </a:solidFill>
              </a:rPr>
              <a:t>DPE-BA/</a:t>
            </a:r>
            <a:br>
              <a:rPr lang="pt-BR" sz="2100" b="1" dirty="0">
                <a:solidFill>
                  <a:srgbClr val="40719A"/>
                </a:solidFill>
              </a:rPr>
            </a:br>
            <a:r>
              <a:rPr lang="pt-BR" sz="2100" b="1" dirty="0">
                <a:solidFill>
                  <a:srgbClr val="40719A"/>
                </a:solidFill>
              </a:rPr>
              <a:t>DPEMG </a:t>
            </a:r>
            <a:endParaRPr lang="pt-BR" sz="2100" b="1" dirty="0"/>
          </a:p>
        </p:txBody>
      </p:sp>
    </p:spTree>
    <p:extLst>
      <p:ext uri="{BB962C8B-B14F-4D97-AF65-F5344CB8AC3E}">
        <p14:creationId xmlns:p14="http://schemas.microsoft.com/office/powerpoint/2010/main" val="19029816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B1288E-028B-4E9E-8D11-C5B901E7D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5534" y="287079"/>
            <a:ext cx="3381154" cy="5316279"/>
          </a:xfrm>
        </p:spPr>
        <p:txBody>
          <a:bodyPr>
            <a:noAutofit/>
          </a:bodyPr>
          <a:lstStyle/>
          <a:p>
            <a:br>
              <a:rPr lang="pt-BR" sz="2800" dirty="0"/>
            </a:br>
            <a:r>
              <a:rPr lang="pt-BR" sz="2800" dirty="0">
                <a:solidFill>
                  <a:srgbClr val="40719A"/>
                </a:solidFill>
              </a:rPr>
              <a:t>RECOMENDAÇÃO CONJUNTA</a:t>
            </a:r>
            <a:br>
              <a:rPr lang="pt-BR" sz="2800" dirty="0">
                <a:solidFill>
                  <a:srgbClr val="40719A"/>
                </a:solidFill>
              </a:rPr>
            </a:br>
            <a:br>
              <a:rPr lang="pt-BR" sz="2800" dirty="0">
                <a:solidFill>
                  <a:srgbClr val="40719A"/>
                </a:solidFill>
              </a:rPr>
            </a:br>
            <a:r>
              <a:rPr lang="pt-BR" sz="2800" dirty="0">
                <a:solidFill>
                  <a:srgbClr val="40719A"/>
                </a:solidFill>
              </a:rPr>
              <a:t>DPU/DPE-RJ/</a:t>
            </a:r>
            <a:br>
              <a:rPr lang="pt-BR" sz="2800" dirty="0">
                <a:solidFill>
                  <a:srgbClr val="40719A"/>
                </a:solidFill>
              </a:rPr>
            </a:br>
            <a:r>
              <a:rPr lang="pt-BR" sz="2800" dirty="0">
                <a:solidFill>
                  <a:srgbClr val="40719A"/>
                </a:solidFill>
              </a:rPr>
              <a:t>DPE-SP/</a:t>
            </a:r>
            <a:br>
              <a:rPr lang="pt-BR" sz="2800" dirty="0">
                <a:solidFill>
                  <a:srgbClr val="40719A"/>
                </a:solidFill>
              </a:rPr>
            </a:br>
            <a:r>
              <a:rPr lang="pt-BR" sz="2800" dirty="0">
                <a:solidFill>
                  <a:srgbClr val="40719A"/>
                </a:solidFill>
              </a:rPr>
              <a:t>DPE-ES/</a:t>
            </a:r>
            <a:br>
              <a:rPr lang="pt-BR" sz="2800" dirty="0">
                <a:solidFill>
                  <a:srgbClr val="40719A"/>
                </a:solidFill>
              </a:rPr>
            </a:br>
            <a:r>
              <a:rPr lang="pt-BR" sz="2800" dirty="0">
                <a:solidFill>
                  <a:srgbClr val="40719A"/>
                </a:solidFill>
              </a:rPr>
              <a:t>DPE-MA/</a:t>
            </a:r>
            <a:br>
              <a:rPr lang="pt-BR" sz="2800" dirty="0">
                <a:solidFill>
                  <a:srgbClr val="40719A"/>
                </a:solidFill>
              </a:rPr>
            </a:br>
            <a:r>
              <a:rPr lang="pt-BR" sz="2800" dirty="0">
                <a:solidFill>
                  <a:srgbClr val="40719A"/>
                </a:solidFill>
              </a:rPr>
              <a:t>DPE-BA/</a:t>
            </a:r>
            <a:br>
              <a:rPr lang="pt-BR" sz="2800" dirty="0">
                <a:solidFill>
                  <a:srgbClr val="40719A"/>
                </a:solidFill>
              </a:rPr>
            </a:br>
            <a:r>
              <a:rPr lang="pt-BR" sz="2800" dirty="0">
                <a:solidFill>
                  <a:srgbClr val="40719A"/>
                </a:solidFill>
              </a:rPr>
              <a:t>DPEMG </a:t>
            </a:r>
            <a:br>
              <a:rPr lang="pt-BR" sz="2800" dirty="0">
                <a:solidFill>
                  <a:srgbClr val="40719A"/>
                </a:solidFill>
              </a:rPr>
            </a:br>
            <a:br>
              <a:rPr lang="pt-BR" sz="2800" dirty="0">
                <a:solidFill>
                  <a:srgbClr val="40719A"/>
                </a:solidFill>
              </a:rPr>
            </a:br>
            <a:r>
              <a:rPr lang="pt-BR" sz="2800" dirty="0">
                <a:solidFill>
                  <a:srgbClr val="40719A"/>
                </a:solidFill>
              </a:rPr>
              <a:t>Nº 01/2021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5195DE67-1F62-4511-8D89-C6EF97D518D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7195" t="21077" r="28606" b="9350"/>
          <a:stretch/>
        </p:blipFill>
        <p:spPr>
          <a:xfrm>
            <a:off x="145312" y="75176"/>
            <a:ext cx="7563293" cy="6707647"/>
          </a:xfrm>
        </p:spPr>
      </p:pic>
    </p:spTree>
    <p:extLst>
      <p:ext uri="{BB962C8B-B14F-4D97-AF65-F5344CB8AC3E}">
        <p14:creationId xmlns:p14="http://schemas.microsoft.com/office/powerpoint/2010/main" val="37613892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2A0C068-0BA1-4ED6-92E1-DAAACC805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10353" y="255181"/>
            <a:ext cx="3572540" cy="5922335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900" b="1" dirty="0"/>
              <a:t>DEFENSORIA PÚBLICA DA UNIÃO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900" b="1" dirty="0"/>
              <a:t>DEFENSORIA PÚBLICA DO ESTADO DO RIO DE JANEIRO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900" b="1" dirty="0"/>
              <a:t>DEFENSORIA PÚBLICA DO ESTADO DE SÃO PAULO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900" b="1" dirty="0"/>
              <a:t>DEFENSORIA PÚBLICA DO ESTADO DO ESPÍRITO SANTO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900" b="1" dirty="0"/>
              <a:t>DEFENSORIA PÚBLICA DO ESTADO DO MARANHÃO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900" b="1" dirty="0"/>
              <a:t>DEFENSORIA PÚBLICA DO ESTADO DA BAHIA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900" b="1" dirty="0"/>
              <a:t>DEFENSORIA PÚBLICA DO ESTADO DE MINAS GERAIS</a:t>
            </a:r>
            <a:endParaRPr lang="pt-BR" sz="1800" dirty="0"/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4FBF4098-2EA7-48E1-A680-B67CA64CD4F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8445" t="30635" r="27981" b="34350"/>
          <a:stretch/>
        </p:blipFill>
        <p:spPr>
          <a:xfrm>
            <a:off x="594523" y="334924"/>
            <a:ext cx="6374249" cy="2881424"/>
          </a:xfr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20CCA9E-E15B-4938-978E-291BA2E9D9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17" t="35039" r="28226" b="22635"/>
          <a:stretch/>
        </p:blipFill>
        <p:spPr>
          <a:xfrm>
            <a:off x="964837" y="3216348"/>
            <a:ext cx="6003935" cy="3507294"/>
          </a:xfrm>
          <a:prstGeom prst="rect">
            <a:avLst/>
          </a:prstGeom>
        </p:spPr>
      </p:pic>
      <p:sp>
        <p:nvSpPr>
          <p:cNvPr id="2" name="Seta: para Baixo 1">
            <a:extLst>
              <a:ext uri="{FF2B5EF4-FFF2-40B4-BE49-F238E27FC236}">
                <a16:creationId xmlns:a16="http://schemas.microsoft.com/office/drawing/2014/main" id="{E3B186A7-9FEF-475A-8FB5-6B76A193AE47}"/>
              </a:ext>
            </a:extLst>
          </p:cNvPr>
          <p:cNvSpPr/>
          <p:nvPr/>
        </p:nvSpPr>
        <p:spPr>
          <a:xfrm rot="3802605">
            <a:off x="7082132" y="3422774"/>
            <a:ext cx="301258" cy="7073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4185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3FD9B37-00FA-43FC-BA72-D3B12502C3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38" t="18001" r="49281" b="10666"/>
          <a:stretch/>
        </p:blipFill>
        <p:spPr>
          <a:xfrm>
            <a:off x="393405" y="826144"/>
            <a:ext cx="4707033" cy="520571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868F88F-6D77-414D-A589-8BB9729A5F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12" t="39000" r="47406" b="18001"/>
          <a:stretch/>
        </p:blipFill>
        <p:spPr>
          <a:xfrm>
            <a:off x="5246946" y="826143"/>
            <a:ext cx="6682783" cy="445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35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159F4A-22C8-4621-9F30-E6407F9A5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6010" y="468630"/>
            <a:ext cx="9082278" cy="4069080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pt-BR" sz="3800" dirty="0"/>
              <a:t>MMFDH/SNDPD</a:t>
            </a:r>
          </a:p>
        </p:txBody>
      </p:sp>
    </p:spTree>
    <p:extLst>
      <p:ext uri="{BB962C8B-B14F-4D97-AF65-F5344CB8AC3E}">
        <p14:creationId xmlns:p14="http://schemas.microsoft.com/office/powerpoint/2010/main" val="224629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2A5FBDC8-45E2-4B50-8964-F0B747E6C8A7}"/>
              </a:ext>
            </a:extLst>
          </p:cNvPr>
          <p:cNvSpPr txBox="1"/>
          <p:nvPr/>
        </p:nvSpPr>
        <p:spPr>
          <a:xfrm>
            <a:off x="1031358" y="1775638"/>
            <a:ext cx="10228520" cy="4466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pt-BR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pt-BR" sz="2000" b="0" i="0" u="none" strike="noStrike" dirty="0">
                <a:solidFill>
                  <a:srgbClr val="000000"/>
                </a:solidFill>
                <a:effectLst/>
                <a:latin typeface="+mj-lt"/>
              </a:rPr>
              <a:t>Federação Brasileira das </a:t>
            </a:r>
            <a:r>
              <a:rPr lang="pt-BR" sz="20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Associações</a:t>
            </a:r>
            <a:r>
              <a:rPr lang="pt-BR" sz="2000" b="0" i="0" u="none" strike="noStrike" dirty="0">
                <a:solidFill>
                  <a:srgbClr val="000000"/>
                </a:solidFill>
                <a:effectLst/>
                <a:latin typeface="+mj-lt"/>
              </a:rPr>
              <a:t> de </a:t>
            </a:r>
            <a:r>
              <a:rPr lang="pt-BR" sz="20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Síndrome</a:t>
            </a:r>
            <a:r>
              <a:rPr lang="pt-BR" sz="2000" b="0" i="0" u="none" strike="noStrike" dirty="0">
                <a:solidFill>
                  <a:srgbClr val="000000"/>
                </a:solidFill>
                <a:effectLst/>
                <a:latin typeface="+mj-lt"/>
              </a:rPr>
              <a:t> de Down – FBASD; Instituto Rodrigo Mendes; Associação Nacional de Membros(as) do </a:t>
            </a:r>
            <a:r>
              <a:rPr lang="pt-BR" sz="20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Ministério</a:t>
            </a:r>
            <a:r>
              <a:rPr lang="pt-BR" sz="20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pt-BR" sz="20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Público</a:t>
            </a:r>
            <a:r>
              <a:rPr lang="pt-BR" sz="2000" b="0" i="0" u="none" strike="noStrike" dirty="0">
                <a:solidFill>
                  <a:srgbClr val="000000"/>
                </a:solidFill>
                <a:effectLst/>
                <a:latin typeface="+mj-lt"/>
              </a:rPr>
              <a:t> em Defesa das Pessoas com </a:t>
            </a:r>
            <a:r>
              <a:rPr lang="pt-BR" sz="20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Deficiência</a:t>
            </a:r>
            <a:r>
              <a:rPr lang="pt-BR" sz="2000" b="0" i="0" u="none" strike="noStrike" dirty="0">
                <a:solidFill>
                  <a:srgbClr val="000000"/>
                </a:solidFill>
                <a:effectLst/>
                <a:latin typeface="+mj-lt"/>
              </a:rPr>
              <a:t> e Idosos – AMPID; Escola de Gente - Comunicação em Inclusão; Instituto Jô Clemente – IJC; Rede Brasileira do Movimento de Vida Independente – Rede MVI; Associação Brasileira por Ação pelos Direitos das Pessoas com Autismo – ABRAÇA; Associação de Pais, Amigos e Pessoas com </a:t>
            </a:r>
            <a:r>
              <a:rPr lang="pt-BR" sz="20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Deficiência</a:t>
            </a:r>
            <a:r>
              <a:rPr lang="pt-BR" sz="2000" b="0" i="0" u="none" strike="noStrike" dirty="0">
                <a:solidFill>
                  <a:srgbClr val="000000"/>
                </a:solidFill>
                <a:effectLst/>
                <a:latin typeface="+mj-lt"/>
              </a:rPr>
              <a:t>, de </a:t>
            </a:r>
            <a:r>
              <a:rPr lang="pt-BR" sz="20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Funcionários</a:t>
            </a:r>
            <a:r>
              <a:rPr lang="pt-BR" sz="2000" b="0" i="0" u="none" strike="noStrike" dirty="0">
                <a:solidFill>
                  <a:srgbClr val="000000"/>
                </a:solidFill>
                <a:effectLst/>
                <a:latin typeface="+mj-lt"/>
              </a:rPr>
              <a:t> do Banco do Brasil e da Comunidade – APABB; Coletivo Brasileiro de Pesquisadores e Pesquisadoras dos Estudos da Deficiência – MANGATA; Mais Diferenças – Educação e Cultura Inclusivas; Visibilidade Cegos Brasil; Instituto JNG; Associação Nacional de Emprego Apoiado – ANEA; Coletivo Feminista Helen Keller; Associação Amigos Metroviários dos Excepcionais - AME-SP; </a:t>
            </a:r>
            <a:r>
              <a:rPr lang="pt-BR" sz="20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Amankay</a:t>
            </a:r>
            <a:r>
              <a:rPr lang="pt-BR" sz="2000" b="0" i="0" u="none" strike="noStrike" dirty="0">
                <a:solidFill>
                  <a:srgbClr val="000000"/>
                </a:solidFill>
                <a:effectLst/>
                <a:latin typeface="+mj-lt"/>
              </a:rPr>
              <a:t> Instituto de Estudos e Pesquisas; Vidas Negras com Deficiência Importam - VNDI;  Movimento Brasileiro de Mulheres Cegas e Com Baixa Visão - MBMC  e Izabel Maior</a:t>
            </a:r>
            <a:r>
              <a:rPr lang="pt-BR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 </a:t>
            </a:r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EEBF89A-073B-4938-8B46-EA58EBE509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5" t="11623" r="20617" b="10848"/>
          <a:stretch/>
        </p:blipFill>
        <p:spPr>
          <a:xfrm>
            <a:off x="5246642" y="467832"/>
            <a:ext cx="1216181" cy="119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7402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4F27F0-3DB6-4041-A594-0E4AE764F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0" y="685800"/>
            <a:ext cx="3443886" cy="365228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pt-BR" sz="3200" b="1" dirty="0">
                <a:solidFill>
                  <a:srgbClr val="6898C0"/>
                </a:solidFill>
                <a:effectLst/>
                <a:latin typeface="+mn-lt"/>
              </a:rPr>
              <a:t>Divulgação do Relatório do GTI e documentos, </a:t>
            </a:r>
            <a:r>
              <a:rPr lang="pt-BR" sz="3200" b="1" u="sng" dirty="0">
                <a:solidFill>
                  <a:srgbClr val="6898C0"/>
                </a:solidFill>
                <a:effectLst/>
                <a:latin typeface="+mn-lt"/>
              </a:rPr>
              <a:t>exceto as atas das reuniões</a:t>
            </a:r>
            <a:endParaRPr lang="pt-BR" u="sng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99657C8-6F54-4DDC-A818-8954062DB3F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265" r="326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301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82197E85-CF2F-45BE-ACE6-E95DB962238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1386" t="11834" r="23253" b="4500"/>
          <a:stretch/>
        </p:blipFill>
        <p:spPr>
          <a:xfrm>
            <a:off x="0" y="0"/>
            <a:ext cx="8241030" cy="6918734"/>
          </a:xfr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1D495DE-AB13-4171-A2AA-557C2F7E4D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55329" y="3314700"/>
            <a:ext cx="3714751" cy="240030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50000"/>
              </a:lnSpc>
            </a:pPr>
            <a:endParaRPr lang="pt-BR" sz="2800" b="1" dirty="0">
              <a:solidFill>
                <a:srgbClr val="0C326F"/>
              </a:solidFill>
            </a:endParaRPr>
          </a:p>
          <a:p>
            <a:pPr>
              <a:lnSpc>
                <a:spcPct val="150000"/>
              </a:lnSpc>
            </a:pPr>
            <a:endParaRPr lang="pt-BR" sz="2800" b="1" dirty="0">
              <a:solidFill>
                <a:srgbClr val="0C326F"/>
              </a:solidFill>
            </a:endParaRPr>
          </a:p>
          <a:p>
            <a:pPr>
              <a:lnSpc>
                <a:spcPct val="150000"/>
              </a:lnSpc>
            </a:pPr>
            <a:r>
              <a:rPr lang="pt-BR" sz="2800" i="0" dirty="0">
                <a:solidFill>
                  <a:srgbClr val="0C326F"/>
                </a:solidFill>
                <a:effectLst/>
              </a:rPr>
              <a:t>https://www.gov.br/mdh/pt-br/navegue-por-temas/pessoa-com-deficiencia/publicacoes/relatorio-final-gti-avaliacao-biopsicossocial</a:t>
            </a:r>
          </a:p>
          <a:p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BF3E131-4B1D-4239-A140-DC307E585296}"/>
              </a:ext>
            </a:extLst>
          </p:cNvPr>
          <p:cNvSpPr txBox="1"/>
          <p:nvPr/>
        </p:nvSpPr>
        <p:spPr>
          <a:xfrm>
            <a:off x="8492489" y="1257300"/>
            <a:ext cx="3714751" cy="195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b="1" i="0" dirty="0">
                <a:solidFill>
                  <a:srgbClr val="0C326F"/>
                </a:solidFill>
                <a:effectLst/>
              </a:rPr>
              <a:t>RELATÓRIO FINAL GTI AVALIAÇÃO BIOPSICOSSOCIAL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AFE4269-2A16-494C-B152-291334BF7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958" y="900956"/>
            <a:ext cx="2103302" cy="266418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6CD909E-938E-4F68-9736-C883B7995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3715" y="2787927"/>
            <a:ext cx="2103302" cy="2664183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0DB2BAB2-E6A9-45D7-A1A3-955CC255F13E}"/>
              </a:ext>
            </a:extLst>
          </p:cNvPr>
          <p:cNvSpPr/>
          <p:nvPr/>
        </p:nvSpPr>
        <p:spPr>
          <a:xfrm>
            <a:off x="6994361" y="2053287"/>
            <a:ext cx="1179258" cy="359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513399F-DA8F-4E00-9E52-172CFFBC959E}"/>
              </a:ext>
            </a:extLst>
          </p:cNvPr>
          <p:cNvSpPr/>
          <p:nvPr/>
        </p:nvSpPr>
        <p:spPr>
          <a:xfrm>
            <a:off x="0" y="1088508"/>
            <a:ext cx="6592186" cy="337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05546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349795" y="4412512"/>
            <a:ext cx="7738119" cy="391878"/>
          </a:xfrm>
        </p:spPr>
        <p:txBody>
          <a:bodyPr>
            <a:normAutofit fontScale="90000"/>
          </a:bodyPr>
          <a:lstStyle/>
          <a:p>
            <a:r>
              <a:rPr lang="pt-BR" dirty="0">
                <a:latin typeface="Ink Free" panose="03080402000500000000" pitchFamily="66" charset="0"/>
              </a:rPr>
              <a:t>          </a:t>
            </a:r>
            <a:br>
              <a:rPr lang="pt-BR" dirty="0">
                <a:latin typeface="Ink Free" panose="03080402000500000000" pitchFamily="66" charset="0"/>
              </a:rPr>
            </a:br>
            <a:r>
              <a:rPr lang="pt-BR" dirty="0">
                <a:latin typeface="Ink Free" panose="03080402000500000000" pitchFamily="66" charset="0"/>
              </a:rPr>
              <a:t>			</a:t>
            </a:r>
            <a:br>
              <a:rPr lang="pt-BR" dirty="0">
                <a:latin typeface="Ink Free" panose="03080402000500000000" pitchFamily="66" charset="0"/>
              </a:rPr>
            </a:br>
            <a:r>
              <a:rPr lang="pt-BR" dirty="0">
                <a:latin typeface="Ink Free" panose="03080402000500000000" pitchFamily="66" charset="0"/>
              </a:rPr>
              <a:t>		Obrigada !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D6EB28A-5105-4420-BE1A-A1051343F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093" y="1558511"/>
            <a:ext cx="1970568" cy="147844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4889A74-3830-444A-8B1D-3D2951F66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9348" y="204599"/>
            <a:ext cx="2691453" cy="305847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EBEC394-9AE2-45BF-A305-C2DFAFDF0B57}"/>
              </a:ext>
            </a:extLst>
          </p:cNvPr>
          <p:cNvSpPr txBox="1"/>
          <p:nvPr/>
        </p:nvSpPr>
        <p:spPr>
          <a:xfrm>
            <a:off x="2806995" y="3263070"/>
            <a:ext cx="60711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   					                              						redebrasileirainclusao@gmail.com</a:t>
            </a:r>
          </a:p>
          <a:p>
            <a:r>
              <a:rPr lang="pt-BR" b="0" i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			@anacmfigueiredo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01859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BFF203-CC0C-4B05-B162-F5F4E4999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LEI Nº 13.146/2015</a:t>
            </a:r>
          </a:p>
        </p:txBody>
      </p:sp>
    </p:spTree>
    <p:extLst>
      <p:ext uri="{BB962C8B-B14F-4D97-AF65-F5344CB8AC3E}">
        <p14:creationId xmlns:p14="http://schemas.microsoft.com/office/powerpoint/2010/main" val="1248229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29FDA8C-087C-4EB4-A4C9-5083C520F96B}"/>
              </a:ext>
            </a:extLst>
          </p:cNvPr>
          <p:cNvSpPr txBox="1"/>
          <p:nvPr/>
        </p:nvSpPr>
        <p:spPr>
          <a:xfrm>
            <a:off x="5314951" y="354330"/>
            <a:ext cx="6400799" cy="5900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pt-BR" sz="2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LEI Nº 13.146/2015, ARTIGO 2º, § 1º:</a:t>
            </a:r>
          </a:p>
          <a:p>
            <a:pPr algn="just">
              <a:lnSpc>
                <a:spcPct val="130000"/>
              </a:lnSpc>
            </a:pPr>
            <a:endParaRPr lang="pt-BR" sz="2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pt-BR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§ 1º - A avaliação da deficiência, quando necessária, será biopsicossocial, realizada por equipe multiprofissional e interdisciplinar e considerará:      </a:t>
            </a:r>
          </a:p>
          <a:p>
            <a:pPr algn="just">
              <a:lnSpc>
                <a:spcPct val="130000"/>
              </a:lnSpc>
            </a:pPr>
            <a:endParaRPr lang="pt-BR" sz="21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pt-BR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 - os impedimentos nas funções e nas estruturas do corpo;</a:t>
            </a:r>
          </a:p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pt-BR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II - os fatores socioambientais, psicológicos e pessoais;</a:t>
            </a:r>
          </a:p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pt-BR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III - a limitação no desempenho de atividades; e</a:t>
            </a:r>
          </a:p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pt-BR" sz="2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IV - a restrição de participação.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3096568-F5F0-4B47-B2D3-096437EB94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70" t="22500" r="35593" b="15167"/>
          <a:stretch/>
        </p:blipFill>
        <p:spPr>
          <a:xfrm>
            <a:off x="159489" y="610553"/>
            <a:ext cx="4944140" cy="564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68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6C9F49A-8F93-46BF-AB17-CF84B6AE3C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610"/>
          <a:stretch/>
        </p:blipFill>
        <p:spPr>
          <a:xfrm flipH="1">
            <a:off x="4485250" y="3099633"/>
            <a:ext cx="1943100" cy="2706385"/>
          </a:xfrm>
          <a:prstGeom prst="rect">
            <a:avLst/>
          </a:prstGeom>
          <a:effectLst>
            <a:outerShdw blurRad="50800" dist="50800" dir="5400000" algn="ctr" rotWithShape="0">
              <a:srgbClr val="729FC4"/>
            </a:outerShdw>
          </a:effec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A2F10DC-2486-4087-8CD1-26CB3D0F3D7F}"/>
              </a:ext>
            </a:extLst>
          </p:cNvPr>
          <p:cNvSpPr txBox="1"/>
          <p:nvPr/>
        </p:nvSpPr>
        <p:spPr>
          <a:xfrm>
            <a:off x="1115980" y="3930213"/>
            <a:ext cx="2211572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pt-BR" sz="2200" b="1" dirty="0"/>
              <a:t>PESSOA COM  DEFICIÊNCIA</a:t>
            </a:r>
          </a:p>
        </p:txBody>
      </p:sp>
      <p:sp>
        <p:nvSpPr>
          <p:cNvPr id="8" name="Seta: Curva para Baixo 7">
            <a:extLst>
              <a:ext uri="{FF2B5EF4-FFF2-40B4-BE49-F238E27FC236}">
                <a16:creationId xmlns:a16="http://schemas.microsoft.com/office/drawing/2014/main" id="{23E43ADF-812D-4153-9CC3-022FF172EBD9}"/>
              </a:ext>
            </a:extLst>
          </p:cNvPr>
          <p:cNvSpPr/>
          <p:nvPr/>
        </p:nvSpPr>
        <p:spPr>
          <a:xfrm rot="20345978">
            <a:off x="5131748" y="460436"/>
            <a:ext cx="3836345" cy="140170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188F26A6-C45D-40BA-B1F9-CF07E6ADFCF9}"/>
              </a:ext>
            </a:extLst>
          </p:cNvPr>
          <p:cNvSpPr/>
          <p:nvPr/>
        </p:nvSpPr>
        <p:spPr>
          <a:xfrm>
            <a:off x="3417615" y="4255811"/>
            <a:ext cx="754380" cy="3940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6A70506-DA07-44E3-83A3-A477EC2E600A}"/>
              </a:ext>
            </a:extLst>
          </p:cNvPr>
          <p:cNvSpPr txBox="1"/>
          <p:nvPr/>
        </p:nvSpPr>
        <p:spPr>
          <a:xfrm>
            <a:off x="7311656" y="1403498"/>
            <a:ext cx="4880344" cy="4982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40719A"/>
              </a:buClr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Benefício de Prestação Continuada 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40719A"/>
              </a:buClr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Reserva de vagas em concurso público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40719A"/>
              </a:buClr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Reserva de vagas em universidades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40719A"/>
              </a:buClr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Reserva de cargos nas empresas 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40719A"/>
              </a:buClr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Pensão por morte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40719A"/>
              </a:buClr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Aposentadoria 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40719A"/>
              </a:buClr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Isenções tributárias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40719A"/>
              </a:buClr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Profissional de apoio escolar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rgbClr val="40719A"/>
              </a:buClr>
              <a:buFont typeface="Wingdings" panose="05000000000000000000" pitchFamily="2" charset="2"/>
              <a:buChar char="§"/>
            </a:pPr>
            <a:r>
              <a:rPr lang="pt-BR" sz="20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........</a:t>
            </a:r>
            <a:endParaRPr lang="pt-BR" dirty="0"/>
          </a:p>
        </p:txBody>
      </p:sp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id="{FCDB91BC-7BEC-49DD-AB1D-5A46D50600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2533047"/>
              </p:ext>
            </p:extLst>
          </p:nvPr>
        </p:nvGraphicFramePr>
        <p:xfrm>
          <a:off x="602547" y="0"/>
          <a:ext cx="4277798" cy="6751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71092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98EA70-1188-46B6-8460-B4E18C397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DECRETO nº 10.415, DE 6 DE JULHO DE 2020</a:t>
            </a:r>
          </a:p>
        </p:txBody>
      </p:sp>
    </p:spTree>
    <p:extLst>
      <p:ext uri="{BB962C8B-B14F-4D97-AF65-F5344CB8AC3E}">
        <p14:creationId xmlns:p14="http://schemas.microsoft.com/office/powerpoint/2010/main" val="3957142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F4B26A5C-A69B-411F-861F-47C304E8101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41960" y="552893"/>
            <a:ext cx="7362338" cy="3129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sz="2200" b="0" i="0" dirty="0">
                <a:solidFill>
                  <a:srgbClr val="162937"/>
                </a:solidFill>
                <a:effectLst/>
              </a:rPr>
              <a:t>Ao </a:t>
            </a:r>
            <a:r>
              <a:rPr lang="pt-BR" sz="2200" b="1" i="0" dirty="0">
                <a:solidFill>
                  <a:srgbClr val="162937"/>
                </a:solidFill>
                <a:effectLst/>
              </a:rPr>
              <a:t>Grupo</a:t>
            </a:r>
            <a:r>
              <a:rPr lang="pt-BR" sz="2200" b="0" i="0" dirty="0">
                <a:solidFill>
                  <a:srgbClr val="162937"/>
                </a:solidFill>
                <a:effectLst/>
              </a:rPr>
              <a:t> de Trabalho Interinstitucional (GTI) sobre o Modelo Único de Avaliação Biopsicossocial da Deficiência </a:t>
            </a:r>
            <a:r>
              <a:rPr lang="pt-BR" sz="2200" b="1" i="0" dirty="0">
                <a:solidFill>
                  <a:srgbClr val="162937"/>
                </a:solidFill>
                <a:effectLst/>
              </a:rPr>
              <a:t>compete</a:t>
            </a:r>
            <a:r>
              <a:rPr lang="pt-BR" sz="2200" b="0" i="0" dirty="0">
                <a:solidFill>
                  <a:srgbClr val="162937"/>
                </a:solidFill>
                <a:effectLst/>
              </a:rPr>
              <a:t> </a:t>
            </a:r>
            <a:r>
              <a:rPr lang="pt-BR" sz="2200" b="1" i="0" dirty="0">
                <a:solidFill>
                  <a:srgbClr val="162937"/>
                </a:solidFill>
                <a:effectLst/>
              </a:rPr>
              <a:t>formular propostas </a:t>
            </a:r>
            <a:r>
              <a:rPr lang="pt-BR" sz="2200" b="0" i="0" dirty="0">
                <a:solidFill>
                  <a:srgbClr val="162937"/>
                </a:solidFill>
                <a:effectLst/>
              </a:rPr>
              <a:t>que conterão:</a:t>
            </a:r>
          </a:p>
          <a:p>
            <a:pPr marL="1474470" lvl="3" indent="-2857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2200" b="0" i="0" dirty="0">
                <a:solidFill>
                  <a:srgbClr val="162937"/>
                </a:solidFill>
                <a:effectLst/>
              </a:rPr>
              <a:t> os instrumentos e</a:t>
            </a:r>
          </a:p>
          <a:p>
            <a:pPr marL="1474470" lvl="3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200" b="0" i="0" dirty="0">
                <a:solidFill>
                  <a:srgbClr val="162937"/>
                </a:solidFill>
                <a:effectLst/>
              </a:rPr>
              <a:t> o modelo único de avaliação biopsicossocial da deficiência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A8BF6E2-2064-43DE-AD18-D61BE7B14023}"/>
              </a:ext>
            </a:extLst>
          </p:cNvPr>
          <p:cNvSpPr txBox="1"/>
          <p:nvPr/>
        </p:nvSpPr>
        <p:spPr>
          <a:xfrm>
            <a:off x="441958" y="3997842"/>
            <a:ext cx="7362339" cy="1550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endParaRPr lang="pt-BR" sz="1800" b="0" i="0" dirty="0">
              <a:solidFill>
                <a:srgbClr val="162937"/>
              </a:solidFill>
              <a:effectLst/>
              <a:latin typeface="rawline"/>
            </a:endParaRPr>
          </a:p>
          <a:p>
            <a:pPr marL="285750" indent="-285750" algn="just">
              <a:lnSpc>
                <a:spcPct val="120000"/>
              </a:lnSpc>
              <a:buClr>
                <a:srgbClr val="6898C0"/>
              </a:buClr>
              <a:buFont typeface="Wingdings" panose="05000000000000000000" pitchFamily="2" charset="2"/>
              <a:buChar char="§"/>
            </a:pPr>
            <a:r>
              <a:rPr lang="pt-BR" sz="2200" b="0" i="0" dirty="0">
                <a:solidFill>
                  <a:srgbClr val="162937"/>
                </a:solidFill>
                <a:effectLst/>
              </a:rPr>
              <a:t>O GTI </a:t>
            </a:r>
            <a:r>
              <a:rPr lang="pt-BR" sz="2200" b="1" i="0" dirty="0">
                <a:solidFill>
                  <a:srgbClr val="162937"/>
                </a:solidFill>
                <a:effectLst/>
              </a:rPr>
              <a:t>utilizará o </a:t>
            </a:r>
            <a:r>
              <a:rPr lang="pt-BR" sz="2200" b="1" i="0" dirty="0" err="1">
                <a:solidFill>
                  <a:srgbClr val="162937"/>
                </a:solidFill>
                <a:effectLst/>
              </a:rPr>
              <a:t>IFBr</a:t>
            </a:r>
            <a:r>
              <a:rPr lang="pt-BR" sz="2200" b="1" i="0" dirty="0">
                <a:solidFill>
                  <a:srgbClr val="162937"/>
                </a:solidFill>
                <a:effectLst/>
              </a:rPr>
              <a:t>-M como instrumento-base </a:t>
            </a:r>
            <a:r>
              <a:rPr lang="pt-BR" sz="2200" b="0" i="0" dirty="0">
                <a:solidFill>
                  <a:srgbClr val="162937"/>
                </a:solidFill>
                <a:effectLst/>
              </a:rPr>
              <a:t>para a elaboração do modelo único de avaliação biopsicossocial da deficiência.</a:t>
            </a:r>
          </a:p>
        </p:txBody>
      </p:sp>
      <p:sp>
        <p:nvSpPr>
          <p:cNvPr id="11" name="Título 10">
            <a:extLst>
              <a:ext uri="{FF2B5EF4-FFF2-40B4-BE49-F238E27FC236}">
                <a16:creationId xmlns:a16="http://schemas.microsoft.com/office/drawing/2014/main" id="{524C91E7-DBEA-44A7-8160-453C9C2A6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1106" y="1541721"/>
            <a:ext cx="3402420" cy="2721935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pt-BR" sz="2800" b="1" i="0" dirty="0">
                <a:solidFill>
                  <a:srgbClr val="4477A2"/>
                </a:solidFill>
                <a:effectLst/>
              </a:rPr>
              <a:t>GTI para formular propostas de regulamentação do art. 2º da Lei nº 13.146/2015</a:t>
            </a:r>
            <a:endParaRPr lang="pt-BR" sz="2800" dirty="0">
              <a:solidFill>
                <a:srgbClr val="4477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244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C3071C-B64F-4E56-9CC1-8DBF87C77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6558" y="1275905"/>
            <a:ext cx="3625674" cy="3274829"/>
          </a:xfrm>
        </p:spPr>
        <p:txBody>
          <a:bodyPr>
            <a:normAutofit/>
          </a:bodyPr>
          <a:lstStyle/>
          <a:p>
            <a:pPr algn="ctr"/>
            <a:br>
              <a:rPr lang="pt-BR" dirty="0"/>
            </a:br>
            <a:br>
              <a:rPr lang="pt-BR" dirty="0"/>
            </a:br>
            <a:r>
              <a:rPr lang="pt-BR" sz="2800" dirty="0">
                <a:solidFill>
                  <a:srgbClr val="40719A"/>
                </a:solidFill>
              </a:rPr>
              <a:t>RESOLUÇÃO Nº 01/2020</a:t>
            </a:r>
            <a:br>
              <a:rPr lang="pt-BR" sz="2800" dirty="0">
                <a:solidFill>
                  <a:srgbClr val="40719A"/>
                </a:solidFill>
              </a:rPr>
            </a:br>
            <a:br>
              <a:rPr lang="pt-BR" sz="2800" dirty="0">
                <a:solidFill>
                  <a:srgbClr val="40719A"/>
                </a:solidFill>
              </a:rPr>
            </a:br>
            <a:r>
              <a:rPr lang="pt-BR" sz="2800" dirty="0">
                <a:solidFill>
                  <a:srgbClr val="40719A"/>
                </a:solidFill>
              </a:rPr>
              <a:t>CONADE 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BF11621D-7280-485E-B32A-1C6F9B33BF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81" t="19505" r="47420" b="47484"/>
          <a:stretch/>
        </p:blipFill>
        <p:spPr>
          <a:xfrm>
            <a:off x="0" y="1066635"/>
            <a:ext cx="8203850" cy="4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774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po de Madeira">
  <a:themeElements>
    <a:clrScheme name="Tipo de Madeira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ipo de Madeir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TM03090434[[fn=Tipo de Madeira]]</Template>
  <TotalTime>1735</TotalTime>
  <Words>964</Words>
  <Application>Microsoft Office PowerPoint</Application>
  <PresentationFormat>Widescreen</PresentationFormat>
  <Paragraphs>85</Paragraphs>
  <Slides>32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41" baseType="lpstr">
      <vt:lpstr>Arial</vt:lpstr>
      <vt:lpstr>Calibri</vt:lpstr>
      <vt:lpstr>Change Calibre</vt:lpstr>
      <vt:lpstr>Ink Free</vt:lpstr>
      <vt:lpstr>rawline</vt:lpstr>
      <vt:lpstr>Roboto</vt:lpstr>
      <vt:lpstr>Source Serif Pro</vt:lpstr>
      <vt:lpstr>Wingdings</vt:lpstr>
      <vt:lpstr>Tipo de Madeira</vt:lpstr>
      <vt:lpstr>Avaliação biopsicossocial da deficiência</vt:lpstr>
      <vt:lpstr>Ana Cláudia Mendes de Figueiredo  Advogada e representante da Rede Brasileira de Inclusão da Pessoa com Deficiência - Rede-In  </vt:lpstr>
      <vt:lpstr>Apresentação do PowerPoint</vt:lpstr>
      <vt:lpstr>LEI Nº 13.146/2015</vt:lpstr>
      <vt:lpstr>Apresentação do PowerPoint</vt:lpstr>
      <vt:lpstr>Apresentação do PowerPoint</vt:lpstr>
      <vt:lpstr>DECRETO nº 10.415, DE 6 DE JULHO DE 2020</vt:lpstr>
      <vt:lpstr>GTI para formular propostas de regulamentação do art. 2º da Lei nº 13.146/2015</vt:lpstr>
      <vt:lpstr>  RESOLUÇÃO Nº 01/2020  CONADE </vt:lpstr>
      <vt:lpstr>  RESOLUÇÃO         Nº 01/2020  CONADE </vt:lpstr>
      <vt:lpstr>   PARECER DA COMISSÃO DE ÉTICA EM PESQUISA DA UniMAR </vt:lpstr>
      <vt:lpstr>Apresentação do PowerPoint</vt:lpstr>
      <vt:lpstr>DELIBERAÇÃO PELA REIVINDICAÇÃO DE ELABORAÇÃO DE MINUTA DE DECRETO RECONHECENDO IFBr-M, COM PRAZO PARA AJUSTES  </vt:lpstr>
      <vt:lpstr>Avaliação para pessoas com deficiência será entregue na quinta  Governo diz que vai finalizar Instrumento de Avaliação Biopsicossocial  27.09.2021 </vt:lpstr>
      <vt:lpstr>Apresentação do PowerPoint</vt:lpstr>
      <vt:lpstr>REPERTÓRIOS DE AÇÃO DA REDE-IN</vt:lpstr>
      <vt:lpstr>         MANIFESTO PELA DIVULGAÇÃO DO RELATÓRIO FINAL DO GRUPO DE TRABALHO SOBRE O MODELO ÚNICO DE AVALIAÇÃO DA DEFICIÊNCIA E DOCUMENTOS ANEXOS</vt:lpstr>
      <vt:lpstr>      SEMANA DE CONSCIENTIZAÇÃO SOBRE A NOVA AVALIAÇÃO DA DEFICIÊNCIA  #NenhumDireitoAMenos #NadaSobreNósSemNós #PessoaComDeficiência #DireitosHumanos #NovaAvaliacaoDaDefiência  https://www.instagram.com/redebrasileiradeinclusao/ </vt:lpstr>
      <vt:lpstr>ANÁLISE DAS IMPLICAÇÕES ÉTICAS DA PESQUISA DA UNIVERSIDADE DE MARÍLIA, ENCOMENDADA PELO MINISTÉRIO DA ECONOMIA, NO ÂMBITO DO GRUPO DE TRABALHO SOBRE A AVALIAÇÃO DA DEFICIÊNCIA </vt:lpstr>
      <vt:lpstr>    A inaceitável exclusão das pessoas com deficiência da regulamentação do instrumento de avaliação   Ana Cláudia M. de Figueiredo </vt:lpstr>
      <vt:lpstr>Apresentação do PowerPoint</vt:lpstr>
      <vt:lpstr>Apresentação do PowerPoint</vt:lpstr>
      <vt:lpstr>TRIBUNAL DE CONTAS DA UNIÃO</vt:lpstr>
      <vt:lpstr>Webinário: Avaliação Biopsicossocial da Deficiência  Levar ao conhecimento do público questões relativas à avaliação biopsicossocial da deficiência. </vt:lpstr>
      <vt:lpstr>DEFENSORIAS PÚBLICAS</vt:lpstr>
      <vt:lpstr> RECOMENDAÇÃO CONJUNTA  DPU/DPE-RJ/ DPE-SP/ DPE-ES/ DPE-MA/ DPE-BA/ DPEMG   Nº 01/2021</vt:lpstr>
      <vt:lpstr>Apresentação do PowerPoint</vt:lpstr>
      <vt:lpstr>Apresentação do PowerPoint</vt:lpstr>
      <vt:lpstr>MMFDH/SNDPD</vt:lpstr>
      <vt:lpstr>Divulgação do Relatório do GTI e documentos, exceto as atas das reuniões</vt:lpstr>
      <vt:lpstr>Apresentação do PowerPoint</vt:lpstr>
      <vt:lpstr>                 Obrigada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Instrumentos de Avaliação da Deficiência</dc:title>
  <dc:creator>Ana Cláudia M. de Figueiredo</dc:creator>
  <cp:lastModifiedBy>Ana Cláudia M. de Figueiredo</cp:lastModifiedBy>
  <cp:revision>26</cp:revision>
  <dcterms:created xsi:type="dcterms:W3CDTF">2022-03-25T19:02:50Z</dcterms:created>
  <dcterms:modified xsi:type="dcterms:W3CDTF">2022-03-28T12:08:28Z</dcterms:modified>
</cp:coreProperties>
</file>