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0" r:id="rId3"/>
    <p:sldId id="360" r:id="rId4"/>
    <p:sldId id="359" r:id="rId5"/>
    <p:sldId id="361" r:id="rId6"/>
    <p:sldId id="357" r:id="rId7"/>
    <p:sldId id="362" r:id="rId8"/>
    <p:sldId id="363" r:id="rId9"/>
    <p:sldId id="364" r:id="rId10"/>
    <p:sldId id="365" r:id="rId11"/>
    <p:sldId id="383" r:id="rId12"/>
    <p:sldId id="384" r:id="rId13"/>
    <p:sldId id="366" r:id="rId14"/>
    <p:sldId id="385" r:id="rId15"/>
    <p:sldId id="386" r:id="rId16"/>
    <p:sldId id="387" r:id="rId17"/>
    <p:sldId id="388" r:id="rId18"/>
    <p:sldId id="389" r:id="rId19"/>
    <p:sldId id="381" r:id="rId20"/>
    <p:sldId id="382" r:id="rId21"/>
    <p:sldId id="368" r:id="rId22"/>
    <p:sldId id="390" r:id="rId23"/>
    <p:sldId id="391" r:id="rId24"/>
    <p:sldId id="393" r:id="rId25"/>
    <p:sldId id="394" r:id="rId26"/>
    <p:sldId id="401" r:id="rId27"/>
    <p:sldId id="402" r:id="rId28"/>
    <p:sldId id="403" r:id="rId29"/>
    <p:sldId id="404" r:id="rId30"/>
    <p:sldId id="407" r:id="rId31"/>
    <p:sldId id="408" r:id="rId32"/>
    <p:sldId id="409" r:id="rId33"/>
    <p:sldId id="417" r:id="rId34"/>
    <p:sldId id="418" r:id="rId35"/>
    <p:sldId id="419" r:id="rId36"/>
    <p:sldId id="420" r:id="rId37"/>
    <p:sldId id="392" r:id="rId38"/>
    <p:sldId id="319"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3DFEE"/>
    <a:srgbClr val="F19A07"/>
    <a:srgbClr val="E4920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0170" autoAdjust="0"/>
  </p:normalViewPr>
  <p:slideViewPr>
    <p:cSldViewPr showGuides="1">
      <p:cViewPr>
        <p:scale>
          <a:sx n="90" d="100"/>
          <a:sy n="90" d="100"/>
        </p:scale>
        <p:origin x="-7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9C09DA-73B9-A143-B927-595EFCEA4267}" type="datetimeFigureOut">
              <a:rPr lang="en-US" smtClean="0"/>
              <a:pPr/>
              <a:t>10/8/2013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131EF-8925-FB49-B73E-9707A806227B}" type="slidenum">
              <a:rPr lang="en-US" smtClean="0"/>
              <a:pPr/>
              <a:t>‹nº›</a:t>
            </a:fld>
            <a:endParaRPr lang="en-US"/>
          </a:p>
        </p:txBody>
      </p:sp>
    </p:spTree>
    <p:extLst>
      <p:ext uri="{BB962C8B-B14F-4D97-AF65-F5344CB8AC3E}">
        <p14:creationId xmlns="" xmlns:p14="http://schemas.microsoft.com/office/powerpoint/2010/main" val="20847118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Transparent budget processes are critical in democratic societies, as citizens have the right to know where and how public resources are being invested. Moreover, open and participatory budgeting can be key tools in helping to use citizen empowerment and oversight to end corrupt practices.</a:t>
            </a:r>
            <a:endParaRPr lang="en-US" dirty="0"/>
          </a:p>
        </p:txBody>
      </p:sp>
      <p:sp>
        <p:nvSpPr>
          <p:cNvPr id="4" name="Slide Number Placeholder 3"/>
          <p:cNvSpPr>
            <a:spLocks noGrp="1"/>
          </p:cNvSpPr>
          <p:nvPr>
            <p:ph type="sldNum" sz="quarter" idx="10"/>
          </p:nvPr>
        </p:nvSpPr>
        <p:spPr/>
        <p:txBody>
          <a:bodyPr/>
          <a:lstStyle/>
          <a:p>
            <a:fld id="{520131EF-8925-FB49-B73E-9707A806227B}" type="slidenum">
              <a:rPr lang="en-US" smtClean="0"/>
              <a:pPr/>
              <a:t>4</a:t>
            </a:fld>
            <a:endParaRPr lang="en-US"/>
          </a:p>
        </p:txBody>
      </p:sp>
    </p:spTree>
    <p:extLst>
      <p:ext uri="{BB962C8B-B14F-4D97-AF65-F5344CB8AC3E}">
        <p14:creationId xmlns="" xmlns:p14="http://schemas.microsoft.com/office/powerpoint/2010/main" val="225518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31EF-8925-FB49-B73E-9707A806227B}" type="slidenum">
              <a:rPr lang="en-US" smtClean="0"/>
              <a:pPr/>
              <a:t>5</a:t>
            </a:fld>
            <a:endParaRPr lang="en-US"/>
          </a:p>
        </p:txBody>
      </p:sp>
    </p:spTree>
    <p:extLst>
      <p:ext uri="{BB962C8B-B14F-4D97-AF65-F5344CB8AC3E}">
        <p14:creationId xmlns="" xmlns:p14="http://schemas.microsoft.com/office/powerpoint/2010/main" val="225518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200" kern="1200" dirty="0" err="1" smtClean="0">
                <a:solidFill>
                  <a:schemeClr val="tx1"/>
                </a:solidFill>
                <a:effectLst/>
                <a:latin typeface="+mn-lt"/>
                <a:ea typeface="+mn-ea"/>
                <a:cs typeface="+mn-cs"/>
              </a:rPr>
              <a:t>s</a:t>
            </a:r>
            <a:r>
              <a:rPr lang="pt-BR" sz="1200" kern="1200" dirty="0" smtClean="0">
                <a:solidFill>
                  <a:schemeClr val="tx1"/>
                </a:solidFill>
                <a:effectLst/>
                <a:latin typeface="+mn-lt"/>
                <a:ea typeface="+mn-ea"/>
                <a:cs typeface="+mn-cs"/>
              </a:rPr>
              <a:t> políticas necessárias para melhorar a qualidade da educação no Brasil requerem a aplicação de mais recursos que possibilitem a expansão do acesso, a melhoria das condições nas escolas, o aumento da atratividade da carreira, a qualificação dos insumos educacionais e o aumento da jornada escolar. No entanto, como apontam diversos estudos, atualmente coexistem redes que, tendo populações com as mesmas características socioeconômicas, conseguem diferentes níveis de desempenho com o mesmo investimento público devido a diferenças na sua capacidade de gestão. Os esforços empreendidos para melhorar a gestão dos recursos públicos terão como consequência a redução das desigualdades presentes nos diferentes territórios. Da mesma forma, a canalização de mais recursos para os municípios que apresentam uma maior dívida social em termos de acesso e desempenho dos seus alunos, acompanhada de incentivos para o aperfeiçoamento da gestão, irá também contribuir à necessária redução dos abismos de desempenho entre municípios, garantindo os mesmos direitos de aprendizagem a todas as crianças brasileiras.</a:t>
            </a:r>
          </a:p>
          <a:p>
            <a:endParaRPr lang="en-US" dirty="0"/>
          </a:p>
        </p:txBody>
      </p:sp>
      <p:sp>
        <p:nvSpPr>
          <p:cNvPr id="4" name="Slide Number Placeholder 3"/>
          <p:cNvSpPr>
            <a:spLocks noGrp="1"/>
          </p:cNvSpPr>
          <p:nvPr>
            <p:ph type="sldNum" sz="quarter" idx="10"/>
          </p:nvPr>
        </p:nvSpPr>
        <p:spPr/>
        <p:txBody>
          <a:bodyPr/>
          <a:lstStyle/>
          <a:p>
            <a:fld id="{520131EF-8925-FB49-B73E-9707A806227B}" type="slidenum">
              <a:rPr lang="en-US" smtClean="0"/>
              <a:pPr/>
              <a:t>6</a:t>
            </a:fld>
            <a:endParaRPr lang="en-US"/>
          </a:p>
        </p:txBody>
      </p:sp>
    </p:spTree>
    <p:extLst>
      <p:ext uri="{BB962C8B-B14F-4D97-AF65-F5344CB8AC3E}">
        <p14:creationId xmlns="" xmlns:p14="http://schemas.microsoft.com/office/powerpoint/2010/main" val="3626532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Conforme dados do SAEB de 2011, o percentual de alunos do 3º ano do ensino médio com aprendizado adequado em Matemática foi de 10%. A análise da série histórica dos resultados permite verificar que este percentual não apresenta uma tendência de melhora, o que cria a necessidade de uma estratégia específica que torne o ensino de matemática e o desenvolvimento de metodologias que melhorem o ensino da disciplina prioridades em esta etapa escolar.</a:t>
            </a:r>
          </a:p>
          <a:p>
            <a:endParaRPr lang="en-US" dirty="0"/>
          </a:p>
        </p:txBody>
      </p:sp>
      <p:sp>
        <p:nvSpPr>
          <p:cNvPr id="4" name="Slide Number Placeholder 3"/>
          <p:cNvSpPr>
            <a:spLocks noGrp="1"/>
          </p:cNvSpPr>
          <p:nvPr>
            <p:ph type="sldNum" sz="quarter" idx="10"/>
          </p:nvPr>
        </p:nvSpPr>
        <p:spPr/>
        <p:txBody>
          <a:bodyPr/>
          <a:lstStyle/>
          <a:p>
            <a:fld id="{520131EF-8925-FB49-B73E-9707A806227B}" type="slidenum">
              <a:rPr lang="en-US" smtClean="0"/>
              <a:pPr/>
              <a:t>7</a:t>
            </a:fld>
            <a:endParaRPr lang="en-US"/>
          </a:p>
        </p:txBody>
      </p:sp>
    </p:spTree>
    <p:extLst>
      <p:ext uri="{BB962C8B-B14F-4D97-AF65-F5344CB8AC3E}">
        <p14:creationId xmlns="" xmlns:p14="http://schemas.microsoft.com/office/powerpoint/2010/main" val="3626532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31EF-8925-FB49-B73E-9707A806227B}" type="slidenum">
              <a:rPr lang="en-US" smtClean="0"/>
              <a:pPr/>
              <a:t>22</a:t>
            </a:fld>
            <a:endParaRPr lang="en-US"/>
          </a:p>
        </p:txBody>
      </p:sp>
    </p:spTree>
    <p:extLst>
      <p:ext uri="{BB962C8B-B14F-4D97-AF65-F5344CB8AC3E}">
        <p14:creationId xmlns="" xmlns:p14="http://schemas.microsoft.com/office/powerpoint/2010/main" val="362653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31EF-8925-FB49-B73E-9707A806227B}" type="slidenum">
              <a:rPr lang="en-US" smtClean="0"/>
              <a:pPr/>
              <a:t>23</a:t>
            </a:fld>
            <a:endParaRPr lang="en-US"/>
          </a:p>
        </p:txBody>
      </p:sp>
    </p:spTree>
    <p:extLst>
      <p:ext uri="{BB962C8B-B14F-4D97-AF65-F5344CB8AC3E}">
        <p14:creationId xmlns="" xmlns:p14="http://schemas.microsoft.com/office/powerpoint/2010/main" val="225518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31EF-8925-FB49-B73E-9707A806227B}" type="slidenum">
              <a:rPr lang="en-US" smtClean="0"/>
              <a:pPr/>
              <a:t>24</a:t>
            </a:fld>
            <a:endParaRPr lang="en-US"/>
          </a:p>
        </p:txBody>
      </p:sp>
    </p:spTree>
    <p:extLst>
      <p:ext uri="{BB962C8B-B14F-4D97-AF65-F5344CB8AC3E}">
        <p14:creationId xmlns="" xmlns:p14="http://schemas.microsoft.com/office/powerpoint/2010/main" val="225518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2.11) oferecer atividades extracurriculares de incentivo aos estudantes e de estímulo a habilidades esportivas, interligando com um plano de disseminação e desenvolvimento esportivo nacional.</a:t>
            </a:r>
          </a:p>
          <a:p>
            <a:r>
              <a:rPr lang="pt-BR" sz="1200" b="1" kern="1200" dirty="0" smtClean="0">
                <a:solidFill>
                  <a:schemeClr val="tx1"/>
                </a:solidFill>
                <a:effectLst/>
                <a:latin typeface="+mn-lt"/>
                <a:ea typeface="+mn-ea"/>
                <a:cs typeface="+mn-cs"/>
              </a:rPr>
              <a:t>JUSTIFICATIVA</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É em tempo de urgência, a consolidação de um plano de desenvolvimento esportivo nacional.  A escola é a instituição que possui  a maior </a:t>
            </a:r>
            <a:r>
              <a:rPr lang="pt-BR" sz="1200" kern="1200" dirty="0" err="1" smtClean="0">
                <a:solidFill>
                  <a:schemeClr val="tx1"/>
                </a:solidFill>
                <a:effectLst/>
                <a:latin typeface="+mn-lt"/>
                <a:ea typeface="+mn-ea"/>
                <a:cs typeface="+mn-cs"/>
              </a:rPr>
              <a:t>capilarização</a:t>
            </a:r>
            <a:r>
              <a:rPr lang="pt-BR" sz="1200" kern="1200" dirty="0" smtClean="0">
                <a:solidFill>
                  <a:schemeClr val="tx1"/>
                </a:solidFill>
                <a:effectLst/>
                <a:latin typeface="+mn-lt"/>
                <a:ea typeface="+mn-ea"/>
                <a:cs typeface="+mn-cs"/>
              </a:rPr>
              <a:t> em  território nacional, capaz de garantir o acesso ao direito ao esporte  de crianças e jovens, conforme consta na Constituição Federal - </a:t>
            </a:r>
            <a:r>
              <a:rPr lang="pt-BR" sz="1200" b="1" kern="1200" dirty="0" smtClean="0">
                <a:solidFill>
                  <a:schemeClr val="tx1"/>
                </a:solidFill>
                <a:effectLst/>
                <a:latin typeface="+mn-lt"/>
                <a:ea typeface="+mn-ea"/>
                <a:cs typeface="+mn-cs"/>
              </a:rPr>
              <a:t>Art. 217</a:t>
            </a:r>
            <a:r>
              <a:rPr lang="pt-BR" sz="1200" i="1" kern="1200" dirty="0" smtClean="0">
                <a:solidFill>
                  <a:schemeClr val="tx1"/>
                </a:solidFill>
                <a:effectLst/>
                <a:latin typeface="+mn-lt"/>
                <a:ea typeface="+mn-ea"/>
                <a:cs typeface="+mn-cs"/>
              </a:rPr>
              <a:t>. É dever do Estado fomentar práticas desportivas formais e não formais, como direito de cada um, observados: II - a destinação de recursos públicos para a promoção prioritária do desporto educacional e, em casos específicos, para a do desporto de alto rendimento. </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Assim, trata-se de consolidar o acesso ao direto ao esporte educacional, constituindo na escola a base do plano esportivo nacional. Cabe ressaltar que,  apoiado no </a:t>
            </a:r>
            <a:r>
              <a:rPr lang="pt-BR" sz="1200" kern="1200" dirty="0" err="1" smtClean="0">
                <a:solidFill>
                  <a:schemeClr val="tx1"/>
                </a:solidFill>
                <a:effectLst/>
                <a:latin typeface="+mn-lt"/>
                <a:ea typeface="+mn-ea"/>
                <a:cs typeface="+mn-cs"/>
              </a:rPr>
              <a:t>Art</a:t>
            </a:r>
            <a:r>
              <a:rPr lang="pt-BR" sz="1200" kern="1200" dirty="0" smtClean="0">
                <a:solidFill>
                  <a:schemeClr val="tx1"/>
                </a:solidFill>
                <a:effectLst/>
                <a:latin typeface="+mn-lt"/>
                <a:ea typeface="+mn-ea"/>
                <a:cs typeface="+mn-cs"/>
              </a:rPr>
              <a:t> 217 CF, não se trata apenas da oferta  da prática Esportiva para formação de equipes e </a:t>
            </a:r>
            <a:r>
              <a:rPr lang="pt-BR" sz="1200" kern="1200" dirty="0" err="1" smtClean="0">
                <a:solidFill>
                  <a:schemeClr val="tx1"/>
                </a:solidFill>
                <a:effectLst/>
                <a:latin typeface="+mn-lt"/>
                <a:ea typeface="+mn-ea"/>
                <a:cs typeface="+mn-cs"/>
              </a:rPr>
              <a:t>identificaçãos</a:t>
            </a:r>
            <a:r>
              <a:rPr lang="pt-BR" sz="1200" kern="1200" dirty="0" smtClean="0">
                <a:solidFill>
                  <a:schemeClr val="tx1"/>
                </a:solidFill>
                <a:effectLst/>
                <a:latin typeface="+mn-lt"/>
                <a:ea typeface="+mn-ea"/>
                <a:cs typeface="+mn-cs"/>
              </a:rPr>
              <a:t> de talentos, mas do desenvolvimento da cultura esportiva. A garantia do direito de todos à prática esportiva como fator educacional,  implica no desenvolvimento de programas e projetos para qualificar o ensino do esporte educacional  extracurricular integrado a PPP das escolas</a:t>
            </a:r>
          </a:p>
          <a:p>
            <a:pPr marL="0" marR="0" indent="0" algn="l" defTabSz="4572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0131EF-8925-FB49-B73E-9707A806227B}" type="slidenum">
              <a:rPr lang="en-US" smtClean="0"/>
              <a:pPr/>
              <a:t>37</a:t>
            </a:fld>
            <a:endParaRPr lang="en-US"/>
          </a:p>
        </p:txBody>
      </p:sp>
    </p:spTree>
    <p:extLst>
      <p:ext uri="{BB962C8B-B14F-4D97-AF65-F5344CB8AC3E}">
        <p14:creationId xmlns="" xmlns:p14="http://schemas.microsoft.com/office/powerpoint/2010/main" val="2255185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582256"/>
            <a:ext cx="7772400" cy="1214896"/>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4861053"/>
            <a:ext cx="6400800" cy="1088227"/>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A2F177AB-821C-4BD9-8BCA-538BD26538CC}" type="datetimeFigureOut">
              <a:rPr lang="pt-BR" smtClean="0"/>
              <a:pPr/>
              <a:t>08/10/2013</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AE2A8040-7E96-41D1-BFDE-63903C527700}" type="slidenum">
              <a:rPr lang="pt-BR" smtClean="0"/>
              <a:pPr/>
              <a:t>‹nº›</a:t>
            </a:fld>
            <a:endParaRPr lang="pt-BR"/>
          </a:p>
        </p:txBody>
      </p:sp>
      <p:pic>
        <p:nvPicPr>
          <p:cNvPr id="7" name="Imagem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347864" y="931196"/>
            <a:ext cx="2394901" cy="1489692"/>
          </a:xfrm>
          <a:prstGeom prst="rect">
            <a:avLst/>
          </a:prstGeom>
        </p:spPr>
      </p:pic>
    </p:spTree>
    <p:extLst>
      <p:ext uri="{BB962C8B-B14F-4D97-AF65-F5344CB8AC3E}">
        <p14:creationId xmlns="" xmlns:p14="http://schemas.microsoft.com/office/powerpoint/2010/main" val="38040381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A2F177AB-821C-4BD9-8BCA-538BD26538CC}" type="datetimeFigureOut">
              <a:rPr lang="pt-BR" smtClean="0"/>
              <a:pPr/>
              <a:t>08/10/2013</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AE2A8040-7E96-41D1-BFDE-63903C527700}" type="slidenum">
              <a:rPr lang="pt-BR" smtClean="0"/>
              <a:pPr/>
              <a:t>‹nº›</a:t>
            </a:fld>
            <a:endParaRPr lang="pt-BR"/>
          </a:p>
        </p:txBody>
      </p:sp>
      <p:pic>
        <p:nvPicPr>
          <p:cNvPr id="7" name="Imagem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308304" y="5589240"/>
            <a:ext cx="1386789" cy="862619"/>
          </a:xfrm>
          <a:prstGeom prst="rect">
            <a:avLst/>
          </a:prstGeom>
        </p:spPr>
      </p:pic>
    </p:spTree>
    <p:extLst>
      <p:ext uri="{BB962C8B-B14F-4D97-AF65-F5344CB8AC3E}">
        <p14:creationId xmlns="" xmlns:p14="http://schemas.microsoft.com/office/powerpoint/2010/main" val="4634945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A2F177AB-821C-4BD9-8BCA-538BD26538CC}" type="datetimeFigureOut">
              <a:rPr lang="pt-BR" smtClean="0"/>
              <a:pPr/>
              <a:t>08/10/2013</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AE2A8040-7E96-41D1-BFDE-63903C527700}" type="slidenum">
              <a:rPr lang="pt-BR" smtClean="0"/>
              <a:pPr/>
              <a:t>‹nº›</a:t>
            </a:fld>
            <a:endParaRPr lang="pt-BR"/>
          </a:p>
        </p:txBody>
      </p:sp>
      <p:pic>
        <p:nvPicPr>
          <p:cNvPr id="8" name="Imagem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36296" y="5734733"/>
            <a:ext cx="1386789" cy="862619"/>
          </a:xfrm>
          <a:prstGeom prst="rect">
            <a:avLst/>
          </a:prstGeom>
        </p:spPr>
      </p:pic>
    </p:spTree>
    <p:extLst>
      <p:ext uri="{BB962C8B-B14F-4D97-AF65-F5344CB8AC3E}">
        <p14:creationId xmlns="" xmlns:p14="http://schemas.microsoft.com/office/powerpoint/2010/main" val="30018480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A2F177AB-821C-4BD9-8BCA-538BD26538CC}" type="datetimeFigureOut">
              <a:rPr lang="pt-BR" smtClean="0"/>
              <a:pPr/>
              <a:t>08/10/2013</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AE2A8040-7E96-41D1-BFDE-63903C527700}" type="slidenum">
              <a:rPr lang="pt-BR" smtClean="0"/>
              <a:pPr/>
              <a:t>‹nº›</a:t>
            </a:fld>
            <a:endParaRPr lang="pt-BR"/>
          </a:p>
        </p:txBody>
      </p:sp>
      <p:pic>
        <p:nvPicPr>
          <p:cNvPr id="7" name="Imagem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36296" y="5734733"/>
            <a:ext cx="1386789" cy="862619"/>
          </a:xfrm>
          <a:prstGeom prst="rect">
            <a:avLst/>
          </a:prstGeom>
        </p:spPr>
      </p:pic>
    </p:spTree>
    <p:extLst>
      <p:ext uri="{BB962C8B-B14F-4D97-AF65-F5344CB8AC3E}">
        <p14:creationId xmlns="" xmlns:p14="http://schemas.microsoft.com/office/powerpoint/2010/main" val="24092760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A2F177AB-821C-4BD9-8BCA-538BD26538CC}" type="datetimeFigureOut">
              <a:rPr lang="pt-BR" smtClean="0"/>
              <a:pPr/>
              <a:t>08/10/2013</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AE2A8040-7E96-41D1-BFDE-63903C527700}" type="slidenum">
              <a:rPr lang="pt-BR" smtClean="0"/>
              <a:pPr/>
              <a:t>‹nº›</a:t>
            </a:fld>
            <a:endParaRPr lang="pt-BR"/>
          </a:p>
        </p:txBody>
      </p:sp>
      <p:pic>
        <p:nvPicPr>
          <p:cNvPr id="8" name="Imagem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36296" y="5734733"/>
            <a:ext cx="1386789" cy="862619"/>
          </a:xfrm>
          <a:prstGeom prst="rect">
            <a:avLst/>
          </a:prstGeom>
        </p:spPr>
      </p:pic>
    </p:spTree>
    <p:extLst>
      <p:ext uri="{BB962C8B-B14F-4D97-AF65-F5344CB8AC3E}">
        <p14:creationId xmlns="" xmlns:p14="http://schemas.microsoft.com/office/powerpoint/2010/main" val="40773754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A2F177AB-821C-4BD9-8BCA-538BD26538CC}" type="datetimeFigureOut">
              <a:rPr lang="pt-BR" smtClean="0"/>
              <a:pPr/>
              <a:t>08/10/2013</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AE2A8040-7E96-41D1-BFDE-63903C527700}" type="slidenum">
              <a:rPr lang="pt-BR" smtClean="0"/>
              <a:pPr/>
              <a:t>‹nº›</a:t>
            </a:fld>
            <a:endParaRPr lang="pt-BR"/>
          </a:p>
        </p:txBody>
      </p:sp>
      <p:pic>
        <p:nvPicPr>
          <p:cNvPr id="9" name="Imagem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36296" y="5734733"/>
            <a:ext cx="1386789" cy="862619"/>
          </a:xfrm>
          <a:prstGeom prst="rect">
            <a:avLst/>
          </a:prstGeom>
        </p:spPr>
      </p:pic>
    </p:spTree>
    <p:extLst>
      <p:ext uri="{BB962C8B-B14F-4D97-AF65-F5344CB8AC3E}">
        <p14:creationId xmlns="" xmlns:p14="http://schemas.microsoft.com/office/powerpoint/2010/main" val="1276587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fld id="{A2F177AB-821C-4BD9-8BCA-538BD26538CC}" type="datetimeFigureOut">
              <a:rPr lang="pt-BR" smtClean="0"/>
              <a:pPr/>
              <a:t>08/10/2013</a:t>
            </a:fld>
            <a:endParaRPr lang="pt-B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p>
            <a:fld id="{AE2A8040-7E96-41D1-BFDE-63903C527700}" type="slidenum">
              <a:rPr lang="pt-BR" smtClean="0"/>
              <a:pPr/>
              <a:t>‹nº›</a:t>
            </a:fld>
            <a:endParaRPr lang="pt-BR"/>
          </a:p>
        </p:txBody>
      </p:sp>
      <p:pic>
        <p:nvPicPr>
          <p:cNvPr id="11" name="Imagem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36296" y="5734733"/>
            <a:ext cx="1386789" cy="862619"/>
          </a:xfrm>
          <a:prstGeom prst="rect">
            <a:avLst/>
          </a:prstGeom>
        </p:spPr>
      </p:pic>
    </p:spTree>
    <p:extLst>
      <p:ext uri="{BB962C8B-B14F-4D97-AF65-F5344CB8AC3E}">
        <p14:creationId xmlns="" xmlns:p14="http://schemas.microsoft.com/office/powerpoint/2010/main" val="20908376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A2F177AB-821C-4BD9-8BCA-538BD26538CC}" type="datetimeFigureOut">
              <a:rPr lang="pt-BR" smtClean="0"/>
              <a:pPr/>
              <a:t>08/10/2013</a:t>
            </a:fld>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fld id="{AE2A8040-7E96-41D1-BFDE-63903C527700}" type="slidenum">
              <a:rPr lang="pt-BR" smtClean="0"/>
              <a:pPr/>
              <a:t>‹nº›</a:t>
            </a:fld>
            <a:endParaRPr lang="pt-BR"/>
          </a:p>
        </p:txBody>
      </p:sp>
      <p:pic>
        <p:nvPicPr>
          <p:cNvPr id="7" name="Imagem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36296" y="5734733"/>
            <a:ext cx="1386789" cy="862619"/>
          </a:xfrm>
          <a:prstGeom prst="rect">
            <a:avLst/>
          </a:prstGeom>
        </p:spPr>
      </p:pic>
    </p:spTree>
    <p:extLst>
      <p:ext uri="{BB962C8B-B14F-4D97-AF65-F5344CB8AC3E}">
        <p14:creationId xmlns="" xmlns:p14="http://schemas.microsoft.com/office/powerpoint/2010/main" val="17949392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A2F177AB-821C-4BD9-8BCA-538BD26538CC}" type="datetimeFigureOut">
              <a:rPr lang="pt-BR" smtClean="0"/>
              <a:pPr/>
              <a:t>08/10/2013</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AE2A8040-7E96-41D1-BFDE-63903C527700}" type="slidenum">
              <a:rPr lang="pt-BR" smtClean="0"/>
              <a:pPr/>
              <a:t>‹nº›</a:t>
            </a:fld>
            <a:endParaRPr lang="pt-BR"/>
          </a:p>
        </p:txBody>
      </p:sp>
      <p:pic>
        <p:nvPicPr>
          <p:cNvPr id="6" name="Imagem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36296" y="5734733"/>
            <a:ext cx="1386789" cy="862619"/>
          </a:xfrm>
          <a:prstGeom prst="rect">
            <a:avLst/>
          </a:prstGeom>
        </p:spPr>
      </p:pic>
    </p:spTree>
    <p:extLst>
      <p:ext uri="{BB962C8B-B14F-4D97-AF65-F5344CB8AC3E}">
        <p14:creationId xmlns="" xmlns:p14="http://schemas.microsoft.com/office/powerpoint/2010/main" val="9378099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A2F177AB-821C-4BD9-8BCA-538BD26538CC}" type="datetimeFigureOut">
              <a:rPr lang="pt-BR" smtClean="0"/>
              <a:pPr/>
              <a:t>08/10/2013</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AE2A8040-7E96-41D1-BFDE-63903C527700}" type="slidenum">
              <a:rPr lang="pt-BR" smtClean="0"/>
              <a:pPr/>
              <a:t>‹nº›</a:t>
            </a:fld>
            <a:endParaRPr lang="pt-BR"/>
          </a:p>
        </p:txBody>
      </p:sp>
      <p:pic>
        <p:nvPicPr>
          <p:cNvPr id="9" name="Imagem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36296" y="5734733"/>
            <a:ext cx="1386789" cy="862619"/>
          </a:xfrm>
          <a:prstGeom prst="rect">
            <a:avLst/>
          </a:prstGeom>
        </p:spPr>
      </p:pic>
    </p:spTree>
    <p:extLst>
      <p:ext uri="{BB962C8B-B14F-4D97-AF65-F5344CB8AC3E}">
        <p14:creationId xmlns="" xmlns:p14="http://schemas.microsoft.com/office/powerpoint/2010/main" val="38394159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A2F177AB-821C-4BD9-8BCA-538BD26538CC}" type="datetimeFigureOut">
              <a:rPr lang="pt-BR" smtClean="0"/>
              <a:pPr/>
              <a:t>08/10/2013</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AE2A8040-7E96-41D1-BFDE-63903C527700}" type="slidenum">
              <a:rPr lang="pt-BR" smtClean="0"/>
              <a:pPr/>
              <a:t>‹nº›</a:t>
            </a:fld>
            <a:endParaRPr lang="pt-BR"/>
          </a:p>
        </p:txBody>
      </p:sp>
      <p:pic>
        <p:nvPicPr>
          <p:cNvPr id="9" name="Imagem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36296" y="5734733"/>
            <a:ext cx="1386789" cy="862619"/>
          </a:xfrm>
          <a:prstGeom prst="rect">
            <a:avLst/>
          </a:prstGeom>
        </p:spPr>
      </p:pic>
    </p:spTree>
    <p:extLst>
      <p:ext uri="{BB962C8B-B14F-4D97-AF65-F5344CB8AC3E}">
        <p14:creationId xmlns="" xmlns:p14="http://schemas.microsoft.com/office/powerpoint/2010/main" val="3552653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10783" y="3774"/>
            <a:ext cx="9144000" cy="6858000"/>
          </a:xfrm>
          <a:prstGeom prst="rect">
            <a:avLst/>
          </a:prstGeom>
        </p:spPr>
      </p:pic>
      <p:sp>
        <p:nvSpPr>
          <p:cNvPr id="2" name="CaixaDeTexto 1"/>
          <p:cNvSpPr txBox="1"/>
          <p:nvPr userDrawn="1"/>
        </p:nvSpPr>
        <p:spPr>
          <a:xfrm>
            <a:off x="35496" y="2169631"/>
            <a:ext cx="168729" cy="2308324"/>
          </a:xfrm>
          <a:prstGeom prst="rect">
            <a:avLst/>
          </a:prstGeom>
          <a:solidFill>
            <a:schemeClr val="bg1"/>
          </a:solidFill>
        </p:spPr>
        <p:txBody>
          <a:bodyPr wrap="square" rtlCol="0">
            <a:spAutoFit/>
          </a:bodyPr>
          <a:lstStyle/>
          <a:p>
            <a:r>
              <a:rPr lang="pt-BR" dirty="0" smtClean="0">
                <a:solidFill>
                  <a:schemeClr val="bg1"/>
                </a:solidFill>
              </a:rPr>
              <a:t>xxxxxxxx</a:t>
            </a:r>
            <a:endParaRPr lang="pt-BR" dirty="0">
              <a:solidFill>
                <a:schemeClr val="bg1"/>
              </a:solidFill>
            </a:endParaRPr>
          </a:p>
        </p:txBody>
      </p:sp>
    </p:spTree>
    <p:extLst>
      <p:ext uri="{BB962C8B-B14F-4D97-AF65-F5344CB8AC3E}">
        <p14:creationId xmlns="" xmlns:p14="http://schemas.microsoft.com/office/powerpoint/2010/main" val="2200380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todospelaeducacao.org.br" TargetMode="External"/><Relationship Id="rId2" Type="http://schemas.openxmlformats.org/officeDocument/2006/relationships/hyperlink" Target="mailto:priscila@todospelaeducacao.org.b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284984"/>
            <a:ext cx="7772400" cy="1944216"/>
          </a:xfrm>
        </p:spPr>
        <p:txBody>
          <a:bodyPr/>
          <a:lstStyle/>
          <a:p>
            <a:r>
              <a:rPr lang="pt-BR" dirty="0" smtClean="0"/>
              <a:t>Plano Nacional de Educação</a:t>
            </a:r>
            <a:br>
              <a:rPr lang="pt-BR" dirty="0" smtClean="0"/>
            </a:br>
            <a:r>
              <a:rPr lang="pt-BR" dirty="0"/>
              <a:t/>
            </a:r>
            <a:br>
              <a:rPr lang="pt-BR" dirty="0"/>
            </a:br>
            <a:r>
              <a:rPr lang="pt-BR" sz="2400" dirty="0" smtClean="0"/>
              <a:t>Brasília, 8 de outubro de 2013</a:t>
            </a:r>
            <a:br>
              <a:rPr lang="pt-BR" sz="2400" dirty="0" smtClean="0"/>
            </a:br>
            <a:r>
              <a:rPr lang="pt-BR" sz="2400" dirty="0" smtClean="0"/>
              <a:t>Senado Federal</a:t>
            </a:r>
            <a:endParaRPr lang="pt-BR" dirty="0"/>
          </a:p>
        </p:txBody>
      </p:sp>
    </p:spTree>
    <p:extLst>
      <p:ext uri="{BB962C8B-B14F-4D97-AF65-F5344CB8AC3E}">
        <p14:creationId xmlns="" xmlns:p14="http://schemas.microsoft.com/office/powerpoint/2010/main" val="2352580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51520" y="332656"/>
            <a:ext cx="5321300" cy="1092200"/>
          </a:xfrm>
          <a:prstGeom prst="rect">
            <a:avLst/>
          </a:prstGeom>
        </p:spPr>
      </p:pic>
      <p:pic>
        <p:nvPicPr>
          <p:cNvPr id="4" name="Picture 3"/>
          <p:cNvPicPr>
            <a:picLocks noChangeAspect="1"/>
          </p:cNvPicPr>
          <p:nvPr/>
        </p:nvPicPr>
        <p:blipFill>
          <a:blip r:embed="rId3" cstate="print"/>
          <a:stretch>
            <a:fillRect/>
          </a:stretch>
        </p:blipFill>
        <p:spPr>
          <a:xfrm>
            <a:off x="1331640" y="3212976"/>
            <a:ext cx="6178286" cy="432048"/>
          </a:xfrm>
          <a:prstGeom prst="rect">
            <a:avLst/>
          </a:prstGeom>
        </p:spPr>
      </p:pic>
    </p:spTree>
    <p:extLst>
      <p:ext uri="{BB962C8B-B14F-4D97-AF65-F5344CB8AC3E}">
        <p14:creationId xmlns="" xmlns:p14="http://schemas.microsoft.com/office/powerpoint/2010/main" val="4161702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51520" y="332656"/>
            <a:ext cx="5321300" cy="1092200"/>
          </a:xfrm>
          <a:prstGeom prst="rect">
            <a:avLst/>
          </a:prstGeom>
        </p:spPr>
      </p:pic>
      <p:graphicFrame>
        <p:nvGraphicFramePr>
          <p:cNvPr id="4" name="Table 3"/>
          <p:cNvGraphicFramePr>
            <a:graphicFrameLocks noGrp="1"/>
          </p:cNvGraphicFramePr>
          <p:nvPr>
            <p:extLst>
              <p:ext uri="{D42A27DB-BD31-4B8C-83A1-F6EECF244321}">
                <p14:modId xmlns="" xmlns:p14="http://schemas.microsoft.com/office/powerpoint/2010/main" val="619271562"/>
              </p:ext>
            </p:extLst>
          </p:nvPr>
        </p:nvGraphicFramePr>
        <p:xfrm>
          <a:off x="2232248" y="2348880"/>
          <a:ext cx="4572000" cy="3235960"/>
        </p:xfrm>
        <a:graphic>
          <a:graphicData uri="http://schemas.openxmlformats.org/drawingml/2006/table">
            <a:tbl>
              <a:tblPr firstRow="1" bandRow="1">
                <a:tableStyleId>{912C8C85-51F0-491E-9774-3900AFEF0FD7}</a:tableStyleId>
              </a:tblPr>
              <a:tblGrid>
                <a:gridCol w="1524000"/>
                <a:gridCol w="1524000"/>
                <a:gridCol w="1524000"/>
              </a:tblGrid>
              <a:tr h="370840">
                <a:tc gridSpan="3">
                  <a:txBody>
                    <a:bodyPr/>
                    <a:lstStyle/>
                    <a:p>
                      <a:pPr algn="ctr"/>
                      <a:r>
                        <a:rPr lang="en-US" dirty="0" smtClean="0"/>
                        <a:t>% </a:t>
                      </a:r>
                      <a:r>
                        <a:rPr lang="en-US" dirty="0" err="1" smtClean="0"/>
                        <a:t>acima</a:t>
                      </a:r>
                      <a:r>
                        <a:rPr lang="en-US" dirty="0" smtClean="0"/>
                        <a:t> do </a:t>
                      </a:r>
                      <a:r>
                        <a:rPr lang="en-US" dirty="0" err="1" smtClean="0"/>
                        <a:t>nível</a:t>
                      </a:r>
                      <a:r>
                        <a:rPr lang="en-US" dirty="0" smtClean="0"/>
                        <a:t> </a:t>
                      </a:r>
                      <a:r>
                        <a:rPr lang="en-US" dirty="0" err="1" smtClean="0"/>
                        <a:t>adequado</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dirty="0"/>
                    </a:p>
                  </a:txBody>
                  <a:tcPr/>
                </a:tc>
                <a:tc>
                  <a:txBody>
                    <a:bodyPr/>
                    <a:lstStyle/>
                    <a:p>
                      <a:pPr algn="ctr"/>
                      <a:r>
                        <a:rPr lang="en-US" dirty="0" err="1" smtClean="0"/>
                        <a:t>Língua</a:t>
                      </a:r>
                      <a:r>
                        <a:rPr lang="en-US" baseline="0" dirty="0" smtClean="0"/>
                        <a:t> Portuguesa</a:t>
                      </a:r>
                      <a:endParaRPr lang="en-US" dirty="0"/>
                    </a:p>
                  </a:txBody>
                  <a:tcPr/>
                </a:tc>
                <a:tc>
                  <a:txBody>
                    <a:bodyPr/>
                    <a:lstStyle/>
                    <a:p>
                      <a:pPr algn="ctr"/>
                      <a:r>
                        <a:rPr lang="en-US" dirty="0" err="1" smtClean="0"/>
                        <a:t>Matemática</a:t>
                      </a:r>
                      <a:endParaRPr lang="en-US" dirty="0"/>
                    </a:p>
                  </a:txBody>
                  <a:tcPr/>
                </a:tc>
              </a:tr>
              <a:tr h="370840">
                <a:tc>
                  <a:txBody>
                    <a:bodyPr/>
                    <a:lstStyle/>
                    <a:p>
                      <a:r>
                        <a:rPr lang="en-US" dirty="0" err="1" smtClean="0"/>
                        <a:t>Brasil</a:t>
                      </a:r>
                      <a:endParaRPr lang="en-US" dirty="0"/>
                    </a:p>
                  </a:txBody>
                  <a:tcPr/>
                </a:tc>
                <a:tc>
                  <a:txBody>
                    <a:bodyPr/>
                    <a:lstStyle/>
                    <a:p>
                      <a:pPr algn="ctr"/>
                      <a:r>
                        <a:rPr lang="en-US" dirty="0" smtClean="0">
                          <a:solidFill>
                            <a:srgbClr val="800000"/>
                          </a:solidFill>
                        </a:rPr>
                        <a:t>27,0</a:t>
                      </a:r>
                      <a:endParaRPr lang="en-US" dirty="0">
                        <a:solidFill>
                          <a:srgbClr val="800000"/>
                        </a:solidFill>
                      </a:endParaRPr>
                    </a:p>
                  </a:txBody>
                  <a:tcPr/>
                </a:tc>
                <a:tc>
                  <a:txBody>
                    <a:bodyPr/>
                    <a:lstStyle/>
                    <a:p>
                      <a:pPr algn="ctr"/>
                      <a:r>
                        <a:rPr lang="en-US" dirty="0" smtClean="0">
                          <a:solidFill>
                            <a:srgbClr val="800000"/>
                          </a:solidFill>
                        </a:rPr>
                        <a:t>16,9</a:t>
                      </a:r>
                      <a:endParaRPr lang="en-US" dirty="0">
                        <a:solidFill>
                          <a:srgbClr val="800000"/>
                        </a:solidFill>
                      </a:endParaRPr>
                    </a:p>
                  </a:txBody>
                  <a:tcPr/>
                </a:tc>
              </a:tr>
              <a:tr h="370840">
                <a:tc>
                  <a:txBody>
                    <a:bodyPr/>
                    <a:lstStyle/>
                    <a:p>
                      <a:r>
                        <a:rPr lang="en-US" dirty="0" smtClean="0"/>
                        <a:t>Norte</a:t>
                      </a:r>
                      <a:endParaRPr lang="en-US" dirty="0"/>
                    </a:p>
                  </a:txBody>
                  <a:tcPr/>
                </a:tc>
                <a:tc>
                  <a:txBody>
                    <a:bodyPr/>
                    <a:lstStyle/>
                    <a:p>
                      <a:pPr algn="ctr"/>
                      <a:r>
                        <a:rPr lang="en-US" dirty="0" smtClean="0">
                          <a:solidFill>
                            <a:srgbClr val="800000"/>
                          </a:solidFill>
                        </a:rPr>
                        <a:t>20,5</a:t>
                      </a:r>
                      <a:endParaRPr lang="en-US" dirty="0">
                        <a:solidFill>
                          <a:srgbClr val="800000"/>
                        </a:solidFill>
                      </a:endParaRPr>
                    </a:p>
                  </a:txBody>
                  <a:tcPr/>
                </a:tc>
                <a:tc>
                  <a:txBody>
                    <a:bodyPr/>
                    <a:lstStyle/>
                    <a:p>
                      <a:pPr algn="ctr"/>
                      <a:r>
                        <a:rPr lang="en-US" dirty="0" smtClean="0">
                          <a:solidFill>
                            <a:srgbClr val="800000"/>
                          </a:solidFill>
                        </a:rPr>
                        <a:t>10,1</a:t>
                      </a:r>
                      <a:endParaRPr lang="en-US" dirty="0">
                        <a:solidFill>
                          <a:srgbClr val="800000"/>
                        </a:solidFill>
                      </a:endParaRPr>
                    </a:p>
                  </a:txBody>
                  <a:tcPr/>
                </a:tc>
              </a:tr>
              <a:tr h="370840">
                <a:tc>
                  <a:txBody>
                    <a:bodyPr/>
                    <a:lstStyle/>
                    <a:p>
                      <a:r>
                        <a:rPr lang="en-US" dirty="0" err="1" smtClean="0">
                          <a:solidFill>
                            <a:srgbClr val="000000"/>
                          </a:solidFill>
                        </a:rPr>
                        <a:t>Nordeste</a:t>
                      </a:r>
                      <a:endParaRPr lang="en-US" dirty="0">
                        <a:solidFill>
                          <a:srgbClr val="000000"/>
                        </a:solidFill>
                      </a:endParaRPr>
                    </a:p>
                  </a:txBody>
                  <a:tcPr/>
                </a:tc>
                <a:tc>
                  <a:txBody>
                    <a:bodyPr/>
                    <a:lstStyle/>
                    <a:p>
                      <a:pPr algn="ctr"/>
                      <a:r>
                        <a:rPr lang="en-US" dirty="0" smtClean="0">
                          <a:solidFill>
                            <a:srgbClr val="800000"/>
                          </a:solidFill>
                        </a:rPr>
                        <a:t>19,6</a:t>
                      </a:r>
                      <a:endParaRPr lang="en-US" dirty="0">
                        <a:solidFill>
                          <a:srgbClr val="800000"/>
                        </a:solidFill>
                      </a:endParaRPr>
                    </a:p>
                  </a:txBody>
                  <a:tcPr/>
                </a:tc>
                <a:tc>
                  <a:txBody>
                    <a:bodyPr/>
                    <a:lstStyle/>
                    <a:p>
                      <a:pPr algn="ctr"/>
                      <a:r>
                        <a:rPr lang="en-US" dirty="0" smtClean="0">
                          <a:solidFill>
                            <a:srgbClr val="800000"/>
                          </a:solidFill>
                        </a:rPr>
                        <a:t>11,8</a:t>
                      </a:r>
                      <a:endParaRPr lang="en-US" dirty="0">
                        <a:solidFill>
                          <a:srgbClr val="800000"/>
                        </a:solidFill>
                      </a:endParaRPr>
                    </a:p>
                  </a:txBody>
                  <a:tcPr/>
                </a:tc>
              </a:tr>
              <a:tr h="370840">
                <a:tc>
                  <a:txBody>
                    <a:bodyPr/>
                    <a:lstStyle/>
                    <a:p>
                      <a:r>
                        <a:rPr lang="en-US" dirty="0" err="1" smtClean="0"/>
                        <a:t>Sudeste</a:t>
                      </a:r>
                      <a:endParaRPr lang="en-US" dirty="0"/>
                    </a:p>
                  </a:txBody>
                  <a:tcPr/>
                </a:tc>
                <a:tc>
                  <a:txBody>
                    <a:bodyPr/>
                    <a:lstStyle/>
                    <a:p>
                      <a:pPr algn="ctr"/>
                      <a:r>
                        <a:rPr lang="en-US" dirty="0" smtClean="0">
                          <a:solidFill>
                            <a:srgbClr val="800000"/>
                          </a:solidFill>
                        </a:rPr>
                        <a:t>33,8</a:t>
                      </a:r>
                      <a:endParaRPr lang="en-US" dirty="0">
                        <a:solidFill>
                          <a:srgbClr val="800000"/>
                        </a:solidFill>
                      </a:endParaRPr>
                    </a:p>
                  </a:txBody>
                  <a:tcPr/>
                </a:tc>
                <a:tc>
                  <a:txBody>
                    <a:bodyPr/>
                    <a:lstStyle/>
                    <a:p>
                      <a:pPr algn="ctr"/>
                      <a:r>
                        <a:rPr lang="en-US" dirty="0" smtClean="0">
                          <a:solidFill>
                            <a:srgbClr val="800000"/>
                          </a:solidFill>
                        </a:rPr>
                        <a:t>21,8</a:t>
                      </a:r>
                      <a:endParaRPr lang="en-US" dirty="0">
                        <a:solidFill>
                          <a:srgbClr val="800000"/>
                        </a:solidFill>
                      </a:endParaRPr>
                    </a:p>
                  </a:txBody>
                  <a:tcPr/>
                </a:tc>
              </a:tr>
              <a:tr h="370840">
                <a:tc>
                  <a:txBody>
                    <a:bodyPr/>
                    <a:lstStyle/>
                    <a:p>
                      <a:r>
                        <a:rPr lang="en-US" dirty="0" err="1" smtClean="0"/>
                        <a:t>Sul</a:t>
                      </a:r>
                      <a:endParaRPr lang="en-US" dirty="0"/>
                    </a:p>
                  </a:txBody>
                  <a:tcPr/>
                </a:tc>
                <a:tc>
                  <a:txBody>
                    <a:bodyPr/>
                    <a:lstStyle/>
                    <a:p>
                      <a:pPr algn="ctr"/>
                      <a:r>
                        <a:rPr lang="en-US" dirty="0" smtClean="0">
                          <a:solidFill>
                            <a:srgbClr val="800000"/>
                          </a:solidFill>
                        </a:rPr>
                        <a:t>30,9</a:t>
                      </a:r>
                      <a:endParaRPr lang="en-US" dirty="0">
                        <a:solidFill>
                          <a:srgbClr val="800000"/>
                        </a:solidFill>
                      </a:endParaRPr>
                    </a:p>
                  </a:txBody>
                  <a:tcPr/>
                </a:tc>
                <a:tc>
                  <a:txBody>
                    <a:bodyPr/>
                    <a:lstStyle/>
                    <a:p>
                      <a:pPr algn="ctr"/>
                      <a:r>
                        <a:rPr lang="en-US" dirty="0" smtClean="0">
                          <a:solidFill>
                            <a:srgbClr val="800000"/>
                          </a:solidFill>
                        </a:rPr>
                        <a:t>20,4</a:t>
                      </a:r>
                      <a:endParaRPr lang="en-US" dirty="0">
                        <a:solidFill>
                          <a:srgbClr val="800000"/>
                        </a:solidFill>
                      </a:endParaRPr>
                    </a:p>
                  </a:txBody>
                  <a:tcPr/>
                </a:tc>
              </a:tr>
              <a:tr h="370840">
                <a:tc>
                  <a:txBody>
                    <a:bodyPr/>
                    <a:lstStyle/>
                    <a:p>
                      <a:r>
                        <a:rPr lang="en-US" dirty="0" smtClean="0"/>
                        <a:t>Centro-</a:t>
                      </a:r>
                      <a:r>
                        <a:rPr lang="en-US" dirty="0" err="1" smtClean="0"/>
                        <a:t>oeste</a:t>
                      </a:r>
                      <a:endParaRPr lang="en-US" dirty="0"/>
                    </a:p>
                  </a:txBody>
                  <a:tcPr/>
                </a:tc>
                <a:tc>
                  <a:txBody>
                    <a:bodyPr/>
                    <a:lstStyle/>
                    <a:p>
                      <a:pPr algn="ctr"/>
                      <a:r>
                        <a:rPr lang="en-US" dirty="0" smtClean="0">
                          <a:solidFill>
                            <a:srgbClr val="800000"/>
                          </a:solidFill>
                        </a:rPr>
                        <a:t>28,6</a:t>
                      </a:r>
                      <a:endParaRPr lang="en-US" dirty="0">
                        <a:solidFill>
                          <a:srgbClr val="800000"/>
                        </a:solidFill>
                      </a:endParaRPr>
                    </a:p>
                  </a:txBody>
                  <a:tcPr/>
                </a:tc>
                <a:tc>
                  <a:txBody>
                    <a:bodyPr/>
                    <a:lstStyle/>
                    <a:p>
                      <a:pPr algn="ctr"/>
                      <a:r>
                        <a:rPr lang="en-US" dirty="0" smtClean="0">
                          <a:solidFill>
                            <a:srgbClr val="800000"/>
                          </a:solidFill>
                        </a:rPr>
                        <a:t>17,2</a:t>
                      </a:r>
                      <a:endParaRPr lang="en-US" dirty="0">
                        <a:solidFill>
                          <a:srgbClr val="800000"/>
                        </a:solidFill>
                      </a:endParaRPr>
                    </a:p>
                  </a:txBody>
                  <a:tcPr/>
                </a:tc>
              </a:tr>
            </a:tbl>
          </a:graphicData>
        </a:graphic>
      </p:graphicFrame>
      <p:sp>
        <p:nvSpPr>
          <p:cNvPr id="5" name="TextBox 4"/>
          <p:cNvSpPr txBox="1"/>
          <p:nvPr/>
        </p:nvSpPr>
        <p:spPr>
          <a:xfrm>
            <a:off x="2998387" y="1700808"/>
            <a:ext cx="3167454" cy="369332"/>
          </a:xfrm>
          <a:prstGeom prst="rect">
            <a:avLst/>
          </a:prstGeom>
          <a:noFill/>
        </p:spPr>
        <p:txBody>
          <a:bodyPr wrap="none" rtlCol="0">
            <a:spAutoFit/>
          </a:bodyPr>
          <a:lstStyle/>
          <a:p>
            <a:r>
              <a:rPr lang="en-US" dirty="0" err="1" smtClean="0"/>
              <a:t>Anos</a:t>
            </a:r>
            <a:r>
              <a:rPr lang="en-US" dirty="0" smtClean="0"/>
              <a:t> </a:t>
            </a:r>
            <a:r>
              <a:rPr lang="en-US" dirty="0" err="1" smtClean="0"/>
              <a:t>finais</a:t>
            </a:r>
            <a:r>
              <a:rPr lang="en-US" dirty="0" smtClean="0"/>
              <a:t> </a:t>
            </a:r>
            <a:r>
              <a:rPr lang="en-US" dirty="0" err="1" smtClean="0"/>
              <a:t>Ensino</a:t>
            </a:r>
            <a:r>
              <a:rPr lang="en-US" dirty="0" smtClean="0"/>
              <a:t> Fundamental</a:t>
            </a:r>
            <a:endParaRPr lang="en-US" dirty="0"/>
          </a:p>
        </p:txBody>
      </p:sp>
      <p:sp>
        <p:nvSpPr>
          <p:cNvPr id="2" name="Oval 1"/>
          <p:cNvSpPr/>
          <p:nvPr/>
        </p:nvSpPr>
        <p:spPr>
          <a:xfrm>
            <a:off x="5076056" y="2564904"/>
            <a:ext cx="2016224" cy="3240360"/>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12033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51520" y="332656"/>
            <a:ext cx="5321300" cy="1092200"/>
          </a:xfrm>
          <a:prstGeom prst="rect">
            <a:avLst/>
          </a:prstGeom>
        </p:spPr>
      </p:pic>
      <p:graphicFrame>
        <p:nvGraphicFramePr>
          <p:cNvPr id="4" name="Table 3"/>
          <p:cNvGraphicFramePr>
            <a:graphicFrameLocks noGrp="1"/>
          </p:cNvGraphicFramePr>
          <p:nvPr>
            <p:extLst>
              <p:ext uri="{D42A27DB-BD31-4B8C-83A1-F6EECF244321}">
                <p14:modId xmlns="" xmlns:p14="http://schemas.microsoft.com/office/powerpoint/2010/main" val="812149344"/>
              </p:ext>
            </p:extLst>
          </p:nvPr>
        </p:nvGraphicFramePr>
        <p:xfrm>
          <a:off x="2232248" y="2348880"/>
          <a:ext cx="4572000" cy="3235960"/>
        </p:xfrm>
        <a:graphic>
          <a:graphicData uri="http://schemas.openxmlformats.org/drawingml/2006/table">
            <a:tbl>
              <a:tblPr firstRow="1" bandRow="1">
                <a:tableStyleId>{912C8C85-51F0-491E-9774-3900AFEF0FD7}</a:tableStyleId>
              </a:tblPr>
              <a:tblGrid>
                <a:gridCol w="1524000"/>
                <a:gridCol w="1524000"/>
                <a:gridCol w="1524000"/>
              </a:tblGrid>
              <a:tr h="370840">
                <a:tc gridSpan="3">
                  <a:txBody>
                    <a:bodyPr/>
                    <a:lstStyle/>
                    <a:p>
                      <a:pPr algn="ctr"/>
                      <a:r>
                        <a:rPr lang="en-US" dirty="0" smtClean="0"/>
                        <a:t>% </a:t>
                      </a:r>
                      <a:r>
                        <a:rPr lang="en-US" dirty="0" err="1" smtClean="0"/>
                        <a:t>acima</a:t>
                      </a:r>
                      <a:r>
                        <a:rPr lang="en-US" dirty="0" smtClean="0"/>
                        <a:t> do </a:t>
                      </a:r>
                      <a:r>
                        <a:rPr lang="en-US" dirty="0" err="1" smtClean="0"/>
                        <a:t>nível</a:t>
                      </a:r>
                      <a:r>
                        <a:rPr lang="en-US" dirty="0" smtClean="0"/>
                        <a:t> </a:t>
                      </a:r>
                      <a:r>
                        <a:rPr lang="en-US" dirty="0" err="1" smtClean="0"/>
                        <a:t>adequado</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dirty="0"/>
                    </a:p>
                  </a:txBody>
                  <a:tcPr/>
                </a:tc>
                <a:tc>
                  <a:txBody>
                    <a:bodyPr/>
                    <a:lstStyle/>
                    <a:p>
                      <a:pPr algn="ctr"/>
                      <a:r>
                        <a:rPr lang="en-US" dirty="0" err="1" smtClean="0"/>
                        <a:t>Língua</a:t>
                      </a:r>
                      <a:r>
                        <a:rPr lang="en-US" baseline="0" dirty="0" smtClean="0"/>
                        <a:t> Portuguesa</a:t>
                      </a:r>
                      <a:endParaRPr lang="en-US" dirty="0"/>
                    </a:p>
                  </a:txBody>
                  <a:tcPr/>
                </a:tc>
                <a:tc>
                  <a:txBody>
                    <a:bodyPr/>
                    <a:lstStyle/>
                    <a:p>
                      <a:pPr algn="ctr"/>
                      <a:r>
                        <a:rPr lang="en-US" dirty="0" err="1" smtClean="0"/>
                        <a:t>Matemática</a:t>
                      </a:r>
                      <a:endParaRPr lang="en-US" dirty="0"/>
                    </a:p>
                  </a:txBody>
                  <a:tcPr/>
                </a:tc>
              </a:tr>
              <a:tr h="370840">
                <a:tc>
                  <a:txBody>
                    <a:bodyPr/>
                    <a:lstStyle/>
                    <a:p>
                      <a:r>
                        <a:rPr lang="en-US" dirty="0" err="1" smtClean="0"/>
                        <a:t>Brasil</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Norte</a:t>
                      </a:r>
                      <a:endParaRPr lang="en-US" dirty="0"/>
                    </a:p>
                  </a:txBody>
                  <a:tcPr/>
                </a:tc>
                <a:tc>
                  <a:txBody>
                    <a:bodyPr/>
                    <a:lstStyle/>
                    <a:p>
                      <a:endParaRPr lang="en-US"/>
                    </a:p>
                  </a:txBody>
                  <a:tcPr/>
                </a:tc>
                <a:tc>
                  <a:txBody>
                    <a:bodyPr/>
                    <a:lstStyle/>
                    <a:p>
                      <a:endParaRPr lang="en-US"/>
                    </a:p>
                  </a:txBody>
                  <a:tcPr/>
                </a:tc>
              </a:tr>
              <a:tr h="370840">
                <a:tc>
                  <a:txBody>
                    <a:bodyPr/>
                    <a:lstStyle/>
                    <a:p>
                      <a:r>
                        <a:rPr lang="en-US" dirty="0" err="1" smtClean="0"/>
                        <a:t>Nordeste</a:t>
                      </a:r>
                      <a:endParaRPr lang="en-US" dirty="0"/>
                    </a:p>
                  </a:txBody>
                  <a:tcPr/>
                </a:tc>
                <a:tc>
                  <a:txBody>
                    <a:bodyPr/>
                    <a:lstStyle/>
                    <a:p>
                      <a:endParaRPr lang="en-US"/>
                    </a:p>
                  </a:txBody>
                  <a:tcPr/>
                </a:tc>
                <a:tc>
                  <a:txBody>
                    <a:bodyPr/>
                    <a:lstStyle/>
                    <a:p>
                      <a:endParaRPr lang="en-US"/>
                    </a:p>
                  </a:txBody>
                  <a:tcPr/>
                </a:tc>
              </a:tr>
              <a:tr h="370840">
                <a:tc>
                  <a:txBody>
                    <a:bodyPr/>
                    <a:lstStyle/>
                    <a:p>
                      <a:r>
                        <a:rPr lang="en-US" dirty="0" err="1" smtClean="0"/>
                        <a:t>Sudeste</a:t>
                      </a:r>
                      <a:endParaRPr lang="en-US" dirty="0"/>
                    </a:p>
                  </a:txBody>
                  <a:tcPr/>
                </a:tc>
                <a:tc>
                  <a:txBody>
                    <a:bodyPr/>
                    <a:lstStyle/>
                    <a:p>
                      <a:endParaRPr lang="en-US"/>
                    </a:p>
                  </a:txBody>
                  <a:tcPr/>
                </a:tc>
                <a:tc>
                  <a:txBody>
                    <a:bodyPr/>
                    <a:lstStyle/>
                    <a:p>
                      <a:endParaRPr lang="en-US"/>
                    </a:p>
                  </a:txBody>
                  <a:tcPr/>
                </a:tc>
              </a:tr>
              <a:tr h="370840">
                <a:tc>
                  <a:txBody>
                    <a:bodyPr/>
                    <a:lstStyle/>
                    <a:p>
                      <a:r>
                        <a:rPr lang="en-US" dirty="0" err="1" smtClean="0"/>
                        <a:t>Sul</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Centro-</a:t>
                      </a:r>
                      <a:r>
                        <a:rPr lang="en-US" dirty="0" err="1" smtClean="0"/>
                        <a:t>oeste</a:t>
                      </a:r>
                      <a:endParaRPr lang="en-US" dirty="0"/>
                    </a:p>
                  </a:txBody>
                  <a:tcPr/>
                </a:tc>
                <a:tc>
                  <a:txBody>
                    <a:bodyPr/>
                    <a:lstStyle/>
                    <a:p>
                      <a:endParaRPr lang="en-US"/>
                    </a:p>
                  </a:txBody>
                  <a:tcPr/>
                </a:tc>
                <a:tc>
                  <a:txBody>
                    <a:bodyPr/>
                    <a:lstStyle/>
                    <a:p>
                      <a:endParaRPr lang="en-US" dirty="0"/>
                    </a:p>
                  </a:txBody>
                  <a:tcPr/>
                </a:tc>
              </a:tr>
            </a:tbl>
          </a:graphicData>
        </a:graphic>
      </p:graphicFrame>
      <p:sp>
        <p:nvSpPr>
          <p:cNvPr id="18" name="TextBox 17"/>
          <p:cNvSpPr txBox="1"/>
          <p:nvPr/>
        </p:nvSpPr>
        <p:spPr>
          <a:xfrm>
            <a:off x="2998387" y="1700808"/>
            <a:ext cx="3167454" cy="369332"/>
          </a:xfrm>
          <a:prstGeom prst="rect">
            <a:avLst/>
          </a:prstGeom>
          <a:noFill/>
        </p:spPr>
        <p:txBody>
          <a:bodyPr wrap="none" rtlCol="0">
            <a:spAutoFit/>
          </a:bodyPr>
          <a:lstStyle/>
          <a:p>
            <a:r>
              <a:rPr lang="en-US" dirty="0" err="1" smtClean="0"/>
              <a:t>Anos</a:t>
            </a:r>
            <a:r>
              <a:rPr lang="en-US" dirty="0" smtClean="0"/>
              <a:t> </a:t>
            </a:r>
            <a:r>
              <a:rPr lang="en-US" dirty="0" err="1" smtClean="0"/>
              <a:t>finais</a:t>
            </a:r>
            <a:r>
              <a:rPr lang="en-US" dirty="0" smtClean="0"/>
              <a:t> </a:t>
            </a:r>
            <a:r>
              <a:rPr lang="en-US" dirty="0" err="1" smtClean="0"/>
              <a:t>Ensino</a:t>
            </a:r>
            <a:r>
              <a:rPr lang="en-US" dirty="0" smtClean="0"/>
              <a:t> Fundamental</a:t>
            </a:r>
            <a:endParaRPr lang="en-US" dirty="0"/>
          </a:p>
        </p:txBody>
      </p:sp>
      <p:sp>
        <p:nvSpPr>
          <p:cNvPr id="19" name="Rectangle 18"/>
          <p:cNvSpPr/>
          <p:nvPr/>
        </p:nvSpPr>
        <p:spPr>
          <a:xfrm>
            <a:off x="2195736" y="3356992"/>
            <a:ext cx="4680520" cy="2304256"/>
          </a:xfrm>
          <a:prstGeom prst="rect">
            <a:avLst/>
          </a:prstGeom>
          <a:solidFill>
            <a:schemeClr val="bg1">
              <a:alpha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Up Arrow 19"/>
          <p:cNvSpPr/>
          <p:nvPr/>
        </p:nvSpPr>
        <p:spPr>
          <a:xfrm>
            <a:off x="4283968" y="3429000"/>
            <a:ext cx="576064" cy="100811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Up Arrow 20"/>
          <p:cNvSpPr/>
          <p:nvPr/>
        </p:nvSpPr>
        <p:spPr>
          <a:xfrm rot="10800000">
            <a:off x="4283968" y="4581128"/>
            <a:ext cx="576064" cy="1008112"/>
          </a:xfrm>
          <a:prstGeom prst="upArrow">
            <a:avLst/>
          </a:prstGeom>
          <a:solidFill>
            <a:srgbClr val="800000">
              <a:alpha val="80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563888" y="3717033"/>
            <a:ext cx="2016224" cy="707886"/>
          </a:xfrm>
          <a:prstGeom prst="rect">
            <a:avLst/>
          </a:prstGeom>
          <a:noFill/>
        </p:spPr>
        <p:txBody>
          <a:bodyPr wrap="square" rtlCol="0">
            <a:spAutoFit/>
          </a:bodyPr>
          <a:lstStyle/>
          <a:p>
            <a:pPr algn="ctr"/>
            <a:r>
              <a:rPr lang="en-US" sz="2000" b="1" dirty="0" smtClean="0"/>
              <a:t>37,5</a:t>
            </a:r>
          </a:p>
          <a:p>
            <a:pPr algn="ctr"/>
            <a:r>
              <a:rPr lang="en-US" sz="2000" b="1" dirty="0" smtClean="0"/>
              <a:t>Minas </a:t>
            </a:r>
            <a:r>
              <a:rPr lang="en-US" sz="2000" b="1" dirty="0" err="1" smtClean="0"/>
              <a:t>Gerais</a:t>
            </a:r>
            <a:endParaRPr lang="en-US" sz="2000" b="1" dirty="0"/>
          </a:p>
        </p:txBody>
      </p:sp>
      <p:sp>
        <p:nvSpPr>
          <p:cNvPr id="23" name="TextBox 22"/>
          <p:cNvSpPr txBox="1"/>
          <p:nvPr/>
        </p:nvSpPr>
        <p:spPr>
          <a:xfrm>
            <a:off x="3995936" y="4581129"/>
            <a:ext cx="1224136" cy="707886"/>
          </a:xfrm>
          <a:prstGeom prst="rect">
            <a:avLst/>
          </a:prstGeom>
          <a:noFill/>
        </p:spPr>
        <p:txBody>
          <a:bodyPr wrap="square" rtlCol="0">
            <a:spAutoFit/>
          </a:bodyPr>
          <a:lstStyle/>
          <a:p>
            <a:pPr algn="ctr"/>
            <a:r>
              <a:rPr lang="en-US" sz="2000" b="1" dirty="0" smtClean="0"/>
              <a:t>13,4</a:t>
            </a:r>
          </a:p>
          <a:p>
            <a:pPr algn="ctr"/>
            <a:r>
              <a:rPr lang="en-US" sz="2000" b="1" dirty="0" err="1" smtClean="0"/>
              <a:t>Alagoas</a:t>
            </a:r>
            <a:endParaRPr lang="en-US" sz="2000" b="1" dirty="0"/>
          </a:p>
        </p:txBody>
      </p:sp>
      <p:sp>
        <p:nvSpPr>
          <p:cNvPr id="24" name="Up Arrow 23"/>
          <p:cNvSpPr/>
          <p:nvPr/>
        </p:nvSpPr>
        <p:spPr>
          <a:xfrm>
            <a:off x="5796136" y="3429000"/>
            <a:ext cx="576064" cy="100811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Up Arrow 24"/>
          <p:cNvSpPr/>
          <p:nvPr/>
        </p:nvSpPr>
        <p:spPr>
          <a:xfrm rot="10800000">
            <a:off x="5796136" y="4581128"/>
            <a:ext cx="576064" cy="1008112"/>
          </a:xfrm>
          <a:prstGeom prst="upArrow">
            <a:avLst/>
          </a:prstGeom>
          <a:solidFill>
            <a:srgbClr val="800000">
              <a:alpha val="80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220072" y="3717033"/>
            <a:ext cx="1800200" cy="707886"/>
          </a:xfrm>
          <a:prstGeom prst="rect">
            <a:avLst/>
          </a:prstGeom>
          <a:noFill/>
        </p:spPr>
        <p:txBody>
          <a:bodyPr wrap="square" rtlCol="0">
            <a:spAutoFit/>
          </a:bodyPr>
          <a:lstStyle/>
          <a:p>
            <a:pPr algn="ctr"/>
            <a:r>
              <a:rPr lang="en-US" sz="2000" b="1" dirty="0" smtClean="0"/>
              <a:t>27,1</a:t>
            </a:r>
          </a:p>
          <a:p>
            <a:pPr algn="ctr"/>
            <a:r>
              <a:rPr lang="en-US" sz="2000" b="1" dirty="0" smtClean="0"/>
              <a:t>Minas </a:t>
            </a:r>
            <a:r>
              <a:rPr lang="en-US" sz="2000" b="1" dirty="0" err="1" smtClean="0"/>
              <a:t>Gerais</a:t>
            </a:r>
            <a:endParaRPr lang="en-US" sz="2000" b="1" dirty="0"/>
          </a:p>
        </p:txBody>
      </p:sp>
      <p:sp>
        <p:nvSpPr>
          <p:cNvPr id="27" name="TextBox 26"/>
          <p:cNvSpPr txBox="1"/>
          <p:nvPr/>
        </p:nvSpPr>
        <p:spPr>
          <a:xfrm>
            <a:off x="5436096" y="4581129"/>
            <a:ext cx="1368152" cy="1015663"/>
          </a:xfrm>
          <a:prstGeom prst="rect">
            <a:avLst/>
          </a:prstGeom>
          <a:noFill/>
        </p:spPr>
        <p:txBody>
          <a:bodyPr wrap="square" rtlCol="0">
            <a:spAutoFit/>
          </a:bodyPr>
          <a:lstStyle/>
          <a:p>
            <a:pPr algn="ctr"/>
            <a:r>
              <a:rPr lang="en-US" sz="2000" b="1" dirty="0" smtClean="0"/>
              <a:t>8,2</a:t>
            </a:r>
          </a:p>
          <a:p>
            <a:pPr algn="ctr"/>
            <a:r>
              <a:rPr lang="en-US" sz="2000" b="1" dirty="0" err="1" smtClean="0"/>
              <a:t>Alagoas</a:t>
            </a:r>
            <a:r>
              <a:rPr lang="en-US" sz="2000" b="1" dirty="0" smtClean="0"/>
              <a:t> e</a:t>
            </a:r>
          </a:p>
          <a:p>
            <a:pPr algn="ctr"/>
            <a:r>
              <a:rPr lang="en-US" sz="2000" b="1" dirty="0" err="1" smtClean="0"/>
              <a:t>Maranhão</a:t>
            </a:r>
            <a:endParaRPr lang="en-US" sz="2000" b="1" dirty="0"/>
          </a:p>
        </p:txBody>
      </p:sp>
      <p:sp>
        <p:nvSpPr>
          <p:cNvPr id="14" name="Oval 13"/>
          <p:cNvSpPr/>
          <p:nvPr/>
        </p:nvSpPr>
        <p:spPr>
          <a:xfrm>
            <a:off x="5076056" y="2564904"/>
            <a:ext cx="2016224" cy="3240360"/>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40241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51520" y="332656"/>
            <a:ext cx="5321300" cy="1092200"/>
          </a:xfrm>
          <a:prstGeom prst="rect">
            <a:avLst/>
          </a:prstGeom>
        </p:spPr>
      </p:pic>
      <p:pic>
        <p:nvPicPr>
          <p:cNvPr id="2" name="Picture 1"/>
          <p:cNvPicPr>
            <a:picLocks noChangeAspect="1"/>
          </p:cNvPicPr>
          <p:nvPr/>
        </p:nvPicPr>
        <p:blipFill>
          <a:blip r:embed="rId3" cstate="print"/>
          <a:stretch>
            <a:fillRect/>
          </a:stretch>
        </p:blipFill>
        <p:spPr>
          <a:xfrm>
            <a:off x="512033" y="2060848"/>
            <a:ext cx="7948399" cy="2849084"/>
          </a:xfrm>
          <a:prstGeom prst="rect">
            <a:avLst/>
          </a:prstGeom>
        </p:spPr>
      </p:pic>
      <p:sp>
        <p:nvSpPr>
          <p:cNvPr id="7" name="TextBox 6"/>
          <p:cNvSpPr txBox="1"/>
          <p:nvPr/>
        </p:nvSpPr>
        <p:spPr>
          <a:xfrm>
            <a:off x="2998387" y="1700808"/>
            <a:ext cx="3167454" cy="369332"/>
          </a:xfrm>
          <a:prstGeom prst="rect">
            <a:avLst/>
          </a:prstGeom>
          <a:noFill/>
        </p:spPr>
        <p:txBody>
          <a:bodyPr wrap="none" rtlCol="0">
            <a:spAutoFit/>
          </a:bodyPr>
          <a:lstStyle/>
          <a:p>
            <a:r>
              <a:rPr lang="en-US" dirty="0" err="1" smtClean="0"/>
              <a:t>Anos</a:t>
            </a:r>
            <a:r>
              <a:rPr lang="en-US" dirty="0" smtClean="0"/>
              <a:t> </a:t>
            </a:r>
            <a:r>
              <a:rPr lang="en-US" dirty="0" err="1" smtClean="0"/>
              <a:t>finais</a:t>
            </a:r>
            <a:r>
              <a:rPr lang="en-US" dirty="0" smtClean="0"/>
              <a:t> </a:t>
            </a:r>
            <a:r>
              <a:rPr lang="en-US" dirty="0" err="1" smtClean="0"/>
              <a:t>Ensino</a:t>
            </a:r>
            <a:r>
              <a:rPr lang="en-US" dirty="0" smtClean="0"/>
              <a:t> Fundamental</a:t>
            </a:r>
            <a:endParaRPr lang="en-US" dirty="0"/>
          </a:p>
        </p:txBody>
      </p:sp>
    </p:spTree>
    <p:extLst>
      <p:ext uri="{BB962C8B-B14F-4D97-AF65-F5344CB8AC3E}">
        <p14:creationId xmlns="" xmlns:p14="http://schemas.microsoft.com/office/powerpoint/2010/main" val="638844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9727" y="2996952"/>
            <a:ext cx="5448577" cy="1200328"/>
          </a:xfrm>
          <a:prstGeom prst="rect">
            <a:avLst/>
          </a:prstGeom>
          <a:noFill/>
        </p:spPr>
        <p:txBody>
          <a:bodyPr wrap="none" rtlCol="0">
            <a:spAutoFit/>
          </a:bodyPr>
          <a:lstStyle/>
          <a:p>
            <a:pPr algn="ctr"/>
            <a:r>
              <a:rPr lang="en-US" sz="2400" dirty="0">
                <a:solidFill>
                  <a:srgbClr val="F19A07"/>
                </a:solidFill>
              </a:rPr>
              <a:t>% de </a:t>
            </a:r>
            <a:r>
              <a:rPr lang="en-US" sz="2400" dirty="0" err="1">
                <a:solidFill>
                  <a:srgbClr val="F19A07"/>
                </a:solidFill>
              </a:rPr>
              <a:t>alunos</a:t>
            </a:r>
            <a:r>
              <a:rPr lang="en-US" sz="2400" dirty="0">
                <a:solidFill>
                  <a:srgbClr val="F19A07"/>
                </a:solidFill>
              </a:rPr>
              <a:t> com </a:t>
            </a:r>
            <a:r>
              <a:rPr lang="en-US" sz="2400" dirty="0" err="1">
                <a:solidFill>
                  <a:srgbClr val="F19A07"/>
                </a:solidFill>
              </a:rPr>
              <a:t>aprendizagem</a:t>
            </a:r>
            <a:r>
              <a:rPr lang="en-US" sz="2400" dirty="0">
                <a:solidFill>
                  <a:srgbClr val="F19A07"/>
                </a:solidFill>
              </a:rPr>
              <a:t> </a:t>
            </a:r>
            <a:r>
              <a:rPr lang="en-US" sz="2400" dirty="0" err="1">
                <a:solidFill>
                  <a:srgbClr val="F19A07"/>
                </a:solidFill>
              </a:rPr>
              <a:t>adequada</a:t>
            </a:r>
            <a:endParaRPr lang="en-US" sz="2400" dirty="0">
              <a:solidFill>
                <a:srgbClr val="F19A07"/>
              </a:solidFill>
            </a:endParaRPr>
          </a:p>
          <a:p>
            <a:pPr algn="ctr"/>
            <a:r>
              <a:rPr lang="pt-BR" sz="2400" dirty="0" smtClean="0">
                <a:solidFill>
                  <a:srgbClr val="F19A07"/>
                </a:solidFill>
              </a:rPr>
              <a:t>9º </a:t>
            </a:r>
            <a:r>
              <a:rPr lang="en-US" sz="2400" dirty="0" err="1">
                <a:solidFill>
                  <a:srgbClr val="F19A07"/>
                </a:solidFill>
              </a:rPr>
              <a:t>ano</a:t>
            </a:r>
            <a:r>
              <a:rPr lang="en-US" sz="2400" dirty="0">
                <a:solidFill>
                  <a:srgbClr val="F19A07"/>
                </a:solidFill>
              </a:rPr>
              <a:t> </a:t>
            </a:r>
            <a:r>
              <a:rPr lang="en-US" sz="2400" dirty="0" smtClean="0">
                <a:solidFill>
                  <a:srgbClr val="F19A07"/>
                </a:solidFill>
              </a:rPr>
              <a:t>– </a:t>
            </a:r>
            <a:r>
              <a:rPr lang="en-US" sz="2400" dirty="0" err="1" smtClean="0">
                <a:solidFill>
                  <a:srgbClr val="F19A07"/>
                </a:solidFill>
              </a:rPr>
              <a:t>Matemática</a:t>
            </a:r>
            <a:endParaRPr lang="en-US" sz="2400" dirty="0" smtClean="0">
              <a:solidFill>
                <a:srgbClr val="F19A07"/>
              </a:solidFill>
            </a:endParaRPr>
          </a:p>
          <a:p>
            <a:pPr algn="ctr"/>
            <a:r>
              <a:rPr lang="en-US" sz="2400" dirty="0" smtClean="0">
                <a:solidFill>
                  <a:srgbClr val="F19A07"/>
                </a:solidFill>
              </a:rPr>
              <a:t>2005 - 2001</a:t>
            </a:r>
            <a:endParaRPr lang="en-US" sz="2400" dirty="0">
              <a:solidFill>
                <a:srgbClr val="F19A07"/>
              </a:solidFill>
            </a:endParaRPr>
          </a:p>
        </p:txBody>
      </p:sp>
    </p:spTree>
    <p:extLst>
      <p:ext uri="{BB962C8B-B14F-4D97-AF65-F5344CB8AC3E}">
        <p14:creationId xmlns="" xmlns:p14="http://schemas.microsoft.com/office/powerpoint/2010/main" val="2489384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t_9ano_2005.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0"/>
            <a:ext cx="6096000" cy="6858000"/>
          </a:xfrm>
          <a:prstGeom prst="rect">
            <a:avLst/>
          </a:prstGeom>
        </p:spPr>
      </p:pic>
    </p:spTree>
    <p:extLst>
      <p:ext uri="{BB962C8B-B14F-4D97-AF65-F5344CB8AC3E}">
        <p14:creationId xmlns="" xmlns:p14="http://schemas.microsoft.com/office/powerpoint/2010/main" val="258606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t_9ano_2007.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0"/>
            <a:ext cx="6096000" cy="6858000"/>
          </a:xfrm>
          <a:prstGeom prst="rect">
            <a:avLst/>
          </a:prstGeom>
        </p:spPr>
      </p:pic>
    </p:spTree>
    <p:extLst>
      <p:ext uri="{BB962C8B-B14F-4D97-AF65-F5344CB8AC3E}">
        <p14:creationId xmlns="" xmlns:p14="http://schemas.microsoft.com/office/powerpoint/2010/main" val="2315320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t_9ano_2009.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6200" y="0"/>
            <a:ext cx="6096000" cy="6858000"/>
          </a:xfrm>
          <a:prstGeom prst="rect">
            <a:avLst/>
          </a:prstGeom>
        </p:spPr>
      </p:pic>
    </p:spTree>
    <p:extLst>
      <p:ext uri="{BB962C8B-B14F-4D97-AF65-F5344CB8AC3E}">
        <p14:creationId xmlns="" xmlns:p14="http://schemas.microsoft.com/office/powerpoint/2010/main" val="3775190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t_9ano_2011.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6200" y="0"/>
            <a:ext cx="6096000" cy="6858000"/>
          </a:xfrm>
          <a:prstGeom prst="rect">
            <a:avLst/>
          </a:prstGeom>
        </p:spPr>
      </p:pic>
    </p:spTree>
    <p:extLst>
      <p:ext uri="{BB962C8B-B14F-4D97-AF65-F5344CB8AC3E}">
        <p14:creationId xmlns="" xmlns:p14="http://schemas.microsoft.com/office/powerpoint/2010/main" val="2648971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51520" y="332656"/>
            <a:ext cx="5321300" cy="1092200"/>
          </a:xfrm>
          <a:prstGeom prst="rect">
            <a:avLst/>
          </a:prstGeom>
        </p:spPr>
      </p:pic>
      <p:graphicFrame>
        <p:nvGraphicFramePr>
          <p:cNvPr id="4" name="Table 3"/>
          <p:cNvGraphicFramePr>
            <a:graphicFrameLocks noGrp="1"/>
          </p:cNvGraphicFramePr>
          <p:nvPr>
            <p:extLst>
              <p:ext uri="{D42A27DB-BD31-4B8C-83A1-F6EECF244321}">
                <p14:modId xmlns="" xmlns:p14="http://schemas.microsoft.com/office/powerpoint/2010/main" val="4053889781"/>
              </p:ext>
            </p:extLst>
          </p:nvPr>
        </p:nvGraphicFramePr>
        <p:xfrm>
          <a:off x="2232248" y="2348880"/>
          <a:ext cx="4572000" cy="3235960"/>
        </p:xfrm>
        <a:graphic>
          <a:graphicData uri="http://schemas.openxmlformats.org/drawingml/2006/table">
            <a:tbl>
              <a:tblPr firstRow="1" bandRow="1">
                <a:tableStyleId>{912C8C85-51F0-491E-9774-3900AFEF0FD7}</a:tableStyleId>
              </a:tblPr>
              <a:tblGrid>
                <a:gridCol w="1524000"/>
                <a:gridCol w="1524000"/>
                <a:gridCol w="1524000"/>
              </a:tblGrid>
              <a:tr h="370840">
                <a:tc gridSpan="3">
                  <a:txBody>
                    <a:bodyPr/>
                    <a:lstStyle/>
                    <a:p>
                      <a:pPr algn="ctr"/>
                      <a:r>
                        <a:rPr lang="en-US" dirty="0" smtClean="0"/>
                        <a:t>% </a:t>
                      </a:r>
                      <a:r>
                        <a:rPr lang="en-US" dirty="0" err="1" smtClean="0"/>
                        <a:t>acima</a:t>
                      </a:r>
                      <a:r>
                        <a:rPr lang="en-US" dirty="0" smtClean="0"/>
                        <a:t> do </a:t>
                      </a:r>
                      <a:r>
                        <a:rPr lang="en-US" dirty="0" err="1" smtClean="0"/>
                        <a:t>nível</a:t>
                      </a:r>
                      <a:r>
                        <a:rPr lang="en-US" dirty="0" smtClean="0"/>
                        <a:t> </a:t>
                      </a:r>
                      <a:r>
                        <a:rPr lang="en-US" dirty="0" err="1" smtClean="0"/>
                        <a:t>adequado</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dirty="0"/>
                    </a:p>
                  </a:txBody>
                  <a:tcPr/>
                </a:tc>
                <a:tc>
                  <a:txBody>
                    <a:bodyPr/>
                    <a:lstStyle/>
                    <a:p>
                      <a:pPr algn="ctr"/>
                      <a:r>
                        <a:rPr lang="en-US" dirty="0" err="1" smtClean="0"/>
                        <a:t>Língua</a:t>
                      </a:r>
                      <a:r>
                        <a:rPr lang="en-US" baseline="0" dirty="0" smtClean="0"/>
                        <a:t> Portuguesa</a:t>
                      </a:r>
                      <a:endParaRPr lang="en-US" dirty="0"/>
                    </a:p>
                  </a:txBody>
                  <a:tcPr/>
                </a:tc>
                <a:tc>
                  <a:txBody>
                    <a:bodyPr/>
                    <a:lstStyle/>
                    <a:p>
                      <a:pPr algn="ctr"/>
                      <a:r>
                        <a:rPr lang="en-US" dirty="0" err="1" smtClean="0"/>
                        <a:t>Matemática</a:t>
                      </a:r>
                      <a:endParaRPr lang="en-US" dirty="0"/>
                    </a:p>
                  </a:txBody>
                  <a:tcPr/>
                </a:tc>
              </a:tr>
              <a:tr h="370840">
                <a:tc>
                  <a:txBody>
                    <a:bodyPr/>
                    <a:lstStyle/>
                    <a:p>
                      <a:r>
                        <a:rPr lang="en-US" dirty="0" err="1" smtClean="0"/>
                        <a:t>Brasil</a:t>
                      </a:r>
                      <a:endParaRPr lang="en-US" dirty="0"/>
                    </a:p>
                  </a:txBody>
                  <a:tcPr/>
                </a:tc>
                <a:tc>
                  <a:txBody>
                    <a:bodyPr/>
                    <a:lstStyle/>
                    <a:p>
                      <a:pPr algn="ctr"/>
                      <a:r>
                        <a:rPr lang="en-US" dirty="0" smtClean="0">
                          <a:solidFill>
                            <a:srgbClr val="800000"/>
                          </a:solidFill>
                        </a:rPr>
                        <a:t>29,2</a:t>
                      </a:r>
                      <a:endParaRPr lang="en-US" dirty="0">
                        <a:solidFill>
                          <a:srgbClr val="800000"/>
                        </a:solidFill>
                      </a:endParaRPr>
                    </a:p>
                  </a:txBody>
                  <a:tcPr/>
                </a:tc>
                <a:tc>
                  <a:txBody>
                    <a:bodyPr/>
                    <a:lstStyle/>
                    <a:p>
                      <a:pPr algn="ctr"/>
                      <a:r>
                        <a:rPr lang="en-US" dirty="0" smtClean="0">
                          <a:solidFill>
                            <a:srgbClr val="800000"/>
                          </a:solidFill>
                        </a:rPr>
                        <a:t>10,3</a:t>
                      </a:r>
                      <a:endParaRPr lang="en-US" dirty="0">
                        <a:solidFill>
                          <a:srgbClr val="800000"/>
                        </a:solidFill>
                      </a:endParaRPr>
                    </a:p>
                  </a:txBody>
                  <a:tcPr/>
                </a:tc>
              </a:tr>
              <a:tr h="370840">
                <a:tc>
                  <a:txBody>
                    <a:bodyPr/>
                    <a:lstStyle/>
                    <a:p>
                      <a:r>
                        <a:rPr lang="en-US" dirty="0" smtClean="0"/>
                        <a:t>Norte</a:t>
                      </a:r>
                      <a:endParaRPr lang="en-US" dirty="0"/>
                    </a:p>
                  </a:txBody>
                  <a:tcPr/>
                </a:tc>
                <a:tc>
                  <a:txBody>
                    <a:bodyPr/>
                    <a:lstStyle/>
                    <a:p>
                      <a:pPr algn="ctr"/>
                      <a:r>
                        <a:rPr lang="en-US" dirty="0" smtClean="0">
                          <a:solidFill>
                            <a:srgbClr val="008000"/>
                          </a:solidFill>
                        </a:rPr>
                        <a:t>23,4</a:t>
                      </a:r>
                      <a:endParaRPr lang="en-US" dirty="0">
                        <a:solidFill>
                          <a:srgbClr val="008000"/>
                        </a:solidFill>
                      </a:endParaRPr>
                    </a:p>
                  </a:txBody>
                  <a:tcPr/>
                </a:tc>
                <a:tc>
                  <a:txBody>
                    <a:bodyPr/>
                    <a:lstStyle/>
                    <a:p>
                      <a:pPr algn="ctr"/>
                      <a:r>
                        <a:rPr lang="en-US" dirty="0" smtClean="0">
                          <a:solidFill>
                            <a:srgbClr val="800000"/>
                          </a:solidFill>
                        </a:rPr>
                        <a:t>4,6</a:t>
                      </a:r>
                      <a:endParaRPr lang="en-US" dirty="0">
                        <a:solidFill>
                          <a:srgbClr val="800000"/>
                        </a:solidFill>
                      </a:endParaRPr>
                    </a:p>
                  </a:txBody>
                  <a:tcPr/>
                </a:tc>
              </a:tr>
              <a:tr h="370840">
                <a:tc>
                  <a:txBody>
                    <a:bodyPr/>
                    <a:lstStyle/>
                    <a:p>
                      <a:r>
                        <a:rPr lang="en-US" dirty="0" err="1" smtClean="0"/>
                        <a:t>Nordeste</a:t>
                      </a:r>
                      <a:endParaRPr lang="en-US" dirty="0"/>
                    </a:p>
                  </a:txBody>
                  <a:tcPr/>
                </a:tc>
                <a:tc>
                  <a:txBody>
                    <a:bodyPr/>
                    <a:lstStyle/>
                    <a:p>
                      <a:pPr algn="ctr"/>
                      <a:r>
                        <a:rPr lang="en-US" dirty="0" smtClean="0">
                          <a:solidFill>
                            <a:srgbClr val="800000"/>
                          </a:solidFill>
                        </a:rPr>
                        <a:t>20,2</a:t>
                      </a:r>
                      <a:endParaRPr lang="en-US" dirty="0">
                        <a:solidFill>
                          <a:srgbClr val="800000"/>
                        </a:solidFill>
                      </a:endParaRPr>
                    </a:p>
                  </a:txBody>
                  <a:tcPr/>
                </a:tc>
                <a:tc>
                  <a:txBody>
                    <a:bodyPr/>
                    <a:lstStyle/>
                    <a:p>
                      <a:pPr algn="ctr"/>
                      <a:r>
                        <a:rPr lang="en-US" dirty="0" smtClean="0">
                          <a:solidFill>
                            <a:srgbClr val="800000"/>
                          </a:solidFill>
                        </a:rPr>
                        <a:t>6,5</a:t>
                      </a:r>
                      <a:endParaRPr lang="en-US" dirty="0">
                        <a:solidFill>
                          <a:srgbClr val="800000"/>
                        </a:solidFill>
                      </a:endParaRPr>
                    </a:p>
                  </a:txBody>
                  <a:tcPr/>
                </a:tc>
              </a:tr>
              <a:tr h="370840">
                <a:tc>
                  <a:txBody>
                    <a:bodyPr/>
                    <a:lstStyle/>
                    <a:p>
                      <a:r>
                        <a:rPr lang="en-US" dirty="0" err="1" smtClean="0"/>
                        <a:t>Sudeste</a:t>
                      </a:r>
                      <a:endParaRPr lang="en-US" dirty="0"/>
                    </a:p>
                  </a:txBody>
                  <a:tcPr/>
                </a:tc>
                <a:tc>
                  <a:txBody>
                    <a:bodyPr/>
                    <a:lstStyle/>
                    <a:p>
                      <a:pPr algn="ctr"/>
                      <a:r>
                        <a:rPr lang="en-US" dirty="0" smtClean="0">
                          <a:solidFill>
                            <a:srgbClr val="008000"/>
                          </a:solidFill>
                        </a:rPr>
                        <a:t>35,9</a:t>
                      </a:r>
                      <a:endParaRPr lang="en-US" dirty="0">
                        <a:solidFill>
                          <a:srgbClr val="008000"/>
                        </a:solidFill>
                      </a:endParaRPr>
                    </a:p>
                  </a:txBody>
                  <a:tcPr/>
                </a:tc>
                <a:tc>
                  <a:txBody>
                    <a:bodyPr/>
                    <a:lstStyle/>
                    <a:p>
                      <a:pPr algn="ctr"/>
                      <a:r>
                        <a:rPr lang="en-US" dirty="0" smtClean="0">
                          <a:solidFill>
                            <a:srgbClr val="800000"/>
                          </a:solidFill>
                        </a:rPr>
                        <a:t>13,2</a:t>
                      </a:r>
                      <a:endParaRPr lang="en-US" dirty="0">
                        <a:solidFill>
                          <a:srgbClr val="800000"/>
                        </a:solidFill>
                      </a:endParaRPr>
                    </a:p>
                  </a:txBody>
                  <a:tcPr/>
                </a:tc>
              </a:tr>
              <a:tr h="370840">
                <a:tc>
                  <a:txBody>
                    <a:bodyPr/>
                    <a:lstStyle/>
                    <a:p>
                      <a:r>
                        <a:rPr lang="en-US" dirty="0" err="1" smtClean="0"/>
                        <a:t>Sul</a:t>
                      </a:r>
                      <a:endParaRPr lang="en-US" dirty="0"/>
                    </a:p>
                  </a:txBody>
                  <a:tcPr/>
                </a:tc>
                <a:tc>
                  <a:txBody>
                    <a:bodyPr/>
                    <a:lstStyle/>
                    <a:p>
                      <a:pPr algn="ctr"/>
                      <a:r>
                        <a:rPr lang="en-US" dirty="0" smtClean="0">
                          <a:solidFill>
                            <a:srgbClr val="800000"/>
                          </a:solidFill>
                        </a:rPr>
                        <a:t>34,2</a:t>
                      </a:r>
                      <a:endParaRPr lang="en-US" dirty="0">
                        <a:solidFill>
                          <a:srgbClr val="800000"/>
                        </a:solidFill>
                      </a:endParaRPr>
                    </a:p>
                  </a:txBody>
                  <a:tcPr/>
                </a:tc>
                <a:tc>
                  <a:txBody>
                    <a:bodyPr/>
                    <a:lstStyle/>
                    <a:p>
                      <a:pPr algn="ctr"/>
                      <a:r>
                        <a:rPr lang="en-US" dirty="0" smtClean="0">
                          <a:solidFill>
                            <a:srgbClr val="800000"/>
                          </a:solidFill>
                        </a:rPr>
                        <a:t>14,2</a:t>
                      </a:r>
                      <a:endParaRPr lang="en-US" dirty="0">
                        <a:solidFill>
                          <a:srgbClr val="800000"/>
                        </a:solidFill>
                      </a:endParaRPr>
                    </a:p>
                  </a:txBody>
                  <a:tcPr/>
                </a:tc>
              </a:tr>
              <a:tr h="370840">
                <a:tc>
                  <a:txBody>
                    <a:bodyPr/>
                    <a:lstStyle/>
                    <a:p>
                      <a:r>
                        <a:rPr lang="en-US" dirty="0" smtClean="0"/>
                        <a:t>Centro-</a:t>
                      </a:r>
                      <a:r>
                        <a:rPr lang="en-US" dirty="0" err="1" smtClean="0"/>
                        <a:t>oeste</a:t>
                      </a:r>
                      <a:endParaRPr lang="en-US" dirty="0"/>
                    </a:p>
                  </a:txBody>
                  <a:tcPr/>
                </a:tc>
                <a:tc>
                  <a:txBody>
                    <a:bodyPr/>
                    <a:lstStyle/>
                    <a:p>
                      <a:pPr algn="ctr"/>
                      <a:r>
                        <a:rPr lang="en-US" dirty="0" smtClean="0">
                          <a:solidFill>
                            <a:srgbClr val="800000"/>
                          </a:solidFill>
                        </a:rPr>
                        <a:t>30,0</a:t>
                      </a:r>
                      <a:endParaRPr lang="en-US" dirty="0">
                        <a:solidFill>
                          <a:srgbClr val="800000"/>
                        </a:solidFill>
                      </a:endParaRPr>
                    </a:p>
                  </a:txBody>
                  <a:tcPr/>
                </a:tc>
                <a:tc>
                  <a:txBody>
                    <a:bodyPr/>
                    <a:lstStyle/>
                    <a:p>
                      <a:pPr algn="ctr"/>
                      <a:r>
                        <a:rPr lang="en-US" dirty="0" smtClean="0">
                          <a:solidFill>
                            <a:srgbClr val="800000"/>
                          </a:solidFill>
                        </a:rPr>
                        <a:t>10,1</a:t>
                      </a:r>
                      <a:endParaRPr lang="en-US" dirty="0">
                        <a:solidFill>
                          <a:srgbClr val="800000"/>
                        </a:solidFill>
                      </a:endParaRPr>
                    </a:p>
                  </a:txBody>
                  <a:tcPr/>
                </a:tc>
              </a:tr>
            </a:tbl>
          </a:graphicData>
        </a:graphic>
      </p:graphicFrame>
      <p:sp>
        <p:nvSpPr>
          <p:cNvPr id="5" name="TextBox 4"/>
          <p:cNvSpPr txBox="1"/>
          <p:nvPr/>
        </p:nvSpPr>
        <p:spPr>
          <a:xfrm>
            <a:off x="2998387" y="1700808"/>
            <a:ext cx="1465290" cy="369332"/>
          </a:xfrm>
          <a:prstGeom prst="rect">
            <a:avLst/>
          </a:prstGeom>
          <a:noFill/>
        </p:spPr>
        <p:txBody>
          <a:bodyPr wrap="none" rtlCol="0">
            <a:spAutoFit/>
          </a:bodyPr>
          <a:lstStyle/>
          <a:p>
            <a:r>
              <a:rPr lang="en-US" dirty="0" err="1" smtClean="0"/>
              <a:t>Ensino</a:t>
            </a:r>
            <a:r>
              <a:rPr lang="en-US" dirty="0" smtClean="0"/>
              <a:t> </a:t>
            </a:r>
            <a:r>
              <a:rPr lang="en-US" dirty="0" err="1" smtClean="0"/>
              <a:t>Médio</a:t>
            </a:r>
            <a:endParaRPr lang="en-US" dirty="0"/>
          </a:p>
        </p:txBody>
      </p:sp>
      <p:sp>
        <p:nvSpPr>
          <p:cNvPr id="6" name="Oval 5"/>
          <p:cNvSpPr/>
          <p:nvPr/>
        </p:nvSpPr>
        <p:spPr>
          <a:xfrm>
            <a:off x="5076056" y="2564904"/>
            <a:ext cx="2016224" cy="3240360"/>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80436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2056780"/>
            <a:ext cx="5416868" cy="2308324"/>
          </a:xfrm>
          <a:prstGeom prst="rect">
            <a:avLst/>
          </a:prstGeom>
          <a:noFill/>
        </p:spPr>
        <p:txBody>
          <a:bodyPr wrap="none" rtlCol="0">
            <a:spAutoFit/>
          </a:bodyPr>
          <a:lstStyle/>
          <a:p>
            <a:pPr marL="342900" indent="-342900">
              <a:buAutoNum type="arabicPeriod"/>
            </a:pPr>
            <a:r>
              <a:rPr lang="en-US" sz="3600" dirty="0" smtClean="0"/>
              <a:t> Meta 20 – </a:t>
            </a:r>
            <a:r>
              <a:rPr lang="en-US" sz="3600" dirty="0" err="1" smtClean="0"/>
              <a:t>Financiamento</a:t>
            </a:r>
            <a:endParaRPr lang="en-US" sz="3600" dirty="0" smtClean="0"/>
          </a:p>
          <a:p>
            <a:pPr marL="342900" indent="-342900">
              <a:buAutoNum type="arabicPeriod"/>
            </a:pPr>
            <a:r>
              <a:rPr lang="en-US" sz="3600" dirty="0" smtClean="0"/>
              <a:t> Meta 07 – </a:t>
            </a:r>
            <a:r>
              <a:rPr lang="en-US" sz="3600" dirty="0" err="1" smtClean="0"/>
              <a:t>Matemática</a:t>
            </a:r>
            <a:endParaRPr lang="en-US" sz="3600" dirty="0" smtClean="0"/>
          </a:p>
          <a:p>
            <a:pPr marL="342900" indent="-342900">
              <a:buAutoNum type="arabicPeriod"/>
            </a:pPr>
            <a:r>
              <a:rPr lang="en-US" sz="3600" dirty="0" smtClean="0"/>
              <a:t> Meta 05 – </a:t>
            </a:r>
            <a:r>
              <a:rPr lang="en-US" sz="3600" dirty="0" err="1" smtClean="0"/>
              <a:t>Alfabetização</a:t>
            </a:r>
            <a:endParaRPr lang="en-US" sz="3600" dirty="0" smtClean="0"/>
          </a:p>
          <a:p>
            <a:pPr marL="342900" indent="-342900">
              <a:buFontTx/>
              <a:buAutoNum type="arabicPeriod"/>
            </a:pPr>
            <a:r>
              <a:rPr lang="en-US" sz="3600" dirty="0"/>
              <a:t> Meta </a:t>
            </a:r>
            <a:r>
              <a:rPr lang="en-US" sz="3600" dirty="0" smtClean="0"/>
              <a:t>02 </a:t>
            </a:r>
            <a:r>
              <a:rPr lang="en-US" sz="3600" dirty="0"/>
              <a:t>– </a:t>
            </a:r>
            <a:r>
              <a:rPr lang="en-US" sz="3600" dirty="0" err="1" smtClean="0"/>
              <a:t>Esporte</a:t>
            </a:r>
            <a:endParaRPr lang="en-US" sz="3600" dirty="0"/>
          </a:p>
        </p:txBody>
      </p:sp>
      <p:sp>
        <p:nvSpPr>
          <p:cNvPr id="4" name="TextBox 3"/>
          <p:cNvSpPr txBox="1"/>
          <p:nvPr/>
        </p:nvSpPr>
        <p:spPr>
          <a:xfrm>
            <a:off x="1115616" y="982469"/>
            <a:ext cx="1920693" cy="769441"/>
          </a:xfrm>
          <a:prstGeom prst="rect">
            <a:avLst/>
          </a:prstGeom>
          <a:noFill/>
        </p:spPr>
        <p:txBody>
          <a:bodyPr wrap="none" rtlCol="0">
            <a:spAutoFit/>
          </a:bodyPr>
          <a:lstStyle/>
          <a:p>
            <a:r>
              <a:rPr lang="en-US" sz="4400" dirty="0" smtClean="0"/>
              <a:t>Agenda</a:t>
            </a:r>
            <a:endParaRPr lang="en-US" sz="4400" dirty="0"/>
          </a:p>
        </p:txBody>
      </p:sp>
    </p:spTree>
    <p:extLst>
      <p:ext uri="{BB962C8B-B14F-4D97-AF65-F5344CB8AC3E}">
        <p14:creationId xmlns="" xmlns:p14="http://schemas.microsoft.com/office/powerpoint/2010/main" val="4232754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51520" y="332656"/>
            <a:ext cx="5321300" cy="1092200"/>
          </a:xfrm>
          <a:prstGeom prst="rect">
            <a:avLst/>
          </a:prstGeom>
        </p:spPr>
      </p:pic>
      <p:graphicFrame>
        <p:nvGraphicFramePr>
          <p:cNvPr id="4" name="Table 3"/>
          <p:cNvGraphicFramePr>
            <a:graphicFrameLocks noGrp="1"/>
          </p:cNvGraphicFramePr>
          <p:nvPr>
            <p:extLst>
              <p:ext uri="{D42A27DB-BD31-4B8C-83A1-F6EECF244321}">
                <p14:modId xmlns="" xmlns:p14="http://schemas.microsoft.com/office/powerpoint/2010/main" val="3346882826"/>
              </p:ext>
            </p:extLst>
          </p:nvPr>
        </p:nvGraphicFramePr>
        <p:xfrm>
          <a:off x="2232248" y="2348880"/>
          <a:ext cx="4572000" cy="3235960"/>
        </p:xfrm>
        <a:graphic>
          <a:graphicData uri="http://schemas.openxmlformats.org/drawingml/2006/table">
            <a:tbl>
              <a:tblPr firstRow="1" bandRow="1">
                <a:tableStyleId>{912C8C85-51F0-491E-9774-3900AFEF0FD7}</a:tableStyleId>
              </a:tblPr>
              <a:tblGrid>
                <a:gridCol w="1524000"/>
                <a:gridCol w="1524000"/>
                <a:gridCol w="1524000"/>
              </a:tblGrid>
              <a:tr h="370840">
                <a:tc gridSpan="3">
                  <a:txBody>
                    <a:bodyPr/>
                    <a:lstStyle/>
                    <a:p>
                      <a:pPr algn="ctr"/>
                      <a:r>
                        <a:rPr lang="en-US" dirty="0" smtClean="0"/>
                        <a:t>% </a:t>
                      </a:r>
                      <a:r>
                        <a:rPr lang="en-US" dirty="0" err="1" smtClean="0"/>
                        <a:t>acima</a:t>
                      </a:r>
                      <a:r>
                        <a:rPr lang="en-US" dirty="0" smtClean="0"/>
                        <a:t> do </a:t>
                      </a:r>
                      <a:r>
                        <a:rPr lang="en-US" dirty="0" err="1" smtClean="0"/>
                        <a:t>nível</a:t>
                      </a:r>
                      <a:r>
                        <a:rPr lang="en-US" dirty="0" smtClean="0"/>
                        <a:t> </a:t>
                      </a:r>
                      <a:r>
                        <a:rPr lang="en-US" dirty="0" err="1" smtClean="0"/>
                        <a:t>adequado</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dirty="0"/>
                    </a:p>
                  </a:txBody>
                  <a:tcPr/>
                </a:tc>
                <a:tc>
                  <a:txBody>
                    <a:bodyPr/>
                    <a:lstStyle/>
                    <a:p>
                      <a:pPr algn="ctr"/>
                      <a:r>
                        <a:rPr lang="en-US" dirty="0" err="1" smtClean="0"/>
                        <a:t>Língua</a:t>
                      </a:r>
                      <a:r>
                        <a:rPr lang="en-US" baseline="0" dirty="0" smtClean="0"/>
                        <a:t> Portuguesa</a:t>
                      </a:r>
                      <a:endParaRPr lang="en-US" dirty="0"/>
                    </a:p>
                  </a:txBody>
                  <a:tcPr/>
                </a:tc>
                <a:tc>
                  <a:txBody>
                    <a:bodyPr/>
                    <a:lstStyle/>
                    <a:p>
                      <a:pPr algn="ctr"/>
                      <a:r>
                        <a:rPr lang="en-US" dirty="0" err="1" smtClean="0"/>
                        <a:t>Matemática</a:t>
                      </a:r>
                      <a:endParaRPr lang="en-US" dirty="0"/>
                    </a:p>
                  </a:txBody>
                  <a:tcPr/>
                </a:tc>
              </a:tr>
              <a:tr h="370840">
                <a:tc>
                  <a:txBody>
                    <a:bodyPr/>
                    <a:lstStyle/>
                    <a:p>
                      <a:r>
                        <a:rPr lang="en-US" dirty="0" err="1" smtClean="0"/>
                        <a:t>Brasil</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Norte</a:t>
                      </a:r>
                      <a:endParaRPr lang="en-US" dirty="0"/>
                    </a:p>
                  </a:txBody>
                  <a:tcPr/>
                </a:tc>
                <a:tc>
                  <a:txBody>
                    <a:bodyPr/>
                    <a:lstStyle/>
                    <a:p>
                      <a:endParaRPr lang="en-US"/>
                    </a:p>
                  </a:txBody>
                  <a:tcPr/>
                </a:tc>
                <a:tc>
                  <a:txBody>
                    <a:bodyPr/>
                    <a:lstStyle/>
                    <a:p>
                      <a:endParaRPr lang="en-US"/>
                    </a:p>
                  </a:txBody>
                  <a:tcPr/>
                </a:tc>
              </a:tr>
              <a:tr h="370840">
                <a:tc>
                  <a:txBody>
                    <a:bodyPr/>
                    <a:lstStyle/>
                    <a:p>
                      <a:r>
                        <a:rPr lang="en-US" dirty="0" err="1" smtClean="0"/>
                        <a:t>Nordeste</a:t>
                      </a:r>
                      <a:endParaRPr lang="en-US" dirty="0"/>
                    </a:p>
                  </a:txBody>
                  <a:tcPr/>
                </a:tc>
                <a:tc>
                  <a:txBody>
                    <a:bodyPr/>
                    <a:lstStyle/>
                    <a:p>
                      <a:endParaRPr lang="en-US"/>
                    </a:p>
                  </a:txBody>
                  <a:tcPr/>
                </a:tc>
                <a:tc>
                  <a:txBody>
                    <a:bodyPr/>
                    <a:lstStyle/>
                    <a:p>
                      <a:endParaRPr lang="en-US"/>
                    </a:p>
                  </a:txBody>
                  <a:tcPr/>
                </a:tc>
              </a:tr>
              <a:tr h="370840">
                <a:tc>
                  <a:txBody>
                    <a:bodyPr/>
                    <a:lstStyle/>
                    <a:p>
                      <a:r>
                        <a:rPr lang="en-US" dirty="0" err="1" smtClean="0"/>
                        <a:t>Sudeste</a:t>
                      </a:r>
                      <a:endParaRPr lang="en-US" dirty="0"/>
                    </a:p>
                  </a:txBody>
                  <a:tcPr/>
                </a:tc>
                <a:tc>
                  <a:txBody>
                    <a:bodyPr/>
                    <a:lstStyle/>
                    <a:p>
                      <a:endParaRPr lang="en-US"/>
                    </a:p>
                  </a:txBody>
                  <a:tcPr/>
                </a:tc>
                <a:tc>
                  <a:txBody>
                    <a:bodyPr/>
                    <a:lstStyle/>
                    <a:p>
                      <a:endParaRPr lang="en-US"/>
                    </a:p>
                  </a:txBody>
                  <a:tcPr/>
                </a:tc>
              </a:tr>
              <a:tr h="370840">
                <a:tc>
                  <a:txBody>
                    <a:bodyPr/>
                    <a:lstStyle/>
                    <a:p>
                      <a:r>
                        <a:rPr lang="en-US" dirty="0" err="1" smtClean="0"/>
                        <a:t>Sul</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Centro-</a:t>
                      </a:r>
                      <a:r>
                        <a:rPr lang="en-US" dirty="0" err="1" smtClean="0"/>
                        <a:t>oeste</a:t>
                      </a:r>
                      <a:endParaRPr lang="en-US" dirty="0"/>
                    </a:p>
                  </a:txBody>
                  <a:tcPr/>
                </a:tc>
                <a:tc>
                  <a:txBody>
                    <a:bodyPr/>
                    <a:lstStyle/>
                    <a:p>
                      <a:endParaRPr lang="en-US"/>
                    </a:p>
                  </a:txBody>
                  <a:tcPr/>
                </a:tc>
                <a:tc>
                  <a:txBody>
                    <a:bodyPr/>
                    <a:lstStyle/>
                    <a:p>
                      <a:endParaRPr lang="en-US" dirty="0"/>
                    </a:p>
                  </a:txBody>
                  <a:tcPr/>
                </a:tc>
              </a:tr>
            </a:tbl>
          </a:graphicData>
        </a:graphic>
      </p:graphicFrame>
      <p:sp>
        <p:nvSpPr>
          <p:cNvPr id="18" name="TextBox 17"/>
          <p:cNvSpPr txBox="1"/>
          <p:nvPr/>
        </p:nvSpPr>
        <p:spPr>
          <a:xfrm>
            <a:off x="2998387" y="1700808"/>
            <a:ext cx="1465290" cy="369332"/>
          </a:xfrm>
          <a:prstGeom prst="rect">
            <a:avLst/>
          </a:prstGeom>
          <a:noFill/>
        </p:spPr>
        <p:txBody>
          <a:bodyPr wrap="none" rtlCol="0">
            <a:spAutoFit/>
          </a:bodyPr>
          <a:lstStyle/>
          <a:p>
            <a:r>
              <a:rPr lang="en-US" dirty="0" err="1" smtClean="0"/>
              <a:t>Ensino</a:t>
            </a:r>
            <a:r>
              <a:rPr lang="en-US" dirty="0" smtClean="0"/>
              <a:t> </a:t>
            </a:r>
            <a:r>
              <a:rPr lang="en-US" dirty="0" err="1" smtClean="0"/>
              <a:t>Médio</a:t>
            </a:r>
            <a:endParaRPr lang="en-US" dirty="0"/>
          </a:p>
        </p:txBody>
      </p:sp>
      <p:sp>
        <p:nvSpPr>
          <p:cNvPr id="19" name="Rectangle 18"/>
          <p:cNvSpPr/>
          <p:nvPr/>
        </p:nvSpPr>
        <p:spPr>
          <a:xfrm>
            <a:off x="2195736" y="3356992"/>
            <a:ext cx="4680520" cy="2304256"/>
          </a:xfrm>
          <a:prstGeom prst="rect">
            <a:avLst/>
          </a:prstGeom>
          <a:solidFill>
            <a:schemeClr val="bg1">
              <a:alpha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Up Arrow 19"/>
          <p:cNvSpPr/>
          <p:nvPr/>
        </p:nvSpPr>
        <p:spPr>
          <a:xfrm>
            <a:off x="4283968" y="3429000"/>
            <a:ext cx="576064" cy="100811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Up Arrow 20"/>
          <p:cNvSpPr/>
          <p:nvPr/>
        </p:nvSpPr>
        <p:spPr>
          <a:xfrm rot="10800000">
            <a:off x="4283968" y="4581128"/>
            <a:ext cx="576064" cy="1008112"/>
          </a:xfrm>
          <a:prstGeom prst="upArrow">
            <a:avLst/>
          </a:prstGeom>
          <a:solidFill>
            <a:srgbClr val="800000">
              <a:alpha val="80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563888" y="3717033"/>
            <a:ext cx="2016224" cy="707886"/>
          </a:xfrm>
          <a:prstGeom prst="rect">
            <a:avLst/>
          </a:prstGeom>
          <a:noFill/>
        </p:spPr>
        <p:txBody>
          <a:bodyPr wrap="square" rtlCol="0">
            <a:spAutoFit/>
          </a:bodyPr>
          <a:lstStyle/>
          <a:p>
            <a:pPr algn="ctr"/>
            <a:r>
              <a:rPr lang="en-US" sz="2000" b="1" dirty="0" smtClean="0"/>
              <a:t>40,3</a:t>
            </a:r>
          </a:p>
          <a:p>
            <a:pPr algn="ctr"/>
            <a:r>
              <a:rPr lang="en-US" sz="2000" b="1" dirty="0" smtClean="0"/>
              <a:t>DF</a:t>
            </a:r>
            <a:endParaRPr lang="en-US" sz="2000" b="1" dirty="0"/>
          </a:p>
        </p:txBody>
      </p:sp>
      <p:sp>
        <p:nvSpPr>
          <p:cNvPr id="23" name="TextBox 22"/>
          <p:cNvSpPr txBox="1"/>
          <p:nvPr/>
        </p:nvSpPr>
        <p:spPr>
          <a:xfrm>
            <a:off x="3923928" y="4581129"/>
            <a:ext cx="1368152" cy="707886"/>
          </a:xfrm>
          <a:prstGeom prst="rect">
            <a:avLst/>
          </a:prstGeom>
          <a:noFill/>
        </p:spPr>
        <p:txBody>
          <a:bodyPr wrap="square" rtlCol="0">
            <a:spAutoFit/>
          </a:bodyPr>
          <a:lstStyle/>
          <a:p>
            <a:pPr algn="ctr"/>
            <a:r>
              <a:rPr lang="en-US" sz="2000" b="1" dirty="0" smtClean="0"/>
              <a:t>15,3</a:t>
            </a:r>
          </a:p>
          <a:p>
            <a:pPr algn="ctr"/>
            <a:r>
              <a:rPr lang="en-US" sz="2000" b="1" dirty="0" err="1" smtClean="0"/>
              <a:t>Maranhão</a:t>
            </a:r>
            <a:endParaRPr lang="en-US" sz="2000" b="1" dirty="0"/>
          </a:p>
        </p:txBody>
      </p:sp>
      <p:sp>
        <p:nvSpPr>
          <p:cNvPr id="24" name="Up Arrow 23"/>
          <p:cNvSpPr/>
          <p:nvPr/>
        </p:nvSpPr>
        <p:spPr>
          <a:xfrm>
            <a:off x="5796136" y="3429000"/>
            <a:ext cx="576064" cy="100811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Up Arrow 24"/>
          <p:cNvSpPr/>
          <p:nvPr/>
        </p:nvSpPr>
        <p:spPr>
          <a:xfrm rot="10800000">
            <a:off x="5796136" y="4581128"/>
            <a:ext cx="576064" cy="1008112"/>
          </a:xfrm>
          <a:prstGeom prst="upArrow">
            <a:avLst/>
          </a:prstGeom>
          <a:solidFill>
            <a:srgbClr val="800000">
              <a:alpha val="80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076056" y="3717033"/>
            <a:ext cx="1944216" cy="707886"/>
          </a:xfrm>
          <a:prstGeom prst="rect">
            <a:avLst/>
          </a:prstGeom>
          <a:noFill/>
        </p:spPr>
        <p:txBody>
          <a:bodyPr wrap="square" rtlCol="0">
            <a:spAutoFit/>
          </a:bodyPr>
          <a:lstStyle/>
          <a:p>
            <a:pPr algn="ctr"/>
            <a:r>
              <a:rPr lang="en-US" sz="2000" b="1" dirty="0" smtClean="0"/>
              <a:t>16,6</a:t>
            </a:r>
          </a:p>
          <a:p>
            <a:pPr algn="ctr"/>
            <a:r>
              <a:rPr lang="en-US" sz="2000" b="1" dirty="0" smtClean="0"/>
              <a:t>Rio de Janeiro</a:t>
            </a:r>
            <a:endParaRPr lang="en-US" sz="2000" b="1" dirty="0"/>
          </a:p>
        </p:txBody>
      </p:sp>
      <p:sp>
        <p:nvSpPr>
          <p:cNvPr id="27" name="TextBox 26"/>
          <p:cNvSpPr txBox="1"/>
          <p:nvPr/>
        </p:nvSpPr>
        <p:spPr>
          <a:xfrm>
            <a:off x="5508104" y="4581129"/>
            <a:ext cx="1224136" cy="707886"/>
          </a:xfrm>
          <a:prstGeom prst="rect">
            <a:avLst/>
          </a:prstGeom>
          <a:noFill/>
        </p:spPr>
        <p:txBody>
          <a:bodyPr wrap="square" rtlCol="0">
            <a:spAutoFit/>
          </a:bodyPr>
          <a:lstStyle/>
          <a:p>
            <a:pPr algn="ctr"/>
            <a:r>
              <a:rPr lang="en-US" sz="2000" b="1" dirty="0" smtClean="0"/>
              <a:t>3,0</a:t>
            </a:r>
          </a:p>
          <a:p>
            <a:pPr algn="ctr"/>
            <a:r>
              <a:rPr lang="en-US" sz="2000" b="1" dirty="0" smtClean="0"/>
              <a:t>Acre</a:t>
            </a:r>
            <a:endParaRPr lang="en-US" sz="2000" b="1" dirty="0"/>
          </a:p>
        </p:txBody>
      </p:sp>
      <p:sp>
        <p:nvSpPr>
          <p:cNvPr id="14" name="Oval 13"/>
          <p:cNvSpPr/>
          <p:nvPr/>
        </p:nvSpPr>
        <p:spPr>
          <a:xfrm>
            <a:off x="5076056" y="2564904"/>
            <a:ext cx="2016224" cy="3240360"/>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87075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51520" y="332656"/>
            <a:ext cx="5321300" cy="1092200"/>
          </a:xfrm>
          <a:prstGeom prst="rect">
            <a:avLst/>
          </a:prstGeom>
        </p:spPr>
      </p:pic>
      <p:sp>
        <p:nvSpPr>
          <p:cNvPr id="5" name="TextBox 4"/>
          <p:cNvSpPr txBox="1"/>
          <p:nvPr/>
        </p:nvSpPr>
        <p:spPr>
          <a:xfrm>
            <a:off x="2998387" y="1700808"/>
            <a:ext cx="1465290" cy="369332"/>
          </a:xfrm>
          <a:prstGeom prst="rect">
            <a:avLst/>
          </a:prstGeom>
          <a:noFill/>
        </p:spPr>
        <p:txBody>
          <a:bodyPr wrap="none" rtlCol="0">
            <a:spAutoFit/>
          </a:bodyPr>
          <a:lstStyle/>
          <a:p>
            <a:r>
              <a:rPr lang="en-US" dirty="0" err="1" smtClean="0"/>
              <a:t>Ensino</a:t>
            </a:r>
            <a:r>
              <a:rPr lang="en-US" dirty="0" smtClean="0"/>
              <a:t> </a:t>
            </a:r>
            <a:r>
              <a:rPr lang="en-US" dirty="0" err="1" smtClean="0"/>
              <a:t>Médio</a:t>
            </a:r>
            <a:endParaRPr lang="en-US" dirty="0"/>
          </a:p>
        </p:txBody>
      </p:sp>
      <p:pic>
        <p:nvPicPr>
          <p:cNvPr id="2" name="Picture 1"/>
          <p:cNvPicPr>
            <a:picLocks noChangeAspect="1"/>
          </p:cNvPicPr>
          <p:nvPr/>
        </p:nvPicPr>
        <p:blipFill>
          <a:blip r:embed="rId3" cstate="print"/>
          <a:stretch>
            <a:fillRect/>
          </a:stretch>
        </p:blipFill>
        <p:spPr>
          <a:xfrm>
            <a:off x="335693" y="2060848"/>
            <a:ext cx="8321531" cy="3044924"/>
          </a:xfrm>
          <a:prstGeom prst="rect">
            <a:avLst/>
          </a:prstGeom>
        </p:spPr>
      </p:pic>
    </p:spTree>
    <p:extLst>
      <p:ext uri="{BB962C8B-B14F-4D97-AF65-F5344CB8AC3E}">
        <p14:creationId xmlns="" xmlns:p14="http://schemas.microsoft.com/office/powerpoint/2010/main" val="1118254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982469"/>
            <a:ext cx="5123568" cy="769441"/>
          </a:xfrm>
          <a:prstGeom prst="rect">
            <a:avLst/>
          </a:prstGeom>
          <a:noFill/>
        </p:spPr>
        <p:txBody>
          <a:bodyPr wrap="none" rtlCol="0">
            <a:spAutoFit/>
          </a:bodyPr>
          <a:lstStyle/>
          <a:p>
            <a:r>
              <a:rPr lang="en-US" sz="4400" dirty="0" smtClean="0"/>
              <a:t>Meta 7 – </a:t>
            </a:r>
            <a:r>
              <a:rPr lang="en-US" sz="4400" dirty="0" err="1" smtClean="0"/>
              <a:t>Matemática</a:t>
            </a:r>
            <a:endParaRPr lang="en-US" sz="4400" dirty="0"/>
          </a:p>
        </p:txBody>
      </p:sp>
      <p:sp>
        <p:nvSpPr>
          <p:cNvPr id="3" name="TextBox 2"/>
          <p:cNvSpPr txBox="1"/>
          <p:nvPr/>
        </p:nvSpPr>
        <p:spPr>
          <a:xfrm>
            <a:off x="1115616" y="2056780"/>
            <a:ext cx="6624736" cy="3600986"/>
          </a:xfrm>
          <a:prstGeom prst="rect">
            <a:avLst/>
          </a:prstGeom>
          <a:noFill/>
        </p:spPr>
        <p:txBody>
          <a:bodyPr wrap="square" rtlCol="0">
            <a:spAutoFit/>
          </a:bodyPr>
          <a:lstStyle/>
          <a:p>
            <a:r>
              <a:rPr lang="en-US" sz="3200" dirty="0" err="1" smtClean="0"/>
              <a:t>Sugestão</a:t>
            </a:r>
            <a:r>
              <a:rPr lang="en-US" sz="3200" dirty="0" smtClean="0"/>
              <a:t>:</a:t>
            </a:r>
          </a:p>
          <a:p>
            <a:r>
              <a:rPr lang="pt-BR" sz="2800" dirty="0"/>
              <a:t>7.36) Fomentar a qualidade do ensino de Matemática no Ensino Médio, de modo a atingir a meta de 70% dos alunos com aprendizado adequado </a:t>
            </a:r>
            <a:r>
              <a:rPr lang="pt-BR" sz="2800" dirty="0" smtClean="0"/>
              <a:t>ao final desta etapa, </a:t>
            </a:r>
            <a:r>
              <a:rPr lang="pt-BR" sz="2800" dirty="0"/>
              <a:t>considerando como nível adequado 350 pontos na escala de proficiências do Sistema de Avaliação da Educação Básica (Saeb).</a:t>
            </a:r>
          </a:p>
        </p:txBody>
      </p:sp>
    </p:spTree>
    <p:extLst>
      <p:ext uri="{BB962C8B-B14F-4D97-AF65-F5344CB8AC3E}">
        <p14:creationId xmlns="" xmlns:p14="http://schemas.microsoft.com/office/powerpoint/2010/main" val="117224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2056780"/>
            <a:ext cx="6624736" cy="3600986"/>
          </a:xfrm>
          <a:prstGeom prst="rect">
            <a:avLst/>
          </a:prstGeom>
          <a:noFill/>
        </p:spPr>
        <p:txBody>
          <a:bodyPr wrap="square" rtlCol="0">
            <a:spAutoFit/>
          </a:bodyPr>
          <a:lstStyle/>
          <a:p>
            <a:r>
              <a:rPr lang="en-US" sz="3200" dirty="0"/>
              <a:t>Meta </a:t>
            </a:r>
            <a:r>
              <a:rPr lang="en-US" sz="3200" dirty="0" smtClean="0"/>
              <a:t>5 (</a:t>
            </a:r>
            <a:r>
              <a:rPr lang="en-US" sz="3200" dirty="0" err="1" smtClean="0"/>
              <a:t>como</a:t>
            </a:r>
            <a:r>
              <a:rPr lang="en-US" sz="3200" dirty="0" smtClean="0"/>
              <a:t> </a:t>
            </a:r>
            <a:r>
              <a:rPr lang="en-US" sz="3200" dirty="0" err="1" smtClean="0"/>
              <a:t>está</a:t>
            </a:r>
            <a:r>
              <a:rPr lang="en-US" sz="3200" dirty="0" smtClean="0"/>
              <a:t>): </a:t>
            </a:r>
            <a:r>
              <a:rPr lang="en-US" sz="2800" dirty="0" err="1"/>
              <a:t>alfabetizar</a:t>
            </a:r>
            <a:r>
              <a:rPr lang="en-US" sz="2800" dirty="0"/>
              <a:t> </a:t>
            </a:r>
            <a:r>
              <a:rPr lang="en-US" sz="2800" dirty="0" err="1"/>
              <a:t>todas</a:t>
            </a:r>
            <a:r>
              <a:rPr lang="en-US" sz="2800" dirty="0"/>
              <a:t> as </a:t>
            </a:r>
            <a:r>
              <a:rPr lang="en-US" sz="2800" dirty="0" err="1"/>
              <a:t>crianças</a:t>
            </a:r>
            <a:r>
              <a:rPr lang="en-US" sz="2800" dirty="0"/>
              <a:t>, no </a:t>
            </a:r>
            <a:r>
              <a:rPr lang="en-US" sz="2800" dirty="0" err="1"/>
              <a:t>máximo</a:t>
            </a:r>
            <a:r>
              <a:rPr lang="en-US" sz="2800" dirty="0"/>
              <a:t>, até </a:t>
            </a:r>
            <a:r>
              <a:rPr lang="en-US" sz="2800" dirty="0" err="1"/>
              <a:t>os</a:t>
            </a:r>
            <a:r>
              <a:rPr lang="en-US" sz="2800" dirty="0"/>
              <a:t> </a:t>
            </a:r>
            <a:r>
              <a:rPr lang="en-US" sz="2800" dirty="0" err="1"/>
              <a:t>oito</a:t>
            </a:r>
            <a:r>
              <a:rPr lang="en-US" sz="2800" dirty="0"/>
              <a:t> </a:t>
            </a:r>
            <a:r>
              <a:rPr lang="en-US" sz="2800" dirty="0" err="1"/>
              <a:t>anos</a:t>
            </a:r>
            <a:r>
              <a:rPr lang="en-US" sz="2800" dirty="0"/>
              <a:t> de </a:t>
            </a:r>
            <a:r>
              <a:rPr lang="en-US" sz="2800" dirty="0" err="1"/>
              <a:t>idade</a:t>
            </a:r>
            <a:r>
              <a:rPr lang="en-US" sz="2800" dirty="0"/>
              <a:t>, </a:t>
            </a:r>
            <a:r>
              <a:rPr lang="en-US" sz="2800" dirty="0" err="1"/>
              <a:t>durante</a:t>
            </a:r>
            <a:r>
              <a:rPr lang="en-US" sz="2800" dirty="0"/>
              <a:t> </a:t>
            </a:r>
            <a:r>
              <a:rPr lang="en-US" sz="2800" dirty="0" err="1"/>
              <a:t>os</a:t>
            </a:r>
            <a:r>
              <a:rPr lang="en-US" sz="2800" dirty="0"/>
              <a:t> </a:t>
            </a:r>
            <a:r>
              <a:rPr lang="en-US" sz="2800" dirty="0" err="1"/>
              <a:t>primeiros</a:t>
            </a:r>
            <a:r>
              <a:rPr lang="en-US" sz="2800" dirty="0"/>
              <a:t> </a:t>
            </a:r>
            <a:r>
              <a:rPr lang="en-US" sz="2800" dirty="0" err="1"/>
              <a:t>cinco</a:t>
            </a:r>
            <a:r>
              <a:rPr lang="en-US" sz="2800" dirty="0"/>
              <a:t> </a:t>
            </a:r>
            <a:r>
              <a:rPr lang="en-US" sz="2800" dirty="0" err="1"/>
              <a:t>anos</a:t>
            </a:r>
            <a:r>
              <a:rPr lang="en-US" sz="2800" dirty="0"/>
              <a:t> de </a:t>
            </a:r>
            <a:r>
              <a:rPr lang="en-US" sz="2800" dirty="0" err="1"/>
              <a:t>vigência</a:t>
            </a:r>
            <a:r>
              <a:rPr lang="en-US" sz="2800" dirty="0"/>
              <a:t> do </a:t>
            </a:r>
            <a:r>
              <a:rPr lang="en-US" sz="2800" dirty="0" err="1"/>
              <a:t>plano</a:t>
            </a:r>
            <a:r>
              <a:rPr lang="en-US" sz="2800" dirty="0"/>
              <a:t>; no </a:t>
            </a:r>
            <a:r>
              <a:rPr lang="en-US" sz="2800" dirty="0" err="1"/>
              <a:t>máximo</a:t>
            </a:r>
            <a:r>
              <a:rPr lang="en-US" sz="2800" dirty="0"/>
              <a:t>, até </a:t>
            </a:r>
            <a:r>
              <a:rPr lang="en-US" sz="2800" dirty="0" err="1"/>
              <a:t>os</a:t>
            </a:r>
            <a:r>
              <a:rPr lang="en-US" sz="2800" dirty="0"/>
              <a:t> </a:t>
            </a:r>
            <a:r>
              <a:rPr lang="en-US" sz="2800" dirty="0" err="1"/>
              <a:t>sete</a:t>
            </a:r>
            <a:r>
              <a:rPr lang="en-US" sz="2800" dirty="0"/>
              <a:t> </a:t>
            </a:r>
            <a:r>
              <a:rPr lang="en-US" sz="2800" dirty="0" err="1"/>
              <a:t>anos</a:t>
            </a:r>
            <a:r>
              <a:rPr lang="en-US" sz="2800" dirty="0"/>
              <a:t> de </a:t>
            </a:r>
            <a:r>
              <a:rPr lang="en-US" sz="2800" dirty="0" err="1"/>
              <a:t>idade</a:t>
            </a:r>
            <a:r>
              <a:rPr lang="en-US" sz="2800" dirty="0"/>
              <a:t>, do </a:t>
            </a:r>
            <a:r>
              <a:rPr lang="en-US" sz="2800" dirty="0" err="1"/>
              <a:t>sexto</a:t>
            </a:r>
            <a:r>
              <a:rPr lang="en-US" sz="2800" dirty="0"/>
              <a:t> </a:t>
            </a:r>
            <a:r>
              <a:rPr lang="en-US" sz="2800" dirty="0" err="1"/>
              <a:t>ao</a:t>
            </a:r>
            <a:r>
              <a:rPr lang="en-US" sz="2800" dirty="0"/>
              <a:t> </a:t>
            </a:r>
            <a:r>
              <a:rPr lang="en-US" sz="2800" dirty="0" err="1"/>
              <a:t>nono</a:t>
            </a:r>
            <a:r>
              <a:rPr lang="en-US" sz="2800" dirty="0"/>
              <a:t> </a:t>
            </a:r>
            <a:r>
              <a:rPr lang="en-US" sz="2800" dirty="0" err="1"/>
              <a:t>ano</a:t>
            </a:r>
            <a:r>
              <a:rPr lang="en-US" sz="2800" dirty="0"/>
              <a:t> de </a:t>
            </a:r>
            <a:r>
              <a:rPr lang="en-US" sz="2800" dirty="0" err="1"/>
              <a:t>vigência</a:t>
            </a:r>
            <a:r>
              <a:rPr lang="en-US" sz="2800" dirty="0"/>
              <a:t> do </a:t>
            </a:r>
            <a:r>
              <a:rPr lang="en-US" sz="2800" dirty="0" err="1"/>
              <a:t>plano</a:t>
            </a:r>
            <a:r>
              <a:rPr lang="en-US" sz="2800" dirty="0"/>
              <a:t>; e até o final dos </a:t>
            </a:r>
            <a:r>
              <a:rPr lang="en-US" sz="2800" dirty="0" err="1"/>
              <a:t>seis</a:t>
            </a:r>
            <a:r>
              <a:rPr lang="en-US" sz="2800" dirty="0"/>
              <a:t> </a:t>
            </a:r>
            <a:r>
              <a:rPr lang="en-US" sz="2800" dirty="0" err="1"/>
              <a:t>anos</a:t>
            </a:r>
            <a:r>
              <a:rPr lang="en-US" sz="2800" dirty="0"/>
              <a:t> de </a:t>
            </a:r>
            <a:r>
              <a:rPr lang="en-US" sz="2800" dirty="0" err="1"/>
              <a:t>idade</a:t>
            </a:r>
            <a:r>
              <a:rPr lang="en-US" sz="2800" dirty="0"/>
              <a:t>, a </a:t>
            </a:r>
            <a:r>
              <a:rPr lang="en-US" sz="2800" dirty="0" err="1"/>
              <a:t>partir</a:t>
            </a:r>
            <a:r>
              <a:rPr lang="en-US" sz="2800" dirty="0"/>
              <a:t> do </a:t>
            </a:r>
            <a:r>
              <a:rPr lang="en-US" sz="2800" dirty="0" err="1"/>
              <a:t>décimo</a:t>
            </a:r>
            <a:r>
              <a:rPr lang="en-US" sz="2800" dirty="0"/>
              <a:t> </a:t>
            </a:r>
            <a:r>
              <a:rPr lang="en-US" sz="2800" dirty="0" err="1"/>
              <a:t>ano</a:t>
            </a:r>
            <a:r>
              <a:rPr lang="en-US" sz="2800" dirty="0"/>
              <a:t> de </a:t>
            </a:r>
            <a:r>
              <a:rPr lang="en-US" sz="2800" dirty="0" err="1"/>
              <a:t>vigência</a:t>
            </a:r>
            <a:r>
              <a:rPr lang="en-US" sz="2800" dirty="0"/>
              <a:t> do </a:t>
            </a:r>
            <a:r>
              <a:rPr lang="en-US" sz="2800" dirty="0" err="1"/>
              <a:t>plano</a:t>
            </a:r>
            <a:r>
              <a:rPr lang="en-US" sz="2800" dirty="0"/>
              <a:t>. </a:t>
            </a:r>
          </a:p>
        </p:txBody>
      </p:sp>
      <p:sp>
        <p:nvSpPr>
          <p:cNvPr id="4" name="TextBox 3"/>
          <p:cNvSpPr txBox="1"/>
          <p:nvPr/>
        </p:nvSpPr>
        <p:spPr>
          <a:xfrm>
            <a:off x="1115616" y="982469"/>
            <a:ext cx="5446473" cy="769441"/>
          </a:xfrm>
          <a:prstGeom prst="rect">
            <a:avLst/>
          </a:prstGeom>
          <a:noFill/>
        </p:spPr>
        <p:txBody>
          <a:bodyPr wrap="none" rtlCol="0">
            <a:spAutoFit/>
          </a:bodyPr>
          <a:lstStyle/>
          <a:p>
            <a:r>
              <a:rPr lang="en-US" sz="4400" dirty="0" smtClean="0"/>
              <a:t>Meta 6 – </a:t>
            </a:r>
            <a:r>
              <a:rPr lang="en-US" sz="4400" dirty="0" err="1" smtClean="0"/>
              <a:t>Alfabetização</a:t>
            </a:r>
            <a:endParaRPr lang="en-US" sz="4400" dirty="0"/>
          </a:p>
        </p:txBody>
      </p:sp>
    </p:spTree>
    <p:extLst>
      <p:ext uri="{BB962C8B-B14F-4D97-AF65-F5344CB8AC3E}">
        <p14:creationId xmlns="" xmlns:p14="http://schemas.microsoft.com/office/powerpoint/2010/main" val="3420498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2056780"/>
            <a:ext cx="6624736" cy="3046988"/>
          </a:xfrm>
          <a:prstGeom prst="rect">
            <a:avLst/>
          </a:prstGeom>
          <a:noFill/>
        </p:spPr>
        <p:txBody>
          <a:bodyPr wrap="square" rtlCol="0">
            <a:spAutoFit/>
          </a:bodyPr>
          <a:lstStyle/>
          <a:p>
            <a:r>
              <a:rPr lang="en-US" sz="3200" dirty="0" err="1" smtClean="0"/>
              <a:t>Conceito</a:t>
            </a:r>
            <a:r>
              <a:rPr lang="en-US" sz="3200" dirty="0" smtClean="0"/>
              <a:t> de </a:t>
            </a:r>
            <a:r>
              <a:rPr lang="en-US" sz="3200" dirty="0" err="1" smtClean="0"/>
              <a:t>alfabetização</a:t>
            </a:r>
            <a:r>
              <a:rPr lang="en-US" sz="3200" dirty="0" smtClean="0"/>
              <a:t>:</a:t>
            </a:r>
            <a:endParaRPr lang="en-US" sz="3200" dirty="0"/>
          </a:p>
          <a:p>
            <a:pPr marL="457200" indent="-457200">
              <a:buFont typeface="Arial"/>
              <a:buChar char="•"/>
            </a:pPr>
            <a:r>
              <a:rPr lang="en-US" sz="3200" dirty="0" err="1" smtClean="0"/>
              <a:t>Aprender</a:t>
            </a:r>
            <a:r>
              <a:rPr lang="en-US" sz="3200" dirty="0" smtClean="0"/>
              <a:t> a </a:t>
            </a:r>
            <a:r>
              <a:rPr lang="en-US" sz="3200" dirty="0" err="1" smtClean="0"/>
              <a:t>ler</a:t>
            </a:r>
            <a:endParaRPr lang="en-US" sz="3200" dirty="0" smtClean="0"/>
          </a:p>
          <a:p>
            <a:r>
              <a:rPr lang="en-US" sz="3200" dirty="0" smtClean="0"/>
              <a:t>	       </a:t>
            </a:r>
            <a:r>
              <a:rPr lang="en-US" sz="3200" dirty="0" err="1" smtClean="0"/>
              <a:t>ou</a:t>
            </a:r>
            <a:endParaRPr lang="en-US" sz="3200" dirty="0" smtClean="0"/>
          </a:p>
          <a:p>
            <a:pPr marL="457200" indent="-457200">
              <a:buFont typeface="Arial"/>
              <a:buChar char="•"/>
            </a:pPr>
            <a:r>
              <a:rPr lang="en-US" sz="3200" dirty="0" err="1" smtClean="0"/>
              <a:t>Ler</a:t>
            </a:r>
            <a:r>
              <a:rPr lang="en-US" sz="3200" dirty="0" smtClean="0"/>
              <a:t> </a:t>
            </a:r>
            <a:r>
              <a:rPr lang="en-US" sz="3200" dirty="0" err="1" smtClean="0"/>
              <a:t>para</a:t>
            </a:r>
            <a:r>
              <a:rPr lang="en-US" sz="3200" dirty="0" smtClean="0"/>
              <a:t> </a:t>
            </a:r>
            <a:r>
              <a:rPr lang="en-US" sz="3200" dirty="0" err="1" smtClean="0"/>
              <a:t>aprender</a:t>
            </a:r>
            <a:endParaRPr lang="en-US" sz="3200" dirty="0" smtClean="0"/>
          </a:p>
          <a:p>
            <a:endParaRPr lang="en-US" sz="3200" dirty="0"/>
          </a:p>
          <a:p>
            <a:r>
              <a:rPr lang="en-US" sz="3200" dirty="0" err="1" smtClean="0"/>
              <a:t>Plenamente</a:t>
            </a:r>
            <a:r>
              <a:rPr lang="en-US" sz="3200" dirty="0" smtClean="0"/>
              <a:t> </a:t>
            </a:r>
            <a:r>
              <a:rPr lang="en-US" sz="3200" dirty="0" err="1" smtClean="0"/>
              <a:t>alfabetizado</a:t>
            </a:r>
            <a:r>
              <a:rPr lang="en-US" sz="3200" dirty="0" smtClean="0"/>
              <a:t>: </a:t>
            </a:r>
            <a:r>
              <a:rPr lang="en-US" sz="3200" dirty="0" err="1" smtClean="0"/>
              <a:t>Prova</a:t>
            </a:r>
            <a:r>
              <a:rPr lang="en-US" sz="3200" dirty="0" smtClean="0"/>
              <a:t> ABC</a:t>
            </a:r>
            <a:endParaRPr lang="en-US" sz="2800" dirty="0"/>
          </a:p>
        </p:txBody>
      </p:sp>
      <p:sp>
        <p:nvSpPr>
          <p:cNvPr id="4" name="TextBox 3"/>
          <p:cNvSpPr txBox="1"/>
          <p:nvPr/>
        </p:nvSpPr>
        <p:spPr>
          <a:xfrm>
            <a:off x="1115616" y="982469"/>
            <a:ext cx="5446473" cy="769441"/>
          </a:xfrm>
          <a:prstGeom prst="rect">
            <a:avLst/>
          </a:prstGeom>
          <a:noFill/>
        </p:spPr>
        <p:txBody>
          <a:bodyPr wrap="none" rtlCol="0">
            <a:spAutoFit/>
          </a:bodyPr>
          <a:lstStyle/>
          <a:p>
            <a:r>
              <a:rPr lang="en-US" sz="4400" dirty="0" smtClean="0"/>
              <a:t>Meta 6 – </a:t>
            </a:r>
            <a:r>
              <a:rPr lang="en-US" sz="4400" dirty="0" err="1" smtClean="0"/>
              <a:t>Alfabetização</a:t>
            </a:r>
            <a:endParaRPr lang="en-US" sz="4400" dirty="0"/>
          </a:p>
        </p:txBody>
      </p:sp>
    </p:spTree>
    <p:extLst>
      <p:ext uri="{BB962C8B-B14F-4D97-AF65-F5344CB8AC3E}">
        <p14:creationId xmlns="" xmlns:p14="http://schemas.microsoft.com/office/powerpoint/2010/main" val="2812707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395536" y="1700808"/>
            <a:ext cx="7885310" cy="4392513"/>
          </a:xfrm>
          <a:prstGeom prst="rect">
            <a:avLst/>
          </a:prstGeom>
        </p:spPr>
        <p:txBody>
          <a:bodyPr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lnSpc>
                <a:spcPct val="90000"/>
              </a:lnSpc>
              <a:spcAft>
                <a:spcPts val="1200"/>
              </a:spcAft>
              <a:buClr>
                <a:srgbClr val="0070C0"/>
              </a:buClr>
              <a:buFont typeface="Arial" pitchFamily="34" charset="0"/>
              <a:buNone/>
              <a:defRPr/>
            </a:pPr>
            <a:r>
              <a:rPr lang="pt-BR" sz="2400" dirty="0" smtClean="0">
                <a:solidFill>
                  <a:srgbClr val="000000"/>
                </a:solidFill>
              </a:rPr>
              <a:t>Neste ponto da escala, a partir da leitura de textos (lendas, conto, fábula, desenho, história em quadrinhos),  os alunos:</a:t>
            </a:r>
          </a:p>
          <a:p>
            <a:pPr marL="457200" lvl="1" indent="-457200" algn="just">
              <a:spcBef>
                <a:spcPts val="0"/>
              </a:spcBef>
              <a:buClr>
                <a:srgbClr val="0070C0"/>
              </a:buClr>
              <a:defRPr/>
            </a:pPr>
            <a:r>
              <a:rPr lang="pt-BR" dirty="0" smtClean="0">
                <a:solidFill>
                  <a:srgbClr val="000000"/>
                </a:solidFill>
              </a:rPr>
              <a:t>identificam o tema com base na compreensão global do texto;</a:t>
            </a:r>
          </a:p>
          <a:p>
            <a:pPr marL="457200" lvl="1" indent="-457200" algn="just">
              <a:spcBef>
                <a:spcPts val="0"/>
              </a:spcBef>
              <a:buClr>
                <a:srgbClr val="0070C0"/>
              </a:buClr>
              <a:defRPr/>
            </a:pPr>
            <a:r>
              <a:rPr lang="pt-BR" dirty="0" smtClean="0">
                <a:solidFill>
                  <a:srgbClr val="000000"/>
                </a:solidFill>
              </a:rPr>
              <a:t>localizam informação explícita em texto com vários personagens;</a:t>
            </a:r>
          </a:p>
          <a:p>
            <a:pPr marL="457200" lvl="1" indent="-457200" algn="just">
              <a:spcBef>
                <a:spcPts val="0"/>
              </a:spcBef>
              <a:buClr>
                <a:srgbClr val="0070C0"/>
              </a:buClr>
              <a:defRPr/>
            </a:pPr>
            <a:r>
              <a:rPr lang="pt-BR" dirty="0" smtClean="0">
                <a:solidFill>
                  <a:srgbClr val="000000"/>
                </a:solidFill>
              </a:rPr>
              <a:t>identificam os diferentes personagens;</a:t>
            </a:r>
          </a:p>
          <a:p>
            <a:pPr marL="457200" lvl="1" indent="-457200" algn="just">
              <a:spcBef>
                <a:spcPts val="0"/>
              </a:spcBef>
              <a:buClr>
                <a:srgbClr val="0070C0"/>
              </a:buClr>
              <a:defRPr/>
            </a:pPr>
            <a:r>
              <a:rPr lang="pt-BR" dirty="0" smtClean="0">
                <a:solidFill>
                  <a:srgbClr val="000000"/>
                </a:solidFill>
              </a:rPr>
              <a:t>estabelecem relações de causa/consequência entre as informações contidas no enredo;</a:t>
            </a:r>
          </a:p>
          <a:p>
            <a:pPr marL="457200" lvl="1" indent="-457200" algn="just">
              <a:spcBef>
                <a:spcPts val="0"/>
              </a:spcBef>
              <a:buClr>
                <a:srgbClr val="0070C0"/>
              </a:buClr>
              <a:defRPr/>
            </a:pPr>
            <a:r>
              <a:rPr lang="pt-BR" dirty="0" smtClean="0">
                <a:solidFill>
                  <a:srgbClr val="000000"/>
                </a:solidFill>
              </a:rPr>
              <a:t>identificam características de personagens.</a:t>
            </a:r>
            <a:endParaRPr lang="pt-BR" dirty="0">
              <a:solidFill>
                <a:srgbClr val="000000"/>
              </a:solidFill>
            </a:endParaRPr>
          </a:p>
        </p:txBody>
      </p:sp>
      <p:sp>
        <p:nvSpPr>
          <p:cNvPr id="6" name="Título 1"/>
          <p:cNvSpPr txBox="1">
            <a:spLocks/>
          </p:cNvSpPr>
          <p:nvPr/>
        </p:nvSpPr>
        <p:spPr>
          <a:xfrm>
            <a:off x="1115616" y="836712"/>
            <a:ext cx="8064896" cy="720080"/>
          </a:xfrm>
          <a:prstGeom prst="rect">
            <a:avLst/>
          </a:prstGeom>
        </p:spPr>
        <p:txBody>
          <a:bodyPr>
            <a:normAutofit fontScale="750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711200" indent="-711200" algn="just" fontAlgn="auto">
              <a:spcAft>
                <a:spcPts val="0"/>
              </a:spcAft>
            </a:pPr>
            <a:r>
              <a:rPr lang="pt-BR" sz="3500" b="1" cap="none" dirty="0" smtClean="0">
                <a:solidFill>
                  <a:srgbClr val="000000"/>
                </a:solidFill>
                <a:ea typeface="Arial Unicode MS" pitchFamily="34" charset="-128"/>
                <a:cs typeface="Arial Unicode MS" pitchFamily="34" charset="-128"/>
              </a:rPr>
              <a:t>O nível esperado </a:t>
            </a:r>
          </a:p>
          <a:p>
            <a:pPr marL="711200" indent="-711200" algn="just" fontAlgn="auto">
              <a:spcAft>
                <a:spcPts val="0"/>
              </a:spcAft>
            </a:pPr>
            <a:r>
              <a:rPr lang="pt-BR" sz="3200" b="1" cap="none" dirty="0">
                <a:solidFill>
                  <a:srgbClr val="000000"/>
                </a:solidFill>
                <a:ea typeface="Arial Unicode MS" pitchFamily="34" charset="-128"/>
                <a:cs typeface="Arial Unicode MS" pitchFamily="34" charset="-128"/>
              </a:rPr>
              <a:t>175 da escala SAEB de </a:t>
            </a:r>
            <a:r>
              <a:rPr lang="pt-BR" sz="3200" b="1" cap="none" dirty="0" smtClean="0">
                <a:solidFill>
                  <a:srgbClr val="000000"/>
                </a:solidFill>
                <a:ea typeface="Arial Unicode MS" pitchFamily="34" charset="-128"/>
                <a:cs typeface="Arial Unicode MS" pitchFamily="34" charset="-128"/>
              </a:rPr>
              <a:t>Leitura</a:t>
            </a:r>
            <a:endParaRPr lang="pt-BR" sz="3200" b="1" cap="none" dirty="0">
              <a:solidFill>
                <a:srgbClr val="000000"/>
              </a:solidFill>
              <a:ea typeface="Arial Unicode MS" pitchFamily="34" charset="-128"/>
              <a:cs typeface="Arial Unicode MS" pitchFamily="34" charset="-128"/>
            </a:endParaRPr>
          </a:p>
          <a:p>
            <a:pPr marL="711200" indent="-711200" algn="just" fontAlgn="auto">
              <a:spcAft>
                <a:spcPts val="0"/>
              </a:spcAft>
            </a:pPr>
            <a:endParaRPr lang="pt-BR" sz="3500" b="1" cap="none" dirty="0" smtClean="0">
              <a:solidFill>
                <a:srgbClr val="000000"/>
              </a:solidFill>
              <a:ea typeface="Arial Unicode MS" pitchFamily="34" charset="-128"/>
              <a:cs typeface="Arial Unicode MS" pitchFamily="34" charset="-128"/>
            </a:endParaRPr>
          </a:p>
        </p:txBody>
      </p:sp>
    </p:spTree>
    <p:extLst>
      <p:ext uri="{BB962C8B-B14F-4D97-AF65-F5344CB8AC3E}">
        <p14:creationId xmlns="" xmlns:p14="http://schemas.microsoft.com/office/powerpoint/2010/main" val="2037820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003640" y="701824"/>
            <a:ext cx="7744824" cy="1143000"/>
          </a:xfrm>
        </p:spPr>
        <p:txBody>
          <a:bodyPr>
            <a:normAutofit/>
          </a:bodyPr>
          <a:lstStyle/>
          <a:p>
            <a:pPr algn="l" fontAlgn="base">
              <a:lnSpc>
                <a:spcPct val="90000"/>
              </a:lnSpc>
              <a:spcAft>
                <a:spcPct val="0"/>
              </a:spcAft>
              <a:defRPr/>
            </a:pPr>
            <a:r>
              <a:rPr lang="pt-BR" sz="3600" b="1" spc="-60" dirty="0">
                <a:solidFill>
                  <a:schemeClr val="tx1"/>
                </a:solidFill>
                <a:ea typeface="Arial Unicode MS" pitchFamily="34" charset="-128"/>
                <a:cs typeface="Arial Unicode MS" pitchFamily="34" charset="-128"/>
              </a:rPr>
              <a:t>Porcentagem de alunos em cada nível de proficiência </a:t>
            </a:r>
            <a:r>
              <a:rPr lang="pt-BR" sz="3600" b="1" spc="-60" dirty="0" smtClean="0">
                <a:solidFill>
                  <a:schemeClr val="tx1"/>
                </a:solidFill>
                <a:ea typeface="Arial Unicode MS" pitchFamily="34" charset="-128"/>
                <a:cs typeface="Arial Unicode MS" pitchFamily="34" charset="-128"/>
              </a:rPr>
              <a:t>– Leitura </a:t>
            </a:r>
            <a:r>
              <a:rPr lang="pt-BR" sz="3600" b="1" spc="-60" dirty="0" smtClean="0">
                <a:solidFill>
                  <a:srgbClr val="008000"/>
                </a:solidFill>
                <a:ea typeface="Arial Unicode MS" pitchFamily="34" charset="-128"/>
                <a:cs typeface="Arial Unicode MS" pitchFamily="34" charset="-128"/>
              </a:rPr>
              <a:t>2º</a:t>
            </a:r>
            <a:r>
              <a:rPr lang="pt-BR" sz="3600" b="1" spc="-60" dirty="0" smtClean="0">
                <a:solidFill>
                  <a:schemeClr val="tx1"/>
                </a:solidFill>
                <a:ea typeface="Arial Unicode MS" pitchFamily="34" charset="-128"/>
                <a:cs typeface="Arial Unicode MS" pitchFamily="34" charset="-128"/>
              </a:rPr>
              <a:t> ano</a:t>
            </a:r>
            <a:endParaRPr lang="pt-BR" sz="3600" b="1" spc="-60" dirty="0">
              <a:solidFill>
                <a:schemeClr val="tx1"/>
              </a:solidFill>
              <a:ea typeface="Arial Unicode MS" pitchFamily="34" charset="-128"/>
              <a:cs typeface="Arial Unicode MS" pitchFamily="34" charset="-128"/>
            </a:endParaRPr>
          </a:p>
        </p:txBody>
      </p:sp>
      <p:graphicFrame>
        <p:nvGraphicFramePr>
          <p:cNvPr id="8" name="Tabela 7"/>
          <p:cNvGraphicFramePr>
            <a:graphicFrameLocks noGrp="1"/>
          </p:cNvGraphicFramePr>
          <p:nvPr>
            <p:extLst>
              <p:ext uri="{D42A27DB-BD31-4B8C-83A1-F6EECF244321}">
                <p14:modId xmlns="" xmlns:p14="http://schemas.microsoft.com/office/powerpoint/2010/main" val="1551948064"/>
              </p:ext>
            </p:extLst>
          </p:nvPr>
        </p:nvGraphicFramePr>
        <p:xfrm>
          <a:off x="611560" y="2082334"/>
          <a:ext cx="7848873" cy="3923314"/>
        </p:xfrm>
        <a:graphic>
          <a:graphicData uri="http://schemas.openxmlformats.org/drawingml/2006/table">
            <a:tbl>
              <a:tblPr>
                <a:tableStyleId>{3C2FFA5D-87B4-456A-9821-1D502468CF0F}</a:tableStyleId>
              </a:tblPr>
              <a:tblGrid>
                <a:gridCol w="1163146"/>
                <a:gridCol w="1115864"/>
                <a:gridCol w="1115864"/>
                <a:gridCol w="1115864"/>
                <a:gridCol w="1115864"/>
                <a:gridCol w="1115864"/>
                <a:gridCol w="1106407"/>
              </a:tblGrid>
              <a:tr h="418754">
                <a:tc gridSpan="7">
                  <a:txBody>
                    <a:bodyPr/>
                    <a:lstStyle/>
                    <a:p>
                      <a:pPr algn="ctr" fontAlgn="b"/>
                      <a:r>
                        <a:rPr lang="pt-BR" sz="2200" u="none" strike="noStrike" dirty="0">
                          <a:effectLst/>
                        </a:rPr>
                        <a:t>Porcentagem de alunos em cada nível de proficiência em leitura</a:t>
                      </a:r>
                      <a:endParaRPr lang="pt-BR" sz="22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78873">
                <a:tc rowSpan="3">
                  <a:txBody>
                    <a:bodyPr/>
                    <a:lstStyle/>
                    <a:p>
                      <a:pPr algn="ctr" fontAlgn="b"/>
                      <a:r>
                        <a:rPr lang="pt-BR" sz="1600" u="none" strike="noStrike">
                          <a:effectLst/>
                        </a:rPr>
                        <a:t> </a:t>
                      </a:r>
                      <a:endParaRPr lang="pt-BR" sz="1600" b="1" i="0" u="none" strike="noStrike">
                        <a:solidFill>
                          <a:srgbClr val="FFFFFF"/>
                        </a:solidFill>
                        <a:effectLst/>
                        <a:latin typeface="Calibri"/>
                      </a:endParaRPr>
                    </a:p>
                  </a:txBody>
                  <a:tcPr marL="9525" marR="9525" marT="9525" marB="0" anchor="b"/>
                </a:tc>
                <a:tc gridSpan="6">
                  <a:txBody>
                    <a:bodyPr/>
                    <a:lstStyle/>
                    <a:p>
                      <a:pPr algn="ctr" fontAlgn="b"/>
                      <a:r>
                        <a:rPr lang="pt-BR" sz="2000" u="none" strike="noStrike" dirty="0">
                          <a:effectLst/>
                        </a:rPr>
                        <a:t>2 º ano</a:t>
                      </a:r>
                      <a:endParaRPr lang="pt-BR" sz="20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78873">
                <a:tc vMerge="1">
                  <a:txBody>
                    <a:bodyPr/>
                    <a:lstStyle/>
                    <a:p>
                      <a:endParaRPr lang="pt-BR"/>
                    </a:p>
                  </a:txBody>
                  <a:tcPr/>
                </a:tc>
                <a:tc gridSpan="3">
                  <a:txBody>
                    <a:bodyPr/>
                    <a:lstStyle/>
                    <a:p>
                      <a:pPr algn="ctr" fontAlgn="b"/>
                      <a:r>
                        <a:rPr lang="pt-BR" sz="2000" u="none" strike="noStrike">
                          <a:effectLst/>
                        </a:rPr>
                        <a:t>Rede Pública</a:t>
                      </a:r>
                      <a:endParaRPr lang="pt-BR" sz="2000" b="1" i="0" u="none" strike="noStrike">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gridSpan="3">
                  <a:txBody>
                    <a:bodyPr/>
                    <a:lstStyle/>
                    <a:p>
                      <a:pPr algn="ctr" fontAlgn="b"/>
                      <a:r>
                        <a:rPr lang="pt-BR" sz="2000" u="none" strike="noStrike" dirty="0">
                          <a:effectLst/>
                        </a:rPr>
                        <a:t>Rede Total</a:t>
                      </a:r>
                      <a:endParaRPr lang="pt-BR" sz="20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r>
              <a:tr h="677984">
                <a:tc vMerge="1">
                  <a:txBody>
                    <a:bodyPr/>
                    <a:lstStyle/>
                    <a:p>
                      <a:endParaRPr lang="pt-BR"/>
                    </a:p>
                  </a:txBody>
                  <a:tcPr/>
                </a:tc>
                <a:tc>
                  <a:txBody>
                    <a:bodyPr/>
                    <a:lstStyle/>
                    <a:p>
                      <a:pPr algn="ctr" fontAlgn="b"/>
                      <a:r>
                        <a:rPr lang="pt-BR" sz="1600" u="none" strike="noStrike">
                          <a:effectLst/>
                        </a:rPr>
                        <a:t>Menos de 125 pontos</a:t>
                      </a:r>
                      <a:endParaRPr lang="pt-BR" sz="1600" b="1" i="0" u="none" strike="noStrike">
                        <a:solidFill>
                          <a:srgbClr val="FFFFFF"/>
                        </a:solidFill>
                        <a:effectLst/>
                        <a:latin typeface="Calibri"/>
                      </a:endParaRPr>
                    </a:p>
                  </a:txBody>
                  <a:tcPr marL="9525" marR="9525" marT="9525" marB="0" anchor="b"/>
                </a:tc>
                <a:tc>
                  <a:txBody>
                    <a:bodyPr/>
                    <a:lstStyle/>
                    <a:p>
                      <a:pPr algn="ctr" fontAlgn="b"/>
                      <a:r>
                        <a:rPr lang="pt-BR" sz="1600" u="none" strike="noStrike" dirty="0">
                          <a:effectLst/>
                        </a:rPr>
                        <a:t>De 125 a 175 pontos</a:t>
                      </a:r>
                      <a:endParaRPr lang="pt-BR" sz="1600" b="1" i="0" u="none" strike="noStrike" dirty="0">
                        <a:solidFill>
                          <a:srgbClr val="FFFFFF"/>
                        </a:solidFill>
                        <a:effectLst/>
                        <a:latin typeface="Calibri"/>
                      </a:endParaRPr>
                    </a:p>
                  </a:txBody>
                  <a:tcPr marL="9525" marR="9525" marT="9525" marB="0" anchor="b"/>
                </a:tc>
                <a:tc>
                  <a:txBody>
                    <a:bodyPr/>
                    <a:lstStyle/>
                    <a:p>
                      <a:pPr algn="ctr" fontAlgn="b"/>
                      <a:r>
                        <a:rPr lang="pt-BR" sz="1600" u="none" strike="noStrike">
                          <a:effectLst/>
                        </a:rPr>
                        <a:t>Mais de 175 pontos</a:t>
                      </a:r>
                      <a:endParaRPr lang="pt-BR" sz="1600" b="1" i="0" u="none" strike="noStrike">
                        <a:solidFill>
                          <a:srgbClr val="FFFFFF"/>
                        </a:solidFill>
                        <a:effectLst/>
                        <a:latin typeface="Calibri"/>
                      </a:endParaRPr>
                    </a:p>
                  </a:txBody>
                  <a:tcPr marL="9525" marR="9525" marT="9525" marB="0" anchor="b"/>
                </a:tc>
                <a:tc>
                  <a:txBody>
                    <a:bodyPr/>
                    <a:lstStyle/>
                    <a:p>
                      <a:pPr algn="ctr" fontAlgn="b"/>
                      <a:r>
                        <a:rPr lang="pt-BR" sz="1600" u="none" strike="noStrike">
                          <a:effectLst/>
                        </a:rPr>
                        <a:t>Menos de 125 pontos</a:t>
                      </a:r>
                      <a:endParaRPr lang="pt-BR" sz="1600" b="1" i="0" u="none" strike="noStrike">
                        <a:solidFill>
                          <a:srgbClr val="FFFFFF"/>
                        </a:solidFill>
                        <a:effectLst/>
                        <a:latin typeface="Calibri"/>
                      </a:endParaRPr>
                    </a:p>
                  </a:txBody>
                  <a:tcPr marL="9525" marR="9525" marT="9525" marB="0" anchor="b"/>
                </a:tc>
                <a:tc>
                  <a:txBody>
                    <a:bodyPr/>
                    <a:lstStyle/>
                    <a:p>
                      <a:pPr algn="ctr" fontAlgn="b"/>
                      <a:r>
                        <a:rPr lang="pt-BR" sz="1600" u="none" strike="noStrike" dirty="0">
                          <a:effectLst/>
                        </a:rPr>
                        <a:t>De 125 a 175 pontos</a:t>
                      </a:r>
                      <a:endParaRPr lang="pt-BR" sz="1600" b="1" i="0" u="none" strike="noStrike" dirty="0">
                        <a:solidFill>
                          <a:srgbClr val="FFFFFF"/>
                        </a:solidFill>
                        <a:effectLst/>
                        <a:latin typeface="Calibri"/>
                      </a:endParaRPr>
                    </a:p>
                  </a:txBody>
                  <a:tcPr marL="9525" marR="9525" marT="9525" marB="0" anchor="b"/>
                </a:tc>
                <a:tc>
                  <a:txBody>
                    <a:bodyPr/>
                    <a:lstStyle/>
                    <a:p>
                      <a:pPr algn="ctr" fontAlgn="b"/>
                      <a:r>
                        <a:rPr lang="pt-BR" sz="1600" u="none" strike="noStrike">
                          <a:effectLst/>
                        </a:rPr>
                        <a:t>Mais de 175 pontos</a:t>
                      </a:r>
                      <a:endParaRPr lang="pt-BR" sz="1600" b="1" i="0" u="none" strike="noStrike">
                        <a:solidFill>
                          <a:srgbClr val="FFFFFF"/>
                        </a:solidFill>
                        <a:effectLst/>
                        <a:latin typeface="Calibri"/>
                      </a:endParaRPr>
                    </a:p>
                  </a:txBody>
                  <a:tcPr marL="9525" marR="9525" marT="9525" marB="0" anchor="b"/>
                </a:tc>
              </a:tr>
              <a:tr h="338991">
                <a:tc>
                  <a:txBody>
                    <a:bodyPr/>
                    <a:lstStyle/>
                    <a:p>
                      <a:pPr algn="l" fontAlgn="b"/>
                      <a:r>
                        <a:rPr lang="pt-BR" sz="1600" b="1" u="none" strike="noStrike">
                          <a:effectLst/>
                        </a:rPr>
                        <a:t>Brasil</a:t>
                      </a:r>
                      <a:endParaRPr lang="pt-BR" sz="1600" b="1" i="0" u="none" strike="noStrike">
                        <a:solidFill>
                          <a:srgbClr val="000000"/>
                        </a:solidFill>
                        <a:effectLst/>
                        <a:latin typeface="Calibri"/>
                      </a:endParaRPr>
                    </a:p>
                  </a:txBody>
                  <a:tcPr marL="9525" marR="9525" marT="9525" marB="0" anchor="b"/>
                </a:tc>
                <a:tc>
                  <a:txBody>
                    <a:bodyPr/>
                    <a:lstStyle/>
                    <a:p>
                      <a:pPr algn="ctr" fontAlgn="b"/>
                      <a:r>
                        <a:rPr lang="pt-BR" sz="2000" b="1" u="none" strike="noStrike" dirty="0">
                          <a:effectLst/>
                        </a:rPr>
                        <a:t>43,3</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dirty="0">
                          <a:effectLst/>
                        </a:rPr>
                        <a:t>34,3</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200" b="1" kern="1200" spc="-60" dirty="0">
                          <a:solidFill>
                            <a:srgbClr val="008000"/>
                          </a:solidFill>
                          <a:latin typeface="+mj-lt"/>
                          <a:ea typeface="Arial Unicode MS" pitchFamily="34" charset="-128"/>
                          <a:cs typeface="Arial Unicode MS" pitchFamily="34" charset="-128"/>
                        </a:rPr>
                        <a:t>22,4</a:t>
                      </a:r>
                    </a:p>
                  </a:txBody>
                  <a:tcPr marL="9525" marR="9525" marT="9525" marB="0" anchor="b"/>
                </a:tc>
                <a:tc>
                  <a:txBody>
                    <a:bodyPr/>
                    <a:lstStyle/>
                    <a:p>
                      <a:pPr algn="ctr" fontAlgn="b"/>
                      <a:r>
                        <a:rPr lang="pt-BR" sz="2000" b="1" u="none" strike="noStrike">
                          <a:effectLst/>
                        </a:rPr>
                        <a:t>38,5</a:t>
                      </a:r>
                      <a:endParaRPr lang="pt-BR" sz="2000" b="1" i="0" u="none" strike="noStrike">
                        <a:solidFill>
                          <a:srgbClr val="000000"/>
                        </a:solidFill>
                        <a:effectLst/>
                        <a:latin typeface="Calibri"/>
                      </a:endParaRPr>
                    </a:p>
                  </a:txBody>
                  <a:tcPr marL="9525" marR="9525" marT="9525" marB="0" anchor="b"/>
                </a:tc>
                <a:tc>
                  <a:txBody>
                    <a:bodyPr/>
                    <a:lstStyle/>
                    <a:p>
                      <a:pPr algn="ctr" fontAlgn="b"/>
                      <a:r>
                        <a:rPr lang="pt-BR" sz="2000" b="1" u="none" strike="noStrike" dirty="0">
                          <a:effectLst/>
                        </a:rPr>
                        <a:t>35,2</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dirty="0">
                          <a:solidFill>
                            <a:srgbClr val="008000"/>
                          </a:solidFill>
                          <a:effectLst/>
                        </a:rPr>
                        <a:t>26,2</a:t>
                      </a:r>
                      <a:endParaRPr lang="pt-BR" sz="2000" b="1" i="0" u="none" strike="noStrike" dirty="0">
                        <a:solidFill>
                          <a:srgbClr val="008000"/>
                        </a:solidFill>
                        <a:effectLst/>
                        <a:latin typeface="Calibri"/>
                      </a:endParaRPr>
                    </a:p>
                  </a:txBody>
                  <a:tcPr marL="9525" marR="9525" marT="9525" marB="0" anchor="b"/>
                </a:tc>
              </a:tr>
              <a:tr h="338991">
                <a:tc>
                  <a:txBody>
                    <a:bodyPr/>
                    <a:lstStyle/>
                    <a:p>
                      <a:pPr algn="l" fontAlgn="b"/>
                      <a:r>
                        <a:rPr lang="pt-BR" sz="1600" u="none" strike="noStrike">
                          <a:effectLst/>
                        </a:rPr>
                        <a:t>Norte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65,0</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24,8</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10,3</a:t>
                      </a:r>
                    </a:p>
                  </a:txBody>
                  <a:tcPr marL="9525" marR="9525" marT="9525" marB="0" anchor="b"/>
                </a:tc>
                <a:tc>
                  <a:txBody>
                    <a:bodyPr/>
                    <a:lstStyle/>
                    <a:p>
                      <a:pPr algn="ctr" fontAlgn="b"/>
                      <a:r>
                        <a:rPr lang="pt-BR" sz="2000" u="none" strike="noStrike" dirty="0">
                          <a:effectLst/>
                        </a:rPr>
                        <a:t>60,8</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26,8</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a:solidFill>
                            <a:srgbClr val="008000"/>
                          </a:solidFill>
                          <a:effectLst/>
                        </a:rPr>
                        <a:t>12,4</a:t>
                      </a:r>
                      <a:endParaRPr lang="pt-BR" sz="2000" b="0" i="0" u="none" strike="noStrike">
                        <a:solidFill>
                          <a:srgbClr val="008000"/>
                        </a:solidFill>
                        <a:effectLst/>
                        <a:latin typeface="Calibri"/>
                      </a:endParaRPr>
                    </a:p>
                  </a:txBody>
                  <a:tcPr marL="9525" marR="9525" marT="9525" marB="0" anchor="b"/>
                </a:tc>
              </a:tr>
              <a:tr h="338991">
                <a:tc>
                  <a:txBody>
                    <a:bodyPr/>
                    <a:lstStyle/>
                    <a:p>
                      <a:pPr algn="l" fontAlgn="b"/>
                      <a:r>
                        <a:rPr lang="pt-BR" sz="1600" u="none" strike="noStrike">
                          <a:effectLst/>
                        </a:rPr>
                        <a:t>Nordeste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59,7</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27,9</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12,4</a:t>
                      </a:r>
                    </a:p>
                  </a:txBody>
                  <a:tcPr marL="9525" marR="9525" marT="9525" marB="0" anchor="b"/>
                </a:tc>
                <a:tc>
                  <a:txBody>
                    <a:bodyPr/>
                    <a:lstStyle/>
                    <a:p>
                      <a:pPr algn="ctr" fontAlgn="b"/>
                      <a:r>
                        <a:rPr lang="pt-BR" sz="2000" u="none" strike="noStrike" dirty="0">
                          <a:effectLst/>
                        </a:rPr>
                        <a:t>52,4</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31,2</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solidFill>
                            <a:srgbClr val="008000"/>
                          </a:solidFill>
                          <a:effectLst/>
                        </a:rPr>
                        <a:t>16,4</a:t>
                      </a:r>
                      <a:endParaRPr lang="pt-BR" sz="2000" b="0" i="0" u="none" strike="noStrike" dirty="0">
                        <a:solidFill>
                          <a:srgbClr val="008000"/>
                        </a:solidFill>
                        <a:effectLst/>
                        <a:latin typeface="Calibri"/>
                      </a:endParaRPr>
                    </a:p>
                  </a:txBody>
                  <a:tcPr marL="9525" marR="9525" marT="9525" marB="0" anchor="b"/>
                </a:tc>
              </a:tr>
              <a:tr h="338991">
                <a:tc>
                  <a:txBody>
                    <a:bodyPr/>
                    <a:lstStyle/>
                    <a:p>
                      <a:pPr algn="l" fontAlgn="b"/>
                      <a:r>
                        <a:rPr lang="pt-BR" sz="1600" u="none" strike="noStrike">
                          <a:effectLst/>
                        </a:rPr>
                        <a:t>Sudeste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24,6</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a:effectLst/>
                        </a:rPr>
                        <a:t>41,1</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34,3</a:t>
                      </a:r>
                    </a:p>
                  </a:txBody>
                  <a:tcPr marL="9525" marR="9525" marT="9525" marB="0" anchor="b"/>
                </a:tc>
                <a:tc>
                  <a:txBody>
                    <a:bodyPr/>
                    <a:lstStyle/>
                    <a:p>
                      <a:pPr algn="ctr" fontAlgn="b"/>
                      <a:r>
                        <a:rPr lang="pt-BR" sz="2000" u="none" strike="noStrike" dirty="0">
                          <a:effectLst/>
                        </a:rPr>
                        <a:t>21,7</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40,7</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solidFill>
                            <a:srgbClr val="008000"/>
                          </a:solidFill>
                          <a:effectLst/>
                        </a:rPr>
                        <a:t>37,7</a:t>
                      </a:r>
                      <a:endParaRPr lang="pt-BR" sz="2000" b="0" i="0" u="none" strike="noStrike" dirty="0">
                        <a:solidFill>
                          <a:srgbClr val="008000"/>
                        </a:solidFill>
                        <a:effectLst/>
                        <a:latin typeface="Calibri"/>
                      </a:endParaRPr>
                    </a:p>
                  </a:txBody>
                  <a:tcPr marL="9525" marR="9525" marT="9525" marB="0" anchor="b"/>
                </a:tc>
              </a:tr>
              <a:tr h="338991">
                <a:tc>
                  <a:txBody>
                    <a:bodyPr/>
                    <a:lstStyle/>
                    <a:p>
                      <a:pPr algn="l" fontAlgn="b"/>
                      <a:r>
                        <a:rPr lang="pt-BR" sz="1600" u="none" strike="noStrike">
                          <a:effectLst/>
                        </a:rPr>
                        <a:t>Sul</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43,4</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36,6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20,0</a:t>
                      </a:r>
                    </a:p>
                  </a:txBody>
                  <a:tcPr marL="9525" marR="9525" marT="9525" marB="0" anchor="b"/>
                </a:tc>
                <a:tc>
                  <a:txBody>
                    <a:bodyPr/>
                    <a:lstStyle/>
                    <a:p>
                      <a:pPr algn="ctr" fontAlgn="b"/>
                      <a:r>
                        <a:rPr lang="pt-BR" sz="2000" u="none" strike="noStrike">
                          <a:effectLst/>
                        </a:rPr>
                        <a:t>38,9</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36,4</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solidFill>
                            <a:srgbClr val="008000"/>
                          </a:solidFill>
                          <a:effectLst/>
                        </a:rPr>
                        <a:t>24,7</a:t>
                      </a:r>
                      <a:endParaRPr lang="pt-BR" sz="2000" b="0" i="0" u="none" strike="noStrike" dirty="0">
                        <a:solidFill>
                          <a:srgbClr val="008000"/>
                        </a:solidFill>
                        <a:effectLst/>
                        <a:latin typeface="Calibri"/>
                      </a:endParaRPr>
                    </a:p>
                  </a:txBody>
                  <a:tcPr marL="9525" marR="9525" marT="9525" marB="0" anchor="b"/>
                </a:tc>
              </a:tr>
              <a:tr h="338991">
                <a:tc>
                  <a:txBody>
                    <a:bodyPr/>
                    <a:lstStyle/>
                    <a:p>
                      <a:pPr algn="l" fontAlgn="b"/>
                      <a:r>
                        <a:rPr lang="pt-BR" sz="1600" u="none" strike="noStrike" dirty="0">
                          <a:effectLst/>
                        </a:rPr>
                        <a:t>Centro-Oeste</a:t>
                      </a:r>
                      <a:endParaRPr lang="pt-BR" sz="16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a:effectLst/>
                        </a:rPr>
                        <a:t>48,3</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32,4</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19,3</a:t>
                      </a:r>
                    </a:p>
                  </a:txBody>
                  <a:tcPr marL="9525" marR="9525" marT="9525" marB="0" anchor="b"/>
                </a:tc>
                <a:tc>
                  <a:txBody>
                    <a:bodyPr/>
                    <a:lstStyle/>
                    <a:p>
                      <a:pPr algn="ctr" fontAlgn="b"/>
                      <a:r>
                        <a:rPr lang="pt-BR" sz="2000" u="none" strike="noStrike">
                          <a:effectLst/>
                        </a:rPr>
                        <a:t>41,3</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32,4</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solidFill>
                            <a:srgbClr val="008000"/>
                          </a:solidFill>
                          <a:effectLst/>
                        </a:rPr>
                        <a:t>26,3</a:t>
                      </a:r>
                      <a:endParaRPr lang="pt-BR" sz="2000" b="0" i="0" u="none" strike="noStrike" dirty="0">
                        <a:solidFill>
                          <a:srgbClr val="008000"/>
                        </a:solidFill>
                        <a:effectLst/>
                        <a:latin typeface="Calibri"/>
                      </a:endParaRPr>
                    </a:p>
                  </a:txBody>
                  <a:tcPr marL="9525" marR="9525" marT="9525" marB="0" anchor="b"/>
                </a:tc>
              </a:tr>
            </a:tbl>
          </a:graphicData>
        </a:graphic>
      </p:graphicFrame>
      <p:sp>
        <p:nvSpPr>
          <p:cNvPr id="9" name="CaixaDeTexto 8"/>
          <p:cNvSpPr txBox="1"/>
          <p:nvPr/>
        </p:nvSpPr>
        <p:spPr>
          <a:xfrm>
            <a:off x="611560" y="6186790"/>
            <a:ext cx="7632848" cy="338554"/>
          </a:xfrm>
          <a:prstGeom prst="rect">
            <a:avLst/>
          </a:prstGeom>
          <a:noFill/>
        </p:spPr>
        <p:txBody>
          <a:bodyPr wrap="square" rtlCol="0">
            <a:spAutoFit/>
          </a:bodyPr>
          <a:lstStyle/>
          <a:p>
            <a:r>
              <a:rPr lang="pt-BR" sz="1600" dirty="0" smtClean="0"/>
              <a:t>NOTA: assim como as médias, os níveis têm associada a eles uma margem de erro</a:t>
            </a:r>
            <a:endParaRPr lang="pt-BR" sz="1600" dirty="0"/>
          </a:p>
        </p:txBody>
      </p:sp>
    </p:spTree>
    <p:extLst>
      <p:ext uri="{BB962C8B-B14F-4D97-AF65-F5344CB8AC3E}">
        <p14:creationId xmlns="" xmlns:p14="http://schemas.microsoft.com/office/powerpoint/2010/main" val="3265263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31632" y="773832"/>
            <a:ext cx="7744824" cy="1143000"/>
          </a:xfrm>
        </p:spPr>
        <p:txBody>
          <a:bodyPr>
            <a:normAutofit/>
          </a:bodyPr>
          <a:lstStyle/>
          <a:p>
            <a:pPr algn="l" fontAlgn="base">
              <a:lnSpc>
                <a:spcPct val="90000"/>
              </a:lnSpc>
              <a:spcAft>
                <a:spcPct val="0"/>
              </a:spcAft>
              <a:defRPr/>
            </a:pPr>
            <a:r>
              <a:rPr lang="pt-BR" sz="3600" b="1" spc="-60" dirty="0">
                <a:solidFill>
                  <a:schemeClr val="tx1"/>
                </a:solidFill>
                <a:ea typeface="Arial Unicode MS" pitchFamily="34" charset="-128"/>
                <a:cs typeface="Arial Unicode MS" pitchFamily="34" charset="-128"/>
              </a:rPr>
              <a:t>Porcentagem de alunos em cada nível de proficiência </a:t>
            </a:r>
            <a:r>
              <a:rPr lang="pt-BR" sz="3600" b="1" spc="-60" dirty="0" smtClean="0">
                <a:solidFill>
                  <a:schemeClr val="tx1"/>
                </a:solidFill>
                <a:ea typeface="Arial Unicode MS" pitchFamily="34" charset="-128"/>
                <a:cs typeface="Arial Unicode MS" pitchFamily="34" charset="-128"/>
              </a:rPr>
              <a:t>– Leitura </a:t>
            </a:r>
            <a:r>
              <a:rPr lang="pt-BR" sz="3600" b="1" spc="-60" dirty="0" smtClean="0">
                <a:solidFill>
                  <a:srgbClr val="008000"/>
                </a:solidFill>
                <a:ea typeface="Arial Unicode MS" pitchFamily="34" charset="-128"/>
                <a:cs typeface="Arial Unicode MS" pitchFamily="34" charset="-128"/>
              </a:rPr>
              <a:t>2º</a:t>
            </a:r>
            <a:r>
              <a:rPr lang="pt-BR" sz="3600" b="1" spc="-60" dirty="0" smtClean="0">
                <a:solidFill>
                  <a:schemeClr val="tx1"/>
                </a:solidFill>
                <a:ea typeface="Arial Unicode MS" pitchFamily="34" charset="-128"/>
                <a:cs typeface="Arial Unicode MS" pitchFamily="34" charset="-128"/>
              </a:rPr>
              <a:t> ano</a:t>
            </a:r>
            <a:endParaRPr lang="pt-BR" sz="3600" b="1" spc="-60" dirty="0">
              <a:solidFill>
                <a:schemeClr val="tx1"/>
              </a:solidFill>
              <a:ea typeface="Arial Unicode MS" pitchFamily="34" charset="-128"/>
              <a:cs typeface="Arial Unicode MS" pitchFamily="34" charset="-128"/>
            </a:endParaRPr>
          </a:p>
        </p:txBody>
      </p:sp>
      <p:graphicFrame>
        <p:nvGraphicFramePr>
          <p:cNvPr id="5" name="Tabela 4"/>
          <p:cNvGraphicFramePr>
            <a:graphicFrameLocks noGrp="1"/>
          </p:cNvGraphicFramePr>
          <p:nvPr>
            <p:extLst>
              <p:ext uri="{D42A27DB-BD31-4B8C-83A1-F6EECF244321}">
                <p14:modId xmlns="" xmlns:p14="http://schemas.microsoft.com/office/powerpoint/2010/main" val="2249994389"/>
              </p:ext>
            </p:extLst>
          </p:nvPr>
        </p:nvGraphicFramePr>
        <p:xfrm>
          <a:off x="611560" y="1844824"/>
          <a:ext cx="7848873" cy="3888430"/>
        </p:xfrm>
        <a:graphic>
          <a:graphicData uri="http://schemas.openxmlformats.org/drawingml/2006/table">
            <a:tbl>
              <a:tblPr>
                <a:tableStyleId>{3C2FFA5D-87B4-456A-9821-1D502468CF0F}</a:tableStyleId>
              </a:tblPr>
              <a:tblGrid>
                <a:gridCol w="1163146"/>
                <a:gridCol w="1115864"/>
                <a:gridCol w="1115864"/>
                <a:gridCol w="1115864"/>
                <a:gridCol w="1115864"/>
                <a:gridCol w="1115864"/>
                <a:gridCol w="1106407"/>
              </a:tblGrid>
              <a:tr h="418754">
                <a:tc gridSpan="7">
                  <a:txBody>
                    <a:bodyPr/>
                    <a:lstStyle/>
                    <a:p>
                      <a:pPr algn="ctr" fontAlgn="b"/>
                      <a:r>
                        <a:rPr lang="pt-BR" sz="2200" u="none" strike="noStrike" dirty="0">
                          <a:effectLst/>
                        </a:rPr>
                        <a:t>Porcentagem de alunos em cada nível de proficiência em leitura</a:t>
                      </a:r>
                      <a:endParaRPr lang="pt-BR" sz="22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78873">
                <a:tc rowSpan="3">
                  <a:txBody>
                    <a:bodyPr/>
                    <a:lstStyle/>
                    <a:p>
                      <a:pPr algn="ctr" fontAlgn="b"/>
                      <a:r>
                        <a:rPr lang="pt-BR" sz="1600" u="none" strike="noStrike">
                          <a:effectLst/>
                        </a:rPr>
                        <a:t> </a:t>
                      </a:r>
                      <a:endParaRPr lang="pt-BR" sz="1600" b="1" i="0" u="none" strike="noStrike">
                        <a:solidFill>
                          <a:srgbClr val="FFFFFF"/>
                        </a:solidFill>
                        <a:effectLst/>
                        <a:latin typeface="Calibri"/>
                      </a:endParaRPr>
                    </a:p>
                  </a:txBody>
                  <a:tcPr marL="9525" marR="9525" marT="9525" marB="0" anchor="b"/>
                </a:tc>
                <a:tc gridSpan="6">
                  <a:txBody>
                    <a:bodyPr/>
                    <a:lstStyle/>
                    <a:p>
                      <a:pPr algn="ctr" fontAlgn="b"/>
                      <a:r>
                        <a:rPr lang="pt-BR" sz="2000" u="none" strike="noStrike" dirty="0">
                          <a:effectLst/>
                        </a:rPr>
                        <a:t>2 º ano</a:t>
                      </a:r>
                      <a:endParaRPr lang="pt-BR" sz="20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78873">
                <a:tc vMerge="1">
                  <a:txBody>
                    <a:bodyPr/>
                    <a:lstStyle/>
                    <a:p>
                      <a:endParaRPr lang="pt-BR"/>
                    </a:p>
                  </a:txBody>
                  <a:tcPr/>
                </a:tc>
                <a:tc gridSpan="3">
                  <a:txBody>
                    <a:bodyPr/>
                    <a:lstStyle/>
                    <a:p>
                      <a:pPr algn="ctr" fontAlgn="b"/>
                      <a:r>
                        <a:rPr lang="pt-BR" sz="2000" u="none" strike="noStrike">
                          <a:effectLst/>
                        </a:rPr>
                        <a:t>Rede Pública</a:t>
                      </a:r>
                      <a:endParaRPr lang="pt-BR" sz="2000" b="1" i="0" u="none" strike="noStrike">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gridSpan="3">
                  <a:txBody>
                    <a:bodyPr/>
                    <a:lstStyle/>
                    <a:p>
                      <a:pPr algn="ctr" fontAlgn="b"/>
                      <a:r>
                        <a:rPr lang="pt-BR" sz="2000" u="none" strike="noStrike" dirty="0">
                          <a:effectLst/>
                        </a:rPr>
                        <a:t>Rede Total</a:t>
                      </a:r>
                      <a:endParaRPr lang="pt-BR" sz="20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r>
              <a:tr h="677984">
                <a:tc vMerge="1">
                  <a:txBody>
                    <a:bodyPr/>
                    <a:lstStyle/>
                    <a:p>
                      <a:endParaRPr lang="pt-BR"/>
                    </a:p>
                  </a:txBody>
                  <a:tcPr/>
                </a:tc>
                <a:tc>
                  <a:txBody>
                    <a:bodyPr/>
                    <a:lstStyle/>
                    <a:p>
                      <a:pPr algn="ctr" fontAlgn="b"/>
                      <a:r>
                        <a:rPr lang="pt-BR" sz="1600" u="none" strike="noStrike">
                          <a:effectLst/>
                        </a:rPr>
                        <a:t>Menos de 125 pontos</a:t>
                      </a:r>
                      <a:endParaRPr lang="pt-BR" sz="1600" b="1" i="0" u="none" strike="noStrike">
                        <a:solidFill>
                          <a:srgbClr val="FFFFFF"/>
                        </a:solidFill>
                        <a:effectLst/>
                        <a:latin typeface="Calibri"/>
                      </a:endParaRPr>
                    </a:p>
                  </a:txBody>
                  <a:tcPr marL="9525" marR="9525" marT="9525" marB="0" anchor="b"/>
                </a:tc>
                <a:tc>
                  <a:txBody>
                    <a:bodyPr/>
                    <a:lstStyle/>
                    <a:p>
                      <a:pPr algn="ctr" fontAlgn="b"/>
                      <a:r>
                        <a:rPr lang="pt-BR" sz="1600" u="none" strike="noStrike">
                          <a:effectLst/>
                        </a:rPr>
                        <a:t>De 125 a 175 pontos</a:t>
                      </a:r>
                      <a:endParaRPr lang="pt-BR" sz="1600" b="1" i="0" u="none" strike="noStrike">
                        <a:solidFill>
                          <a:srgbClr val="FFFFFF"/>
                        </a:solidFill>
                        <a:effectLst/>
                        <a:latin typeface="Calibri"/>
                      </a:endParaRPr>
                    </a:p>
                  </a:txBody>
                  <a:tcPr marL="9525" marR="9525" marT="9525" marB="0" anchor="b"/>
                </a:tc>
                <a:tc>
                  <a:txBody>
                    <a:bodyPr/>
                    <a:lstStyle/>
                    <a:p>
                      <a:pPr algn="ctr" fontAlgn="b"/>
                      <a:r>
                        <a:rPr lang="pt-BR" sz="1600" u="none" strike="noStrike" dirty="0">
                          <a:effectLst/>
                        </a:rPr>
                        <a:t>Mais de 175 pontos</a:t>
                      </a:r>
                      <a:endParaRPr lang="pt-BR" sz="1600" b="1" i="0" u="none" strike="noStrike" dirty="0">
                        <a:solidFill>
                          <a:srgbClr val="FFFFFF"/>
                        </a:solidFill>
                        <a:effectLst/>
                        <a:latin typeface="Calibri"/>
                      </a:endParaRPr>
                    </a:p>
                  </a:txBody>
                  <a:tcPr marL="9525" marR="9525" marT="9525" marB="0" anchor="b"/>
                </a:tc>
                <a:tc>
                  <a:txBody>
                    <a:bodyPr/>
                    <a:lstStyle/>
                    <a:p>
                      <a:pPr algn="ctr" fontAlgn="b"/>
                      <a:r>
                        <a:rPr lang="pt-BR" sz="1600" u="none" strike="noStrike">
                          <a:effectLst/>
                        </a:rPr>
                        <a:t>Menos de 125 pontos</a:t>
                      </a:r>
                      <a:endParaRPr lang="pt-BR" sz="1600" b="1" i="0" u="none" strike="noStrike">
                        <a:solidFill>
                          <a:srgbClr val="FFFFFF"/>
                        </a:solidFill>
                        <a:effectLst/>
                        <a:latin typeface="Calibri"/>
                      </a:endParaRPr>
                    </a:p>
                  </a:txBody>
                  <a:tcPr marL="9525" marR="9525" marT="9525" marB="0" anchor="b"/>
                </a:tc>
                <a:tc>
                  <a:txBody>
                    <a:bodyPr/>
                    <a:lstStyle/>
                    <a:p>
                      <a:pPr algn="ctr" fontAlgn="b"/>
                      <a:r>
                        <a:rPr lang="pt-BR" sz="1600" u="none" strike="noStrike" dirty="0">
                          <a:effectLst/>
                        </a:rPr>
                        <a:t>De 125 a 175 pontos</a:t>
                      </a:r>
                      <a:endParaRPr lang="pt-BR" sz="1600" b="1" i="0" u="none" strike="noStrike" dirty="0">
                        <a:solidFill>
                          <a:srgbClr val="FFFFFF"/>
                        </a:solidFill>
                        <a:effectLst/>
                        <a:latin typeface="Calibri"/>
                      </a:endParaRPr>
                    </a:p>
                  </a:txBody>
                  <a:tcPr marL="9525" marR="9525" marT="9525" marB="0" anchor="b"/>
                </a:tc>
                <a:tc>
                  <a:txBody>
                    <a:bodyPr/>
                    <a:lstStyle/>
                    <a:p>
                      <a:pPr algn="ctr" fontAlgn="b"/>
                      <a:r>
                        <a:rPr lang="pt-BR" sz="1600" u="none" strike="noStrike">
                          <a:effectLst/>
                        </a:rPr>
                        <a:t>Mais de 175 pontos</a:t>
                      </a:r>
                      <a:endParaRPr lang="pt-BR" sz="1600" b="1" i="0" u="none" strike="noStrike">
                        <a:solidFill>
                          <a:srgbClr val="FFFFFF"/>
                        </a:solidFill>
                        <a:effectLst/>
                        <a:latin typeface="Calibri"/>
                      </a:endParaRPr>
                    </a:p>
                  </a:txBody>
                  <a:tcPr marL="9525" marR="9525" marT="9525" marB="0" anchor="b"/>
                </a:tc>
              </a:tr>
              <a:tr h="338991">
                <a:tc>
                  <a:txBody>
                    <a:bodyPr/>
                    <a:lstStyle/>
                    <a:p>
                      <a:pPr algn="l" fontAlgn="b"/>
                      <a:r>
                        <a:rPr lang="pt-BR" sz="1600" b="1" u="none" strike="noStrike">
                          <a:effectLst/>
                        </a:rPr>
                        <a:t>Brasil</a:t>
                      </a:r>
                      <a:endParaRPr lang="pt-BR" sz="1600" b="1" i="0" u="none" strike="noStrike">
                        <a:solidFill>
                          <a:srgbClr val="000000"/>
                        </a:solidFill>
                        <a:effectLst/>
                        <a:latin typeface="Calibri"/>
                      </a:endParaRPr>
                    </a:p>
                  </a:txBody>
                  <a:tcPr marL="9525" marR="9525" marT="9525" marB="0" anchor="b"/>
                </a:tc>
                <a:tc>
                  <a:txBody>
                    <a:bodyPr/>
                    <a:lstStyle/>
                    <a:p>
                      <a:pPr algn="ctr" fontAlgn="b"/>
                      <a:r>
                        <a:rPr lang="pt-BR" sz="2000" b="1" u="none" strike="noStrike" dirty="0">
                          <a:effectLst/>
                        </a:rPr>
                        <a:t>43,3</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dirty="0">
                          <a:effectLst/>
                        </a:rPr>
                        <a:t>34,3</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dirty="0">
                          <a:effectLst/>
                        </a:rPr>
                        <a:t>22,4</a:t>
                      </a:r>
                      <a:endParaRPr lang="pt-BR" sz="2000" b="1" i="0" u="none" strike="noStrike" dirty="0">
                        <a:solidFill>
                          <a:srgbClr val="008000"/>
                        </a:solidFill>
                        <a:effectLst/>
                        <a:latin typeface="Calibri"/>
                      </a:endParaRPr>
                    </a:p>
                  </a:txBody>
                  <a:tcPr marL="9525" marR="9525" marT="9525" marB="0" anchor="b"/>
                </a:tc>
                <a:tc>
                  <a:txBody>
                    <a:bodyPr/>
                    <a:lstStyle/>
                    <a:p>
                      <a:pPr algn="ctr" fontAlgn="b"/>
                      <a:r>
                        <a:rPr lang="pt-BR" sz="2000" b="1" u="none" strike="noStrike">
                          <a:effectLst/>
                        </a:rPr>
                        <a:t>38,5</a:t>
                      </a:r>
                      <a:endParaRPr lang="pt-BR" sz="2000" b="1" i="0" u="none" strike="noStrike">
                        <a:solidFill>
                          <a:srgbClr val="000000"/>
                        </a:solidFill>
                        <a:effectLst/>
                        <a:latin typeface="Calibri"/>
                      </a:endParaRPr>
                    </a:p>
                  </a:txBody>
                  <a:tcPr marL="9525" marR="9525" marT="9525" marB="0" anchor="b"/>
                </a:tc>
                <a:tc>
                  <a:txBody>
                    <a:bodyPr/>
                    <a:lstStyle/>
                    <a:p>
                      <a:pPr algn="ctr" fontAlgn="b"/>
                      <a:r>
                        <a:rPr lang="pt-BR" sz="2000" b="1" u="none" strike="noStrike" dirty="0">
                          <a:effectLst/>
                        </a:rPr>
                        <a:t>35,2</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dirty="0">
                          <a:effectLst/>
                        </a:rPr>
                        <a:t>26,2</a:t>
                      </a:r>
                      <a:endParaRPr lang="pt-BR" sz="2000" b="1" i="0" u="none" strike="noStrike" dirty="0">
                        <a:solidFill>
                          <a:srgbClr val="000000"/>
                        </a:solidFill>
                        <a:effectLst/>
                        <a:latin typeface="Calibri"/>
                      </a:endParaRPr>
                    </a:p>
                  </a:txBody>
                  <a:tcPr marL="9525" marR="9525" marT="9525" marB="0" anchor="b"/>
                </a:tc>
              </a:tr>
              <a:tr h="338991">
                <a:tc>
                  <a:txBody>
                    <a:bodyPr/>
                    <a:lstStyle/>
                    <a:p>
                      <a:pPr algn="l" fontAlgn="b"/>
                      <a:r>
                        <a:rPr lang="pt-BR" sz="1600" u="none" strike="noStrike">
                          <a:effectLst/>
                        </a:rPr>
                        <a:t>Norte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65,0</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24,8</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10,3</a:t>
                      </a:r>
                      <a:endParaRPr lang="pt-BR" sz="2000" b="0" i="0" u="none" strike="noStrike" dirty="0">
                        <a:solidFill>
                          <a:srgbClr val="008000"/>
                        </a:solidFill>
                        <a:effectLst/>
                        <a:latin typeface="Calibri"/>
                      </a:endParaRPr>
                    </a:p>
                  </a:txBody>
                  <a:tcPr marL="9525" marR="9525" marT="9525" marB="0" anchor="b"/>
                </a:tc>
                <a:tc>
                  <a:txBody>
                    <a:bodyPr/>
                    <a:lstStyle/>
                    <a:p>
                      <a:pPr algn="ctr" fontAlgn="b"/>
                      <a:r>
                        <a:rPr lang="pt-BR" sz="2000" u="none" strike="noStrike" dirty="0">
                          <a:effectLst/>
                        </a:rPr>
                        <a:t>60,8</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26,8</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a:effectLst/>
                        </a:rPr>
                        <a:t>12,4</a:t>
                      </a:r>
                      <a:endParaRPr lang="pt-BR" sz="2000" b="0" i="0" u="none" strike="noStrike">
                        <a:solidFill>
                          <a:srgbClr val="000000"/>
                        </a:solidFill>
                        <a:effectLst/>
                        <a:latin typeface="Calibri"/>
                      </a:endParaRPr>
                    </a:p>
                  </a:txBody>
                  <a:tcPr marL="9525" marR="9525" marT="9525" marB="0" anchor="b"/>
                </a:tc>
              </a:tr>
              <a:tr h="338991">
                <a:tc>
                  <a:txBody>
                    <a:bodyPr/>
                    <a:lstStyle/>
                    <a:p>
                      <a:pPr algn="l" fontAlgn="b"/>
                      <a:r>
                        <a:rPr lang="pt-BR" sz="1600" u="none" strike="noStrike">
                          <a:effectLst/>
                        </a:rPr>
                        <a:t>Nordeste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59,7</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27,9</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12,4</a:t>
                      </a:r>
                      <a:endParaRPr lang="pt-BR" sz="2000" b="0" i="0" u="none" strike="noStrike" dirty="0">
                        <a:solidFill>
                          <a:srgbClr val="008000"/>
                        </a:solidFill>
                        <a:effectLst/>
                        <a:latin typeface="Calibri"/>
                      </a:endParaRPr>
                    </a:p>
                  </a:txBody>
                  <a:tcPr marL="9525" marR="9525" marT="9525" marB="0" anchor="b"/>
                </a:tc>
                <a:tc>
                  <a:txBody>
                    <a:bodyPr/>
                    <a:lstStyle/>
                    <a:p>
                      <a:pPr algn="ctr" fontAlgn="b"/>
                      <a:r>
                        <a:rPr lang="pt-BR" sz="2000" u="none" strike="noStrike" dirty="0">
                          <a:effectLst/>
                        </a:rPr>
                        <a:t>52,4</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31,2</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16,4</a:t>
                      </a:r>
                      <a:endParaRPr lang="pt-BR" sz="2000" b="0" i="0" u="none" strike="noStrike" dirty="0">
                        <a:solidFill>
                          <a:srgbClr val="000000"/>
                        </a:solidFill>
                        <a:effectLst/>
                        <a:latin typeface="Calibri"/>
                      </a:endParaRPr>
                    </a:p>
                  </a:txBody>
                  <a:tcPr marL="9525" marR="9525" marT="9525" marB="0" anchor="b"/>
                </a:tc>
              </a:tr>
              <a:tr h="338991">
                <a:tc>
                  <a:txBody>
                    <a:bodyPr/>
                    <a:lstStyle/>
                    <a:p>
                      <a:pPr algn="l" fontAlgn="b"/>
                      <a:r>
                        <a:rPr lang="pt-BR" sz="1600" u="none" strike="noStrike">
                          <a:effectLst/>
                        </a:rPr>
                        <a:t>Sudeste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24,6</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a:effectLst/>
                        </a:rPr>
                        <a:t>41,1</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34,3</a:t>
                      </a:r>
                      <a:endParaRPr lang="pt-BR" sz="2000" b="0" i="0" u="none" strike="noStrike" dirty="0">
                        <a:solidFill>
                          <a:srgbClr val="008000"/>
                        </a:solidFill>
                        <a:effectLst/>
                        <a:latin typeface="Calibri"/>
                      </a:endParaRPr>
                    </a:p>
                  </a:txBody>
                  <a:tcPr marL="9525" marR="9525" marT="9525" marB="0" anchor="b"/>
                </a:tc>
                <a:tc>
                  <a:txBody>
                    <a:bodyPr/>
                    <a:lstStyle/>
                    <a:p>
                      <a:pPr algn="ctr" fontAlgn="b"/>
                      <a:r>
                        <a:rPr lang="pt-BR" sz="2000" u="none" strike="noStrike" dirty="0">
                          <a:effectLst/>
                        </a:rPr>
                        <a:t>21,7</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40,7</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37,7</a:t>
                      </a:r>
                      <a:endParaRPr lang="pt-BR" sz="2000" b="0" i="0" u="none" strike="noStrike" dirty="0">
                        <a:solidFill>
                          <a:srgbClr val="000000"/>
                        </a:solidFill>
                        <a:effectLst/>
                        <a:latin typeface="Calibri"/>
                      </a:endParaRPr>
                    </a:p>
                  </a:txBody>
                  <a:tcPr marL="9525" marR="9525" marT="9525" marB="0" anchor="b"/>
                </a:tc>
              </a:tr>
              <a:tr h="338991">
                <a:tc>
                  <a:txBody>
                    <a:bodyPr/>
                    <a:lstStyle/>
                    <a:p>
                      <a:pPr algn="l" fontAlgn="b"/>
                      <a:r>
                        <a:rPr lang="pt-BR" sz="1600" u="none" strike="noStrike">
                          <a:effectLst/>
                        </a:rPr>
                        <a:t>Sul</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43,4</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36,6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20,0</a:t>
                      </a:r>
                      <a:endParaRPr lang="pt-BR" sz="2000" b="0" i="0" u="none" strike="noStrike" dirty="0">
                        <a:solidFill>
                          <a:srgbClr val="008000"/>
                        </a:solidFill>
                        <a:effectLst/>
                        <a:latin typeface="Calibri"/>
                      </a:endParaRPr>
                    </a:p>
                  </a:txBody>
                  <a:tcPr marL="9525" marR="9525" marT="9525" marB="0" anchor="b"/>
                </a:tc>
                <a:tc>
                  <a:txBody>
                    <a:bodyPr/>
                    <a:lstStyle/>
                    <a:p>
                      <a:pPr algn="ctr" fontAlgn="b"/>
                      <a:r>
                        <a:rPr lang="pt-BR" sz="2000" u="none" strike="noStrike">
                          <a:effectLst/>
                        </a:rPr>
                        <a:t>38,9</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36,4</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24,7</a:t>
                      </a:r>
                      <a:endParaRPr lang="pt-BR" sz="2000" b="0" i="0" u="none" strike="noStrike" dirty="0">
                        <a:solidFill>
                          <a:srgbClr val="000000"/>
                        </a:solidFill>
                        <a:effectLst/>
                        <a:latin typeface="Calibri"/>
                      </a:endParaRPr>
                    </a:p>
                  </a:txBody>
                  <a:tcPr marL="9525" marR="9525" marT="9525" marB="0" anchor="b"/>
                </a:tc>
              </a:tr>
              <a:tr h="338991">
                <a:tc>
                  <a:txBody>
                    <a:bodyPr/>
                    <a:lstStyle/>
                    <a:p>
                      <a:pPr algn="l" fontAlgn="b"/>
                      <a:r>
                        <a:rPr lang="pt-BR" sz="1600" u="none" strike="noStrike" dirty="0">
                          <a:effectLst/>
                        </a:rPr>
                        <a:t>Centro-Oeste</a:t>
                      </a:r>
                      <a:endParaRPr lang="pt-BR" sz="16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a:effectLst/>
                        </a:rPr>
                        <a:t>48,3</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32,4</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19,3</a:t>
                      </a:r>
                      <a:endParaRPr lang="pt-BR" sz="2000" b="0" i="0" u="none" strike="noStrike" dirty="0">
                        <a:solidFill>
                          <a:srgbClr val="008000"/>
                        </a:solidFill>
                        <a:effectLst/>
                        <a:latin typeface="Calibri"/>
                      </a:endParaRPr>
                    </a:p>
                  </a:txBody>
                  <a:tcPr marL="9525" marR="9525" marT="9525" marB="0" anchor="b"/>
                </a:tc>
                <a:tc>
                  <a:txBody>
                    <a:bodyPr/>
                    <a:lstStyle/>
                    <a:p>
                      <a:pPr algn="ctr" fontAlgn="b"/>
                      <a:r>
                        <a:rPr lang="pt-BR" sz="2000" u="none" strike="noStrike">
                          <a:effectLst/>
                        </a:rPr>
                        <a:t>41,3</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32,4</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26,3</a:t>
                      </a:r>
                      <a:endParaRPr lang="pt-BR" sz="2000" b="0" i="0" u="none" strike="noStrike" dirty="0">
                        <a:solidFill>
                          <a:srgbClr val="000000"/>
                        </a:solidFill>
                        <a:effectLst/>
                        <a:latin typeface="Calibri"/>
                      </a:endParaRPr>
                    </a:p>
                  </a:txBody>
                  <a:tcPr marL="9525" marR="9525" marT="9525" marB="0" anchor="b"/>
                </a:tc>
              </a:tr>
            </a:tbl>
          </a:graphicData>
        </a:graphic>
      </p:graphicFrame>
      <p:sp>
        <p:nvSpPr>
          <p:cNvPr id="6" name="CaixaDeTexto 5"/>
          <p:cNvSpPr txBox="1"/>
          <p:nvPr/>
        </p:nvSpPr>
        <p:spPr>
          <a:xfrm>
            <a:off x="611560" y="5949280"/>
            <a:ext cx="7632848" cy="338554"/>
          </a:xfrm>
          <a:prstGeom prst="rect">
            <a:avLst/>
          </a:prstGeom>
          <a:noFill/>
        </p:spPr>
        <p:txBody>
          <a:bodyPr wrap="square" rtlCol="0">
            <a:spAutoFit/>
          </a:bodyPr>
          <a:lstStyle/>
          <a:p>
            <a:r>
              <a:rPr lang="pt-BR" sz="1600" dirty="0" smtClean="0"/>
              <a:t>NOTA: assim como as médias, os níveis têm associada a eles uma margem de erro</a:t>
            </a:r>
            <a:endParaRPr lang="pt-BR" sz="1600" dirty="0"/>
          </a:p>
        </p:txBody>
      </p:sp>
      <p:sp>
        <p:nvSpPr>
          <p:cNvPr id="7" name="Up-Down Arrow 4"/>
          <p:cNvSpPr/>
          <p:nvPr/>
        </p:nvSpPr>
        <p:spPr>
          <a:xfrm>
            <a:off x="3995936" y="3429000"/>
            <a:ext cx="1152128" cy="2592288"/>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5"/>
          <p:cNvSpPr txBox="1"/>
          <p:nvPr/>
        </p:nvSpPr>
        <p:spPr>
          <a:xfrm>
            <a:off x="3995936" y="3553852"/>
            <a:ext cx="1236461" cy="523220"/>
          </a:xfrm>
          <a:prstGeom prst="rect">
            <a:avLst/>
          </a:prstGeom>
          <a:noFill/>
        </p:spPr>
        <p:txBody>
          <a:bodyPr wrap="none" rtlCol="0">
            <a:spAutoFit/>
          </a:bodyPr>
          <a:lstStyle/>
          <a:p>
            <a:r>
              <a:rPr lang="en-US" sz="2800" b="1" dirty="0" smtClean="0">
                <a:solidFill>
                  <a:srgbClr val="0000FF"/>
                </a:solidFill>
              </a:rPr>
              <a:t>SE 34%</a:t>
            </a:r>
            <a:endParaRPr lang="en-US" sz="2800" b="1" dirty="0">
              <a:solidFill>
                <a:srgbClr val="0000FF"/>
              </a:solidFill>
            </a:endParaRPr>
          </a:p>
        </p:txBody>
      </p:sp>
      <p:sp>
        <p:nvSpPr>
          <p:cNvPr id="9" name="TextBox 6"/>
          <p:cNvSpPr txBox="1"/>
          <p:nvPr/>
        </p:nvSpPr>
        <p:spPr>
          <a:xfrm>
            <a:off x="3923928" y="5282044"/>
            <a:ext cx="1370938" cy="523220"/>
          </a:xfrm>
          <a:prstGeom prst="rect">
            <a:avLst/>
          </a:prstGeom>
          <a:noFill/>
        </p:spPr>
        <p:txBody>
          <a:bodyPr wrap="none" rtlCol="0">
            <a:spAutoFit/>
          </a:bodyPr>
          <a:lstStyle/>
          <a:p>
            <a:r>
              <a:rPr lang="en-US" sz="2800" b="1" dirty="0" smtClean="0">
                <a:solidFill>
                  <a:srgbClr val="FF0000"/>
                </a:solidFill>
              </a:rPr>
              <a:t>NO 10%</a:t>
            </a:r>
            <a:endParaRPr lang="en-US" sz="2800" b="1" dirty="0">
              <a:solidFill>
                <a:srgbClr val="FF0000"/>
              </a:solidFill>
            </a:endParaRPr>
          </a:p>
        </p:txBody>
      </p:sp>
      <p:sp>
        <p:nvSpPr>
          <p:cNvPr id="10" name="TextBox 7"/>
          <p:cNvSpPr txBox="1"/>
          <p:nvPr/>
        </p:nvSpPr>
        <p:spPr>
          <a:xfrm>
            <a:off x="4027073" y="4345940"/>
            <a:ext cx="1125829" cy="523220"/>
          </a:xfrm>
          <a:prstGeom prst="rect">
            <a:avLst/>
          </a:prstGeom>
          <a:noFill/>
        </p:spPr>
        <p:txBody>
          <a:bodyPr wrap="none" rtlCol="0">
            <a:spAutoFit/>
          </a:bodyPr>
          <a:lstStyle/>
          <a:p>
            <a:r>
              <a:rPr lang="en-US" sz="2800" b="1" dirty="0" smtClean="0"/>
              <a:t>24p.p.</a:t>
            </a:r>
            <a:endParaRPr lang="en-US" sz="2800" b="1" dirty="0"/>
          </a:p>
        </p:txBody>
      </p:sp>
    </p:spTree>
    <p:extLst>
      <p:ext uri="{BB962C8B-B14F-4D97-AF65-F5344CB8AC3E}">
        <p14:creationId xmlns="" xmlns:p14="http://schemas.microsoft.com/office/powerpoint/2010/main" val="443765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5616" y="692696"/>
            <a:ext cx="7632848" cy="1143000"/>
          </a:xfrm>
        </p:spPr>
        <p:txBody>
          <a:bodyPr>
            <a:normAutofit/>
          </a:bodyPr>
          <a:lstStyle/>
          <a:p>
            <a:pPr algn="l" fontAlgn="base">
              <a:lnSpc>
                <a:spcPct val="90000"/>
              </a:lnSpc>
              <a:spcAft>
                <a:spcPct val="0"/>
              </a:spcAft>
              <a:defRPr/>
            </a:pPr>
            <a:r>
              <a:rPr lang="pt-BR" sz="3600" b="1" spc="-60" dirty="0">
                <a:solidFill>
                  <a:schemeClr val="tx1"/>
                </a:solidFill>
                <a:ea typeface="Arial Unicode MS" pitchFamily="34" charset="-128"/>
                <a:cs typeface="Arial Unicode MS" pitchFamily="34" charset="-128"/>
              </a:rPr>
              <a:t>Porcentagem de alunos em cada nível de proficiência </a:t>
            </a:r>
            <a:r>
              <a:rPr lang="pt-BR" sz="3600" b="1" spc="-60" dirty="0" smtClean="0">
                <a:solidFill>
                  <a:schemeClr val="tx1"/>
                </a:solidFill>
                <a:ea typeface="Arial Unicode MS" pitchFamily="34" charset="-128"/>
                <a:cs typeface="Arial Unicode MS" pitchFamily="34" charset="-128"/>
              </a:rPr>
              <a:t>– Leitura – </a:t>
            </a:r>
            <a:r>
              <a:rPr lang="pt-BR" sz="3600" b="1" spc="-60" dirty="0" smtClean="0">
                <a:solidFill>
                  <a:srgbClr val="008000"/>
                </a:solidFill>
                <a:ea typeface="Arial Unicode MS" pitchFamily="34" charset="-128"/>
                <a:cs typeface="Arial Unicode MS" pitchFamily="34" charset="-128"/>
              </a:rPr>
              <a:t>3º</a:t>
            </a:r>
            <a:r>
              <a:rPr lang="pt-BR" sz="3600" b="1" spc="-60" dirty="0" smtClean="0">
                <a:solidFill>
                  <a:schemeClr val="tx1"/>
                </a:solidFill>
                <a:ea typeface="Arial Unicode MS" pitchFamily="34" charset="-128"/>
                <a:cs typeface="Arial Unicode MS" pitchFamily="34" charset="-128"/>
              </a:rPr>
              <a:t> ano</a:t>
            </a:r>
            <a:endParaRPr lang="pt-BR" sz="3600" b="1" spc="-60" dirty="0">
              <a:solidFill>
                <a:schemeClr val="tx1"/>
              </a:solidFill>
              <a:ea typeface="Arial Unicode MS" pitchFamily="34" charset="-128"/>
              <a:cs typeface="Arial Unicode MS" pitchFamily="34" charset="-128"/>
            </a:endParaRPr>
          </a:p>
        </p:txBody>
      </p:sp>
      <p:graphicFrame>
        <p:nvGraphicFramePr>
          <p:cNvPr id="5" name="Tabela 4"/>
          <p:cNvGraphicFramePr>
            <a:graphicFrameLocks noGrp="1"/>
          </p:cNvGraphicFramePr>
          <p:nvPr>
            <p:extLst>
              <p:ext uri="{D42A27DB-BD31-4B8C-83A1-F6EECF244321}">
                <p14:modId xmlns="" xmlns:p14="http://schemas.microsoft.com/office/powerpoint/2010/main" val="928333704"/>
              </p:ext>
            </p:extLst>
          </p:nvPr>
        </p:nvGraphicFramePr>
        <p:xfrm>
          <a:off x="539552" y="1872005"/>
          <a:ext cx="8064894" cy="4104453"/>
        </p:xfrm>
        <a:graphic>
          <a:graphicData uri="http://schemas.openxmlformats.org/drawingml/2006/table">
            <a:tbl>
              <a:tblPr>
                <a:tableStyleId>{3C2FFA5D-87B4-456A-9821-1D502468CF0F}</a:tableStyleId>
              </a:tblPr>
              <a:tblGrid>
                <a:gridCol w="1273406"/>
                <a:gridCol w="1068327"/>
                <a:gridCol w="1146576"/>
                <a:gridCol w="1146576"/>
                <a:gridCol w="1146576"/>
                <a:gridCol w="1146576"/>
                <a:gridCol w="1136857"/>
              </a:tblGrid>
              <a:tr h="442019">
                <a:tc gridSpan="7">
                  <a:txBody>
                    <a:bodyPr/>
                    <a:lstStyle/>
                    <a:p>
                      <a:pPr algn="ctr" fontAlgn="b"/>
                      <a:r>
                        <a:rPr lang="pt-BR" sz="2200" u="none" strike="noStrike" dirty="0">
                          <a:effectLst/>
                        </a:rPr>
                        <a:t>Porcentagem de alunos em cada nível de proficiência em leitura</a:t>
                      </a:r>
                      <a:endParaRPr lang="pt-BR" sz="22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99921">
                <a:tc rowSpan="3">
                  <a:txBody>
                    <a:bodyPr/>
                    <a:lstStyle/>
                    <a:p>
                      <a:pPr algn="ctr" fontAlgn="b"/>
                      <a:r>
                        <a:rPr lang="pt-BR" sz="1800" u="none" strike="noStrike">
                          <a:effectLst/>
                        </a:rPr>
                        <a:t> </a:t>
                      </a:r>
                      <a:endParaRPr lang="pt-BR" sz="1800" b="1" i="0" u="none" strike="noStrike">
                        <a:solidFill>
                          <a:srgbClr val="FFFFFF"/>
                        </a:solidFill>
                        <a:effectLst/>
                        <a:latin typeface="Calibri"/>
                      </a:endParaRPr>
                    </a:p>
                  </a:txBody>
                  <a:tcPr marL="9525" marR="9525" marT="9525" marB="0" anchor="b"/>
                </a:tc>
                <a:tc gridSpan="6">
                  <a:txBody>
                    <a:bodyPr/>
                    <a:lstStyle/>
                    <a:p>
                      <a:pPr algn="ctr" fontAlgn="b"/>
                      <a:r>
                        <a:rPr lang="pt-BR" sz="2000" u="none" strike="noStrike" dirty="0">
                          <a:effectLst/>
                        </a:rPr>
                        <a:t>3 º ano</a:t>
                      </a:r>
                      <a:endParaRPr lang="pt-BR" sz="20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99921">
                <a:tc vMerge="1">
                  <a:txBody>
                    <a:bodyPr/>
                    <a:lstStyle/>
                    <a:p>
                      <a:endParaRPr lang="pt-BR"/>
                    </a:p>
                  </a:txBody>
                  <a:tcPr/>
                </a:tc>
                <a:tc gridSpan="3">
                  <a:txBody>
                    <a:bodyPr/>
                    <a:lstStyle/>
                    <a:p>
                      <a:pPr algn="ctr" fontAlgn="b"/>
                      <a:r>
                        <a:rPr lang="pt-BR" sz="1800" u="none" strike="noStrike" dirty="0">
                          <a:effectLst/>
                        </a:rPr>
                        <a:t>Rede Pública</a:t>
                      </a:r>
                      <a:endParaRPr lang="pt-BR" sz="18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gridSpan="3">
                  <a:txBody>
                    <a:bodyPr/>
                    <a:lstStyle/>
                    <a:p>
                      <a:pPr algn="ctr" fontAlgn="b"/>
                      <a:r>
                        <a:rPr lang="pt-BR" sz="1800" u="none" strike="noStrike">
                          <a:effectLst/>
                        </a:rPr>
                        <a:t>Rede Total </a:t>
                      </a:r>
                      <a:endParaRPr lang="pt-BR" sz="1800" b="1" i="0" u="none" strike="noStrike">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r>
              <a:tr h="715648">
                <a:tc vMerge="1">
                  <a:txBody>
                    <a:bodyPr/>
                    <a:lstStyle/>
                    <a:p>
                      <a:endParaRPr lang="pt-BR"/>
                    </a:p>
                  </a:txBody>
                  <a:tcPr/>
                </a:tc>
                <a:tc>
                  <a:txBody>
                    <a:bodyPr/>
                    <a:lstStyle/>
                    <a:p>
                      <a:pPr algn="ctr" fontAlgn="b"/>
                      <a:r>
                        <a:rPr lang="pt-BR" sz="1800" u="none" strike="noStrike">
                          <a:effectLst/>
                        </a:rPr>
                        <a:t>Menos de 125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u="none" strike="noStrike">
                          <a:effectLst/>
                        </a:rPr>
                        <a:t>De 125 a 175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u="none" strike="noStrike">
                          <a:effectLst/>
                        </a:rPr>
                        <a:t>Mais de 175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u="none" strike="noStrike">
                          <a:effectLst/>
                        </a:rPr>
                        <a:t>Menos de 125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u="none" strike="noStrike">
                          <a:effectLst/>
                        </a:rPr>
                        <a:t>De 125 a 175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u="none" strike="noStrike">
                          <a:effectLst/>
                        </a:rPr>
                        <a:t>Mais de 175 pontos</a:t>
                      </a:r>
                      <a:endParaRPr lang="pt-BR" sz="1800" b="1" i="0" u="none" strike="noStrike">
                        <a:solidFill>
                          <a:srgbClr val="FFFFFF"/>
                        </a:solidFill>
                        <a:effectLst/>
                        <a:latin typeface="Calibri"/>
                      </a:endParaRPr>
                    </a:p>
                  </a:txBody>
                  <a:tcPr marL="9525" marR="9525" marT="9525" marB="0" anchor="b"/>
                </a:tc>
              </a:tr>
              <a:tr h="357824">
                <a:tc>
                  <a:txBody>
                    <a:bodyPr/>
                    <a:lstStyle/>
                    <a:p>
                      <a:pPr algn="l" fontAlgn="b"/>
                      <a:r>
                        <a:rPr lang="pt-BR" sz="1800" b="1" u="none" strike="noStrike" dirty="0">
                          <a:effectLst/>
                        </a:rPr>
                        <a:t>Brasil</a:t>
                      </a:r>
                      <a:endParaRPr lang="pt-BR" sz="18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dirty="0">
                          <a:effectLst/>
                        </a:rPr>
                        <a:t>28,1</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dirty="0">
                          <a:effectLst/>
                        </a:rPr>
                        <a:t>32,3</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200" b="1" kern="1200" spc="-60" dirty="0">
                          <a:solidFill>
                            <a:srgbClr val="008000"/>
                          </a:solidFill>
                          <a:latin typeface="+mj-lt"/>
                          <a:ea typeface="Arial Unicode MS" pitchFamily="34" charset="-128"/>
                          <a:cs typeface="Arial Unicode MS" pitchFamily="34" charset="-128"/>
                        </a:rPr>
                        <a:t>39,7</a:t>
                      </a:r>
                    </a:p>
                  </a:txBody>
                  <a:tcPr marL="9525" marR="9525" marT="9525" marB="0" anchor="b"/>
                </a:tc>
                <a:tc>
                  <a:txBody>
                    <a:bodyPr/>
                    <a:lstStyle/>
                    <a:p>
                      <a:pPr algn="ctr" fontAlgn="b"/>
                      <a:r>
                        <a:rPr lang="pt-BR" sz="2000" b="1" u="none" strike="noStrike" dirty="0">
                          <a:effectLst/>
                        </a:rPr>
                        <a:t>24,6</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a:effectLst/>
                        </a:rPr>
                        <a:t>30,8</a:t>
                      </a:r>
                      <a:endParaRPr lang="pt-BR" sz="2000" b="1" i="0" u="none" strike="noStrike">
                        <a:solidFill>
                          <a:srgbClr val="000000"/>
                        </a:solidFill>
                        <a:effectLst/>
                        <a:latin typeface="Calibri"/>
                      </a:endParaRPr>
                    </a:p>
                  </a:txBody>
                  <a:tcPr marL="9525" marR="9525" marT="9525" marB="0" anchor="b"/>
                </a:tc>
                <a:tc>
                  <a:txBody>
                    <a:bodyPr/>
                    <a:lstStyle/>
                    <a:p>
                      <a:pPr algn="ctr" fontAlgn="b"/>
                      <a:r>
                        <a:rPr lang="pt-BR" sz="2200" b="1" kern="1200" spc="-60" dirty="0">
                          <a:solidFill>
                            <a:srgbClr val="008000"/>
                          </a:solidFill>
                          <a:latin typeface="+mj-lt"/>
                          <a:ea typeface="Arial Unicode MS" pitchFamily="34" charset="-128"/>
                          <a:cs typeface="Arial Unicode MS" pitchFamily="34" charset="-128"/>
                        </a:rPr>
                        <a:t>44,5</a:t>
                      </a:r>
                    </a:p>
                  </a:txBody>
                  <a:tcPr marL="9525" marR="9525" marT="9525" marB="0" anchor="b"/>
                </a:tc>
              </a:tr>
              <a:tr h="357824">
                <a:tc>
                  <a:txBody>
                    <a:bodyPr/>
                    <a:lstStyle/>
                    <a:p>
                      <a:pPr algn="l" fontAlgn="b"/>
                      <a:r>
                        <a:rPr lang="pt-BR" sz="1800" u="none" strike="noStrike">
                          <a:effectLst/>
                        </a:rPr>
                        <a:t>Norte</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43,9</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32,7</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23,4</a:t>
                      </a:r>
                    </a:p>
                  </a:txBody>
                  <a:tcPr marL="9525" marR="9525" marT="9525" marB="0" anchor="b"/>
                </a:tc>
                <a:tc>
                  <a:txBody>
                    <a:bodyPr/>
                    <a:lstStyle/>
                    <a:p>
                      <a:pPr algn="ctr" fontAlgn="b"/>
                      <a:r>
                        <a:rPr lang="pt-BR" sz="2000" u="none" strike="noStrike" dirty="0">
                          <a:effectLst/>
                        </a:rPr>
                        <a:t>40,9</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a:effectLst/>
                        </a:rPr>
                        <a:t>31,8</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27,3</a:t>
                      </a:r>
                    </a:p>
                  </a:txBody>
                  <a:tcPr marL="9525" marR="9525" marT="9525" marB="0" anchor="b"/>
                </a:tc>
              </a:tr>
              <a:tr h="357824">
                <a:tc>
                  <a:txBody>
                    <a:bodyPr/>
                    <a:lstStyle/>
                    <a:p>
                      <a:pPr algn="l" fontAlgn="b"/>
                      <a:r>
                        <a:rPr lang="pt-BR" sz="1800" u="none" strike="noStrike">
                          <a:effectLst/>
                        </a:rPr>
                        <a:t>Nordeste</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45,0</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a:effectLst/>
                        </a:rPr>
                        <a:t>31,2</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23,7</a:t>
                      </a:r>
                    </a:p>
                  </a:txBody>
                  <a:tcPr marL="9525" marR="9525" marT="9525" marB="0" anchor="b"/>
                </a:tc>
                <a:tc>
                  <a:txBody>
                    <a:bodyPr/>
                    <a:lstStyle/>
                    <a:p>
                      <a:pPr algn="ctr" fontAlgn="b"/>
                      <a:r>
                        <a:rPr lang="pt-BR" sz="2000" u="none" strike="noStrike" dirty="0">
                          <a:effectLst/>
                        </a:rPr>
                        <a:t>38,4</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30,9</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30,7</a:t>
                      </a:r>
                    </a:p>
                  </a:txBody>
                  <a:tcPr marL="9525" marR="9525" marT="9525" marB="0" anchor="b"/>
                </a:tc>
              </a:tr>
              <a:tr h="357824">
                <a:tc>
                  <a:txBody>
                    <a:bodyPr/>
                    <a:lstStyle/>
                    <a:p>
                      <a:pPr algn="l" fontAlgn="b"/>
                      <a:r>
                        <a:rPr lang="pt-BR" sz="1800" u="none" strike="noStrike">
                          <a:effectLst/>
                        </a:rPr>
                        <a:t>Sudeste</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16,8</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30,4</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52,8</a:t>
                      </a:r>
                    </a:p>
                  </a:txBody>
                  <a:tcPr marL="9525" marR="9525" marT="9525" marB="0" anchor="b"/>
                </a:tc>
                <a:tc>
                  <a:txBody>
                    <a:bodyPr/>
                    <a:lstStyle/>
                    <a:p>
                      <a:pPr algn="ctr" fontAlgn="b"/>
                      <a:r>
                        <a:rPr lang="pt-BR" sz="2000" u="none" strike="noStrike">
                          <a:effectLst/>
                        </a:rPr>
                        <a:t>14,6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28,9</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56,5</a:t>
                      </a:r>
                    </a:p>
                  </a:txBody>
                  <a:tcPr marL="9525" marR="9525" marT="9525" marB="0" anchor="b"/>
                </a:tc>
              </a:tr>
              <a:tr h="357824">
                <a:tc>
                  <a:txBody>
                    <a:bodyPr/>
                    <a:lstStyle/>
                    <a:p>
                      <a:pPr algn="l" fontAlgn="b"/>
                      <a:r>
                        <a:rPr lang="pt-BR" sz="1800" u="none" strike="noStrike">
                          <a:effectLst/>
                        </a:rPr>
                        <a:t>Sul</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14,6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38,5</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46,9</a:t>
                      </a:r>
                    </a:p>
                  </a:txBody>
                  <a:tcPr marL="9525" marR="9525" marT="9525" marB="0" anchor="b"/>
                </a:tc>
                <a:tc>
                  <a:txBody>
                    <a:bodyPr/>
                    <a:lstStyle/>
                    <a:p>
                      <a:pPr algn="ctr" fontAlgn="b"/>
                      <a:r>
                        <a:rPr lang="pt-BR" sz="2000" u="none" strike="noStrike">
                          <a:effectLst/>
                        </a:rPr>
                        <a:t>13,0</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35,9</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51,2</a:t>
                      </a:r>
                    </a:p>
                  </a:txBody>
                  <a:tcPr marL="9525" marR="9525" marT="9525" marB="0" anchor="b"/>
                </a:tc>
              </a:tr>
              <a:tr h="357824">
                <a:tc>
                  <a:txBody>
                    <a:bodyPr/>
                    <a:lstStyle/>
                    <a:p>
                      <a:pPr algn="l" fontAlgn="b"/>
                      <a:r>
                        <a:rPr lang="pt-BR" sz="1800" u="none" strike="noStrike">
                          <a:effectLst/>
                        </a:rPr>
                        <a:t>Centro-Oeste</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26,0</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32,3</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41,7</a:t>
                      </a:r>
                    </a:p>
                  </a:txBody>
                  <a:tcPr marL="9525" marR="9525" marT="9525" marB="0" anchor="b"/>
                </a:tc>
                <a:tc>
                  <a:txBody>
                    <a:bodyPr/>
                    <a:lstStyle/>
                    <a:p>
                      <a:pPr algn="ctr" fontAlgn="b"/>
                      <a:r>
                        <a:rPr lang="pt-BR" sz="2000" u="none" strike="noStrike">
                          <a:effectLst/>
                        </a:rPr>
                        <a:t>22,6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29,6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47,8</a:t>
                      </a:r>
                    </a:p>
                  </a:txBody>
                  <a:tcPr marL="9525" marR="9525" marT="9525" marB="0" anchor="b"/>
                </a:tc>
              </a:tr>
            </a:tbl>
          </a:graphicData>
        </a:graphic>
      </p:graphicFrame>
    </p:spTree>
    <p:extLst>
      <p:ext uri="{BB962C8B-B14F-4D97-AF65-F5344CB8AC3E}">
        <p14:creationId xmlns="" xmlns:p14="http://schemas.microsoft.com/office/powerpoint/2010/main" val="3509381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43608" y="656585"/>
            <a:ext cx="7632848"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lnSpc>
                <a:spcPct val="90000"/>
              </a:lnSpc>
              <a:spcAft>
                <a:spcPct val="0"/>
              </a:spcAft>
              <a:defRPr/>
            </a:pPr>
            <a:r>
              <a:rPr lang="pt-BR" sz="3600" b="1" spc="-60" dirty="0" smtClean="0">
                <a:ea typeface="Arial Unicode MS" pitchFamily="34" charset="-128"/>
                <a:cs typeface="Arial Unicode MS" pitchFamily="34" charset="-128"/>
              </a:rPr>
              <a:t>Porcentagem de alunos em cada nível de proficiência – Leitura – </a:t>
            </a:r>
            <a:r>
              <a:rPr lang="pt-BR" sz="3600" b="1" spc="-60" dirty="0" smtClean="0">
                <a:solidFill>
                  <a:srgbClr val="008000"/>
                </a:solidFill>
                <a:ea typeface="Arial Unicode MS" pitchFamily="34" charset="-128"/>
                <a:cs typeface="Arial Unicode MS" pitchFamily="34" charset="-128"/>
              </a:rPr>
              <a:t>3º</a:t>
            </a:r>
            <a:r>
              <a:rPr lang="pt-BR" sz="3600" b="1" spc="-60" dirty="0" smtClean="0">
                <a:ea typeface="Arial Unicode MS" pitchFamily="34" charset="-128"/>
                <a:cs typeface="Arial Unicode MS" pitchFamily="34" charset="-128"/>
              </a:rPr>
              <a:t> ano</a:t>
            </a:r>
            <a:endParaRPr lang="pt-BR" sz="3600" b="1" spc="-60" dirty="0">
              <a:ea typeface="Arial Unicode MS" pitchFamily="34" charset="-128"/>
              <a:cs typeface="Arial Unicode MS" pitchFamily="34" charset="-128"/>
            </a:endParaRPr>
          </a:p>
        </p:txBody>
      </p:sp>
      <p:graphicFrame>
        <p:nvGraphicFramePr>
          <p:cNvPr id="5" name="Tabela 4"/>
          <p:cNvGraphicFramePr>
            <a:graphicFrameLocks noGrp="1"/>
          </p:cNvGraphicFramePr>
          <p:nvPr>
            <p:extLst>
              <p:ext uri="{D42A27DB-BD31-4B8C-83A1-F6EECF244321}">
                <p14:modId xmlns="" xmlns:p14="http://schemas.microsoft.com/office/powerpoint/2010/main" val="2095913541"/>
              </p:ext>
            </p:extLst>
          </p:nvPr>
        </p:nvGraphicFramePr>
        <p:xfrm>
          <a:off x="539552" y="1872005"/>
          <a:ext cx="8064894" cy="4104453"/>
        </p:xfrm>
        <a:graphic>
          <a:graphicData uri="http://schemas.openxmlformats.org/drawingml/2006/table">
            <a:tbl>
              <a:tblPr>
                <a:tableStyleId>{3C2FFA5D-87B4-456A-9821-1D502468CF0F}</a:tableStyleId>
              </a:tblPr>
              <a:tblGrid>
                <a:gridCol w="1273406"/>
                <a:gridCol w="1068327"/>
                <a:gridCol w="1146576"/>
                <a:gridCol w="1146576"/>
                <a:gridCol w="1146576"/>
                <a:gridCol w="1146576"/>
                <a:gridCol w="1136857"/>
              </a:tblGrid>
              <a:tr h="442019">
                <a:tc gridSpan="7">
                  <a:txBody>
                    <a:bodyPr/>
                    <a:lstStyle/>
                    <a:p>
                      <a:pPr algn="ctr" fontAlgn="b"/>
                      <a:r>
                        <a:rPr lang="pt-BR" sz="2200" u="none" strike="noStrike" dirty="0">
                          <a:effectLst/>
                        </a:rPr>
                        <a:t>Porcentagem de alunos em cada nível de proficiência em leitura</a:t>
                      </a:r>
                      <a:endParaRPr lang="pt-BR" sz="22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99921">
                <a:tc rowSpan="3">
                  <a:txBody>
                    <a:bodyPr/>
                    <a:lstStyle/>
                    <a:p>
                      <a:pPr algn="ctr" fontAlgn="b"/>
                      <a:r>
                        <a:rPr lang="pt-BR" sz="1800" u="none" strike="noStrike">
                          <a:effectLst/>
                        </a:rPr>
                        <a:t> </a:t>
                      </a:r>
                      <a:endParaRPr lang="pt-BR" sz="1800" b="1" i="0" u="none" strike="noStrike">
                        <a:solidFill>
                          <a:srgbClr val="FFFFFF"/>
                        </a:solidFill>
                        <a:effectLst/>
                        <a:latin typeface="Calibri"/>
                      </a:endParaRPr>
                    </a:p>
                  </a:txBody>
                  <a:tcPr marL="9525" marR="9525" marT="9525" marB="0" anchor="b"/>
                </a:tc>
                <a:tc gridSpan="6">
                  <a:txBody>
                    <a:bodyPr/>
                    <a:lstStyle/>
                    <a:p>
                      <a:pPr algn="ctr" fontAlgn="b"/>
                      <a:r>
                        <a:rPr lang="pt-BR" sz="2000" u="none" strike="noStrike" dirty="0">
                          <a:effectLst/>
                        </a:rPr>
                        <a:t>3 º ano</a:t>
                      </a:r>
                      <a:endParaRPr lang="pt-BR" sz="20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99921">
                <a:tc vMerge="1">
                  <a:txBody>
                    <a:bodyPr/>
                    <a:lstStyle/>
                    <a:p>
                      <a:endParaRPr lang="pt-BR"/>
                    </a:p>
                  </a:txBody>
                  <a:tcPr/>
                </a:tc>
                <a:tc gridSpan="3">
                  <a:txBody>
                    <a:bodyPr/>
                    <a:lstStyle/>
                    <a:p>
                      <a:pPr algn="ctr" fontAlgn="b"/>
                      <a:r>
                        <a:rPr lang="pt-BR" sz="1800" u="none" strike="noStrike" dirty="0">
                          <a:effectLst/>
                        </a:rPr>
                        <a:t>Rede Pública</a:t>
                      </a:r>
                      <a:endParaRPr lang="pt-BR" sz="18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gridSpan="3">
                  <a:txBody>
                    <a:bodyPr/>
                    <a:lstStyle/>
                    <a:p>
                      <a:pPr algn="ctr" fontAlgn="b"/>
                      <a:r>
                        <a:rPr lang="pt-BR" sz="1800" u="none" strike="noStrike">
                          <a:effectLst/>
                        </a:rPr>
                        <a:t>Rede Total </a:t>
                      </a:r>
                      <a:endParaRPr lang="pt-BR" sz="1800" b="1" i="0" u="none" strike="noStrike">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r>
              <a:tr h="715648">
                <a:tc vMerge="1">
                  <a:txBody>
                    <a:bodyPr/>
                    <a:lstStyle/>
                    <a:p>
                      <a:endParaRPr lang="pt-BR"/>
                    </a:p>
                  </a:txBody>
                  <a:tcPr/>
                </a:tc>
                <a:tc>
                  <a:txBody>
                    <a:bodyPr/>
                    <a:lstStyle/>
                    <a:p>
                      <a:pPr algn="ctr" fontAlgn="b"/>
                      <a:r>
                        <a:rPr lang="pt-BR" sz="1800" u="none" strike="noStrike">
                          <a:effectLst/>
                        </a:rPr>
                        <a:t>Menos de 125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u="none" strike="noStrike">
                          <a:effectLst/>
                        </a:rPr>
                        <a:t>De 125 a 175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u="none" strike="noStrike">
                          <a:effectLst/>
                        </a:rPr>
                        <a:t>Mais de 175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u="none" strike="noStrike">
                          <a:effectLst/>
                        </a:rPr>
                        <a:t>Menos de 125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u="none" strike="noStrike">
                          <a:effectLst/>
                        </a:rPr>
                        <a:t>De 125 a 175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u="none" strike="noStrike">
                          <a:effectLst/>
                        </a:rPr>
                        <a:t>Mais de 175 pontos</a:t>
                      </a:r>
                      <a:endParaRPr lang="pt-BR" sz="1800" b="1" i="0" u="none" strike="noStrike">
                        <a:solidFill>
                          <a:srgbClr val="FFFFFF"/>
                        </a:solidFill>
                        <a:effectLst/>
                        <a:latin typeface="Calibri"/>
                      </a:endParaRPr>
                    </a:p>
                  </a:txBody>
                  <a:tcPr marL="9525" marR="9525" marT="9525" marB="0" anchor="b"/>
                </a:tc>
              </a:tr>
              <a:tr h="357824">
                <a:tc>
                  <a:txBody>
                    <a:bodyPr/>
                    <a:lstStyle/>
                    <a:p>
                      <a:pPr algn="l" fontAlgn="b"/>
                      <a:r>
                        <a:rPr lang="pt-BR" sz="1800" b="1" u="none" strike="noStrike" dirty="0">
                          <a:effectLst/>
                        </a:rPr>
                        <a:t>Brasil</a:t>
                      </a:r>
                      <a:endParaRPr lang="pt-BR" sz="18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dirty="0">
                          <a:effectLst/>
                        </a:rPr>
                        <a:t>28,1</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dirty="0">
                          <a:effectLst/>
                        </a:rPr>
                        <a:t>32,3</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dirty="0">
                          <a:effectLst/>
                        </a:rPr>
                        <a:t>39,7</a:t>
                      </a:r>
                      <a:endParaRPr lang="pt-BR" sz="2000" b="1" i="0" u="none" strike="noStrike" dirty="0">
                        <a:solidFill>
                          <a:srgbClr val="008000"/>
                        </a:solidFill>
                        <a:effectLst/>
                        <a:latin typeface="Calibri"/>
                      </a:endParaRPr>
                    </a:p>
                  </a:txBody>
                  <a:tcPr marL="9525" marR="9525" marT="9525" marB="0" anchor="b"/>
                </a:tc>
                <a:tc>
                  <a:txBody>
                    <a:bodyPr/>
                    <a:lstStyle/>
                    <a:p>
                      <a:pPr algn="ctr" fontAlgn="b"/>
                      <a:r>
                        <a:rPr lang="pt-BR" sz="2000" b="1" u="none" strike="noStrike" dirty="0">
                          <a:effectLst/>
                        </a:rPr>
                        <a:t>24,6</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a:effectLst/>
                        </a:rPr>
                        <a:t>30,8</a:t>
                      </a:r>
                      <a:endParaRPr lang="pt-BR" sz="2000" b="1" i="0" u="none" strike="noStrike">
                        <a:solidFill>
                          <a:srgbClr val="000000"/>
                        </a:solidFill>
                        <a:effectLst/>
                        <a:latin typeface="Calibri"/>
                      </a:endParaRPr>
                    </a:p>
                  </a:txBody>
                  <a:tcPr marL="9525" marR="9525" marT="9525" marB="0" anchor="b"/>
                </a:tc>
                <a:tc>
                  <a:txBody>
                    <a:bodyPr/>
                    <a:lstStyle/>
                    <a:p>
                      <a:pPr algn="ctr" fontAlgn="b"/>
                      <a:r>
                        <a:rPr lang="pt-BR" sz="2200" b="1" kern="1200" spc="-60" dirty="0">
                          <a:solidFill>
                            <a:srgbClr val="008000"/>
                          </a:solidFill>
                          <a:latin typeface="+mj-lt"/>
                          <a:ea typeface="Arial Unicode MS" pitchFamily="34" charset="-128"/>
                          <a:cs typeface="Arial Unicode MS" pitchFamily="34" charset="-128"/>
                        </a:rPr>
                        <a:t>44,5</a:t>
                      </a:r>
                    </a:p>
                  </a:txBody>
                  <a:tcPr marL="9525" marR="9525" marT="9525" marB="0" anchor="b"/>
                </a:tc>
              </a:tr>
              <a:tr h="357824">
                <a:tc>
                  <a:txBody>
                    <a:bodyPr/>
                    <a:lstStyle/>
                    <a:p>
                      <a:pPr algn="l" fontAlgn="b"/>
                      <a:r>
                        <a:rPr lang="pt-BR" sz="1800" u="none" strike="noStrike">
                          <a:effectLst/>
                        </a:rPr>
                        <a:t>Norte</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43,9</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32,7</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23,4</a:t>
                      </a:r>
                      <a:endParaRPr lang="pt-BR" sz="2000" b="0" i="0" u="none" strike="noStrike" dirty="0">
                        <a:solidFill>
                          <a:srgbClr val="008000"/>
                        </a:solidFill>
                        <a:effectLst/>
                        <a:latin typeface="Calibri"/>
                      </a:endParaRPr>
                    </a:p>
                  </a:txBody>
                  <a:tcPr marL="9525" marR="9525" marT="9525" marB="0" anchor="b"/>
                </a:tc>
                <a:tc>
                  <a:txBody>
                    <a:bodyPr/>
                    <a:lstStyle/>
                    <a:p>
                      <a:pPr algn="ctr" fontAlgn="b"/>
                      <a:r>
                        <a:rPr lang="pt-BR" sz="2000" u="none" strike="noStrike" dirty="0">
                          <a:effectLst/>
                        </a:rPr>
                        <a:t>40,9</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a:effectLst/>
                        </a:rPr>
                        <a:t>31,8</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27,3</a:t>
                      </a:r>
                    </a:p>
                  </a:txBody>
                  <a:tcPr marL="9525" marR="9525" marT="9525" marB="0" anchor="b"/>
                </a:tc>
              </a:tr>
              <a:tr h="357824">
                <a:tc>
                  <a:txBody>
                    <a:bodyPr/>
                    <a:lstStyle/>
                    <a:p>
                      <a:pPr algn="l" fontAlgn="b"/>
                      <a:r>
                        <a:rPr lang="pt-BR" sz="1800" u="none" strike="noStrike">
                          <a:effectLst/>
                        </a:rPr>
                        <a:t>Nordeste</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45,0</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a:effectLst/>
                        </a:rPr>
                        <a:t>31,2</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23,7</a:t>
                      </a:r>
                      <a:endParaRPr lang="pt-BR" sz="2000" b="0" i="0" u="none" strike="noStrike" dirty="0">
                        <a:solidFill>
                          <a:srgbClr val="008000"/>
                        </a:solidFill>
                        <a:effectLst/>
                        <a:latin typeface="Calibri"/>
                      </a:endParaRPr>
                    </a:p>
                  </a:txBody>
                  <a:tcPr marL="9525" marR="9525" marT="9525" marB="0" anchor="b"/>
                </a:tc>
                <a:tc>
                  <a:txBody>
                    <a:bodyPr/>
                    <a:lstStyle/>
                    <a:p>
                      <a:pPr algn="ctr" fontAlgn="b"/>
                      <a:r>
                        <a:rPr lang="pt-BR" sz="2000" u="none" strike="noStrike" dirty="0">
                          <a:effectLst/>
                        </a:rPr>
                        <a:t>38,4</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effectLst/>
                        </a:rPr>
                        <a:t>30,9</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30,7</a:t>
                      </a:r>
                    </a:p>
                  </a:txBody>
                  <a:tcPr marL="9525" marR="9525" marT="9525" marB="0" anchor="b"/>
                </a:tc>
              </a:tr>
              <a:tr h="357824">
                <a:tc>
                  <a:txBody>
                    <a:bodyPr/>
                    <a:lstStyle/>
                    <a:p>
                      <a:pPr algn="l" fontAlgn="b"/>
                      <a:r>
                        <a:rPr lang="pt-BR" sz="1800" u="none" strike="noStrike">
                          <a:effectLst/>
                        </a:rPr>
                        <a:t>Sudeste</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16,8</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30,4</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52,8</a:t>
                      </a:r>
                      <a:endParaRPr lang="pt-BR" sz="2000" b="0" i="0" u="none" strike="noStrike" dirty="0">
                        <a:solidFill>
                          <a:srgbClr val="008000"/>
                        </a:solidFill>
                        <a:effectLst/>
                        <a:latin typeface="Calibri"/>
                      </a:endParaRPr>
                    </a:p>
                  </a:txBody>
                  <a:tcPr marL="9525" marR="9525" marT="9525" marB="0" anchor="b"/>
                </a:tc>
                <a:tc>
                  <a:txBody>
                    <a:bodyPr/>
                    <a:lstStyle/>
                    <a:p>
                      <a:pPr algn="ctr" fontAlgn="b"/>
                      <a:r>
                        <a:rPr lang="pt-BR" sz="2000" u="none" strike="noStrike">
                          <a:effectLst/>
                        </a:rPr>
                        <a:t>14,6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28,9</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56,5</a:t>
                      </a:r>
                    </a:p>
                  </a:txBody>
                  <a:tcPr marL="9525" marR="9525" marT="9525" marB="0" anchor="b"/>
                </a:tc>
              </a:tr>
              <a:tr h="357824">
                <a:tc>
                  <a:txBody>
                    <a:bodyPr/>
                    <a:lstStyle/>
                    <a:p>
                      <a:pPr algn="l" fontAlgn="b"/>
                      <a:r>
                        <a:rPr lang="pt-BR" sz="1800" u="none" strike="noStrike">
                          <a:effectLst/>
                        </a:rPr>
                        <a:t>Sul</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14,6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38,5</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46,9</a:t>
                      </a:r>
                      <a:endParaRPr lang="pt-BR" sz="2000" b="0" i="0" u="none" strike="noStrike" dirty="0">
                        <a:solidFill>
                          <a:srgbClr val="008000"/>
                        </a:solidFill>
                        <a:effectLst/>
                        <a:latin typeface="Calibri"/>
                      </a:endParaRPr>
                    </a:p>
                  </a:txBody>
                  <a:tcPr marL="9525" marR="9525" marT="9525" marB="0" anchor="b"/>
                </a:tc>
                <a:tc>
                  <a:txBody>
                    <a:bodyPr/>
                    <a:lstStyle/>
                    <a:p>
                      <a:pPr algn="ctr" fontAlgn="b"/>
                      <a:r>
                        <a:rPr lang="pt-BR" sz="2000" u="none" strike="noStrike">
                          <a:effectLst/>
                        </a:rPr>
                        <a:t>13,0</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35,9</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51,2</a:t>
                      </a:r>
                    </a:p>
                  </a:txBody>
                  <a:tcPr marL="9525" marR="9525" marT="9525" marB="0" anchor="b"/>
                </a:tc>
              </a:tr>
              <a:tr h="357824">
                <a:tc>
                  <a:txBody>
                    <a:bodyPr/>
                    <a:lstStyle/>
                    <a:p>
                      <a:pPr algn="l" fontAlgn="b"/>
                      <a:r>
                        <a:rPr lang="pt-BR" sz="1800" u="none" strike="noStrike">
                          <a:effectLst/>
                        </a:rPr>
                        <a:t>Centro-Oeste</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26,0</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32,3</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41,7</a:t>
                      </a:r>
                      <a:endParaRPr lang="pt-BR" sz="2000" b="0" i="0" u="none" strike="noStrike" dirty="0">
                        <a:solidFill>
                          <a:srgbClr val="008000"/>
                        </a:solidFill>
                        <a:effectLst/>
                        <a:latin typeface="Calibri"/>
                      </a:endParaRPr>
                    </a:p>
                  </a:txBody>
                  <a:tcPr marL="9525" marR="9525" marT="9525" marB="0" anchor="b"/>
                </a:tc>
                <a:tc>
                  <a:txBody>
                    <a:bodyPr/>
                    <a:lstStyle/>
                    <a:p>
                      <a:pPr algn="ctr" fontAlgn="b"/>
                      <a:r>
                        <a:rPr lang="pt-BR" sz="2000" u="none" strike="noStrike">
                          <a:effectLst/>
                        </a:rPr>
                        <a:t>22,6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29,6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200" b="0" kern="1200" spc="-60" dirty="0">
                          <a:solidFill>
                            <a:srgbClr val="008000"/>
                          </a:solidFill>
                          <a:latin typeface="+mj-lt"/>
                          <a:ea typeface="Arial Unicode MS" pitchFamily="34" charset="-128"/>
                          <a:cs typeface="Arial Unicode MS" pitchFamily="34" charset="-128"/>
                        </a:rPr>
                        <a:t>47,8</a:t>
                      </a:r>
                    </a:p>
                  </a:txBody>
                  <a:tcPr marL="9525" marR="9525" marT="9525" marB="0" anchor="b"/>
                </a:tc>
              </a:tr>
            </a:tbl>
          </a:graphicData>
        </a:graphic>
      </p:graphicFrame>
      <p:sp>
        <p:nvSpPr>
          <p:cNvPr id="6" name="Up-Down Arrow 4"/>
          <p:cNvSpPr/>
          <p:nvPr/>
        </p:nvSpPr>
        <p:spPr>
          <a:xfrm>
            <a:off x="3995936" y="3645024"/>
            <a:ext cx="1152128" cy="2592288"/>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5"/>
          <p:cNvSpPr txBox="1"/>
          <p:nvPr/>
        </p:nvSpPr>
        <p:spPr>
          <a:xfrm>
            <a:off x="3995936" y="3769876"/>
            <a:ext cx="1236461" cy="523220"/>
          </a:xfrm>
          <a:prstGeom prst="rect">
            <a:avLst/>
          </a:prstGeom>
          <a:noFill/>
        </p:spPr>
        <p:txBody>
          <a:bodyPr wrap="none" rtlCol="0">
            <a:spAutoFit/>
          </a:bodyPr>
          <a:lstStyle/>
          <a:p>
            <a:r>
              <a:rPr lang="en-US" sz="2800" b="1" dirty="0" smtClean="0">
                <a:solidFill>
                  <a:srgbClr val="0000FF"/>
                </a:solidFill>
              </a:rPr>
              <a:t>SE 53%</a:t>
            </a:r>
            <a:endParaRPr lang="en-US" sz="2800" b="1" dirty="0">
              <a:solidFill>
                <a:srgbClr val="0000FF"/>
              </a:solidFill>
            </a:endParaRPr>
          </a:p>
        </p:txBody>
      </p:sp>
      <p:sp>
        <p:nvSpPr>
          <p:cNvPr id="8" name="TextBox 6"/>
          <p:cNvSpPr txBox="1"/>
          <p:nvPr/>
        </p:nvSpPr>
        <p:spPr>
          <a:xfrm>
            <a:off x="3923928" y="5498068"/>
            <a:ext cx="1370938" cy="523220"/>
          </a:xfrm>
          <a:prstGeom prst="rect">
            <a:avLst/>
          </a:prstGeom>
          <a:noFill/>
        </p:spPr>
        <p:txBody>
          <a:bodyPr wrap="none" rtlCol="0">
            <a:spAutoFit/>
          </a:bodyPr>
          <a:lstStyle/>
          <a:p>
            <a:r>
              <a:rPr lang="en-US" sz="2800" b="1" dirty="0" smtClean="0">
                <a:solidFill>
                  <a:srgbClr val="FF0000"/>
                </a:solidFill>
              </a:rPr>
              <a:t>NO 23%</a:t>
            </a:r>
            <a:endParaRPr lang="en-US" sz="2800" b="1" dirty="0">
              <a:solidFill>
                <a:srgbClr val="FF0000"/>
              </a:solidFill>
            </a:endParaRPr>
          </a:p>
        </p:txBody>
      </p:sp>
      <p:sp>
        <p:nvSpPr>
          <p:cNvPr id="9" name="TextBox 7"/>
          <p:cNvSpPr txBox="1"/>
          <p:nvPr/>
        </p:nvSpPr>
        <p:spPr>
          <a:xfrm>
            <a:off x="4027073" y="4561964"/>
            <a:ext cx="1125829" cy="523220"/>
          </a:xfrm>
          <a:prstGeom prst="rect">
            <a:avLst/>
          </a:prstGeom>
          <a:noFill/>
        </p:spPr>
        <p:txBody>
          <a:bodyPr wrap="none" rtlCol="0">
            <a:spAutoFit/>
          </a:bodyPr>
          <a:lstStyle/>
          <a:p>
            <a:r>
              <a:rPr lang="en-US" sz="2800" b="1" dirty="0" smtClean="0"/>
              <a:t>30p.p.</a:t>
            </a:r>
            <a:endParaRPr lang="en-US" sz="2800" b="1" dirty="0"/>
          </a:p>
        </p:txBody>
      </p:sp>
    </p:spTree>
    <p:extLst>
      <p:ext uri="{BB962C8B-B14F-4D97-AF65-F5344CB8AC3E}">
        <p14:creationId xmlns="" xmlns:p14="http://schemas.microsoft.com/office/powerpoint/2010/main" val="1824099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2056780"/>
            <a:ext cx="6624736" cy="4278094"/>
          </a:xfrm>
          <a:prstGeom prst="rect">
            <a:avLst/>
          </a:prstGeom>
          <a:noFill/>
        </p:spPr>
        <p:txBody>
          <a:bodyPr wrap="square" rtlCol="0">
            <a:spAutoFit/>
          </a:bodyPr>
          <a:lstStyle/>
          <a:p>
            <a:r>
              <a:rPr lang="en-US" sz="2800" dirty="0" smtClean="0"/>
              <a:t>O </a:t>
            </a:r>
            <a:r>
              <a:rPr lang="en-US" sz="2800" dirty="0" err="1" smtClean="0"/>
              <a:t>mundo</a:t>
            </a:r>
            <a:r>
              <a:rPr lang="en-US" sz="2800" dirty="0" smtClean="0"/>
              <a:t> </a:t>
            </a:r>
            <a:r>
              <a:rPr lang="en-US" sz="2800" dirty="0" err="1" smtClean="0"/>
              <a:t>todo</a:t>
            </a:r>
            <a:r>
              <a:rPr lang="en-US" sz="2800" dirty="0" smtClean="0"/>
              <a:t> </a:t>
            </a:r>
            <a:r>
              <a:rPr lang="en-US" sz="2800" dirty="0" err="1" smtClean="0"/>
              <a:t>está</a:t>
            </a:r>
            <a:r>
              <a:rPr lang="en-US" sz="2800" dirty="0" smtClean="0"/>
              <a:t> se </a:t>
            </a:r>
            <a:r>
              <a:rPr lang="en-US" sz="2800" dirty="0" err="1" smtClean="0"/>
              <a:t>comprometendo</a:t>
            </a:r>
            <a:r>
              <a:rPr lang="en-US" sz="2800" dirty="0" smtClean="0"/>
              <a:t> com o </a:t>
            </a:r>
            <a:r>
              <a:rPr lang="en-US" sz="2800" dirty="0" err="1" smtClean="0"/>
              <a:t>direito</a:t>
            </a:r>
            <a:r>
              <a:rPr lang="en-US" sz="2800" dirty="0" smtClean="0"/>
              <a:t> das </a:t>
            </a:r>
            <a:r>
              <a:rPr lang="en-US" sz="2800" dirty="0" err="1" smtClean="0"/>
              <a:t>crianças</a:t>
            </a:r>
            <a:r>
              <a:rPr lang="en-US" sz="2800" dirty="0" smtClean="0"/>
              <a:t> </a:t>
            </a:r>
            <a:r>
              <a:rPr lang="en-US" sz="2800" dirty="0" err="1" smtClean="0"/>
              <a:t>à</a:t>
            </a:r>
            <a:r>
              <a:rPr lang="en-US" sz="2800" dirty="0" smtClean="0"/>
              <a:t> </a:t>
            </a:r>
            <a:r>
              <a:rPr lang="en-US" sz="2800" dirty="0" err="1" smtClean="0"/>
              <a:t>educação</a:t>
            </a:r>
            <a:r>
              <a:rPr lang="en-US" sz="2800" dirty="0" smtClean="0"/>
              <a:t> </a:t>
            </a:r>
            <a:r>
              <a:rPr lang="en-US" sz="2800" dirty="0" err="1" smtClean="0"/>
              <a:t>pública</a:t>
            </a:r>
            <a:r>
              <a:rPr lang="en-US" sz="2800" dirty="0" smtClean="0"/>
              <a:t> </a:t>
            </a:r>
            <a:r>
              <a:rPr lang="en-US" sz="2800" dirty="0" err="1" smtClean="0"/>
              <a:t>gratuita</a:t>
            </a:r>
            <a:r>
              <a:rPr lang="en-US" sz="2800" dirty="0" smtClean="0"/>
              <a:t> e universal. </a:t>
            </a:r>
            <a:r>
              <a:rPr lang="en-US" sz="2800" dirty="0" err="1" smtClean="0"/>
              <a:t>Isso</a:t>
            </a:r>
            <a:r>
              <a:rPr lang="en-US" sz="2800" dirty="0" smtClean="0"/>
              <a:t> </a:t>
            </a:r>
            <a:r>
              <a:rPr lang="en-US" sz="2800" dirty="0" err="1" smtClean="0"/>
              <a:t>requer</a:t>
            </a:r>
            <a:r>
              <a:rPr lang="en-US" sz="2800" dirty="0" smtClean="0"/>
              <a:t> um </a:t>
            </a:r>
            <a:r>
              <a:rPr lang="en-US" sz="2800" dirty="0" err="1" smtClean="0"/>
              <a:t>comprometimento</a:t>
            </a:r>
            <a:r>
              <a:rPr lang="en-US" sz="2800" dirty="0" smtClean="0"/>
              <a:t> </a:t>
            </a:r>
            <a:r>
              <a:rPr lang="en-US" sz="2800" dirty="0" err="1" smtClean="0"/>
              <a:t>financeiro</a:t>
            </a:r>
            <a:r>
              <a:rPr lang="en-US" sz="2800" dirty="0" smtClean="0"/>
              <a:t> </a:t>
            </a:r>
            <a:r>
              <a:rPr lang="en-US" sz="2800" dirty="0" err="1" smtClean="0"/>
              <a:t>imenso</a:t>
            </a:r>
            <a:r>
              <a:rPr lang="en-US" sz="2800" dirty="0" smtClean="0"/>
              <a:t>. </a:t>
            </a:r>
            <a:r>
              <a:rPr lang="en-US" sz="2800" dirty="0" err="1"/>
              <a:t>O</a:t>
            </a:r>
            <a:r>
              <a:rPr lang="en-US" sz="2800" dirty="0" err="1" smtClean="0"/>
              <a:t>s</a:t>
            </a:r>
            <a:r>
              <a:rPr lang="en-US" sz="2800" dirty="0" smtClean="0"/>
              <a:t> </a:t>
            </a:r>
            <a:r>
              <a:rPr lang="en-US" sz="2800" dirty="0" err="1" smtClean="0"/>
              <a:t>governos</a:t>
            </a:r>
            <a:r>
              <a:rPr lang="en-US" sz="2800" dirty="0" smtClean="0"/>
              <a:t> </a:t>
            </a:r>
            <a:r>
              <a:rPr lang="en-US" sz="2800" dirty="0" err="1" smtClean="0"/>
              <a:t>precisam</a:t>
            </a:r>
            <a:r>
              <a:rPr lang="en-US" sz="2800" dirty="0" smtClean="0"/>
              <a:t> </a:t>
            </a:r>
            <a:r>
              <a:rPr lang="en-US" sz="2800" dirty="0" err="1" smtClean="0"/>
              <a:t>garantir</a:t>
            </a:r>
            <a:r>
              <a:rPr lang="en-US" sz="2800" dirty="0" smtClean="0"/>
              <a:t> </a:t>
            </a:r>
            <a:r>
              <a:rPr lang="en-US" sz="2800" dirty="0" err="1" smtClean="0"/>
              <a:t>que</a:t>
            </a:r>
            <a:r>
              <a:rPr lang="en-US" sz="2800" dirty="0" smtClean="0"/>
              <a:t> </a:t>
            </a:r>
            <a:r>
              <a:rPr lang="en-US" sz="2800" dirty="0" err="1" smtClean="0"/>
              <a:t>todos</a:t>
            </a:r>
            <a:r>
              <a:rPr lang="en-US" sz="2800" dirty="0" smtClean="0"/>
              <a:t> </a:t>
            </a:r>
            <a:r>
              <a:rPr lang="en-US" sz="2800" dirty="0" err="1" smtClean="0"/>
              <a:t>os</a:t>
            </a:r>
            <a:r>
              <a:rPr lang="en-US" sz="2800" dirty="0" smtClean="0"/>
              <a:t> </a:t>
            </a:r>
            <a:r>
              <a:rPr lang="en-US" sz="2800" dirty="0" err="1" smtClean="0"/>
              <a:t>recursos</a:t>
            </a:r>
            <a:r>
              <a:rPr lang="en-US" sz="2800" dirty="0" smtClean="0"/>
              <a:t> da </a:t>
            </a:r>
            <a:r>
              <a:rPr lang="en-US" sz="2800" dirty="0" err="1" smtClean="0"/>
              <a:t>Educação</a:t>
            </a:r>
            <a:r>
              <a:rPr lang="en-US" sz="2800" dirty="0" smtClean="0"/>
              <a:t> </a:t>
            </a:r>
            <a:r>
              <a:rPr lang="en-US" sz="2800" dirty="0" err="1" smtClean="0"/>
              <a:t>realmente</a:t>
            </a:r>
            <a:r>
              <a:rPr lang="en-US" sz="2800" dirty="0" smtClean="0"/>
              <a:t> </a:t>
            </a:r>
            <a:r>
              <a:rPr lang="en-US" sz="2800" dirty="0" err="1" smtClean="0"/>
              <a:t>sejam</a:t>
            </a:r>
            <a:r>
              <a:rPr lang="en-US" sz="2800" dirty="0" smtClean="0"/>
              <a:t> </a:t>
            </a:r>
            <a:r>
              <a:rPr lang="en-US" sz="2800" dirty="0" err="1" smtClean="0"/>
              <a:t>destinados</a:t>
            </a:r>
            <a:r>
              <a:rPr lang="en-US" sz="2800" dirty="0" smtClean="0"/>
              <a:t> </a:t>
            </a:r>
            <a:r>
              <a:rPr lang="en-US" sz="2800" dirty="0" err="1" smtClean="0"/>
              <a:t>para</a:t>
            </a:r>
            <a:r>
              <a:rPr lang="en-US" sz="2800" dirty="0" smtClean="0"/>
              <a:t> a </a:t>
            </a:r>
            <a:r>
              <a:rPr lang="en-US" sz="2800" dirty="0" err="1" smtClean="0"/>
              <a:t>garantia</a:t>
            </a:r>
            <a:r>
              <a:rPr lang="en-US" sz="2800" dirty="0" smtClean="0"/>
              <a:t> </a:t>
            </a:r>
            <a:r>
              <a:rPr lang="en-US" sz="2800" dirty="0" err="1" smtClean="0"/>
              <a:t>desse</a:t>
            </a:r>
            <a:r>
              <a:rPr lang="en-US" sz="2800" dirty="0" smtClean="0"/>
              <a:t> </a:t>
            </a:r>
            <a:r>
              <a:rPr lang="en-US" sz="2800" dirty="0" err="1" smtClean="0"/>
              <a:t>direito</a:t>
            </a:r>
            <a:r>
              <a:rPr lang="en-US" sz="2800" dirty="0" smtClean="0"/>
              <a:t>.</a:t>
            </a:r>
          </a:p>
          <a:p>
            <a:endParaRPr lang="en-US" sz="2800" dirty="0"/>
          </a:p>
          <a:p>
            <a:r>
              <a:rPr lang="en-US" sz="2400" dirty="0" err="1" smtClean="0"/>
              <a:t>Relatório</a:t>
            </a:r>
            <a:r>
              <a:rPr lang="en-US" sz="2400" dirty="0" smtClean="0"/>
              <a:t> Global de </a:t>
            </a:r>
            <a:r>
              <a:rPr lang="en-US" sz="2400" dirty="0" err="1" smtClean="0"/>
              <a:t>Corrupção</a:t>
            </a:r>
            <a:endParaRPr lang="en-US" sz="2400" dirty="0" smtClean="0"/>
          </a:p>
          <a:p>
            <a:r>
              <a:rPr lang="en-US" sz="2400" dirty="0" err="1" smtClean="0"/>
              <a:t>Transparência</a:t>
            </a:r>
            <a:r>
              <a:rPr lang="en-US" sz="2400" dirty="0" smtClean="0"/>
              <a:t> </a:t>
            </a:r>
            <a:r>
              <a:rPr lang="en-US" sz="2400" dirty="0" err="1" smtClean="0"/>
              <a:t>Internacional</a:t>
            </a:r>
            <a:endParaRPr lang="en-US" sz="2400" dirty="0"/>
          </a:p>
        </p:txBody>
      </p:sp>
      <p:sp>
        <p:nvSpPr>
          <p:cNvPr id="4" name="TextBox 3"/>
          <p:cNvSpPr txBox="1"/>
          <p:nvPr/>
        </p:nvSpPr>
        <p:spPr>
          <a:xfrm>
            <a:off x="1115616" y="982469"/>
            <a:ext cx="6047649" cy="769441"/>
          </a:xfrm>
          <a:prstGeom prst="rect">
            <a:avLst/>
          </a:prstGeom>
          <a:noFill/>
        </p:spPr>
        <p:txBody>
          <a:bodyPr wrap="none" rtlCol="0">
            <a:spAutoFit/>
          </a:bodyPr>
          <a:lstStyle/>
          <a:p>
            <a:r>
              <a:rPr lang="en-US" sz="4400" dirty="0" smtClean="0"/>
              <a:t>Meta 20 – </a:t>
            </a:r>
            <a:r>
              <a:rPr lang="en-US" sz="4400" dirty="0" err="1" smtClean="0"/>
              <a:t>Financiamento</a:t>
            </a:r>
            <a:endParaRPr lang="en-US" sz="4400" dirty="0"/>
          </a:p>
        </p:txBody>
      </p:sp>
    </p:spTree>
    <p:extLst>
      <p:ext uri="{BB962C8B-B14F-4D97-AF65-F5344CB8AC3E}">
        <p14:creationId xmlns="" xmlns:p14="http://schemas.microsoft.com/office/powerpoint/2010/main" val="2740426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43490" y="2636912"/>
            <a:ext cx="7024744" cy="1143000"/>
          </a:xfrm>
        </p:spPr>
        <p:txBody>
          <a:bodyPr/>
          <a:lstStyle/>
          <a:p>
            <a:pPr algn="ctr"/>
            <a:r>
              <a:rPr lang="pt-BR" b="1" dirty="0" smtClean="0"/>
              <a:t>Resultados em Escrita</a:t>
            </a:r>
            <a:endParaRPr lang="pt-BR" b="1" dirty="0"/>
          </a:p>
        </p:txBody>
      </p:sp>
    </p:spTree>
    <p:extLst>
      <p:ext uri="{BB962C8B-B14F-4D97-AF65-F5344CB8AC3E}">
        <p14:creationId xmlns="" xmlns:p14="http://schemas.microsoft.com/office/powerpoint/2010/main" val="523359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a:spLocks noGrp="1"/>
          </p:cNvSpPr>
          <p:nvPr>
            <p:ph idx="1"/>
          </p:nvPr>
        </p:nvSpPr>
        <p:spPr>
          <a:xfrm>
            <a:off x="961256" y="1628800"/>
            <a:ext cx="7571184" cy="4752528"/>
          </a:xfrm>
        </p:spPr>
        <p:txBody>
          <a:bodyPr rtlCol="0">
            <a:normAutofit lnSpcReduction="10000"/>
          </a:bodyPr>
          <a:lstStyle/>
          <a:p>
            <a:pPr marL="0" lvl="1" indent="0" algn="just">
              <a:buClr>
                <a:srgbClr val="0070C0"/>
              </a:buClr>
              <a:buNone/>
              <a:defRPr/>
            </a:pPr>
            <a:r>
              <a:rPr lang="pt-BR" sz="3000" b="1" dirty="0" smtClean="0">
                <a:solidFill>
                  <a:srgbClr val="000000"/>
                </a:solidFill>
              </a:rPr>
              <a:t>No que consiste a Prova:</a:t>
            </a:r>
          </a:p>
          <a:p>
            <a:pPr marL="457200" lvl="1" indent="-457200" algn="just">
              <a:buClr>
                <a:srgbClr val="0070C0"/>
              </a:buClr>
              <a:defRPr/>
            </a:pPr>
            <a:r>
              <a:rPr lang="pt-BR" sz="3000" dirty="0" smtClean="0">
                <a:solidFill>
                  <a:srgbClr val="000000"/>
                </a:solidFill>
              </a:rPr>
              <a:t>Escrever </a:t>
            </a:r>
            <a:r>
              <a:rPr lang="pt-BR" sz="3000" dirty="0">
                <a:solidFill>
                  <a:srgbClr val="000000"/>
                </a:solidFill>
              </a:rPr>
              <a:t>uma redação (carta</a:t>
            </a:r>
            <a:r>
              <a:rPr lang="pt-BR" sz="3000" dirty="0" smtClean="0">
                <a:solidFill>
                  <a:srgbClr val="000000"/>
                </a:solidFill>
              </a:rPr>
              <a:t>)</a:t>
            </a:r>
          </a:p>
          <a:p>
            <a:pPr marL="0" lvl="1" indent="0" algn="just">
              <a:buClr>
                <a:srgbClr val="0070C0"/>
              </a:buClr>
              <a:buNone/>
              <a:defRPr/>
            </a:pPr>
            <a:endParaRPr lang="pt-BR" sz="3000" dirty="0">
              <a:solidFill>
                <a:srgbClr val="000000"/>
              </a:solidFill>
            </a:endParaRPr>
          </a:p>
          <a:p>
            <a:pPr marL="0" lvl="1" indent="0" algn="just">
              <a:buClr>
                <a:srgbClr val="0070C0"/>
              </a:buClr>
              <a:buNone/>
              <a:defRPr/>
            </a:pPr>
            <a:r>
              <a:rPr lang="pt-BR" sz="3000" b="1" dirty="0">
                <a:solidFill>
                  <a:srgbClr val="000000"/>
                </a:solidFill>
              </a:rPr>
              <a:t>Competências avaliadas:</a:t>
            </a:r>
          </a:p>
          <a:p>
            <a:pPr marL="457200" lvl="1" indent="-457200" algn="just">
              <a:buClr>
                <a:srgbClr val="0070C0"/>
              </a:buClr>
              <a:defRPr/>
            </a:pPr>
            <a:r>
              <a:rPr lang="pt-BR" sz="3000" dirty="0" smtClean="0">
                <a:solidFill>
                  <a:srgbClr val="000000"/>
                </a:solidFill>
              </a:rPr>
              <a:t>Adequação </a:t>
            </a:r>
            <a:r>
              <a:rPr lang="pt-BR" sz="3000" dirty="0">
                <a:solidFill>
                  <a:srgbClr val="000000"/>
                </a:solidFill>
              </a:rPr>
              <a:t>ao tema e ao gênero; </a:t>
            </a:r>
          </a:p>
          <a:p>
            <a:pPr marL="457200" lvl="1" indent="-457200" algn="just">
              <a:buClr>
                <a:srgbClr val="0070C0"/>
              </a:buClr>
              <a:defRPr/>
            </a:pPr>
            <a:r>
              <a:rPr lang="pt-BR" sz="3000" dirty="0">
                <a:solidFill>
                  <a:srgbClr val="000000"/>
                </a:solidFill>
              </a:rPr>
              <a:t>C</a:t>
            </a:r>
            <a:r>
              <a:rPr lang="pt-BR" sz="3000" dirty="0" smtClean="0">
                <a:solidFill>
                  <a:srgbClr val="000000"/>
                </a:solidFill>
              </a:rPr>
              <a:t>oesão </a:t>
            </a:r>
            <a:r>
              <a:rPr lang="pt-BR" sz="3000" dirty="0">
                <a:solidFill>
                  <a:srgbClr val="000000"/>
                </a:solidFill>
              </a:rPr>
              <a:t>e coerência;</a:t>
            </a:r>
          </a:p>
          <a:p>
            <a:pPr marL="457200" lvl="1" indent="-457200" algn="just">
              <a:buClr>
                <a:srgbClr val="0070C0"/>
              </a:buClr>
              <a:defRPr/>
            </a:pPr>
            <a:r>
              <a:rPr lang="pt-BR" sz="3000" dirty="0">
                <a:solidFill>
                  <a:srgbClr val="000000"/>
                </a:solidFill>
              </a:rPr>
              <a:t>R</a:t>
            </a:r>
            <a:r>
              <a:rPr lang="pt-BR" sz="3000" dirty="0" smtClean="0">
                <a:solidFill>
                  <a:srgbClr val="000000"/>
                </a:solidFill>
              </a:rPr>
              <a:t>egistro </a:t>
            </a:r>
            <a:r>
              <a:rPr lang="pt-BR" sz="3000" dirty="0">
                <a:solidFill>
                  <a:srgbClr val="000000"/>
                </a:solidFill>
              </a:rPr>
              <a:t>(grafia das palavras, adequação às normas gramaticais, segmentação de palavras e pontuação). </a:t>
            </a:r>
          </a:p>
          <a:p>
            <a:pPr indent="-342900">
              <a:defRPr/>
            </a:pPr>
            <a:endParaRPr lang="pt-BR" dirty="0">
              <a:solidFill>
                <a:srgbClr val="000000"/>
              </a:solidFill>
            </a:endParaRPr>
          </a:p>
        </p:txBody>
      </p:sp>
    </p:spTree>
    <p:extLst>
      <p:ext uri="{BB962C8B-B14F-4D97-AF65-F5344CB8AC3E}">
        <p14:creationId xmlns="" xmlns:p14="http://schemas.microsoft.com/office/powerpoint/2010/main" val="958133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683568" y="1484784"/>
            <a:ext cx="7416824" cy="4535785"/>
          </a:xfrm>
          <a:prstGeom prst="rect">
            <a:avLst/>
          </a:prstGeom>
        </p:spPr>
        <p:txBody>
          <a:bodyPr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Clr>
                <a:srgbClr val="0070C0"/>
              </a:buClr>
              <a:buFont typeface="Arial" pitchFamily="34" charset="0"/>
              <a:buNone/>
              <a:defRPr/>
            </a:pPr>
            <a:endParaRPr lang="pt-BR" sz="1800" dirty="0" smtClean="0">
              <a:solidFill>
                <a:srgbClr val="000000"/>
              </a:solidFill>
            </a:endParaRPr>
          </a:p>
          <a:p>
            <a:pPr marL="0" lvl="1" indent="0" algn="just">
              <a:buClr>
                <a:srgbClr val="0070C0"/>
              </a:buClr>
              <a:buFont typeface="Arial" pitchFamily="34" charset="0"/>
              <a:buNone/>
              <a:defRPr/>
            </a:pPr>
            <a:r>
              <a:rPr lang="pt-BR" sz="2400" dirty="0" smtClean="0">
                <a:solidFill>
                  <a:srgbClr val="000000"/>
                </a:solidFill>
              </a:rPr>
              <a:t>Um aluno que atinge os 75 pontos apresenta bom desempenho para as três competências. Isto significa que estes alunos são capazes de desenvolver bem o tema e os elementos organizacionais do gênero solicitado, organizar bem as partes do texto, demonstrando bom domínio dos recursos coesivos, e apresentam bom domínio no registro escrito, referente à norma gramatical, com pontuais desvios. </a:t>
            </a:r>
            <a:endParaRPr lang="pt-BR" sz="2400" dirty="0">
              <a:solidFill>
                <a:srgbClr val="000000"/>
              </a:solidFill>
            </a:endParaRPr>
          </a:p>
        </p:txBody>
      </p:sp>
      <p:sp>
        <p:nvSpPr>
          <p:cNvPr id="5" name="Título 1"/>
          <p:cNvSpPr txBox="1">
            <a:spLocks/>
          </p:cNvSpPr>
          <p:nvPr/>
        </p:nvSpPr>
        <p:spPr>
          <a:xfrm>
            <a:off x="683568" y="764704"/>
            <a:ext cx="8244408" cy="540060"/>
          </a:xfrm>
          <a:prstGeom prst="rect">
            <a:avLst/>
          </a:prstGeom>
        </p:spPr>
        <p:txBody>
          <a:bodyPr>
            <a:normAutofit fontScale="97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just">
              <a:lnSpc>
                <a:spcPct val="90000"/>
              </a:lnSpc>
            </a:pPr>
            <a:r>
              <a:rPr lang="pt-BR" sz="3100" b="1" cap="none" dirty="0" smtClean="0">
                <a:solidFill>
                  <a:srgbClr val="000000"/>
                </a:solidFill>
                <a:ea typeface="Arial Unicode MS" pitchFamily="34" charset="-128"/>
                <a:cs typeface="Arial Unicode MS" pitchFamily="34" charset="-128"/>
              </a:rPr>
              <a:t>Interpretação do ponto 75 da escala de Escrita</a:t>
            </a:r>
          </a:p>
          <a:p>
            <a:pPr fontAlgn="auto">
              <a:spcAft>
                <a:spcPts val="0"/>
              </a:spcAft>
            </a:pPr>
            <a:endParaRPr lang="pt-BR" sz="2900" b="1" dirty="0" smtClean="0">
              <a:solidFill>
                <a:srgbClr val="000000"/>
              </a:solidFill>
            </a:endParaRPr>
          </a:p>
        </p:txBody>
      </p:sp>
    </p:spTree>
    <p:extLst>
      <p:ext uri="{BB962C8B-B14F-4D97-AF65-F5344CB8AC3E}">
        <p14:creationId xmlns="" xmlns:p14="http://schemas.microsoft.com/office/powerpoint/2010/main" val="3472403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75648" y="773832"/>
            <a:ext cx="7024744" cy="1143000"/>
          </a:xfrm>
        </p:spPr>
        <p:txBody>
          <a:bodyPr>
            <a:normAutofit/>
          </a:bodyPr>
          <a:lstStyle/>
          <a:p>
            <a:pPr algn="l" fontAlgn="base">
              <a:lnSpc>
                <a:spcPct val="90000"/>
              </a:lnSpc>
              <a:spcAft>
                <a:spcPct val="0"/>
              </a:spcAft>
              <a:defRPr/>
            </a:pPr>
            <a:r>
              <a:rPr lang="pt-BR" sz="3600" b="1" spc="-60" dirty="0">
                <a:solidFill>
                  <a:schemeClr val="accent1">
                    <a:lumMod val="50000"/>
                  </a:schemeClr>
                </a:solidFill>
                <a:ea typeface="Arial Unicode MS" pitchFamily="34" charset="-128"/>
                <a:cs typeface="Arial Unicode MS" pitchFamily="34" charset="-128"/>
              </a:rPr>
              <a:t>Porcentagem de alunos em cada nível de proficiência </a:t>
            </a:r>
            <a:r>
              <a:rPr lang="pt-BR" sz="3600" b="1" spc="-60" dirty="0" smtClean="0">
                <a:solidFill>
                  <a:schemeClr val="accent1">
                    <a:lumMod val="50000"/>
                  </a:schemeClr>
                </a:solidFill>
                <a:ea typeface="Arial Unicode MS" pitchFamily="34" charset="-128"/>
                <a:cs typeface="Arial Unicode MS" pitchFamily="34" charset="-128"/>
              </a:rPr>
              <a:t>– Escrita </a:t>
            </a:r>
            <a:r>
              <a:rPr lang="pt-BR" sz="3600" b="1" cap="all" spc="-60" dirty="0">
                <a:solidFill>
                  <a:srgbClr val="008000"/>
                </a:solidFill>
              </a:rPr>
              <a:t>2º</a:t>
            </a:r>
            <a:r>
              <a:rPr lang="pt-BR" sz="3600" b="1" spc="-60" dirty="0" smtClean="0">
                <a:solidFill>
                  <a:schemeClr val="accent1">
                    <a:lumMod val="50000"/>
                  </a:schemeClr>
                </a:solidFill>
                <a:ea typeface="Arial Unicode MS" pitchFamily="34" charset="-128"/>
                <a:cs typeface="Arial Unicode MS" pitchFamily="34" charset="-128"/>
              </a:rPr>
              <a:t> ano</a:t>
            </a:r>
            <a:endParaRPr lang="pt-BR" sz="3600" b="1" spc="-60" dirty="0">
              <a:solidFill>
                <a:schemeClr val="accent1">
                  <a:lumMod val="50000"/>
                </a:schemeClr>
              </a:solidFill>
              <a:ea typeface="Arial Unicode MS" pitchFamily="34" charset="-128"/>
              <a:cs typeface="Arial Unicode MS" pitchFamily="34" charset="-128"/>
            </a:endParaRPr>
          </a:p>
        </p:txBody>
      </p:sp>
      <p:graphicFrame>
        <p:nvGraphicFramePr>
          <p:cNvPr id="5" name="Tabela 4"/>
          <p:cNvGraphicFramePr>
            <a:graphicFrameLocks noGrp="1"/>
          </p:cNvGraphicFramePr>
          <p:nvPr>
            <p:extLst>
              <p:ext uri="{D42A27DB-BD31-4B8C-83A1-F6EECF244321}">
                <p14:modId xmlns="" xmlns:p14="http://schemas.microsoft.com/office/powerpoint/2010/main" val="2119781612"/>
              </p:ext>
            </p:extLst>
          </p:nvPr>
        </p:nvGraphicFramePr>
        <p:xfrm>
          <a:off x="539553" y="2420886"/>
          <a:ext cx="7920878" cy="3816425"/>
        </p:xfrm>
        <a:graphic>
          <a:graphicData uri="http://schemas.openxmlformats.org/drawingml/2006/table">
            <a:tbl>
              <a:tblPr>
                <a:tableStyleId>{3C2FFA5D-87B4-456A-9821-1D502468CF0F}</a:tableStyleId>
              </a:tblPr>
              <a:tblGrid>
                <a:gridCol w="1190309"/>
                <a:gridCol w="1122568"/>
                <a:gridCol w="1122568"/>
                <a:gridCol w="1122568"/>
                <a:gridCol w="1122568"/>
                <a:gridCol w="1122568"/>
                <a:gridCol w="1117729"/>
              </a:tblGrid>
              <a:tr h="411000">
                <a:tc gridSpan="7">
                  <a:txBody>
                    <a:bodyPr/>
                    <a:lstStyle/>
                    <a:p>
                      <a:pPr algn="ctr" fontAlgn="b"/>
                      <a:r>
                        <a:rPr lang="pt-BR" sz="2000" b="1" u="none" strike="noStrike" dirty="0">
                          <a:effectLst/>
                        </a:rPr>
                        <a:t>Porcentagem de alunos em cada nível de proficiência em escrita</a:t>
                      </a:r>
                      <a:endParaRPr lang="pt-BR" sz="20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71857">
                <a:tc rowSpan="3">
                  <a:txBody>
                    <a:bodyPr/>
                    <a:lstStyle/>
                    <a:p>
                      <a:pPr algn="ctr" fontAlgn="b"/>
                      <a:r>
                        <a:rPr lang="pt-BR" sz="1800" b="1" u="none" strike="noStrike">
                          <a:effectLst/>
                        </a:rPr>
                        <a:t> </a:t>
                      </a:r>
                      <a:endParaRPr lang="pt-BR" sz="1800" b="1" i="0" u="none" strike="noStrike">
                        <a:solidFill>
                          <a:srgbClr val="FFFFFF"/>
                        </a:solidFill>
                        <a:effectLst/>
                        <a:latin typeface="Calibri"/>
                      </a:endParaRPr>
                    </a:p>
                  </a:txBody>
                  <a:tcPr marL="9525" marR="9525" marT="9525" marB="0" anchor="b"/>
                </a:tc>
                <a:tc gridSpan="6">
                  <a:txBody>
                    <a:bodyPr/>
                    <a:lstStyle/>
                    <a:p>
                      <a:pPr algn="ctr" fontAlgn="b"/>
                      <a:r>
                        <a:rPr lang="pt-BR" sz="1800" b="1" u="none" strike="noStrike" dirty="0">
                          <a:effectLst/>
                        </a:rPr>
                        <a:t>2 º ano</a:t>
                      </a:r>
                      <a:endParaRPr lang="pt-BR" sz="1800" b="1" i="0" u="none" strike="noStrike" dirty="0">
                        <a:solidFill>
                          <a:schemeClr val="tx2"/>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71857">
                <a:tc vMerge="1">
                  <a:txBody>
                    <a:bodyPr/>
                    <a:lstStyle/>
                    <a:p>
                      <a:endParaRPr lang="pt-BR"/>
                    </a:p>
                  </a:txBody>
                  <a:tcPr/>
                </a:tc>
                <a:tc gridSpan="3">
                  <a:txBody>
                    <a:bodyPr/>
                    <a:lstStyle/>
                    <a:p>
                      <a:pPr algn="ctr" fontAlgn="b"/>
                      <a:r>
                        <a:rPr lang="pt-BR" sz="1800" b="1" u="none" strike="noStrike">
                          <a:effectLst/>
                        </a:rPr>
                        <a:t>Rede Pública</a:t>
                      </a:r>
                      <a:endParaRPr lang="pt-BR" sz="1800" b="1" i="0" u="none" strike="noStrike">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gridSpan="3">
                  <a:txBody>
                    <a:bodyPr/>
                    <a:lstStyle/>
                    <a:p>
                      <a:pPr algn="ctr" fontAlgn="b"/>
                      <a:r>
                        <a:rPr lang="pt-BR" sz="1800" b="1" u="none" strike="noStrike" dirty="0">
                          <a:effectLst/>
                        </a:rPr>
                        <a:t>Rede Total</a:t>
                      </a:r>
                      <a:endParaRPr lang="pt-BR" sz="18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r>
              <a:tr h="665427">
                <a:tc vMerge="1">
                  <a:txBody>
                    <a:bodyPr/>
                    <a:lstStyle/>
                    <a:p>
                      <a:endParaRPr lang="pt-BR"/>
                    </a:p>
                  </a:txBody>
                  <a:tcPr/>
                </a:tc>
                <a:tc>
                  <a:txBody>
                    <a:bodyPr/>
                    <a:lstStyle/>
                    <a:p>
                      <a:pPr algn="ctr" fontAlgn="b"/>
                      <a:r>
                        <a:rPr lang="pt-BR" sz="1800" b="1" u="none" strike="noStrike">
                          <a:effectLst/>
                        </a:rPr>
                        <a:t>Menos de 50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b="1" u="none" strike="noStrike">
                          <a:effectLst/>
                        </a:rPr>
                        <a:t>De 50 a 75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b="1" u="none" strike="noStrike">
                          <a:effectLst/>
                        </a:rPr>
                        <a:t>Mais de 75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b="1" u="none" strike="noStrike">
                          <a:effectLst/>
                        </a:rPr>
                        <a:t>Menos de 50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b="1" u="none" strike="noStrike" dirty="0">
                          <a:effectLst/>
                        </a:rPr>
                        <a:t>De 50 a 75 pontos</a:t>
                      </a:r>
                      <a:endParaRPr lang="pt-BR" sz="1800" b="1" i="0" u="none" strike="noStrike" dirty="0">
                        <a:solidFill>
                          <a:srgbClr val="FFFFFF"/>
                        </a:solidFill>
                        <a:effectLst/>
                        <a:latin typeface="Calibri"/>
                      </a:endParaRPr>
                    </a:p>
                  </a:txBody>
                  <a:tcPr marL="9525" marR="9525" marT="9525" marB="0" anchor="b"/>
                </a:tc>
                <a:tc>
                  <a:txBody>
                    <a:bodyPr/>
                    <a:lstStyle/>
                    <a:p>
                      <a:pPr algn="ctr" fontAlgn="b"/>
                      <a:r>
                        <a:rPr lang="pt-BR" sz="1800" b="1" u="none" strike="noStrike" dirty="0">
                          <a:effectLst/>
                        </a:rPr>
                        <a:t>Mais de 75 pontos</a:t>
                      </a:r>
                      <a:endParaRPr lang="pt-BR" sz="1800" b="1" i="0" u="none" strike="noStrike" dirty="0">
                        <a:solidFill>
                          <a:srgbClr val="FFFFFF"/>
                        </a:solidFill>
                        <a:effectLst/>
                        <a:latin typeface="Calibri"/>
                      </a:endParaRPr>
                    </a:p>
                  </a:txBody>
                  <a:tcPr marL="9525" marR="9525" marT="9525" marB="0" anchor="b"/>
                </a:tc>
              </a:tr>
              <a:tr h="332714">
                <a:tc>
                  <a:txBody>
                    <a:bodyPr/>
                    <a:lstStyle/>
                    <a:p>
                      <a:pPr algn="l" fontAlgn="b"/>
                      <a:r>
                        <a:rPr lang="pt-BR" sz="1600" b="1" u="none" strike="noStrike">
                          <a:effectLst/>
                        </a:rPr>
                        <a:t>Brasil</a:t>
                      </a:r>
                      <a:endParaRPr lang="pt-BR" sz="1600" b="1" i="0" u="none" strike="noStrike">
                        <a:solidFill>
                          <a:srgbClr val="000000"/>
                        </a:solidFill>
                        <a:effectLst/>
                        <a:latin typeface="Calibri"/>
                      </a:endParaRPr>
                    </a:p>
                  </a:txBody>
                  <a:tcPr marL="9525" marR="9525" marT="9525" marB="0" anchor="b"/>
                </a:tc>
                <a:tc>
                  <a:txBody>
                    <a:bodyPr/>
                    <a:lstStyle/>
                    <a:p>
                      <a:pPr algn="ctr" fontAlgn="b"/>
                      <a:r>
                        <a:rPr lang="pt-BR" sz="1800" b="1" u="none" strike="noStrike">
                          <a:effectLst/>
                        </a:rPr>
                        <a:t>63,8</a:t>
                      </a:r>
                      <a:endParaRPr lang="pt-BR" sz="1800" b="1" i="0" u="none" strike="noStrike">
                        <a:solidFill>
                          <a:srgbClr val="000000"/>
                        </a:solidFill>
                        <a:effectLst/>
                        <a:latin typeface="Calibri"/>
                      </a:endParaRPr>
                    </a:p>
                  </a:txBody>
                  <a:tcPr marL="9525" marR="9525" marT="9525" marB="0" anchor="b"/>
                </a:tc>
                <a:tc>
                  <a:txBody>
                    <a:bodyPr/>
                    <a:lstStyle/>
                    <a:p>
                      <a:pPr algn="ctr" fontAlgn="b"/>
                      <a:r>
                        <a:rPr lang="pt-BR" sz="1800" b="1" u="none" strike="noStrike">
                          <a:effectLst/>
                        </a:rPr>
                        <a:t>24,7</a:t>
                      </a:r>
                      <a:endParaRPr lang="pt-BR" sz="1800" b="1" i="0" u="none" strike="noStrike">
                        <a:solidFill>
                          <a:srgbClr val="000000"/>
                        </a:solidFill>
                        <a:effectLst/>
                        <a:latin typeface="Calibri"/>
                      </a:endParaRPr>
                    </a:p>
                  </a:txBody>
                  <a:tcPr marL="9525" marR="9525" marT="9525" marB="0" anchor="b"/>
                </a:tc>
                <a:tc>
                  <a:txBody>
                    <a:bodyPr/>
                    <a:lstStyle/>
                    <a:p>
                      <a:pPr algn="ctr" fontAlgn="b"/>
                      <a:r>
                        <a:rPr lang="pt-BR" sz="1800" b="1" kern="1200" cap="all" spc="-60" dirty="0">
                          <a:solidFill>
                            <a:srgbClr val="008000"/>
                          </a:solidFill>
                          <a:latin typeface="+mj-lt"/>
                          <a:ea typeface="+mj-ea"/>
                          <a:cs typeface="+mj-cs"/>
                        </a:rPr>
                        <a:t>11,4</a:t>
                      </a:r>
                    </a:p>
                  </a:txBody>
                  <a:tcPr marL="9525" marR="9525" marT="9525" marB="0" anchor="b"/>
                </a:tc>
                <a:tc>
                  <a:txBody>
                    <a:bodyPr/>
                    <a:lstStyle/>
                    <a:p>
                      <a:pPr algn="ctr" fontAlgn="b"/>
                      <a:r>
                        <a:rPr lang="pt-BR" sz="1800" b="1" u="none" strike="noStrike">
                          <a:effectLst/>
                        </a:rPr>
                        <a:t>59,7</a:t>
                      </a:r>
                      <a:endParaRPr lang="pt-BR" sz="1800" b="1" i="0" u="none" strike="noStrike">
                        <a:solidFill>
                          <a:srgbClr val="000000"/>
                        </a:solidFill>
                        <a:effectLst/>
                        <a:latin typeface="Calibri"/>
                      </a:endParaRPr>
                    </a:p>
                  </a:txBody>
                  <a:tcPr marL="9525" marR="9525" marT="9525" marB="0" anchor="b"/>
                </a:tc>
                <a:tc>
                  <a:txBody>
                    <a:bodyPr/>
                    <a:lstStyle/>
                    <a:p>
                      <a:pPr algn="ctr" fontAlgn="b"/>
                      <a:r>
                        <a:rPr lang="pt-BR" sz="1800" b="1" u="none" strike="noStrike">
                          <a:effectLst/>
                        </a:rPr>
                        <a:t>26,3</a:t>
                      </a:r>
                      <a:endParaRPr lang="pt-BR" sz="1800" b="1" i="0" u="none" strike="noStrike">
                        <a:solidFill>
                          <a:srgbClr val="000000"/>
                        </a:solidFill>
                        <a:effectLst/>
                        <a:latin typeface="Calibri"/>
                      </a:endParaRPr>
                    </a:p>
                  </a:txBody>
                  <a:tcPr marL="9525" marR="9525" marT="9525" marB="0" anchor="b"/>
                </a:tc>
                <a:tc>
                  <a:txBody>
                    <a:bodyPr/>
                    <a:lstStyle/>
                    <a:p>
                      <a:pPr algn="ctr" fontAlgn="b"/>
                      <a:r>
                        <a:rPr lang="pt-BR" sz="1800" b="1" u="none" strike="noStrike" dirty="0">
                          <a:solidFill>
                            <a:srgbClr val="008000"/>
                          </a:solidFill>
                          <a:effectLst/>
                        </a:rPr>
                        <a:t>14,0</a:t>
                      </a:r>
                      <a:endParaRPr lang="pt-BR" sz="1800" b="1" i="0" u="none" strike="noStrike" dirty="0">
                        <a:solidFill>
                          <a:srgbClr val="008000"/>
                        </a:solidFill>
                        <a:effectLst/>
                        <a:latin typeface="Calibri"/>
                      </a:endParaRPr>
                    </a:p>
                  </a:txBody>
                  <a:tcPr marL="9525" marR="9525" marT="9525" marB="0" anchor="b"/>
                </a:tc>
              </a:tr>
              <a:tr h="332714">
                <a:tc>
                  <a:txBody>
                    <a:bodyPr/>
                    <a:lstStyle/>
                    <a:p>
                      <a:pPr algn="l" fontAlgn="b"/>
                      <a:r>
                        <a:rPr lang="pt-BR" sz="1600" u="none" strike="noStrike" dirty="0">
                          <a:effectLst/>
                        </a:rPr>
                        <a:t>Norte</a:t>
                      </a:r>
                      <a:endParaRPr lang="pt-BR" sz="1600" b="0" i="0" u="none" strike="noStrike" dirty="0">
                        <a:solidFill>
                          <a:srgbClr val="000000"/>
                        </a:solidFill>
                        <a:effectLst/>
                        <a:latin typeface="Calibri"/>
                      </a:endParaRPr>
                    </a:p>
                  </a:txBody>
                  <a:tcPr marL="9525" marR="9525" marT="9525" marB="0" anchor="b"/>
                </a:tc>
                <a:tc>
                  <a:txBody>
                    <a:bodyPr/>
                    <a:lstStyle/>
                    <a:p>
                      <a:pPr algn="ctr" fontAlgn="b"/>
                      <a:r>
                        <a:rPr lang="pt-BR" sz="1800" u="none" strike="noStrike">
                          <a:effectLst/>
                        </a:rPr>
                        <a:t>83,1</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13,0</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b="1" kern="1200" cap="all" spc="-60" dirty="0">
                          <a:solidFill>
                            <a:srgbClr val="008000"/>
                          </a:solidFill>
                          <a:latin typeface="+mj-lt"/>
                          <a:ea typeface="+mj-ea"/>
                          <a:cs typeface="+mj-cs"/>
                        </a:rPr>
                        <a:t>3,8</a:t>
                      </a:r>
                    </a:p>
                  </a:txBody>
                  <a:tcPr marL="9525" marR="9525" marT="9525" marB="0" anchor="b"/>
                </a:tc>
                <a:tc>
                  <a:txBody>
                    <a:bodyPr/>
                    <a:lstStyle/>
                    <a:p>
                      <a:pPr algn="ctr" fontAlgn="b"/>
                      <a:r>
                        <a:rPr lang="pt-BR" sz="1800" u="none" strike="noStrike" dirty="0">
                          <a:effectLst/>
                        </a:rPr>
                        <a:t>79,3</a:t>
                      </a:r>
                      <a:endParaRPr lang="pt-BR" sz="1800" b="0" i="0" u="none" strike="noStrike" dirty="0">
                        <a:solidFill>
                          <a:srgbClr val="000000"/>
                        </a:solidFill>
                        <a:effectLst/>
                        <a:latin typeface="Calibri"/>
                      </a:endParaRPr>
                    </a:p>
                  </a:txBody>
                  <a:tcPr marL="9525" marR="9525" marT="9525" marB="0" anchor="b"/>
                </a:tc>
                <a:tc>
                  <a:txBody>
                    <a:bodyPr/>
                    <a:lstStyle/>
                    <a:p>
                      <a:pPr algn="ctr" fontAlgn="b"/>
                      <a:r>
                        <a:rPr lang="pt-BR" sz="1800" u="none" strike="noStrike">
                          <a:effectLst/>
                        </a:rPr>
                        <a:t>15,4</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solidFill>
                            <a:srgbClr val="008000"/>
                          </a:solidFill>
                          <a:effectLst/>
                        </a:rPr>
                        <a:t>5,3</a:t>
                      </a:r>
                      <a:endParaRPr lang="pt-BR" sz="1800" b="0" i="0" u="none" strike="noStrike">
                        <a:solidFill>
                          <a:srgbClr val="008000"/>
                        </a:solidFill>
                        <a:effectLst/>
                        <a:latin typeface="Calibri"/>
                      </a:endParaRPr>
                    </a:p>
                  </a:txBody>
                  <a:tcPr marL="9525" marR="9525" marT="9525" marB="0" anchor="b"/>
                </a:tc>
              </a:tr>
              <a:tr h="332714">
                <a:tc>
                  <a:txBody>
                    <a:bodyPr/>
                    <a:lstStyle/>
                    <a:p>
                      <a:pPr algn="l" fontAlgn="b"/>
                      <a:r>
                        <a:rPr lang="pt-BR" sz="1600" u="none" strike="noStrike">
                          <a:effectLst/>
                        </a:rPr>
                        <a:t>Nordeste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78,8</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15,7</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b="1" kern="1200" cap="all" spc="-60" dirty="0">
                          <a:solidFill>
                            <a:srgbClr val="008000"/>
                          </a:solidFill>
                          <a:latin typeface="+mj-lt"/>
                          <a:ea typeface="+mj-ea"/>
                          <a:cs typeface="+mj-cs"/>
                        </a:rPr>
                        <a:t>5,5</a:t>
                      </a:r>
                    </a:p>
                  </a:txBody>
                  <a:tcPr marL="9525" marR="9525" marT="9525" marB="0" anchor="b"/>
                </a:tc>
                <a:tc>
                  <a:txBody>
                    <a:bodyPr/>
                    <a:lstStyle/>
                    <a:p>
                      <a:pPr algn="ctr" fontAlgn="b"/>
                      <a:r>
                        <a:rPr lang="pt-BR" sz="1800" u="none" strike="noStrike" dirty="0">
                          <a:effectLst/>
                        </a:rPr>
                        <a:t>72,4</a:t>
                      </a:r>
                      <a:endParaRPr lang="pt-BR" sz="1800" b="0" i="0" u="none" strike="noStrike" dirty="0">
                        <a:solidFill>
                          <a:srgbClr val="000000"/>
                        </a:solidFill>
                        <a:effectLst/>
                        <a:latin typeface="Calibri"/>
                      </a:endParaRPr>
                    </a:p>
                  </a:txBody>
                  <a:tcPr marL="9525" marR="9525" marT="9525" marB="0" anchor="b"/>
                </a:tc>
                <a:tc>
                  <a:txBody>
                    <a:bodyPr/>
                    <a:lstStyle/>
                    <a:p>
                      <a:pPr algn="ctr" fontAlgn="b"/>
                      <a:r>
                        <a:rPr lang="pt-BR" sz="1800" u="none" strike="noStrike">
                          <a:effectLst/>
                        </a:rPr>
                        <a:t>18,4</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solidFill>
                            <a:srgbClr val="008000"/>
                          </a:solidFill>
                          <a:effectLst/>
                        </a:rPr>
                        <a:t>9,2</a:t>
                      </a:r>
                      <a:endParaRPr lang="pt-BR" sz="1800" b="0" i="0" u="none" strike="noStrike">
                        <a:solidFill>
                          <a:srgbClr val="008000"/>
                        </a:solidFill>
                        <a:effectLst/>
                        <a:latin typeface="Calibri"/>
                      </a:endParaRPr>
                    </a:p>
                  </a:txBody>
                  <a:tcPr marL="9525" marR="9525" marT="9525" marB="0" anchor="b"/>
                </a:tc>
              </a:tr>
              <a:tr h="332714">
                <a:tc>
                  <a:txBody>
                    <a:bodyPr/>
                    <a:lstStyle/>
                    <a:p>
                      <a:pPr algn="l" fontAlgn="b"/>
                      <a:r>
                        <a:rPr lang="pt-BR" sz="1600" u="none" strike="noStrike">
                          <a:effectLst/>
                        </a:rPr>
                        <a:t>Sudeste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51,4</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dirty="0">
                          <a:effectLst/>
                        </a:rPr>
                        <a:t>31,8</a:t>
                      </a:r>
                      <a:endParaRPr lang="pt-BR" sz="1800" b="0" i="0" u="none" strike="noStrike" dirty="0">
                        <a:solidFill>
                          <a:srgbClr val="000000"/>
                        </a:solidFill>
                        <a:effectLst/>
                        <a:latin typeface="Calibri"/>
                      </a:endParaRPr>
                    </a:p>
                  </a:txBody>
                  <a:tcPr marL="9525" marR="9525" marT="9525" marB="0" anchor="b"/>
                </a:tc>
                <a:tc>
                  <a:txBody>
                    <a:bodyPr/>
                    <a:lstStyle/>
                    <a:p>
                      <a:pPr algn="ctr" fontAlgn="b"/>
                      <a:r>
                        <a:rPr lang="pt-BR" sz="1800" b="1" kern="1200" cap="all" spc="-60" dirty="0">
                          <a:solidFill>
                            <a:srgbClr val="008000"/>
                          </a:solidFill>
                          <a:latin typeface="+mj-lt"/>
                          <a:ea typeface="+mj-ea"/>
                          <a:cs typeface="+mj-cs"/>
                        </a:rPr>
                        <a:t>16,7</a:t>
                      </a:r>
                    </a:p>
                  </a:txBody>
                  <a:tcPr marL="9525" marR="9525" marT="9525" marB="0" anchor="b"/>
                </a:tc>
                <a:tc>
                  <a:txBody>
                    <a:bodyPr/>
                    <a:lstStyle/>
                    <a:p>
                      <a:pPr algn="ctr" fontAlgn="b"/>
                      <a:r>
                        <a:rPr lang="pt-BR" sz="1800" u="none" strike="noStrike" dirty="0">
                          <a:effectLst/>
                        </a:rPr>
                        <a:t>48,5</a:t>
                      </a:r>
                      <a:endParaRPr lang="pt-BR" sz="1800" b="0" i="0" u="none" strike="noStrike" dirty="0">
                        <a:solidFill>
                          <a:srgbClr val="000000"/>
                        </a:solidFill>
                        <a:effectLst/>
                        <a:latin typeface="Calibri"/>
                      </a:endParaRPr>
                    </a:p>
                  </a:txBody>
                  <a:tcPr marL="9525" marR="9525" marT="9525" marB="0" anchor="b"/>
                </a:tc>
                <a:tc>
                  <a:txBody>
                    <a:bodyPr/>
                    <a:lstStyle/>
                    <a:p>
                      <a:pPr algn="ctr" fontAlgn="b"/>
                      <a:r>
                        <a:rPr lang="pt-BR" sz="1800" u="none" strike="noStrike">
                          <a:effectLst/>
                        </a:rPr>
                        <a:t>33,4</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solidFill>
                            <a:srgbClr val="008000"/>
                          </a:solidFill>
                          <a:effectLst/>
                        </a:rPr>
                        <a:t>18,1</a:t>
                      </a:r>
                      <a:endParaRPr lang="pt-BR" sz="1800" b="0" i="0" u="none" strike="noStrike">
                        <a:solidFill>
                          <a:srgbClr val="008000"/>
                        </a:solidFill>
                        <a:effectLst/>
                        <a:latin typeface="Calibri"/>
                      </a:endParaRPr>
                    </a:p>
                  </a:txBody>
                  <a:tcPr marL="9525" marR="9525" marT="9525" marB="0" anchor="b"/>
                </a:tc>
              </a:tr>
              <a:tr h="332714">
                <a:tc>
                  <a:txBody>
                    <a:bodyPr/>
                    <a:lstStyle/>
                    <a:p>
                      <a:pPr algn="l" fontAlgn="b"/>
                      <a:r>
                        <a:rPr lang="pt-BR" sz="1600" u="none" strike="noStrike">
                          <a:effectLst/>
                        </a:rPr>
                        <a:t>Sul</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57,9</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29,3</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b="1" kern="1200" cap="all" spc="-60" dirty="0">
                          <a:solidFill>
                            <a:srgbClr val="008000"/>
                          </a:solidFill>
                          <a:latin typeface="+mj-lt"/>
                          <a:ea typeface="+mj-ea"/>
                          <a:cs typeface="+mj-cs"/>
                        </a:rPr>
                        <a:t>12,8</a:t>
                      </a:r>
                    </a:p>
                  </a:txBody>
                  <a:tcPr marL="9525" marR="9525" marT="9525" marB="0" anchor="b"/>
                </a:tc>
                <a:tc>
                  <a:txBody>
                    <a:bodyPr/>
                    <a:lstStyle/>
                    <a:p>
                      <a:pPr algn="ctr" fontAlgn="b"/>
                      <a:r>
                        <a:rPr lang="pt-BR" sz="1800" u="none" strike="noStrike">
                          <a:effectLst/>
                        </a:rPr>
                        <a:t>55,0</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29,6</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solidFill>
                            <a:srgbClr val="008000"/>
                          </a:solidFill>
                          <a:effectLst/>
                        </a:rPr>
                        <a:t>15,3</a:t>
                      </a:r>
                      <a:endParaRPr lang="pt-BR" sz="1800" b="0" i="0" u="none" strike="noStrike">
                        <a:solidFill>
                          <a:srgbClr val="008000"/>
                        </a:solidFill>
                        <a:effectLst/>
                        <a:latin typeface="Calibri"/>
                      </a:endParaRPr>
                    </a:p>
                  </a:txBody>
                  <a:tcPr marL="9525" marR="9525" marT="9525" marB="0" anchor="b"/>
                </a:tc>
              </a:tr>
              <a:tr h="332714">
                <a:tc>
                  <a:txBody>
                    <a:bodyPr/>
                    <a:lstStyle/>
                    <a:p>
                      <a:pPr algn="l" fontAlgn="b"/>
                      <a:r>
                        <a:rPr lang="pt-BR" sz="1600" u="none" strike="noStrike" dirty="0">
                          <a:effectLst/>
                        </a:rPr>
                        <a:t>Centro-Oeste</a:t>
                      </a:r>
                      <a:endParaRPr lang="pt-BR" sz="1600" b="0" i="0" u="none" strike="noStrike" dirty="0">
                        <a:solidFill>
                          <a:srgbClr val="000000"/>
                        </a:solidFill>
                        <a:effectLst/>
                        <a:latin typeface="Calibri"/>
                      </a:endParaRPr>
                    </a:p>
                  </a:txBody>
                  <a:tcPr marL="9525" marR="9525" marT="9525" marB="0" anchor="b"/>
                </a:tc>
                <a:tc>
                  <a:txBody>
                    <a:bodyPr/>
                    <a:lstStyle/>
                    <a:p>
                      <a:pPr algn="ctr" fontAlgn="b"/>
                      <a:r>
                        <a:rPr lang="pt-BR" sz="1800" u="none" strike="noStrike">
                          <a:effectLst/>
                        </a:rPr>
                        <a:t>59,1</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27,6</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b="1" kern="1200" cap="all" spc="-60" dirty="0">
                          <a:solidFill>
                            <a:srgbClr val="008000"/>
                          </a:solidFill>
                          <a:latin typeface="+mj-lt"/>
                          <a:ea typeface="+mj-ea"/>
                          <a:cs typeface="+mj-cs"/>
                        </a:rPr>
                        <a:t>13,3</a:t>
                      </a:r>
                    </a:p>
                  </a:txBody>
                  <a:tcPr marL="9525" marR="9525" marT="9525" marB="0" anchor="b"/>
                </a:tc>
                <a:tc>
                  <a:txBody>
                    <a:bodyPr/>
                    <a:lstStyle/>
                    <a:p>
                      <a:pPr algn="ctr" fontAlgn="b"/>
                      <a:r>
                        <a:rPr lang="pt-BR" sz="1800" u="none" strike="noStrike">
                          <a:effectLst/>
                        </a:rPr>
                        <a:t>52,9</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28,1</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dirty="0">
                          <a:solidFill>
                            <a:srgbClr val="008000"/>
                          </a:solidFill>
                          <a:effectLst/>
                        </a:rPr>
                        <a:t>19,0</a:t>
                      </a:r>
                      <a:endParaRPr lang="pt-BR" sz="1800" b="0" i="0" u="none" strike="noStrike" dirty="0">
                        <a:solidFill>
                          <a:srgbClr val="008000"/>
                        </a:solidFill>
                        <a:effectLst/>
                        <a:latin typeface="Calibri"/>
                      </a:endParaRPr>
                    </a:p>
                  </a:txBody>
                  <a:tcPr marL="9525" marR="9525" marT="9525" marB="0" anchor="b"/>
                </a:tc>
              </a:tr>
            </a:tbl>
          </a:graphicData>
        </a:graphic>
      </p:graphicFrame>
    </p:spTree>
    <p:extLst>
      <p:ext uri="{BB962C8B-B14F-4D97-AF65-F5344CB8AC3E}">
        <p14:creationId xmlns="" xmlns:p14="http://schemas.microsoft.com/office/powerpoint/2010/main" val="3439317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47656" y="764704"/>
            <a:ext cx="7024744" cy="1143000"/>
          </a:xfrm>
        </p:spPr>
        <p:txBody>
          <a:bodyPr>
            <a:normAutofit/>
          </a:bodyPr>
          <a:lstStyle/>
          <a:p>
            <a:pPr algn="l" fontAlgn="base">
              <a:lnSpc>
                <a:spcPct val="90000"/>
              </a:lnSpc>
              <a:spcAft>
                <a:spcPct val="0"/>
              </a:spcAft>
              <a:defRPr/>
            </a:pPr>
            <a:r>
              <a:rPr lang="pt-BR" sz="3600" b="1" spc="-60" dirty="0">
                <a:solidFill>
                  <a:schemeClr val="accent1">
                    <a:lumMod val="50000"/>
                  </a:schemeClr>
                </a:solidFill>
                <a:ea typeface="Arial Unicode MS" pitchFamily="34" charset="-128"/>
                <a:cs typeface="Arial Unicode MS" pitchFamily="34" charset="-128"/>
              </a:rPr>
              <a:t>Porcentagem de alunos em cada nível de proficiência </a:t>
            </a:r>
            <a:r>
              <a:rPr lang="pt-BR" sz="3600" b="1" spc="-60" dirty="0" smtClean="0">
                <a:solidFill>
                  <a:schemeClr val="accent1">
                    <a:lumMod val="50000"/>
                  </a:schemeClr>
                </a:solidFill>
                <a:ea typeface="Arial Unicode MS" pitchFamily="34" charset="-128"/>
                <a:cs typeface="Arial Unicode MS" pitchFamily="34" charset="-128"/>
              </a:rPr>
              <a:t>– Escrita </a:t>
            </a:r>
            <a:r>
              <a:rPr lang="pt-BR" sz="3600" b="1" cap="all" spc="-60" dirty="0">
                <a:solidFill>
                  <a:srgbClr val="008000"/>
                </a:solidFill>
              </a:rPr>
              <a:t>2º</a:t>
            </a:r>
            <a:r>
              <a:rPr lang="pt-BR" sz="3600" b="1" spc="-60" dirty="0" smtClean="0">
                <a:solidFill>
                  <a:schemeClr val="accent1">
                    <a:lumMod val="50000"/>
                  </a:schemeClr>
                </a:solidFill>
                <a:ea typeface="Arial Unicode MS" pitchFamily="34" charset="-128"/>
                <a:cs typeface="Arial Unicode MS" pitchFamily="34" charset="-128"/>
              </a:rPr>
              <a:t> ano</a:t>
            </a:r>
            <a:endParaRPr lang="pt-BR" sz="3600" b="1" spc="-60" dirty="0">
              <a:solidFill>
                <a:schemeClr val="accent1">
                  <a:lumMod val="50000"/>
                </a:schemeClr>
              </a:solidFill>
              <a:ea typeface="Arial Unicode MS" pitchFamily="34" charset="-128"/>
              <a:cs typeface="Arial Unicode MS" pitchFamily="34" charset="-128"/>
            </a:endParaRPr>
          </a:p>
        </p:txBody>
      </p:sp>
      <p:graphicFrame>
        <p:nvGraphicFramePr>
          <p:cNvPr id="5" name="Tabela 4"/>
          <p:cNvGraphicFramePr>
            <a:graphicFrameLocks noGrp="1"/>
          </p:cNvGraphicFramePr>
          <p:nvPr>
            <p:extLst>
              <p:ext uri="{D42A27DB-BD31-4B8C-83A1-F6EECF244321}">
                <p14:modId xmlns="" xmlns:p14="http://schemas.microsoft.com/office/powerpoint/2010/main" val="4016442502"/>
              </p:ext>
            </p:extLst>
          </p:nvPr>
        </p:nvGraphicFramePr>
        <p:xfrm>
          <a:off x="539553" y="2420886"/>
          <a:ext cx="7920878" cy="3816425"/>
        </p:xfrm>
        <a:graphic>
          <a:graphicData uri="http://schemas.openxmlformats.org/drawingml/2006/table">
            <a:tbl>
              <a:tblPr>
                <a:tableStyleId>{3C2FFA5D-87B4-456A-9821-1D502468CF0F}</a:tableStyleId>
              </a:tblPr>
              <a:tblGrid>
                <a:gridCol w="1190309"/>
                <a:gridCol w="1122568"/>
                <a:gridCol w="1122568"/>
                <a:gridCol w="1122568"/>
                <a:gridCol w="1122568"/>
                <a:gridCol w="1122568"/>
                <a:gridCol w="1117729"/>
              </a:tblGrid>
              <a:tr h="411000">
                <a:tc gridSpan="7">
                  <a:txBody>
                    <a:bodyPr/>
                    <a:lstStyle/>
                    <a:p>
                      <a:pPr algn="ctr" fontAlgn="b"/>
                      <a:r>
                        <a:rPr lang="pt-BR" sz="2000" b="1" u="none" strike="noStrike" dirty="0">
                          <a:effectLst/>
                        </a:rPr>
                        <a:t>Porcentagem de alunos em cada nível de proficiência em escrita</a:t>
                      </a:r>
                      <a:endParaRPr lang="pt-BR" sz="20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71857">
                <a:tc rowSpan="3">
                  <a:txBody>
                    <a:bodyPr/>
                    <a:lstStyle/>
                    <a:p>
                      <a:pPr algn="ctr" fontAlgn="b"/>
                      <a:r>
                        <a:rPr lang="pt-BR" sz="1800" b="1" u="none" strike="noStrike">
                          <a:effectLst/>
                        </a:rPr>
                        <a:t> </a:t>
                      </a:r>
                      <a:endParaRPr lang="pt-BR" sz="1800" b="1" i="0" u="none" strike="noStrike">
                        <a:solidFill>
                          <a:srgbClr val="FFFFFF"/>
                        </a:solidFill>
                        <a:effectLst/>
                        <a:latin typeface="Calibri"/>
                      </a:endParaRPr>
                    </a:p>
                  </a:txBody>
                  <a:tcPr marL="9525" marR="9525" marT="9525" marB="0" anchor="b"/>
                </a:tc>
                <a:tc gridSpan="6">
                  <a:txBody>
                    <a:bodyPr/>
                    <a:lstStyle/>
                    <a:p>
                      <a:pPr algn="ctr" fontAlgn="b"/>
                      <a:r>
                        <a:rPr lang="pt-BR" sz="1800" b="1" u="none" strike="noStrike" dirty="0">
                          <a:effectLst/>
                        </a:rPr>
                        <a:t>2 º ano</a:t>
                      </a:r>
                      <a:endParaRPr lang="pt-BR" sz="1800" b="1" i="0" u="none" strike="noStrike" dirty="0">
                        <a:solidFill>
                          <a:srgbClr val="3E3D2D"/>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71857">
                <a:tc vMerge="1">
                  <a:txBody>
                    <a:bodyPr/>
                    <a:lstStyle/>
                    <a:p>
                      <a:endParaRPr lang="pt-BR"/>
                    </a:p>
                  </a:txBody>
                  <a:tcPr/>
                </a:tc>
                <a:tc gridSpan="3">
                  <a:txBody>
                    <a:bodyPr/>
                    <a:lstStyle/>
                    <a:p>
                      <a:pPr algn="ctr" fontAlgn="b"/>
                      <a:r>
                        <a:rPr lang="pt-BR" sz="1800" b="1" u="none" strike="noStrike">
                          <a:effectLst/>
                        </a:rPr>
                        <a:t>Rede Pública</a:t>
                      </a:r>
                      <a:endParaRPr lang="pt-BR" sz="1800" b="1" i="0" u="none" strike="noStrike">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gridSpan="3">
                  <a:txBody>
                    <a:bodyPr/>
                    <a:lstStyle/>
                    <a:p>
                      <a:pPr algn="ctr" fontAlgn="b"/>
                      <a:r>
                        <a:rPr lang="pt-BR" sz="1800" b="1" u="none" strike="noStrike" dirty="0">
                          <a:effectLst/>
                        </a:rPr>
                        <a:t>Rede Total</a:t>
                      </a:r>
                      <a:endParaRPr lang="pt-BR" sz="18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r>
              <a:tr h="665427">
                <a:tc vMerge="1">
                  <a:txBody>
                    <a:bodyPr/>
                    <a:lstStyle/>
                    <a:p>
                      <a:endParaRPr lang="pt-BR"/>
                    </a:p>
                  </a:txBody>
                  <a:tcPr/>
                </a:tc>
                <a:tc>
                  <a:txBody>
                    <a:bodyPr/>
                    <a:lstStyle/>
                    <a:p>
                      <a:pPr algn="ctr" fontAlgn="b"/>
                      <a:r>
                        <a:rPr lang="pt-BR" sz="1800" b="1" u="none" strike="noStrike">
                          <a:effectLst/>
                        </a:rPr>
                        <a:t>Menos de 50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b="1" u="none" strike="noStrike">
                          <a:effectLst/>
                        </a:rPr>
                        <a:t>De 50 a 75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b="1" u="none" strike="noStrike">
                          <a:effectLst/>
                        </a:rPr>
                        <a:t>Mais de 75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b="1" u="none" strike="noStrike">
                          <a:effectLst/>
                        </a:rPr>
                        <a:t>Menos de 50 pontos</a:t>
                      </a:r>
                      <a:endParaRPr lang="pt-BR" sz="1800" b="1" i="0" u="none" strike="noStrike">
                        <a:solidFill>
                          <a:srgbClr val="FFFFFF"/>
                        </a:solidFill>
                        <a:effectLst/>
                        <a:latin typeface="Calibri"/>
                      </a:endParaRPr>
                    </a:p>
                  </a:txBody>
                  <a:tcPr marL="9525" marR="9525" marT="9525" marB="0" anchor="b"/>
                </a:tc>
                <a:tc>
                  <a:txBody>
                    <a:bodyPr/>
                    <a:lstStyle/>
                    <a:p>
                      <a:pPr algn="ctr" fontAlgn="b"/>
                      <a:r>
                        <a:rPr lang="pt-BR" sz="1800" b="1" u="none" strike="noStrike" dirty="0">
                          <a:effectLst/>
                        </a:rPr>
                        <a:t>De 50 a 75 pontos</a:t>
                      </a:r>
                      <a:endParaRPr lang="pt-BR" sz="1800" b="1" i="0" u="none" strike="noStrike" dirty="0">
                        <a:solidFill>
                          <a:srgbClr val="FFFFFF"/>
                        </a:solidFill>
                        <a:effectLst/>
                        <a:latin typeface="Calibri"/>
                      </a:endParaRPr>
                    </a:p>
                  </a:txBody>
                  <a:tcPr marL="9525" marR="9525" marT="9525" marB="0" anchor="b"/>
                </a:tc>
                <a:tc>
                  <a:txBody>
                    <a:bodyPr/>
                    <a:lstStyle/>
                    <a:p>
                      <a:pPr algn="ctr" fontAlgn="b"/>
                      <a:r>
                        <a:rPr lang="pt-BR" sz="1800" b="1" u="none" strike="noStrike" dirty="0">
                          <a:effectLst/>
                        </a:rPr>
                        <a:t>Mais de 75 pontos</a:t>
                      </a:r>
                      <a:endParaRPr lang="pt-BR" sz="1800" b="1" i="0" u="none" strike="noStrike" dirty="0">
                        <a:solidFill>
                          <a:srgbClr val="FFFFFF"/>
                        </a:solidFill>
                        <a:effectLst/>
                        <a:latin typeface="Calibri"/>
                      </a:endParaRPr>
                    </a:p>
                  </a:txBody>
                  <a:tcPr marL="9525" marR="9525" marT="9525" marB="0" anchor="b"/>
                </a:tc>
              </a:tr>
              <a:tr h="332714">
                <a:tc>
                  <a:txBody>
                    <a:bodyPr/>
                    <a:lstStyle/>
                    <a:p>
                      <a:pPr algn="l" fontAlgn="b"/>
                      <a:r>
                        <a:rPr lang="pt-BR" sz="1600" b="1" u="none" strike="noStrike">
                          <a:effectLst/>
                        </a:rPr>
                        <a:t>Brasil</a:t>
                      </a:r>
                      <a:endParaRPr lang="pt-BR" sz="1600" b="1" i="0" u="none" strike="noStrike">
                        <a:solidFill>
                          <a:srgbClr val="000000"/>
                        </a:solidFill>
                        <a:effectLst/>
                        <a:latin typeface="Calibri"/>
                      </a:endParaRPr>
                    </a:p>
                  </a:txBody>
                  <a:tcPr marL="9525" marR="9525" marT="9525" marB="0" anchor="b"/>
                </a:tc>
                <a:tc>
                  <a:txBody>
                    <a:bodyPr/>
                    <a:lstStyle/>
                    <a:p>
                      <a:pPr algn="ctr" fontAlgn="b"/>
                      <a:r>
                        <a:rPr lang="pt-BR" sz="1800" b="1" u="none" strike="noStrike">
                          <a:effectLst/>
                        </a:rPr>
                        <a:t>63,8</a:t>
                      </a:r>
                      <a:endParaRPr lang="pt-BR" sz="1800" b="1" i="0" u="none" strike="noStrike">
                        <a:solidFill>
                          <a:srgbClr val="000000"/>
                        </a:solidFill>
                        <a:effectLst/>
                        <a:latin typeface="Calibri"/>
                      </a:endParaRPr>
                    </a:p>
                  </a:txBody>
                  <a:tcPr marL="9525" marR="9525" marT="9525" marB="0" anchor="b"/>
                </a:tc>
                <a:tc>
                  <a:txBody>
                    <a:bodyPr/>
                    <a:lstStyle/>
                    <a:p>
                      <a:pPr algn="ctr" fontAlgn="b"/>
                      <a:r>
                        <a:rPr lang="pt-BR" sz="1800" b="1" u="none" strike="noStrike">
                          <a:effectLst/>
                        </a:rPr>
                        <a:t>24,7</a:t>
                      </a:r>
                      <a:endParaRPr lang="pt-BR" sz="1800" b="1" i="0" u="none" strike="noStrike">
                        <a:solidFill>
                          <a:srgbClr val="000000"/>
                        </a:solidFill>
                        <a:effectLst/>
                        <a:latin typeface="Calibri"/>
                      </a:endParaRPr>
                    </a:p>
                  </a:txBody>
                  <a:tcPr marL="9525" marR="9525" marT="9525" marB="0" anchor="b"/>
                </a:tc>
                <a:tc>
                  <a:txBody>
                    <a:bodyPr/>
                    <a:lstStyle/>
                    <a:p>
                      <a:pPr algn="ctr" fontAlgn="b"/>
                      <a:r>
                        <a:rPr lang="pt-BR" sz="1800" b="1" u="none" strike="noStrike">
                          <a:effectLst/>
                        </a:rPr>
                        <a:t>11,4</a:t>
                      </a:r>
                      <a:endParaRPr lang="pt-BR" sz="1800" b="1" i="0" u="none" strike="noStrike">
                        <a:solidFill>
                          <a:srgbClr val="000000"/>
                        </a:solidFill>
                        <a:effectLst/>
                        <a:latin typeface="Calibri"/>
                      </a:endParaRPr>
                    </a:p>
                  </a:txBody>
                  <a:tcPr marL="9525" marR="9525" marT="9525" marB="0" anchor="b"/>
                </a:tc>
                <a:tc>
                  <a:txBody>
                    <a:bodyPr/>
                    <a:lstStyle/>
                    <a:p>
                      <a:pPr algn="ctr" fontAlgn="b"/>
                      <a:r>
                        <a:rPr lang="pt-BR" sz="1800" b="1" u="none" strike="noStrike">
                          <a:effectLst/>
                        </a:rPr>
                        <a:t>59,7</a:t>
                      </a:r>
                      <a:endParaRPr lang="pt-BR" sz="1800" b="1" i="0" u="none" strike="noStrike">
                        <a:solidFill>
                          <a:srgbClr val="000000"/>
                        </a:solidFill>
                        <a:effectLst/>
                        <a:latin typeface="Calibri"/>
                      </a:endParaRPr>
                    </a:p>
                  </a:txBody>
                  <a:tcPr marL="9525" marR="9525" marT="9525" marB="0" anchor="b"/>
                </a:tc>
                <a:tc>
                  <a:txBody>
                    <a:bodyPr/>
                    <a:lstStyle/>
                    <a:p>
                      <a:pPr algn="ctr" fontAlgn="b"/>
                      <a:r>
                        <a:rPr lang="pt-BR" sz="1800" b="1" u="none" strike="noStrike">
                          <a:effectLst/>
                        </a:rPr>
                        <a:t>26,3</a:t>
                      </a:r>
                      <a:endParaRPr lang="pt-BR" sz="1800" b="1" i="0" u="none" strike="noStrike">
                        <a:solidFill>
                          <a:srgbClr val="000000"/>
                        </a:solidFill>
                        <a:effectLst/>
                        <a:latin typeface="Calibri"/>
                      </a:endParaRPr>
                    </a:p>
                  </a:txBody>
                  <a:tcPr marL="9525" marR="9525" marT="9525" marB="0" anchor="b"/>
                </a:tc>
                <a:tc>
                  <a:txBody>
                    <a:bodyPr/>
                    <a:lstStyle/>
                    <a:p>
                      <a:pPr algn="ctr" fontAlgn="b"/>
                      <a:r>
                        <a:rPr lang="pt-BR" sz="1800" b="1" u="none" strike="noStrike" dirty="0">
                          <a:effectLst/>
                        </a:rPr>
                        <a:t>14,0</a:t>
                      </a:r>
                      <a:endParaRPr lang="pt-BR" sz="1800" b="1" i="0" u="none" strike="noStrike" dirty="0">
                        <a:solidFill>
                          <a:srgbClr val="000000"/>
                        </a:solidFill>
                        <a:effectLst/>
                        <a:latin typeface="Calibri"/>
                      </a:endParaRPr>
                    </a:p>
                  </a:txBody>
                  <a:tcPr marL="9525" marR="9525" marT="9525" marB="0" anchor="b"/>
                </a:tc>
              </a:tr>
              <a:tr h="332714">
                <a:tc>
                  <a:txBody>
                    <a:bodyPr/>
                    <a:lstStyle/>
                    <a:p>
                      <a:pPr algn="l" fontAlgn="b"/>
                      <a:r>
                        <a:rPr lang="pt-BR" sz="1600" u="none" strike="noStrike" dirty="0">
                          <a:effectLst/>
                        </a:rPr>
                        <a:t>Norte</a:t>
                      </a:r>
                      <a:endParaRPr lang="pt-BR" sz="1600" b="0" i="0" u="none" strike="noStrike" dirty="0">
                        <a:solidFill>
                          <a:srgbClr val="000000"/>
                        </a:solidFill>
                        <a:effectLst/>
                        <a:latin typeface="Calibri"/>
                      </a:endParaRPr>
                    </a:p>
                  </a:txBody>
                  <a:tcPr marL="9525" marR="9525" marT="9525" marB="0" anchor="b"/>
                </a:tc>
                <a:tc>
                  <a:txBody>
                    <a:bodyPr/>
                    <a:lstStyle/>
                    <a:p>
                      <a:pPr algn="ctr" fontAlgn="b"/>
                      <a:r>
                        <a:rPr lang="pt-BR" sz="1800" u="none" strike="noStrike">
                          <a:effectLst/>
                        </a:rPr>
                        <a:t>83,1</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13,0</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3,8</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79,3</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15,4</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5,3</a:t>
                      </a:r>
                      <a:endParaRPr lang="pt-BR" sz="1800" b="0" i="0" u="none" strike="noStrike">
                        <a:solidFill>
                          <a:srgbClr val="000000"/>
                        </a:solidFill>
                        <a:effectLst/>
                        <a:latin typeface="Calibri"/>
                      </a:endParaRPr>
                    </a:p>
                  </a:txBody>
                  <a:tcPr marL="9525" marR="9525" marT="9525" marB="0" anchor="b"/>
                </a:tc>
              </a:tr>
              <a:tr h="332714">
                <a:tc>
                  <a:txBody>
                    <a:bodyPr/>
                    <a:lstStyle/>
                    <a:p>
                      <a:pPr algn="l" fontAlgn="b"/>
                      <a:r>
                        <a:rPr lang="pt-BR" sz="1600" u="none" strike="noStrike">
                          <a:effectLst/>
                        </a:rPr>
                        <a:t>Nordeste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78,8</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15,7</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5,5</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72,4</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18,4</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9,2</a:t>
                      </a:r>
                      <a:endParaRPr lang="pt-BR" sz="1800" b="0" i="0" u="none" strike="noStrike">
                        <a:solidFill>
                          <a:srgbClr val="000000"/>
                        </a:solidFill>
                        <a:effectLst/>
                        <a:latin typeface="Calibri"/>
                      </a:endParaRPr>
                    </a:p>
                  </a:txBody>
                  <a:tcPr marL="9525" marR="9525" marT="9525" marB="0" anchor="b"/>
                </a:tc>
              </a:tr>
              <a:tr h="332714">
                <a:tc>
                  <a:txBody>
                    <a:bodyPr/>
                    <a:lstStyle/>
                    <a:p>
                      <a:pPr algn="l" fontAlgn="b"/>
                      <a:r>
                        <a:rPr lang="pt-BR" sz="1600" u="none" strike="noStrike">
                          <a:effectLst/>
                        </a:rPr>
                        <a:t>Sudeste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51,4</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31,8</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16,7</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48,5</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33,4</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18,1</a:t>
                      </a:r>
                      <a:endParaRPr lang="pt-BR" sz="1800" b="0" i="0" u="none" strike="noStrike">
                        <a:solidFill>
                          <a:srgbClr val="000000"/>
                        </a:solidFill>
                        <a:effectLst/>
                        <a:latin typeface="Calibri"/>
                      </a:endParaRPr>
                    </a:p>
                  </a:txBody>
                  <a:tcPr marL="9525" marR="9525" marT="9525" marB="0" anchor="b"/>
                </a:tc>
              </a:tr>
              <a:tr h="332714">
                <a:tc>
                  <a:txBody>
                    <a:bodyPr/>
                    <a:lstStyle/>
                    <a:p>
                      <a:pPr algn="l" fontAlgn="b"/>
                      <a:r>
                        <a:rPr lang="pt-BR" sz="1600" u="none" strike="noStrike">
                          <a:effectLst/>
                        </a:rPr>
                        <a:t>Sul</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57,9</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29,3</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12,8</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55,0</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29,6</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15,3</a:t>
                      </a:r>
                      <a:endParaRPr lang="pt-BR" sz="1800" b="0" i="0" u="none" strike="noStrike">
                        <a:solidFill>
                          <a:srgbClr val="000000"/>
                        </a:solidFill>
                        <a:effectLst/>
                        <a:latin typeface="Calibri"/>
                      </a:endParaRPr>
                    </a:p>
                  </a:txBody>
                  <a:tcPr marL="9525" marR="9525" marT="9525" marB="0" anchor="b"/>
                </a:tc>
              </a:tr>
              <a:tr h="332714">
                <a:tc>
                  <a:txBody>
                    <a:bodyPr/>
                    <a:lstStyle/>
                    <a:p>
                      <a:pPr algn="l" fontAlgn="b"/>
                      <a:r>
                        <a:rPr lang="pt-BR" sz="1600" u="none" strike="noStrike" dirty="0">
                          <a:effectLst/>
                        </a:rPr>
                        <a:t>Centro-Oeste</a:t>
                      </a:r>
                      <a:endParaRPr lang="pt-BR" sz="1600" b="0" i="0" u="none" strike="noStrike" dirty="0">
                        <a:solidFill>
                          <a:srgbClr val="000000"/>
                        </a:solidFill>
                        <a:effectLst/>
                        <a:latin typeface="Calibri"/>
                      </a:endParaRPr>
                    </a:p>
                  </a:txBody>
                  <a:tcPr marL="9525" marR="9525" marT="9525" marB="0" anchor="b"/>
                </a:tc>
                <a:tc>
                  <a:txBody>
                    <a:bodyPr/>
                    <a:lstStyle/>
                    <a:p>
                      <a:pPr algn="ctr" fontAlgn="b"/>
                      <a:r>
                        <a:rPr lang="pt-BR" sz="1800" u="none" strike="noStrike">
                          <a:effectLst/>
                        </a:rPr>
                        <a:t>59,1</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27,6</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a:effectLst/>
                        </a:rPr>
                        <a:t>13,3</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dirty="0">
                          <a:effectLst/>
                        </a:rPr>
                        <a:t>52,9</a:t>
                      </a:r>
                      <a:endParaRPr lang="pt-BR" sz="1800" b="0" i="0" u="none" strike="noStrike" dirty="0">
                        <a:solidFill>
                          <a:srgbClr val="000000"/>
                        </a:solidFill>
                        <a:effectLst/>
                        <a:latin typeface="Calibri"/>
                      </a:endParaRPr>
                    </a:p>
                  </a:txBody>
                  <a:tcPr marL="9525" marR="9525" marT="9525" marB="0" anchor="b"/>
                </a:tc>
                <a:tc>
                  <a:txBody>
                    <a:bodyPr/>
                    <a:lstStyle/>
                    <a:p>
                      <a:pPr algn="ctr" fontAlgn="b"/>
                      <a:r>
                        <a:rPr lang="pt-BR" sz="1800" u="none" strike="noStrike">
                          <a:effectLst/>
                        </a:rPr>
                        <a:t>28,1</a:t>
                      </a:r>
                      <a:endParaRPr lang="pt-BR" sz="1800" b="0" i="0" u="none" strike="noStrike">
                        <a:solidFill>
                          <a:srgbClr val="000000"/>
                        </a:solidFill>
                        <a:effectLst/>
                        <a:latin typeface="Calibri"/>
                      </a:endParaRPr>
                    </a:p>
                  </a:txBody>
                  <a:tcPr marL="9525" marR="9525" marT="9525" marB="0" anchor="b"/>
                </a:tc>
                <a:tc>
                  <a:txBody>
                    <a:bodyPr/>
                    <a:lstStyle/>
                    <a:p>
                      <a:pPr algn="ctr" fontAlgn="b"/>
                      <a:r>
                        <a:rPr lang="pt-BR" sz="1800" u="none" strike="noStrike" dirty="0">
                          <a:effectLst/>
                        </a:rPr>
                        <a:t>19,0</a:t>
                      </a:r>
                      <a:endParaRPr lang="pt-BR" sz="1800" b="0" i="0" u="none" strike="noStrike" dirty="0">
                        <a:solidFill>
                          <a:srgbClr val="000000"/>
                        </a:solidFill>
                        <a:effectLst/>
                        <a:latin typeface="Calibri"/>
                      </a:endParaRPr>
                    </a:p>
                  </a:txBody>
                  <a:tcPr marL="9525" marR="9525" marT="9525" marB="0" anchor="b"/>
                </a:tc>
              </a:tr>
            </a:tbl>
          </a:graphicData>
        </a:graphic>
      </p:graphicFrame>
      <p:sp>
        <p:nvSpPr>
          <p:cNvPr id="6" name="Up-Down Arrow 8"/>
          <p:cNvSpPr/>
          <p:nvPr/>
        </p:nvSpPr>
        <p:spPr>
          <a:xfrm>
            <a:off x="3995936" y="3861048"/>
            <a:ext cx="1152128" cy="2592288"/>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9"/>
          <p:cNvSpPr txBox="1"/>
          <p:nvPr/>
        </p:nvSpPr>
        <p:spPr>
          <a:xfrm>
            <a:off x="3995936" y="3985900"/>
            <a:ext cx="1236461" cy="523220"/>
          </a:xfrm>
          <a:prstGeom prst="rect">
            <a:avLst/>
          </a:prstGeom>
          <a:noFill/>
        </p:spPr>
        <p:txBody>
          <a:bodyPr wrap="none" rtlCol="0">
            <a:spAutoFit/>
          </a:bodyPr>
          <a:lstStyle/>
          <a:p>
            <a:r>
              <a:rPr lang="en-US" sz="2800" b="1" dirty="0" smtClean="0">
                <a:solidFill>
                  <a:srgbClr val="0000FF"/>
                </a:solidFill>
              </a:rPr>
              <a:t>SE 17%</a:t>
            </a:r>
            <a:endParaRPr lang="en-US" sz="2800" b="1" dirty="0">
              <a:solidFill>
                <a:srgbClr val="0000FF"/>
              </a:solidFill>
            </a:endParaRPr>
          </a:p>
        </p:txBody>
      </p:sp>
      <p:sp>
        <p:nvSpPr>
          <p:cNvPr id="8" name="TextBox 10"/>
          <p:cNvSpPr txBox="1"/>
          <p:nvPr/>
        </p:nvSpPr>
        <p:spPr>
          <a:xfrm>
            <a:off x="3923928" y="5714092"/>
            <a:ext cx="1188947" cy="523220"/>
          </a:xfrm>
          <a:prstGeom prst="rect">
            <a:avLst/>
          </a:prstGeom>
          <a:noFill/>
        </p:spPr>
        <p:txBody>
          <a:bodyPr wrap="none" rtlCol="0">
            <a:spAutoFit/>
          </a:bodyPr>
          <a:lstStyle/>
          <a:p>
            <a:r>
              <a:rPr lang="en-US" sz="2800" b="1" dirty="0" smtClean="0">
                <a:solidFill>
                  <a:srgbClr val="FF0000"/>
                </a:solidFill>
              </a:rPr>
              <a:t>NO 4%</a:t>
            </a:r>
            <a:endParaRPr lang="en-US" sz="2800" b="1" dirty="0">
              <a:solidFill>
                <a:srgbClr val="FF0000"/>
              </a:solidFill>
            </a:endParaRPr>
          </a:p>
        </p:txBody>
      </p:sp>
      <p:sp>
        <p:nvSpPr>
          <p:cNvPr id="9" name="TextBox 11"/>
          <p:cNvSpPr txBox="1"/>
          <p:nvPr/>
        </p:nvSpPr>
        <p:spPr>
          <a:xfrm>
            <a:off x="4027073" y="4777988"/>
            <a:ext cx="1125829" cy="523220"/>
          </a:xfrm>
          <a:prstGeom prst="rect">
            <a:avLst/>
          </a:prstGeom>
          <a:noFill/>
        </p:spPr>
        <p:txBody>
          <a:bodyPr wrap="none" rtlCol="0">
            <a:spAutoFit/>
          </a:bodyPr>
          <a:lstStyle/>
          <a:p>
            <a:r>
              <a:rPr lang="en-US" sz="2800" b="1" dirty="0" smtClean="0"/>
              <a:t>13p.p.</a:t>
            </a:r>
            <a:endParaRPr lang="en-US" sz="2800" b="1" dirty="0"/>
          </a:p>
        </p:txBody>
      </p:sp>
    </p:spTree>
    <p:extLst>
      <p:ext uri="{BB962C8B-B14F-4D97-AF65-F5344CB8AC3E}">
        <p14:creationId xmlns="" xmlns:p14="http://schemas.microsoft.com/office/powerpoint/2010/main" val="41210675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75648" y="773832"/>
            <a:ext cx="7024744" cy="1143000"/>
          </a:xfrm>
        </p:spPr>
        <p:txBody>
          <a:bodyPr>
            <a:normAutofit/>
          </a:bodyPr>
          <a:lstStyle/>
          <a:p>
            <a:pPr algn="l" fontAlgn="base">
              <a:lnSpc>
                <a:spcPct val="90000"/>
              </a:lnSpc>
              <a:spcAft>
                <a:spcPct val="0"/>
              </a:spcAft>
              <a:defRPr/>
            </a:pPr>
            <a:r>
              <a:rPr lang="pt-BR" sz="3600" b="1" spc="-60" dirty="0">
                <a:solidFill>
                  <a:schemeClr val="accent1">
                    <a:lumMod val="50000"/>
                  </a:schemeClr>
                </a:solidFill>
                <a:ea typeface="Arial Unicode MS" pitchFamily="34" charset="-128"/>
                <a:cs typeface="Arial Unicode MS" pitchFamily="34" charset="-128"/>
              </a:rPr>
              <a:t>Porcentagem de alunos em cada nível de proficiência </a:t>
            </a:r>
            <a:r>
              <a:rPr lang="pt-BR" sz="3600" b="1" spc="-60" dirty="0" smtClean="0">
                <a:solidFill>
                  <a:schemeClr val="accent1">
                    <a:lumMod val="50000"/>
                  </a:schemeClr>
                </a:solidFill>
                <a:ea typeface="Arial Unicode MS" pitchFamily="34" charset="-128"/>
                <a:cs typeface="Arial Unicode MS" pitchFamily="34" charset="-128"/>
              </a:rPr>
              <a:t>– Escrita </a:t>
            </a:r>
            <a:r>
              <a:rPr lang="pt-BR" sz="3600" b="1" cap="all" spc="-60" dirty="0">
                <a:solidFill>
                  <a:srgbClr val="008000"/>
                </a:solidFill>
              </a:rPr>
              <a:t>3º</a:t>
            </a:r>
            <a:r>
              <a:rPr lang="pt-BR" sz="3600" b="1" spc="-60" dirty="0" smtClean="0">
                <a:solidFill>
                  <a:schemeClr val="accent1">
                    <a:lumMod val="50000"/>
                  </a:schemeClr>
                </a:solidFill>
                <a:ea typeface="Arial Unicode MS" pitchFamily="34" charset="-128"/>
                <a:cs typeface="Arial Unicode MS" pitchFamily="34" charset="-128"/>
              </a:rPr>
              <a:t> ano</a:t>
            </a:r>
            <a:endParaRPr lang="pt-BR" sz="3600" b="1" spc="-60" dirty="0">
              <a:solidFill>
                <a:schemeClr val="accent1">
                  <a:lumMod val="50000"/>
                </a:schemeClr>
              </a:solidFill>
              <a:ea typeface="Arial Unicode MS" pitchFamily="34" charset="-128"/>
              <a:cs typeface="Arial Unicode MS" pitchFamily="34" charset="-128"/>
            </a:endParaRPr>
          </a:p>
        </p:txBody>
      </p:sp>
      <p:graphicFrame>
        <p:nvGraphicFramePr>
          <p:cNvPr id="5" name="Tabela 4"/>
          <p:cNvGraphicFramePr>
            <a:graphicFrameLocks noGrp="1"/>
          </p:cNvGraphicFramePr>
          <p:nvPr>
            <p:extLst>
              <p:ext uri="{D42A27DB-BD31-4B8C-83A1-F6EECF244321}">
                <p14:modId xmlns="" xmlns:p14="http://schemas.microsoft.com/office/powerpoint/2010/main" val="2603531058"/>
              </p:ext>
            </p:extLst>
          </p:nvPr>
        </p:nvGraphicFramePr>
        <p:xfrm>
          <a:off x="611560" y="1916832"/>
          <a:ext cx="7992887" cy="4144643"/>
        </p:xfrm>
        <a:graphic>
          <a:graphicData uri="http://schemas.openxmlformats.org/drawingml/2006/table">
            <a:tbl>
              <a:tblPr>
                <a:tableStyleId>{3C2FFA5D-87B4-456A-9821-1D502468CF0F}</a:tableStyleId>
              </a:tblPr>
              <a:tblGrid>
                <a:gridCol w="1201131"/>
                <a:gridCol w="1132773"/>
                <a:gridCol w="1132773"/>
                <a:gridCol w="1132773"/>
                <a:gridCol w="1132773"/>
                <a:gridCol w="1132773"/>
                <a:gridCol w="1127891"/>
              </a:tblGrid>
              <a:tr h="455803">
                <a:tc gridSpan="7">
                  <a:txBody>
                    <a:bodyPr/>
                    <a:lstStyle/>
                    <a:p>
                      <a:pPr algn="ctr" fontAlgn="b"/>
                      <a:r>
                        <a:rPr lang="pt-BR" sz="2000" b="1" u="none" strike="noStrike" dirty="0">
                          <a:effectLst/>
                        </a:rPr>
                        <a:t>Porcentagem de alunos em cada nível de proficiência em escrita</a:t>
                      </a:r>
                      <a:endParaRPr lang="pt-BR" sz="20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02804">
                <a:tc rowSpan="3">
                  <a:txBody>
                    <a:bodyPr/>
                    <a:lstStyle/>
                    <a:p>
                      <a:pPr algn="ctr" fontAlgn="b"/>
                      <a:r>
                        <a:rPr lang="pt-BR" sz="2000" b="1" u="none" strike="noStrike" dirty="0">
                          <a:effectLst/>
                        </a:rPr>
                        <a:t> </a:t>
                      </a:r>
                      <a:endParaRPr lang="pt-BR" sz="2000" b="1" i="0" u="none" strike="noStrike" dirty="0">
                        <a:solidFill>
                          <a:srgbClr val="FFFFFF"/>
                        </a:solidFill>
                        <a:effectLst/>
                        <a:latin typeface="Calibri"/>
                      </a:endParaRPr>
                    </a:p>
                  </a:txBody>
                  <a:tcPr marL="9525" marR="9525" marT="9525" marB="0" anchor="b"/>
                </a:tc>
                <a:tc gridSpan="6">
                  <a:txBody>
                    <a:bodyPr/>
                    <a:lstStyle/>
                    <a:p>
                      <a:pPr algn="ctr" fontAlgn="b"/>
                      <a:r>
                        <a:rPr lang="pt-BR" sz="2000" b="1" u="none" strike="noStrike" dirty="0">
                          <a:effectLst/>
                        </a:rPr>
                        <a:t>3 </a:t>
                      </a:r>
                      <a:r>
                        <a:rPr lang="pt-BR" sz="2000" b="1" u="none" strike="noStrike" dirty="0" err="1">
                          <a:effectLst/>
                        </a:rPr>
                        <a:t>º</a:t>
                      </a:r>
                      <a:r>
                        <a:rPr lang="pt-BR" sz="2000" b="1" u="none" strike="noStrike" dirty="0">
                          <a:effectLst/>
                        </a:rPr>
                        <a:t> ano</a:t>
                      </a:r>
                      <a:endParaRPr lang="pt-BR" sz="2000" b="1" i="0" u="none" strike="noStrike" dirty="0">
                        <a:solidFill>
                          <a:srgbClr val="3E3D2D"/>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02804">
                <a:tc vMerge="1">
                  <a:txBody>
                    <a:bodyPr/>
                    <a:lstStyle/>
                    <a:p>
                      <a:endParaRPr lang="pt-BR"/>
                    </a:p>
                  </a:txBody>
                  <a:tcPr/>
                </a:tc>
                <a:tc gridSpan="3">
                  <a:txBody>
                    <a:bodyPr/>
                    <a:lstStyle/>
                    <a:p>
                      <a:pPr algn="ctr" fontAlgn="b"/>
                      <a:r>
                        <a:rPr lang="pt-BR" sz="2000" b="1" u="none" strike="noStrike" dirty="0">
                          <a:effectLst/>
                        </a:rPr>
                        <a:t>Rede Pública</a:t>
                      </a:r>
                      <a:endParaRPr lang="pt-BR" sz="20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gridSpan="3">
                  <a:txBody>
                    <a:bodyPr/>
                    <a:lstStyle/>
                    <a:p>
                      <a:pPr algn="ctr" fontAlgn="b"/>
                      <a:r>
                        <a:rPr lang="pt-BR" sz="2000" b="1" u="none" strike="noStrike">
                          <a:effectLst/>
                        </a:rPr>
                        <a:t>Rede Total </a:t>
                      </a:r>
                      <a:endParaRPr lang="pt-BR" sz="2000" b="1" i="0" u="none" strike="noStrike">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r>
              <a:tr h="720808">
                <a:tc vMerge="1">
                  <a:txBody>
                    <a:bodyPr/>
                    <a:lstStyle/>
                    <a:p>
                      <a:endParaRPr lang="pt-BR"/>
                    </a:p>
                  </a:txBody>
                  <a:tcPr/>
                </a:tc>
                <a:tc>
                  <a:txBody>
                    <a:bodyPr/>
                    <a:lstStyle/>
                    <a:p>
                      <a:pPr algn="ctr" fontAlgn="b"/>
                      <a:r>
                        <a:rPr lang="pt-BR" sz="2000" b="1" u="none" strike="noStrike">
                          <a:effectLst/>
                        </a:rPr>
                        <a:t>Menos de 50 pontos</a:t>
                      </a:r>
                      <a:endParaRPr lang="pt-BR" sz="2000" b="1" i="0" u="none" strike="noStrike">
                        <a:solidFill>
                          <a:srgbClr val="FFFFFF"/>
                        </a:solidFill>
                        <a:effectLst/>
                        <a:latin typeface="Calibri"/>
                      </a:endParaRPr>
                    </a:p>
                  </a:txBody>
                  <a:tcPr marL="9525" marR="9525" marT="9525" marB="0" anchor="b"/>
                </a:tc>
                <a:tc>
                  <a:txBody>
                    <a:bodyPr/>
                    <a:lstStyle/>
                    <a:p>
                      <a:pPr algn="ctr" fontAlgn="b"/>
                      <a:r>
                        <a:rPr lang="pt-BR" sz="2000" b="1" u="none" strike="noStrike">
                          <a:effectLst/>
                        </a:rPr>
                        <a:t>De 50 a 75 pontos</a:t>
                      </a:r>
                      <a:endParaRPr lang="pt-BR" sz="2000" b="1" i="0" u="none" strike="noStrike">
                        <a:solidFill>
                          <a:srgbClr val="FFFFFF"/>
                        </a:solidFill>
                        <a:effectLst/>
                        <a:latin typeface="Calibri"/>
                      </a:endParaRPr>
                    </a:p>
                  </a:txBody>
                  <a:tcPr marL="9525" marR="9525" marT="9525" marB="0" anchor="b"/>
                </a:tc>
                <a:tc>
                  <a:txBody>
                    <a:bodyPr/>
                    <a:lstStyle/>
                    <a:p>
                      <a:pPr algn="ctr" fontAlgn="b"/>
                      <a:r>
                        <a:rPr lang="pt-BR" sz="2000" b="1" u="none" strike="noStrike">
                          <a:effectLst/>
                        </a:rPr>
                        <a:t>Mais de 75 pontos</a:t>
                      </a:r>
                      <a:endParaRPr lang="pt-BR" sz="2000" b="1" i="0" u="none" strike="noStrike">
                        <a:solidFill>
                          <a:srgbClr val="FFFFFF"/>
                        </a:solidFill>
                        <a:effectLst/>
                        <a:latin typeface="Calibri"/>
                      </a:endParaRPr>
                    </a:p>
                  </a:txBody>
                  <a:tcPr marL="9525" marR="9525" marT="9525" marB="0" anchor="b"/>
                </a:tc>
                <a:tc>
                  <a:txBody>
                    <a:bodyPr/>
                    <a:lstStyle/>
                    <a:p>
                      <a:pPr algn="ctr" fontAlgn="b"/>
                      <a:r>
                        <a:rPr lang="pt-BR" sz="2000" b="1" u="none" strike="noStrike" dirty="0">
                          <a:effectLst/>
                        </a:rPr>
                        <a:t>Menos de 50 pontos</a:t>
                      </a:r>
                      <a:endParaRPr lang="pt-BR" sz="2000" b="1" i="0" u="none" strike="noStrike" dirty="0">
                        <a:solidFill>
                          <a:srgbClr val="FFFFFF"/>
                        </a:solidFill>
                        <a:effectLst/>
                        <a:latin typeface="Calibri"/>
                      </a:endParaRPr>
                    </a:p>
                  </a:txBody>
                  <a:tcPr marL="9525" marR="9525" marT="9525" marB="0" anchor="b"/>
                </a:tc>
                <a:tc>
                  <a:txBody>
                    <a:bodyPr/>
                    <a:lstStyle/>
                    <a:p>
                      <a:pPr algn="ctr" fontAlgn="b"/>
                      <a:r>
                        <a:rPr lang="pt-BR" sz="2000" b="1" u="none" strike="noStrike" dirty="0">
                          <a:effectLst/>
                        </a:rPr>
                        <a:t>De 50 a 75 pontos</a:t>
                      </a:r>
                      <a:endParaRPr lang="pt-BR" sz="2000" b="1" i="0" u="none" strike="noStrike" dirty="0">
                        <a:solidFill>
                          <a:srgbClr val="FFFFFF"/>
                        </a:solidFill>
                        <a:effectLst/>
                        <a:latin typeface="Calibri"/>
                      </a:endParaRPr>
                    </a:p>
                  </a:txBody>
                  <a:tcPr marL="9525" marR="9525" marT="9525" marB="0" anchor="b"/>
                </a:tc>
                <a:tc>
                  <a:txBody>
                    <a:bodyPr/>
                    <a:lstStyle/>
                    <a:p>
                      <a:pPr algn="ctr" fontAlgn="b"/>
                      <a:r>
                        <a:rPr lang="pt-BR" sz="2000" b="1" u="none" strike="noStrike">
                          <a:effectLst/>
                        </a:rPr>
                        <a:t>Mais de 75 pontos</a:t>
                      </a:r>
                      <a:endParaRPr lang="pt-BR" sz="2000" b="1" i="0" u="none" strike="noStrike">
                        <a:solidFill>
                          <a:srgbClr val="FFFFFF"/>
                        </a:solidFill>
                        <a:effectLst/>
                        <a:latin typeface="Calibri"/>
                      </a:endParaRPr>
                    </a:p>
                  </a:txBody>
                  <a:tcPr marL="9525" marR="9525" marT="9525" marB="0" anchor="b"/>
                </a:tc>
              </a:tr>
              <a:tr h="360404">
                <a:tc>
                  <a:txBody>
                    <a:bodyPr/>
                    <a:lstStyle/>
                    <a:p>
                      <a:pPr algn="l" fontAlgn="b"/>
                      <a:r>
                        <a:rPr lang="pt-BR" sz="1600" b="1" u="none" strike="noStrike" dirty="0">
                          <a:effectLst/>
                        </a:rPr>
                        <a:t>Brasil</a:t>
                      </a:r>
                      <a:endParaRPr lang="pt-BR" sz="16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a:effectLst/>
                        </a:rPr>
                        <a:t>42,2</a:t>
                      </a:r>
                      <a:endParaRPr lang="pt-BR" sz="2000" b="1" i="0" u="none" strike="noStrike">
                        <a:solidFill>
                          <a:srgbClr val="000000"/>
                        </a:solidFill>
                        <a:effectLst/>
                        <a:latin typeface="Calibri"/>
                      </a:endParaRPr>
                    </a:p>
                  </a:txBody>
                  <a:tcPr marL="9525" marR="9525" marT="9525" marB="0" anchor="b"/>
                </a:tc>
                <a:tc>
                  <a:txBody>
                    <a:bodyPr/>
                    <a:lstStyle/>
                    <a:p>
                      <a:pPr algn="ctr" fontAlgn="b"/>
                      <a:r>
                        <a:rPr lang="pt-BR" sz="2000" b="1" u="none" strike="noStrike">
                          <a:effectLst/>
                        </a:rPr>
                        <a:t>31,9</a:t>
                      </a:r>
                      <a:endParaRPr lang="pt-BR" sz="2000" b="1" i="0" u="none" strike="noStrike">
                        <a:solidFill>
                          <a:srgbClr val="000000"/>
                        </a:solidFill>
                        <a:effectLst/>
                        <a:latin typeface="Calibri"/>
                      </a:endParaRPr>
                    </a:p>
                  </a:txBody>
                  <a:tcPr marL="9525" marR="9525" marT="9525" marB="0" anchor="b"/>
                </a:tc>
                <a:tc>
                  <a:txBody>
                    <a:bodyPr/>
                    <a:lstStyle/>
                    <a:p>
                      <a:pPr algn="ctr" fontAlgn="b"/>
                      <a:r>
                        <a:rPr lang="pt-BR" sz="1800" b="1" kern="1200" cap="all" spc="-60" dirty="0">
                          <a:solidFill>
                            <a:srgbClr val="008000"/>
                          </a:solidFill>
                          <a:latin typeface="+mj-lt"/>
                          <a:ea typeface="+mj-ea"/>
                          <a:cs typeface="+mj-cs"/>
                        </a:rPr>
                        <a:t>25,9</a:t>
                      </a:r>
                    </a:p>
                  </a:txBody>
                  <a:tcPr marL="9525" marR="9525" marT="9525" marB="0" anchor="b"/>
                </a:tc>
                <a:tc>
                  <a:txBody>
                    <a:bodyPr/>
                    <a:lstStyle/>
                    <a:p>
                      <a:pPr algn="ctr" fontAlgn="b"/>
                      <a:r>
                        <a:rPr lang="pt-BR" sz="2000" b="1" u="none" strike="noStrike">
                          <a:effectLst/>
                        </a:rPr>
                        <a:t>38,9</a:t>
                      </a:r>
                      <a:endParaRPr lang="pt-BR" sz="2000" b="1" i="0" u="none" strike="noStrike">
                        <a:solidFill>
                          <a:srgbClr val="000000"/>
                        </a:solidFill>
                        <a:effectLst/>
                        <a:latin typeface="Calibri"/>
                      </a:endParaRPr>
                    </a:p>
                  </a:txBody>
                  <a:tcPr marL="9525" marR="9525" marT="9525" marB="0" anchor="b"/>
                </a:tc>
                <a:tc>
                  <a:txBody>
                    <a:bodyPr/>
                    <a:lstStyle/>
                    <a:p>
                      <a:pPr algn="ctr" fontAlgn="b"/>
                      <a:r>
                        <a:rPr lang="pt-BR" sz="2000" b="1" u="none" strike="noStrike" dirty="0">
                          <a:effectLst/>
                        </a:rPr>
                        <a:t>31,0</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dirty="0">
                          <a:solidFill>
                            <a:srgbClr val="008000"/>
                          </a:solidFill>
                          <a:effectLst/>
                        </a:rPr>
                        <a:t>30,1</a:t>
                      </a:r>
                      <a:endParaRPr lang="pt-BR" sz="2000" b="1" i="0" u="none" strike="noStrike" dirty="0">
                        <a:solidFill>
                          <a:srgbClr val="008000"/>
                        </a:solidFill>
                        <a:effectLst/>
                        <a:latin typeface="Calibri"/>
                      </a:endParaRPr>
                    </a:p>
                  </a:txBody>
                  <a:tcPr marL="9525" marR="9525" marT="9525" marB="0" anchor="b"/>
                </a:tc>
              </a:tr>
              <a:tr h="360404">
                <a:tc>
                  <a:txBody>
                    <a:bodyPr/>
                    <a:lstStyle/>
                    <a:p>
                      <a:pPr algn="l" fontAlgn="b"/>
                      <a:r>
                        <a:rPr lang="pt-BR" sz="1600" u="none" strike="noStrike">
                          <a:effectLst/>
                        </a:rPr>
                        <a:t>Norte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62,1</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24,5</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1800" b="1" kern="1200" cap="all" spc="-60" dirty="0">
                          <a:solidFill>
                            <a:srgbClr val="008000"/>
                          </a:solidFill>
                          <a:latin typeface="+mj-lt"/>
                          <a:ea typeface="+mj-ea"/>
                          <a:cs typeface="+mj-cs"/>
                        </a:rPr>
                        <a:t>13,4</a:t>
                      </a:r>
                    </a:p>
                  </a:txBody>
                  <a:tcPr marL="9525" marR="9525" marT="9525" marB="0" anchor="b"/>
                </a:tc>
                <a:tc>
                  <a:txBody>
                    <a:bodyPr/>
                    <a:lstStyle/>
                    <a:p>
                      <a:pPr algn="ctr" fontAlgn="b"/>
                      <a:r>
                        <a:rPr lang="pt-BR" sz="2000" u="none" strike="noStrike">
                          <a:effectLst/>
                        </a:rPr>
                        <a:t>58,1</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25,9</a:t>
                      </a:r>
                      <a:endParaRPr lang="pt-BR" sz="20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dirty="0">
                          <a:solidFill>
                            <a:srgbClr val="008000"/>
                          </a:solidFill>
                          <a:effectLst/>
                        </a:rPr>
                        <a:t>16,1</a:t>
                      </a:r>
                      <a:endParaRPr lang="pt-BR" sz="2000" b="0" i="0" u="none" strike="noStrike" dirty="0">
                        <a:solidFill>
                          <a:srgbClr val="008000"/>
                        </a:solidFill>
                        <a:effectLst/>
                        <a:latin typeface="Calibri"/>
                      </a:endParaRPr>
                    </a:p>
                  </a:txBody>
                  <a:tcPr marL="9525" marR="9525" marT="9525" marB="0" anchor="b"/>
                </a:tc>
              </a:tr>
              <a:tr h="360404">
                <a:tc>
                  <a:txBody>
                    <a:bodyPr/>
                    <a:lstStyle/>
                    <a:p>
                      <a:pPr algn="l" fontAlgn="b"/>
                      <a:r>
                        <a:rPr lang="pt-BR" sz="1600" u="none" strike="noStrike">
                          <a:effectLst/>
                        </a:rPr>
                        <a:t>Nordeste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62,6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24,2</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1800" b="1" kern="1200" cap="all" spc="-60" dirty="0">
                          <a:solidFill>
                            <a:srgbClr val="008000"/>
                          </a:solidFill>
                          <a:latin typeface="+mj-lt"/>
                          <a:ea typeface="+mj-ea"/>
                          <a:cs typeface="+mj-cs"/>
                        </a:rPr>
                        <a:t>13,2</a:t>
                      </a:r>
                    </a:p>
                  </a:txBody>
                  <a:tcPr marL="9525" marR="9525" marT="9525" marB="0" anchor="b"/>
                </a:tc>
                <a:tc>
                  <a:txBody>
                    <a:bodyPr/>
                    <a:lstStyle/>
                    <a:p>
                      <a:pPr algn="ctr" fontAlgn="b"/>
                      <a:r>
                        <a:rPr lang="pt-BR" sz="2000" u="none" strike="noStrike">
                          <a:effectLst/>
                        </a:rPr>
                        <a:t>55,5</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25,6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solidFill>
                            <a:srgbClr val="008000"/>
                          </a:solidFill>
                          <a:effectLst/>
                        </a:rPr>
                        <a:t>18,9</a:t>
                      </a:r>
                      <a:endParaRPr lang="pt-BR" sz="2000" b="0" i="0" u="none" strike="noStrike">
                        <a:solidFill>
                          <a:srgbClr val="008000"/>
                        </a:solidFill>
                        <a:effectLst/>
                        <a:latin typeface="Calibri"/>
                      </a:endParaRPr>
                    </a:p>
                  </a:txBody>
                  <a:tcPr marL="9525" marR="9525" marT="9525" marB="0" anchor="b"/>
                </a:tc>
              </a:tr>
              <a:tr h="360404">
                <a:tc>
                  <a:txBody>
                    <a:bodyPr/>
                    <a:lstStyle/>
                    <a:p>
                      <a:pPr algn="l" fontAlgn="b"/>
                      <a:r>
                        <a:rPr lang="pt-BR" sz="1600" u="none" strike="noStrike">
                          <a:effectLst/>
                        </a:rPr>
                        <a:t>Sudeste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28,4</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36,3</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1800" b="1" kern="1200" cap="all" spc="-60" dirty="0">
                          <a:solidFill>
                            <a:srgbClr val="008000"/>
                          </a:solidFill>
                          <a:latin typeface="+mj-lt"/>
                          <a:ea typeface="+mj-ea"/>
                          <a:cs typeface="+mj-cs"/>
                        </a:rPr>
                        <a:t>35,2</a:t>
                      </a:r>
                    </a:p>
                  </a:txBody>
                  <a:tcPr marL="9525" marR="9525" marT="9525" marB="0" anchor="b"/>
                </a:tc>
                <a:tc>
                  <a:txBody>
                    <a:bodyPr/>
                    <a:lstStyle/>
                    <a:p>
                      <a:pPr algn="ctr" fontAlgn="b"/>
                      <a:r>
                        <a:rPr lang="pt-BR" sz="2000" u="none" strike="noStrike">
                          <a:effectLst/>
                        </a:rPr>
                        <a:t>27,5</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33,7</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solidFill>
                            <a:srgbClr val="008000"/>
                          </a:solidFill>
                          <a:effectLst/>
                        </a:rPr>
                        <a:t>38,8</a:t>
                      </a:r>
                      <a:endParaRPr lang="pt-BR" sz="2000" b="0" i="0" u="none" strike="noStrike">
                        <a:solidFill>
                          <a:srgbClr val="008000"/>
                        </a:solidFill>
                        <a:effectLst/>
                        <a:latin typeface="Calibri"/>
                      </a:endParaRPr>
                    </a:p>
                  </a:txBody>
                  <a:tcPr marL="9525" marR="9525" marT="9525" marB="0" anchor="b"/>
                </a:tc>
              </a:tr>
              <a:tr h="360404">
                <a:tc>
                  <a:txBody>
                    <a:bodyPr/>
                    <a:lstStyle/>
                    <a:p>
                      <a:pPr algn="l" fontAlgn="b"/>
                      <a:r>
                        <a:rPr lang="pt-BR" sz="1600" u="none" strike="noStrike">
                          <a:effectLst/>
                        </a:rPr>
                        <a:t>Sul</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28,7</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38,7</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1800" b="1" kern="1200" cap="all" spc="-60" dirty="0">
                          <a:solidFill>
                            <a:srgbClr val="008000"/>
                          </a:solidFill>
                          <a:latin typeface="+mj-lt"/>
                          <a:ea typeface="+mj-ea"/>
                          <a:cs typeface="+mj-cs"/>
                        </a:rPr>
                        <a:t>32,6</a:t>
                      </a:r>
                    </a:p>
                  </a:txBody>
                  <a:tcPr marL="9525" marR="9525" marT="9525" marB="0" anchor="b"/>
                </a:tc>
                <a:tc>
                  <a:txBody>
                    <a:bodyPr/>
                    <a:lstStyle/>
                    <a:p>
                      <a:pPr algn="ctr" fontAlgn="b"/>
                      <a:r>
                        <a:rPr lang="pt-BR" sz="2000" u="none" strike="noStrike">
                          <a:effectLst/>
                        </a:rPr>
                        <a:t>26,7</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37,3</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solidFill>
                            <a:srgbClr val="008000"/>
                          </a:solidFill>
                          <a:effectLst/>
                        </a:rPr>
                        <a:t>36,0</a:t>
                      </a:r>
                      <a:endParaRPr lang="pt-BR" sz="2000" b="0" i="0" u="none" strike="noStrike">
                        <a:solidFill>
                          <a:srgbClr val="008000"/>
                        </a:solidFill>
                        <a:effectLst/>
                        <a:latin typeface="Calibri"/>
                      </a:endParaRPr>
                    </a:p>
                  </a:txBody>
                  <a:tcPr marL="9525" marR="9525" marT="9525" marB="0" anchor="b"/>
                </a:tc>
              </a:tr>
              <a:tr h="360404">
                <a:tc>
                  <a:txBody>
                    <a:bodyPr/>
                    <a:lstStyle/>
                    <a:p>
                      <a:pPr algn="l" fontAlgn="b"/>
                      <a:r>
                        <a:rPr lang="pt-BR" sz="1600" u="none" strike="noStrike" dirty="0">
                          <a:effectLst/>
                        </a:rPr>
                        <a:t>Centro-Oeste</a:t>
                      </a:r>
                      <a:endParaRPr lang="pt-BR" sz="16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a:effectLst/>
                        </a:rPr>
                        <a:t>34,9</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34,6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1800" b="1" kern="1200" cap="all" spc="-60" dirty="0">
                          <a:solidFill>
                            <a:srgbClr val="008000"/>
                          </a:solidFill>
                          <a:latin typeface="+mj-lt"/>
                          <a:ea typeface="+mj-ea"/>
                          <a:cs typeface="+mj-cs"/>
                        </a:rPr>
                        <a:t>30,5</a:t>
                      </a:r>
                    </a:p>
                  </a:txBody>
                  <a:tcPr marL="9525" marR="9525" marT="9525" marB="0" anchor="b"/>
                </a:tc>
                <a:tc>
                  <a:txBody>
                    <a:bodyPr/>
                    <a:lstStyle/>
                    <a:p>
                      <a:pPr algn="ctr" fontAlgn="b"/>
                      <a:r>
                        <a:rPr lang="pt-BR" sz="2000" u="none" strike="noStrike">
                          <a:effectLst/>
                        </a:rPr>
                        <a:t>31,0</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32,9</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solidFill>
                            <a:srgbClr val="008000"/>
                          </a:solidFill>
                          <a:effectLst/>
                        </a:rPr>
                        <a:t>36,2</a:t>
                      </a:r>
                      <a:endParaRPr lang="pt-BR" sz="2000" b="0" i="0" u="none" strike="noStrike" dirty="0">
                        <a:solidFill>
                          <a:srgbClr val="008000"/>
                        </a:solidFill>
                        <a:effectLst/>
                        <a:latin typeface="Calibri"/>
                      </a:endParaRPr>
                    </a:p>
                  </a:txBody>
                  <a:tcPr marL="9525" marR="9525" marT="9525" marB="0" anchor="b"/>
                </a:tc>
              </a:tr>
            </a:tbl>
          </a:graphicData>
        </a:graphic>
      </p:graphicFrame>
    </p:spTree>
    <p:extLst>
      <p:ext uri="{BB962C8B-B14F-4D97-AF65-F5344CB8AC3E}">
        <p14:creationId xmlns="" xmlns:p14="http://schemas.microsoft.com/office/powerpoint/2010/main" val="2343562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47656" y="692696"/>
            <a:ext cx="7024744" cy="1143000"/>
          </a:xfrm>
        </p:spPr>
        <p:txBody>
          <a:bodyPr>
            <a:normAutofit/>
          </a:bodyPr>
          <a:lstStyle/>
          <a:p>
            <a:pPr algn="l" fontAlgn="base">
              <a:lnSpc>
                <a:spcPct val="90000"/>
              </a:lnSpc>
              <a:spcAft>
                <a:spcPct val="0"/>
              </a:spcAft>
              <a:defRPr/>
            </a:pPr>
            <a:r>
              <a:rPr lang="pt-BR" sz="3600" b="1" spc="-60" dirty="0">
                <a:solidFill>
                  <a:schemeClr val="accent1">
                    <a:lumMod val="50000"/>
                  </a:schemeClr>
                </a:solidFill>
                <a:ea typeface="Arial Unicode MS" pitchFamily="34" charset="-128"/>
                <a:cs typeface="Arial Unicode MS" pitchFamily="34" charset="-128"/>
              </a:rPr>
              <a:t>Porcentagem de alunos em cada nível de proficiência </a:t>
            </a:r>
            <a:r>
              <a:rPr lang="pt-BR" sz="3600" b="1" spc="-60" dirty="0" smtClean="0">
                <a:solidFill>
                  <a:schemeClr val="accent1">
                    <a:lumMod val="50000"/>
                  </a:schemeClr>
                </a:solidFill>
                <a:ea typeface="Arial Unicode MS" pitchFamily="34" charset="-128"/>
                <a:cs typeface="Arial Unicode MS" pitchFamily="34" charset="-128"/>
              </a:rPr>
              <a:t>– Escrita </a:t>
            </a:r>
            <a:r>
              <a:rPr lang="pt-BR" sz="3600" b="1" cap="all" spc="-60" dirty="0" smtClean="0">
                <a:solidFill>
                  <a:srgbClr val="008000"/>
                </a:solidFill>
              </a:rPr>
              <a:t>3º </a:t>
            </a:r>
            <a:r>
              <a:rPr lang="pt-BR" sz="3600" b="1" spc="-60" dirty="0">
                <a:solidFill>
                  <a:schemeClr val="accent1">
                    <a:lumMod val="50000"/>
                  </a:schemeClr>
                </a:solidFill>
                <a:ea typeface="Arial Unicode MS" pitchFamily="34" charset="-128"/>
                <a:cs typeface="Arial Unicode MS" pitchFamily="34" charset="-128"/>
              </a:rPr>
              <a:t>ano</a:t>
            </a:r>
            <a:r>
              <a:rPr lang="pt-BR" sz="3600" b="1" cap="all" spc="-60" dirty="0" smtClean="0">
                <a:solidFill>
                  <a:srgbClr val="008000"/>
                </a:solidFill>
              </a:rPr>
              <a:t> </a:t>
            </a:r>
            <a:endParaRPr lang="pt-BR" sz="3600" b="1" spc="-60" dirty="0">
              <a:solidFill>
                <a:schemeClr val="accent1">
                  <a:lumMod val="50000"/>
                </a:schemeClr>
              </a:solidFill>
              <a:ea typeface="Arial Unicode MS" pitchFamily="34" charset="-128"/>
              <a:cs typeface="Arial Unicode MS" pitchFamily="34" charset="-128"/>
            </a:endParaRPr>
          </a:p>
        </p:txBody>
      </p:sp>
      <p:graphicFrame>
        <p:nvGraphicFramePr>
          <p:cNvPr id="5" name="Tabela 4"/>
          <p:cNvGraphicFramePr>
            <a:graphicFrameLocks noGrp="1"/>
          </p:cNvGraphicFramePr>
          <p:nvPr>
            <p:extLst>
              <p:ext uri="{D42A27DB-BD31-4B8C-83A1-F6EECF244321}">
                <p14:modId xmlns="" xmlns:p14="http://schemas.microsoft.com/office/powerpoint/2010/main" val="1071421911"/>
              </p:ext>
            </p:extLst>
          </p:nvPr>
        </p:nvGraphicFramePr>
        <p:xfrm>
          <a:off x="611560" y="1916832"/>
          <a:ext cx="7992887" cy="4144643"/>
        </p:xfrm>
        <a:graphic>
          <a:graphicData uri="http://schemas.openxmlformats.org/drawingml/2006/table">
            <a:tbl>
              <a:tblPr>
                <a:tableStyleId>{3C2FFA5D-87B4-456A-9821-1D502468CF0F}</a:tableStyleId>
              </a:tblPr>
              <a:tblGrid>
                <a:gridCol w="1201131"/>
                <a:gridCol w="1132773"/>
                <a:gridCol w="1132773"/>
                <a:gridCol w="1132773"/>
                <a:gridCol w="1132773"/>
                <a:gridCol w="1132773"/>
                <a:gridCol w="1127891"/>
              </a:tblGrid>
              <a:tr h="455803">
                <a:tc gridSpan="7">
                  <a:txBody>
                    <a:bodyPr/>
                    <a:lstStyle/>
                    <a:p>
                      <a:pPr algn="ctr" fontAlgn="b"/>
                      <a:r>
                        <a:rPr lang="pt-BR" sz="2000" b="1" u="none" strike="noStrike" dirty="0">
                          <a:effectLst/>
                        </a:rPr>
                        <a:t>Porcentagem de alunos em cada nível de proficiência em escrita</a:t>
                      </a:r>
                      <a:endParaRPr lang="pt-BR" sz="20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02804">
                <a:tc rowSpan="3">
                  <a:txBody>
                    <a:bodyPr/>
                    <a:lstStyle/>
                    <a:p>
                      <a:pPr algn="ctr" fontAlgn="b"/>
                      <a:r>
                        <a:rPr lang="pt-BR" sz="2000" b="1" u="none" strike="noStrike" dirty="0">
                          <a:effectLst/>
                        </a:rPr>
                        <a:t> </a:t>
                      </a:r>
                      <a:endParaRPr lang="pt-BR" sz="2000" b="1" i="0" u="none" strike="noStrike" dirty="0">
                        <a:solidFill>
                          <a:srgbClr val="FFFFFF"/>
                        </a:solidFill>
                        <a:effectLst/>
                        <a:latin typeface="Calibri"/>
                      </a:endParaRPr>
                    </a:p>
                  </a:txBody>
                  <a:tcPr marL="9525" marR="9525" marT="9525" marB="0" anchor="b"/>
                </a:tc>
                <a:tc gridSpan="6">
                  <a:txBody>
                    <a:bodyPr/>
                    <a:lstStyle/>
                    <a:p>
                      <a:pPr algn="ctr" fontAlgn="b"/>
                      <a:r>
                        <a:rPr lang="pt-BR" sz="2000" b="1" u="none" strike="noStrike" dirty="0">
                          <a:effectLst/>
                        </a:rPr>
                        <a:t>3 </a:t>
                      </a:r>
                      <a:r>
                        <a:rPr lang="pt-BR" sz="2000" b="1" u="none" strike="noStrike" dirty="0" err="1">
                          <a:effectLst/>
                        </a:rPr>
                        <a:t>º</a:t>
                      </a:r>
                      <a:r>
                        <a:rPr lang="pt-BR" sz="2000" b="1" u="none" strike="noStrike" dirty="0">
                          <a:effectLst/>
                        </a:rPr>
                        <a:t> ano</a:t>
                      </a:r>
                      <a:endParaRPr lang="pt-BR" sz="2000" b="1" i="0" u="none" strike="noStrike" dirty="0">
                        <a:solidFill>
                          <a:srgbClr val="3E3D2D"/>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02804">
                <a:tc vMerge="1">
                  <a:txBody>
                    <a:bodyPr/>
                    <a:lstStyle/>
                    <a:p>
                      <a:endParaRPr lang="pt-BR"/>
                    </a:p>
                  </a:txBody>
                  <a:tcPr/>
                </a:tc>
                <a:tc gridSpan="3">
                  <a:txBody>
                    <a:bodyPr/>
                    <a:lstStyle/>
                    <a:p>
                      <a:pPr algn="ctr" fontAlgn="b"/>
                      <a:r>
                        <a:rPr lang="pt-BR" sz="2000" b="1" u="none" strike="noStrike" dirty="0">
                          <a:effectLst/>
                        </a:rPr>
                        <a:t>Rede Pública</a:t>
                      </a:r>
                      <a:endParaRPr lang="pt-BR" sz="20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gridSpan="3">
                  <a:txBody>
                    <a:bodyPr/>
                    <a:lstStyle/>
                    <a:p>
                      <a:pPr algn="ctr" fontAlgn="b"/>
                      <a:r>
                        <a:rPr lang="pt-BR" sz="2000" b="1" u="none" strike="noStrike" dirty="0">
                          <a:effectLst/>
                        </a:rPr>
                        <a:t>Rede Total </a:t>
                      </a:r>
                      <a:endParaRPr lang="pt-BR" sz="2000" b="1" i="0" u="none" strike="noStrike" dirty="0">
                        <a:solidFill>
                          <a:srgbClr val="FFFFFF"/>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r>
              <a:tr h="720808">
                <a:tc vMerge="1">
                  <a:txBody>
                    <a:bodyPr/>
                    <a:lstStyle/>
                    <a:p>
                      <a:endParaRPr lang="pt-BR"/>
                    </a:p>
                  </a:txBody>
                  <a:tcPr/>
                </a:tc>
                <a:tc>
                  <a:txBody>
                    <a:bodyPr/>
                    <a:lstStyle/>
                    <a:p>
                      <a:pPr algn="ctr" fontAlgn="b"/>
                      <a:r>
                        <a:rPr lang="pt-BR" sz="2000" b="1" u="none" strike="noStrike">
                          <a:effectLst/>
                        </a:rPr>
                        <a:t>Menos de 50 pontos</a:t>
                      </a:r>
                      <a:endParaRPr lang="pt-BR" sz="2000" b="1" i="0" u="none" strike="noStrike">
                        <a:solidFill>
                          <a:srgbClr val="FFFFFF"/>
                        </a:solidFill>
                        <a:effectLst/>
                        <a:latin typeface="Calibri"/>
                      </a:endParaRPr>
                    </a:p>
                  </a:txBody>
                  <a:tcPr marL="9525" marR="9525" marT="9525" marB="0" anchor="b"/>
                </a:tc>
                <a:tc>
                  <a:txBody>
                    <a:bodyPr/>
                    <a:lstStyle/>
                    <a:p>
                      <a:pPr algn="ctr" fontAlgn="b"/>
                      <a:r>
                        <a:rPr lang="pt-BR" sz="2000" b="1" u="none" strike="noStrike">
                          <a:effectLst/>
                        </a:rPr>
                        <a:t>De 50 a 75 pontos</a:t>
                      </a:r>
                      <a:endParaRPr lang="pt-BR" sz="2000" b="1" i="0" u="none" strike="noStrike">
                        <a:solidFill>
                          <a:srgbClr val="FFFFFF"/>
                        </a:solidFill>
                        <a:effectLst/>
                        <a:latin typeface="Calibri"/>
                      </a:endParaRPr>
                    </a:p>
                  </a:txBody>
                  <a:tcPr marL="9525" marR="9525" marT="9525" marB="0" anchor="b"/>
                </a:tc>
                <a:tc>
                  <a:txBody>
                    <a:bodyPr/>
                    <a:lstStyle/>
                    <a:p>
                      <a:pPr algn="ctr" fontAlgn="b"/>
                      <a:r>
                        <a:rPr lang="pt-BR" sz="2000" b="1" u="none" strike="noStrike">
                          <a:effectLst/>
                        </a:rPr>
                        <a:t>Mais de 75 pontos</a:t>
                      </a:r>
                      <a:endParaRPr lang="pt-BR" sz="2000" b="1" i="0" u="none" strike="noStrike">
                        <a:solidFill>
                          <a:srgbClr val="FFFFFF"/>
                        </a:solidFill>
                        <a:effectLst/>
                        <a:latin typeface="Calibri"/>
                      </a:endParaRPr>
                    </a:p>
                  </a:txBody>
                  <a:tcPr marL="9525" marR="9525" marT="9525" marB="0" anchor="b"/>
                </a:tc>
                <a:tc>
                  <a:txBody>
                    <a:bodyPr/>
                    <a:lstStyle/>
                    <a:p>
                      <a:pPr algn="ctr" fontAlgn="b"/>
                      <a:r>
                        <a:rPr lang="pt-BR" sz="2000" b="1" u="none" strike="noStrike">
                          <a:effectLst/>
                        </a:rPr>
                        <a:t>Menos de 50 pontos</a:t>
                      </a:r>
                      <a:endParaRPr lang="pt-BR" sz="2000" b="1" i="0" u="none" strike="noStrike">
                        <a:solidFill>
                          <a:srgbClr val="FFFFFF"/>
                        </a:solidFill>
                        <a:effectLst/>
                        <a:latin typeface="Calibri"/>
                      </a:endParaRPr>
                    </a:p>
                  </a:txBody>
                  <a:tcPr marL="9525" marR="9525" marT="9525" marB="0" anchor="b"/>
                </a:tc>
                <a:tc>
                  <a:txBody>
                    <a:bodyPr/>
                    <a:lstStyle/>
                    <a:p>
                      <a:pPr algn="ctr" fontAlgn="b"/>
                      <a:r>
                        <a:rPr lang="pt-BR" sz="2000" b="1" u="none" strike="noStrike" dirty="0">
                          <a:effectLst/>
                        </a:rPr>
                        <a:t>De 50 a 75 pontos</a:t>
                      </a:r>
                      <a:endParaRPr lang="pt-BR" sz="2000" b="1" i="0" u="none" strike="noStrike" dirty="0">
                        <a:solidFill>
                          <a:srgbClr val="FFFFFF"/>
                        </a:solidFill>
                        <a:effectLst/>
                        <a:latin typeface="Calibri"/>
                      </a:endParaRPr>
                    </a:p>
                  </a:txBody>
                  <a:tcPr marL="9525" marR="9525" marT="9525" marB="0" anchor="b"/>
                </a:tc>
                <a:tc>
                  <a:txBody>
                    <a:bodyPr/>
                    <a:lstStyle/>
                    <a:p>
                      <a:pPr algn="ctr" fontAlgn="b"/>
                      <a:r>
                        <a:rPr lang="pt-BR" sz="2000" b="1" u="none" strike="noStrike">
                          <a:effectLst/>
                        </a:rPr>
                        <a:t>Mais de 75 pontos</a:t>
                      </a:r>
                      <a:endParaRPr lang="pt-BR" sz="2000" b="1" i="0" u="none" strike="noStrike">
                        <a:solidFill>
                          <a:srgbClr val="FFFFFF"/>
                        </a:solidFill>
                        <a:effectLst/>
                        <a:latin typeface="Calibri"/>
                      </a:endParaRPr>
                    </a:p>
                  </a:txBody>
                  <a:tcPr marL="9525" marR="9525" marT="9525" marB="0" anchor="b"/>
                </a:tc>
              </a:tr>
              <a:tr h="360404">
                <a:tc>
                  <a:txBody>
                    <a:bodyPr/>
                    <a:lstStyle/>
                    <a:p>
                      <a:pPr algn="l" fontAlgn="b"/>
                      <a:r>
                        <a:rPr lang="pt-BR" sz="1600" b="1" u="none" strike="noStrike" dirty="0">
                          <a:effectLst/>
                        </a:rPr>
                        <a:t>Brasil</a:t>
                      </a:r>
                      <a:endParaRPr lang="pt-BR" sz="16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a:effectLst/>
                        </a:rPr>
                        <a:t>42,2</a:t>
                      </a:r>
                      <a:endParaRPr lang="pt-BR" sz="2000" b="1" i="0" u="none" strike="noStrike">
                        <a:solidFill>
                          <a:srgbClr val="000000"/>
                        </a:solidFill>
                        <a:effectLst/>
                        <a:latin typeface="Calibri"/>
                      </a:endParaRPr>
                    </a:p>
                  </a:txBody>
                  <a:tcPr marL="9525" marR="9525" marT="9525" marB="0" anchor="b"/>
                </a:tc>
                <a:tc>
                  <a:txBody>
                    <a:bodyPr/>
                    <a:lstStyle/>
                    <a:p>
                      <a:pPr algn="ctr" fontAlgn="b"/>
                      <a:r>
                        <a:rPr lang="pt-BR" sz="2000" b="1" u="none" strike="noStrike">
                          <a:effectLst/>
                        </a:rPr>
                        <a:t>31,9</a:t>
                      </a:r>
                      <a:endParaRPr lang="pt-BR" sz="2000" b="1" i="0" u="none" strike="noStrike">
                        <a:solidFill>
                          <a:srgbClr val="000000"/>
                        </a:solidFill>
                        <a:effectLst/>
                        <a:latin typeface="Calibri"/>
                      </a:endParaRPr>
                    </a:p>
                  </a:txBody>
                  <a:tcPr marL="9525" marR="9525" marT="9525" marB="0" anchor="b"/>
                </a:tc>
                <a:tc>
                  <a:txBody>
                    <a:bodyPr/>
                    <a:lstStyle/>
                    <a:p>
                      <a:pPr algn="ctr" fontAlgn="b"/>
                      <a:r>
                        <a:rPr lang="pt-BR" sz="2000" b="1" u="none" strike="noStrike">
                          <a:effectLst/>
                        </a:rPr>
                        <a:t>25,9</a:t>
                      </a:r>
                      <a:endParaRPr lang="pt-BR" sz="2000" b="1" i="0" u="none" strike="noStrike">
                        <a:solidFill>
                          <a:srgbClr val="000000"/>
                        </a:solidFill>
                        <a:effectLst/>
                        <a:latin typeface="Calibri"/>
                      </a:endParaRPr>
                    </a:p>
                  </a:txBody>
                  <a:tcPr marL="9525" marR="9525" marT="9525" marB="0" anchor="b"/>
                </a:tc>
                <a:tc>
                  <a:txBody>
                    <a:bodyPr/>
                    <a:lstStyle/>
                    <a:p>
                      <a:pPr algn="ctr" fontAlgn="b"/>
                      <a:r>
                        <a:rPr lang="pt-BR" sz="2000" b="1" u="none" strike="noStrike">
                          <a:effectLst/>
                        </a:rPr>
                        <a:t>38,9</a:t>
                      </a:r>
                      <a:endParaRPr lang="pt-BR" sz="2000" b="1" i="0" u="none" strike="noStrike">
                        <a:solidFill>
                          <a:srgbClr val="000000"/>
                        </a:solidFill>
                        <a:effectLst/>
                        <a:latin typeface="Calibri"/>
                      </a:endParaRPr>
                    </a:p>
                  </a:txBody>
                  <a:tcPr marL="9525" marR="9525" marT="9525" marB="0" anchor="b"/>
                </a:tc>
                <a:tc>
                  <a:txBody>
                    <a:bodyPr/>
                    <a:lstStyle/>
                    <a:p>
                      <a:pPr algn="ctr" fontAlgn="b"/>
                      <a:r>
                        <a:rPr lang="pt-BR" sz="2000" b="1" u="none" strike="noStrike" dirty="0">
                          <a:effectLst/>
                        </a:rPr>
                        <a:t>31,0</a:t>
                      </a:r>
                      <a:endParaRPr lang="pt-BR" sz="2000" b="1" i="0" u="none" strike="noStrike" dirty="0">
                        <a:solidFill>
                          <a:srgbClr val="000000"/>
                        </a:solidFill>
                        <a:effectLst/>
                        <a:latin typeface="Calibri"/>
                      </a:endParaRPr>
                    </a:p>
                  </a:txBody>
                  <a:tcPr marL="9525" marR="9525" marT="9525" marB="0" anchor="b"/>
                </a:tc>
                <a:tc>
                  <a:txBody>
                    <a:bodyPr/>
                    <a:lstStyle/>
                    <a:p>
                      <a:pPr algn="ctr" fontAlgn="b"/>
                      <a:r>
                        <a:rPr lang="pt-BR" sz="2000" b="1" u="none" strike="noStrike" dirty="0">
                          <a:effectLst/>
                        </a:rPr>
                        <a:t>30,1</a:t>
                      </a:r>
                      <a:endParaRPr lang="pt-BR" sz="2000" b="1" i="0" u="none" strike="noStrike" dirty="0">
                        <a:solidFill>
                          <a:srgbClr val="000000"/>
                        </a:solidFill>
                        <a:effectLst/>
                        <a:latin typeface="Calibri"/>
                      </a:endParaRPr>
                    </a:p>
                  </a:txBody>
                  <a:tcPr marL="9525" marR="9525" marT="9525" marB="0" anchor="b"/>
                </a:tc>
              </a:tr>
              <a:tr h="360404">
                <a:tc>
                  <a:txBody>
                    <a:bodyPr/>
                    <a:lstStyle/>
                    <a:p>
                      <a:pPr algn="l" fontAlgn="b"/>
                      <a:r>
                        <a:rPr lang="pt-BR" sz="1600" u="none" strike="noStrike">
                          <a:effectLst/>
                        </a:rPr>
                        <a:t>Norte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62,1</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24,5</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13,4</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58,1</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25,9</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16,1</a:t>
                      </a:r>
                      <a:endParaRPr lang="pt-BR" sz="2000" b="0" i="0" u="none" strike="noStrike" dirty="0">
                        <a:solidFill>
                          <a:srgbClr val="000000"/>
                        </a:solidFill>
                        <a:effectLst/>
                        <a:latin typeface="Calibri"/>
                      </a:endParaRPr>
                    </a:p>
                  </a:txBody>
                  <a:tcPr marL="9525" marR="9525" marT="9525" marB="0" anchor="b"/>
                </a:tc>
              </a:tr>
              <a:tr h="360404">
                <a:tc>
                  <a:txBody>
                    <a:bodyPr/>
                    <a:lstStyle/>
                    <a:p>
                      <a:pPr algn="l" fontAlgn="b"/>
                      <a:r>
                        <a:rPr lang="pt-BR" sz="1600" u="none" strike="noStrike">
                          <a:effectLst/>
                        </a:rPr>
                        <a:t>Nordeste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62,6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24,2</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13,2</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55,5</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25,6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18,9</a:t>
                      </a:r>
                      <a:endParaRPr lang="pt-BR" sz="2000" b="0" i="0" u="none" strike="noStrike">
                        <a:solidFill>
                          <a:srgbClr val="000000"/>
                        </a:solidFill>
                        <a:effectLst/>
                        <a:latin typeface="Calibri"/>
                      </a:endParaRPr>
                    </a:p>
                  </a:txBody>
                  <a:tcPr marL="9525" marR="9525" marT="9525" marB="0" anchor="b"/>
                </a:tc>
              </a:tr>
              <a:tr h="360404">
                <a:tc>
                  <a:txBody>
                    <a:bodyPr/>
                    <a:lstStyle/>
                    <a:p>
                      <a:pPr algn="l" fontAlgn="b"/>
                      <a:r>
                        <a:rPr lang="pt-BR" sz="1600" u="none" strike="noStrike">
                          <a:effectLst/>
                        </a:rPr>
                        <a:t>Sudeste</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28,4</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36,3</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35,2</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27,5</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33,7</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38,8</a:t>
                      </a:r>
                      <a:endParaRPr lang="pt-BR" sz="2000" b="0" i="0" u="none" strike="noStrike">
                        <a:solidFill>
                          <a:srgbClr val="000000"/>
                        </a:solidFill>
                        <a:effectLst/>
                        <a:latin typeface="Calibri"/>
                      </a:endParaRPr>
                    </a:p>
                  </a:txBody>
                  <a:tcPr marL="9525" marR="9525" marT="9525" marB="0" anchor="b"/>
                </a:tc>
              </a:tr>
              <a:tr h="360404">
                <a:tc>
                  <a:txBody>
                    <a:bodyPr/>
                    <a:lstStyle/>
                    <a:p>
                      <a:pPr algn="l" fontAlgn="b"/>
                      <a:r>
                        <a:rPr lang="pt-BR" sz="1600" u="none" strike="noStrike">
                          <a:effectLst/>
                        </a:rPr>
                        <a:t>Sul</a:t>
                      </a:r>
                      <a:endParaRPr lang="pt-BR" sz="16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28,7</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38,7</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32,6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26,7</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37,3</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36,0</a:t>
                      </a:r>
                      <a:endParaRPr lang="pt-BR" sz="2000" b="0" i="0" u="none" strike="noStrike">
                        <a:solidFill>
                          <a:srgbClr val="000000"/>
                        </a:solidFill>
                        <a:effectLst/>
                        <a:latin typeface="Calibri"/>
                      </a:endParaRPr>
                    </a:p>
                  </a:txBody>
                  <a:tcPr marL="9525" marR="9525" marT="9525" marB="0" anchor="b"/>
                </a:tc>
              </a:tr>
              <a:tr h="360404">
                <a:tc>
                  <a:txBody>
                    <a:bodyPr/>
                    <a:lstStyle/>
                    <a:p>
                      <a:pPr algn="l" fontAlgn="b"/>
                      <a:r>
                        <a:rPr lang="pt-BR" sz="1600" u="none" strike="noStrike" dirty="0">
                          <a:effectLst/>
                        </a:rPr>
                        <a:t>Centro-Oeste</a:t>
                      </a:r>
                      <a:endParaRPr lang="pt-BR" sz="1600" b="0" i="0" u="none" strike="noStrike" dirty="0">
                        <a:solidFill>
                          <a:srgbClr val="000000"/>
                        </a:solidFill>
                        <a:effectLst/>
                        <a:latin typeface="Calibri"/>
                      </a:endParaRPr>
                    </a:p>
                  </a:txBody>
                  <a:tcPr marL="9525" marR="9525" marT="9525" marB="0" anchor="b"/>
                </a:tc>
                <a:tc>
                  <a:txBody>
                    <a:bodyPr/>
                    <a:lstStyle/>
                    <a:p>
                      <a:pPr algn="ctr" fontAlgn="b"/>
                      <a:r>
                        <a:rPr lang="pt-BR" sz="2000" u="none" strike="noStrike">
                          <a:effectLst/>
                        </a:rPr>
                        <a:t>34,9</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34,6</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30,5</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31,0</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a:effectLst/>
                        </a:rPr>
                        <a:t>32,9</a:t>
                      </a:r>
                      <a:endParaRPr lang="pt-BR" sz="2000" b="0" i="0" u="none" strike="noStrike">
                        <a:solidFill>
                          <a:srgbClr val="000000"/>
                        </a:solidFill>
                        <a:effectLst/>
                        <a:latin typeface="Calibri"/>
                      </a:endParaRPr>
                    </a:p>
                  </a:txBody>
                  <a:tcPr marL="9525" marR="9525" marT="9525" marB="0" anchor="b"/>
                </a:tc>
                <a:tc>
                  <a:txBody>
                    <a:bodyPr/>
                    <a:lstStyle/>
                    <a:p>
                      <a:pPr algn="ctr" fontAlgn="b"/>
                      <a:r>
                        <a:rPr lang="pt-BR" sz="2000" u="none" strike="noStrike" dirty="0">
                          <a:effectLst/>
                        </a:rPr>
                        <a:t>36,2</a:t>
                      </a:r>
                      <a:endParaRPr lang="pt-BR" sz="2000" b="0" i="0" u="none" strike="noStrike" dirty="0">
                        <a:solidFill>
                          <a:srgbClr val="000000"/>
                        </a:solidFill>
                        <a:effectLst/>
                        <a:latin typeface="Calibri"/>
                      </a:endParaRPr>
                    </a:p>
                  </a:txBody>
                  <a:tcPr marL="9525" marR="9525" marT="9525" marB="0" anchor="b"/>
                </a:tc>
              </a:tr>
            </a:tbl>
          </a:graphicData>
        </a:graphic>
      </p:graphicFrame>
      <p:sp>
        <p:nvSpPr>
          <p:cNvPr id="6" name="Up-Down Arrow 4"/>
          <p:cNvSpPr/>
          <p:nvPr/>
        </p:nvSpPr>
        <p:spPr>
          <a:xfrm>
            <a:off x="4067944" y="3717032"/>
            <a:ext cx="1152128" cy="2592288"/>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5"/>
          <p:cNvSpPr txBox="1"/>
          <p:nvPr/>
        </p:nvSpPr>
        <p:spPr>
          <a:xfrm>
            <a:off x="4067944" y="3841884"/>
            <a:ext cx="1236461" cy="523220"/>
          </a:xfrm>
          <a:prstGeom prst="rect">
            <a:avLst/>
          </a:prstGeom>
          <a:noFill/>
        </p:spPr>
        <p:txBody>
          <a:bodyPr wrap="none" rtlCol="0">
            <a:spAutoFit/>
          </a:bodyPr>
          <a:lstStyle/>
          <a:p>
            <a:r>
              <a:rPr lang="en-US" sz="2800" b="1" dirty="0" smtClean="0">
                <a:solidFill>
                  <a:srgbClr val="0000FF"/>
                </a:solidFill>
              </a:rPr>
              <a:t>SE 35%</a:t>
            </a:r>
            <a:endParaRPr lang="en-US" sz="2800" b="1" dirty="0">
              <a:solidFill>
                <a:srgbClr val="0000FF"/>
              </a:solidFill>
            </a:endParaRPr>
          </a:p>
        </p:txBody>
      </p:sp>
      <p:sp>
        <p:nvSpPr>
          <p:cNvPr id="8" name="TextBox 6"/>
          <p:cNvSpPr txBox="1"/>
          <p:nvPr/>
        </p:nvSpPr>
        <p:spPr>
          <a:xfrm>
            <a:off x="3995936" y="5570076"/>
            <a:ext cx="1303261" cy="523220"/>
          </a:xfrm>
          <a:prstGeom prst="rect">
            <a:avLst/>
          </a:prstGeom>
          <a:noFill/>
        </p:spPr>
        <p:txBody>
          <a:bodyPr wrap="none" rtlCol="0">
            <a:spAutoFit/>
          </a:bodyPr>
          <a:lstStyle/>
          <a:p>
            <a:r>
              <a:rPr lang="en-US" sz="2800" b="1" dirty="0" smtClean="0">
                <a:solidFill>
                  <a:srgbClr val="FF0000"/>
                </a:solidFill>
              </a:rPr>
              <a:t>NE 13%</a:t>
            </a:r>
            <a:endParaRPr lang="en-US" sz="2800" b="1" dirty="0">
              <a:solidFill>
                <a:srgbClr val="FF0000"/>
              </a:solidFill>
            </a:endParaRPr>
          </a:p>
        </p:txBody>
      </p:sp>
      <p:sp>
        <p:nvSpPr>
          <p:cNvPr id="9" name="TextBox 7"/>
          <p:cNvSpPr txBox="1"/>
          <p:nvPr/>
        </p:nvSpPr>
        <p:spPr>
          <a:xfrm>
            <a:off x="4099081" y="4633972"/>
            <a:ext cx="1125829" cy="523220"/>
          </a:xfrm>
          <a:prstGeom prst="rect">
            <a:avLst/>
          </a:prstGeom>
          <a:noFill/>
        </p:spPr>
        <p:txBody>
          <a:bodyPr wrap="none" rtlCol="0">
            <a:spAutoFit/>
          </a:bodyPr>
          <a:lstStyle/>
          <a:p>
            <a:r>
              <a:rPr lang="en-US" sz="2800" b="1" dirty="0" smtClean="0"/>
              <a:t>22p.p.</a:t>
            </a:r>
            <a:endParaRPr lang="en-US" sz="2800" b="1" dirty="0"/>
          </a:p>
        </p:txBody>
      </p:sp>
    </p:spTree>
    <p:extLst>
      <p:ext uri="{BB962C8B-B14F-4D97-AF65-F5344CB8AC3E}">
        <p14:creationId xmlns="" xmlns:p14="http://schemas.microsoft.com/office/powerpoint/2010/main" val="242904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2056780"/>
            <a:ext cx="6624736" cy="4093429"/>
          </a:xfrm>
          <a:prstGeom prst="rect">
            <a:avLst/>
          </a:prstGeom>
          <a:noFill/>
        </p:spPr>
        <p:txBody>
          <a:bodyPr wrap="square" rtlCol="0">
            <a:spAutoFit/>
          </a:bodyPr>
          <a:lstStyle/>
          <a:p>
            <a:r>
              <a:rPr lang="en-US" sz="3200" dirty="0" err="1" smtClean="0"/>
              <a:t>Necessidade</a:t>
            </a:r>
            <a:r>
              <a:rPr lang="en-US" sz="3200" dirty="0" smtClean="0"/>
              <a:t> de </a:t>
            </a:r>
            <a:r>
              <a:rPr lang="en-US" sz="3200" dirty="0" err="1" smtClean="0"/>
              <a:t>estímulo</a:t>
            </a:r>
            <a:r>
              <a:rPr lang="en-US" sz="3200" dirty="0" smtClean="0"/>
              <a:t> a </a:t>
            </a:r>
            <a:r>
              <a:rPr lang="en-US" sz="3200" dirty="0" err="1" smtClean="0"/>
              <a:t>habilidades</a:t>
            </a:r>
            <a:r>
              <a:rPr lang="en-US" sz="3200" dirty="0" smtClean="0"/>
              <a:t> </a:t>
            </a:r>
            <a:r>
              <a:rPr lang="en-US" sz="3200" dirty="0" err="1" smtClean="0"/>
              <a:t>esportivas</a:t>
            </a:r>
            <a:r>
              <a:rPr lang="en-US" sz="3200" dirty="0" smtClean="0"/>
              <a:t>:</a:t>
            </a:r>
          </a:p>
          <a:p>
            <a:pPr marL="457200" indent="-457200">
              <a:buFont typeface="Arial"/>
              <a:buChar char="•"/>
            </a:pPr>
            <a:r>
              <a:rPr lang="en-US" sz="2800" dirty="0" err="1" smtClean="0"/>
              <a:t>Desenvolvimento</a:t>
            </a:r>
            <a:r>
              <a:rPr lang="en-US" sz="2800" dirty="0" smtClean="0"/>
              <a:t> de </a:t>
            </a:r>
            <a:r>
              <a:rPr lang="en-US" sz="2800" dirty="0" err="1" smtClean="0"/>
              <a:t>habilidades</a:t>
            </a:r>
            <a:r>
              <a:rPr lang="en-US" sz="2800" dirty="0" smtClean="0"/>
              <a:t> </a:t>
            </a:r>
            <a:r>
              <a:rPr lang="en-US" sz="2800" dirty="0" err="1" smtClean="0"/>
              <a:t>não</a:t>
            </a:r>
            <a:r>
              <a:rPr lang="en-US" sz="2800" dirty="0" smtClean="0"/>
              <a:t> </a:t>
            </a:r>
            <a:r>
              <a:rPr lang="en-US" sz="2800" dirty="0" err="1" smtClean="0"/>
              <a:t>cognitivas</a:t>
            </a:r>
            <a:r>
              <a:rPr lang="en-US" sz="2800" dirty="0" smtClean="0"/>
              <a:t> com alto </a:t>
            </a:r>
            <a:r>
              <a:rPr lang="en-US" sz="2800" dirty="0" err="1" smtClean="0"/>
              <a:t>impacto</a:t>
            </a:r>
            <a:r>
              <a:rPr lang="en-US" sz="2800" dirty="0" smtClean="0"/>
              <a:t> </a:t>
            </a:r>
            <a:r>
              <a:rPr lang="en-US" sz="2800" dirty="0" err="1" smtClean="0"/>
              <a:t>na</a:t>
            </a:r>
            <a:r>
              <a:rPr lang="en-US" sz="2800" dirty="0" smtClean="0"/>
              <a:t> </a:t>
            </a:r>
            <a:r>
              <a:rPr lang="en-US" sz="2800" dirty="0" err="1" smtClean="0"/>
              <a:t>aprendizagem</a:t>
            </a:r>
            <a:r>
              <a:rPr lang="en-US" sz="2800" dirty="0" smtClean="0"/>
              <a:t> dos </a:t>
            </a:r>
            <a:r>
              <a:rPr lang="en-US" sz="2800" dirty="0" err="1" smtClean="0"/>
              <a:t>alunos</a:t>
            </a:r>
            <a:endParaRPr lang="en-US" sz="2800" dirty="0" smtClean="0"/>
          </a:p>
          <a:p>
            <a:pPr marL="457200" indent="-457200">
              <a:buFont typeface="Arial"/>
              <a:buChar char="•"/>
            </a:pPr>
            <a:r>
              <a:rPr lang="en-US" sz="2800" dirty="0" err="1" smtClean="0"/>
              <a:t>Educação</a:t>
            </a:r>
            <a:r>
              <a:rPr lang="en-US" sz="2800" dirty="0" smtClean="0"/>
              <a:t> integral</a:t>
            </a:r>
          </a:p>
          <a:p>
            <a:pPr marL="457200" indent="-457200">
              <a:buFont typeface="Arial"/>
              <a:buChar char="•"/>
            </a:pPr>
            <a:r>
              <a:rPr lang="en-US" sz="2800" dirty="0" err="1" smtClean="0"/>
              <a:t>Integração</a:t>
            </a:r>
            <a:r>
              <a:rPr lang="en-US" sz="2800" dirty="0" smtClean="0"/>
              <a:t> com a </a:t>
            </a:r>
            <a:r>
              <a:rPr lang="en-US" sz="2800" dirty="0" err="1" smtClean="0"/>
              <a:t>família</a:t>
            </a:r>
            <a:r>
              <a:rPr lang="en-US" sz="2800" dirty="0" smtClean="0"/>
              <a:t> e a </a:t>
            </a:r>
            <a:r>
              <a:rPr lang="en-US" sz="2800" dirty="0" err="1" smtClean="0"/>
              <a:t>comunidade</a:t>
            </a:r>
            <a:endParaRPr lang="en-US" sz="2800" dirty="0" smtClean="0"/>
          </a:p>
          <a:p>
            <a:pPr marL="457200" indent="-457200">
              <a:buFont typeface="Arial"/>
              <a:buChar char="•"/>
            </a:pPr>
            <a:r>
              <a:rPr lang="en-US" sz="2800" dirty="0" err="1" smtClean="0"/>
              <a:t>Saúde</a:t>
            </a:r>
            <a:r>
              <a:rPr lang="en-US" sz="2800" dirty="0" smtClean="0"/>
              <a:t> e </a:t>
            </a:r>
            <a:r>
              <a:rPr lang="en-US" sz="2800" dirty="0" err="1"/>
              <a:t>d</a:t>
            </a:r>
            <a:r>
              <a:rPr lang="en-US" sz="2800" dirty="0" err="1" smtClean="0"/>
              <a:t>esenvolvimento</a:t>
            </a:r>
            <a:r>
              <a:rPr lang="en-US" sz="2800" dirty="0" smtClean="0"/>
              <a:t> da </a:t>
            </a:r>
            <a:r>
              <a:rPr lang="en-US" sz="2800" dirty="0" err="1" smtClean="0"/>
              <a:t>cultura</a:t>
            </a:r>
            <a:r>
              <a:rPr lang="en-US" sz="2800" dirty="0" smtClean="0"/>
              <a:t> </a:t>
            </a:r>
            <a:r>
              <a:rPr lang="en-US" sz="2800" dirty="0" err="1" smtClean="0"/>
              <a:t>esportiva</a:t>
            </a:r>
            <a:endParaRPr lang="en-US" sz="2800" dirty="0"/>
          </a:p>
        </p:txBody>
      </p:sp>
      <p:sp>
        <p:nvSpPr>
          <p:cNvPr id="4" name="TextBox 3"/>
          <p:cNvSpPr txBox="1"/>
          <p:nvPr/>
        </p:nvSpPr>
        <p:spPr>
          <a:xfrm>
            <a:off x="1115616" y="982469"/>
            <a:ext cx="7221348" cy="769441"/>
          </a:xfrm>
          <a:prstGeom prst="rect">
            <a:avLst/>
          </a:prstGeom>
          <a:noFill/>
        </p:spPr>
        <p:txBody>
          <a:bodyPr wrap="none" rtlCol="0">
            <a:spAutoFit/>
          </a:bodyPr>
          <a:lstStyle/>
          <a:p>
            <a:r>
              <a:rPr lang="en-US" sz="4400" dirty="0" smtClean="0"/>
              <a:t>Meta 2 – </a:t>
            </a:r>
            <a:r>
              <a:rPr lang="en-US" sz="4400" dirty="0" err="1" smtClean="0"/>
              <a:t>Atividades</a:t>
            </a:r>
            <a:r>
              <a:rPr lang="en-US" sz="4400" dirty="0" smtClean="0"/>
              <a:t> </a:t>
            </a:r>
            <a:r>
              <a:rPr lang="en-US" sz="4400" dirty="0" err="1" smtClean="0"/>
              <a:t>Esportivas</a:t>
            </a:r>
            <a:endParaRPr lang="en-US" sz="4400" dirty="0"/>
          </a:p>
        </p:txBody>
      </p:sp>
    </p:spTree>
    <p:extLst>
      <p:ext uri="{BB962C8B-B14F-4D97-AF65-F5344CB8AC3E}">
        <p14:creationId xmlns="" xmlns:p14="http://schemas.microsoft.com/office/powerpoint/2010/main" val="2799335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err="1" smtClean="0"/>
              <a:t>Obrigada</a:t>
            </a:r>
            <a:r>
              <a:rPr lang="en-US" dirty="0" smtClean="0"/>
              <a:t>!</a:t>
            </a:r>
          </a:p>
          <a:p>
            <a:pPr marL="0" indent="0">
              <a:buNone/>
            </a:pPr>
            <a:endParaRPr lang="en-US" dirty="0"/>
          </a:p>
          <a:p>
            <a:pPr marL="0" indent="0">
              <a:buNone/>
            </a:pPr>
            <a:r>
              <a:rPr lang="en-US" dirty="0" smtClean="0"/>
              <a:t>Priscila Cruz</a:t>
            </a:r>
          </a:p>
          <a:p>
            <a:pPr marL="0" indent="0">
              <a:buNone/>
            </a:pPr>
            <a:r>
              <a:rPr lang="en-US" dirty="0" smtClean="0">
                <a:hlinkClick r:id="rId2"/>
              </a:rPr>
              <a:t>priscila@todospelaeducacao.org.br</a:t>
            </a:r>
            <a:endParaRPr lang="en-US" dirty="0" smtClean="0"/>
          </a:p>
          <a:p>
            <a:pPr marL="0" indent="0">
              <a:buNone/>
            </a:pPr>
            <a:r>
              <a:rPr lang="en-US" dirty="0" smtClean="0">
                <a:hlinkClick r:id="rId3"/>
              </a:rPr>
              <a:t>www.todospelaeducacao.org.br</a:t>
            </a:r>
            <a:r>
              <a:rPr lang="en-US" dirty="0" smtClean="0"/>
              <a:t> </a:t>
            </a:r>
            <a:endParaRPr lang="en-US" dirty="0"/>
          </a:p>
        </p:txBody>
      </p:sp>
    </p:spTree>
    <p:extLst>
      <p:ext uri="{BB962C8B-B14F-4D97-AF65-F5344CB8AC3E}">
        <p14:creationId xmlns="" xmlns:p14="http://schemas.microsoft.com/office/powerpoint/2010/main" val="996574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2056780"/>
            <a:ext cx="6624736" cy="3970318"/>
          </a:xfrm>
          <a:prstGeom prst="rect">
            <a:avLst/>
          </a:prstGeom>
          <a:noFill/>
        </p:spPr>
        <p:txBody>
          <a:bodyPr wrap="square" rtlCol="0">
            <a:spAutoFit/>
          </a:bodyPr>
          <a:lstStyle/>
          <a:p>
            <a:r>
              <a:rPr lang="en-US" sz="3600" dirty="0" err="1" smtClean="0"/>
              <a:t>É</a:t>
            </a:r>
            <a:r>
              <a:rPr lang="en-US" sz="3600" dirty="0" smtClean="0"/>
              <a:t> </a:t>
            </a:r>
            <a:r>
              <a:rPr lang="en-US" sz="3600" dirty="0" err="1" smtClean="0"/>
              <a:t>preciso</a:t>
            </a:r>
            <a:r>
              <a:rPr lang="en-US" sz="3600" dirty="0" smtClean="0"/>
              <a:t> </a:t>
            </a:r>
            <a:r>
              <a:rPr lang="en-US" sz="3600" dirty="0" err="1" smtClean="0"/>
              <a:t>garantir</a:t>
            </a:r>
            <a:r>
              <a:rPr lang="en-US" sz="3600" dirty="0" smtClean="0"/>
              <a:t>:</a:t>
            </a:r>
          </a:p>
          <a:p>
            <a:pPr marL="571500" indent="-571500">
              <a:buFont typeface="Arial"/>
              <a:buChar char="•"/>
            </a:pPr>
            <a:r>
              <a:rPr lang="en-US" sz="3600" dirty="0" err="1" smtClean="0"/>
              <a:t>Transparência</a:t>
            </a:r>
            <a:endParaRPr lang="en-US" sz="3600" dirty="0"/>
          </a:p>
          <a:p>
            <a:pPr marL="571500" indent="-571500">
              <a:buFont typeface="Arial"/>
              <a:buChar char="•"/>
            </a:pPr>
            <a:r>
              <a:rPr lang="en-US" sz="3600" dirty="0" err="1" smtClean="0"/>
              <a:t>Gestão</a:t>
            </a:r>
            <a:endParaRPr lang="en-US" sz="3600" dirty="0" smtClean="0"/>
          </a:p>
          <a:p>
            <a:pPr marL="571500" indent="-571500">
              <a:buFont typeface="Arial"/>
              <a:buChar char="•"/>
            </a:pPr>
            <a:r>
              <a:rPr lang="en-US" sz="3600" dirty="0" err="1" smtClean="0"/>
              <a:t>Governança</a:t>
            </a:r>
            <a:endParaRPr lang="en-US" sz="3600" dirty="0"/>
          </a:p>
          <a:p>
            <a:pPr marL="571500" indent="-571500">
              <a:buFont typeface="Arial"/>
              <a:buChar char="•"/>
            </a:pPr>
            <a:r>
              <a:rPr lang="en-US" sz="3600" dirty="0" err="1" smtClean="0"/>
              <a:t>Monitoramento</a:t>
            </a:r>
            <a:endParaRPr lang="en-US" sz="3600" dirty="0" smtClean="0"/>
          </a:p>
          <a:p>
            <a:pPr marL="571500" indent="-571500">
              <a:buFont typeface="Arial"/>
              <a:buChar char="•"/>
            </a:pPr>
            <a:r>
              <a:rPr lang="en-US" sz="3600" dirty="0" err="1"/>
              <a:t>C</a:t>
            </a:r>
            <a:r>
              <a:rPr lang="en-US" sz="3600" dirty="0" err="1" smtClean="0"/>
              <a:t>ontrole</a:t>
            </a:r>
            <a:r>
              <a:rPr lang="en-US" sz="3600" dirty="0" smtClean="0"/>
              <a:t> social</a:t>
            </a:r>
          </a:p>
          <a:p>
            <a:pPr marL="571500" indent="-571500">
              <a:buFont typeface="Arial"/>
              <a:buChar char="•"/>
            </a:pPr>
            <a:r>
              <a:rPr lang="en-US" sz="3600" dirty="0" err="1"/>
              <a:t>C</a:t>
            </a:r>
            <a:r>
              <a:rPr lang="en-US" sz="3600" dirty="0" err="1" smtClean="0"/>
              <a:t>ombate</a:t>
            </a:r>
            <a:r>
              <a:rPr lang="en-US" sz="3600" dirty="0" smtClean="0"/>
              <a:t> </a:t>
            </a:r>
            <a:r>
              <a:rPr lang="en-US" sz="3600" dirty="0" err="1" smtClean="0"/>
              <a:t>à</a:t>
            </a:r>
            <a:r>
              <a:rPr lang="en-US" sz="3600" dirty="0" smtClean="0"/>
              <a:t> </a:t>
            </a:r>
            <a:r>
              <a:rPr lang="en-US" sz="3600" dirty="0" err="1" smtClean="0"/>
              <a:t>corrupção</a:t>
            </a:r>
            <a:endParaRPr lang="en-US" sz="3600" dirty="0"/>
          </a:p>
        </p:txBody>
      </p:sp>
      <p:sp>
        <p:nvSpPr>
          <p:cNvPr id="4" name="TextBox 3"/>
          <p:cNvSpPr txBox="1"/>
          <p:nvPr/>
        </p:nvSpPr>
        <p:spPr>
          <a:xfrm>
            <a:off x="1115616" y="982469"/>
            <a:ext cx="6047649" cy="769441"/>
          </a:xfrm>
          <a:prstGeom prst="rect">
            <a:avLst/>
          </a:prstGeom>
          <a:noFill/>
        </p:spPr>
        <p:txBody>
          <a:bodyPr wrap="none" rtlCol="0">
            <a:spAutoFit/>
          </a:bodyPr>
          <a:lstStyle/>
          <a:p>
            <a:r>
              <a:rPr lang="en-US" sz="4400" dirty="0" smtClean="0"/>
              <a:t>Meta 20 – </a:t>
            </a:r>
            <a:r>
              <a:rPr lang="en-US" sz="4400" dirty="0" err="1" smtClean="0"/>
              <a:t>Financiamento</a:t>
            </a:r>
            <a:endParaRPr lang="en-US" sz="4400" dirty="0"/>
          </a:p>
        </p:txBody>
      </p:sp>
    </p:spTree>
    <p:extLst>
      <p:ext uri="{BB962C8B-B14F-4D97-AF65-F5344CB8AC3E}">
        <p14:creationId xmlns="" xmlns:p14="http://schemas.microsoft.com/office/powerpoint/2010/main" val="2915625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2056780"/>
            <a:ext cx="6624736" cy="3908763"/>
          </a:xfrm>
          <a:prstGeom prst="rect">
            <a:avLst/>
          </a:prstGeom>
          <a:noFill/>
        </p:spPr>
        <p:txBody>
          <a:bodyPr wrap="square" rtlCol="0">
            <a:spAutoFit/>
          </a:bodyPr>
          <a:lstStyle/>
          <a:p>
            <a:r>
              <a:rPr lang="en-US" sz="3600" dirty="0" err="1" smtClean="0"/>
              <a:t>É</a:t>
            </a:r>
            <a:r>
              <a:rPr lang="en-US" sz="3600" dirty="0" smtClean="0"/>
              <a:t> </a:t>
            </a:r>
            <a:r>
              <a:rPr lang="en-US" sz="3600" dirty="0" err="1" smtClean="0"/>
              <a:t>preciso</a:t>
            </a:r>
            <a:r>
              <a:rPr lang="en-US" sz="3600" dirty="0" smtClean="0"/>
              <a:t> </a:t>
            </a:r>
            <a:r>
              <a:rPr lang="en-US" sz="3600" dirty="0" err="1" smtClean="0"/>
              <a:t>garantir</a:t>
            </a:r>
            <a:r>
              <a:rPr lang="en-US" sz="3600" dirty="0"/>
              <a:t> </a:t>
            </a:r>
            <a:r>
              <a:rPr lang="en-US" sz="3600" dirty="0" err="1" smtClean="0"/>
              <a:t>também</a:t>
            </a:r>
            <a:r>
              <a:rPr lang="en-US" sz="3600" dirty="0"/>
              <a:t> </a:t>
            </a:r>
            <a:r>
              <a:rPr lang="en-US" sz="3600" dirty="0" smtClean="0"/>
              <a:t>a </a:t>
            </a:r>
            <a:r>
              <a:rPr lang="en-US" sz="3600" dirty="0" err="1" smtClean="0"/>
              <a:t>distribuição</a:t>
            </a:r>
            <a:r>
              <a:rPr lang="en-US" sz="3600" dirty="0" smtClean="0"/>
              <a:t> </a:t>
            </a:r>
            <a:r>
              <a:rPr lang="en-US" sz="3600" dirty="0" err="1" smtClean="0"/>
              <a:t>justa</a:t>
            </a:r>
            <a:r>
              <a:rPr lang="en-US" sz="3600" dirty="0" smtClean="0"/>
              <a:t> dos </a:t>
            </a:r>
            <a:r>
              <a:rPr lang="en-US" sz="3600" dirty="0" err="1" smtClean="0"/>
              <a:t>recursos</a:t>
            </a:r>
            <a:r>
              <a:rPr lang="en-US" sz="3600" dirty="0" smtClean="0"/>
              <a:t>.</a:t>
            </a:r>
          </a:p>
          <a:p>
            <a:endParaRPr lang="en-US" sz="3600" dirty="0" smtClean="0"/>
          </a:p>
          <a:p>
            <a:r>
              <a:rPr lang="en-US" sz="2800" dirty="0" err="1" smtClean="0"/>
              <a:t>Critérios</a:t>
            </a:r>
            <a:r>
              <a:rPr lang="en-US" sz="2800" dirty="0" smtClean="0"/>
              <a:t>:</a:t>
            </a:r>
          </a:p>
          <a:p>
            <a:pPr marL="571500" indent="-571500">
              <a:buFont typeface="Arial"/>
              <a:buChar char="•"/>
            </a:pPr>
            <a:r>
              <a:rPr lang="en-US" sz="2800" dirty="0" err="1" smtClean="0"/>
              <a:t>Necessidade</a:t>
            </a:r>
            <a:r>
              <a:rPr lang="en-US" sz="2800" dirty="0" smtClean="0"/>
              <a:t> (</a:t>
            </a:r>
            <a:r>
              <a:rPr lang="en-US" sz="2800" dirty="0" err="1" smtClean="0"/>
              <a:t>redução</a:t>
            </a:r>
            <a:r>
              <a:rPr lang="en-US" sz="2800" dirty="0" smtClean="0"/>
              <a:t> da </a:t>
            </a:r>
            <a:r>
              <a:rPr lang="en-US" sz="2800" dirty="0" err="1" smtClean="0"/>
              <a:t>desigualdade</a:t>
            </a:r>
            <a:r>
              <a:rPr lang="en-US" sz="2800" dirty="0" smtClean="0"/>
              <a:t>)</a:t>
            </a:r>
          </a:p>
          <a:p>
            <a:pPr marL="571500" indent="-571500">
              <a:buFont typeface="Arial"/>
              <a:buChar char="•"/>
            </a:pPr>
            <a:r>
              <a:rPr lang="en-US" sz="2800" dirty="0" err="1" smtClean="0"/>
              <a:t>Nível</a:t>
            </a:r>
            <a:r>
              <a:rPr lang="en-US" sz="2800" dirty="0" smtClean="0"/>
              <a:t> Socio </a:t>
            </a:r>
            <a:r>
              <a:rPr lang="en-US" sz="2800" dirty="0" err="1" smtClean="0"/>
              <a:t>Econômico</a:t>
            </a:r>
            <a:r>
              <a:rPr lang="en-US" sz="2800" dirty="0" smtClean="0"/>
              <a:t> (</a:t>
            </a:r>
            <a:r>
              <a:rPr lang="en-US" sz="2800" dirty="0" err="1" smtClean="0"/>
              <a:t>dificuldade</a:t>
            </a:r>
            <a:r>
              <a:rPr lang="en-US" sz="2800" dirty="0" smtClean="0"/>
              <a:t> </a:t>
            </a:r>
            <a:r>
              <a:rPr lang="en-US" sz="2800" dirty="0" err="1" smtClean="0"/>
              <a:t>para</a:t>
            </a:r>
            <a:r>
              <a:rPr lang="en-US" sz="2800" dirty="0" smtClean="0"/>
              <a:t> </a:t>
            </a:r>
            <a:r>
              <a:rPr lang="en-US" sz="2800" dirty="0" err="1" smtClean="0"/>
              <a:t>avançar</a:t>
            </a:r>
            <a:r>
              <a:rPr lang="en-US" sz="2800" dirty="0" smtClean="0"/>
              <a:t>)</a:t>
            </a:r>
          </a:p>
          <a:p>
            <a:pPr marL="571500" indent="-571500">
              <a:buFont typeface="Arial"/>
              <a:buChar char="•"/>
            </a:pPr>
            <a:r>
              <a:rPr lang="en-US" sz="2800" dirty="0" err="1" smtClean="0"/>
              <a:t>Compromisso</a:t>
            </a:r>
            <a:r>
              <a:rPr lang="en-US" sz="2800" dirty="0" smtClean="0"/>
              <a:t> (de </a:t>
            </a:r>
            <a:r>
              <a:rPr lang="en-US" sz="2800" dirty="0" err="1" smtClean="0"/>
              <a:t>gestão</a:t>
            </a:r>
            <a:r>
              <a:rPr lang="en-US" sz="2800" dirty="0" smtClean="0"/>
              <a:t> e </a:t>
            </a:r>
            <a:r>
              <a:rPr lang="en-US" sz="2800" dirty="0" err="1" smtClean="0"/>
              <a:t>técnico</a:t>
            </a:r>
            <a:r>
              <a:rPr lang="en-US" sz="2800" dirty="0" smtClean="0"/>
              <a:t>)</a:t>
            </a:r>
          </a:p>
        </p:txBody>
      </p:sp>
      <p:sp>
        <p:nvSpPr>
          <p:cNvPr id="4" name="TextBox 3"/>
          <p:cNvSpPr txBox="1"/>
          <p:nvPr/>
        </p:nvSpPr>
        <p:spPr>
          <a:xfrm>
            <a:off x="1115616" y="982469"/>
            <a:ext cx="6047649" cy="769441"/>
          </a:xfrm>
          <a:prstGeom prst="rect">
            <a:avLst/>
          </a:prstGeom>
          <a:noFill/>
        </p:spPr>
        <p:txBody>
          <a:bodyPr wrap="none" rtlCol="0">
            <a:spAutoFit/>
          </a:bodyPr>
          <a:lstStyle/>
          <a:p>
            <a:r>
              <a:rPr lang="en-US" sz="4400" dirty="0" smtClean="0"/>
              <a:t>Meta 20 – </a:t>
            </a:r>
            <a:r>
              <a:rPr lang="en-US" sz="4400" dirty="0" err="1" smtClean="0"/>
              <a:t>Financiamento</a:t>
            </a:r>
            <a:endParaRPr lang="en-US" sz="4400" dirty="0"/>
          </a:p>
        </p:txBody>
      </p:sp>
    </p:spTree>
    <p:extLst>
      <p:ext uri="{BB962C8B-B14F-4D97-AF65-F5344CB8AC3E}">
        <p14:creationId xmlns="" xmlns:p14="http://schemas.microsoft.com/office/powerpoint/2010/main" val="2067254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982469"/>
            <a:ext cx="6047649" cy="769441"/>
          </a:xfrm>
          <a:prstGeom prst="rect">
            <a:avLst/>
          </a:prstGeom>
          <a:noFill/>
        </p:spPr>
        <p:txBody>
          <a:bodyPr wrap="none" rtlCol="0">
            <a:spAutoFit/>
          </a:bodyPr>
          <a:lstStyle/>
          <a:p>
            <a:r>
              <a:rPr lang="en-US" sz="4400" dirty="0" smtClean="0"/>
              <a:t>Meta 20 – </a:t>
            </a:r>
            <a:r>
              <a:rPr lang="en-US" sz="4400" dirty="0" err="1" smtClean="0"/>
              <a:t>Financiamento</a:t>
            </a:r>
            <a:endParaRPr lang="en-US" sz="4400" dirty="0"/>
          </a:p>
        </p:txBody>
      </p:sp>
      <p:sp>
        <p:nvSpPr>
          <p:cNvPr id="3" name="TextBox 2"/>
          <p:cNvSpPr txBox="1"/>
          <p:nvPr/>
        </p:nvSpPr>
        <p:spPr>
          <a:xfrm>
            <a:off x="1115616" y="2056780"/>
            <a:ext cx="6624736" cy="3600986"/>
          </a:xfrm>
          <a:prstGeom prst="rect">
            <a:avLst/>
          </a:prstGeom>
          <a:noFill/>
        </p:spPr>
        <p:txBody>
          <a:bodyPr wrap="square" rtlCol="0">
            <a:spAutoFit/>
          </a:bodyPr>
          <a:lstStyle/>
          <a:p>
            <a:r>
              <a:rPr lang="en-US" sz="3200" dirty="0" err="1" smtClean="0"/>
              <a:t>Sugestão</a:t>
            </a:r>
            <a:r>
              <a:rPr lang="en-US" sz="3200" dirty="0" smtClean="0"/>
              <a:t>:</a:t>
            </a:r>
          </a:p>
          <a:p>
            <a:r>
              <a:rPr lang="en-US" sz="2800" dirty="0" smtClean="0"/>
              <a:t>…, </a:t>
            </a:r>
            <a:r>
              <a:rPr lang="pt-BR" sz="2800" dirty="0" smtClean="0"/>
              <a:t>com gestão e distribuição adequada </a:t>
            </a:r>
            <a:r>
              <a:rPr lang="pt-BR" sz="2800" dirty="0"/>
              <a:t>dos </a:t>
            </a:r>
            <a:r>
              <a:rPr lang="pt-BR" sz="2800" dirty="0" smtClean="0"/>
              <a:t>recursos, de forma a combater a ineficiência e a desigualdade educacional no país. É preciso que </a:t>
            </a:r>
            <a:r>
              <a:rPr lang="pt-BR" sz="2800" dirty="0"/>
              <a:t>uma maior quantidade de </a:t>
            </a:r>
            <a:r>
              <a:rPr lang="pt-BR" sz="2800" dirty="0" smtClean="0"/>
              <a:t>recursos seja destinada  aos </a:t>
            </a:r>
            <a:r>
              <a:rPr lang="pt-BR" sz="2800" dirty="0"/>
              <a:t>municípios e estados de maior vulnerabilidade social e piores níveis de </a:t>
            </a:r>
            <a:r>
              <a:rPr lang="pt-BR" sz="2800" dirty="0" smtClean="0"/>
              <a:t>desempenho. </a:t>
            </a:r>
            <a:endParaRPr lang="en-US" sz="2800" dirty="0"/>
          </a:p>
        </p:txBody>
      </p:sp>
    </p:spTree>
    <p:extLst>
      <p:ext uri="{BB962C8B-B14F-4D97-AF65-F5344CB8AC3E}">
        <p14:creationId xmlns="" xmlns:p14="http://schemas.microsoft.com/office/powerpoint/2010/main" val="129876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476672"/>
            <a:ext cx="6624736" cy="1446550"/>
          </a:xfrm>
          <a:prstGeom prst="rect">
            <a:avLst/>
          </a:prstGeom>
          <a:noFill/>
        </p:spPr>
        <p:txBody>
          <a:bodyPr wrap="square" rtlCol="0">
            <a:spAutoFit/>
          </a:bodyPr>
          <a:lstStyle/>
          <a:p>
            <a:r>
              <a:rPr lang="en-US" sz="4400" dirty="0" smtClean="0"/>
              <a:t>Meta 7 – </a:t>
            </a:r>
            <a:r>
              <a:rPr lang="en-US" sz="4400" dirty="0" err="1" smtClean="0"/>
              <a:t>Aprendizagem</a:t>
            </a:r>
            <a:r>
              <a:rPr lang="en-US" sz="4400" dirty="0" smtClean="0"/>
              <a:t> de </a:t>
            </a:r>
            <a:r>
              <a:rPr lang="en-US" sz="4400" dirty="0" err="1" smtClean="0"/>
              <a:t>Matemática</a:t>
            </a:r>
            <a:endParaRPr lang="en-US" sz="4400" dirty="0"/>
          </a:p>
        </p:txBody>
      </p:sp>
      <p:sp>
        <p:nvSpPr>
          <p:cNvPr id="4" name="TextBox 3"/>
          <p:cNvSpPr txBox="1"/>
          <p:nvPr/>
        </p:nvSpPr>
        <p:spPr>
          <a:xfrm>
            <a:off x="1115616" y="2154917"/>
            <a:ext cx="6624736" cy="2739211"/>
          </a:xfrm>
          <a:prstGeom prst="rect">
            <a:avLst/>
          </a:prstGeom>
          <a:noFill/>
        </p:spPr>
        <p:txBody>
          <a:bodyPr wrap="square" rtlCol="0">
            <a:spAutoFit/>
          </a:bodyPr>
          <a:lstStyle/>
          <a:p>
            <a:r>
              <a:rPr lang="en-US" sz="3600" dirty="0" err="1" smtClean="0"/>
              <a:t>Resultado</a:t>
            </a:r>
            <a:r>
              <a:rPr lang="en-US" sz="3600" dirty="0" smtClean="0"/>
              <a:t> </a:t>
            </a:r>
            <a:r>
              <a:rPr lang="en-US" sz="3600" dirty="0" err="1" smtClean="0"/>
              <a:t>crítico</a:t>
            </a:r>
            <a:r>
              <a:rPr lang="en-US" sz="3600" dirty="0" smtClean="0"/>
              <a:t>:</a:t>
            </a:r>
          </a:p>
          <a:p>
            <a:pPr marL="571500" indent="-571500">
              <a:buFont typeface="Arial"/>
              <a:buChar char="•"/>
            </a:pPr>
            <a:r>
              <a:rPr lang="en-US" sz="3400" dirty="0" smtClean="0"/>
              <a:t>3o </a:t>
            </a:r>
            <a:r>
              <a:rPr lang="en-US" sz="3400" dirty="0" err="1" smtClean="0"/>
              <a:t>ano</a:t>
            </a:r>
            <a:r>
              <a:rPr lang="en-US" sz="3400" dirty="0" smtClean="0"/>
              <a:t> EF – 33%</a:t>
            </a:r>
          </a:p>
          <a:p>
            <a:pPr marL="571500" indent="-571500">
              <a:buFont typeface="Arial"/>
              <a:buChar char="•"/>
            </a:pPr>
            <a:r>
              <a:rPr lang="en-US" sz="3400" dirty="0" smtClean="0"/>
              <a:t>5o </a:t>
            </a:r>
            <a:r>
              <a:rPr lang="en-US" sz="3400" dirty="0" err="1" smtClean="0"/>
              <a:t>ano</a:t>
            </a:r>
            <a:r>
              <a:rPr lang="en-US" sz="3400" dirty="0" smtClean="0"/>
              <a:t> EF – 36%</a:t>
            </a:r>
          </a:p>
          <a:p>
            <a:pPr marL="571500" indent="-571500">
              <a:buFont typeface="Arial"/>
              <a:buChar char="•"/>
            </a:pPr>
            <a:r>
              <a:rPr lang="en-US" sz="3400" dirty="0" smtClean="0"/>
              <a:t>9o </a:t>
            </a:r>
            <a:r>
              <a:rPr lang="en-US" sz="3400" dirty="0" err="1" smtClean="0"/>
              <a:t>ano</a:t>
            </a:r>
            <a:r>
              <a:rPr lang="en-US" sz="3400" dirty="0" smtClean="0"/>
              <a:t> EF – 17%</a:t>
            </a:r>
          </a:p>
          <a:p>
            <a:pPr marL="571500" indent="-571500">
              <a:buFont typeface="Arial"/>
              <a:buChar char="•"/>
            </a:pPr>
            <a:r>
              <a:rPr lang="en-US" sz="3400" dirty="0" smtClean="0"/>
              <a:t>3o </a:t>
            </a:r>
            <a:r>
              <a:rPr lang="en-US" sz="3400" dirty="0" err="1" smtClean="0"/>
              <a:t>ano</a:t>
            </a:r>
            <a:r>
              <a:rPr lang="en-US" sz="3400" dirty="0" smtClean="0"/>
              <a:t> EM – 10%</a:t>
            </a:r>
          </a:p>
        </p:txBody>
      </p:sp>
    </p:spTree>
    <p:extLst>
      <p:ext uri="{BB962C8B-B14F-4D97-AF65-F5344CB8AC3E}">
        <p14:creationId xmlns="" xmlns:p14="http://schemas.microsoft.com/office/powerpoint/2010/main" val="3348466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 xmlns:p14="http://schemas.microsoft.com/office/powerpoint/2010/main" val="2398028908"/>
              </p:ext>
            </p:extLst>
          </p:nvPr>
        </p:nvGraphicFramePr>
        <p:xfrm>
          <a:off x="1115616" y="-27384"/>
          <a:ext cx="7488832" cy="6873240"/>
        </p:xfrm>
        <a:graphic>
          <a:graphicData uri="http://schemas.openxmlformats.org/drawingml/2006/table">
            <a:tbl>
              <a:tblPr firstRow="1" firstCol="1" bandRow="1">
                <a:tableStyleId>{5C22544A-7EE6-4342-B048-85BDC9FD1C3A}</a:tableStyleId>
              </a:tblPr>
              <a:tblGrid>
                <a:gridCol w="1869679"/>
                <a:gridCol w="1010641"/>
                <a:gridCol w="792088"/>
                <a:gridCol w="936104"/>
                <a:gridCol w="792088"/>
                <a:gridCol w="1008112"/>
                <a:gridCol w="1080120"/>
              </a:tblGrid>
              <a:tr h="116169">
                <a:tc gridSpan="7">
                  <a:txBody>
                    <a:bodyPr/>
                    <a:lstStyle/>
                    <a:p>
                      <a:pPr algn="ctr">
                        <a:spcAft>
                          <a:spcPts val="0"/>
                        </a:spcAft>
                      </a:pPr>
                      <a:r>
                        <a:rPr lang="pt-BR" sz="1100" dirty="0">
                          <a:effectLst/>
                        </a:rPr>
                        <a:t>Porcentagem de alunos em cada nível de proficiência- </a:t>
                      </a:r>
                      <a:r>
                        <a:rPr lang="pt-BR" sz="2000" dirty="0">
                          <a:solidFill>
                            <a:srgbClr val="000000"/>
                          </a:solidFill>
                          <a:effectLst/>
                        </a:rPr>
                        <a:t>Matemática</a:t>
                      </a:r>
                      <a:endParaRPr lang="pt-BR" sz="2000" dirty="0">
                        <a:solidFill>
                          <a:srgbClr val="000000"/>
                        </a:solidFill>
                        <a:effectLst/>
                        <a:latin typeface="Times New Roman"/>
                        <a:ea typeface="Times New Roman"/>
                      </a:endParaRPr>
                    </a:p>
                  </a:txBody>
                  <a:tcPr marL="27106" marR="27106" marT="0"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16169">
                <a:tc rowSpan="4">
                  <a:txBody>
                    <a:bodyPr/>
                    <a:lstStyle/>
                    <a:p>
                      <a:pPr algn="ctr">
                        <a:spcAft>
                          <a:spcPts val="0"/>
                        </a:spcAft>
                      </a:pPr>
                      <a:r>
                        <a:rPr lang="pt-BR" sz="1100">
                          <a:effectLst/>
                        </a:rPr>
                        <a:t> </a:t>
                      </a:r>
                      <a:endParaRPr lang="pt-BR" sz="1100">
                        <a:effectLst/>
                        <a:latin typeface="Times New Roman"/>
                        <a:ea typeface="Times New Roman"/>
                      </a:endParaRPr>
                    </a:p>
                  </a:txBody>
                  <a:tcPr marL="27106" marR="27106" marT="0" marB="0" anchor="b"/>
                </a:tc>
                <a:tc gridSpan="6">
                  <a:txBody>
                    <a:bodyPr/>
                    <a:lstStyle/>
                    <a:p>
                      <a:pPr algn="ctr">
                        <a:spcAft>
                          <a:spcPts val="0"/>
                        </a:spcAft>
                      </a:pPr>
                      <a:r>
                        <a:rPr lang="pt-BR" sz="1100" b="1" dirty="0">
                          <a:solidFill>
                            <a:srgbClr val="008000"/>
                          </a:solidFill>
                          <a:effectLst/>
                        </a:rPr>
                        <a:t>3 </a:t>
                      </a:r>
                      <a:r>
                        <a:rPr lang="pt-BR" sz="1100" b="1" dirty="0" err="1">
                          <a:solidFill>
                            <a:srgbClr val="008000"/>
                          </a:solidFill>
                          <a:effectLst/>
                        </a:rPr>
                        <a:t>º</a:t>
                      </a:r>
                      <a:r>
                        <a:rPr lang="pt-BR" sz="1100" b="1" dirty="0">
                          <a:solidFill>
                            <a:srgbClr val="008000"/>
                          </a:solidFill>
                          <a:effectLst/>
                        </a:rPr>
                        <a:t> ano</a:t>
                      </a:r>
                      <a:endParaRPr lang="pt-BR" sz="1100" b="1" dirty="0">
                        <a:solidFill>
                          <a:srgbClr val="008000"/>
                        </a:solidFill>
                        <a:effectLst/>
                        <a:latin typeface="Times New Roman"/>
                        <a:ea typeface="Times New Roman"/>
                      </a:endParaRPr>
                    </a:p>
                  </a:txBody>
                  <a:tcPr marL="27106" marR="27106" marT="0"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16169">
                <a:tc vMerge="1">
                  <a:txBody>
                    <a:bodyPr/>
                    <a:lstStyle/>
                    <a:p>
                      <a:endParaRPr lang="pt-BR"/>
                    </a:p>
                  </a:txBody>
                  <a:tcPr/>
                </a:tc>
                <a:tc gridSpan="3">
                  <a:txBody>
                    <a:bodyPr/>
                    <a:lstStyle/>
                    <a:p>
                      <a:pPr algn="ctr">
                        <a:spcAft>
                          <a:spcPts val="0"/>
                        </a:spcAft>
                      </a:pPr>
                      <a:r>
                        <a:rPr lang="pt-BR" sz="1100" dirty="0">
                          <a:effectLst/>
                        </a:rPr>
                        <a:t>Rede Pública</a:t>
                      </a:r>
                      <a:endParaRPr lang="pt-BR" sz="1100" dirty="0">
                        <a:effectLst/>
                        <a:latin typeface="Times New Roman"/>
                        <a:ea typeface="Times New Roman"/>
                      </a:endParaRPr>
                    </a:p>
                  </a:txBody>
                  <a:tcPr marL="27106" marR="27106" marT="0" marB="0" anchor="b"/>
                </a:tc>
                <a:tc hMerge="1">
                  <a:txBody>
                    <a:bodyPr/>
                    <a:lstStyle/>
                    <a:p>
                      <a:endParaRPr lang="pt-BR"/>
                    </a:p>
                  </a:txBody>
                  <a:tcPr/>
                </a:tc>
                <a:tc hMerge="1">
                  <a:txBody>
                    <a:bodyPr/>
                    <a:lstStyle/>
                    <a:p>
                      <a:endParaRPr lang="pt-BR"/>
                    </a:p>
                  </a:txBody>
                  <a:tcPr/>
                </a:tc>
                <a:tc gridSpan="3">
                  <a:txBody>
                    <a:bodyPr/>
                    <a:lstStyle/>
                    <a:p>
                      <a:pPr algn="ctr">
                        <a:spcAft>
                          <a:spcPts val="0"/>
                        </a:spcAft>
                      </a:pPr>
                      <a:r>
                        <a:rPr lang="pt-BR" sz="1100">
                          <a:effectLst/>
                        </a:rPr>
                        <a:t>Rede Total </a:t>
                      </a:r>
                      <a:endParaRPr lang="pt-BR" sz="1100">
                        <a:effectLst/>
                        <a:latin typeface="Times New Roman"/>
                        <a:ea typeface="Times New Roman"/>
                      </a:endParaRPr>
                    </a:p>
                  </a:txBody>
                  <a:tcPr marL="27106" marR="27106" marT="0" marB="0" anchor="b"/>
                </a:tc>
                <a:tc hMerge="1">
                  <a:txBody>
                    <a:bodyPr/>
                    <a:lstStyle/>
                    <a:p>
                      <a:endParaRPr lang="pt-BR"/>
                    </a:p>
                  </a:txBody>
                  <a:tcPr/>
                </a:tc>
                <a:tc hMerge="1">
                  <a:txBody>
                    <a:bodyPr/>
                    <a:lstStyle/>
                    <a:p>
                      <a:endParaRPr lang="pt-BR"/>
                    </a:p>
                  </a:txBody>
                  <a:tcPr/>
                </a:tc>
              </a:tr>
              <a:tr h="185871">
                <a:tc vMerge="1">
                  <a:txBody>
                    <a:bodyPr/>
                    <a:lstStyle/>
                    <a:p>
                      <a:endParaRPr lang="pt-BR"/>
                    </a:p>
                  </a:txBody>
                  <a:tcPr/>
                </a:tc>
                <a:tc>
                  <a:txBody>
                    <a:bodyPr/>
                    <a:lstStyle/>
                    <a:p>
                      <a:pPr algn="ctr">
                        <a:spcAft>
                          <a:spcPts val="0"/>
                        </a:spcAft>
                      </a:pPr>
                      <a:r>
                        <a:rPr lang="pt-BR" sz="1100">
                          <a:effectLst/>
                        </a:rPr>
                        <a:t>Menos de 125 pontos</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De 125 a 175 pontos</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Mais de 175 pontos</a:t>
                      </a:r>
                      <a:endParaRPr lang="pt-BR" sz="1100" dirty="0">
                        <a:effectLst/>
                        <a:latin typeface="Times New Roman"/>
                        <a:ea typeface="Times New Roman"/>
                      </a:endParaRPr>
                    </a:p>
                  </a:txBody>
                  <a:tcPr marL="27106" marR="27106" marT="0" marB="0" anchor="b"/>
                </a:tc>
                <a:tc>
                  <a:txBody>
                    <a:bodyPr/>
                    <a:lstStyle/>
                    <a:p>
                      <a:pPr algn="ctr">
                        <a:spcAft>
                          <a:spcPts val="0"/>
                        </a:spcAft>
                      </a:pPr>
                      <a:r>
                        <a:rPr lang="pt-BR" sz="1100">
                          <a:effectLst/>
                        </a:rPr>
                        <a:t>Menos de 125 pontos</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De 125 a 175 pontos</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Mais de 175 pontos</a:t>
                      </a:r>
                      <a:endParaRPr lang="pt-BR" sz="1100" dirty="0">
                        <a:effectLst/>
                        <a:latin typeface="Times New Roman"/>
                        <a:ea typeface="Times New Roman"/>
                      </a:endParaRPr>
                    </a:p>
                  </a:txBody>
                  <a:tcPr marL="27106" marR="27106" marT="0" marB="0" anchor="b"/>
                </a:tc>
              </a:tr>
              <a:tr h="157990">
                <a:tc vMerge="1">
                  <a:txBody>
                    <a:bodyPr/>
                    <a:lstStyle/>
                    <a:p>
                      <a:endParaRPr lang="pt-BR"/>
                    </a:p>
                  </a:txBody>
                  <a:tcPr/>
                </a:tc>
                <a:tc>
                  <a:txBody>
                    <a:bodyPr/>
                    <a:lstStyle/>
                    <a:p>
                      <a:pPr algn="ctr">
                        <a:spcAft>
                          <a:spcPts val="0"/>
                        </a:spcAft>
                      </a:pPr>
                      <a:r>
                        <a:rPr lang="pt-BR" sz="1100">
                          <a:effectLst/>
                        </a:rPr>
                        <a:t>%</a:t>
                      </a:r>
                      <a:endParaRPr lang="pt-BR" sz="1100">
                        <a:effectLst/>
                        <a:latin typeface="Times New Roman"/>
                        <a:ea typeface="Times New Roman"/>
                      </a:endParaRPr>
                    </a:p>
                  </a:txBody>
                  <a:tcPr marL="27106" marR="27106" marT="0" marB="0" anchor="ctr"/>
                </a:tc>
                <a:tc>
                  <a:txBody>
                    <a:bodyPr/>
                    <a:lstStyle/>
                    <a:p>
                      <a:pPr algn="ctr">
                        <a:spcAft>
                          <a:spcPts val="0"/>
                        </a:spcAft>
                      </a:pPr>
                      <a:r>
                        <a:rPr lang="pt-BR" sz="1100">
                          <a:effectLst/>
                        </a:rPr>
                        <a:t>%</a:t>
                      </a:r>
                      <a:endParaRPr lang="pt-BR" sz="1100">
                        <a:effectLst/>
                        <a:latin typeface="Times New Roman"/>
                        <a:ea typeface="Times New Roman"/>
                      </a:endParaRPr>
                    </a:p>
                  </a:txBody>
                  <a:tcPr marL="27106" marR="27106" marT="0" marB="0" anchor="ctr"/>
                </a:tc>
                <a:tc>
                  <a:txBody>
                    <a:bodyPr/>
                    <a:lstStyle/>
                    <a:p>
                      <a:pPr algn="ctr">
                        <a:spcAft>
                          <a:spcPts val="0"/>
                        </a:spcAft>
                      </a:pPr>
                      <a:r>
                        <a:rPr lang="pt-BR" sz="1100">
                          <a:effectLst/>
                        </a:rPr>
                        <a:t>%</a:t>
                      </a:r>
                      <a:endParaRPr lang="pt-BR" sz="1100">
                        <a:effectLst/>
                        <a:latin typeface="Times New Roman"/>
                        <a:ea typeface="Times New Roman"/>
                      </a:endParaRPr>
                    </a:p>
                  </a:txBody>
                  <a:tcPr marL="27106" marR="27106" marT="0" marB="0" anchor="ctr"/>
                </a:tc>
                <a:tc>
                  <a:txBody>
                    <a:bodyPr/>
                    <a:lstStyle/>
                    <a:p>
                      <a:pPr algn="ctr">
                        <a:spcAft>
                          <a:spcPts val="0"/>
                        </a:spcAft>
                      </a:pPr>
                      <a:r>
                        <a:rPr lang="pt-BR" sz="1100">
                          <a:effectLst/>
                        </a:rPr>
                        <a:t>%</a:t>
                      </a:r>
                      <a:endParaRPr lang="pt-BR" sz="1100">
                        <a:effectLst/>
                        <a:latin typeface="Times New Roman"/>
                        <a:ea typeface="Times New Roman"/>
                      </a:endParaRPr>
                    </a:p>
                  </a:txBody>
                  <a:tcPr marL="27106" marR="27106" marT="0" marB="0" anchor="ctr"/>
                </a:tc>
                <a:tc>
                  <a:txBody>
                    <a:bodyPr/>
                    <a:lstStyle/>
                    <a:p>
                      <a:pPr algn="ctr">
                        <a:spcAft>
                          <a:spcPts val="0"/>
                        </a:spcAft>
                      </a:pPr>
                      <a:r>
                        <a:rPr lang="pt-BR" sz="1100">
                          <a:effectLst/>
                        </a:rPr>
                        <a:t>%</a:t>
                      </a:r>
                      <a:endParaRPr lang="pt-BR" sz="1100">
                        <a:effectLst/>
                        <a:latin typeface="Times New Roman"/>
                        <a:ea typeface="Times New Roman"/>
                      </a:endParaRPr>
                    </a:p>
                  </a:txBody>
                  <a:tcPr marL="27106" marR="27106" marT="0" marB="0" anchor="ctr"/>
                </a:tc>
                <a:tc>
                  <a:txBody>
                    <a:bodyPr/>
                    <a:lstStyle/>
                    <a:p>
                      <a:pPr algn="ctr">
                        <a:spcAft>
                          <a:spcPts val="0"/>
                        </a:spcAft>
                      </a:pPr>
                      <a:r>
                        <a:rPr lang="pt-BR" sz="1100">
                          <a:effectLst/>
                        </a:rPr>
                        <a:t>%</a:t>
                      </a:r>
                      <a:endParaRPr lang="pt-BR" sz="1100">
                        <a:effectLst/>
                        <a:latin typeface="Times New Roman"/>
                        <a:ea typeface="Times New Roman"/>
                      </a:endParaRPr>
                    </a:p>
                  </a:txBody>
                  <a:tcPr marL="27106" marR="27106" marT="0" marB="0" anchor="ctr"/>
                </a:tc>
              </a:tr>
              <a:tr h="116169">
                <a:tc>
                  <a:txBody>
                    <a:bodyPr/>
                    <a:lstStyle/>
                    <a:p>
                      <a:pPr algn="l">
                        <a:spcAft>
                          <a:spcPts val="0"/>
                        </a:spcAft>
                      </a:pPr>
                      <a:r>
                        <a:rPr lang="pt-BR" sz="1100" dirty="0">
                          <a:effectLst/>
                        </a:rPr>
                        <a:t>Brasil</a:t>
                      </a:r>
                      <a:endParaRPr lang="pt-BR" sz="1100" dirty="0">
                        <a:effectLst/>
                        <a:latin typeface="Times New Roman"/>
                        <a:ea typeface="Times New Roman"/>
                      </a:endParaRPr>
                    </a:p>
                  </a:txBody>
                  <a:tcPr marL="27106" marR="27106" marT="0" marB="0" anchor="b"/>
                </a:tc>
                <a:tc>
                  <a:txBody>
                    <a:bodyPr/>
                    <a:lstStyle/>
                    <a:p>
                      <a:pPr algn="ctr">
                        <a:spcAft>
                          <a:spcPts val="0"/>
                        </a:spcAft>
                      </a:pPr>
                      <a:r>
                        <a:rPr lang="pt-BR" sz="1100">
                          <a:effectLst/>
                        </a:rPr>
                        <a:t>32,8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37,9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29,2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29,1</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37,6</a:t>
                      </a:r>
                      <a:endParaRPr lang="pt-BR" sz="1100" dirty="0">
                        <a:effectLst/>
                        <a:latin typeface="Times New Roman"/>
                        <a:ea typeface="Times New Roman"/>
                      </a:endParaRPr>
                    </a:p>
                  </a:txBody>
                  <a:tcPr marL="27106" marR="27106" marT="0" marB="0" anchor="b"/>
                </a:tc>
                <a:tc>
                  <a:txBody>
                    <a:bodyPr/>
                    <a:lstStyle/>
                    <a:p>
                      <a:pPr algn="ctr">
                        <a:spcAft>
                          <a:spcPts val="0"/>
                        </a:spcAft>
                      </a:pPr>
                      <a:r>
                        <a:rPr lang="pt-BR" sz="2400" dirty="0">
                          <a:effectLst/>
                        </a:rPr>
                        <a:t>33,3</a:t>
                      </a:r>
                      <a:endParaRPr lang="pt-BR" sz="2400" dirty="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Norte</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52,6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33,5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14,0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48,7</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34,8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16,5</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Rondônia</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26,5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48,1</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25,4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25,1</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47,2</a:t>
                      </a:r>
                      <a:endParaRPr lang="pt-BR" sz="1100" dirty="0">
                        <a:effectLst/>
                        <a:latin typeface="Times New Roman"/>
                        <a:ea typeface="Times New Roman"/>
                      </a:endParaRPr>
                    </a:p>
                  </a:txBody>
                  <a:tcPr marL="27106" marR="27106" marT="0" marB="0" anchor="b"/>
                </a:tc>
                <a:tc>
                  <a:txBody>
                    <a:bodyPr/>
                    <a:lstStyle/>
                    <a:p>
                      <a:pPr algn="ctr">
                        <a:spcAft>
                          <a:spcPts val="0"/>
                        </a:spcAft>
                      </a:pPr>
                      <a:r>
                        <a:rPr lang="pt-BR" sz="1100">
                          <a:effectLst/>
                        </a:rPr>
                        <a:t>27,7</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Acre</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38,5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45,2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16,4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37,0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45,8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17,2</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Amazonas</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58,6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33,5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7,9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52,9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37,5</a:t>
                      </a:r>
                      <a:endParaRPr lang="pt-BR" sz="1100" dirty="0">
                        <a:effectLst/>
                        <a:latin typeface="Times New Roman"/>
                        <a:ea typeface="Times New Roman"/>
                      </a:endParaRPr>
                    </a:p>
                  </a:txBody>
                  <a:tcPr marL="27106" marR="27106" marT="0" marB="0" anchor="b"/>
                </a:tc>
                <a:tc>
                  <a:txBody>
                    <a:bodyPr/>
                    <a:lstStyle/>
                    <a:p>
                      <a:pPr algn="ctr">
                        <a:spcAft>
                          <a:spcPts val="0"/>
                        </a:spcAft>
                      </a:pPr>
                      <a:r>
                        <a:rPr lang="pt-BR" sz="1100">
                          <a:effectLst/>
                        </a:rPr>
                        <a:t>9,7</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Roraima</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49,6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39,7</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10,7</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46,5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38,9</a:t>
                      </a:r>
                      <a:endParaRPr lang="pt-BR" sz="1100" dirty="0">
                        <a:effectLst/>
                        <a:latin typeface="Times New Roman"/>
                        <a:ea typeface="Times New Roman"/>
                      </a:endParaRPr>
                    </a:p>
                  </a:txBody>
                  <a:tcPr marL="27106" marR="27106" marT="0" marB="0" anchor="b"/>
                </a:tc>
                <a:tc>
                  <a:txBody>
                    <a:bodyPr/>
                    <a:lstStyle/>
                    <a:p>
                      <a:pPr algn="ctr">
                        <a:spcAft>
                          <a:spcPts val="0"/>
                        </a:spcAft>
                      </a:pPr>
                      <a:r>
                        <a:rPr lang="pt-BR" sz="1100">
                          <a:effectLst/>
                        </a:rPr>
                        <a:t>14,6</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dirty="0">
                          <a:effectLst/>
                        </a:rPr>
                        <a:t>Pará</a:t>
                      </a:r>
                      <a:endParaRPr lang="pt-BR" sz="1100" dirty="0">
                        <a:effectLst/>
                        <a:latin typeface="Times New Roman"/>
                        <a:ea typeface="Times New Roman"/>
                      </a:endParaRPr>
                    </a:p>
                  </a:txBody>
                  <a:tcPr marL="27106" marR="27106" marT="0" marB="0" anchor="b"/>
                </a:tc>
                <a:tc>
                  <a:txBody>
                    <a:bodyPr/>
                    <a:lstStyle/>
                    <a:p>
                      <a:pPr algn="ctr">
                        <a:spcAft>
                          <a:spcPts val="0"/>
                        </a:spcAft>
                      </a:pPr>
                      <a:r>
                        <a:rPr lang="pt-BR" sz="1100">
                          <a:effectLst/>
                        </a:rPr>
                        <a:t>56,9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29,0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14,2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52,8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30,0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17,2</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Amapá</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57,2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28,8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14,0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54,2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29,5</a:t>
                      </a:r>
                      <a:endParaRPr lang="pt-BR" sz="1100" dirty="0">
                        <a:effectLst/>
                        <a:latin typeface="Times New Roman"/>
                        <a:ea typeface="Times New Roman"/>
                      </a:endParaRPr>
                    </a:p>
                  </a:txBody>
                  <a:tcPr marL="27106" marR="27106" marT="0" marB="0" anchor="b"/>
                </a:tc>
                <a:tc>
                  <a:txBody>
                    <a:bodyPr/>
                    <a:lstStyle/>
                    <a:p>
                      <a:pPr algn="ctr">
                        <a:spcAft>
                          <a:spcPts val="0"/>
                        </a:spcAft>
                      </a:pPr>
                      <a:r>
                        <a:rPr lang="pt-BR" sz="1100">
                          <a:effectLst/>
                        </a:rPr>
                        <a:t>16,3</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Tocantins</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49,1</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35,7</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15,3</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45,4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35,8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18,8</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Nordeste</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51,2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35,2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13,6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44,6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37,3</a:t>
                      </a:r>
                      <a:endParaRPr lang="pt-BR" sz="1100" dirty="0">
                        <a:effectLst/>
                        <a:latin typeface="Times New Roman"/>
                        <a:ea typeface="Times New Roman"/>
                      </a:endParaRPr>
                    </a:p>
                  </a:txBody>
                  <a:tcPr marL="27106" marR="27106" marT="0" marB="0" anchor="b"/>
                </a:tc>
                <a:tc>
                  <a:txBody>
                    <a:bodyPr/>
                    <a:lstStyle/>
                    <a:p>
                      <a:pPr algn="ctr">
                        <a:spcAft>
                          <a:spcPts val="0"/>
                        </a:spcAft>
                      </a:pPr>
                      <a:r>
                        <a:rPr lang="pt-BR" sz="1100">
                          <a:effectLst/>
                        </a:rPr>
                        <a:t>18,1</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Maranhão</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58,4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32,7</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8,9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56,4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33,6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10,0</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Piauí</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50,0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38,3</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11,8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46,7</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38,6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14,7</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Ceará</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46,5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40,0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13,5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38,3</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42,9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18,8</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Rio Grande do Norte</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57,8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32,5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9,8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50,4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32,1</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17,4</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Paraíba</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39,4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40,9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19,7</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32,9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43,6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23,5</a:t>
                      </a:r>
                      <a:endParaRPr lang="pt-BR" sz="1100" dirty="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Pernambuco</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47,3</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33,6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19,2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40,0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35,6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24,4</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Alagoas</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67,6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24,5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7,9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58,5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27,7</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13,8</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Sergipe</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39,6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38,4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22,0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33,4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39,3</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27,3</a:t>
                      </a:r>
                      <a:endParaRPr lang="pt-BR" sz="1100" dirty="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Bahia</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51,8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35,6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12,5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45,2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38,1</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16,7</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Sudeste</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19,1</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37,8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43,0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16,6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36,0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47,4</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Minas Gerais</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18,7</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37,2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44,1</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16,6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34,1</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49,3</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Espírito Santo</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23,9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36,8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39,3</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21,5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35,6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42,9</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Rio de Janeiro</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23,6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37,2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39,2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19,0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36,8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44,2</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São Paulo</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17,1</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38,5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44,4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15,0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36,7</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48,4</a:t>
                      </a:r>
                      <a:endParaRPr lang="pt-BR" sz="1100" dirty="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Sul</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19,7</a:t>
                      </a:r>
                      <a:endParaRPr lang="pt-BR" sz="1100" dirty="0">
                        <a:effectLst/>
                        <a:latin typeface="Times New Roman"/>
                        <a:ea typeface="Times New Roman"/>
                      </a:endParaRPr>
                    </a:p>
                  </a:txBody>
                  <a:tcPr marL="27106" marR="27106" marT="0" marB="0" anchor="b"/>
                </a:tc>
                <a:tc>
                  <a:txBody>
                    <a:bodyPr/>
                    <a:lstStyle/>
                    <a:p>
                      <a:pPr algn="ctr">
                        <a:spcAft>
                          <a:spcPts val="0"/>
                        </a:spcAft>
                      </a:pPr>
                      <a:r>
                        <a:rPr lang="pt-BR" sz="1100">
                          <a:effectLst/>
                        </a:rPr>
                        <a:t>44,0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36,3</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17,9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42,4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39,7</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Paraná</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23,7</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44,6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31,7</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21,3</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44,1</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34,6</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Santa Catarina</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12,6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40,9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46,5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12,2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38,8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49,0</a:t>
                      </a:r>
                      <a:endParaRPr lang="pt-BR" sz="1100" dirty="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Rio Grande do Sul</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19,6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45,2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35,2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17,6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42,6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39,8</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Centro-Oeste</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31,4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42,5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26,1</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27,2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41,0</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31,8</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Mato Grosso do Sul</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31,3</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41,9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26,7</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29,4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40,4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30,2</a:t>
                      </a:r>
                      <a:endParaRPr lang="pt-BR" sz="110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Mato Grosso</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26,3</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47,3</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26,4</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24,2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46,9</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28,9</a:t>
                      </a:r>
                      <a:endParaRPr lang="pt-BR" sz="1100" dirty="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Goiás</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35,5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41,2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23,3</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29,6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39,5</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30,9</a:t>
                      </a:r>
                      <a:endParaRPr lang="pt-BR" sz="1100" dirty="0">
                        <a:effectLst/>
                        <a:latin typeface="Times New Roman"/>
                        <a:ea typeface="Times New Roman"/>
                      </a:endParaRPr>
                    </a:p>
                  </a:txBody>
                  <a:tcPr marL="27106" marR="27106" marT="0" marB="0" anchor="b"/>
                </a:tc>
              </a:tr>
              <a:tr h="116169">
                <a:tc>
                  <a:txBody>
                    <a:bodyPr/>
                    <a:lstStyle/>
                    <a:p>
                      <a:pPr algn="l">
                        <a:spcAft>
                          <a:spcPts val="0"/>
                        </a:spcAft>
                      </a:pPr>
                      <a:r>
                        <a:rPr lang="pt-BR" sz="1100">
                          <a:effectLst/>
                        </a:rPr>
                        <a:t>Distrito Federal</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28,2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40,6</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31,2</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23,1</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a:effectLst/>
                        </a:rPr>
                        <a:t>38,8</a:t>
                      </a:r>
                      <a:endParaRPr lang="pt-BR" sz="1100">
                        <a:effectLst/>
                        <a:latin typeface="Times New Roman"/>
                        <a:ea typeface="Times New Roman"/>
                      </a:endParaRPr>
                    </a:p>
                  </a:txBody>
                  <a:tcPr marL="27106" marR="27106" marT="0" marB="0" anchor="b"/>
                </a:tc>
                <a:tc>
                  <a:txBody>
                    <a:bodyPr/>
                    <a:lstStyle/>
                    <a:p>
                      <a:pPr algn="ctr">
                        <a:spcAft>
                          <a:spcPts val="0"/>
                        </a:spcAft>
                      </a:pPr>
                      <a:r>
                        <a:rPr lang="pt-BR" sz="1100" dirty="0">
                          <a:effectLst/>
                        </a:rPr>
                        <a:t>38,1</a:t>
                      </a:r>
                      <a:endParaRPr lang="pt-BR" sz="1100" dirty="0">
                        <a:effectLst/>
                        <a:latin typeface="Times New Roman"/>
                        <a:ea typeface="Times New Roman"/>
                      </a:endParaRPr>
                    </a:p>
                  </a:txBody>
                  <a:tcPr marL="27106" marR="27106" marT="0" marB="0" anchor="b"/>
                </a:tc>
              </a:tr>
            </a:tbl>
          </a:graphicData>
        </a:graphic>
      </p:graphicFrame>
      <p:sp>
        <p:nvSpPr>
          <p:cNvPr id="5" name="Up-Down Arrow 5"/>
          <p:cNvSpPr/>
          <p:nvPr/>
        </p:nvSpPr>
        <p:spPr>
          <a:xfrm>
            <a:off x="4716015" y="1052736"/>
            <a:ext cx="1152128" cy="554461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6"/>
          <p:cNvSpPr txBox="1"/>
          <p:nvPr/>
        </p:nvSpPr>
        <p:spPr>
          <a:xfrm>
            <a:off x="4722567" y="1700808"/>
            <a:ext cx="1251364" cy="523220"/>
          </a:xfrm>
          <a:prstGeom prst="rect">
            <a:avLst/>
          </a:prstGeom>
          <a:noFill/>
        </p:spPr>
        <p:txBody>
          <a:bodyPr wrap="none" rtlCol="0">
            <a:spAutoFit/>
          </a:bodyPr>
          <a:lstStyle/>
          <a:p>
            <a:r>
              <a:rPr lang="en-US" sz="2800" b="1" dirty="0" smtClean="0">
                <a:solidFill>
                  <a:srgbClr val="0000FF"/>
                </a:solidFill>
              </a:rPr>
              <a:t>SC 46%</a:t>
            </a:r>
            <a:endParaRPr lang="en-US" sz="2800" b="1" dirty="0">
              <a:solidFill>
                <a:srgbClr val="0000FF"/>
              </a:solidFill>
            </a:endParaRPr>
          </a:p>
        </p:txBody>
      </p:sp>
      <p:sp>
        <p:nvSpPr>
          <p:cNvPr id="7" name="TextBox 7"/>
          <p:cNvSpPr txBox="1"/>
          <p:nvPr/>
        </p:nvSpPr>
        <p:spPr>
          <a:xfrm>
            <a:off x="4571999" y="5013176"/>
            <a:ext cx="1428621" cy="954107"/>
          </a:xfrm>
          <a:prstGeom prst="rect">
            <a:avLst/>
          </a:prstGeom>
          <a:noFill/>
        </p:spPr>
        <p:txBody>
          <a:bodyPr wrap="none" rtlCol="0">
            <a:spAutoFit/>
          </a:bodyPr>
          <a:lstStyle/>
          <a:p>
            <a:pPr algn="ctr"/>
            <a:r>
              <a:rPr lang="en-US" sz="2800" b="1" dirty="0" smtClean="0">
                <a:solidFill>
                  <a:srgbClr val="FF0000"/>
                </a:solidFill>
              </a:rPr>
              <a:t>AL e AM </a:t>
            </a:r>
          </a:p>
          <a:p>
            <a:pPr algn="ctr"/>
            <a:r>
              <a:rPr lang="en-US" sz="2800" b="1" dirty="0" smtClean="0">
                <a:solidFill>
                  <a:srgbClr val="FF0000"/>
                </a:solidFill>
              </a:rPr>
              <a:t>8%</a:t>
            </a:r>
            <a:endParaRPr lang="en-US" sz="2800" b="1" dirty="0">
              <a:solidFill>
                <a:srgbClr val="FF0000"/>
              </a:solidFill>
            </a:endParaRPr>
          </a:p>
        </p:txBody>
      </p:sp>
      <p:sp>
        <p:nvSpPr>
          <p:cNvPr id="8" name="TextBox 8"/>
          <p:cNvSpPr txBox="1"/>
          <p:nvPr/>
        </p:nvSpPr>
        <p:spPr>
          <a:xfrm>
            <a:off x="4753704" y="3429000"/>
            <a:ext cx="1125829" cy="523220"/>
          </a:xfrm>
          <a:prstGeom prst="rect">
            <a:avLst/>
          </a:prstGeom>
          <a:noFill/>
        </p:spPr>
        <p:txBody>
          <a:bodyPr wrap="none" rtlCol="0">
            <a:spAutoFit/>
          </a:bodyPr>
          <a:lstStyle/>
          <a:p>
            <a:r>
              <a:rPr lang="en-US" sz="2800" b="1" dirty="0" smtClean="0"/>
              <a:t>38p.p.</a:t>
            </a:r>
            <a:endParaRPr lang="en-US" sz="2800" b="1" dirty="0"/>
          </a:p>
        </p:txBody>
      </p:sp>
    </p:spTree>
    <p:extLst>
      <p:ext uri="{BB962C8B-B14F-4D97-AF65-F5344CB8AC3E}">
        <p14:creationId xmlns="" xmlns:p14="http://schemas.microsoft.com/office/powerpoint/2010/main" val="400653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51520" y="332656"/>
            <a:ext cx="5321300" cy="1092200"/>
          </a:xfrm>
          <a:prstGeom prst="rect">
            <a:avLst/>
          </a:prstGeom>
        </p:spPr>
      </p:pic>
      <p:pic>
        <p:nvPicPr>
          <p:cNvPr id="5" name="Picture 4"/>
          <p:cNvPicPr>
            <a:picLocks noChangeAspect="1"/>
          </p:cNvPicPr>
          <p:nvPr/>
        </p:nvPicPr>
        <p:blipFill>
          <a:blip r:embed="rId3" cstate="print"/>
          <a:stretch>
            <a:fillRect/>
          </a:stretch>
        </p:blipFill>
        <p:spPr>
          <a:xfrm>
            <a:off x="395536" y="1988840"/>
            <a:ext cx="8163089" cy="3096344"/>
          </a:xfrm>
          <a:prstGeom prst="rect">
            <a:avLst/>
          </a:prstGeom>
        </p:spPr>
      </p:pic>
      <p:sp>
        <p:nvSpPr>
          <p:cNvPr id="7" name="TextBox 6"/>
          <p:cNvSpPr txBox="1"/>
          <p:nvPr/>
        </p:nvSpPr>
        <p:spPr>
          <a:xfrm>
            <a:off x="2998387" y="1700808"/>
            <a:ext cx="3301805" cy="369332"/>
          </a:xfrm>
          <a:prstGeom prst="rect">
            <a:avLst/>
          </a:prstGeom>
          <a:noFill/>
        </p:spPr>
        <p:txBody>
          <a:bodyPr wrap="none" rtlCol="0">
            <a:spAutoFit/>
          </a:bodyPr>
          <a:lstStyle/>
          <a:p>
            <a:r>
              <a:rPr lang="en-US" dirty="0" err="1" smtClean="0"/>
              <a:t>Anos</a:t>
            </a:r>
            <a:r>
              <a:rPr lang="en-US" dirty="0" smtClean="0"/>
              <a:t> </a:t>
            </a:r>
            <a:r>
              <a:rPr lang="en-US" dirty="0" err="1" smtClean="0"/>
              <a:t>iniciais</a:t>
            </a:r>
            <a:r>
              <a:rPr lang="en-US" dirty="0" smtClean="0"/>
              <a:t> </a:t>
            </a:r>
            <a:r>
              <a:rPr lang="en-US" dirty="0" err="1" smtClean="0"/>
              <a:t>Ensino</a:t>
            </a:r>
            <a:r>
              <a:rPr lang="en-US" dirty="0" smtClean="0"/>
              <a:t> Fundamental</a:t>
            </a:r>
            <a:endParaRPr lang="en-US" dirty="0"/>
          </a:p>
        </p:txBody>
      </p:sp>
      <p:sp>
        <p:nvSpPr>
          <p:cNvPr id="8" name="TextBox 7"/>
          <p:cNvSpPr txBox="1"/>
          <p:nvPr/>
        </p:nvSpPr>
        <p:spPr>
          <a:xfrm>
            <a:off x="1475656" y="3501008"/>
            <a:ext cx="402674" cy="369332"/>
          </a:xfrm>
          <a:prstGeom prst="rect">
            <a:avLst/>
          </a:prstGeom>
          <a:noFill/>
        </p:spPr>
        <p:txBody>
          <a:bodyPr wrap="none" rtlCol="0">
            <a:spAutoFit/>
          </a:bodyPr>
          <a:lstStyle/>
          <a:p>
            <a:r>
              <a:rPr lang="en-US" dirty="0" smtClean="0">
                <a:solidFill>
                  <a:srgbClr val="800000"/>
                </a:solidFill>
              </a:rPr>
              <a:t>LP</a:t>
            </a:r>
            <a:endParaRPr lang="en-US" dirty="0">
              <a:solidFill>
                <a:srgbClr val="800000"/>
              </a:solidFill>
            </a:endParaRPr>
          </a:p>
        </p:txBody>
      </p:sp>
      <p:sp>
        <p:nvSpPr>
          <p:cNvPr id="9" name="TextBox 8"/>
          <p:cNvSpPr txBox="1"/>
          <p:nvPr/>
        </p:nvSpPr>
        <p:spPr>
          <a:xfrm>
            <a:off x="1403648" y="4293096"/>
            <a:ext cx="633507" cy="369332"/>
          </a:xfrm>
          <a:prstGeom prst="rect">
            <a:avLst/>
          </a:prstGeom>
          <a:noFill/>
        </p:spPr>
        <p:txBody>
          <a:bodyPr wrap="none" rtlCol="0">
            <a:spAutoFit/>
          </a:bodyPr>
          <a:lstStyle/>
          <a:p>
            <a:r>
              <a:rPr lang="en-US" dirty="0" smtClean="0">
                <a:solidFill>
                  <a:schemeClr val="tx2">
                    <a:lumMod val="75000"/>
                  </a:schemeClr>
                </a:solidFill>
              </a:rPr>
              <a:t>MAT</a:t>
            </a:r>
            <a:endParaRPr lang="en-US" dirty="0">
              <a:solidFill>
                <a:schemeClr val="tx2">
                  <a:lumMod val="75000"/>
                </a:schemeClr>
              </a:solidFill>
            </a:endParaRPr>
          </a:p>
        </p:txBody>
      </p:sp>
    </p:spTree>
    <p:extLst>
      <p:ext uri="{BB962C8B-B14F-4D97-AF65-F5344CB8AC3E}">
        <p14:creationId xmlns="" xmlns:p14="http://schemas.microsoft.com/office/powerpoint/2010/main" val="3326172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1594</TotalTime>
  <Words>2429</Words>
  <Application>Microsoft Office PowerPoint</Application>
  <PresentationFormat>Apresentação na tela (4:3)</PresentationFormat>
  <Paragraphs>879</Paragraphs>
  <Slides>38</Slides>
  <Notes>8</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Tema do Office</vt:lpstr>
      <vt:lpstr>Plano Nacional de Educação  Brasília, 8 de outubro de 2013 Senado Federal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Porcentagem de alunos em cada nível de proficiência – Leitura 2º ano</vt:lpstr>
      <vt:lpstr>Porcentagem de alunos em cada nível de proficiência – Leitura 2º ano</vt:lpstr>
      <vt:lpstr>Porcentagem de alunos em cada nível de proficiência – Leitura – 3º ano</vt:lpstr>
      <vt:lpstr>Slide 29</vt:lpstr>
      <vt:lpstr>Resultados em Escrita</vt:lpstr>
      <vt:lpstr>Slide 31</vt:lpstr>
      <vt:lpstr>Slide 32</vt:lpstr>
      <vt:lpstr>Porcentagem de alunos em cada nível de proficiência – Escrita 2º ano</vt:lpstr>
      <vt:lpstr>Porcentagem de alunos em cada nível de proficiência – Escrita 2º ano</vt:lpstr>
      <vt:lpstr>Porcentagem de alunos em cada nível de proficiência – Escrita 3º ano</vt:lpstr>
      <vt:lpstr>Porcentagem de alunos em cada nível de proficiência – Escrita 3º ano </vt:lpstr>
      <vt:lpstr>Slide 37</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Thales</dc:creator>
  <cp:lastModifiedBy>angomes</cp:lastModifiedBy>
  <cp:revision>94</cp:revision>
  <dcterms:created xsi:type="dcterms:W3CDTF">2013-02-08T12:49:01Z</dcterms:created>
  <dcterms:modified xsi:type="dcterms:W3CDTF">2013-10-08T23:35:26Z</dcterms:modified>
</cp:coreProperties>
</file>