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65" r:id="rId2"/>
    <p:sldId id="366" r:id="rId3"/>
    <p:sldId id="363" r:id="rId4"/>
    <p:sldId id="312" r:id="rId5"/>
    <p:sldId id="367" r:id="rId6"/>
    <p:sldId id="306" r:id="rId7"/>
    <p:sldId id="313" r:id="rId8"/>
    <p:sldId id="364" r:id="rId9"/>
    <p:sldId id="368" r:id="rId10"/>
    <p:sldId id="369" r:id="rId11"/>
    <p:sldId id="370" r:id="rId12"/>
    <p:sldId id="331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D69A"/>
    <a:srgbClr val="FFCC00"/>
    <a:srgbClr val="FCFDF9"/>
    <a:srgbClr val="E3ECD0"/>
    <a:srgbClr val="D7E4BE"/>
    <a:srgbClr val="D4E2B8"/>
    <a:srgbClr val="F5F8EE"/>
    <a:srgbClr val="ECF2DE"/>
    <a:srgbClr val="FDE8D7"/>
    <a:srgbClr val="FD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63" autoAdjust="0"/>
    <p:restoredTop sz="94660"/>
  </p:normalViewPr>
  <p:slideViewPr>
    <p:cSldViewPr snapToGrid="0">
      <p:cViewPr varScale="1">
        <p:scale>
          <a:sx n="66" d="100"/>
          <a:sy n="66" d="100"/>
        </p:scale>
        <p:origin x="72" y="28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532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A4B18-B43E-41AD-BEEE-7864AE61003C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C51CA2-36FF-4096-A5CD-BE979DCD7CE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9342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4A3FD-0B9C-484F-A319-A31E2FC38324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2A563-BE3F-47CF-BD51-742CC7F695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538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EE51FA-1794-4463-B1FA-4557A0EC9C3A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BEA12D-12D5-4411-B3AA-7DBFF09E9B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9612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EE51FA-1794-4463-B1FA-4557A0EC9C3A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BEA12D-12D5-4411-B3AA-7DBFF09E9B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348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EE51FA-1794-4463-B1FA-4557A0EC9C3A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BEA12D-12D5-4411-B3AA-7DBFF09E9B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16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EE51FA-1794-4463-B1FA-4557A0EC9C3A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BEA12D-12D5-4411-B3AA-7DBFF09E9B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088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EE51FA-1794-4463-B1FA-4557A0EC9C3A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BEA12D-12D5-4411-B3AA-7DBFF09E9B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8710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EE51FA-1794-4463-B1FA-4557A0EC9C3A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BEA12D-12D5-4411-B3AA-7DBFF09E9B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6434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EE51FA-1794-4463-B1FA-4557A0EC9C3A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BEA12D-12D5-4411-B3AA-7DBFF09E9B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5037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EE51FA-1794-4463-B1FA-4557A0EC9C3A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BEA12D-12D5-4411-B3AA-7DBFF09E9B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1261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EE51FA-1794-4463-B1FA-4557A0EC9C3A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BEA12D-12D5-4411-B3AA-7DBFF09E9B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0469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EE51FA-1794-4463-B1FA-4557A0EC9C3A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BEA12D-12D5-4411-B3AA-7DBFF09E9B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3710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DEE51FA-1794-4463-B1FA-4557A0EC9C3A}" type="datetimeFigureOut">
              <a:rPr lang="pt-BR" smtClean="0"/>
              <a:t>31/05/2017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BEA12D-12D5-4411-B3AA-7DBFF09E9B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170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4" descr="http://www.secom.gov.br/marcagovernofederal.JPG"/>
          <p:cNvPicPr>
            <a:picLocks noChangeAspect="1" noChangeArrowheads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6" t="6582" r="8196" b="18220"/>
          <a:stretch/>
        </p:blipFill>
        <p:spPr bwMode="auto">
          <a:xfrm>
            <a:off x="10671492" y="6088912"/>
            <a:ext cx="1472083" cy="610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ixaDeTexto 13"/>
          <p:cNvSpPr txBox="1">
            <a:spLocks noChangeArrowheads="1"/>
          </p:cNvSpPr>
          <p:nvPr userDrawn="1"/>
        </p:nvSpPr>
        <p:spPr bwMode="auto">
          <a:xfrm>
            <a:off x="8184748" y="6320057"/>
            <a:ext cx="17281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9pPr>
          </a:lstStyle>
          <a:p>
            <a:pPr algn="r"/>
            <a:r>
              <a:rPr lang="pt-BR" altLang="pt-BR" sz="600" b="1" dirty="0" smtClean="0">
                <a:solidFill>
                  <a:schemeClr val="tx1"/>
                </a:solidFill>
                <a:latin typeface="Verdana" pitchFamily="34" charset="0"/>
              </a:rPr>
              <a:t>SECRETARIA ESPECIAL DE </a:t>
            </a:r>
            <a:br>
              <a:rPr lang="pt-BR" altLang="pt-BR" sz="600" b="1" dirty="0" smtClean="0">
                <a:solidFill>
                  <a:schemeClr val="tx1"/>
                </a:solidFill>
                <a:latin typeface="Verdana" pitchFamily="34" charset="0"/>
              </a:rPr>
            </a:br>
            <a:r>
              <a:rPr lang="pt-BR" altLang="pt-BR" sz="600" b="1" dirty="0" smtClean="0">
                <a:solidFill>
                  <a:schemeClr val="tx1"/>
                </a:solidFill>
                <a:latin typeface="Verdana" pitchFamily="34" charset="0"/>
              </a:rPr>
              <a:t>AGRICULTURA FAMILIAR E DO </a:t>
            </a:r>
            <a:br>
              <a:rPr lang="pt-BR" altLang="pt-BR" sz="600" b="1" dirty="0" smtClean="0">
                <a:solidFill>
                  <a:schemeClr val="tx1"/>
                </a:solidFill>
                <a:latin typeface="Verdana" pitchFamily="34" charset="0"/>
              </a:rPr>
            </a:br>
            <a:r>
              <a:rPr lang="pt-BR" altLang="pt-BR" sz="600" b="1" dirty="0" smtClean="0">
                <a:solidFill>
                  <a:schemeClr val="tx1"/>
                </a:solidFill>
                <a:latin typeface="Verdana" pitchFamily="34" charset="0"/>
              </a:rPr>
              <a:t>DESENVOLVIMENTO AGRÁRIO</a:t>
            </a:r>
            <a:endParaRPr lang="pt-BR" altLang="pt-BR" sz="600" b="1" dirty="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13" name="Retângulo 12"/>
          <p:cNvSpPr/>
          <p:nvPr userDrawn="1"/>
        </p:nvSpPr>
        <p:spPr>
          <a:xfrm>
            <a:off x="9909532" y="6483568"/>
            <a:ext cx="85632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altLang="pt-BR" sz="800" b="1" dirty="0" smtClean="0">
                <a:solidFill>
                  <a:schemeClr val="tx1"/>
                </a:solidFill>
                <a:latin typeface="Verdana" pitchFamily="34" charset="0"/>
              </a:rPr>
              <a:t>CASA CIVIL</a:t>
            </a:r>
            <a:endParaRPr lang="pt-BR" b="1" dirty="0"/>
          </a:p>
        </p:txBody>
      </p:sp>
      <p:sp>
        <p:nvSpPr>
          <p:cNvPr id="14" name="Retângulo 13"/>
          <p:cNvSpPr/>
          <p:nvPr userDrawn="1"/>
        </p:nvSpPr>
        <p:spPr>
          <a:xfrm>
            <a:off x="214684" y="6620062"/>
            <a:ext cx="6840000" cy="14400"/>
          </a:xfrm>
          <a:prstGeom prst="rect">
            <a:avLst/>
          </a:prstGeom>
          <a:solidFill>
            <a:srgbClr val="005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Grupo 1"/>
          <p:cNvGrpSpPr/>
          <p:nvPr userDrawn="1"/>
        </p:nvGrpSpPr>
        <p:grpSpPr>
          <a:xfrm>
            <a:off x="7221690" y="6370095"/>
            <a:ext cx="1207215" cy="260854"/>
            <a:chOff x="5501783" y="6370095"/>
            <a:chExt cx="1207215" cy="260854"/>
          </a:xfrm>
        </p:grpSpPr>
        <p:sp>
          <p:nvSpPr>
            <p:cNvPr id="10" name="Retângulo 9"/>
            <p:cNvSpPr/>
            <p:nvPr userDrawn="1"/>
          </p:nvSpPr>
          <p:spPr>
            <a:xfrm>
              <a:off x="5501783" y="6370095"/>
              <a:ext cx="1207215" cy="260854"/>
            </a:xfrm>
            <a:prstGeom prst="rect">
              <a:avLst/>
            </a:prstGeom>
            <a:solidFill>
              <a:srgbClr val="005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Imagem 18"/>
            <p:cNvPicPr>
              <a:picLocks noChangeAspect="1"/>
            </p:cNvPicPr>
            <p:nvPr userDrawn="1"/>
          </p:nvPicPr>
          <p:blipFill rotWithShape="1">
            <a:blip r:embed="rId14"/>
            <a:srcRect t="3427" b="1"/>
            <a:stretch/>
          </p:blipFill>
          <p:spPr>
            <a:xfrm>
              <a:off x="5751776" y="6370095"/>
              <a:ext cx="263685" cy="260524"/>
            </a:xfrm>
            <a:prstGeom prst="rect">
              <a:avLst/>
            </a:prstGeom>
          </p:spPr>
        </p:pic>
        <p:pic>
          <p:nvPicPr>
            <p:cNvPr id="20" name="Imagem 19"/>
            <p:cNvPicPr>
              <a:picLocks noChangeAspect="1"/>
            </p:cNvPicPr>
            <p:nvPr userDrawn="1"/>
          </p:nvPicPr>
          <p:blipFill>
            <a:blip r:embed="rId15"/>
            <a:stretch>
              <a:fillRect/>
            </a:stretch>
          </p:blipFill>
          <p:spPr>
            <a:xfrm>
              <a:off x="6116592" y="6383741"/>
              <a:ext cx="319016" cy="2435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65912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020" userDrawn="1">
          <p15:clr>
            <a:srgbClr val="F26B43"/>
          </p15:clr>
        </p15:guide>
        <p15:guide id="2" pos="531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0" y="5305346"/>
            <a:ext cx="12192000" cy="47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9pPr>
          </a:lstStyle>
          <a:p>
            <a:pPr lvl="0" algn="ctr">
              <a:lnSpc>
                <a:spcPct val="93000"/>
              </a:lnSpc>
              <a:buClr>
                <a:srgbClr val="000000"/>
              </a:buClr>
              <a:buSzPct val="100000"/>
              <a:tabLst/>
            </a:pPr>
            <a:r>
              <a:rPr lang="es-ES" altLang="pt-BR" sz="1300" dirty="0" smtClean="0">
                <a:solidFill>
                  <a:prstClr val="black"/>
                </a:solidFill>
                <a:latin typeface="Verdana" pitchFamily="34" charset="0"/>
              </a:rPr>
              <a:t>J.C. </a:t>
            </a:r>
            <a:r>
              <a:rPr lang="es-ES" altLang="pt-BR" sz="1300" dirty="0" err="1" smtClean="0">
                <a:solidFill>
                  <a:prstClr val="black"/>
                </a:solidFill>
                <a:latin typeface="Verdana" pitchFamily="34" charset="0"/>
              </a:rPr>
              <a:t>Zukowski</a:t>
            </a:r>
            <a:r>
              <a:rPr lang="es-ES" altLang="pt-BR" sz="1300" dirty="0" smtClean="0">
                <a:solidFill>
                  <a:prstClr val="black"/>
                </a:solidFill>
                <a:latin typeface="Verdana" pitchFamily="34" charset="0"/>
              </a:rPr>
              <a:t> </a:t>
            </a:r>
            <a:br>
              <a:rPr lang="es-ES" altLang="pt-BR" sz="1300" dirty="0" smtClean="0">
                <a:solidFill>
                  <a:prstClr val="black"/>
                </a:solidFill>
                <a:latin typeface="Verdana" pitchFamily="34" charset="0"/>
              </a:rPr>
            </a:br>
            <a:r>
              <a:rPr lang="pt-BR" altLang="pt-BR" sz="1000" b="0" i="1" dirty="0">
                <a:solidFill>
                  <a:prstClr val="black"/>
                </a:solidFill>
                <a:latin typeface="Verdana" pitchFamily="34" charset="0"/>
              </a:rPr>
              <a:t>Diretor Substituto do Departamento de </a:t>
            </a:r>
            <a:br>
              <a:rPr lang="pt-BR" altLang="pt-BR" sz="1000" b="0" i="1" dirty="0">
                <a:solidFill>
                  <a:prstClr val="black"/>
                </a:solidFill>
                <a:latin typeface="Verdana" pitchFamily="34" charset="0"/>
              </a:rPr>
            </a:br>
            <a:r>
              <a:rPr lang="pt-BR" altLang="pt-BR" sz="1000" b="0" i="1" dirty="0">
                <a:solidFill>
                  <a:prstClr val="black"/>
                </a:solidFill>
                <a:latin typeface="Verdana" pitchFamily="34" charset="0"/>
              </a:rPr>
              <a:t>Financiamento e Proteção da </a:t>
            </a:r>
            <a:r>
              <a:rPr lang="pt-BR" altLang="pt-BR" sz="1000" b="0" i="1" dirty="0" smtClean="0">
                <a:solidFill>
                  <a:prstClr val="black"/>
                </a:solidFill>
                <a:latin typeface="Verdana" pitchFamily="34" charset="0"/>
              </a:rPr>
              <a:t>Produção</a:t>
            </a:r>
            <a:endParaRPr lang="pt-BR" altLang="pt-BR" sz="1000" b="0" i="1" dirty="0">
              <a:solidFill>
                <a:prstClr val="black"/>
              </a:solidFill>
              <a:latin typeface="Verdana" pitchFamily="34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0" y="5990602"/>
            <a:ext cx="12192000" cy="867398"/>
            <a:chOff x="0" y="5990602"/>
            <a:chExt cx="12192000" cy="867398"/>
          </a:xfrm>
        </p:grpSpPr>
        <p:sp>
          <p:nvSpPr>
            <p:cNvPr id="2" name="Retângulo 1"/>
            <p:cNvSpPr/>
            <p:nvPr/>
          </p:nvSpPr>
          <p:spPr>
            <a:xfrm>
              <a:off x="0" y="5990602"/>
              <a:ext cx="12192000" cy="8673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" name="Retângulo 8"/>
            <p:cNvSpPr/>
            <p:nvPr/>
          </p:nvSpPr>
          <p:spPr>
            <a:xfrm>
              <a:off x="214684" y="6620062"/>
              <a:ext cx="3240000" cy="14400"/>
            </a:xfrm>
            <a:prstGeom prst="rect">
              <a:avLst/>
            </a:prstGeom>
            <a:solidFill>
              <a:srgbClr val="005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3" name="Grupo 2"/>
            <p:cNvGrpSpPr/>
            <p:nvPr/>
          </p:nvGrpSpPr>
          <p:grpSpPr>
            <a:xfrm>
              <a:off x="3601971" y="6088912"/>
              <a:ext cx="5069721" cy="610103"/>
              <a:chOff x="3435162" y="6088912"/>
              <a:chExt cx="5069721" cy="610103"/>
            </a:xfrm>
          </p:grpSpPr>
          <p:pic>
            <p:nvPicPr>
              <p:cNvPr id="5" name="Picture 4" descr="http://www.secom.gov.br/marcagovernofederal.JPG"/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96" t="6582" r="8196" b="18220"/>
              <a:stretch/>
            </p:blipFill>
            <p:spPr bwMode="auto">
              <a:xfrm>
                <a:off x="7032800" y="6088912"/>
                <a:ext cx="1472083" cy="6101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7" name="CaixaDeTexto 13"/>
              <p:cNvSpPr txBox="1">
                <a:spLocks noChangeArrowheads="1"/>
              </p:cNvSpPr>
              <p:nvPr/>
            </p:nvSpPr>
            <p:spPr bwMode="auto">
              <a:xfrm>
                <a:off x="4467329" y="6320057"/>
                <a:ext cx="172819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rIns="0">
                <a:spAutoFit/>
              </a:bodyPr>
              <a:lstStyle>
                <a:lvl1pPr>
                  <a:defRPr sz="2400" b="1">
                    <a:solidFill>
                      <a:schemeClr val="bg1"/>
                    </a:solidFill>
                    <a:latin typeface="Times New Roman" pitchFamily="18" charset="0"/>
                    <a:cs typeface="Lucida Sans Unicode" pitchFamily="34" charset="0"/>
                  </a:defRPr>
                </a:lvl1pPr>
                <a:lvl2pPr marL="742950" indent="-285750">
                  <a:defRPr sz="2400" b="1">
                    <a:solidFill>
                      <a:schemeClr val="bg1"/>
                    </a:solidFill>
                    <a:latin typeface="Times New Roman" pitchFamily="18" charset="0"/>
                    <a:cs typeface="Lucida Sans Unicode" pitchFamily="34" charset="0"/>
                  </a:defRPr>
                </a:lvl2pPr>
                <a:lvl3pPr marL="1143000" indent="-228600">
                  <a:defRPr sz="2400" b="1">
                    <a:solidFill>
                      <a:schemeClr val="bg1"/>
                    </a:solidFill>
                    <a:latin typeface="Times New Roman" pitchFamily="18" charset="0"/>
                    <a:cs typeface="Lucida Sans Unicode" pitchFamily="34" charset="0"/>
                  </a:defRPr>
                </a:lvl3pPr>
                <a:lvl4pPr marL="1600200" indent="-228600">
                  <a:defRPr sz="2400" b="1">
                    <a:solidFill>
                      <a:schemeClr val="bg1"/>
                    </a:solidFill>
                    <a:latin typeface="Times New Roman" pitchFamily="18" charset="0"/>
                    <a:cs typeface="Lucida Sans Unicode" pitchFamily="34" charset="0"/>
                  </a:defRPr>
                </a:lvl4pPr>
                <a:lvl5pPr marL="2057400" indent="-228600">
                  <a:defRPr sz="2400" b="1">
                    <a:solidFill>
                      <a:schemeClr val="bg1"/>
                    </a:solidFill>
                    <a:latin typeface="Times New Roman" pitchFamily="18" charset="0"/>
                    <a:cs typeface="Lucida Sans Unicod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bg1"/>
                    </a:solidFill>
                    <a:latin typeface="Times New Roman" pitchFamily="18" charset="0"/>
                    <a:cs typeface="Lucida Sans Unicod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bg1"/>
                    </a:solidFill>
                    <a:latin typeface="Times New Roman" pitchFamily="18" charset="0"/>
                    <a:cs typeface="Lucida Sans Unicod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bg1"/>
                    </a:solidFill>
                    <a:latin typeface="Times New Roman" pitchFamily="18" charset="0"/>
                    <a:cs typeface="Lucida Sans Unicod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bg1"/>
                    </a:solidFill>
                    <a:latin typeface="Times New Roman" pitchFamily="18" charset="0"/>
                    <a:cs typeface="Lucida Sans Unicode" pitchFamily="34" charset="0"/>
                  </a:defRPr>
                </a:lvl9pPr>
              </a:lstStyle>
              <a:p>
                <a:pPr algn="r"/>
                <a:r>
                  <a:rPr lang="pt-BR" altLang="pt-BR" sz="600" b="1" dirty="0" smtClean="0">
                    <a:solidFill>
                      <a:schemeClr val="tx1"/>
                    </a:solidFill>
                    <a:latin typeface="Verdana" pitchFamily="34" charset="0"/>
                  </a:rPr>
                  <a:t>SECRETARIA ESPECIAL DE </a:t>
                </a:r>
                <a:br>
                  <a:rPr lang="pt-BR" altLang="pt-BR" sz="600" b="1" dirty="0" smtClean="0">
                    <a:solidFill>
                      <a:schemeClr val="tx1"/>
                    </a:solidFill>
                    <a:latin typeface="Verdana" pitchFamily="34" charset="0"/>
                  </a:rPr>
                </a:br>
                <a:r>
                  <a:rPr lang="pt-BR" altLang="pt-BR" sz="600" b="1" dirty="0" smtClean="0">
                    <a:solidFill>
                      <a:schemeClr val="tx1"/>
                    </a:solidFill>
                    <a:latin typeface="Verdana" pitchFamily="34" charset="0"/>
                  </a:rPr>
                  <a:t>AGRICULTURA FAMILIAR E DO </a:t>
                </a:r>
                <a:br>
                  <a:rPr lang="pt-BR" altLang="pt-BR" sz="600" b="1" dirty="0" smtClean="0">
                    <a:solidFill>
                      <a:schemeClr val="tx1"/>
                    </a:solidFill>
                    <a:latin typeface="Verdana" pitchFamily="34" charset="0"/>
                  </a:rPr>
                </a:br>
                <a:r>
                  <a:rPr lang="pt-BR" altLang="pt-BR" sz="600" b="1" dirty="0" smtClean="0">
                    <a:solidFill>
                      <a:schemeClr val="tx1"/>
                    </a:solidFill>
                    <a:latin typeface="Verdana" pitchFamily="34" charset="0"/>
                  </a:rPr>
                  <a:t>DESENVOLVIMENTO AGRÁRIO</a:t>
                </a:r>
                <a:endParaRPr lang="pt-BR" altLang="pt-BR" sz="600" b="1" dirty="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8" name="Retângulo 7"/>
              <p:cNvSpPr/>
              <p:nvPr/>
            </p:nvSpPr>
            <p:spPr>
              <a:xfrm>
                <a:off x="6192113" y="6483568"/>
                <a:ext cx="856325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pt-BR" altLang="pt-BR" sz="800" b="1" dirty="0" smtClean="0">
                    <a:solidFill>
                      <a:schemeClr val="tx1"/>
                    </a:solidFill>
                    <a:latin typeface="Verdana" pitchFamily="34" charset="0"/>
                  </a:rPr>
                  <a:t>CASA CIVIL</a:t>
                </a:r>
                <a:endParaRPr lang="pt-BR" b="1" dirty="0"/>
              </a:p>
            </p:txBody>
          </p:sp>
          <p:grpSp>
            <p:nvGrpSpPr>
              <p:cNvPr id="10" name="Grupo 9"/>
              <p:cNvGrpSpPr>
                <a:grpSpLocks noChangeAspect="1"/>
              </p:cNvGrpSpPr>
              <p:nvPr/>
            </p:nvGrpSpPr>
            <p:grpSpPr>
              <a:xfrm>
                <a:off x="3435162" y="6370095"/>
                <a:ext cx="1207215" cy="260854"/>
                <a:chOff x="-1000992" y="6371548"/>
                <a:chExt cx="2251263" cy="486453"/>
              </a:xfrm>
            </p:grpSpPr>
            <p:sp>
              <p:nvSpPr>
                <p:cNvPr id="11" name="Retângulo 10"/>
                <p:cNvSpPr/>
                <p:nvPr/>
              </p:nvSpPr>
              <p:spPr>
                <a:xfrm>
                  <a:off x="-1000992" y="6371548"/>
                  <a:ext cx="2251263" cy="486453"/>
                </a:xfrm>
                <a:prstGeom prst="rect">
                  <a:avLst/>
                </a:prstGeom>
                <a:solidFill>
                  <a:srgbClr val="005B2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12" name="Imagem 11"/>
                <p:cNvPicPr>
                  <a:picLocks noChangeAspect="1"/>
                </p:cNvPicPr>
                <p:nvPr/>
              </p:nvPicPr>
              <p:blipFill rotWithShape="1">
                <a:blip r:embed="rId3"/>
                <a:srcRect t="3427" b="1"/>
                <a:stretch/>
              </p:blipFill>
              <p:spPr>
                <a:xfrm>
                  <a:off x="-534795" y="6371548"/>
                  <a:ext cx="491730" cy="485838"/>
                </a:xfrm>
                <a:prstGeom prst="rect">
                  <a:avLst/>
                </a:prstGeom>
              </p:spPr>
            </p:pic>
            <p:pic>
              <p:nvPicPr>
                <p:cNvPr id="13" name="Imagem 12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45529" y="6396996"/>
                  <a:ext cx="594914" cy="454131"/>
                </a:xfrm>
                <a:prstGeom prst="rect">
                  <a:avLst/>
                </a:prstGeom>
              </p:spPr>
            </p:pic>
          </p:grpSp>
        </p:grpSp>
        <p:sp>
          <p:nvSpPr>
            <p:cNvPr id="14" name="Retângulo 13"/>
            <p:cNvSpPr/>
            <p:nvPr/>
          </p:nvSpPr>
          <p:spPr>
            <a:xfrm>
              <a:off x="8706410" y="6620062"/>
              <a:ext cx="3240000" cy="14400"/>
            </a:xfrm>
            <a:prstGeom prst="rect">
              <a:avLst/>
            </a:prstGeom>
            <a:solidFill>
              <a:srgbClr val="005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5" name="CaixaDeTexto 14"/>
          <p:cNvSpPr txBox="1"/>
          <p:nvPr/>
        </p:nvSpPr>
        <p:spPr>
          <a:xfrm>
            <a:off x="0" y="2469362"/>
            <a:ext cx="1219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rgbClr val="00B050"/>
                </a:solidFill>
                <a:effectLst>
                  <a:outerShdw blurRad="38100" dist="50800" dir="2700000" algn="tl">
                    <a:srgbClr val="000000">
                      <a:alpha val="55000"/>
                    </a:srgbClr>
                  </a:outerShdw>
                </a:effectLst>
              </a:rPr>
              <a:t>SEGURO RURAL E GESTÃO DE RISCOS </a:t>
            </a:r>
            <a:br>
              <a:rPr lang="pt-BR" sz="4000" b="1" dirty="0" smtClean="0">
                <a:solidFill>
                  <a:srgbClr val="00B050"/>
                </a:solidFill>
                <a:effectLst>
                  <a:outerShdw blurRad="38100" dist="50800" dir="2700000" algn="tl">
                    <a:srgbClr val="000000">
                      <a:alpha val="55000"/>
                    </a:srgbClr>
                  </a:outerShdw>
                </a:effectLst>
              </a:rPr>
            </a:br>
            <a:r>
              <a:rPr lang="pt-BR" sz="4000" b="1" dirty="0" smtClean="0">
                <a:solidFill>
                  <a:srgbClr val="00B050"/>
                </a:solidFill>
                <a:effectLst>
                  <a:outerShdw blurRad="38100" dist="50800" dir="2700000" algn="tl">
                    <a:srgbClr val="000000">
                      <a:alpha val="55000"/>
                    </a:srgbClr>
                  </a:outerShdw>
                </a:effectLst>
              </a:rPr>
              <a:t>PARA A AGRICULTURA FAMILIAR</a:t>
            </a:r>
            <a:endParaRPr lang="pt-BR" sz="4000" b="1" dirty="0">
              <a:solidFill>
                <a:srgbClr val="00B050"/>
              </a:solidFill>
              <a:effectLst>
                <a:outerShdw blurRad="38100" dist="50800" dir="2700000" algn="tl">
                  <a:srgbClr val="000000">
                    <a:alpha val="55000"/>
                  </a:srgbClr>
                </a:outerShdw>
              </a:effectLst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0" y="2522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AUDIÊNCIA PÚBLICA – CRA – </a:t>
            </a:r>
            <a:r>
              <a:rPr lang="pt-BR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Senado Federal</a:t>
            </a:r>
          </a:p>
          <a:p>
            <a:pPr algn="ctr"/>
            <a:r>
              <a:rPr lang="pt-BR" sz="1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PL 04/2007 </a:t>
            </a:r>
            <a:r>
              <a:rPr lang="pt-BR" sz="1200" b="1" dirty="0">
                <a:ea typeface="Calibri" panose="020F0502020204030204" pitchFamily="34" charset="0"/>
                <a:cs typeface="Times New Roman" panose="02020603050405020304" pitchFamily="18" charset="0"/>
              </a:rPr>
              <a:t>– Política Nacional de Gestão de Riscos Agropecuários</a:t>
            </a:r>
            <a:endParaRPr lang="pt-BR" sz="12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pt-BR" sz="1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31/05/2017</a:t>
            </a:r>
            <a:endParaRPr lang="pt-BR" sz="12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86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7"/>
          <p:cNvSpPr txBox="1"/>
          <p:nvPr/>
        </p:nvSpPr>
        <p:spPr>
          <a:xfrm>
            <a:off x="2214854" y="1112507"/>
            <a:ext cx="8740851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 defTabSz="457200" eaLnBrk="0" hangingPunct="0">
              <a:spcBef>
                <a:spcPts val="2400"/>
              </a:spcBef>
              <a:buFont typeface="Wingdings 3" panose="05040102010807070707" pitchFamily="18" charset="2"/>
              <a:buChar char=""/>
            </a:pPr>
            <a:r>
              <a:rPr lang="pt-BR" sz="2800" b="1" dirty="0" smtClean="0">
                <a:latin typeface="Arial Narrow" panose="020B0606020202030204" pitchFamily="34" charset="0"/>
                <a:ea typeface="MS PGothic" charset="0"/>
                <a:cs typeface="Adobe Caslon Pro"/>
              </a:rPr>
              <a:t>Sistema de Taxas e Bonificações</a:t>
            </a:r>
          </a:p>
          <a:p>
            <a:pPr marL="266700" indent="-266700" defTabSz="457200" eaLnBrk="0" hangingPunct="0">
              <a:spcBef>
                <a:spcPts val="2400"/>
              </a:spcBef>
              <a:buFont typeface="Wingdings 3" panose="05040102010807070707" pitchFamily="18" charset="2"/>
              <a:buChar char=""/>
            </a:pPr>
            <a:r>
              <a:rPr lang="pt-BR" sz="2800" b="1" dirty="0" smtClean="0">
                <a:latin typeface="Arial Narrow" panose="020B0606020202030204" pitchFamily="34" charset="0"/>
                <a:ea typeface="MS PGothic" charset="0"/>
                <a:cs typeface="Adobe Caslon Pro"/>
              </a:rPr>
              <a:t>Estímulo a mitigadores de risco / boas práticas</a:t>
            </a:r>
          </a:p>
          <a:p>
            <a:pPr marL="266700" indent="-266700" defTabSz="457200" eaLnBrk="0" hangingPunct="0">
              <a:spcBef>
                <a:spcPts val="2400"/>
              </a:spcBef>
              <a:buFont typeface="Wingdings 3" panose="05040102010807070707" pitchFamily="18" charset="2"/>
              <a:buChar char=""/>
            </a:pPr>
            <a:r>
              <a:rPr lang="pt-BR" sz="2800" b="1" dirty="0">
                <a:latin typeface="Arial Narrow" panose="020B0606020202030204" pitchFamily="34" charset="0"/>
                <a:ea typeface="MS PGothic" charset="0"/>
                <a:cs typeface="Adobe Caslon Pro"/>
              </a:rPr>
              <a:t>Novas coberturas para situações não atendidas</a:t>
            </a:r>
          </a:p>
          <a:p>
            <a:pPr marL="266700" indent="-266700" defTabSz="457200" eaLnBrk="0" hangingPunct="0">
              <a:spcBef>
                <a:spcPts val="2400"/>
              </a:spcBef>
              <a:buFont typeface="Wingdings 3" panose="05040102010807070707" pitchFamily="18" charset="2"/>
              <a:buChar char=""/>
            </a:pPr>
            <a:r>
              <a:rPr lang="pt-BR" sz="2800" b="1" dirty="0" smtClean="0">
                <a:latin typeface="Arial Narrow" panose="020B0606020202030204" pitchFamily="34" charset="0"/>
                <a:ea typeface="MS PGothic" charset="0"/>
                <a:cs typeface="Adobe Caslon Pro"/>
              </a:rPr>
              <a:t>Sistema de informações</a:t>
            </a:r>
          </a:p>
          <a:p>
            <a:pPr marL="266700" indent="-266700" defTabSz="457200" eaLnBrk="0" hangingPunct="0">
              <a:spcBef>
                <a:spcPts val="2400"/>
              </a:spcBef>
              <a:buFont typeface="Wingdings 3" panose="05040102010807070707" pitchFamily="18" charset="2"/>
              <a:buChar char=""/>
            </a:pPr>
            <a:r>
              <a:rPr lang="pt-BR" sz="2800" b="1" dirty="0" smtClean="0">
                <a:latin typeface="Arial Narrow" panose="020B0606020202030204" pitchFamily="34" charset="0"/>
                <a:ea typeface="MS PGothic" charset="0"/>
                <a:cs typeface="Adobe Caslon Pro"/>
              </a:rPr>
              <a:t>Desvinculação do sigilo bancário</a:t>
            </a:r>
          </a:p>
          <a:p>
            <a:pPr marL="266700" indent="-266700" defTabSz="457200" eaLnBrk="0" hangingPunct="0">
              <a:spcBef>
                <a:spcPts val="2400"/>
              </a:spcBef>
              <a:buFont typeface="Wingdings 3" panose="05040102010807070707" pitchFamily="18" charset="2"/>
              <a:buChar char=""/>
            </a:pPr>
            <a:r>
              <a:rPr lang="pt-BR" sz="2800" b="1" dirty="0" smtClean="0">
                <a:latin typeface="Arial Narrow" panose="020B0606020202030204" pitchFamily="34" charset="0"/>
                <a:ea typeface="MS PGothic" charset="0"/>
                <a:cs typeface="Adobe Caslon Pro"/>
              </a:rPr>
              <a:t>Geoprocessamento e sensoriamento remoto</a:t>
            </a:r>
          </a:p>
          <a:p>
            <a:pPr marL="266700" indent="-266700" defTabSz="457200" eaLnBrk="0" hangingPunct="0">
              <a:spcBef>
                <a:spcPts val="2400"/>
              </a:spcBef>
              <a:buFont typeface="Wingdings 3" panose="05040102010807070707" pitchFamily="18" charset="2"/>
              <a:buChar char=""/>
            </a:pPr>
            <a:r>
              <a:rPr lang="pt-BR" sz="2800" b="1" dirty="0" smtClean="0">
                <a:latin typeface="Arial Narrow" panose="020B0606020202030204" pitchFamily="34" charset="0"/>
                <a:ea typeface="MS PGothic" charset="0"/>
                <a:cs typeface="Adobe Caslon Pro"/>
              </a:rPr>
              <a:t>Automação de procedimentos de regulação de sinistros</a:t>
            </a: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0" y="250222"/>
            <a:ext cx="12192000" cy="371986"/>
          </a:xfrm>
          <a:prstGeom prst="rect">
            <a:avLst/>
          </a:prstGeom>
          <a:noFill/>
        </p:spPr>
        <p:txBody>
          <a:bodyPr vert="horz" lIns="91440" tIns="45720" rIns="9144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pt-BR" sz="3000" b="1" dirty="0" smtClean="0">
                <a:solidFill>
                  <a:schemeClr val="tx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Dax-Regular"/>
                <a:ea typeface="MS PGothic" charset="0"/>
                <a:cs typeface="Dax-Regular"/>
              </a:rPr>
              <a:t>NECESSIDADES DE EVOLUÇÃO DO PROGRAMA</a:t>
            </a:r>
            <a:endParaRPr lang="pt-BR" sz="3000" b="1" dirty="0">
              <a:solidFill>
                <a:schemeClr val="tx2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Dax-Regular"/>
              <a:ea typeface="MS PGothic" charset="0"/>
              <a:cs typeface="Dax-Regular"/>
            </a:endParaRPr>
          </a:p>
        </p:txBody>
      </p:sp>
      <p:cxnSp>
        <p:nvCxnSpPr>
          <p:cNvPr id="9" name="Conector reto 8"/>
          <p:cNvCxnSpPr>
            <a:cxnSpLocks noChangeShapeType="1"/>
          </p:cNvCxnSpPr>
          <p:nvPr/>
        </p:nvCxnSpPr>
        <p:spPr bwMode="auto">
          <a:xfrm flipV="1">
            <a:off x="216000" y="710477"/>
            <a:ext cx="11772000" cy="0"/>
          </a:xfrm>
          <a:prstGeom prst="line">
            <a:avLst/>
          </a:prstGeom>
          <a:noFill/>
          <a:ln w="25400" cmpd="dbl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50933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7"/>
          <p:cNvSpPr txBox="1"/>
          <p:nvPr/>
        </p:nvSpPr>
        <p:spPr>
          <a:xfrm>
            <a:off x="1059684" y="1445794"/>
            <a:ext cx="963965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eaLnBrk="0" hangingPunct="0">
              <a:spcBef>
                <a:spcPts val="2400"/>
              </a:spcBef>
            </a:pPr>
            <a:r>
              <a:rPr lang="pt-BR" sz="2800" b="1" dirty="0" smtClean="0">
                <a:latin typeface="Arial Narrow" panose="020B0606020202030204" pitchFamily="34" charset="0"/>
                <a:ea typeface="MS PGothic" charset="0"/>
                <a:cs typeface="Adobe Caslon Pro"/>
              </a:rPr>
              <a:t>Seguro público com cobertura básica </a:t>
            </a:r>
            <a:r>
              <a:rPr lang="pt-BR" sz="2800" dirty="0" smtClean="0">
                <a:latin typeface="Arial Narrow" panose="020B0606020202030204" pitchFamily="34" charset="0"/>
                <a:ea typeface="MS PGothic" charset="0"/>
                <a:cs typeface="Adobe Caslon Pro"/>
              </a:rPr>
              <a:t>(artigos 12 e 13)</a:t>
            </a:r>
          </a:p>
          <a:p>
            <a:pPr marL="266700" indent="-266700" defTabSz="457200" eaLnBrk="0" hangingPunct="0">
              <a:spcBef>
                <a:spcPts val="2400"/>
              </a:spcBef>
              <a:buFont typeface="Wingdings 3" panose="05040102010807070707" pitchFamily="18" charset="2"/>
              <a:buChar char=""/>
            </a:pPr>
            <a:r>
              <a:rPr lang="pt-BR" sz="2800" b="1" dirty="0" smtClean="0">
                <a:solidFill>
                  <a:srgbClr val="0070C0"/>
                </a:solidFill>
                <a:latin typeface="Arial Narrow" panose="020B0606020202030204" pitchFamily="34" charset="0"/>
                <a:ea typeface="MS PGothic" charset="0"/>
                <a:cs typeface="Adobe Caslon Pro"/>
              </a:rPr>
              <a:t>Necessidade de programa específico para agricultura familiar, </a:t>
            </a:r>
            <a:br>
              <a:rPr lang="pt-BR" sz="2800" b="1" dirty="0" smtClean="0">
                <a:solidFill>
                  <a:srgbClr val="0070C0"/>
                </a:solidFill>
                <a:latin typeface="Arial Narrow" panose="020B0606020202030204" pitchFamily="34" charset="0"/>
                <a:ea typeface="MS PGothic" charset="0"/>
                <a:cs typeface="Adobe Caslon Pro"/>
              </a:rPr>
            </a:br>
            <a:r>
              <a:rPr lang="pt-BR" sz="2800" b="1" dirty="0" smtClean="0">
                <a:solidFill>
                  <a:srgbClr val="0070C0"/>
                </a:solidFill>
                <a:latin typeface="Arial Narrow" panose="020B0606020202030204" pitchFamily="34" charset="0"/>
                <a:ea typeface="MS PGothic" charset="0"/>
                <a:cs typeface="Adobe Caslon Pro"/>
              </a:rPr>
              <a:t>com cobertura ampliada</a:t>
            </a: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0" y="250222"/>
            <a:ext cx="12192000" cy="371986"/>
          </a:xfrm>
          <a:prstGeom prst="rect">
            <a:avLst/>
          </a:prstGeom>
          <a:noFill/>
        </p:spPr>
        <p:txBody>
          <a:bodyPr vert="horz" lIns="91440" tIns="45720" rIns="9144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pt-BR" sz="3000" b="1" dirty="0" smtClean="0">
                <a:solidFill>
                  <a:schemeClr val="tx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Dax-Regular"/>
                <a:ea typeface="MS PGothic" charset="0"/>
                <a:cs typeface="Dax-Regular"/>
              </a:rPr>
              <a:t>PL 04/2017 – Tópicos Para Discussão/Aprimoramento</a:t>
            </a:r>
            <a:endParaRPr lang="pt-BR" sz="3000" b="1" dirty="0">
              <a:solidFill>
                <a:schemeClr val="tx2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Dax-Regular"/>
              <a:ea typeface="MS PGothic" charset="0"/>
              <a:cs typeface="Dax-Regular"/>
            </a:endParaRPr>
          </a:p>
        </p:txBody>
      </p:sp>
      <p:cxnSp>
        <p:nvCxnSpPr>
          <p:cNvPr id="9" name="Conector reto 8"/>
          <p:cNvCxnSpPr>
            <a:cxnSpLocks noChangeShapeType="1"/>
          </p:cNvCxnSpPr>
          <p:nvPr/>
        </p:nvCxnSpPr>
        <p:spPr bwMode="auto">
          <a:xfrm flipV="1">
            <a:off x="216000" y="710477"/>
            <a:ext cx="11772000" cy="0"/>
          </a:xfrm>
          <a:prstGeom prst="line">
            <a:avLst/>
          </a:prstGeom>
          <a:noFill/>
          <a:ln w="25400" cmpd="dbl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7"/>
          <p:cNvSpPr txBox="1"/>
          <p:nvPr/>
        </p:nvSpPr>
        <p:spPr>
          <a:xfrm>
            <a:off x="1059684" y="4170482"/>
            <a:ext cx="963965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eaLnBrk="0" hangingPunct="0">
              <a:spcBef>
                <a:spcPts val="2400"/>
              </a:spcBef>
            </a:pPr>
            <a:r>
              <a:rPr lang="pt-BR" sz="2800" b="1" dirty="0" smtClean="0">
                <a:latin typeface="Arial Narrow" panose="020B0606020202030204" pitchFamily="34" charset="0"/>
                <a:ea typeface="MS PGothic" charset="0"/>
                <a:cs typeface="Adobe Caslon Pro"/>
              </a:rPr>
              <a:t>Questões </a:t>
            </a:r>
            <a:r>
              <a:rPr lang="pt-BR" sz="2800" b="1" dirty="0">
                <a:latin typeface="Arial Narrow" panose="020B0606020202030204" pitchFamily="34" charset="0"/>
                <a:ea typeface="MS PGothic" charset="0"/>
                <a:cs typeface="Adobe Caslon Pro"/>
              </a:rPr>
              <a:t>de seguro remetidas ao CMN </a:t>
            </a:r>
            <a:r>
              <a:rPr lang="pt-BR" sz="2800" dirty="0">
                <a:latin typeface="Arial Narrow" panose="020B0606020202030204" pitchFamily="34" charset="0"/>
                <a:ea typeface="MS PGothic" charset="0"/>
                <a:cs typeface="Adobe Caslon Pro"/>
              </a:rPr>
              <a:t>(artigos 15, 16 e 25)</a:t>
            </a:r>
          </a:p>
          <a:p>
            <a:pPr marL="266700" indent="-266700" defTabSz="457200" eaLnBrk="0" hangingPunct="0">
              <a:spcBef>
                <a:spcPts val="2400"/>
              </a:spcBef>
              <a:buFont typeface="Wingdings 3" panose="05040102010807070707" pitchFamily="18" charset="2"/>
              <a:buChar char=""/>
            </a:pPr>
            <a:r>
              <a:rPr lang="pt-BR" sz="2800" b="1" dirty="0" smtClean="0">
                <a:solidFill>
                  <a:srgbClr val="0070C0"/>
                </a:solidFill>
                <a:latin typeface="Arial Narrow" panose="020B0606020202030204" pitchFamily="34" charset="0"/>
                <a:ea typeface="MS PGothic" charset="0"/>
                <a:cs typeface="Adobe Caslon Pro"/>
              </a:rPr>
              <a:t>Necessidade de tratamento em instância própria</a:t>
            </a:r>
            <a:endParaRPr lang="pt-BR" sz="2800" b="1" dirty="0">
              <a:latin typeface="Arial Narrow" panose="020B0606020202030204" pitchFamily="34" charset="0"/>
              <a:ea typeface="MS PGothic" charset="0"/>
              <a:cs typeface="Adobe Caslon Pro"/>
            </a:endParaRPr>
          </a:p>
        </p:txBody>
      </p:sp>
    </p:spTree>
    <p:extLst>
      <p:ext uri="{BB962C8B-B14F-4D97-AF65-F5344CB8AC3E}">
        <p14:creationId xmlns:p14="http://schemas.microsoft.com/office/powerpoint/2010/main" val="224791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2799301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rgbClr val="008000"/>
                </a:solidFill>
              </a:rPr>
              <a:t>OBRIGADO !</a:t>
            </a:r>
            <a:endParaRPr lang="pt-BR" sz="4000" b="1" dirty="0">
              <a:solidFill>
                <a:srgbClr val="008000"/>
              </a:solidFill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5305346"/>
            <a:ext cx="12192000" cy="47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1pPr>
            <a:lvl2pPr marL="7429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2pPr>
            <a:lvl3pPr marL="11430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3pPr>
            <a:lvl4pPr marL="16002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4pPr>
            <a:lvl5pPr marL="2057400" indent="-2286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 b="1">
                <a:solidFill>
                  <a:schemeClr val="bg1"/>
                </a:solidFill>
                <a:latin typeface="Times New Roman" pitchFamily="18" charset="0"/>
                <a:cs typeface="Lucida Sans Unicode" pitchFamily="34" charset="0"/>
              </a:defRPr>
            </a:lvl9pPr>
          </a:lstStyle>
          <a:p>
            <a:pPr lvl="0" algn="ctr">
              <a:lnSpc>
                <a:spcPct val="93000"/>
              </a:lnSpc>
              <a:buClr>
                <a:srgbClr val="000000"/>
              </a:buClr>
              <a:buSzPct val="100000"/>
              <a:tabLst/>
            </a:pPr>
            <a:r>
              <a:rPr lang="es-ES" altLang="pt-BR" sz="1300" dirty="0" smtClean="0">
                <a:solidFill>
                  <a:prstClr val="black"/>
                </a:solidFill>
                <a:latin typeface="Verdana" pitchFamily="34" charset="0"/>
              </a:rPr>
              <a:t>J.C. </a:t>
            </a:r>
            <a:r>
              <a:rPr lang="es-ES" altLang="pt-BR" sz="1300" dirty="0" err="1" smtClean="0">
                <a:solidFill>
                  <a:prstClr val="black"/>
                </a:solidFill>
                <a:latin typeface="Verdana" pitchFamily="34" charset="0"/>
              </a:rPr>
              <a:t>Zukowski</a:t>
            </a:r>
            <a:r>
              <a:rPr lang="es-ES" altLang="pt-BR" sz="1300" dirty="0" smtClean="0">
                <a:solidFill>
                  <a:prstClr val="black"/>
                </a:solidFill>
                <a:latin typeface="Verdana" pitchFamily="34" charset="0"/>
              </a:rPr>
              <a:t> </a:t>
            </a:r>
            <a:br>
              <a:rPr lang="es-ES" altLang="pt-BR" sz="1300" dirty="0" smtClean="0">
                <a:solidFill>
                  <a:prstClr val="black"/>
                </a:solidFill>
                <a:latin typeface="Verdana" pitchFamily="34" charset="0"/>
              </a:rPr>
            </a:br>
            <a:r>
              <a:rPr lang="pt-BR" altLang="pt-BR" sz="1000" b="0" i="1" dirty="0">
                <a:solidFill>
                  <a:prstClr val="black"/>
                </a:solidFill>
                <a:latin typeface="Verdana" pitchFamily="34" charset="0"/>
              </a:rPr>
              <a:t>Diretor Substituto do Departamento de </a:t>
            </a:r>
            <a:br>
              <a:rPr lang="pt-BR" altLang="pt-BR" sz="1000" b="0" i="1" dirty="0">
                <a:solidFill>
                  <a:prstClr val="black"/>
                </a:solidFill>
                <a:latin typeface="Verdana" pitchFamily="34" charset="0"/>
              </a:rPr>
            </a:br>
            <a:r>
              <a:rPr lang="pt-BR" altLang="pt-BR" sz="1000" b="0" i="1" dirty="0">
                <a:solidFill>
                  <a:prstClr val="black"/>
                </a:solidFill>
                <a:latin typeface="Verdana" pitchFamily="34" charset="0"/>
              </a:rPr>
              <a:t>Financiamento e Proteção da </a:t>
            </a:r>
            <a:r>
              <a:rPr lang="pt-BR" altLang="pt-BR" sz="1000" b="0" i="1" dirty="0" smtClean="0">
                <a:solidFill>
                  <a:prstClr val="black"/>
                </a:solidFill>
                <a:latin typeface="Verdana" pitchFamily="34" charset="0"/>
              </a:rPr>
              <a:t>Produção</a:t>
            </a:r>
            <a:endParaRPr lang="pt-BR" altLang="pt-BR" sz="1000" b="0" i="1" dirty="0">
              <a:solidFill>
                <a:prstClr val="black"/>
              </a:solidFill>
              <a:latin typeface="Verdana" pitchFamily="34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0" y="5990602"/>
            <a:ext cx="12192000" cy="867398"/>
            <a:chOff x="0" y="5990602"/>
            <a:chExt cx="12192000" cy="867398"/>
          </a:xfrm>
        </p:grpSpPr>
        <p:sp>
          <p:nvSpPr>
            <p:cNvPr id="7" name="Retângulo 6"/>
            <p:cNvSpPr/>
            <p:nvPr/>
          </p:nvSpPr>
          <p:spPr>
            <a:xfrm>
              <a:off x="0" y="5990602"/>
              <a:ext cx="12192000" cy="8673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Retângulo 7"/>
            <p:cNvSpPr/>
            <p:nvPr/>
          </p:nvSpPr>
          <p:spPr>
            <a:xfrm>
              <a:off x="214684" y="6620062"/>
              <a:ext cx="3240000" cy="14400"/>
            </a:xfrm>
            <a:prstGeom prst="rect">
              <a:avLst/>
            </a:prstGeom>
            <a:solidFill>
              <a:srgbClr val="005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9" name="Grupo 8"/>
            <p:cNvGrpSpPr/>
            <p:nvPr/>
          </p:nvGrpSpPr>
          <p:grpSpPr>
            <a:xfrm>
              <a:off x="3601971" y="6088912"/>
              <a:ext cx="5069721" cy="610103"/>
              <a:chOff x="3435162" y="6088912"/>
              <a:chExt cx="5069721" cy="610103"/>
            </a:xfrm>
          </p:grpSpPr>
          <p:pic>
            <p:nvPicPr>
              <p:cNvPr id="11" name="Picture 4" descr="http://www.secom.gov.br/marcagovernofederal.JPG"/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96" t="6582" r="8196" b="18220"/>
              <a:stretch/>
            </p:blipFill>
            <p:spPr bwMode="auto">
              <a:xfrm>
                <a:off x="7032800" y="6088912"/>
                <a:ext cx="1472083" cy="61010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2" name="CaixaDeTexto 13"/>
              <p:cNvSpPr txBox="1">
                <a:spLocks noChangeArrowheads="1"/>
              </p:cNvSpPr>
              <p:nvPr/>
            </p:nvSpPr>
            <p:spPr bwMode="auto">
              <a:xfrm>
                <a:off x="4467329" y="6320057"/>
                <a:ext cx="172819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rIns="0">
                <a:spAutoFit/>
              </a:bodyPr>
              <a:lstStyle>
                <a:lvl1pPr>
                  <a:defRPr sz="2400" b="1">
                    <a:solidFill>
                      <a:schemeClr val="bg1"/>
                    </a:solidFill>
                    <a:latin typeface="Times New Roman" pitchFamily="18" charset="0"/>
                    <a:cs typeface="Lucida Sans Unicode" pitchFamily="34" charset="0"/>
                  </a:defRPr>
                </a:lvl1pPr>
                <a:lvl2pPr marL="742950" indent="-285750">
                  <a:defRPr sz="2400" b="1">
                    <a:solidFill>
                      <a:schemeClr val="bg1"/>
                    </a:solidFill>
                    <a:latin typeface="Times New Roman" pitchFamily="18" charset="0"/>
                    <a:cs typeface="Lucida Sans Unicode" pitchFamily="34" charset="0"/>
                  </a:defRPr>
                </a:lvl2pPr>
                <a:lvl3pPr marL="1143000" indent="-228600">
                  <a:defRPr sz="2400" b="1">
                    <a:solidFill>
                      <a:schemeClr val="bg1"/>
                    </a:solidFill>
                    <a:latin typeface="Times New Roman" pitchFamily="18" charset="0"/>
                    <a:cs typeface="Lucida Sans Unicode" pitchFamily="34" charset="0"/>
                  </a:defRPr>
                </a:lvl3pPr>
                <a:lvl4pPr marL="1600200" indent="-228600">
                  <a:defRPr sz="2400" b="1">
                    <a:solidFill>
                      <a:schemeClr val="bg1"/>
                    </a:solidFill>
                    <a:latin typeface="Times New Roman" pitchFamily="18" charset="0"/>
                    <a:cs typeface="Lucida Sans Unicode" pitchFamily="34" charset="0"/>
                  </a:defRPr>
                </a:lvl4pPr>
                <a:lvl5pPr marL="2057400" indent="-228600">
                  <a:defRPr sz="2400" b="1">
                    <a:solidFill>
                      <a:schemeClr val="bg1"/>
                    </a:solidFill>
                    <a:latin typeface="Times New Roman" pitchFamily="18" charset="0"/>
                    <a:cs typeface="Lucida Sans Unicod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bg1"/>
                    </a:solidFill>
                    <a:latin typeface="Times New Roman" pitchFamily="18" charset="0"/>
                    <a:cs typeface="Lucida Sans Unicod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bg1"/>
                    </a:solidFill>
                    <a:latin typeface="Times New Roman" pitchFamily="18" charset="0"/>
                    <a:cs typeface="Lucida Sans Unicod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bg1"/>
                    </a:solidFill>
                    <a:latin typeface="Times New Roman" pitchFamily="18" charset="0"/>
                    <a:cs typeface="Lucida Sans Unicod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bg1"/>
                    </a:solidFill>
                    <a:latin typeface="Times New Roman" pitchFamily="18" charset="0"/>
                    <a:cs typeface="Lucida Sans Unicode" pitchFamily="34" charset="0"/>
                  </a:defRPr>
                </a:lvl9pPr>
              </a:lstStyle>
              <a:p>
                <a:pPr algn="r"/>
                <a:r>
                  <a:rPr lang="pt-BR" altLang="pt-BR" sz="600" b="1" dirty="0" smtClean="0">
                    <a:solidFill>
                      <a:schemeClr val="tx1"/>
                    </a:solidFill>
                    <a:latin typeface="Verdana" pitchFamily="34" charset="0"/>
                  </a:rPr>
                  <a:t>SECRETARIA ESPECIAL DE </a:t>
                </a:r>
                <a:br>
                  <a:rPr lang="pt-BR" altLang="pt-BR" sz="600" b="1" dirty="0" smtClean="0">
                    <a:solidFill>
                      <a:schemeClr val="tx1"/>
                    </a:solidFill>
                    <a:latin typeface="Verdana" pitchFamily="34" charset="0"/>
                  </a:rPr>
                </a:br>
                <a:r>
                  <a:rPr lang="pt-BR" altLang="pt-BR" sz="600" b="1" dirty="0" smtClean="0">
                    <a:solidFill>
                      <a:schemeClr val="tx1"/>
                    </a:solidFill>
                    <a:latin typeface="Verdana" pitchFamily="34" charset="0"/>
                  </a:rPr>
                  <a:t>AGRICULTURA FAMILIAR E DO </a:t>
                </a:r>
                <a:br>
                  <a:rPr lang="pt-BR" altLang="pt-BR" sz="600" b="1" dirty="0" smtClean="0">
                    <a:solidFill>
                      <a:schemeClr val="tx1"/>
                    </a:solidFill>
                    <a:latin typeface="Verdana" pitchFamily="34" charset="0"/>
                  </a:rPr>
                </a:br>
                <a:r>
                  <a:rPr lang="pt-BR" altLang="pt-BR" sz="600" b="1" dirty="0" smtClean="0">
                    <a:solidFill>
                      <a:schemeClr val="tx1"/>
                    </a:solidFill>
                    <a:latin typeface="Verdana" pitchFamily="34" charset="0"/>
                  </a:rPr>
                  <a:t>DESENVOLVIMENTO AGRÁRIO</a:t>
                </a:r>
                <a:endParaRPr lang="pt-BR" altLang="pt-BR" sz="600" b="1" dirty="0">
                  <a:solidFill>
                    <a:schemeClr val="tx1"/>
                  </a:solidFill>
                  <a:latin typeface="Verdana" pitchFamily="34" charset="0"/>
                </a:endParaRPr>
              </a:p>
            </p:txBody>
          </p:sp>
          <p:sp>
            <p:nvSpPr>
              <p:cNvPr id="13" name="Retângulo 12"/>
              <p:cNvSpPr/>
              <p:nvPr/>
            </p:nvSpPr>
            <p:spPr>
              <a:xfrm>
                <a:off x="6192113" y="6483568"/>
                <a:ext cx="856325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pt-BR" altLang="pt-BR" sz="800" b="1" dirty="0" smtClean="0">
                    <a:solidFill>
                      <a:schemeClr val="tx1"/>
                    </a:solidFill>
                    <a:latin typeface="Verdana" pitchFamily="34" charset="0"/>
                  </a:rPr>
                  <a:t>CASA CIVIL</a:t>
                </a:r>
                <a:endParaRPr lang="pt-BR" b="1" dirty="0"/>
              </a:p>
            </p:txBody>
          </p:sp>
          <p:grpSp>
            <p:nvGrpSpPr>
              <p:cNvPr id="14" name="Grupo 13"/>
              <p:cNvGrpSpPr>
                <a:grpSpLocks noChangeAspect="1"/>
              </p:cNvGrpSpPr>
              <p:nvPr/>
            </p:nvGrpSpPr>
            <p:grpSpPr>
              <a:xfrm>
                <a:off x="3435162" y="6370095"/>
                <a:ext cx="1207215" cy="260854"/>
                <a:chOff x="-1000992" y="6371548"/>
                <a:chExt cx="2251263" cy="486453"/>
              </a:xfrm>
            </p:grpSpPr>
            <p:sp>
              <p:nvSpPr>
                <p:cNvPr id="15" name="Retângulo 14"/>
                <p:cNvSpPr/>
                <p:nvPr/>
              </p:nvSpPr>
              <p:spPr>
                <a:xfrm>
                  <a:off x="-1000992" y="6371548"/>
                  <a:ext cx="2251263" cy="486453"/>
                </a:xfrm>
                <a:prstGeom prst="rect">
                  <a:avLst/>
                </a:prstGeom>
                <a:solidFill>
                  <a:srgbClr val="005B2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  <p:pic>
              <p:nvPicPr>
                <p:cNvPr id="16" name="Imagem 15"/>
                <p:cNvPicPr>
                  <a:picLocks noChangeAspect="1"/>
                </p:cNvPicPr>
                <p:nvPr/>
              </p:nvPicPr>
              <p:blipFill rotWithShape="1">
                <a:blip r:embed="rId3"/>
                <a:srcRect t="3427" b="1"/>
                <a:stretch/>
              </p:blipFill>
              <p:spPr>
                <a:xfrm>
                  <a:off x="-534795" y="6371548"/>
                  <a:ext cx="491730" cy="485838"/>
                </a:xfrm>
                <a:prstGeom prst="rect">
                  <a:avLst/>
                </a:prstGeom>
              </p:spPr>
            </p:pic>
            <p:pic>
              <p:nvPicPr>
                <p:cNvPr id="17" name="Imagem 16"/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45529" y="6396996"/>
                  <a:ext cx="594914" cy="454131"/>
                </a:xfrm>
                <a:prstGeom prst="rect">
                  <a:avLst/>
                </a:prstGeom>
              </p:spPr>
            </p:pic>
          </p:grpSp>
        </p:grpSp>
        <p:sp>
          <p:nvSpPr>
            <p:cNvPr id="10" name="Retângulo 9"/>
            <p:cNvSpPr/>
            <p:nvPr/>
          </p:nvSpPr>
          <p:spPr>
            <a:xfrm>
              <a:off x="8706410" y="6620062"/>
              <a:ext cx="3240000" cy="14400"/>
            </a:xfrm>
            <a:prstGeom prst="rect">
              <a:avLst/>
            </a:prstGeom>
            <a:solidFill>
              <a:srgbClr val="005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67759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4"/>
          <p:cNvSpPr txBox="1">
            <a:spLocks noChangeArrowheads="1"/>
          </p:cNvSpPr>
          <p:nvPr/>
        </p:nvSpPr>
        <p:spPr bwMode="auto">
          <a:xfrm>
            <a:off x="1195761" y="1750760"/>
            <a:ext cx="838176" cy="1945193"/>
          </a:xfrm>
          <a:prstGeom prst="rect">
            <a:avLst/>
          </a:prstGeom>
          <a:gradFill>
            <a:gsLst>
              <a:gs pos="0">
                <a:sysClr val="window" lastClr="FFFFFF"/>
              </a:gs>
              <a:gs pos="7001">
                <a:srgbClr val="F9FFF9"/>
              </a:gs>
              <a:gs pos="100000">
                <a:srgbClr val="DDF9CB"/>
              </a:gs>
            </a:gsLst>
            <a:lin ang="8100000" scaled="0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 vert="vert270" anchor="ctr" anchorCtr="1"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pt-BR" sz="2000" b="1" kern="0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ea typeface="Lucida Sans Unicode" pitchFamily="34" charset="0"/>
                <a:cs typeface="Lucida Sans Unicode" pitchFamily="34" charset="0"/>
              </a:rPr>
              <a:t>Agricultura </a:t>
            </a:r>
            <a:br>
              <a:rPr lang="pt-BR" sz="2000" b="1" kern="0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ea typeface="Lucida Sans Unicode" pitchFamily="34" charset="0"/>
                <a:cs typeface="Lucida Sans Unicode" pitchFamily="34" charset="0"/>
              </a:rPr>
            </a:br>
            <a:r>
              <a:rPr lang="pt-BR" sz="2000" b="1" kern="0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ea typeface="Lucida Sans Unicode" pitchFamily="34" charset="0"/>
                <a:cs typeface="Lucida Sans Unicode" pitchFamily="34" charset="0"/>
              </a:rPr>
              <a:t>Familiar </a:t>
            </a:r>
            <a:endParaRPr lang="pt-BR" sz="2000" b="1" kern="0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5" name="Text Box 5"/>
          <p:cNvSpPr txBox="1">
            <a:spLocks noChangeArrowheads="1"/>
          </p:cNvSpPr>
          <p:nvPr/>
        </p:nvSpPr>
        <p:spPr bwMode="auto">
          <a:xfrm>
            <a:off x="3825078" y="1750760"/>
            <a:ext cx="1981175" cy="704564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50000">
                <a:srgbClr val="EBF0FF"/>
              </a:gs>
              <a:gs pos="100000">
                <a:srgbClr val="E1E7EB"/>
              </a:gs>
            </a:gsLst>
            <a:lin ang="8100000" scaled="1"/>
            <a:tileRect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 anchor="ctr"/>
          <a:lstStyle/>
          <a:p>
            <a:pPr algn="ctr" eaLnBrk="0" fontAlgn="base" hangingPunct="0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000" b="1" kern="0" dirty="0" smtClean="0">
                <a:solidFill>
                  <a:prstClr val="black"/>
                </a:solidFill>
                <a:latin typeface="Arial Narrow" pitchFamily="34" charset="0"/>
                <a:ea typeface="Lucida Sans Unicode" pitchFamily="34" charset="0"/>
                <a:cs typeface="Lucida Sans Unicode" pitchFamily="34" charset="0"/>
              </a:rPr>
              <a:t>Garantia Safra</a:t>
            </a:r>
            <a:endParaRPr lang="pt-BR" kern="0" dirty="0">
              <a:solidFill>
                <a:prstClr val="black"/>
              </a:solidFill>
              <a:latin typeface="Arial Narrow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3839364" y="2542847"/>
            <a:ext cx="1981176" cy="1153105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50000">
                <a:srgbClr val="EBF0FF"/>
              </a:gs>
              <a:gs pos="100000">
                <a:srgbClr val="E1E7EB"/>
              </a:gs>
            </a:gsLst>
            <a:lin ang="8100000" scaled="1"/>
            <a:tileRect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 anchor="ctr"/>
          <a:lstStyle/>
          <a:p>
            <a:pPr algn="ctr" eaLnBrk="0" fontAlgn="base" hangingPunct="0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000" b="1" kern="0" dirty="0" smtClean="0">
                <a:solidFill>
                  <a:prstClr val="black"/>
                </a:solidFill>
                <a:latin typeface="Arial Narrow" pitchFamily="34" charset="0"/>
                <a:ea typeface="Lucida Sans Unicode" pitchFamily="34" charset="0"/>
                <a:cs typeface="Lucida Sans Unicode" pitchFamily="34" charset="0"/>
              </a:rPr>
              <a:t>SEAF </a:t>
            </a:r>
            <a:br>
              <a:rPr lang="pt-BR" sz="2000" b="1" kern="0" dirty="0" smtClean="0">
                <a:solidFill>
                  <a:prstClr val="black"/>
                </a:solidFill>
                <a:latin typeface="Arial Narrow" pitchFamily="34" charset="0"/>
                <a:ea typeface="Lucida Sans Unicode" pitchFamily="34" charset="0"/>
                <a:cs typeface="Lucida Sans Unicode" pitchFamily="34" charset="0"/>
              </a:rPr>
            </a:br>
            <a:r>
              <a:rPr lang="pt-BR" sz="2000" kern="0" dirty="0" smtClean="0">
                <a:solidFill>
                  <a:prstClr val="black"/>
                </a:solidFill>
                <a:latin typeface="Arial Narrow" pitchFamily="34" charset="0"/>
                <a:ea typeface="Lucida Sans Unicode" pitchFamily="34" charset="0"/>
                <a:cs typeface="Lucida Sans Unicode" pitchFamily="34" charset="0"/>
              </a:rPr>
              <a:t>(</a:t>
            </a:r>
            <a:r>
              <a:rPr lang="pt-BR" sz="2000" kern="0" dirty="0" err="1" smtClean="0">
                <a:solidFill>
                  <a:prstClr val="black"/>
                </a:solidFill>
                <a:latin typeface="Arial Narrow" pitchFamily="34" charset="0"/>
                <a:ea typeface="Lucida Sans Unicode" pitchFamily="34" charset="0"/>
                <a:cs typeface="Lucida Sans Unicode" pitchFamily="34" charset="0"/>
              </a:rPr>
              <a:t>Proagro</a:t>
            </a:r>
            <a:r>
              <a:rPr lang="pt-BR" sz="2000" kern="0" dirty="0" smtClean="0">
                <a:solidFill>
                  <a:prstClr val="black"/>
                </a:solidFill>
                <a:latin typeface="Arial Narrow" pitchFamily="34" charset="0"/>
                <a:ea typeface="Lucida Sans Unicode" pitchFamily="34" charset="0"/>
                <a:cs typeface="Lucida Sans Unicode" pitchFamily="34" charset="0"/>
              </a:rPr>
              <a:t> Mais)</a:t>
            </a:r>
            <a:endParaRPr lang="pt-BR" kern="0" dirty="0">
              <a:solidFill>
                <a:prstClr val="black"/>
              </a:solidFill>
              <a:latin typeface="Arial Narrow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1195761" y="3954313"/>
            <a:ext cx="2520701" cy="2027725"/>
          </a:xfrm>
          <a:prstGeom prst="rect">
            <a:avLst/>
          </a:prstGeom>
          <a:gradFill>
            <a:gsLst>
              <a:gs pos="0">
                <a:sysClr val="window" lastClr="FFFFFF"/>
              </a:gs>
              <a:gs pos="7001">
                <a:srgbClr val="F9FFF9"/>
              </a:gs>
              <a:gs pos="100000">
                <a:srgbClr val="DDF9CB"/>
              </a:gs>
            </a:gsLst>
            <a:lin ang="8100000" scaled="0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 anchor="ctr" anchorCtr="1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pt-BR" sz="2000" b="1" kern="0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cs typeface="Lucida Sans Unicode" pitchFamily="34" charset="0"/>
              </a:rPr>
              <a:t>Agricultura Comercial </a:t>
            </a:r>
            <a:endParaRPr lang="pt-BR" sz="2000" b="1" kern="0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cs typeface="Lucida Sans Unicode" pitchFamily="34" charset="0"/>
            </a:endParaRPr>
          </a:p>
        </p:txBody>
      </p:sp>
      <p:sp>
        <p:nvSpPr>
          <p:cNvPr id="38" name="Text Box 9"/>
          <p:cNvSpPr txBox="1">
            <a:spLocks noChangeArrowheads="1"/>
          </p:cNvSpPr>
          <p:nvPr/>
        </p:nvSpPr>
        <p:spPr bwMode="auto">
          <a:xfrm>
            <a:off x="3839364" y="4741410"/>
            <a:ext cx="1995464" cy="1240629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50000">
                <a:srgbClr val="EBF0FF"/>
              </a:gs>
              <a:gs pos="100000">
                <a:srgbClr val="E1E7EB"/>
              </a:gs>
            </a:gsLst>
            <a:lin ang="8100000" scaled="1"/>
            <a:tileRect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 anchor="ctr"/>
          <a:lstStyle/>
          <a:p>
            <a:pPr algn="ctr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000" b="1" kern="0" dirty="0" smtClean="0">
                <a:solidFill>
                  <a:prstClr val="black"/>
                </a:solidFill>
                <a:latin typeface="Arial Narrow" pitchFamily="34" charset="0"/>
                <a:ea typeface="Lucida Sans Unicode" pitchFamily="34" charset="0"/>
                <a:cs typeface="Lucida Sans Unicode" pitchFamily="34" charset="0"/>
              </a:rPr>
              <a:t>PSR</a:t>
            </a:r>
            <a:br>
              <a:rPr lang="pt-BR" sz="2000" b="1" kern="0" dirty="0" smtClean="0">
                <a:solidFill>
                  <a:prstClr val="black"/>
                </a:solidFill>
                <a:latin typeface="Arial Narrow" pitchFamily="34" charset="0"/>
                <a:ea typeface="Lucida Sans Unicode" pitchFamily="34" charset="0"/>
                <a:cs typeface="Lucida Sans Unicode" pitchFamily="34" charset="0"/>
              </a:rPr>
            </a:br>
            <a:r>
              <a:rPr lang="pt-BR" sz="2000" kern="0" dirty="0" smtClean="0">
                <a:solidFill>
                  <a:prstClr val="black"/>
                </a:solidFill>
                <a:latin typeface="Arial Narrow" pitchFamily="34" charset="0"/>
                <a:ea typeface="Lucida Sans Unicode" pitchFamily="34" charset="0"/>
                <a:cs typeface="Lucida Sans Unicode" pitchFamily="34" charset="0"/>
              </a:rPr>
              <a:t>Seguro Rural </a:t>
            </a:r>
            <a:br>
              <a:rPr lang="pt-BR" sz="2000" kern="0" dirty="0" smtClean="0">
                <a:solidFill>
                  <a:prstClr val="black"/>
                </a:solidFill>
                <a:latin typeface="Arial Narrow" pitchFamily="34" charset="0"/>
                <a:ea typeface="Lucida Sans Unicode" pitchFamily="34" charset="0"/>
                <a:cs typeface="Lucida Sans Unicode" pitchFamily="34" charset="0"/>
              </a:rPr>
            </a:br>
            <a:r>
              <a:rPr lang="pt-BR" sz="2000" kern="0" dirty="0" smtClean="0">
                <a:solidFill>
                  <a:prstClr val="black"/>
                </a:solidFill>
                <a:latin typeface="Arial Narrow" pitchFamily="34" charset="0"/>
                <a:ea typeface="Lucida Sans Unicode" pitchFamily="34" charset="0"/>
                <a:cs typeface="Lucida Sans Unicode" pitchFamily="34" charset="0"/>
              </a:rPr>
              <a:t>de Mercado</a:t>
            </a:r>
          </a:p>
        </p:txBody>
      </p:sp>
      <p:sp>
        <p:nvSpPr>
          <p:cNvPr id="39" name="Text Box 5"/>
          <p:cNvSpPr txBox="1">
            <a:spLocks noChangeArrowheads="1"/>
          </p:cNvSpPr>
          <p:nvPr/>
        </p:nvSpPr>
        <p:spPr bwMode="auto">
          <a:xfrm>
            <a:off x="2133600" y="1750760"/>
            <a:ext cx="1582863" cy="704564"/>
          </a:xfrm>
          <a:prstGeom prst="rect">
            <a:avLst/>
          </a:prstGeom>
          <a:gradFill>
            <a:gsLst>
              <a:gs pos="0">
                <a:sysClr val="window" lastClr="FFFFFF"/>
              </a:gs>
              <a:gs pos="7001">
                <a:srgbClr val="F9FFF9"/>
              </a:gs>
              <a:gs pos="100000">
                <a:srgbClr val="DDF9CB"/>
              </a:gs>
            </a:gsLst>
            <a:lin ang="8100000" scaled="0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 anchor="ctr"/>
          <a:lstStyle/>
          <a:p>
            <a:pPr algn="ctr" eaLnBrk="0" fontAlgn="base" hangingPunct="0">
              <a:lnSpc>
                <a:spcPts val="2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700" b="1" kern="0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ea typeface="Lucida Sans Unicode" pitchFamily="34" charset="0"/>
                <a:cs typeface="Lucida Sans Unicode" pitchFamily="34" charset="0"/>
              </a:rPr>
              <a:t>Agricultores Baixa Renda</a:t>
            </a:r>
            <a:endParaRPr lang="pt-BR" sz="1700" kern="0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0" name="Text Box 5"/>
          <p:cNvSpPr txBox="1">
            <a:spLocks noChangeArrowheads="1"/>
          </p:cNvSpPr>
          <p:nvPr/>
        </p:nvSpPr>
        <p:spPr bwMode="auto">
          <a:xfrm>
            <a:off x="2133600" y="2542848"/>
            <a:ext cx="1582863" cy="1153106"/>
          </a:xfrm>
          <a:prstGeom prst="rect">
            <a:avLst/>
          </a:prstGeom>
          <a:gradFill>
            <a:gsLst>
              <a:gs pos="0">
                <a:sysClr val="window" lastClr="FFFFFF"/>
              </a:gs>
              <a:gs pos="7001">
                <a:srgbClr val="F9FFF9"/>
              </a:gs>
              <a:gs pos="100000">
                <a:srgbClr val="DDF9CB"/>
              </a:gs>
            </a:gsLst>
            <a:lin ang="8100000" scaled="0"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 anchor="ctr"/>
          <a:lstStyle/>
          <a:p>
            <a:pPr algn="ctr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sz="1700" b="1" kern="0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ea typeface="Lucida Sans Unicode" pitchFamily="34" charset="0"/>
                <a:cs typeface="Lucida Sans Unicode" pitchFamily="34" charset="0"/>
              </a:rPr>
              <a:t>Empreendedor</a:t>
            </a:r>
          </a:p>
          <a:p>
            <a:pPr algn="ctr" eaLnBrk="0" fontAlgn="base" hangingPunct="0">
              <a:lnSpc>
                <a:spcPts val="18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pt-BR" sz="1700" b="1" kern="0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ea typeface="Lucida Sans Unicode" pitchFamily="34" charset="0"/>
                <a:cs typeface="Lucida Sans Unicode" pitchFamily="34" charset="0"/>
              </a:rPr>
              <a:t>Com acesso </a:t>
            </a:r>
            <a:br>
              <a:rPr lang="pt-BR" sz="1700" b="1" kern="0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ea typeface="Lucida Sans Unicode" pitchFamily="34" charset="0"/>
                <a:cs typeface="Lucida Sans Unicode" pitchFamily="34" charset="0"/>
              </a:rPr>
            </a:br>
            <a:r>
              <a:rPr lang="pt-BR" sz="1700" b="1" kern="0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ea typeface="Lucida Sans Unicode" pitchFamily="34" charset="0"/>
                <a:cs typeface="Lucida Sans Unicode" pitchFamily="34" charset="0"/>
              </a:rPr>
              <a:t>ao Crédito</a:t>
            </a:r>
            <a:endParaRPr lang="pt-BR" sz="1700" b="1" kern="0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  <p:grpSp>
        <p:nvGrpSpPr>
          <p:cNvPr id="5" name="Grupo 4"/>
          <p:cNvGrpSpPr/>
          <p:nvPr/>
        </p:nvGrpSpPr>
        <p:grpSpPr>
          <a:xfrm>
            <a:off x="7324913" y="4741412"/>
            <a:ext cx="3526014" cy="1240628"/>
            <a:chOff x="7324913" y="4829900"/>
            <a:chExt cx="3526014" cy="1240628"/>
          </a:xfrm>
        </p:grpSpPr>
        <p:sp>
          <p:nvSpPr>
            <p:cNvPr id="45" name="Text Box 9"/>
            <p:cNvSpPr txBox="1">
              <a:spLocks noChangeArrowheads="1"/>
            </p:cNvSpPr>
            <p:nvPr/>
          </p:nvSpPr>
          <p:spPr bwMode="auto">
            <a:xfrm>
              <a:off x="7324913" y="4829900"/>
              <a:ext cx="3526014" cy="685701"/>
            </a:xfrm>
            <a:prstGeom prst="rect">
              <a:avLst/>
            </a:prstGeom>
            <a:gradFill flip="none" rotWithShape="1">
              <a:gsLst>
                <a:gs pos="0">
                  <a:srgbClr val="FFFFFF"/>
                </a:gs>
                <a:gs pos="50000">
                  <a:srgbClr val="EBF0FF"/>
                </a:gs>
                <a:gs pos="100000">
                  <a:srgbClr val="E1E7EB"/>
                </a:gs>
              </a:gsLst>
              <a:lin ang="8100000" scaled="1"/>
              <a:tileRect/>
            </a:gradFill>
            <a:ln w="9525">
              <a:solidFill>
                <a:sysClr val="windowText" lastClr="000000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70000"/>
                </a:prstClr>
              </a:outerShdw>
            </a:effectLst>
          </p:spPr>
          <p:txBody>
            <a:bodyPr anchor="ctr"/>
            <a:lstStyle/>
            <a:p>
              <a:pPr algn="ctr" eaLnBrk="0" fontAlgn="base" hangingPunct="0">
                <a:lnSpc>
                  <a:spcPts val="24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pt-BR" sz="2000" b="1" kern="0" dirty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Administração e Risco</a:t>
              </a:r>
            </a:p>
            <a:p>
              <a:pPr algn="ctr" eaLnBrk="0" fontAlgn="base" hangingPunct="0">
                <a:lnSpc>
                  <a:spcPts val="24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pt-BR" sz="2000" b="1" kern="0" dirty="0" smtClean="0">
                  <a:solidFill>
                    <a:srgbClr val="F79646">
                      <a:lumMod val="50000"/>
                    </a:srgbClr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Privado</a:t>
              </a:r>
              <a:endParaRPr lang="pt-BR" sz="2000" b="1" kern="0" dirty="0">
                <a:solidFill>
                  <a:srgbClr val="F79646">
                    <a:lumMod val="50000"/>
                  </a:srgbClr>
                </a:solidFill>
                <a:latin typeface="Arial Narrow" pitchFamily="34" charset="0"/>
                <a:ea typeface="Lucida Sans Unicode" pitchFamily="34" charset="0"/>
                <a:cs typeface="Lucida Sans Unicode" pitchFamily="34" charset="0"/>
              </a:endParaRPr>
            </a:p>
          </p:txBody>
        </p:sp>
        <p:sp>
          <p:nvSpPr>
            <p:cNvPr id="47" name="Text Box 7"/>
            <p:cNvSpPr txBox="1">
              <a:spLocks noChangeArrowheads="1"/>
            </p:cNvSpPr>
            <p:nvPr/>
          </p:nvSpPr>
          <p:spPr bwMode="auto">
            <a:xfrm>
              <a:off x="7324913" y="5598135"/>
              <a:ext cx="3526014" cy="472393"/>
            </a:xfrm>
            <a:prstGeom prst="rect">
              <a:avLst/>
            </a:prstGeom>
            <a:gradFill flip="none" rotWithShape="1">
              <a:gsLst>
                <a:gs pos="0">
                  <a:srgbClr val="FFFFFF"/>
                </a:gs>
                <a:gs pos="50000">
                  <a:srgbClr val="EBF0FF"/>
                </a:gs>
                <a:gs pos="100000">
                  <a:srgbClr val="E1E7EB"/>
                </a:gs>
              </a:gsLst>
              <a:lin ang="8100000" scaled="1"/>
              <a:tileRect/>
            </a:gradFill>
            <a:ln w="9525">
              <a:solidFill>
                <a:sysClr val="windowText" lastClr="000000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70000"/>
                </a:prstClr>
              </a:outerShdw>
            </a:effectLst>
          </p:spPr>
          <p:txBody>
            <a:bodyPr tIns="108000" anchor="ctr"/>
            <a:lstStyle/>
            <a:p>
              <a:pPr algn="ctr" eaLnBrk="0" fontAlgn="base" hangingPunct="0">
                <a:lnSpc>
                  <a:spcPts val="15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pt-BR" b="1" kern="0" dirty="0" smtClean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Fundo Suplementar Catástrofe</a:t>
              </a:r>
              <a:br>
                <a:rPr lang="pt-BR" b="1" kern="0" dirty="0" smtClean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</a:br>
              <a:r>
                <a:rPr lang="pt-BR" sz="1500" kern="0" dirty="0" smtClean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(em desenvolvimento)</a:t>
              </a:r>
              <a:endParaRPr lang="pt-BR" sz="1500" kern="0" dirty="0">
                <a:solidFill>
                  <a:prstClr val="black"/>
                </a:solidFill>
                <a:latin typeface="Arial Narrow" pitchFamily="34" charset="0"/>
                <a:ea typeface="Lucida Sans Unicode" pitchFamily="34" charset="0"/>
                <a:cs typeface="Lucida Sans Unicode" pitchFamily="34" charset="0"/>
              </a:endParaRPr>
            </a:p>
          </p:txBody>
        </p:sp>
      </p:grpSp>
      <p:sp>
        <p:nvSpPr>
          <p:cNvPr id="2" name="Retângulo 1"/>
          <p:cNvSpPr/>
          <p:nvPr/>
        </p:nvSpPr>
        <p:spPr>
          <a:xfrm>
            <a:off x="1449513" y="1128977"/>
            <a:ext cx="874799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600" b="1" dirty="0" smtClean="0">
                <a:solidFill>
                  <a:srgbClr val="009900"/>
                </a:solidFill>
              </a:rPr>
              <a:t> </a:t>
            </a:r>
            <a:r>
              <a:rPr lang="pt-BR" sz="2600" b="1" dirty="0" smtClean="0">
                <a:solidFill>
                  <a:srgbClr val="009900"/>
                </a:solidFill>
                <a:latin typeface="Arial" pitchFamily="34" charset="0"/>
                <a:ea typeface="Lucida Sans Unicode" pitchFamily="34" charset="0"/>
                <a:cs typeface="Arial" pitchFamily="34" charset="0"/>
              </a:rPr>
              <a:t>PROGRAMAS DO GOVERNO FEDERAL</a:t>
            </a:r>
            <a:endParaRPr lang="pt-BR" sz="2600" b="1" dirty="0">
              <a:solidFill>
                <a:srgbClr val="009900"/>
              </a:solidFill>
            </a:endParaRPr>
          </a:p>
        </p:txBody>
      </p:sp>
      <p:sp>
        <p:nvSpPr>
          <p:cNvPr id="49" name="Text Box 7"/>
          <p:cNvSpPr txBox="1">
            <a:spLocks noChangeArrowheads="1"/>
          </p:cNvSpPr>
          <p:nvPr/>
        </p:nvSpPr>
        <p:spPr bwMode="auto">
          <a:xfrm>
            <a:off x="3841678" y="3954313"/>
            <a:ext cx="1981176" cy="704564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50000">
                <a:srgbClr val="EBF0FF"/>
              </a:gs>
              <a:gs pos="100000">
                <a:srgbClr val="E1E7EB"/>
              </a:gs>
            </a:gsLst>
            <a:lin ang="8100000" scaled="1"/>
            <a:tileRect/>
          </a:gradFill>
          <a:ln w="9525">
            <a:solidFill>
              <a:sysClr val="windowText" lastClr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 anchor="ctr"/>
          <a:lstStyle/>
          <a:p>
            <a:pPr algn="ctr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000" b="1" kern="0" dirty="0" smtClean="0">
                <a:solidFill>
                  <a:prstClr val="black"/>
                </a:solidFill>
                <a:latin typeface="Arial Narrow" pitchFamily="34" charset="0"/>
                <a:ea typeface="Lucida Sans Unicode" pitchFamily="34" charset="0"/>
                <a:cs typeface="Lucida Sans Unicode" pitchFamily="34" charset="0"/>
              </a:rPr>
              <a:t>PROAGRO</a:t>
            </a:r>
          </a:p>
        </p:txBody>
      </p:sp>
      <p:grpSp>
        <p:nvGrpSpPr>
          <p:cNvPr id="3" name="Grupo 2"/>
          <p:cNvGrpSpPr/>
          <p:nvPr/>
        </p:nvGrpSpPr>
        <p:grpSpPr>
          <a:xfrm>
            <a:off x="5920235" y="1750760"/>
            <a:ext cx="1292232" cy="4231280"/>
            <a:chOff x="5920235" y="1839248"/>
            <a:chExt cx="1292232" cy="4231280"/>
          </a:xfrm>
        </p:grpSpPr>
        <p:sp>
          <p:nvSpPr>
            <p:cNvPr id="41" name="Text Box 5"/>
            <p:cNvSpPr txBox="1">
              <a:spLocks noChangeArrowheads="1"/>
            </p:cNvSpPr>
            <p:nvPr/>
          </p:nvSpPr>
          <p:spPr bwMode="auto">
            <a:xfrm>
              <a:off x="5920235" y="1839248"/>
              <a:ext cx="1289918" cy="704564"/>
            </a:xfrm>
            <a:prstGeom prst="rect">
              <a:avLst/>
            </a:prstGeom>
            <a:gradFill flip="none" rotWithShape="1">
              <a:gsLst>
                <a:gs pos="0">
                  <a:srgbClr val="FFFFFF"/>
                </a:gs>
                <a:gs pos="50000">
                  <a:srgbClr val="EBF0FF"/>
                </a:gs>
                <a:gs pos="100000">
                  <a:srgbClr val="E1E7EB"/>
                </a:gs>
              </a:gsLst>
              <a:lin ang="8100000" scaled="1"/>
              <a:tileRect/>
            </a:gradFill>
            <a:ln w="9525">
              <a:solidFill>
                <a:sysClr val="windowText" lastClr="000000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70000"/>
                </a:prstClr>
              </a:outerShdw>
            </a:effectLst>
          </p:spPr>
          <p:txBody>
            <a:bodyPr anchor="ctr"/>
            <a:lstStyle/>
            <a:p>
              <a:pPr algn="ctr" eaLnBrk="0" fontAlgn="base" hangingPunct="0">
                <a:lnSpc>
                  <a:spcPts val="2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pt-BR" sz="2000" b="1" kern="0" dirty="0" smtClean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Subsídio </a:t>
              </a:r>
              <a:br>
                <a:rPr lang="pt-BR" sz="2000" b="1" kern="0" dirty="0" smtClean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</a:br>
              <a:r>
                <a:rPr lang="pt-BR" sz="2000" b="1" kern="0" dirty="0" smtClean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ao Prêmio</a:t>
              </a:r>
              <a:endParaRPr lang="pt-BR" sz="2000" b="1" kern="0" dirty="0">
                <a:solidFill>
                  <a:prstClr val="black"/>
                </a:solidFill>
                <a:latin typeface="Arial Narrow" pitchFamily="34" charset="0"/>
                <a:ea typeface="Lucida Sans Unicode" pitchFamily="34" charset="0"/>
                <a:cs typeface="Lucida Sans Unicode" pitchFamily="34" charset="0"/>
              </a:endParaRPr>
            </a:p>
          </p:txBody>
        </p:sp>
        <p:sp>
          <p:nvSpPr>
            <p:cNvPr id="42" name="Text Box 7"/>
            <p:cNvSpPr txBox="1">
              <a:spLocks noChangeArrowheads="1"/>
            </p:cNvSpPr>
            <p:nvPr/>
          </p:nvSpPr>
          <p:spPr bwMode="auto">
            <a:xfrm>
              <a:off x="5920235" y="2631335"/>
              <a:ext cx="1289918" cy="1153105"/>
            </a:xfrm>
            <a:prstGeom prst="rect">
              <a:avLst/>
            </a:prstGeom>
            <a:gradFill flip="none" rotWithShape="1">
              <a:gsLst>
                <a:gs pos="0">
                  <a:srgbClr val="FFFFFF"/>
                </a:gs>
                <a:gs pos="50000">
                  <a:srgbClr val="EBF0FF"/>
                </a:gs>
                <a:gs pos="100000">
                  <a:srgbClr val="E1E7EB"/>
                </a:gs>
              </a:gsLst>
              <a:lin ang="8100000" scaled="1"/>
              <a:tileRect/>
            </a:gradFill>
            <a:ln w="9525">
              <a:solidFill>
                <a:sysClr val="windowText" lastClr="000000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70000"/>
                </a:prstClr>
              </a:outerShdw>
            </a:effectLst>
          </p:spPr>
          <p:txBody>
            <a:bodyPr anchor="ctr"/>
            <a:lstStyle/>
            <a:p>
              <a:pPr algn="ctr" eaLnBrk="0" fontAlgn="base" hangingPunct="0">
                <a:lnSpc>
                  <a:spcPts val="2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pt-BR" sz="2000" b="1" kern="0" dirty="0" smtClean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Subsídio </a:t>
              </a:r>
              <a:br>
                <a:rPr lang="pt-BR" sz="2000" b="1" kern="0" dirty="0" smtClean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</a:br>
              <a:r>
                <a:rPr lang="pt-BR" sz="2000" b="1" kern="0" dirty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ao </a:t>
              </a:r>
              <a:r>
                <a:rPr lang="pt-BR" sz="2000" b="1" kern="0" dirty="0" smtClean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Prêmio</a:t>
              </a:r>
              <a:endParaRPr lang="pt-BR" sz="2000" b="1" kern="0" dirty="0">
                <a:solidFill>
                  <a:prstClr val="black"/>
                </a:solidFill>
                <a:latin typeface="Arial Narrow" pitchFamily="34" charset="0"/>
                <a:ea typeface="Lucida Sans Unicode" pitchFamily="34" charset="0"/>
                <a:cs typeface="Lucida Sans Unicode" pitchFamily="34" charset="0"/>
              </a:endParaRPr>
            </a:p>
          </p:txBody>
        </p:sp>
        <p:sp>
          <p:nvSpPr>
            <p:cNvPr id="46" name="Text Box 7"/>
            <p:cNvSpPr txBox="1">
              <a:spLocks noChangeArrowheads="1"/>
            </p:cNvSpPr>
            <p:nvPr/>
          </p:nvSpPr>
          <p:spPr bwMode="auto">
            <a:xfrm>
              <a:off x="5920235" y="4829900"/>
              <a:ext cx="1289918" cy="1240628"/>
            </a:xfrm>
            <a:prstGeom prst="rect">
              <a:avLst/>
            </a:prstGeom>
            <a:gradFill flip="none" rotWithShape="1">
              <a:gsLst>
                <a:gs pos="0">
                  <a:srgbClr val="FFFFFF"/>
                </a:gs>
                <a:gs pos="50000">
                  <a:srgbClr val="EBF0FF"/>
                </a:gs>
                <a:gs pos="100000">
                  <a:srgbClr val="E1E7EB"/>
                </a:gs>
              </a:gsLst>
              <a:lin ang="8100000" scaled="1"/>
              <a:tileRect/>
            </a:gradFill>
            <a:ln w="9525">
              <a:solidFill>
                <a:sysClr val="windowText" lastClr="000000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70000"/>
                </a:prstClr>
              </a:outerShdw>
            </a:effectLst>
          </p:spPr>
          <p:txBody>
            <a:bodyPr anchor="ctr"/>
            <a:lstStyle/>
            <a:p>
              <a:pPr algn="ctr" eaLnBrk="0" fontAlgn="base" hangingPunct="0">
                <a:lnSpc>
                  <a:spcPts val="2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pt-BR" sz="2000" b="1" kern="0" dirty="0" smtClean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Subsídio </a:t>
              </a:r>
              <a:br>
                <a:rPr lang="pt-BR" sz="2000" b="1" kern="0" dirty="0" smtClean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</a:br>
              <a:r>
                <a:rPr lang="pt-BR" sz="2000" b="1" kern="0" dirty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ao </a:t>
              </a:r>
              <a:r>
                <a:rPr lang="pt-BR" sz="2000" b="1" kern="0" dirty="0" smtClean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Prêmio</a:t>
              </a:r>
              <a:endParaRPr lang="pt-BR" sz="2000" b="1" kern="0" dirty="0">
                <a:solidFill>
                  <a:prstClr val="black"/>
                </a:solidFill>
                <a:latin typeface="Arial Narrow" pitchFamily="34" charset="0"/>
                <a:ea typeface="Lucida Sans Unicode" pitchFamily="34" charset="0"/>
                <a:cs typeface="Lucida Sans Unicode" pitchFamily="34" charset="0"/>
              </a:endParaRPr>
            </a:p>
          </p:txBody>
        </p:sp>
        <p:sp>
          <p:nvSpPr>
            <p:cNvPr id="50" name="Text Box 7"/>
            <p:cNvSpPr txBox="1">
              <a:spLocks noChangeArrowheads="1"/>
            </p:cNvSpPr>
            <p:nvPr/>
          </p:nvSpPr>
          <p:spPr bwMode="auto">
            <a:xfrm>
              <a:off x="5922549" y="4042801"/>
              <a:ext cx="1289918" cy="704564"/>
            </a:xfrm>
            <a:prstGeom prst="rect">
              <a:avLst/>
            </a:prstGeom>
            <a:gradFill flip="none" rotWithShape="1">
              <a:gsLst>
                <a:gs pos="0">
                  <a:srgbClr val="FFFFFF"/>
                </a:gs>
                <a:gs pos="50000">
                  <a:srgbClr val="EBF0FF"/>
                </a:gs>
                <a:gs pos="100000">
                  <a:srgbClr val="E1E7EB"/>
                </a:gs>
              </a:gsLst>
              <a:lin ang="8100000" scaled="1"/>
              <a:tileRect/>
            </a:gradFill>
            <a:ln w="9525">
              <a:solidFill>
                <a:sysClr val="windowText" lastClr="000000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70000"/>
                </a:prstClr>
              </a:outerShdw>
            </a:effectLst>
          </p:spPr>
          <p:txBody>
            <a:bodyPr anchor="ctr"/>
            <a:lstStyle/>
            <a:p>
              <a:pPr algn="ctr" eaLnBrk="0" fontAlgn="base" hangingPunct="0">
                <a:lnSpc>
                  <a:spcPts val="2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pt-BR" sz="2000" b="1" kern="0" dirty="0" smtClean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Subsídio </a:t>
              </a:r>
              <a:br>
                <a:rPr lang="pt-BR" sz="2000" b="1" kern="0" dirty="0" smtClean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</a:br>
              <a:r>
                <a:rPr lang="pt-BR" sz="2000" b="1" kern="0" dirty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ao </a:t>
              </a:r>
              <a:r>
                <a:rPr lang="pt-BR" sz="2000" b="1" kern="0" dirty="0" smtClean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Prêmio</a:t>
              </a:r>
              <a:endParaRPr lang="pt-BR" sz="2000" b="1" kern="0" dirty="0">
                <a:solidFill>
                  <a:prstClr val="black"/>
                </a:solidFill>
                <a:latin typeface="Arial Narrow" pitchFamily="34" charset="0"/>
                <a:ea typeface="Lucida Sans Unicode" pitchFamily="34" charset="0"/>
                <a:cs typeface="Lucida Sans Unicode" pitchFamily="34" charset="0"/>
              </a:endParaRPr>
            </a:p>
          </p:txBody>
        </p:sp>
      </p:grpSp>
      <p:grpSp>
        <p:nvGrpSpPr>
          <p:cNvPr id="4" name="Grupo 3"/>
          <p:cNvGrpSpPr/>
          <p:nvPr/>
        </p:nvGrpSpPr>
        <p:grpSpPr>
          <a:xfrm>
            <a:off x="7329035" y="1750760"/>
            <a:ext cx="3502438" cy="2908117"/>
            <a:chOff x="7329035" y="1839248"/>
            <a:chExt cx="3502438" cy="2908117"/>
          </a:xfrm>
        </p:grpSpPr>
        <p:sp>
          <p:nvSpPr>
            <p:cNvPr id="43" name="Text Box 5"/>
            <p:cNvSpPr txBox="1">
              <a:spLocks noChangeArrowheads="1"/>
            </p:cNvSpPr>
            <p:nvPr/>
          </p:nvSpPr>
          <p:spPr bwMode="auto">
            <a:xfrm>
              <a:off x="7329035" y="1839248"/>
              <a:ext cx="3500124" cy="704564"/>
            </a:xfrm>
            <a:prstGeom prst="rect">
              <a:avLst/>
            </a:prstGeom>
            <a:gradFill flip="none" rotWithShape="1">
              <a:gsLst>
                <a:gs pos="0">
                  <a:srgbClr val="FFFFFF"/>
                </a:gs>
                <a:gs pos="50000">
                  <a:srgbClr val="EBF0FF"/>
                </a:gs>
                <a:gs pos="100000">
                  <a:srgbClr val="E1E7EB"/>
                </a:gs>
              </a:gsLst>
              <a:lin ang="8100000" scaled="1"/>
              <a:tileRect/>
            </a:gradFill>
            <a:ln w="9525">
              <a:solidFill>
                <a:sysClr val="windowText" lastClr="000000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70000"/>
                </a:prstClr>
              </a:outerShdw>
            </a:effectLst>
          </p:spPr>
          <p:txBody>
            <a:bodyPr anchor="ctr"/>
            <a:lstStyle/>
            <a:p>
              <a:pPr algn="ctr" eaLnBrk="0" fontAlgn="base" hangingPunct="0">
                <a:lnSpc>
                  <a:spcPts val="24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pt-BR" sz="2000" b="1" kern="0" dirty="0" smtClean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Administração e Risco</a:t>
              </a:r>
            </a:p>
            <a:p>
              <a:pPr algn="ctr" eaLnBrk="0" fontAlgn="base" hangingPunct="0">
                <a:lnSpc>
                  <a:spcPts val="24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pt-BR" sz="2000" b="1" kern="0" dirty="0" smtClean="0">
                  <a:solidFill>
                    <a:srgbClr val="F79646">
                      <a:lumMod val="50000"/>
                    </a:srgbClr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Governo</a:t>
              </a:r>
              <a:endParaRPr lang="pt-BR" sz="2000" b="1" kern="0" dirty="0">
                <a:solidFill>
                  <a:srgbClr val="F79646">
                    <a:lumMod val="50000"/>
                  </a:srgbClr>
                </a:solidFill>
                <a:latin typeface="Arial Narrow" pitchFamily="34" charset="0"/>
                <a:ea typeface="Lucida Sans Unicode" pitchFamily="34" charset="0"/>
                <a:cs typeface="Lucida Sans Unicode" pitchFamily="34" charset="0"/>
              </a:endParaRPr>
            </a:p>
          </p:txBody>
        </p:sp>
        <p:sp>
          <p:nvSpPr>
            <p:cNvPr id="44" name="Text Box 7"/>
            <p:cNvSpPr txBox="1">
              <a:spLocks noChangeArrowheads="1"/>
            </p:cNvSpPr>
            <p:nvPr/>
          </p:nvSpPr>
          <p:spPr bwMode="auto">
            <a:xfrm>
              <a:off x="7329035" y="2631335"/>
              <a:ext cx="3500124" cy="1153105"/>
            </a:xfrm>
            <a:prstGeom prst="rect">
              <a:avLst/>
            </a:prstGeom>
            <a:gradFill flip="none" rotWithShape="1">
              <a:gsLst>
                <a:gs pos="0">
                  <a:srgbClr val="FFFFFF"/>
                </a:gs>
                <a:gs pos="50000">
                  <a:srgbClr val="EBF0FF"/>
                </a:gs>
                <a:gs pos="100000">
                  <a:srgbClr val="E1E7EB"/>
                </a:gs>
              </a:gsLst>
              <a:lin ang="8100000" scaled="1"/>
              <a:tileRect/>
            </a:gradFill>
            <a:ln w="9525">
              <a:solidFill>
                <a:sysClr val="windowText" lastClr="000000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70000"/>
                </a:prstClr>
              </a:outerShdw>
            </a:effectLst>
          </p:spPr>
          <p:txBody>
            <a:bodyPr anchor="ctr"/>
            <a:lstStyle/>
            <a:p>
              <a:pPr algn="ctr" eaLnBrk="0" fontAlgn="base" hangingPunct="0">
                <a:lnSpc>
                  <a:spcPts val="24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pt-BR" sz="2000" b="1" kern="0" dirty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Administração e Risco</a:t>
              </a:r>
            </a:p>
            <a:p>
              <a:pPr algn="ctr" eaLnBrk="0" fontAlgn="base" hangingPunct="0">
                <a:lnSpc>
                  <a:spcPts val="24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pt-BR" sz="2000" b="1" kern="0" dirty="0">
                  <a:solidFill>
                    <a:srgbClr val="F79646">
                      <a:lumMod val="50000"/>
                    </a:srgbClr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Governo</a:t>
              </a:r>
            </a:p>
          </p:txBody>
        </p:sp>
        <p:sp>
          <p:nvSpPr>
            <p:cNvPr id="51" name="Text Box 7"/>
            <p:cNvSpPr txBox="1">
              <a:spLocks noChangeArrowheads="1"/>
            </p:cNvSpPr>
            <p:nvPr/>
          </p:nvSpPr>
          <p:spPr bwMode="auto">
            <a:xfrm>
              <a:off x="7331349" y="4042801"/>
              <a:ext cx="3500124" cy="704564"/>
            </a:xfrm>
            <a:prstGeom prst="rect">
              <a:avLst/>
            </a:prstGeom>
            <a:gradFill flip="none" rotWithShape="1">
              <a:gsLst>
                <a:gs pos="0">
                  <a:srgbClr val="FFFFFF"/>
                </a:gs>
                <a:gs pos="50000">
                  <a:srgbClr val="EBF0FF"/>
                </a:gs>
                <a:gs pos="100000">
                  <a:srgbClr val="E1E7EB"/>
                </a:gs>
              </a:gsLst>
              <a:lin ang="8100000" scaled="1"/>
              <a:tileRect/>
            </a:gradFill>
            <a:ln w="9525">
              <a:solidFill>
                <a:sysClr val="windowText" lastClr="000000"/>
              </a:solidFill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70000"/>
                </a:prstClr>
              </a:outerShdw>
            </a:effectLst>
          </p:spPr>
          <p:txBody>
            <a:bodyPr anchor="ctr"/>
            <a:lstStyle/>
            <a:p>
              <a:pPr algn="ctr" eaLnBrk="0" fontAlgn="base" hangingPunct="0">
                <a:lnSpc>
                  <a:spcPts val="24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pt-BR" sz="2000" b="1" kern="0" dirty="0">
                  <a:solidFill>
                    <a:prstClr val="black"/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Administração e Risco</a:t>
              </a:r>
            </a:p>
            <a:p>
              <a:pPr algn="ctr" eaLnBrk="0" fontAlgn="base" hangingPunct="0">
                <a:lnSpc>
                  <a:spcPts val="24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pt-BR" sz="2000" b="1" kern="0" dirty="0">
                  <a:solidFill>
                    <a:srgbClr val="F79646">
                      <a:lumMod val="50000"/>
                    </a:srgbClr>
                  </a:solidFill>
                  <a:latin typeface="Arial Narrow" pitchFamily="34" charset="0"/>
                  <a:ea typeface="Lucida Sans Unicode" pitchFamily="34" charset="0"/>
                  <a:cs typeface="Lucida Sans Unicode" pitchFamily="34" charset="0"/>
                </a:rPr>
                <a:t>Governo</a:t>
              </a:r>
            </a:p>
          </p:txBody>
        </p:sp>
      </p:grpSp>
      <p:sp>
        <p:nvSpPr>
          <p:cNvPr id="21" name="Line 23"/>
          <p:cNvSpPr>
            <a:spLocks noChangeShapeType="1"/>
          </p:cNvSpPr>
          <p:nvPr/>
        </p:nvSpPr>
        <p:spPr bwMode="auto">
          <a:xfrm>
            <a:off x="1195200" y="1586234"/>
            <a:ext cx="9648000" cy="1588"/>
          </a:xfrm>
          <a:prstGeom prst="line">
            <a:avLst/>
          </a:prstGeom>
          <a:noFill/>
          <a:ln w="12600">
            <a:solidFill>
              <a:schemeClr val="bg1">
                <a:lumMod val="6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 dirty="0"/>
          </a:p>
        </p:txBody>
      </p:sp>
      <p:cxnSp>
        <p:nvCxnSpPr>
          <p:cNvPr id="22" name="Conector reto 21"/>
          <p:cNvCxnSpPr>
            <a:cxnSpLocks noChangeShapeType="1"/>
          </p:cNvCxnSpPr>
          <p:nvPr/>
        </p:nvCxnSpPr>
        <p:spPr bwMode="auto">
          <a:xfrm flipV="1">
            <a:off x="216000" y="709463"/>
            <a:ext cx="11772000" cy="0"/>
          </a:xfrm>
          <a:prstGeom prst="line">
            <a:avLst/>
          </a:prstGeom>
          <a:noFill/>
          <a:ln w="25400" cmpd="dbl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Título 1"/>
          <p:cNvSpPr txBox="1">
            <a:spLocks/>
          </p:cNvSpPr>
          <p:nvPr/>
        </p:nvSpPr>
        <p:spPr>
          <a:xfrm>
            <a:off x="0" y="249208"/>
            <a:ext cx="12192000" cy="371986"/>
          </a:xfrm>
          <a:prstGeom prst="rect">
            <a:avLst/>
          </a:prstGeom>
          <a:noFill/>
        </p:spPr>
        <p:txBody>
          <a:bodyPr vert="horz" lIns="91440" tIns="45720" rIns="9144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pt-BR" sz="3000" b="1" dirty="0" smtClean="0">
                <a:solidFill>
                  <a:schemeClr val="tx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Dax-Regular"/>
                <a:ea typeface="MS PGothic" charset="0"/>
                <a:cs typeface="Dax-Regular"/>
              </a:rPr>
              <a:t>SEGURO AGROPECUÁRIO NO BRASIL</a:t>
            </a:r>
            <a:endParaRPr lang="pt-BR" sz="3000" b="1" dirty="0">
              <a:solidFill>
                <a:schemeClr val="tx2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Dax-Regular"/>
              <a:ea typeface="MS PGothic" charset="0"/>
              <a:cs typeface="Dax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315618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0" y="1614343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0" b="1" dirty="0" err="1" smtClean="0">
                <a:solidFill>
                  <a:srgbClr val="92D050"/>
                </a:solidFill>
                <a:effectLst>
                  <a:outerShdw blurRad="38100" dist="50800" dir="2700000" algn="tl">
                    <a:srgbClr val="000000">
                      <a:alpha val="55000"/>
                    </a:srgbClr>
                  </a:outerShdw>
                </a:effectLst>
              </a:rPr>
              <a:t>SEAF</a:t>
            </a:r>
            <a:endParaRPr lang="pt-BR" sz="10000" b="1" dirty="0" smtClean="0">
              <a:solidFill>
                <a:srgbClr val="92D050"/>
              </a:solidFill>
              <a:effectLst>
                <a:outerShdw blurRad="38100" dist="50800" dir="2700000" algn="tl">
                  <a:srgbClr val="000000">
                    <a:alpha val="55000"/>
                  </a:srgbClr>
                </a:outerShdw>
              </a:effectLst>
            </a:endParaRPr>
          </a:p>
          <a:p>
            <a:pPr algn="ctr"/>
            <a:r>
              <a:rPr lang="pt-BR" sz="5000" b="1" dirty="0" smtClean="0">
                <a:solidFill>
                  <a:srgbClr val="92D050"/>
                </a:solidFill>
                <a:effectLst>
                  <a:outerShdw blurRad="38100" dist="50800" dir="2700000" algn="tl">
                    <a:srgbClr val="000000">
                      <a:alpha val="55000"/>
                    </a:srgbClr>
                  </a:outerShdw>
                </a:effectLst>
              </a:rPr>
              <a:t>SEGURO DA AGRICULTURA FAMILIAR</a:t>
            </a:r>
            <a:endParaRPr lang="pt-BR" sz="5000" b="1" dirty="0">
              <a:solidFill>
                <a:srgbClr val="92D050"/>
              </a:solidFill>
              <a:effectLst>
                <a:outerShdw blurRad="38100" dist="50800" dir="2700000" algn="tl">
                  <a:srgbClr val="000000">
                    <a:alpha val="5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162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0" y="249208"/>
            <a:ext cx="12192000" cy="371986"/>
          </a:xfrm>
          <a:prstGeom prst="rect">
            <a:avLst/>
          </a:prstGeom>
          <a:noFill/>
        </p:spPr>
        <p:txBody>
          <a:bodyPr vert="horz" lIns="91440" tIns="45720" rIns="9144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pt-BR" sz="3000" b="1" dirty="0">
                <a:solidFill>
                  <a:schemeClr val="tx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Dax-Regular"/>
                <a:ea typeface="MS PGothic" charset="0"/>
                <a:cs typeface="Dax-Regular"/>
              </a:rPr>
              <a:t>MODELO INSTITUCIONAL</a:t>
            </a:r>
          </a:p>
        </p:txBody>
      </p:sp>
      <p:cxnSp>
        <p:nvCxnSpPr>
          <p:cNvPr id="10" name="Conector reto 9"/>
          <p:cNvCxnSpPr>
            <a:cxnSpLocks noChangeShapeType="1"/>
          </p:cNvCxnSpPr>
          <p:nvPr/>
        </p:nvCxnSpPr>
        <p:spPr bwMode="auto">
          <a:xfrm flipV="1">
            <a:off x="216000" y="709463"/>
            <a:ext cx="11772000" cy="0"/>
          </a:xfrm>
          <a:prstGeom prst="line">
            <a:avLst/>
          </a:prstGeom>
          <a:noFill/>
          <a:ln w="25400" cmpd="dbl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Retângulo 12"/>
          <p:cNvSpPr/>
          <p:nvPr/>
        </p:nvSpPr>
        <p:spPr bwMode="auto">
          <a:xfrm>
            <a:off x="2598886" y="1144248"/>
            <a:ext cx="2808312" cy="1728192"/>
          </a:xfrm>
          <a:prstGeom prst="rect">
            <a:avLst/>
          </a:prstGeom>
          <a:gradFill flip="none" rotWithShape="1">
            <a:gsLst>
              <a:gs pos="1000">
                <a:srgbClr val="C4D6EB"/>
              </a:gs>
              <a:gs pos="100000">
                <a:schemeClr val="bg1"/>
              </a:gs>
            </a:gsLst>
            <a:lin ang="18900000" scaled="0"/>
            <a:tileRect/>
          </a:gra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anchor="ctr"/>
          <a:lstStyle/>
          <a:p>
            <a:pPr lvl="0" algn="ctr">
              <a:spcBef>
                <a:spcPts val="1200"/>
              </a:spcBef>
            </a:pPr>
            <a:r>
              <a:rPr lang="pt-BR" sz="2600" b="1" dirty="0" smtClean="0">
                <a:solidFill>
                  <a:schemeClr val="tx1"/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  <a:t>PRONAF</a:t>
            </a:r>
            <a:r>
              <a:rPr lang="pt-BR" sz="2200" dirty="0" smtClean="0">
                <a:solidFill>
                  <a:schemeClr val="tx1"/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pt-BR" sz="2200" dirty="0" smtClean="0">
                <a:solidFill>
                  <a:schemeClr val="tx1"/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</a:br>
            <a:r>
              <a:rPr lang="pt-BR" sz="1800" b="0" dirty="0" smtClean="0">
                <a:solidFill>
                  <a:schemeClr val="tx1"/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  <a:t>Programa Nacional de Fortalecimento da Agricultura Familiar</a:t>
            </a:r>
          </a:p>
        </p:txBody>
      </p:sp>
      <p:sp>
        <p:nvSpPr>
          <p:cNvPr id="14" name="Retângulo 13"/>
          <p:cNvSpPr/>
          <p:nvPr/>
        </p:nvSpPr>
        <p:spPr bwMode="auto">
          <a:xfrm>
            <a:off x="6847358" y="1144248"/>
            <a:ext cx="2808312" cy="1728192"/>
          </a:xfrm>
          <a:prstGeom prst="rect">
            <a:avLst/>
          </a:prstGeom>
          <a:gradFill flip="none" rotWithShape="1">
            <a:gsLst>
              <a:gs pos="1000">
                <a:srgbClr val="C4D6EB"/>
              </a:gs>
              <a:gs pos="100000">
                <a:schemeClr val="bg1"/>
              </a:gs>
            </a:gsLst>
            <a:lin ang="18900000" scaled="0"/>
            <a:tileRect/>
          </a:gra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anchor="ctr"/>
          <a:lstStyle/>
          <a:p>
            <a:pPr lvl="0" algn="ctr">
              <a:spcBef>
                <a:spcPts val="1200"/>
              </a:spcBef>
            </a:pPr>
            <a:r>
              <a:rPr lang="pt-BR" sz="2600" b="1" dirty="0" smtClean="0">
                <a:solidFill>
                  <a:schemeClr val="tx1"/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  <a:t>PROAGRO</a:t>
            </a:r>
            <a:r>
              <a:rPr lang="pt-BR" sz="2200" dirty="0" smtClean="0">
                <a:solidFill>
                  <a:schemeClr val="tx1"/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pt-BR" sz="2200" dirty="0" smtClean="0">
                <a:solidFill>
                  <a:schemeClr val="tx1"/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</a:br>
            <a:r>
              <a:rPr lang="pt-BR" sz="1800" b="0" dirty="0" smtClean="0">
                <a:solidFill>
                  <a:schemeClr val="tx1"/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  <a:t>Programa de Garantia da Atividade Agropecuária</a:t>
            </a:r>
          </a:p>
        </p:txBody>
      </p:sp>
      <p:sp>
        <p:nvSpPr>
          <p:cNvPr id="15" name="Retângulo 14"/>
          <p:cNvSpPr/>
          <p:nvPr/>
        </p:nvSpPr>
        <p:spPr bwMode="auto">
          <a:xfrm>
            <a:off x="2585132" y="4352270"/>
            <a:ext cx="7070537" cy="576064"/>
          </a:xfrm>
          <a:prstGeom prst="rect">
            <a:avLst/>
          </a:prstGeom>
          <a:gradFill flip="none" rotWithShape="1">
            <a:gsLst>
              <a:gs pos="1000">
                <a:srgbClr val="E2D69A"/>
              </a:gs>
              <a:gs pos="100000">
                <a:schemeClr val="bg1"/>
              </a:gs>
            </a:gsLst>
            <a:lin ang="18900000" scaled="1"/>
            <a:tileRect/>
          </a:gra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anchor="ctr"/>
          <a:lstStyle/>
          <a:p>
            <a:pPr lvl="0" algn="ctr">
              <a:spcBef>
                <a:spcPts val="1200"/>
              </a:spcBef>
            </a:pPr>
            <a:r>
              <a:rPr lang="pt-BR" b="1" dirty="0" smtClean="0">
                <a:solidFill>
                  <a:schemeClr val="tx1"/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  <a:t>REDE DE INSTITUIÇÕES FINANCEIRAS</a:t>
            </a:r>
          </a:p>
        </p:txBody>
      </p:sp>
      <p:sp>
        <p:nvSpPr>
          <p:cNvPr id="16" name="Retângulo 15"/>
          <p:cNvSpPr/>
          <p:nvPr/>
        </p:nvSpPr>
        <p:spPr bwMode="auto">
          <a:xfrm>
            <a:off x="2598886" y="5360382"/>
            <a:ext cx="7070537" cy="576064"/>
          </a:xfrm>
          <a:prstGeom prst="rect">
            <a:avLst/>
          </a:prstGeom>
          <a:gradFill flip="none" rotWithShape="1">
            <a:gsLst>
              <a:gs pos="1000">
                <a:srgbClr val="E2D69A"/>
              </a:gs>
              <a:gs pos="100000">
                <a:schemeClr val="bg1"/>
              </a:gs>
            </a:gsLst>
            <a:lin ang="18900000" scaled="1"/>
            <a:tileRect/>
          </a:gra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anchor="ctr"/>
          <a:lstStyle/>
          <a:p>
            <a:pPr lvl="0" algn="ctr">
              <a:spcBef>
                <a:spcPts val="1200"/>
              </a:spcBef>
            </a:pPr>
            <a:r>
              <a:rPr lang="pt-BR" b="1" dirty="0" smtClean="0">
                <a:solidFill>
                  <a:schemeClr val="tx1"/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  <a:t>REDE DE ENTIDADES DE SERVIÇOS AGRONÔMICOS</a:t>
            </a:r>
          </a:p>
        </p:txBody>
      </p:sp>
      <p:sp>
        <p:nvSpPr>
          <p:cNvPr id="17" name="Retângulo 16"/>
          <p:cNvSpPr/>
          <p:nvPr/>
        </p:nvSpPr>
        <p:spPr bwMode="auto">
          <a:xfrm>
            <a:off x="2598886" y="3353910"/>
            <a:ext cx="7070537" cy="576064"/>
          </a:xfrm>
          <a:prstGeom prst="rect">
            <a:avLst/>
          </a:prstGeom>
          <a:gradFill flip="none" rotWithShape="1">
            <a:gsLst>
              <a:gs pos="1000">
                <a:srgbClr val="E2D69A"/>
              </a:gs>
              <a:gs pos="100000">
                <a:schemeClr val="bg1"/>
              </a:gs>
            </a:gsLst>
            <a:lin ang="18900000" scaled="1"/>
            <a:tileRect/>
          </a:gra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anchor="ctr"/>
          <a:lstStyle/>
          <a:p>
            <a:pPr lvl="0" algn="ctr">
              <a:spcBef>
                <a:spcPts val="1200"/>
              </a:spcBef>
            </a:pPr>
            <a:r>
              <a:rPr lang="pt-BR" b="1" dirty="0" smtClean="0">
                <a:solidFill>
                  <a:schemeClr val="tx1"/>
                </a:solidFill>
                <a:latin typeface="Arial Narrow" pitchFamily="34" charset="0"/>
                <a:ea typeface="Times New Roman" pitchFamily="18" charset="0"/>
                <a:cs typeface="Arial" pitchFamily="34" charset="0"/>
              </a:rPr>
              <a:t>ORGÃOS DE GOVERNO</a:t>
            </a:r>
          </a:p>
        </p:txBody>
      </p:sp>
    </p:spTree>
    <p:extLst>
      <p:ext uri="{BB962C8B-B14F-4D97-AF65-F5344CB8AC3E}">
        <p14:creationId xmlns:p14="http://schemas.microsoft.com/office/powerpoint/2010/main" val="4231930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0" y="249208"/>
            <a:ext cx="12192000" cy="371986"/>
          </a:xfrm>
          <a:prstGeom prst="rect">
            <a:avLst/>
          </a:prstGeom>
          <a:noFill/>
        </p:spPr>
        <p:txBody>
          <a:bodyPr vert="horz" lIns="91440" tIns="45720" rIns="9144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pt-BR" sz="3000" b="1" dirty="0" smtClean="0">
                <a:solidFill>
                  <a:schemeClr val="tx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Dax-Regular"/>
                <a:ea typeface="MS PGothic" charset="0"/>
                <a:cs typeface="Dax-Regular"/>
              </a:rPr>
              <a:t>CONDIÇÕES DE COBERTURA</a:t>
            </a:r>
            <a:endParaRPr lang="pt-BR" sz="3000" b="1" dirty="0">
              <a:solidFill>
                <a:schemeClr val="tx2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Dax-Regular"/>
              <a:ea typeface="MS PGothic" charset="0"/>
              <a:cs typeface="Dax-Regular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64670" y="1061679"/>
            <a:ext cx="6151245" cy="2887283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52000">
                <a:srgbClr val="FDFDFD"/>
              </a:gs>
              <a:gs pos="100000">
                <a:srgbClr val="EBF0FF"/>
              </a:gs>
            </a:gsLst>
            <a:lin ang="8100000" scaled="1"/>
            <a:tileRect/>
          </a:gradFill>
          <a:ln>
            <a:solidFill>
              <a:sysClr val="windowText" lastClr="0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0000" tIns="144000" rIns="180000" bIns="180000">
            <a:spAutoFit/>
          </a:bodyPr>
          <a:lstStyle/>
          <a:p>
            <a:r>
              <a:rPr lang="pt-BR" sz="3200" b="1" dirty="0" smtClean="0">
                <a:solidFill>
                  <a:srgbClr val="002060"/>
                </a:solidFill>
              </a:rPr>
              <a:t>VALOR SEGURADO</a:t>
            </a:r>
            <a:br>
              <a:rPr lang="pt-BR" sz="3200" b="1" dirty="0" smtClean="0">
                <a:solidFill>
                  <a:srgbClr val="002060"/>
                </a:solidFill>
              </a:rPr>
            </a:br>
            <a:r>
              <a:rPr lang="pt-BR" sz="3200" dirty="0" smtClean="0">
                <a:solidFill>
                  <a:srgbClr val="002060"/>
                </a:solidFill>
              </a:rPr>
              <a:t>Até 80% da Receita Bruta Esperada</a:t>
            </a:r>
          </a:p>
          <a:p>
            <a:pPr lvl="0"/>
            <a:endParaRPr lang="pt-BR" sz="2500" b="1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  <a:p>
            <a:pPr lvl="0"/>
            <a:r>
              <a:rPr lang="pt-BR" sz="25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Limites</a:t>
            </a:r>
            <a:r>
              <a:rPr lang="pt-BR" sz="2500" b="1" dirty="0">
                <a:solidFill>
                  <a:prstClr val="black"/>
                </a:solidFill>
                <a:latin typeface="Arial Narrow" panose="020B0606020202030204" pitchFamily="34" charset="0"/>
              </a:rPr>
              <a:t>: </a:t>
            </a:r>
          </a:p>
          <a:p>
            <a:pPr marL="180975" lvl="0" indent="-180975">
              <a:buFont typeface="Wingdings 3" panose="05040102010807070707" pitchFamily="18" charset="2"/>
              <a:buChar char="¶"/>
            </a:pPr>
            <a:r>
              <a:rPr lang="pt-BR" sz="2500" dirty="0" err="1">
                <a:solidFill>
                  <a:prstClr val="black"/>
                </a:solidFill>
                <a:latin typeface="Arial Narrow" panose="020B0606020202030204" pitchFamily="34" charset="0"/>
              </a:rPr>
              <a:t>Financ</a:t>
            </a:r>
            <a:r>
              <a:rPr lang="pt-BR" sz="2500" dirty="0">
                <a:solidFill>
                  <a:prstClr val="black"/>
                </a:solidFill>
                <a:latin typeface="Arial Narrow" panose="020B0606020202030204" pitchFamily="34" charset="0"/>
              </a:rPr>
              <a:t>. + R$ 40 mil</a:t>
            </a:r>
            <a:r>
              <a:rPr lang="pt-BR" sz="2500" dirty="0">
                <a:solidFill>
                  <a:prstClr val="black"/>
                </a:solidFill>
                <a:latin typeface="Arial Narrow" panose="020B0606020202030204" pitchFamily="34" charset="0"/>
                <a:sym typeface="Wingdings 3"/>
              </a:rPr>
              <a:t> </a:t>
            </a:r>
            <a:r>
              <a:rPr lang="pt-BR" sz="2000" dirty="0">
                <a:solidFill>
                  <a:prstClr val="black"/>
                </a:solidFill>
                <a:latin typeface="Arial Narrow" panose="020B0606020202030204" pitchFamily="34" charset="0"/>
                <a:sym typeface="Wingdings 3"/>
              </a:rPr>
              <a:t>(</a:t>
            </a:r>
            <a:r>
              <a:rPr lang="pt-BR" sz="2000" dirty="0">
                <a:solidFill>
                  <a:prstClr val="black"/>
                </a:solidFill>
                <a:latin typeface="Arial Narrow" panose="020B0606020202030204" pitchFamily="34" charset="0"/>
              </a:rPr>
              <a:t>Permanentes e </a:t>
            </a:r>
            <a:r>
              <a:rPr lang="pt-BR" sz="2000" dirty="0" err="1">
                <a:solidFill>
                  <a:prstClr val="black"/>
                </a:solidFill>
                <a:latin typeface="Arial Narrow" panose="020B0606020202030204" pitchFamily="34" charset="0"/>
              </a:rPr>
              <a:t>Olerícolas</a:t>
            </a:r>
            <a:r>
              <a:rPr lang="pt-BR" sz="2000" dirty="0">
                <a:solidFill>
                  <a:prstClr val="black"/>
                </a:solidFill>
                <a:latin typeface="Arial Narrow" panose="020B0606020202030204" pitchFamily="34" charset="0"/>
              </a:rPr>
              <a:t>)</a:t>
            </a:r>
            <a:endParaRPr lang="pt-BR" sz="2000" dirty="0">
              <a:solidFill>
                <a:prstClr val="black"/>
              </a:solidFill>
              <a:latin typeface="Arial Narrow" panose="020B0606020202030204" pitchFamily="34" charset="0"/>
              <a:sym typeface="Wingdings 3"/>
            </a:endParaRPr>
          </a:p>
          <a:p>
            <a:pPr marL="180975" lvl="0" indent="-180975">
              <a:buFont typeface="Wingdings 3" panose="05040102010807070707" pitchFamily="18" charset="2"/>
              <a:buChar char="¶"/>
            </a:pPr>
            <a:r>
              <a:rPr lang="pt-BR" sz="2500" dirty="0" err="1">
                <a:solidFill>
                  <a:prstClr val="black"/>
                </a:solidFill>
                <a:latin typeface="Arial Narrow" panose="020B0606020202030204" pitchFamily="34" charset="0"/>
              </a:rPr>
              <a:t>Financ</a:t>
            </a:r>
            <a:r>
              <a:rPr lang="pt-BR" sz="2500" dirty="0">
                <a:solidFill>
                  <a:prstClr val="black"/>
                </a:solidFill>
                <a:latin typeface="Arial Narrow" panose="020B0606020202030204" pitchFamily="34" charset="0"/>
              </a:rPr>
              <a:t>. + R$ 22 mil </a:t>
            </a:r>
            <a:r>
              <a:rPr lang="pt-BR" sz="2000" dirty="0">
                <a:solidFill>
                  <a:prstClr val="black"/>
                </a:solidFill>
                <a:latin typeface="Arial Narrow" panose="020B0606020202030204" pitchFamily="34" charset="0"/>
              </a:rPr>
              <a:t>(Demais culturas</a:t>
            </a:r>
            <a:r>
              <a:rPr lang="pt-BR" sz="200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)</a:t>
            </a:r>
            <a:endParaRPr lang="pt-BR" sz="2000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0" name="Conector reto 9"/>
          <p:cNvCxnSpPr>
            <a:cxnSpLocks noChangeShapeType="1"/>
          </p:cNvCxnSpPr>
          <p:nvPr/>
        </p:nvCxnSpPr>
        <p:spPr bwMode="auto">
          <a:xfrm flipV="1">
            <a:off x="216000" y="709463"/>
            <a:ext cx="11772000" cy="0"/>
          </a:xfrm>
          <a:prstGeom prst="line">
            <a:avLst/>
          </a:prstGeom>
          <a:noFill/>
          <a:ln w="25400" cmpd="dbl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Retângulo 10"/>
          <p:cNvSpPr/>
          <p:nvPr/>
        </p:nvSpPr>
        <p:spPr>
          <a:xfrm>
            <a:off x="6831550" y="1425471"/>
            <a:ext cx="5133779" cy="405126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83000">
                <a:srgbClr val="FDE8D7"/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ysClr val="windowText" lastClr="0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0000" tIns="144000" rIns="180000" bIns="180000">
            <a:spAutoFit/>
          </a:bodyPr>
          <a:lstStyle/>
          <a:p>
            <a:r>
              <a:rPr lang="pt-BR" sz="3200" b="1" dirty="0" smtClean="0">
                <a:solidFill>
                  <a:schemeClr val="accent6">
                    <a:lumMod val="50000"/>
                  </a:schemeClr>
                </a:solidFill>
              </a:rPr>
              <a:t>EVENTOS COBERTOS</a:t>
            </a:r>
          </a:p>
          <a:p>
            <a:pPr marL="536575" lvl="2" indent="-254000" defTabSz="625475" eaLnBrk="0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t-BR" altLang="pt-BR" sz="2500" dirty="0" smtClean="0">
                <a:latin typeface="Arial Narrow" panose="020B0606020202030204" pitchFamily="34" charset="0"/>
              </a:rPr>
              <a:t>Chuva excessiva</a:t>
            </a:r>
          </a:p>
          <a:p>
            <a:pPr marL="536575" lvl="2" indent="-254000" defTabSz="625475" eaLnBrk="0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t-BR" altLang="pt-BR" sz="2500" dirty="0" smtClean="0">
                <a:latin typeface="Arial Narrow" panose="020B0606020202030204" pitchFamily="34" charset="0"/>
              </a:rPr>
              <a:t>Geada</a:t>
            </a:r>
          </a:p>
          <a:p>
            <a:pPr marL="536575" lvl="2" indent="-254000" defTabSz="625475" eaLnBrk="0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t-BR" altLang="pt-BR" sz="2500" dirty="0" smtClean="0">
                <a:latin typeface="Arial Narrow" panose="020B0606020202030204" pitchFamily="34" charset="0"/>
              </a:rPr>
              <a:t>Granizo</a:t>
            </a:r>
          </a:p>
          <a:p>
            <a:pPr marL="536575" lvl="2" indent="-254000" defTabSz="625475" eaLnBrk="0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t-BR" altLang="pt-BR" sz="2500" dirty="0" smtClean="0">
                <a:latin typeface="Arial Narrow" panose="020B0606020202030204" pitchFamily="34" charset="0"/>
              </a:rPr>
              <a:t>Seca</a:t>
            </a:r>
          </a:p>
          <a:p>
            <a:pPr marL="536575" lvl="2" indent="-254000" defTabSz="625475" eaLnBrk="0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t-BR" altLang="pt-BR" sz="2500" dirty="0" smtClean="0">
                <a:latin typeface="Arial Narrow" panose="020B0606020202030204" pitchFamily="34" charset="0"/>
              </a:rPr>
              <a:t>Variação excessiva de temperatura</a:t>
            </a:r>
          </a:p>
          <a:p>
            <a:pPr marL="536575" lvl="2" indent="-254000" defTabSz="625475" eaLnBrk="0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t-BR" altLang="pt-BR" sz="2500" dirty="0" smtClean="0">
                <a:latin typeface="Arial Narrow" panose="020B0606020202030204" pitchFamily="34" charset="0"/>
              </a:rPr>
              <a:t>Ventos fortes</a:t>
            </a:r>
          </a:p>
          <a:p>
            <a:pPr marL="536575" lvl="2" indent="-254000" defTabSz="625475" eaLnBrk="0" hangingPunct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t-BR" altLang="pt-BR" sz="2500" dirty="0" smtClean="0">
                <a:latin typeface="Arial Narrow" panose="020B0606020202030204" pitchFamily="34" charset="0"/>
              </a:rPr>
              <a:t>Praga/doença s/ método de controle</a:t>
            </a:r>
            <a:endParaRPr lang="pt-BR" altLang="pt-BR" sz="2500" dirty="0">
              <a:latin typeface="Arial Narrow" panose="020B0606020202030204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238671" y="4580389"/>
            <a:ext cx="6151245" cy="131204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38000">
                <a:srgbClr val="FCFDF9"/>
              </a:gs>
              <a:gs pos="100000">
                <a:srgbClr val="E3ECD0"/>
              </a:gs>
            </a:gsLst>
            <a:lin ang="8100000" scaled="1"/>
            <a:tileRect/>
          </a:gradFill>
          <a:ln>
            <a:solidFill>
              <a:sysClr val="windowText" lastClr="0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0000" tIns="144000" rIns="180000" bIns="180000" anchor="ctr" anchorCtr="0">
            <a:spAutoFit/>
          </a:bodyPr>
          <a:lstStyle/>
          <a:p>
            <a:r>
              <a:rPr lang="pt-BR" sz="3200" b="1" dirty="0" smtClean="0">
                <a:solidFill>
                  <a:srgbClr val="008000"/>
                </a:solidFill>
              </a:rPr>
              <a:t>CULTURAS SEGURÁVEIS</a:t>
            </a:r>
            <a:br>
              <a:rPr lang="pt-BR" sz="3200" b="1" dirty="0" smtClean="0">
                <a:solidFill>
                  <a:srgbClr val="008000"/>
                </a:solidFill>
              </a:rPr>
            </a:br>
            <a:r>
              <a:rPr lang="pt-BR" sz="3200" dirty="0" smtClean="0">
                <a:solidFill>
                  <a:srgbClr val="008000"/>
                </a:solidFill>
              </a:rPr>
              <a:t>Todas as financiáveis no Pronaf</a:t>
            </a:r>
            <a:endParaRPr lang="pt-BR" sz="2500" b="1" dirty="0" smtClean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71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>
            <a:spLocks noChangeArrowheads="1"/>
          </p:cNvSpPr>
          <p:nvPr/>
        </p:nvSpPr>
        <p:spPr bwMode="auto">
          <a:xfrm>
            <a:off x="2124208" y="1704741"/>
            <a:ext cx="8143875" cy="3913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tIns="36000" rIns="36000" bIns="36000">
            <a:spAutoFit/>
          </a:bodyPr>
          <a:lstStyle/>
          <a:p>
            <a:pPr marL="561975" indent="-457200">
              <a:spcBef>
                <a:spcPct val="70000"/>
              </a:spcBef>
              <a:buFont typeface="Arial" panose="020B0604020202020204" pitchFamily="34" charset="0"/>
              <a:buChar char="•"/>
              <a:tabLst>
                <a:tab pos="419100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7188" algn="l"/>
                <a:tab pos="7156450" algn="l"/>
                <a:tab pos="7605713" algn="l"/>
                <a:tab pos="8054975" algn="l"/>
                <a:tab pos="8504238" algn="l"/>
                <a:tab pos="8953500" algn="l"/>
                <a:tab pos="9402763" algn="l"/>
              </a:tabLst>
              <a:defRPr/>
            </a:pPr>
            <a:r>
              <a:rPr lang="pt-BR" sz="3200" b="1" dirty="0" smtClean="0">
                <a:latin typeface="Arial Narrow" pitchFamily="34" charset="0"/>
              </a:rPr>
              <a:t>ORÇAMENTO SIMPLIFICADO</a:t>
            </a:r>
          </a:p>
          <a:p>
            <a:pPr marL="561975" indent="-457200">
              <a:spcBef>
                <a:spcPct val="70000"/>
              </a:spcBef>
              <a:buFont typeface="Arial" panose="020B0604020202020204" pitchFamily="34" charset="0"/>
              <a:buChar char="•"/>
              <a:tabLst>
                <a:tab pos="419100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7188" algn="l"/>
                <a:tab pos="7156450" algn="l"/>
                <a:tab pos="7605713" algn="l"/>
                <a:tab pos="8054975" algn="l"/>
                <a:tab pos="8504238" algn="l"/>
                <a:tab pos="8953500" algn="l"/>
                <a:tab pos="9402763" algn="l"/>
              </a:tabLst>
              <a:defRPr/>
            </a:pPr>
            <a:r>
              <a:rPr lang="pt-BR" sz="3200" b="1" dirty="0" smtClean="0">
                <a:latin typeface="Arial Narrow" pitchFamily="34" charset="0"/>
              </a:rPr>
              <a:t>INSUMOS </a:t>
            </a:r>
            <a:r>
              <a:rPr lang="pt-BR" sz="3200" b="1" dirty="0">
                <a:latin typeface="Arial Narrow" pitchFamily="34" charset="0"/>
              </a:rPr>
              <a:t>DE PRODUÇÃO PRÓPRIA</a:t>
            </a:r>
          </a:p>
          <a:p>
            <a:pPr marL="561975" indent="-457200">
              <a:spcBef>
                <a:spcPct val="70000"/>
              </a:spcBef>
              <a:buFont typeface="Arial" panose="020B0604020202020204" pitchFamily="34" charset="0"/>
              <a:buChar char="•"/>
              <a:tabLst>
                <a:tab pos="419100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7188" algn="l"/>
                <a:tab pos="7156450" algn="l"/>
                <a:tab pos="7605713" algn="l"/>
                <a:tab pos="8054975" algn="l"/>
                <a:tab pos="8504238" algn="l"/>
                <a:tab pos="8953500" algn="l"/>
                <a:tab pos="9402763" algn="l"/>
              </a:tabLst>
              <a:defRPr/>
            </a:pPr>
            <a:r>
              <a:rPr lang="pt-BR" sz="3200" b="1" dirty="0" smtClean="0">
                <a:latin typeface="Arial Narrow" pitchFamily="34" charset="0"/>
              </a:rPr>
              <a:t>CULTIVARES CRIOULAS </a:t>
            </a:r>
            <a:r>
              <a:rPr lang="pt-BR" sz="2800" b="1" dirty="0" smtClean="0">
                <a:latin typeface="Arial Narrow" pitchFamily="34" charset="0"/>
              </a:rPr>
              <a:t>(cadastradas </a:t>
            </a:r>
            <a:r>
              <a:rPr lang="pt-BR" sz="2800" b="1" dirty="0">
                <a:latin typeface="Arial Narrow" pitchFamily="34" charset="0"/>
              </a:rPr>
              <a:t>na </a:t>
            </a:r>
            <a:r>
              <a:rPr lang="pt-BR" sz="2800" b="1" dirty="0" smtClean="0">
                <a:latin typeface="Arial Narrow" pitchFamily="34" charset="0"/>
              </a:rPr>
              <a:t>SAF)</a:t>
            </a:r>
          </a:p>
          <a:p>
            <a:pPr marL="561975" indent="-457200">
              <a:spcBef>
                <a:spcPct val="70000"/>
              </a:spcBef>
              <a:buFont typeface="Arial" panose="020B0604020202020204" pitchFamily="34" charset="0"/>
              <a:buChar char="•"/>
              <a:tabLst>
                <a:tab pos="419100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7188" algn="l"/>
                <a:tab pos="7156450" algn="l"/>
                <a:tab pos="7605713" algn="l"/>
                <a:tab pos="8054975" algn="l"/>
                <a:tab pos="8504238" algn="l"/>
                <a:tab pos="8953500" algn="l"/>
                <a:tab pos="9402763" algn="l"/>
              </a:tabLst>
              <a:defRPr/>
            </a:pPr>
            <a:r>
              <a:rPr lang="pt-BR" sz="3200" b="1" dirty="0" smtClean="0">
                <a:latin typeface="Arial Narrow" pitchFamily="34" charset="0"/>
              </a:rPr>
              <a:t>LAVOURAS CONSORCIADAS</a:t>
            </a:r>
          </a:p>
          <a:p>
            <a:pPr marL="561975" indent="-457200">
              <a:spcBef>
                <a:spcPct val="70000"/>
              </a:spcBef>
              <a:buFont typeface="Arial" panose="020B0604020202020204" pitchFamily="34" charset="0"/>
              <a:buChar char="•"/>
              <a:tabLst>
                <a:tab pos="419100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7188" algn="l"/>
                <a:tab pos="7156450" algn="l"/>
                <a:tab pos="7605713" algn="l"/>
                <a:tab pos="8054975" algn="l"/>
                <a:tab pos="8504238" algn="l"/>
                <a:tab pos="8953500" algn="l"/>
                <a:tab pos="9402763" algn="l"/>
              </a:tabLst>
              <a:defRPr/>
            </a:pPr>
            <a:r>
              <a:rPr lang="pt-BR" sz="3200" b="1" dirty="0" smtClean="0">
                <a:latin typeface="Arial Narrow" pitchFamily="34" charset="0"/>
              </a:rPr>
              <a:t>AGROECOLOGIA</a:t>
            </a:r>
            <a:endParaRPr lang="pt-BR" sz="3200" b="1" dirty="0">
              <a:latin typeface="Arial Narrow" pitchFamily="34" charset="0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0" y="249208"/>
            <a:ext cx="12192000" cy="371986"/>
          </a:xfrm>
          <a:prstGeom prst="rect">
            <a:avLst/>
          </a:prstGeom>
          <a:noFill/>
        </p:spPr>
        <p:txBody>
          <a:bodyPr vert="horz" lIns="91440" tIns="45720" rIns="9144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pt-BR" sz="3000" b="1" dirty="0">
                <a:solidFill>
                  <a:schemeClr val="tx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Dax-Regular"/>
                <a:ea typeface="MS PGothic" charset="0"/>
                <a:cs typeface="Dax-Regular"/>
              </a:rPr>
              <a:t>CONDIÇÕES </a:t>
            </a:r>
            <a:r>
              <a:rPr lang="pt-BR" sz="3000" b="1" dirty="0" smtClean="0">
                <a:solidFill>
                  <a:schemeClr val="tx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Dax-Regular"/>
                <a:ea typeface="MS PGothic" charset="0"/>
                <a:cs typeface="Dax-Regular"/>
              </a:rPr>
              <a:t>ESPECÍFICAS DA </a:t>
            </a:r>
            <a:r>
              <a:rPr lang="pt-BR" sz="3000" b="1" dirty="0">
                <a:solidFill>
                  <a:schemeClr val="tx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Dax-Regular"/>
                <a:ea typeface="MS PGothic" charset="0"/>
                <a:cs typeface="Dax-Regular"/>
              </a:rPr>
              <a:t>AGRICULTURA </a:t>
            </a:r>
            <a:r>
              <a:rPr lang="pt-BR" sz="3000" b="1" dirty="0" smtClean="0">
                <a:solidFill>
                  <a:schemeClr val="tx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Dax-Regular"/>
                <a:ea typeface="MS PGothic" charset="0"/>
                <a:cs typeface="Dax-Regular"/>
              </a:rPr>
              <a:t>FAMILIAR </a:t>
            </a:r>
            <a:endParaRPr lang="pt-BR" sz="3000" b="1" dirty="0">
              <a:solidFill>
                <a:schemeClr val="tx2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Dax-Regular"/>
              <a:ea typeface="MS PGothic" charset="0"/>
              <a:cs typeface="Dax-Regular"/>
            </a:endParaRPr>
          </a:p>
        </p:txBody>
      </p:sp>
      <p:cxnSp>
        <p:nvCxnSpPr>
          <p:cNvPr id="6" name="Conector reto 5"/>
          <p:cNvCxnSpPr>
            <a:cxnSpLocks noChangeShapeType="1"/>
          </p:cNvCxnSpPr>
          <p:nvPr/>
        </p:nvCxnSpPr>
        <p:spPr bwMode="auto">
          <a:xfrm flipV="1">
            <a:off x="216000" y="709463"/>
            <a:ext cx="11772000" cy="0"/>
          </a:xfrm>
          <a:prstGeom prst="line">
            <a:avLst/>
          </a:prstGeom>
          <a:noFill/>
          <a:ln w="25400" cmpd="dbl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03126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7"/>
          <p:cNvSpPr txBox="1"/>
          <p:nvPr/>
        </p:nvSpPr>
        <p:spPr>
          <a:xfrm>
            <a:off x="2308861" y="1112507"/>
            <a:ext cx="762762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 defTabSz="457200" eaLnBrk="0" hangingPunct="0">
              <a:spcBef>
                <a:spcPts val="2400"/>
              </a:spcBef>
              <a:buFont typeface="Wingdings 3" panose="05040102010807070707" pitchFamily="18" charset="2"/>
              <a:buChar char=""/>
            </a:pPr>
            <a:r>
              <a:rPr lang="pt-BR" sz="2800" b="1" dirty="0" smtClean="0">
                <a:latin typeface="Arial Narrow" panose="020B0606020202030204" pitchFamily="34" charset="0"/>
                <a:ea typeface="MS PGothic" charset="0"/>
                <a:cs typeface="Adobe Caslon Pro"/>
              </a:rPr>
              <a:t>Taxas conforme o risco das culturas</a:t>
            </a:r>
          </a:p>
          <a:p>
            <a:pPr marL="266700" indent="-266700" defTabSz="457200" eaLnBrk="0" hangingPunct="0">
              <a:spcBef>
                <a:spcPts val="2400"/>
              </a:spcBef>
              <a:buFont typeface="Wingdings 3" panose="05040102010807070707" pitchFamily="18" charset="2"/>
              <a:buChar char=""/>
            </a:pPr>
            <a:r>
              <a:rPr lang="pt-BR" sz="2800" b="1" dirty="0" smtClean="0">
                <a:latin typeface="Arial Narrow" panose="020B0606020202030204" pitchFamily="34" charset="0"/>
                <a:ea typeface="MS PGothic" charset="0"/>
                <a:cs typeface="Adobe Caslon Pro"/>
              </a:rPr>
              <a:t>Sistema de bonificação</a:t>
            </a:r>
          </a:p>
          <a:p>
            <a:pPr marL="266700" indent="-266700" defTabSz="457200" eaLnBrk="0" hangingPunct="0">
              <a:spcBef>
                <a:spcPts val="2400"/>
              </a:spcBef>
              <a:buFont typeface="Wingdings 3" panose="05040102010807070707" pitchFamily="18" charset="2"/>
              <a:buChar char=""/>
            </a:pPr>
            <a:r>
              <a:rPr lang="pt-BR" sz="2800" b="1" dirty="0" smtClean="0">
                <a:latin typeface="Arial Narrow" panose="020B0606020202030204" pitchFamily="34" charset="0"/>
                <a:ea typeface="MS PGothic" charset="0"/>
                <a:cs typeface="Adobe Caslon Pro"/>
              </a:rPr>
              <a:t>Zoneamento Agrícola de Riscos Climáticos</a:t>
            </a:r>
          </a:p>
          <a:p>
            <a:pPr marL="266700" indent="-266700" defTabSz="457200" eaLnBrk="0" hangingPunct="0">
              <a:spcBef>
                <a:spcPts val="2400"/>
              </a:spcBef>
              <a:buFont typeface="Wingdings 3" panose="05040102010807070707" pitchFamily="18" charset="2"/>
              <a:buChar char=""/>
            </a:pPr>
            <a:r>
              <a:rPr lang="pt-BR" sz="2800" b="1" dirty="0" smtClean="0">
                <a:latin typeface="Arial Narrow" panose="020B0606020202030204" pitchFamily="34" charset="0"/>
                <a:ea typeface="MS PGothic" charset="0"/>
                <a:cs typeface="Adobe Caslon Pro"/>
              </a:rPr>
              <a:t>Condições de cobertura - estímulo a boas práticas</a:t>
            </a:r>
          </a:p>
          <a:p>
            <a:pPr marL="266700" indent="-266700" defTabSz="457200" eaLnBrk="0" hangingPunct="0">
              <a:spcBef>
                <a:spcPts val="2400"/>
              </a:spcBef>
              <a:buFont typeface="Wingdings 3" panose="05040102010807070707" pitchFamily="18" charset="2"/>
              <a:buChar char=""/>
            </a:pPr>
            <a:r>
              <a:rPr lang="pt-BR" sz="2800" b="1" dirty="0" smtClean="0">
                <a:latin typeface="Arial Narrow" panose="020B0606020202030204" pitchFamily="34" charset="0"/>
                <a:ea typeface="MS PGothic" charset="0"/>
                <a:cs typeface="Adobe Caslon Pro"/>
              </a:rPr>
              <a:t>Orientação a agricultores segurados</a:t>
            </a:r>
          </a:p>
          <a:p>
            <a:pPr marL="266700" indent="-266700" defTabSz="457200" eaLnBrk="0" hangingPunct="0">
              <a:spcBef>
                <a:spcPts val="2400"/>
              </a:spcBef>
              <a:buFont typeface="Wingdings 3" panose="05040102010807070707" pitchFamily="18" charset="2"/>
              <a:buChar char=""/>
            </a:pPr>
            <a:r>
              <a:rPr lang="pt-BR" sz="2800" b="1" dirty="0" smtClean="0">
                <a:latin typeface="Arial Narrow" panose="020B0606020202030204" pitchFamily="34" charset="0"/>
                <a:ea typeface="MS PGothic" charset="0"/>
                <a:cs typeface="Adobe Caslon Pro"/>
              </a:rPr>
              <a:t>Supervisão da comprovação de perdas </a:t>
            </a:r>
            <a:r>
              <a:rPr lang="pt-BR" sz="2800" dirty="0" smtClean="0">
                <a:latin typeface="Arial Narrow" panose="020B0606020202030204" pitchFamily="34" charset="0"/>
                <a:ea typeface="MS PGothic" charset="0"/>
                <a:cs typeface="Adobe Caslon Pro"/>
              </a:rPr>
              <a:t>(SEAD)</a:t>
            </a:r>
          </a:p>
          <a:p>
            <a:pPr marL="266700" indent="-266700" defTabSz="457200" eaLnBrk="0" hangingPunct="0">
              <a:spcBef>
                <a:spcPts val="2400"/>
              </a:spcBef>
              <a:buFont typeface="Wingdings 3" panose="05040102010807070707" pitchFamily="18" charset="2"/>
              <a:buChar char=""/>
            </a:pPr>
            <a:r>
              <a:rPr lang="pt-BR" sz="2800" b="1" dirty="0" smtClean="0">
                <a:latin typeface="Arial Narrow" panose="020B0606020202030204" pitchFamily="34" charset="0"/>
                <a:ea typeface="MS PGothic" charset="0"/>
                <a:cs typeface="Adobe Caslon Pro"/>
              </a:rPr>
              <a:t>Fiscalização dos agentes financeiros </a:t>
            </a:r>
            <a:r>
              <a:rPr lang="pt-BR" sz="2800" dirty="0" smtClean="0">
                <a:latin typeface="Arial Narrow" panose="020B0606020202030204" pitchFamily="34" charset="0"/>
                <a:ea typeface="MS PGothic" charset="0"/>
                <a:cs typeface="Adobe Caslon Pro"/>
              </a:rPr>
              <a:t>(Bacen)</a:t>
            </a:r>
            <a:endParaRPr lang="pt-BR" sz="2800" dirty="0">
              <a:latin typeface="Arial Narrow" panose="020B0606020202030204" pitchFamily="34" charset="0"/>
              <a:ea typeface="MS PGothic" charset="0"/>
              <a:cs typeface="Adobe Caslon Pro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0" y="250222"/>
            <a:ext cx="12192000" cy="371986"/>
          </a:xfrm>
          <a:prstGeom prst="rect">
            <a:avLst/>
          </a:prstGeom>
          <a:noFill/>
        </p:spPr>
        <p:txBody>
          <a:bodyPr vert="horz" lIns="91440" tIns="45720" rIns="9144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pt-BR" sz="3000" b="1" dirty="0" smtClean="0">
                <a:solidFill>
                  <a:schemeClr val="tx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Dax-Regular"/>
                <a:ea typeface="MS PGothic" charset="0"/>
                <a:cs typeface="Dax-Regular"/>
              </a:rPr>
              <a:t>GESTÃO DE RISCOS</a:t>
            </a:r>
            <a:endParaRPr lang="pt-BR" sz="3000" b="1" dirty="0">
              <a:solidFill>
                <a:schemeClr val="tx2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Dax-Regular"/>
              <a:ea typeface="MS PGothic" charset="0"/>
              <a:cs typeface="Dax-Regular"/>
            </a:endParaRPr>
          </a:p>
        </p:txBody>
      </p:sp>
      <p:cxnSp>
        <p:nvCxnSpPr>
          <p:cNvPr id="9" name="Conector reto 8"/>
          <p:cNvCxnSpPr>
            <a:cxnSpLocks noChangeShapeType="1"/>
          </p:cNvCxnSpPr>
          <p:nvPr/>
        </p:nvCxnSpPr>
        <p:spPr bwMode="auto">
          <a:xfrm flipV="1">
            <a:off x="216000" y="710477"/>
            <a:ext cx="11772000" cy="0"/>
          </a:xfrm>
          <a:prstGeom prst="line">
            <a:avLst/>
          </a:prstGeom>
          <a:noFill/>
          <a:ln w="25400" cmpd="dbl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5515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9866598"/>
              </p:ext>
            </p:extLst>
          </p:nvPr>
        </p:nvGraphicFramePr>
        <p:xfrm>
          <a:off x="1922584" y="2101465"/>
          <a:ext cx="8423258" cy="28545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62890"/>
                <a:gridCol w="3660368"/>
              </a:tblGrid>
              <a:tr h="951530">
                <a:tc>
                  <a:txBody>
                    <a:bodyPr/>
                    <a:lstStyle/>
                    <a:p>
                      <a:pPr algn="l" fontAlgn="b"/>
                      <a:r>
                        <a:rPr lang="pt-BR" sz="3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Valor Segurado</a:t>
                      </a:r>
                      <a:endParaRPr lang="pt-BR" sz="3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6824" marT="6824" marB="0" anchor="ctr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R$ 9,4 bilhões</a:t>
                      </a:r>
                      <a:endParaRPr lang="pt-BR" sz="3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24" marR="252000" marT="6824" marB="0" anchor="ctr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1530">
                <a:tc>
                  <a:txBody>
                    <a:bodyPr/>
                    <a:lstStyle/>
                    <a:p>
                      <a:pPr algn="l" fontAlgn="b"/>
                      <a:r>
                        <a:rPr lang="pt-BR" sz="3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N. Empreendimentos</a:t>
                      </a:r>
                      <a:endParaRPr lang="pt-BR" sz="3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6824" marT="6824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347 mil</a:t>
                      </a:r>
                      <a:endParaRPr lang="pt-BR" sz="3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24" marR="252000" marT="6824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1530">
                <a:tc>
                  <a:txBody>
                    <a:bodyPr/>
                    <a:lstStyle/>
                    <a:p>
                      <a:pPr algn="l" fontAlgn="b"/>
                      <a:r>
                        <a:rPr lang="pt-BR" sz="3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N. Hectares</a:t>
                      </a:r>
                      <a:endParaRPr lang="pt-BR" sz="3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6824" marT="6824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3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3,7 milhões</a:t>
                      </a:r>
                    </a:p>
                  </a:txBody>
                  <a:tcPr marL="6824" marR="252000" marT="6824" marB="0" anchor="ctr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7" name="Título 1"/>
          <p:cNvSpPr txBox="1">
            <a:spLocks/>
          </p:cNvSpPr>
          <p:nvPr/>
        </p:nvSpPr>
        <p:spPr>
          <a:xfrm>
            <a:off x="0" y="250222"/>
            <a:ext cx="12192000" cy="371986"/>
          </a:xfrm>
          <a:prstGeom prst="rect">
            <a:avLst/>
          </a:prstGeom>
          <a:noFill/>
        </p:spPr>
        <p:txBody>
          <a:bodyPr vert="horz" lIns="91440" tIns="45720" rIns="9144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pt-BR" sz="3000" b="1" dirty="0" smtClean="0">
                <a:solidFill>
                  <a:schemeClr val="tx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Dax-Regular"/>
                <a:ea typeface="MS PGothic" charset="0"/>
                <a:cs typeface="Dax-Regular"/>
              </a:rPr>
              <a:t>NÚMEROS DO SEAF</a:t>
            </a:r>
            <a:endParaRPr lang="pt-BR" sz="3000" b="1" dirty="0">
              <a:solidFill>
                <a:schemeClr val="tx2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Dax-Regular"/>
              <a:ea typeface="MS PGothic" charset="0"/>
              <a:cs typeface="Dax-Regular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0" y="1361562"/>
            <a:ext cx="12192000" cy="530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5000"/>
              </a:lnSpc>
              <a:spcBef>
                <a:spcPct val="20000"/>
              </a:spcBef>
              <a:buClr>
                <a:srgbClr val="000000"/>
              </a:buClr>
              <a:buSzPct val="100000"/>
              <a:defRPr/>
            </a:pPr>
            <a:r>
              <a:rPr lang="en-GB" sz="3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SAFRA 2015-16</a:t>
            </a:r>
            <a:endParaRPr lang="en-GB" sz="3000" b="1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1922584" y="4949591"/>
            <a:ext cx="36088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Fonte Bacen.  Posição 02/05/2017. </a:t>
            </a:r>
            <a:endParaRPr lang="pt-BR" dirty="0"/>
          </a:p>
        </p:txBody>
      </p:sp>
      <p:cxnSp>
        <p:nvCxnSpPr>
          <p:cNvPr id="12" name="Conector reto 11"/>
          <p:cNvCxnSpPr>
            <a:cxnSpLocks noChangeShapeType="1"/>
          </p:cNvCxnSpPr>
          <p:nvPr/>
        </p:nvCxnSpPr>
        <p:spPr bwMode="auto">
          <a:xfrm flipV="1">
            <a:off x="216000" y="710477"/>
            <a:ext cx="11772000" cy="0"/>
          </a:xfrm>
          <a:prstGeom prst="line">
            <a:avLst/>
          </a:prstGeom>
          <a:noFill/>
          <a:ln w="25400" cmpd="dbl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56065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437236" y="1563884"/>
            <a:ext cx="6381136" cy="44694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/>
          <a:p>
            <a:pPr algn="ctr"/>
            <a:r>
              <a:rPr lang="pt-BR" sz="30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DESTINAÇÃO DOS RECURSOS</a:t>
            </a:r>
            <a:br>
              <a:rPr lang="pt-BR" sz="3000" b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Prêmio Recolhido (Agricultor + Governo)</a:t>
            </a:r>
            <a:endParaRPr lang="pt-BR" sz="20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0" y="250222"/>
            <a:ext cx="12192000" cy="371986"/>
          </a:xfrm>
          <a:prstGeom prst="rect">
            <a:avLst/>
          </a:prstGeom>
          <a:noFill/>
        </p:spPr>
        <p:txBody>
          <a:bodyPr vert="horz" lIns="91440" tIns="45720" rIns="9144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pt-BR" sz="3000" b="1" dirty="0" smtClean="0">
                <a:solidFill>
                  <a:schemeClr val="tx2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Dax-Regular"/>
                <a:ea typeface="MS PGothic" charset="0"/>
                <a:cs typeface="Dax-Regular"/>
              </a:rPr>
              <a:t>INDICADORES</a:t>
            </a:r>
            <a:endParaRPr lang="pt-BR" sz="3000" b="1" dirty="0">
              <a:solidFill>
                <a:schemeClr val="tx2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Dax-Regular"/>
              <a:ea typeface="MS PGothic" charset="0"/>
              <a:cs typeface="Dax-Regular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363480" y="1557581"/>
            <a:ext cx="4323729" cy="44757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noAutofit/>
          </a:bodyPr>
          <a:lstStyle/>
          <a:p>
            <a:pPr lvl="0" algn="ctr">
              <a:lnSpc>
                <a:spcPct val="95000"/>
              </a:lnSpc>
              <a:spcBef>
                <a:spcPct val="20000"/>
              </a:spcBef>
              <a:buClr>
                <a:srgbClr val="000000"/>
              </a:buClr>
              <a:buSzPct val="100000"/>
              <a:defRPr/>
            </a:pPr>
            <a:endParaRPr lang="pt-BR" sz="1000" dirty="0" smtClean="0">
              <a:latin typeface="Arial" charset="0"/>
            </a:endParaRPr>
          </a:p>
          <a:p>
            <a:pPr lvl="0" algn="ctr">
              <a:lnSpc>
                <a:spcPct val="95000"/>
              </a:lnSpc>
              <a:spcBef>
                <a:spcPct val="20000"/>
              </a:spcBef>
              <a:buClr>
                <a:srgbClr val="000000"/>
              </a:buClr>
              <a:buSzPct val="100000"/>
              <a:defRPr/>
            </a:pPr>
            <a:r>
              <a:rPr lang="pt-BR" sz="30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SINISTRALIDADE</a:t>
            </a:r>
          </a:p>
          <a:p>
            <a:pPr lvl="0" algn="ctr">
              <a:lnSpc>
                <a:spcPct val="95000"/>
              </a:lnSpc>
              <a:spcBef>
                <a:spcPct val="20000"/>
              </a:spcBef>
              <a:buClr>
                <a:srgbClr val="000000"/>
              </a:buClr>
              <a:buSzPct val="100000"/>
              <a:defRPr/>
            </a:pPr>
            <a:endParaRPr lang="pt-BR" sz="3000" b="1" dirty="0" smtClean="0">
              <a:latin typeface="Arial" charset="0"/>
            </a:endParaRPr>
          </a:p>
          <a:p>
            <a:pPr lvl="0" algn="ctr">
              <a:lnSpc>
                <a:spcPct val="95000"/>
              </a:lnSpc>
              <a:spcBef>
                <a:spcPct val="20000"/>
              </a:spcBef>
              <a:buClr>
                <a:srgbClr val="000000"/>
              </a:buClr>
              <a:buSzPct val="100000"/>
              <a:defRPr/>
            </a:pPr>
            <a:r>
              <a:rPr lang="pt-BR" sz="3000" b="1" dirty="0" smtClean="0">
                <a:solidFill>
                  <a:srgbClr val="00B050"/>
                </a:solidFill>
                <a:latin typeface="Arial" charset="0"/>
              </a:rPr>
              <a:t>PGTO COBERTURAS A AGRICULTORES /</a:t>
            </a:r>
            <a:br>
              <a:rPr lang="pt-BR" sz="3000" b="1" dirty="0" smtClean="0">
                <a:solidFill>
                  <a:srgbClr val="00B050"/>
                </a:solidFill>
                <a:latin typeface="Arial" charset="0"/>
              </a:rPr>
            </a:br>
            <a:r>
              <a:rPr lang="pt-BR" sz="3000" b="1" dirty="0" smtClean="0">
                <a:solidFill>
                  <a:srgbClr val="00B050"/>
                </a:solidFill>
                <a:latin typeface="Arial" charset="0"/>
              </a:rPr>
              <a:t>VALOR SEGURADO</a:t>
            </a:r>
          </a:p>
          <a:p>
            <a:pPr lvl="0" algn="ctr">
              <a:lnSpc>
                <a:spcPct val="95000"/>
              </a:lnSpc>
              <a:spcBef>
                <a:spcPct val="20000"/>
              </a:spcBef>
              <a:buClr>
                <a:srgbClr val="000000"/>
              </a:buClr>
              <a:buSzPct val="100000"/>
              <a:defRPr/>
            </a:pPr>
            <a:endParaRPr lang="pt-BR" sz="1500" b="1" dirty="0" smtClean="0">
              <a:solidFill>
                <a:srgbClr val="00B050"/>
              </a:solidFill>
              <a:latin typeface="Arial" charset="0"/>
            </a:endParaRPr>
          </a:p>
          <a:p>
            <a:pPr lvl="0" algn="ctr">
              <a:lnSpc>
                <a:spcPct val="95000"/>
              </a:lnSpc>
              <a:spcBef>
                <a:spcPct val="20000"/>
              </a:spcBef>
              <a:buClr>
                <a:srgbClr val="000000"/>
              </a:buClr>
              <a:buSzPct val="100000"/>
              <a:defRPr/>
            </a:pPr>
            <a:r>
              <a:rPr lang="pt-BR" sz="3000" b="1" dirty="0" smtClean="0">
                <a:solidFill>
                  <a:srgbClr val="00B050"/>
                </a:solidFill>
                <a:latin typeface="Arial" charset="0"/>
              </a:rPr>
              <a:t>= 5,7%</a:t>
            </a:r>
            <a:endParaRPr lang="pt-BR" sz="3000" b="1" dirty="0">
              <a:solidFill>
                <a:srgbClr val="00B050"/>
              </a:solidFill>
              <a:latin typeface="Arial" charset="0"/>
            </a:endParaRPr>
          </a:p>
        </p:txBody>
      </p:sp>
      <p:cxnSp>
        <p:nvCxnSpPr>
          <p:cNvPr id="12" name="Conector reto 11"/>
          <p:cNvCxnSpPr>
            <a:cxnSpLocks noChangeShapeType="1"/>
          </p:cNvCxnSpPr>
          <p:nvPr/>
        </p:nvCxnSpPr>
        <p:spPr bwMode="auto">
          <a:xfrm flipV="1">
            <a:off x="216000" y="710477"/>
            <a:ext cx="11772000" cy="0"/>
          </a:xfrm>
          <a:prstGeom prst="line">
            <a:avLst/>
          </a:prstGeom>
          <a:noFill/>
          <a:ln w="25400" cmpd="dbl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180375"/>
              </p:ext>
            </p:extLst>
          </p:nvPr>
        </p:nvGraphicFramePr>
        <p:xfrm>
          <a:off x="5751871" y="2419917"/>
          <a:ext cx="5643715" cy="1575000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4475016"/>
                <a:gridCol w="1168699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PAGAMENTO A AGRICULTORES</a:t>
                      </a:r>
                      <a:endParaRPr lang="pt-BR" sz="25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0" marR="180000" marT="72000" marB="72000" anchor="b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u="none" strike="noStrike" dirty="0" smtClean="0">
                          <a:solidFill>
                            <a:srgbClr val="002060"/>
                          </a:solidFill>
                          <a:effectLst/>
                        </a:rPr>
                        <a:t>94,7%</a:t>
                      </a:r>
                      <a:endParaRPr lang="pt-BR" sz="25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180000" marT="72000" marB="72000" anchor="b"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u="none" strike="noStrike" dirty="0" smtClean="0">
                          <a:effectLst/>
                        </a:rPr>
                        <a:t>Custos</a:t>
                      </a:r>
                      <a:r>
                        <a:rPr lang="pt-BR" sz="2500" u="none" strike="noStrike" baseline="0" dirty="0" smtClean="0">
                          <a:effectLst/>
                        </a:rPr>
                        <a:t> Operacionais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0" marR="180000" marT="72000" marB="72000" anchor="b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u="none" strike="noStrike" dirty="0" smtClean="0">
                          <a:effectLst/>
                        </a:rPr>
                        <a:t>5,3%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180000" marT="72000" marB="72000" anchor="b"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u="none" strike="noStrike" dirty="0" smtClean="0">
                          <a:effectLst/>
                        </a:rPr>
                        <a:t>Total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0" marR="180000" marT="72000" marB="72000" anchor="b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u="none" strike="noStrike" dirty="0" smtClean="0">
                          <a:effectLst/>
                        </a:rPr>
                        <a:t>100,0%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180000" marT="72000" marB="72000" anchor="b"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Retângulo 1"/>
          <p:cNvSpPr/>
          <p:nvPr/>
        </p:nvSpPr>
        <p:spPr>
          <a:xfrm>
            <a:off x="0" y="824437"/>
            <a:ext cx="12191999" cy="530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5000"/>
              </a:lnSpc>
              <a:spcBef>
                <a:spcPct val="20000"/>
              </a:spcBef>
              <a:buClr>
                <a:srgbClr val="000000"/>
              </a:buClr>
              <a:buSzPct val="100000"/>
              <a:defRPr/>
            </a:pPr>
            <a:r>
              <a:rPr lang="pt-BR" sz="3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 </a:t>
            </a:r>
            <a:r>
              <a:rPr lang="pt-BR" sz="3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Últimos 10 </a:t>
            </a:r>
            <a:r>
              <a:rPr lang="pt-BR" sz="3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anos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244285"/>
              </p:ext>
            </p:extLst>
          </p:nvPr>
        </p:nvGraphicFramePr>
        <p:xfrm>
          <a:off x="6400800" y="4250557"/>
          <a:ext cx="4345857" cy="152400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3156673"/>
                <a:gridCol w="1189184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u="none" strike="noStrike" dirty="0">
                          <a:effectLst/>
                        </a:rPr>
                        <a:t>Custo Perícias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0" marR="180000" marT="0" marB="0" anchor="b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u="none" strike="noStrike" dirty="0" smtClean="0">
                          <a:effectLst/>
                        </a:rPr>
                        <a:t>2,5%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180000" marT="0" marB="0" anchor="b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u="none" strike="noStrike" dirty="0">
                          <a:effectLst/>
                        </a:rPr>
                        <a:t>Custo </a:t>
                      </a:r>
                      <a:r>
                        <a:rPr lang="pt-BR" sz="2500" u="none" strike="noStrike" dirty="0" smtClean="0">
                          <a:effectLst/>
                        </a:rPr>
                        <a:t>Bancário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0" marR="180000" marT="0" marB="0" anchor="b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u="none" strike="noStrike" dirty="0" smtClean="0">
                          <a:effectLst/>
                        </a:rPr>
                        <a:t>1,3%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180000" marT="0" marB="0" anchor="b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u="none" strike="noStrike" dirty="0">
                          <a:effectLst/>
                        </a:rPr>
                        <a:t>Taxa </a:t>
                      </a:r>
                      <a:r>
                        <a:rPr lang="pt-BR" sz="2500" u="none" strike="noStrike" dirty="0" smtClean="0">
                          <a:effectLst/>
                        </a:rPr>
                        <a:t>Administração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0" marR="180000" marT="0" marB="0" anchor="b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u="none" strike="noStrike" dirty="0" smtClean="0">
                          <a:effectLst/>
                        </a:rPr>
                        <a:t>1,5%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180000" marT="0" marB="0" anchor="b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u="none" strike="noStrike" dirty="0" smtClean="0">
                          <a:effectLst/>
                        </a:rPr>
                        <a:t>Total Custos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80000" marR="180000" marT="0" marB="0" anchor="b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u="none" strike="noStrike" dirty="0" smtClean="0">
                          <a:effectLst/>
                        </a:rPr>
                        <a:t>5,3%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180000" marT="0" marB="0" anchor="b"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9280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build="p" animBg="1"/>
    </p:bldLst>
  </p:timing>
</p:sld>
</file>

<file path=ppt/theme/theme1.xml><?xml version="1.0" encoding="utf-8"?>
<a:theme xmlns:a="http://schemas.openxmlformats.org/drawingml/2006/main" name="Tema do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5404</TotalTime>
  <Words>360</Words>
  <Application>Microsoft Office PowerPoint</Application>
  <PresentationFormat>Widescreen</PresentationFormat>
  <Paragraphs>117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25" baseType="lpstr">
      <vt:lpstr>MS PGothic</vt:lpstr>
      <vt:lpstr>Adobe Caslon Pro</vt:lpstr>
      <vt:lpstr>Arial</vt:lpstr>
      <vt:lpstr>Arial Narrow</vt:lpstr>
      <vt:lpstr>Calibri</vt:lpstr>
      <vt:lpstr>Calibri Light</vt:lpstr>
      <vt:lpstr>Dax-Regular</vt:lpstr>
      <vt:lpstr>Lucida Sans Unicode</vt:lpstr>
      <vt:lpstr>Times New Roman</vt:lpstr>
      <vt:lpstr>Verdana</vt:lpstr>
      <vt:lpstr>Wingdings</vt:lpstr>
      <vt:lpstr>Wingdings 3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ZUK</dc:creator>
  <cp:lastModifiedBy>Leomar Diniz</cp:lastModifiedBy>
  <cp:revision>287</cp:revision>
  <dcterms:created xsi:type="dcterms:W3CDTF">2016-03-14T14:06:38Z</dcterms:created>
  <dcterms:modified xsi:type="dcterms:W3CDTF">2017-05-31T14:32:21Z</dcterms:modified>
</cp:coreProperties>
</file>