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098" r:id="rId2"/>
    <p:sldId id="1099" r:id="rId3"/>
    <p:sldId id="1122" r:id="rId4"/>
    <p:sldId id="1110" r:id="rId5"/>
    <p:sldId id="1157" r:id="rId6"/>
    <p:sldId id="1109" r:id="rId7"/>
    <p:sldId id="1100" r:id="rId8"/>
    <p:sldId id="1142" r:id="rId9"/>
    <p:sldId id="1143" r:id="rId10"/>
    <p:sldId id="1144" r:id="rId11"/>
    <p:sldId id="1145" r:id="rId12"/>
    <p:sldId id="1119" r:id="rId13"/>
    <p:sldId id="1120" r:id="rId14"/>
    <p:sldId id="1151" r:id="rId15"/>
    <p:sldId id="1152" r:id="rId16"/>
    <p:sldId id="1153" r:id="rId17"/>
    <p:sldId id="1154" r:id="rId18"/>
    <p:sldId id="1155" r:id="rId19"/>
    <p:sldId id="1156" r:id="rId20"/>
    <p:sldId id="1112" r:id="rId21"/>
    <p:sldId id="1138" r:id="rId22"/>
    <p:sldId id="1131" r:id="rId23"/>
    <p:sldId id="1132" r:id="rId24"/>
    <p:sldId id="1113" r:id="rId25"/>
    <p:sldId id="1135" r:id="rId26"/>
    <p:sldId id="1114" r:id="rId27"/>
    <p:sldId id="1123" r:id="rId28"/>
    <p:sldId id="1115" r:id="rId29"/>
    <p:sldId id="1133" r:id="rId30"/>
    <p:sldId id="1134" r:id="rId31"/>
    <p:sldId id="1116" r:id="rId32"/>
    <p:sldId id="1124" r:id="rId33"/>
    <p:sldId id="1117" r:id="rId34"/>
    <p:sldId id="1118" r:id="rId35"/>
    <p:sldId id="1140" r:id="rId36"/>
    <p:sldId id="1141" r:id="rId37"/>
    <p:sldId id="793" r:id="rId38"/>
  </p:sldIdLst>
  <p:sldSz cx="10080625" cy="7559675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79D68067-B37F-4520-8539-B970AF714D73}">
          <p14:sldIdLst>
            <p14:sldId id="1098"/>
            <p14:sldId id="1099"/>
            <p14:sldId id="1122"/>
            <p14:sldId id="1110"/>
            <p14:sldId id="1157"/>
            <p14:sldId id="1109"/>
            <p14:sldId id="1100"/>
            <p14:sldId id="1142"/>
            <p14:sldId id="1143"/>
            <p14:sldId id="1144"/>
            <p14:sldId id="1145"/>
            <p14:sldId id="1119"/>
            <p14:sldId id="1120"/>
            <p14:sldId id="1151"/>
            <p14:sldId id="1152"/>
            <p14:sldId id="1153"/>
            <p14:sldId id="1154"/>
            <p14:sldId id="1155"/>
            <p14:sldId id="1156"/>
            <p14:sldId id="1112"/>
            <p14:sldId id="1138"/>
            <p14:sldId id="1131"/>
            <p14:sldId id="1132"/>
            <p14:sldId id="1113"/>
            <p14:sldId id="1135"/>
            <p14:sldId id="1114"/>
            <p14:sldId id="1123"/>
            <p14:sldId id="1115"/>
            <p14:sldId id="1133"/>
            <p14:sldId id="1134"/>
            <p14:sldId id="1116"/>
            <p14:sldId id="1124"/>
            <p14:sldId id="1117"/>
            <p14:sldId id="1118"/>
            <p14:sldId id="1140"/>
            <p14:sldId id="1141"/>
            <p14:sldId id="7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F0F9"/>
    <a:srgbClr val="DEEBF7"/>
    <a:srgbClr val="70AD47"/>
    <a:srgbClr val="2E75B6"/>
    <a:srgbClr val="FFC000"/>
    <a:srgbClr val="548235"/>
    <a:srgbClr val="F5F9FD"/>
    <a:srgbClr val="EFF5FB"/>
    <a:srgbClr val="F9D3B9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1296" y="6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partilhamentos\RFOC\COPAT\1%20Demandas\1.2%20Multisetorial\2017\2017-01%20-%20Quantitativo%20de%20Empresas\20170508%20-%20Dados%20Empresas%20-%20Qtde%20e%20R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partilhamentos\RFOC\COPAT\1%20Demandas\1.2%20Multisetorial\2017\2017-01%20-%20Quantitativo%20de%20Empresas\20170508%20-%20Dados%20Empresas%20-%20Qtde%20e%20RB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Rendimento%20Tribut&#225;vel%20e%20Exclusivo%20por%20Sal&#225;rio%20M&#237;nim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05153030890\AppData\Local\Temp\notes8B29F5\Gr&#225;fico%20apresenta&#231;&#227;o%2008_05_201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05153030890\AppData\Local\Temp\notes8B29F5\Gr&#225;fico%20apresenta&#231;&#227;o%2008_05_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5153030890\Desktop\29_Audi&#234;ncia%20P&#250;blica_Previd&#234;ncia_2017\Evolu&#231;&#227;o%20Contribuintes%20x%20Ren&#250;nci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04616484674892"/>
          <c:y val="0.19672613164163666"/>
          <c:w val="0.8366870323924448"/>
          <c:h val="0.7758011031704669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381000" h="254000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101805031914532"/>
                  <c:y val="1.77042533959709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430919425336051"/>
                  <c:y val="-6.731376534138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74995097852713E-17"/>
                  <c:y val="-0.114228777653807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184380423392082E-2"/>
                  <c:y val="3.9491059952861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('Resumo Final'!$B$5,'Resumo Final'!$D$5,'Resumo Final'!$F$5,'Resumo Final'!$H$5)</c:f>
              <c:strCache>
                <c:ptCount val="4"/>
                <c:pt idx="0">
                  <c:v>Lucro Real</c:v>
                </c:pt>
                <c:pt idx="1">
                  <c:v>Lucro Presumido</c:v>
                </c:pt>
                <c:pt idx="2">
                  <c:v>Imune_Isenta</c:v>
                </c:pt>
                <c:pt idx="3">
                  <c:v>SIMPLES</c:v>
                </c:pt>
              </c:strCache>
            </c:strRef>
          </c:cat>
          <c:val>
            <c:numRef>
              <c:f>('Resumo Final'!$B$7,'Resumo Final'!$D$7,'Resumo Final'!$F$7,'Resumo Final'!$H$7)</c:f>
              <c:numCache>
                <c:formatCode>#,##0_ ;[Red]\-#,##0\ </c:formatCode>
                <c:ptCount val="4"/>
                <c:pt idx="0">
                  <c:v>145797</c:v>
                </c:pt>
                <c:pt idx="1">
                  <c:v>849013</c:v>
                </c:pt>
                <c:pt idx="2">
                  <c:v>197306</c:v>
                </c:pt>
                <c:pt idx="3">
                  <c:v>3350656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94840521485643"/>
          <c:y val="0.211519159050504"/>
          <c:w val="0.82088255165622981"/>
          <c:h val="0.7610080757615996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381000" h="254000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254000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7668517609188584E-2"/>
                  <c:y val="-0.6639446830631318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0">
                    <a:spAutoFit/>
                  </a:bodyPr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27FF17-548A-4944-AA56-E2E77D0B490C}" type="CATEGORYNAME">
                      <a:rPr lang="pt-BR"/>
                      <a:pPr algn="ctr" rtl="0">
                        <a:defRPr lang="en-US" sz="1050" b="1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
</a:t>
                    </a:r>
                    <a:r>
                      <a:rPr lang="pt-BR" baseline="0" dirty="0" smtClean="0"/>
                      <a:t>R$ </a:t>
                    </a:r>
                    <a:fld id="{5BAC7CE0-A301-4A50-A47B-47E1D62D4A87}" type="VALUE">
                      <a:rPr lang="pt-BR" baseline="0" smtClean="0"/>
                      <a:pPr algn="ctr" rtl="0">
                        <a:defRPr lang="en-US" sz="1050" b="1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
</a:t>
                    </a:r>
                    <a:fld id="{D287B20F-52A5-4155-B6D5-24206C9F30FD}" type="PERCENTAGE">
                      <a:rPr lang="pt-BR" baseline="0"/>
                      <a:pPr algn="ctr" rtl="0">
                        <a:defRPr lang="en-US" sz="1050" b="1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[PORCENTAGEM]</a:t>
                    </a:fld>
                    <a:endParaRPr lang="pt-B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6836910514387133E-2"/>
                  <c:y val="-2.0868152691998185E-2"/>
                </c:manualLayout>
              </c:layout>
              <c:tx>
                <c:rich>
                  <a:bodyPr/>
                  <a:lstStyle/>
                  <a:p>
                    <a:fld id="{E6EB6B59-DB74-4F46-9BDC-480BCBF766D7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r>
                      <a:rPr lang="pt-BR" baseline="0" dirty="0" smtClean="0"/>
                      <a:t>R$ </a:t>
                    </a:r>
                    <a:fld id="{0B8F55B7-8074-46BE-95E3-7D1944EDB2DE}" type="VALUE">
                      <a:rPr lang="pt-BR" baseline="0" smtClean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1A0AA3AE-D1C4-42A9-9C5B-29AA239E4D81}" type="PERCENTAGE">
                      <a:rPr lang="pt-BR" baseline="0"/>
                      <a:pPr/>
                      <a:t>[PORCENTAGEM]</a:t>
                    </a:fld>
                    <a:endParaRPr lang="pt-B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8369250329389646E-3"/>
                  <c:y val="-1.9111293486342176E-2"/>
                </c:manualLayout>
              </c:layout>
              <c:tx>
                <c:rich>
                  <a:bodyPr/>
                  <a:lstStyle/>
                  <a:p>
                    <a:fld id="{0707440E-C010-4FCC-9C94-03F9D91A13AE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R$ </a:t>
                    </a:r>
                    <a:fld id="{A03D3BDE-5ADA-4AE0-AC15-E479088ED638}" type="VALUE">
                      <a:rPr lang="en-US" baseline="0" smtClean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DC9BDDCC-BC53-4C34-AC78-BDC2084768AD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935829037829642"/>
                  <c:y val="-1.2480056869123141E-2"/>
                </c:manualLayout>
              </c:layout>
              <c:tx>
                <c:rich>
                  <a:bodyPr/>
                  <a:lstStyle/>
                  <a:p>
                    <a:fld id="{A874BA0F-0DA5-4686-8EF8-D74111659ADE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R$ </a:t>
                    </a:r>
                    <a:fld id="{1BDAA388-EF3A-4B40-ACED-EBA46D8E6CAF}" type="VALUE">
                      <a:rPr lang="en-US" baseline="0" smtClean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C4FDA4F1-E4C0-4415-9776-6B89CF8BDF2B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('Resumo Final'!$B$5,'Resumo Final'!$D$5,'Resumo Final'!$F$5,'Resumo Final'!$H$5)</c:f>
              <c:strCache>
                <c:ptCount val="4"/>
                <c:pt idx="0">
                  <c:v>Lucro Real</c:v>
                </c:pt>
                <c:pt idx="1">
                  <c:v>Lucro Presumido</c:v>
                </c:pt>
                <c:pt idx="2">
                  <c:v>Imune_Isenta</c:v>
                </c:pt>
                <c:pt idx="3">
                  <c:v>SIMPLES</c:v>
                </c:pt>
              </c:strCache>
            </c:strRef>
          </c:cat>
          <c:val>
            <c:numRef>
              <c:f>('Resumo Final'!$C$7,'Resumo Final'!$E$7,'Resumo Final'!$G$7,'Resumo Final'!$I$7)</c:f>
              <c:numCache>
                <c:formatCode>#,##0.00_ ;[Red]\-#,##0.00\ </c:formatCode>
                <c:ptCount val="4"/>
                <c:pt idx="0">
                  <c:v>10672.79900762352</c:v>
                </c:pt>
                <c:pt idx="1">
                  <c:v>1260.3629448493998</c:v>
                </c:pt>
                <c:pt idx="2">
                  <c:v>191.13902348398</c:v>
                </c:pt>
                <c:pt idx="3">
                  <c:v>828.16301249215007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/>
              <a:t>Alíquota Média [%]</a:t>
            </a:r>
          </a:p>
        </c:rich>
      </c:tx>
      <c:layout>
        <c:manualLayout>
          <c:xMode val="edge"/>
          <c:yMode val="edge"/>
          <c:x val="0.2584372265966754"/>
          <c:y val="1.08695683183750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945763249941589E-2"/>
          <c:y val="4.4822151806383173E-2"/>
          <c:w val="0.91568918453128978"/>
          <c:h val="0.87914010017690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P12_P13_T8!$P$5:$P$6</c:f>
              <c:strCache>
                <c:ptCount val="2"/>
                <c:pt idx="0">
                  <c:v>Aliq. Média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6160733361304239E-2"/>
                  <c:y val="7.1826799728207386E-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160733361304239E-2"/>
                  <c:y val="3.5913399864103693E-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424486745716797E-2"/>
                  <c:y val="1.3683364482222149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356642099586552E-2"/>
                  <c:y val="9.1220035654823381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35113206421271E-2"/>
                  <c:y val="3.5913399864103693E-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55982708043849E-3"/>
                  <c:y val="4.6637787297865848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P12_P13_T8!$C$7:$C$23</c:f>
              <c:strCache>
                <c:ptCount val="17"/>
                <c:pt idx="0">
                  <c:v>Até 1/2</c:v>
                </c:pt>
                <c:pt idx="1">
                  <c:v>Mais de 1/2 a 1</c:v>
                </c:pt>
                <c:pt idx="2">
                  <c:v>Mais de 1 a 2</c:v>
                </c:pt>
                <c:pt idx="3">
                  <c:v>Mais de 2 a 3</c:v>
                </c:pt>
                <c:pt idx="4">
                  <c:v>Mais de 3 a 5</c:v>
                </c:pt>
                <c:pt idx="5">
                  <c:v>Mais de 5 a 7</c:v>
                </c:pt>
                <c:pt idx="6">
                  <c:v>Mais de 7 a 10</c:v>
                </c:pt>
                <c:pt idx="7">
                  <c:v>Mais de 10 a 15</c:v>
                </c:pt>
                <c:pt idx="8">
                  <c:v>Mais de 15 a 20</c:v>
                </c:pt>
                <c:pt idx="9">
                  <c:v>Mais de 20 a 30</c:v>
                </c:pt>
                <c:pt idx="10">
                  <c:v>Mais de 30 a 40</c:v>
                </c:pt>
                <c:pt idx="11">
                  <c:v>Mais de 40 a 60</c:v>
                </c:pt>
                <c:pt idx="12">
                  <c:v>Mais de 60 a 80</c:v>
                </c:pt>
                <c:pt idx="13">
                  <c:v>Mais de 80 a 160</c:v>
                </c:pt>
                <c:pt idx="14">
                  <c:v>Mais de 160 a 240</c:v>
                </c:pt>
                <c:pt idx="15">
                  <c:v>Mais de 240 a 320</c:v>
                </c:pt>
                <c:pt idx="16">
                  <c:v>Mais de 320</c:v>
                </c:pt>
              </c:strCache>
            </c:strRef>
          </c:cat>
          <c:val>
            <c:numRef>
              <c:f>P12_P13_T8!$P$7:$P$23</c:f>
              <c:numCache>
                <c:formatCode>0.00%</c:formatCode>
                <c:ptCount val="17"/>
                <c:pt idx="0">
                  <c:v>4.9870392055384829E-5</c:v>
                </c:pt>
                <c:pt idx="1">
                  <c:v>2.1483338552853074E-5</c:v>
                </c:pt>
                <c:pt idx="2">
                  <c:v>3.619097059452871E-5</c:v>
                </c:pt>
                <c:pt idx="3">
                  <c:v>4.7990785265758478E-5</c:v>
                </c:pt>
                <c:pt idx="4">
                  <c:v>8.6178026892270304E-3</c:v>
                </c:pt>
                <c:pt idx="5">
                  <c:v>3.1393899848678672E-2</c:v>
                </c:pt>
                <c:pt idx="6">
                  <c:v>6.5020996997272498E-2</c:v>
                </c:pt>
                <c:pt idx="7">
                  <c:v>0.11371972249291512</c:v>
                </c:pt>
                <c:pt idx="8">
                  <c:v>0.1501510369916885</c:v>
                </c:pt>
                <c:pt idx="9">
                  <c:v>0.1745427167909919</c:v>
                </c:pt>
                <c:pt idx="10">
                  <c:v>0.1920880194121522</c:v>
                </c:pt>
                <c:pt idx="11">
                  <c:v>0.20477457783095213</c:v>
                </c:pt>
                <c:pt idx="12">
                  <c:v>0.21850759174448575</c:v>
                </c:pt>
                <c:pt idx="13">
                  <c:v>0.22898474895329307</c:v>
                </c:pt>
                <c:pt idx="14">
                  <c:v>0.22965104811296488</c:v>
                </c:pt>
                <c:pt idx="15">
                  <c:v>0.2259959981070882</c:v>
                </c:pt>
                <c:pt idx="16">
                  <c:v>0.206950118865111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93948320"/>
        <c:axId val="195836288"/>
      </c:barChart>
      <c:catAx>
        <c:axId val="1939483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5836288"/>
        <c:crosses val="autoZero"/>
        <c:auto val="1"/>
        <c:lblAlgn val="ctr"/>
        <c:lblOffset val="100"/>
        <c:noMultiLvlLbl val="0"/>
      </c:catAx>
      <c:valAx>
        <c:axId val="19583628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93948320"/>
        <c:crosses val="max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73646458025454"/>
          <c:y val="3.2330956916043325E-2"/>
          <c:w val="0.89826353541974546"/>
          <c:h val="0.851094164546509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'[estudo_centis_gráficos_AC 2014.xlsx]Centis - RTB_faixas menores'!$S$30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92746344518722E-3"/>
                  <c:y val="6.668722969695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menores'!$S$31:$S$34</c:f>
              <c:numCache>
                <c:formatCode>0.0%</c:formatCode>
                <c:ptCount val="4"/>
                <c:pt idx="0">
                  <c:v>4.4762925954612088E-3</c:v>
                </c:pt>
                <c:pt idx="1">
                  <c:v>0.1703080022329842</c:v>
                </c:pt>
                <c:pt idx="2">
                  <c:v>7.3025986687088165E-2</c:v>
                </c:pt>
                <c:pt idx="3">
                  <c:v>6.1843288410345476E-2</c:v>
                </c:pt>
              </c:numCache>
            </c:numRef>
          </c:val>
        </c:ser>
        <c:ser>
          <c:idx val="1"/>
          <c:order val="1"/>
          <c:tx>
            <c:strRef>
              <c:f>'[estudo_centis_gráficos_AC 2014.xlsx]Centis - RTB_faixas menores'!$U$30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988221764661574E-4"/>
                  <c:y val="4.9397947923672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menores'!$U$31:$U$34</c:f>
              <c:numCache>
                <c:formatCode>0.0%</c:formatCode>
                <c:ptCount val="4"/>
                <c:pt idx="0">
                  <c:v>2.8367627814765019E-2</c:v>
                </c:pt>
                <c:pt idx="1">
                  <c:v>0.10892377670107273</c:v>
                </c:pt>
                <c:pt idx="2">
                  <c:v>4.3431250357720504E-2</c:v>
                </c:pt>
                <c:pt idx="3">
                  <c:v>5.4519687439150449E-2</c:v>
                </c:pt>
              </c:numCache>
            </c:numRef>
          </c:val>
        </c:ser>
        <c:ser>
          <c:idx val="2"/>
          <c:order val="2"/>
          <c:tx>
            <c:strRef>
              <c:f>'[estudo_centis_gráficos_AC 2014.xlsx]Centis - RTB_faixas menores'!$W$30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menores'!$W$31:$W$34</c:f>
              <c:numCache>
                <c:formatCode>0.0%</c:formatCode>
                <c:ptCount val="4"/>
                <c:pt idx="0">
                  <c:v>4.4851915579993781E-2</c:v>
                </c:pt>
                <c:pt idx="1">
                  <c:v>5.305157502641631E-2</c:v>
                </c:pt>
                <c:pt idx="2">
                  <c:v>3.0519949917595997E-2</c:v>
                </c:pt>
                <c:pt idx="3">
                  <c:v>4.6021707241735078E-2</c:v>
                </c:pt>
              </c:numCache>
            </c:numRef>
          </c:val>
        </c:ser>
        <c:ser>
          <c:idx val="3"/>
          <c:order val="3"/>
          <c:tx>
            <c:strRef>
              <c:f>'[estudo_centis_gráficos_AC 2014.xlsx]Centis - RTB_faixas menores'!$Y$30</c:f>
              <c:strCache>
                <c:ptCount val="1"/>
                <c:pt idx="0">
                  <c:v>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03798038681255E-3"/>
                  <c:y val="-5.433774271603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menores'!$Y$31:$Y$34</c:f>
              <c:numCache>
                <c:formatCode>0.0%</c:formatCode>
                <c:ptCount val="4"/>
                <c:pt idx="0">
                  <c:v>5.1408966171696387E-2</c:v>
                </c:pt>
                <c:pt idx="1">
                  <c:v>3.807925550882682E-2</c:v>
                </c:pt>
                <c:pt idx="2">
                  <c:v>2.2715410020122253E-2</c:v>
                </c:pt>
                <c:pt idx="3">
                  <c:v>4.4617275170570618E-2</c:v>
                </c:pt>
              </c:numCache>
            </c:numRef>
          </c:val>
        </c:ser>
        <c:ser>
          <c:idx val="4"/>
          <c:order val="4"/>
          <c:tx>
            <c:strRef>
              <c:f>'[estudo_centis_gráficos_AC 2014.xlsx]Centis - RTB_faixas menores'!$AA$30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menores'!$AA$31:$AA$34</c:f>
              <c:numCache>
                <c:formatCode>0.0%</c:formatCode>
                <c:ptCount val="4"/>
                <c:pt idx="0">
                  <c:v>5.9135877764291377E-2</c:v>
                </c:pt>
                <c:pt idx="1">
                  <c:v>4.1229437534677837E-2</c:v>
                </c:pt>
                <c:pt idx="2">
                  <c:v>4.3718630934756621E-2</c:v>
                </c:pt>
                <c:pt idx="3">
                  <c:v>5.2187551044726166E-2</c:v>
                </c:pt>
              </c:numCache>
            </c:numRef>
          </c:val>
        </c:ser>
        <c:ser>
          <c:idx val="5"/>
          <c:order val="5"/>
          <c:tx>
            <c:strRef>
              <c:f>'[estudo_centis_gráficos_AC 2014.xlsx]Centis - RTB_faixas menores'!$AC$30</c:f>
              <c:strCache>
                <c:ptCount val="1"/>
                <c:pt idx="0">
                  <c:v>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menores'!$AC$31:$AC$34</c:f>
              <c:numCache>
                <c:formatCode>0.0%</c:formatCode>
                <c:ptCount val="4"/>
                <c:pt idx="0">
                  <c:v>7.0973469761202362E-2</c:v>
                </c:pt>
                <c:pt idx="1">
                  <c:v>4.634188233643044E-2</c:v>
                </c:pt>
                <c:pt idx="2">
                  <c:v>5.5280602410331843E-2</c:v>
                </c:pt>
                <c:pt idx="3">
                  <c:v>6.1934220760413543E-2</c:v>
                </c:pt>
              </c:numCache>
            </c:numRef>
          </c:val>
        </c:ser>
        <c:ser>
          <c:idx val="6"/>
          <c:order val="6"/>
          <c:tx>
            <c:strRef>
              <c:f>'[estudo_centis_gráficos_AC 2014.xlsx]Centis - RTB_faixas menores'!$AE$30</c:f>
              <c:strCache>
                <c:ptCount val="1"/>
                <c:pt idx="0">
                  <c:v>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menores'!$AE$31:$AE$34</c:f>
              <c:numCache>
                <c:formatCode>0.0%</c:formatCode>
                <c:ptCount val="4"/>
                <c:pt idx="0">
                  <c:v>8.711850081068466E-2</c:v>
                </c:pt>
                <c:pt idx="1">
                  <c:v>5.7472712698566436E-2</c:v>
                </c:pt>
                <c:pt idx="2">
                  <c:v>6.6878531904237218E-2</c:v>
                </c:pt>
                <c:pt idx="3">
                  <c:v>7.6111940456204383E-2</c:v>
                </c:pt>
              </c:numCache>
            </c:numRef>
          </c:val>
        </c:ser>
        <c:ser>
          <c:idx val="7"/>
          <c:order val="7"/>
          <c:tx>
            <c:strRef>
              <c:f>'[estudo_centis_gráficos_AC 2014.xlsx]Centis - RTB_faixas menores'!$AG$30</c:f>
              <c:strCache>
                <c:ptCount val="1"/>
                <c:pt idx="0">
                  <c:v>80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menores'!$AG$31:$AG$34</c:f>
              <c:numCache>
                <c:formatCode>0.0%</c:formatCode>
                <c:ptCount val="4"/>
                <c:pt idx="0">
                  <c:v>0.11129625626809937</c:v>
                </c:pt>
                <c:pt idx="1">
                  <c:v>8.4548509353663009E-2</c:v>
                </c:pt>
                <c:pt idx="2">
                  <c:v>8.9792512070138095E-2</c:v>
                </c:pt>
                <c:pt idx="3">
                  <c:v>0.10106069593073433</c:v>
                </c:pt>
              </c:numCache>
            </c:numRef>
          </c:val>
        </c:ser>
        <c:ser>
          <c:idx val="8"/>
          <c:order val="8"/>
          <c:tx>
            <c:strRef>
              <c:f>'[estudo_centis_gráficos_AC 2014.xlsx]Centis - RTB_faixas menores'!$AI$30</c:f>
              <c:strCache>
                <c:ptCount val="1"/>
                <c:pt idx="0">
                  <c:v>90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menores'!$AI$31:$AI$34</c:f>
              <c:numCache>
                <c:formatCode>0.0%</c:formatCode>
                <c:ptCount val="4"/>
                <c:pt idx="0">
                  <c:v>0.15842781557880478</c:v>
                </c:pt>
                <c:pt idx="1">
                  <c:v>9.78743581109245E-2</c:v>
                </c:pt>
                <c:pt idx="2">
                  <c:v>0.1306334779810302</c:v>
                </c:pt>
                <c:pt idx="3">
                  <c:v>0.13722034642535449</c:v>
                </c:pt>
              </c:numCache>
            </c:numRef>
          </c:val>
        </c:ser>
        <c:ser>
          <c:idx val="9"/>
          <c:order val="9"/>
          <c:tx>
            <c:strRef>
              <c:f>'[estudo_centis_gráficos_AC 2014.xlsx]Centis - RTB_faixas menores'!$AK$30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'[estudo_centis_gráficos_AC 2014.xlsx]Centis - RTB_faixas menores'!$Q$31:$Q$34</c:f>
              <c:strCache>
                <c:ptCount val="4"/>
                <c:pt idx="0">
                  <c:v>Renda Tributável Bruta</c:v>
                </c:pt>
                <c:pt idx="1">
                  <c:v>Rendimento isento</c:v>
                </c:pt>
                <c:pt idx="2">
                  <c:v>Tributação exclusiva</c:v>
                </c:pt>
                <c:pt idx="3">
                  <c:v>Renda Bruta</c:v>
                </c:pt>
              </c:strCache>
            </c:strRef>
          </c:cat>
          <c:val>
            <c:numRef>
              <c:f>'[estudo_centis_gráficos_AC 2014.xlsx]Centis - RTB_faixas menores'!$AK$31:$AK$34</c:f>
              <c:numCache>
                <c:formatCode>0.0%</c:formatCode>
                <c:ptCount val="4"/>
                <c:pt idx="0">
                  <c:v>0.38393976215580222</c:v>
                </c:pt>
                <c:pt idx="1">
                  <c:v>0.30216605325536239</c:v>
                </c:pt>
                <c:pt idx="2">
                  <c:v>0.44400046699837009</c:v>
                </c:pt>
                <c:pt idx="3">
                  <c:v>0.36447952008200618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273152"/>
        <c:axId val="238273712"/>
      </c:barChart>
      <c:catAx>
        <c:axId val="23827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pt-BR"/>
          </a:p>
        </c:txPr>
        <c:crossAx val="238273712"/>
        <c:crosses val="autoZero"/>
        <c:auto val="1"/>
        <c:lblAlgn val="ctr"/>
        <c:lblOffset val="100"/>
        <c:noMultiLvlLbl val="0"/>
      </c:catAx>
      <c:valAx>
        <c:axId val="2382737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382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68467842880402"/>
          <c:y val="0.90983999343435151"/>
          <c:w val="0.54951778503064841"/>
          <c:h val="5.0641648226710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Gastos Tributários</a:t>
            </a:r>
          </a:p>
          <a:p>
            <a:pPr algn="ctr">
              <a:defRPr sz="2000">
                <a:solidFill>
                  <a:schemeClr val="lt1"/>
                </a:solidFill>
              </a:defRPr>
            </a:pPr>
            <a:r>
              <a:rPr lang="pt-BR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(Evolução em 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valores absolutos)</a:t>
            </a:r>
            <a:endParaRPr lang="pt-BR" sz="2000" dirty="0"/>
          </a:p>
        </c:rich>
      </c:tx>
      <c:overlay val="0"/>
      <c:spPr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4208566108007448E-2"/>
          <c:y val="0.16049041692861488"/>
          <c:w val="0.95903165735567975"/>
          <c:h val="0.762963075509840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t">
                <a:rot lat="0" lon="0" rev="4800000"/>
              </a:lightRig>
            </a:scene3d>
            <a:sp3d prstMaterial="matte">
              <a:bevelT w="25400" h="4445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'Atualização - série 2007 a 2014'!$A$13:$A$23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'Atualização - série 2007 a 2014'!$D$13:$D$23</c:f>
              <c:numCache>
                <c:formatCode>_(* #,##0_);_(* \(#,##0\);_(* "-"??_);_(@_)</c:formatCode>
                <c:ptCount val="11"/>
                <c:pt idx="0">
                  <c:v>77687.171946269562</c:v>
                </c:pt>
                <c:pt idx="1">
                  <c:v>102672.62013233804</c:v>
                </c:pt>
                <c:pt idx="2">
                  <c:v>114755.16931484005</c:v>
                </c:pt>
                <c:pt idx="3">
                  <c:v>116097.99401972885</c:v>
                </c:pt>
                <c:pt idx="4">
                  <c:v>135860.97714010623</c:v>
                </c:pt>
                <c:pt idx="5">
                  <c:v>152440.73605090499</c:v>
                </c:pt>
                <c:pt idx="6">
                  <c:v>181747.12830874498</c:v>
                </c:pt>
                <c:pt idx="7">
                  <c:v>223310.46675557998</c:v>
                </c:pt>
                <c:pt idx="8">
                  <c:v>257223.36690965499</c:v>
                </c:pt>
                <c:pt idx="9">
                  <c:v>277139.84074112686</c:v>
                </c:pt>
                <c:pt idx="10">
                  <c:v>270873.17361349642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5838528"/>
        <c:axId val="195839088"/>
      </c:barChart>
      <c:catAx>
        <c:axId val="1958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39088"/>
        <c:crosses val="autoZero"/>
        <c:auto val="1"/>
        <c:lblAlgn val="ctr"/>
        <c:lblOffset val="100"/>
        <c:noMultiLvlLbl val="0"/>
      </c:catAx>
      <c:valAx>
        <c:axId val="195839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9583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Gastos 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Tributários</a:t>
            </a:r>
          </a:p>
          <a:p>
            <a:pPr>
              <a:defRPr sz="2000">
                <a:solidFill>
                  <a:schemeClr val="lt1"/>
                </a:solidFill>
              </a:defRPr>
            </a:pPr>
            <a:r>
              <a:rPr lang="pt-BR" sz="2000" b="1" i="0" u="none" strike="noStrike" baseline="0" dirty="0">
                <a:effectLst/>
              </a:rPr>
              <a:t>(Evolução em % do PIB </a:t>
            </a:r>
            <a:r>
              <a:rPr lang="pt-BR" sz="2000" b="1" i="0" u="none" strike="noStrike" baseline="0" dirty="0" smtClean="0">
                <a:effectLst/>
              </a:rPr>
              <a:t>e de </a:t>
            </a:r>
            <a:r>
              <a:rPr lang="pt-BR" sz="2000" b="1" i="0" u="none" strike="noStrike" baseline="0" dirty="0">
                <a:effectLst/>
              </a:rPr>
              <a:t>Receita)</a:t>
            </a:r>
            <a:endParaRPr lang="pt-BR" sz="2000" dirty="0"/>
          </a:p>
        </c:rich>
      </c:tx>
      <c:layout>
        <c:manualLayout>
          <c:xMode val="edge"/>
          <c:yMode val="edge"/>
          <c:x val="0.31372746594727641"/>
          <c:y val="1.1715080029216979E-2"/>
        </c:manualLayout>
      </c:layout>
      <c:overlay val="0"/>
      <c:spPr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0398701900788133E-2"/>
          <c:y val="3.8535645472061654E-2"/>
          <c:w val="0.94622160407974043"/>
          <c:h val="0.83523553775431236"/>
        </c:manualLayout>
      </c:layout>
      <c:barChart>
        <c:barDir val="col"/>
        <c:grouping val="clustered"/>
        <c:varyColors val="0"/>
        <c:ser>
          <c:idx val="0"/>
          <c:order val="0"/>
          <c:tx>
            <c:v>% do PIB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t">
                <a:rot lat="0" lon="0" rev="4800000"/>
              </a:lightRig>
            </a:scene3d>
            <a:sp3d prstMaterial="matte">
              <a:bevelT w="25400" h="44450"/>
            </a:sp3d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'Atualização - série 2007 a 2014'!$A$13:$A$24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'Atualização - série 2007 a 2014'!$F$13:$F$23</c:f>
              <c:numCache>
                <c:formatCode>#,##0.00_);[Red]\(#,##0.00\)</c:formatCode>
                <c:ptCount val="11"/>
                <c:pt idx="0">
                  <c:v>3.3300172806399129</c:v>
                </c:pt>
                <c:pt idx="1">
                  <c:v>3.9525787399398151</c:v>
                </c:pt>
                <c:pt idx="2">
                  <c:v>3.7849708731935223</c:v>
                </c:pt>
                <c:pt idx="3">
                  <c:v>3.6450054729299053</c:v>
                </c:pt>
                <c:pt idx="4">
                  <c:v>3.6036583194487362</c:v>
                </c:pt>
                <c:pt idx="5">
                  <c:v>3.4854288115555674</c:v>
                </c:pt>
                <c:pt idx="6">
                  <c:v>3.7747910240332847</c:v>
                </c:pt>
                <c:pt idx="7">
                  <c:v>4.1884175661385328</c:v>
                </c:pt>
                <c:pt idx="8">
                  <c:v>4.4510375306678389</c:v>
                </c:pt>
                <c:pt idx="9">
                  <c:v>4.6185582284873092</c:v>
                </c:pt>
                <c:pt idx="10">
                  <c:v>4.3237767539482999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5907792"/>
        <c:axId val="195908352"/>
      </c:barChart>
      <c:lineChart>
        <c:grouping val="standard"/>
        <c:varyColors val="0"/>
        <c:ser>
          <c:idx val="1"/>
          <c:order val="1"/>
          <c:tx>
            <c:v>% da Receita</c:v>
          </c:tx>
          <c:spPr>
            <a:ln w="31750" cap="rnd">
              <a:solidFill>
                <a:srgbClr val="64A70B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64A70B"/>
              </a:solidFill>
              <a:ln w="12700">
                <a:solidFill>
                  <a:srgbClr val="64A70B"/>
                </a:solidFill>
                <a:round/>
              </a:ln>
              <a:effectLst/>
              <a:scene3d>
                <a:camera prst="orthographicFront">
                  <a:rot lat="0" lon="0" rev="0"/>
                </a:camera>
                <a:lightRig rig="twoPt" dir="t">
                  <a:rot lat="0" lon="0" rev="4800000"/>
                </a:lightRig>
              </a:scene3d>
              <a:sp3d prstMaterial="matte">
                <a:bevelT w="25400" h="4445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'Atualização - série 2007 a 2014'!$A$13:$A$23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'Atualização - série 2007 a 2014'!$E$13:$E$23</c:f>
              <c:numCache>
                <c:formatCode>#,##0.00_);[Red]\(#,##0.00\)</c:formatCode>
                <c:ptCount val="11"/>
                <c:pt idx="0">
                  <c:v>15.351701197912023</c:v>
                </c:pt>
                <c:pt idx="1">
                  <c:v>17.526683966890996</c:v>
                </c:pt>
                <c:pt idx="2">
                  <c:v>17.381852224429423</c:v>
                </c:pt>
                <c:pt idx="3">
                  <c:v>17.286424910371853</c:v>
                </c:pt>
                <c:pt idx="4">
                  <c:v>17.516817336150257</c:v>
                </c:pt>
                <c:pt idx="5">
                  <c:v>16.235599152789376</c:v>
                </c:pt>
                <c:pt idx="6">
                  <c:v>18.319646726645736</c:v>
                </c:pt>
                <c:pt idx="7">
                  <c:v>20.297663171769088</c:v>
                </c:pt>
                <c:pt idx="8" formatCode="0.00">
                  <c:v>22.383478938965791</c:v>
                </c:pt>
                <c:pt idx="9" formatCode="0.00">
                  <c:v>23.264823135580485</c:v>
                </c:pt>
                <c:pt idx="10" formatCode="0.00">
                  <c:v>21.404468870837761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09472"/>
        <c:axId val="195908912"/>
      </c:lineChart>
      <c:catAx>
        <c:axId val="19590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908352"/>
        <c:crosses val="autoZero"/>
        <c:auto val="1"/>
        <c:lblAlgn val="ctr"/>
        <c:lblOffset val="100"/>
        <c:noMultiLvlLbl val="0"/>
      </c:catAx>
      <c:valAx>
        <c:axId val="195908352"/>
        <c:scaling>
          <c:orientation val="minMax"/>
          <c:max val="6"/>
          <c:min val="1"/>
        </c:scaling>
        <c:delete val="0"/>
        <c:axPos val="l"/>
        <c:numFmt formatCode="#,##0.00_);[Red]\(#,##0.00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907792"/>
        <c:crosses val="autoZero"/>
        <c:crossBetween val="between"/>
      </c:valAx>
      <c:valAx>
        <c:axId val="195908912"/>
        <c:scaling>
          <c:orientation val="minMax"/>
          <c:min val="3"/>
        </c:scaling>
        <c:delete val="0"/>
        <c:axPos val="r"/>
        <c:numFmt formatCode="#,##0.00_);[Red]\(#,##0.00\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909472"/>
        <c:crosses val="max"/>
        <c:crossBetween val="between"/>
      </c:valAx>
      <c:catAx>
        <c:axId val="195909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908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2906870643965"/>
          <c:y val="0.93385838005656752"/>
          <c:w val="0.26887850751282805"/>
          <c:h val="3.2948893193984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rgbClr val="002060"/>
                </a:solidFill>
              </a:rPr>
              <a:t>Evolução</a:t>
            </a:r>
            <a:r>
              <a:rPr lang="pt-BR" sz="2000" baseline="0" dirty="0">
                <a:solidFill>
                  <a:srgbClr val="002060"/>
                </a:solidFill>
              </a:rPr>
              <a:t> </a:t>
            </a:r>
            <a:r>
              <a:rPr lang="pt-BR" sz="2000" baseline="0" dirty="0" smtClean="0">
                <a:solidFill>
                  <a:srgbClr val="002060"/>
                </a:solidFill>
              </a:rPr>
              <a:t>da </a:t>
            </a:r>
            <a:r>
              <a:rPr lang="pt-BR" sz="2000" baseline="0" dirty="0">
                <a:solidFill>
                  <a:srgbClr val="002060"/>
                </a:solidFill>
              </a:rPr>
              <a:t>Renúncia da Desoneração da Folha de </a:t>
            </a:r>
            <a:r>
              <a:rPr lang="pt-BR" sz="2000" baseline="0" dirty="0" smtClean="0">
                <a:solidFill>
                  <a:srgbClr val="002060"/>
                </a:solidFill>
              </a:rPr>
              <a:t>Pagamento</a:t>
            </a:r>
          </a:p>
          <a:p>
            <a:pPr>
              <a:defRPr sz="2000">
                <a:solidFill>
                  <a:srgbClr val="002060"/>
                </a:solidFill>
              </a:defRPr>
            </a:pPr>
            <a:r>
              <a:rPr lang="pt-BR" sz="2000" baseline="0" dirty="0" smtClean="0">
                <a:solidFill>
                  <a:srgbClr val="002060"/>
                </a:solidFill>
              </a:rPr>
              <a:t>Jan </a:t>
            </a:r>
            <a:r>
              <a:rPr lang="pt-BR" sz="2000" baseline="0" dirty="0">
                <a:solidFill>
                  <a:srgbClr val="002060"/>
                </a:solidFill>
              </a:rPr>
              <a:t>de 2012 a </a:t>
            </a:r>
            <a:r>
              <a:rPr lang="pt-BR" sz="2000" baseline="0" dirty="0" err="1">
                <a:solidFill>
                  <a:srgbClr val="002060"/>
                </a:solidFill>
              </a:rPr>
              <a:t>Nov</a:t>
            </a:r>
            <a:r>
              <a:rPr lang="pt-BR" sz="2000" baseline="0" dirty="0">
                <a:solidFill>
                  <a:srgbClr val="002060"/>
                </a:solidFill>
              </a:rPr>
              <a:t> de 2016.</a:t>
            </a:r>
            <a:endParaRPr lang="pt-BR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1.7898204926978634E-2"/>
          <c:y val="2.2471898480657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Gráfico!$C$1</c:f>
              <c:strCache>
                <c:ptCount val="1"/>
                <c:pt idx="0">
                  <c:v>Renúncia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cat>
            <c:strRef>
              <c:f>Gráfico!$A$2:$A$64</c:f>
              <c:strCache>
                <c:ptCount val="63"/>
                <c:pt idx="0">
                  <c:v>jan/12</c:v>
                </c:pt>
                <c:pt idx="1">
                  <c:v>fev/12</c:v>
                </c:pt>
                <c:pt idx="2">
                  <c:v>mar/12</c:v>
                </c:pt>
                <c:pt idx="3">
                  <c:v>abr/12</c:v>
                </c:pt>
                <c:pt idx="4">
                  <c:v>mai/12</c:v>
                </c:pt>
                <c:pt idx="5">
                  <c:v>jun/12</c:v>
                </c:pt>
                <c:pt idx="6">
                  <c:v>jul/12</c:v>
                </c:pt>
                <c:pt idx="7">
                  <c:v>ago/12</c:v>
                </c:pt>
                <c:pt idx="8">
                  <c:v>set/12</c:v>
                </c:pt>
                <c:pt idx="9">
                  <c:v>out/12</c:v>
                </c:pt>
                <c:pt idx="10">
                  <c:v>nov/12</c:v>
                </c:pt>
                <c:pt idx="11">
                  <c:v>dez/12</c:v>
                </c:pt>
                <c:pt idx="12">
                  <c:v>13°/12</c:v>
                </c:pt>
                <c:pt idx="13">
                  <c:v>jan/13</c:v>
                </c:pt>
                <c:pt idx="14">
                  <c:v>fev/13</c:v>
                </c:pt>
                <c:pt idx="15">
                  <c:v>mar/13</c:v>
                </c:pt>
                <c:pt idx="16">
                  <c:v>abr/13</c:v>
                </c:pt>
                <c:pt idx="17">
                  <c:v>mai/13</c:v>
                </c:pt>
                <c:pt idx="18">
                  <c:v>jun/13</c:v>
                </c:pt>
                <c:pt idx="19">
                  <c:v>jul/13</c:v>
                </c:pt>
                <c:pt idx="20">
                  <c:v>ago/13</c:v>
                </c:pt>
                <c:pt idx="21">
                  <c:v>set/13</c:v>
                </c:pt>
                <c:pt idx="22">
                  <c:v>out/13</c:v>
                </c:pt>
                <c:pt idx="23">
                  <c:v>nov/13</c:v>
                </c:pt>
                <c:pt idx="24">
                  <c:v>dez/13</c:v>
                </c:pt>
                <c:pt idx="25">
                  <c:v>13°/13</c:v>
                </c:pt>
                <c:pt idx="26">
                  <c:v>jan/14</c:v>
                </c:pt>
                <c:pt idx="27">
                  <c:v>fev/14</c:v>
                </c:pt>
                <c:pt idx="28">
                  <c:v>mar/14</c:v>
                </c:pt>
                <c:pt idx="29">
                  <c:v>abr/14</c:v>
                </c:pt>
                <c:pt idx="30">
                  <c:v>mai/14</c:v>
                </c:pt>
                <c:pt idx="31">
                  <c:v>jun/14</c:v>
                </c:pt>
                <c:pt idx="32">
                  <c:v>jul/14</c:v>
                </c:pt>
                <c:pt idx="33">
                  <c:v>ago/14</c:v>
                </c:pt>
                <c:pt idx="34">
                  <c:v>set/14</c:v>
                </c:pt>
                <c:pt idx="35">
                  <c:v>out/14</c:v>
                </c:pt>
                <c:pt idx="36">
                  <c:v>nov/14</c:v>
                </c:pt>
                <c:pt idx="37">
                  <c:v>dez/14</c:v>
                </c:pt>
                <c:pt idx="38">
                  <c:v>13°/14</c:v>
                </c:pt>
                <c:pt idx="39">
                  <c:v>jan/15</c:v>
                </c:pt>
                <c:pt idx="40">
                  <c:v>fev/15</c:v>
                </c:pt>
                <c:pt idx="41">
                  <c:v>mar/15</c:v>
                </c:pt>
                <c:pt idx="42">
                  <c:v>abr/15</c:v>
                </c:pt>
                <c:pt idx="43">
                  <c:v>mai/15</c:v>
                </c:pt>
                <c:pt idx="44">
                  <c:v>jun/15</c:v>
                </c:pt>
                <c:pt idx="45">
                  <c:v>jul/15</c:v>
                </c:pt>
                <c:pt idx="46">
                  <c:v>ago/15</c:v>
                </c:pt>
                <c:pt idx="47">
                  <c:v>set/15</c:v>
                </c:pt>
                <c:pt idx="48">
                  <c:v>out/15</c:v>
                </c:pt>
                <c:pt idx="49">
                  <c:v>nov/15</c:v>
                </c:pt>
                <c:pt idx="50">
                  <c:v>dez/15</c:v>
                </c:pt>
                <c:pt idx="51">
                  <c:v>13°/15</c:v>
                </c:pt>
                <c:pt idx="52">
                  <c:v>jan/16</c:v>
                </c:pt>
                <c:pt idx="53">
                  <c:v>fev/16</c:v>
                </c:pt>
                <c:pt idx="54">
                  <c:v>mar/16</c:v>
                </c:pt>
                <c:pt idx="55">
                  <c:v>abr/16</c:v>
                </c:pt>
                <c:pt idx="56">
                  <c:v>mai/16</c:v>
                </c:pt>
                <c:pt idx="57">
                  <c:v>jun/16</c:v>
                </c:pt>
                <c:pt idx="58">
                  <c:v>jul/16</c:v>
                </c:pt>
                <c:pt idx="59">
                  <c:v>ago/16</c:v>
                </c:pt>
                <c:pt idx="60">
                  <c:v>set/16</c:v>
                </c:pt>
                <c:pt idx="61">
                  <c:v>out/16</c:v>
                </c:pt>
                <c:pt idx="62">
                  <c:v>nov/16</c:v>
                </c:pt>
              </c:strCache>
            </c:strRef>
          </c:cat>
          <c:val>
            <c:numRef>
              <c:f>Gráfico!$C$2:$C$64</c:f>
              <c:numCache>
                <c:formatCode>" "[$R$]" "#,##0" ";"-"[$R$]" "#,##0" ";" "[$R$]" -"00" ";" "@" "</c:formatCode>
                <c:ptCount val="63"/>
                <c:pt idx="0">
                  <c:v>87796582.481640428</c:v>
                </c:pt>
                <c:pt idx="1">
                  <c:v>111059685.37070487</c:v>
                </c:pt>
                <c:pt idx="2">
                  <c:v>103434614.6568163</c:v>
                </c:pt>
                <c:pt idx="3">
                  <c:v>81676387.227390423</c:v>
                </c:pt>
                <c:pt idx="4">
                  <c:v>187659655.43486634</c:v>
                </c:pt>
                <c:pt idx="5">
                  <c:v>182707598.97930303</c:v>
                </c:pt>
                <c:pt idx="6">
                  <c:v>209684817.67760056</c:v>
                </c:pt>
                <c:pt idx="7">
                  <c:v>214960359.49152303</c:v>
                </c:pt>
                <c:pt idx="8">
                  <c:v>482482048.65794468</c:v>
                </c:pt>
                <c:pt idx="9">
                  <c:v>561653511.43981004</c:v>
                </c:pt>
                <c:pt idx="10">
                  <c:v>523160497.22102982</c:v>
                </c:pt>
                <c:pt idx="11">
                  <c:v>531014626.19815743</c:v>
                </c:pt>
                <c:pt idx="12">
                  <c:v>338403546.740457</c:v>
                </c:pt>
                <c:pt idx="13">
                  <c:v>634597118.51729846</c:v>
                </c:pt>
                <c:pt idx="14">
                  <c:v>961235914.64404631</c:v>
                </c:pt>
                <c:pt idx="15">
                  <c:v>808114496.70977294</c:v>
                </c:pt>
                <c:pt idx="16">
                  <c:v>907049583.44331586</c:v>
                </c:pt>
                <c:pt idx="17">
                  <c:v>979325638.09596109</c:v>
                </c:pt>
                <c:pt idx="18">
                  <c:v>847528234.15103829</c:v>
                </c:pt>
                <c:pt idx="19">
                  <c:v>963290435.13471198</c:v>
                </c:pt>
                <c:pt idx="20">
                  <c:v>1005961398.2536198</c:v>
                </c:pt>
                <c:pt idx="21">
                  <c:v>968364910.27404833</c:v>
                </c:pt>
                <c:pt idx="22">
                  <c:v>984475137.87774777</c:v>
                </c:pt>
                <c:pt idx="23">
                  <c:v>1002575515.9931209</c:v>
                </c:pt>
                <c:pt idx="24">
                  <c:v>891762840.18845034</c:v>
                </c:pt>
                <c:pt idx="25">
                  <c:v>1330010000</c:v>
                </c:pt>
                <c:pt idx="26">
                  <c:v>1321732344.0778832</c:v>
                </c:pt>
                <c:pt idx="27">
                  <c:v>1717582323.517261</c:v>
                </c:pt>
                <c:pt idx="28">
                  <c:v>1558525612.6044459</c:v>
                </c:pt>
                <c:pt idx="29">
                  <c:v>1535762658.8020563</c:v>
                </c:pt>
                <c:pt idx="30">
                  <c:v>1721970663.8966532</c:v>
                </c:pt>
                <c:pt idx="31">
                  <c:v>1553993610.3905139</c:v>
                </c:pt>
                <c:pt idx="32" formatCode="&quot; &quot;[$R$]&quot; &quot;#,##0.00&quot; &quot;;&quot;-&quot;[$R$]&quot; &quot;#,##0.00&quot; &quot;;&quot; &quot;[$R$]&quot; -&quot;00&quot; &quot;;&quot; &quot;@&quot; &quot;">
                  <c:v>1688776905.6812239</c:v>
                </c:pt>
                <c:pt idx="33" formatCode="&quot; &quot;[$R$]&quot; &quot;#,##0.00&quot; &quot;;&quot;-&quot;[$R$]&quot; &quot;#,##0.00&quot; &quot;;&quot; &quot;[$R$]&quot; -&quot;00&quot; &quot;;&quot; &quot;@&quot; &quot;">
                  <c:v>1776468043.7172699</c:v>
                </c:pt>
                <c:pt idx="34" formatCode="&quot; &quot;[$R$]&quot; &quot;#,##0.00&quot; &quot;;&quot;-&quot;[$R$]&quot; &quot;#,##0.00&quot; &quot;;&quot; &quot;[$R$]&quot; -&quot;00&quot; &quot;;&quot; &quot;@&quot; &quot;">
                  <c:v>1675016313.6632299</c:v>
                </c:pt>
                <c:pt idx="35" formatCode="&quot; &quot;[$R$]&quot; &quot;#,##0.00&quot; &quot;;&quot;-&quot;[$R$]&quot; &quot;#,##0.00&quot; &quot;;&quot; &quot;[$R$]&quot; -&quot;00&quot; &quot;;&quot; &quot;@&quot; &quot;">
                  <c:v>1644618996.99927</c:v>
                </c:pt>
                <c:pt idx="36" formatCode="&quot; &quot;[$R$]&quot; &quot;#,##0.00&quot; &quot;;&quot;-&quot;[$R$]&quot; &quot;#,##0.00&quot; &quot;;&quot; &quot;[$R$]&quot; -&quot;00&quot; &quot;;&quot; &quot;@&quot; &quot;">
                  <c:v>1725297220.3940001</c:v>
                </c:pt>
                <c:pt idx="37" formatCode="&quot; &quot;[$R$]&quot; &quot;#,##0.00&quot; &quot;;&quot;-&quot;[$R$]&quot; &quot;#,##0.00&quot; &quot;;&quot; &quot;[$R$]&quot; -&quot;00&quot; &quot;;&quot; &quot;@&quot; &quot;">
                  <c:v>1641829612.2530601</c:v>
                </c:pt>
                <c:pt idx="38" formatCode="&quot; &quot;[$R$]&quot; &quot;#,##0.00&quot; &quot;;&quot;-&quot;[$R$]&quot; &quot;#,##0.00&quot; &quot;;&quot; &quot;[$R$]&quot; -&quot;00&quot; &quot;;&quot; &quot;@&quot; &quot;">
                  <c:v>2545722758.6445503</c:v>
                </c:pt>
                <c:pt idx="39" formatCode="&quot; &quot;[$R$]&quot; &quot;#,##0.00&quot; &quot;;&quot;-&quot;[$R$]&quot; &quot;#,##0.00&quot; &quot;;&quot; &quot;[$R$]&quot; -&quot;00&quot; &quot;;&quot; &quot;@&quot; &quot;">
                  <c:v>2142349248.3549445</c:v>
                </c:pt>
                <c:pt idx="40" formatCode="&quot; &quot;[$R$]&quot; &quot;#,##0.00&quot; &quot;;&quot;-&quot;[$R$]&quot; &quot;#,##0.00&quot; &quot;;&quot; &quot;[$R$]&quot; -&quot;00&quot; &quot;;&quot; &quot;@&quot; &quot;">
                  <c:v>2001997781.3144715</c:v>
                </c:pt>
                <c:pt idx="41" formatCode="&quot; &quot;[$R$]&quot; &quot;#,##0.00&quot; &quot;;&quot;-&quot;[$R$]&quot; &quot;#,##0.00&quot; &quot;;&quot; &quot;[$R$]&quot; -&quot;00&quot; &quot;;&quot; &quot;@&quot; &quot;">
                  <c:v>2050070834.6270013</c:v>
                </c:pt>
                <c:pt idx="42" formatCode="&quot; &quot;[$R$]&quot; &quot;#,##0.00&quot; &quot;;&quot;-&quot;[$R$]&quot; &quot;#,##0.00&quot; &quot;;&quot; &quot;[$R$]&quot; -&quot;00&quot; &quot;;&quot; &quot;@&quot; &quot;">
                  <c:v>1884451281.53145</c:v>
                </c:pt>
                <c:pt idx="43" formatCode="&quot; &quot;[$R$]&quot; &quot;#,##0.00&quot; &quot;;&quot;-&quot;[$R$]&quot; &quot;#,##0.00&quot; &quot;;&quot; &quot;[$R$]&quot; -&quot;00&quot; &quot;;&quot; &quot;@&quot; &quot;">
                  <c:v>2002539211.4187498</c:v>
                </c:pt>
                <c:pt idx="44" formatCode="&quot; &quot;[$R$]&quot; &quot;#,##0.00&quot; &quot;;&quot;-&quot;[$R$]&quot; &quot;#,##0.00&quot; &quot;;&quot; &quot;[$R$]&quot; -&quot;00&quot; &quot;;&quot; &quot;@&quot; &quot;">
                  <c:v>2018108561.2934144</c:v>
                </c:pt>
                <c:pt idx="45" formatCode="&quot; &quot;[$R$]&quot; &quot;#,##0.00&quot; &quot;;&quot;-&quot;[$R$]&quot; &quot;#,##0.00&quot; &quot;;&quot; &quot;[$R$]&quot; -&quot;00&quot; &quot;;&quot; &quot;@&quot; &quot;">
                  <c:v>1977684694.9593182</c:v>
                </c:pt>
                <c:pt idx="46" formatCode="&quot; &quot;[$R$]&quot; &quot;#,##0.00&quot; &quot;;&quot;-&quot;[$R$]&quot; &quot;#,##0.00&quot; &quot;;&quot; &quot;[$R$]&quot; -&quot;00&quot; &quot;;&quot; &quot;@&quot; &quot;">
                  <c:v>2097265975.1538808</c:v>
                </c:pt>
                <c:pt idx="47" formatCode="&quot; &quot;[$R$]&quot; &quot;#,##0.00&quot; &quot;;&quot;-&quot;[$R$]&quot; &quot;#,##0.00&quot; &quot;;&quot; &quot;[$R$]&quot; -&quot;00&quot; &quot;;&quot; &quot;@&quot; &quot;">
                  <c:v>2011780278.7268052</c:v>
                </c:pt>
                <c:pt idx="48" formatCode="&quot; &quot;[$R$]&quot; &quot;#,##0.00&quot; &quot;;&quot;-&quot;[$R$]&quot; &quot;#,##0.00&quot; &quot;;&quot; &quot;[$R$]&quot; -&quot;00&quot; &quot;;&quot; &quot;@&quot; &quot;">
                  <c:v>1909027716.1799901</c:v>
                </c:pt>
                <c:pt idx="49" formatCode="&quot; &quot;[$R$]&quot; &quot;#,##0.00&quot; &quot;;&quot;-&quot;[$R$]&quot; &quot;#,##0.00&quot; &quot;;&quot; &quot;[$R$]&quot; -&quot;00&quot; &quot;;&quot; &quot;@&quot; &quot;">
                  <c:v>1783092159.6466732</c:v>
                </c:pt>
                <c:pt idx="50" formatCode="&quot; &quot;[$R$]&quot; &quot;#,##0.00&quot; &quot;;&quot;-&quot;[$R$]&quot; &quot;#,##0.00&quot; &quot;;&quot; &quot;[$R$]&quot; -&quot;00&quot; &quot;;&quot; &quot;@&quot; &quot;">
                  <c:v>904794311.16190886</c:v>
                </c:pt>
                <c:pt idx="51" formatCode="&quot; &quot;[$R$]&quot; &quot;#,##0.00&quot; &quot;;&quot;-&quot;[$R$]&quot; &quot;#,##0.00&quot; &quot;;&quot; &quot;[$R$]&quot; -&quot;00&quot; &quot;;&quot; &quot;@&quot; &quot;">
                  <c:v>2415901539.9812722</c:v>
                </c:pt>
                <c:pt idx="52" formatCode="&quot; &quot;[$R$]&quot; &quot;#,##0.00&quot; &quot;;&quot;-&quot;[$R$]&quot; &quot;#,##0.00&quot; &quot;;&quot; &quot;[$R$]&quot; -&quot;00&quot; &quot;;&quot; &quot;@&quot; &quot;">
                  <c:v>1016171580.5392224</c:v>
                </c:pt>
                <c:pt idx="53" formatCode="&quot; &quot;[$R$]&quot; &quot;#,##0.00&quot; &quot;;&quot;-&quot;[$R$]&quot; &quot;#,##0.00&quot; &quot;;&quot; &quot;[$R$]&quot; -&quot;00&quot; &quot;;&quot; &quot;@&quot; &quot;">
                  <c:v>1242892840.5942793</c:v>
                </c:pt>
                <c:pt idx="54" formatCode="&quot; &quot;[$R$]&quot; &quot;#,##0.00&quot; &quot;;&quot;-&quot;[$R$]&quot; &quot;#,##0.00&quot; &quot;;&quot; &quot;[$R$]&quot; -&quot;00&quot; &quot;;&quot; &quot;@&quot; &quot;">
                  <c:v>1130876588.2124052</c:v>
                </c:pt>
                <c:pt idx="55" formatCode="&quot; &quot;[$R$]&quot; &quot;#,##0.00&quot; &quot;;&quot;-&quot;[$R$]&quot; &quot;#,##0.00&quot; &quot;;&quot; &quot;[$R$]&quot; -&quot;00&quot; &quot;;&quot; &quot;@&quot; &quot;">
                  <c:v>1012919816.2472025</c:v>
                </c:pt>
                <c:pt idx="56" formatCode="&quot; &quot;[$R$]&quot; &quot;#,##0.00&quot; &quot;;&quot;-&quot;[$R$]&quot; &quot;#,##0.00&quot; &quot;;&quot; &quot;[$R$]&quot; -&quot;00&quot; &quot;;&quot; &quot;@&quot; &quot;">
                  <c:v>1057468345.7942533</c:v>
                </c:pt>
                <c:pt idx="57" formatCode="&quot; &quot;[$R$]&quot; &quot;#,##0.00&quot; &quot;;&quot;-&quot;[$R$]&quot; &quot;#,##0.00&quot; &quot;;&quot; &quot;[$R$]&quot; -&quot;00&quot; &quot;;&quot; &quot;@&quot; &quot;">
                  <c:v>1028102097.2578071</c:v>
                </c:pt>
                <c:pt idx="58" formatCode="&quot; &quot;[$R$]&quot; &quot;#,##0.00&quot; &quot;;&quot;-&quot;[$R$]&quot; &quot;#,##0.00&quot; &quot;;&quot; &quot;[$R$]&quot; -&quot;00&quot; &quot;;&quot; &quot;@&quot; &quot;">
                  <c:v>967520281.27075803</c:v>
                </c:pt>
                <c:pt idx="59" formatCode="&quot; &quot;[$R$]&quot; &quot;#,##0.00&quot; &quot;;&quot;-&quot;[$R$]&quot; &quot;#,##0.00&quot; &quot;;&quot; &quot;[$R$]&quot; -&quot;00&quot; &quot;;&quot; &quot;@&quot; &quot;">
                  <c:v>1112772232.7979908</c:v>
                </c:pt>
                <c:pt idx="60" formatCode="&quot; &quot;[$R$]&quot; &quot;#,##0.00&quot; &quot;;&quot;-&quot;[$R$]&quot; &quot;#,##0.00&quot; &quot;;&quot; &quot;[$R$]&quot; -&quot;00&quot; &quot;;&quot; &quot;@&quot; &quot;">
                  <c:v>1069315954.9594452</c:v>
                </c:pt>
                <c:pt idx="61" formatCode="&quot; &quot;[$R$]&quot; &quot;#,##0.00&quot; &quot;;&quot;-&quot;[$R$]&quot; &quot;#,##0.00&quot; &quot;;&quot; &quot;[$R$]&quot; -&quot;00&quot; &quot;;&quot; &quot;@&quot; &quot;">
                  <c:v>1009954886.8790839</c:v>
                </c:pt>
                <c:pt idx="62" formatCode="&quot; &quot;[$R$]&quot; &quot;#,##0.00&quot; &quot;;&quot;-&quot;[$R$]&quot; &quot;#,##0.00&quot; &quot;;&quot; &quot;[$R$]&quot; -&quot;00&quot; &quot;;&quot; &quot;@&quot; &quot;">
                  <c:v>1070133840.4479874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6570256"/>
        <c:axId val="196569696"/>
      </c:barChart>
      <c:valAx>
        <c:axId val="1965696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Renúncia Mensal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&quot; &quot;[$R$]&quot; &quot;#,##0&quot; &quot;;&quot;-&quot;[$R$]&quot; &quot;#,##0&quot; &quot;;&quot; &quot;[$R$]&quot; -&quot;00&quot; &quot;;&quot; &quot;@&quot; 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570256"/>
        <c:crosses val="max"/>
        <c:crossBetween val="between"/>
      </c:valAx>
      <c:catAx>
        <c:axId val="19657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Competência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569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0.76782</cdr:x>
      <cdr:y>0.30065</cdr:y>
    </cdr:from>
    <cdr:to>
      <cdr:x>0.82281</cdr:x>
      <cdr:y>0.34967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7403969" y="1806804"/>
          <a:ext cx="530258" cy="294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0.44574</cdr:x>
      <cdr:y>0.12445</cdr:y>
    </cdr:from>
    <cdr:to>
      <cdr:x>0.55426</cdr:x>
      <cdr:y>0.19586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4151958" y="748235"/>
          <a:ext cx="1010899" cy="429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>
              <a:solidFill>
                <a:srgbClr val="002060"/>
              </a:solidFill>
            </a:rPr>
            <a:t>R$ milhões</a:t>
          </a:r>
        </a:p>
        <a:p xmlns:a="http://schemas.openxmlformats.org/drawingml/2006/main">
          <a:endParaRPr lang="pt-BR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0.10326</cdr:x>
      <cdr:y>0.5732</cdr:y>
    </cdr:from>
    <cdr:to>
      <cdr:x>0.15353</cdr:x>
      <cdr:y>0.66253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3900" y="2200275"/>
          <a:ext cx="352425" cy="34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800"/>
        </a:p>
      </cdr:txBody>
    </cdr:sp>
  </cdr:relSizeAnchor>
  <cdr:relSizeAnchor xmlns:cdr="http://schemas.openxmlformats.org/drawingml/2006/chartDrawing">
    <cdr:from>
      <cdr:x>0.03169</cdr:x>
      <cdr:y>0.62042</cdr:y>
    </cdr:from>
    <cdr:to>
      <cdr:x>0.09761</cdr:x>
      <cdr:y>0.66265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06001" y="3870155"/>
          <a:ext cx="636495" cy="26343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 540</a:t>
          </a:r>
        </a:p>
      </cdr:txBody>
    </cdr:sp>
  </cdr:relSizeAnchor>
  <cdr:relSizeAnchor xmlns:cdr="http://schemas.openxmlformats.org/drawingml/2006/chartDrawing">
    <cdr:from>
      <cdr:x>0.05095</cdr:x>
      <cdr:y>0.5495</cdr:y>
    </cdr:from>
    <cdr:to>
      <cdr:x>0.10951</cdr:x>
      <cdr:y>0.5895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431954" y="2360523"/>
          <a:ext cx="496428" cy="171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</a:t>
          </a:r>
          <a:r>
            <a:rPr lang="pt-BR" sz="900" baseline="0"/>
            <a:t> 563</a:t>
          </a:r>
          <a:endParaRPr lang="pt-BR" sz="900"/>
        </a:p>
      </cdr:txBody>
    </cdr:sp>
  </cdr:relSizeAnchor>
  <cdr:relSizeAnchor xmlns:cdr="http://schemas.openxmlformats.org/drawingml/2006/chartDrawing">
    <cdr:from>
      <cdr:x>0.10847</cdr:x>
      <cdr:y>0.49488</cdr:y>
    </cdr:from>
    <cdr:to>
      <cdr:x>0.17025</cdr:x>
      <cdr:y>0.53815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047393" y="3087041"/>
          <a:ext cx="596560" cy="26993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 582</a:t>
          </a:r>
        </a:p>
      </cdr:txBody>
    </cdr:sp>
  </cdr:relSizeAnchor>
  <cdr:relSizeAnchor xmlns:cdr="http://schemas.openxmlformats.org/drawingml/2006/chartDrawing">
    <cdr:from>
      <cdr:x>0.16367</cdr:x>
      <cdr:y>0.44346</cdr:y>
    </cdr:from>
    <cdr:to>
      <cdr:x>0.22022</cdr:x>
      <cdr:y>0.48878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1387446" y="1905002"/>
          <a:ext cx="479453" cy="1946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</a:t>
          </a:r>
          <a:r>
            <a:rPr lang="pt-BR" sz="900" baseline="0"/>
            <a:t> 601</a:t>
          </a:r>
          <a:endParaRPr lang="pt-BR" sz="900"/>
        </a:p>
      </cdr:txBody>
    </cdr:sp>
  </cdr:relSizeAnchor>
  <cdr:relSizeAnchor xmlns:cdr="http://schemas.openxmlformats.org/drawingml/2006/chartDrawing">
    <cdr:from>
      <cdr:x>0.20921</cdr:x>
      <cdr:y>0.38596</cdr:y>
    </cdr:from>
    <cdr:to>
      <cdr:x>0.27401</cdr:x>
      <cdr:y>0.42478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2020115" y="2407603"/>
          <a:ext cx="625728" cy="24213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</a:t>
          </a:r>
          <a:r>
            <a:rPr lang="pt-BR" sz="900" baseline="0"/>
            <a:t> 612</a:t>
          </a:r>
          <a:endParaRPr lang="pt-BR" sz="900"/>
        </a:p>
      </cdr:txBody>
    </cdr:sp>
  </cdr:relSizeAnchor>
  <cdr:relSizeAnchor xmlns:cdr="http://schemas.openxmlformats.org/drawingml/2006/chartDrawing">
    <cdr:from>
      <cdr:x>0.32275</cdr:x>
      <cdr:y>0.35078</cdr:y>
    </cdr:from>
    <cdr:to>
      <cdr:x>0.38018</cdr:x>
      <cdr:y>0.39078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2736032" y="1506855"/>
          <a:ext cx="486849" cy="171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 634</a:t>
          </a:r>
        </a:p>
      </cdr:txBody>
    </cdr:sp>
  </cdr:relSizeAnchor>
  <cdr:relSizeAnchor xmlns:cdr="http://schemas.openxmlformats.org/drawingml/2006/chartDrawing">
    <cdr:from>
      <cdr:x>0.41415</cdr:x>
      <cdr:y>0.26676</cdr:y>
    </cdr:from>
    <cdr:to>
      <cdr:x>0.48677</cdr:x>
      <cdr:y>0.30924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3999058" y="1664038"/>
          <a:ext cx="701245" cy="2649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/>
            <a:t>MP 651</a:t>
          </a:r>
        </a:p>
      </cdr:txBody>
    </cdr:sp>
  </cdr:relSizeAnchor>
  <cdr:relSizeAnchor xmlns:cdr="http://schemas.openxmlformats.org/drawingml/2006/chartDrawing">
    <cdr:from>
      <cdr:x>0.03596</cdr:x>
      <cdr:y>0.65854</cdr:y>
    </cdr:from>
    <cdr:to>
      <cdr:x>0.03622</cdr:x>
      <cdr:y>0.73162</cdr:y>
    </cdr:to>
    <cdr:cxnSp macro="">
      <cdr:nvCxnSpPr>
        <cdr:cNvPr id="13" name="Conector reto 12"/>
        <cdr:cNvCxnSpPr/>
      </cdr:nvCxnSpPr>
      <cdr:spPr>
        <a:xfrm xmlns:a="http://schemas.openxmlformats.org/drawingml/2006/main">
          <a:off x="304800" y="2828927"/>
          <a:ext cx="2256" cy="3139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0.07865</cdr:x>
      <cdr:y>0.5895</cdr:y>
    </cdr:from>
    <cdr:to>
      <cdr:x>0.08023</cdr:x>
      <cdr:y>0.73836</cdr:y>
    </cdr:to>
    <cdr:cxnSp macro="">
      <cdr:nvCxnSpPr>
        <cdr:cNvPr id="17" name="Conector reto 16"/>
        <cdr:cNvCxnSpPr>
          <a:stCxn xmlns:a="http://schemas.openxmlformats.org/drawingml/2006/main" id="6" idx="2"/>
        </cdr:cNvCxnSpPr>
      </cdr:nvCxnSpPr>
      <cdr:spPr>
        <a:xfrm xmlns:a="http://schemas.openxmlformats.org/drawingml/2006/main" flipH="1">
          <a:off x="666750" y="2532354"/>
          <a:ext cx="13418" cy="6394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0.13034</cdr:x>
      <cdr:y>0.53815</cdr:y>
    </cdr:from>
    <cdr:to>
      <cdr:x>0.13936</cdr:x>
      <cdr:y>0.71175</cdr:y>
    </cdr:to>
    <cdr:cxnSp macro="">
      <cdr:nvCxnSpPr>
        <cdr:cNvPr id="19" name="Conector reto 18"/>
        <cdr:cNvCxnSpPr>
          <a:stCxn xmlns:a="http://schemas.openxmlformats.org/drawingml/2006/main" id="7" idx="2"/>
        </cdr:cNvCxnSpPr>
      </cdr:nvCxnSpPr>
      <cdr:spPr>
        <a:xfrm xmlns:a="http://schemas.openxmlformats.org/drawingml/2006/main" flipH="1">
          <a:off x="1258573" y="3356974"/>
          <a:ext cx="87100" cy="10828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0.19195</cdr:x>
      <cdr:y>0.48878</cdr:y>
    </cdr:from>
    <cdr:to>
      <cdr:x>0.19438</cdr:x>
      <cdr:y>0.68293</cdr:y>
    </cdr:to>
    <cdr:cxnSp macro="">
      <cdr:nvCxnSpPr>
        <cdr:cNvPr id="21" name="Conector reto 20"/>
        <cdr:cNvCxnSpPr>
          <a:stCxn xmlns:a="http://schemas.openxmlformats.org/drawingml/2006/main" id="8" idx="2"/>
        </cdr:cNvCxnSpPr>
      </cdr:nvCxnSpPr>
      <cdr:spPr>
        <a:xfrm xmlns:a="http://schemas.openxmlformats.org/drawingml/2006/main">
          <a:off x="1627173" y="2099692"/>
          <a:ext cx="20653" cy="8340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0.23404</cdr:x>
      <cdr:y>0.42478</cdr:y>
    </cdr:from>
    <cdr:to>
      <cdr:x>0.24161</cdr:x>
      <cdr:y>0.59424</cdr:y>
    </cdr:to>
    <cdr:cxnSp macro="">
      <cdr:nvCxnSpPr>
        <cdr:cNvPr id="25" name="Conector reto 24"/>
        <cdr:cNvCxnSpPr>
          <a:stCxn xmlns:a="http://schemas.openxmlformats.org/drawingml/2006/main" id="9" idx="2"/>
        </cdr:cNvCxnSpPr>
      </cdr:nvCxnSpPr>
      <cdr:spPr>
        <a:xfrm xmlns:a="http://schemas.openxmlformats.org/drawingml/2006/main" flipH="1">
          <a:off x="2259877" y="2649736"/>
          <a:ext cx="73102" cy="10571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0.34944</cdr:x>
      <cdr:y>0.38803</cdr:y>
    </cdr:from>
    <cdr:to>
      <cdr:x>0.35056</cdr:x>
      <cdr:y>0.5765</cdr:y>
    </cdr:to>
    <cdr:cxnSp macro="">
      <cdr:nvCxnSpPr>
        <cdr:cNvPr id="27" name="Conector reto 26"/>
        <cdr:cNvCxnSpPr/>
      </cdr:nvCxnSpPr>
      <cdr:spPr>
        <a:xfrm xmlns:a="http://schemas.openxmlformats.org/drawingml/2006/main" flipH="1">
          <a:off x="2962276" y="1666877"/>
          <a:ext cx="9524" cy="8096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0.43893</cdr:x>
      <cdr:y>0.30155</cdr:y>
    </cdr:from>
    <cdr:to>
      <cdr:x>0.44157</cdr:x>
      <cdr:y>0.45434</cdr:y>
    </cdr:to>
    <cdr:cxnSp macro="">
      <cdr:nvCxnSpPr>
        <cdr:cNvPr id="30" name="Conector reto 29"/>
        <cdr:cNvCxnSpPr/>
      </cdr:nvCxnSpPr>
      <cdr:spPr>
        <a:xfrm xmlns:a="http://schemas.openxmlformats.org/drawingml/2006/main" flipH="1">
          <a:off x="3720904" y="1295392"/>
          <a:ext cx="22380" cy="6563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0.59962</cdr:x>
      <cdr:y>0.19384</cdr:y>
    </cdr:from>
    <cdr:to>
      <cdr:x>0.67507</cdr:x>
      <cdr:y>0.22963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5083149" y="832713"/>
          <a:ext cx="639608" cy="1537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b="1"/>
            <a:t>Lei 13.161</a:t>
          </a:r>
          <a:endParaRPr lang="pt-BR" sz="1400" b="1"/>
        </a:p>
      </cdr:txBody>
    </cdr:sp>
  </cdr:relSizeAnchor>
  <cdr:relSizeAnchor xmlns:cdr="http://schemas.openxmlformats.org/drawingml/2006/chartDrawing">
    <cdr:from>
      <cdr:x>0.63006</cdr:x>
      <cdr:y>0.23282</cdr:y>
    </cdr:from>
    <cdr:to>
      <cdr:x>0.63258</cdr:x>
      <cdr:y>0.40206</cdr:y>
    </cdr:to>
    <cdr:cxnSp macro="">
      <cdr:nvCxnSpPr>
        <cdr:cNvPr id="15" name="Conector reto 14"/>
        <cdr:cNvCxnSpPr/>
      </cdr:nvCxnSpPr>
      <cdr:spPr>
        <a:xfrm xmlns:a="http://schemas.openxmlformats.org/drawingml/2006/main" flipH="1">
          <a:off x="5341183" y="1000127"/>
          <a:ext cx="21392" cy="7270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8" y="6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r">
              <a:defRPr sz="1200"/>
            </a:lvl1pPr>
          </a:lstStyle>
          <a:p>
            <a:fld id="{77BEF69C-B7DA-48B2-828D-17FCAE3236B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309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8" y="9429309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r">
              <a:defRPr sz="1200"/>
            </a:lvl1pPr>
          </a:lstStyle>
          <a:p>
            <a:fld id="{6F9A4A16-7E62-47D1-8838-DBC75B982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9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Rectangle 2"/>
          <p:cNvSpPr txBox="1">
            <a:spLocks noGrp="1"/>
          </p:cNvSpPr>
          <p:nvPr>
            <p:ph type="body" sz="quarter" idx="3"/>
          </p:nvPr>
        </p:nvSpPr>
        <p:spPr>
          <a:xfrm>
            <a:off x="679296" y="4714957"/>
            <a:ext cx="5437505" cy="44657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 noProof="0"/>
          </a:p>
        </p:txBody>
      </p:sp>
      <p:sp>
        <p:nvSpPr>
          <p:cNvPr id="4" name="Rectangle 3"/>
          <p:cNvSpPr txBox="1">
            <a:spLocks noGrp="1"/>
          </p:cNvSpPr>
          <p:nvPr>
            <p:ph type="hdr" sz="quarter"/>
          </p:nvPr>
        </p:nvSpPr>
        <p:spPr>
          <a:xfrm>
            <a:off x="2" y="5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 txBox="1">
            <a:spLocks noGrp="1"/>
          </p:cNvSpPr>
          <p:nvPr>
            <p:ph type="dt" idx="1"/>
          </p:nvPr>
        </p:nvSpPr>
        <p:spPr>
          <a:xfrm>
            <a:off x="3847203" y="5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4"/>
          </p:nvPr>
        </p:nvSpPr>
        <p:spPr>
          <a:xfrm>
            <a:off x="2" y="9429914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5"/>
          </p:nvPr>
        </p:nvSpPr>
        <p:spPr>
          <a:xfrm>
            <a:off x="3847203" y="9429914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410920" eaLnBrk="1">
              <a:lnSpc>
                <a:spcPct val="95000"/>
              </a:lnSpc>
              <a:tabLst>
                <a:tab pos="410920" algn="l"/>
                <a:tab pos="821837" algn="l"/>
                <a:tab pos="1234343" algn="l"/>
                <a:tab pos="1645261" algn="l"/>
                <a:tab pos="2056181" algn="l"/>
                <a:tab pos="2468685" algn="l"/>
                <a:tab pos="287960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96BE52-A8EC-4522-8079-178D9C1A52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48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pt-BR" sz="1200" kern="1200">
        <a:solidFill>
          <a:srgbClr val="000000"/>
        </a:solidFill>
        <a:latin typeface="Times New Roman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FDCD-B842-4EB0-B1DA-AA1C2C54E13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30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FDCD-B842-4EB0-B1DA-AA1C2C54E13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94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FDCD-B842-4EB0-B1DA-AA1C2C54E13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8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FDCD-B842-4EB0-B1DA-AA1C2C54E13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88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6BE52-A8EC-4522-8079-178D9C1A522E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746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2072" y="6871784"/>
            <a:ext cx="4475651" cy="6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3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0600"/>
            <a:ext cx="907164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5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AFA00-EEB8-445D-B72F-B3E22E99F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664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7" y="-225"/>
            <a:ext cx="10077530" cy="7560123"/>
          </a:xfrm>
          <a:prstGeom prst="rect">
            <a:avLst/>
          </a:prstGeom>
        </p:spPr>
      </p:pic>
      <p:sp>
        <p:nvSpPr>
          <p:cNvPr id="1026" name="Rectangle 1"/>
          <p:cNvSpPr txBox="1">
            <a:spLocks noGrp="1"/>
          </p:cNvSpPr>
          <p:nvPr>
            <p:ph type="title"/>
          </p:nvPr>
        </p:nvSpPr>
        <p:spPr bwMode="auto">
          <a:xfrm>
            <a:off x="503238" y="300038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0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noAutofit/>
          </a:bodyPr>
          <a:lstStyle>
            <a:lvl1pPr algn="ctr" eaLnBrk="1" hangingPunct="0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24DF078-051A-4BDE-A1A4-F9144EC013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42072" y="6871784"/>
            <a:ext cx="4475651" cy="687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lang="en-GB" sz="4400" kern="1200">
          <a:solidFill>
            <a:srgbClr val="000000"/>
          </a:solidFill>
          <a:latin typeface="Arial"/>
          <a:ea typeface="Microsoft YaHei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defRPr lang="en-GB" sz="3200" kern="1200">
          <a:solidFill>
            <a:srgbClr val="000000"/>
          </a:solidFill>
          <a:latin typeface="Arial"/>
          <a:ea typeface="Microsoft YaHei"/>
        </a:defRPr>
      </a:lvl1pPr>
      <a:lvl2pPr marL="742950" lvl="1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defRPr lang="en-GB" sz="2800" kern="1200">
          <a:solidFill>
            <a:srgbClr val="000000"/>
          </a:solidFill>
          <a:latin typeface="Arial"/>
          <a:ea typeface="Microsoft YaHei"/>
        </a:defRPr>
      </a:lvl2pPr>
      <a:lvl3pPr marL="1143000" lvl="2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defRPr lang="en-GB" sz="2400" kern="1200">
          <a:solidFill>
            <a:srgbClr val="000000"/>
          </a:solidFill>
          <a:latin typeface="Arial"/>
          <a:ea typeface="Microsoft YaHei"/>
        </a:defRPr>
      </a:lvl3pPr>
      <a:lvl4pPr marL="1600200" lvl="3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63"/>
        </a:spcAft>
        <a:defRPr lang="en-GB" sz="2000" kern="1200">
          <a:solidFill>
            <a:srgbClr val="000000"/>
          </a:solidFill>
          <a:latin typeface="Arial"/>
          <a:ea typeface="Microsoft YaHei"/>
        </a:defRPr>
      </a:lvl4pPr>
      <a:lvl5pPr marL="2057400" lvl="4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defRPr lang="en-GB" sz="2000" kern="1200">
          <a:solidFill>
            <a:srgbClr val="000000"/>
          </a:solidFill>
          <a:latin typeface="Arial"/>
          <a:ea typeface="Microsoft YaHei"/>
        </a:defRPr>
      </a:lvl5pPr>
      <a:lvl6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75"/>
        </a:spcAft>
        <a:buNone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  <a:ea typeface="Microsoft YaHei"/>
        </a:defRPr>
      </a:lvl6pPr>
      <a:lvl7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75"/>
        </a:spcAft>
        <a:buNone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  <a:ea typeface="Microsoft YaHei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png"/><Relationship Id="rId7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Planilha_do_Microsoft_Excel_97-2003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vid&#234;ncia.gov.br/estatisticas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0" y="579841"/>
            <a:ext cx="6412680" cy="6215040"/>
          </a:xfrm>
          <a:prstGeom prst="rect">
            <a:avLst/>
          </a:prstGeom>
          <a:ln>
            <a:noFill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9822" y="815813"/>
            <a:ext cx="9516843" cy="42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r>
              <a:rPr lang="en-US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Avaliação</a:t>
            </a: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r>
              <a:rPr lang="en-US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 Sistema Tributário Nacional e do </a:t>
            </a:r>
            <a:r>
              <a:rPr lang="en-US" altLang="pt-BR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desempenho</a:t>
            </a:r>
            <a:r>
              <a:rPr lang="en-US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altLang="pt-BR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Administração</a:t>
            </a:r>
            <a:r>
              <a:rPr lang="en-US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pt-BR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Tributária</a:t>
            </a:r>
            <a:r>
              <a:rPr lang="en-US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altLang="pt-BR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União</a:t>
            </a:r>
            <a:endParaRPr lang="en-US" altLang="pt-B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endParaRPr lang="en-US" altLang="pt-BR" sz="1400" b="1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5750" y="6823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Maio/2017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25062" y="5415027"/>
            <a:ext cx="5745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Antonio Deher Rachid</a:t>
            </a:r>
          </a:p>
          <a:p>
            <a:pPr algn="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 Fiscal da Receita Federal do Brasil</a:t>
            </a:r>
          </a:p>
          <a:p>
            <a:pPr algn="r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Secretário da Receita Federal do Brasil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1450" y="466403"/>
            <a:ext cx="9749790" cy="6494467"/>
            <a:chOff x="988377" y="1245870"/>
            <a:chExt cx="8103870" cy="5063489"/>
          </a:xfrm>
        </p:grpSpPr>
        <p:pic>
          <p:nvPicPr>
            <p:cNvPr id="5" name="Imagem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88377" y="1245870"/>
              <a:ext cx="8103870" cy="5063489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2423160" y="1257300"/>
              <a:ext cx="523494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Brasil x OCDE – CT – Bens e Serviços - 2014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28600" y="697230"/>
            <a:ext cx="9521190" cy="6069329"/>
            <a:chOff x="228600" y="697230"/>
            <a:chExt cx="9521190" cy="6069329"/>
          </a:xfrm>
        </p:grpSpPr>
        <p:pic>
          <p:nvPicPr>
            <p:cNvPr id="7" name="Imagem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697230"/>
              <a:ext cx="9521190" cy="6069329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1405890" y="788670"/>
              <a:ext cx="7258050" cy="560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Brasil x América Latina e Caribe - 2014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1.2 Grandes Números do Sistema Tributário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94931"/>
              </p:ext>
            </p:extLst>
          </p:nvPr>
        </p:nvGraphicFramePr>
        <p:xfrm>
          <a:off x="317893" y="615370"/>
          <a:ext cx="9440076" cy="3305278"/>
        </p:xfrm>
        <a:graphic>
          <a:graphicData uri="http://schemas.openxmlformats.org/drawingml/2006/table">
            <a:tbl>
              <a:tblPr/>
              <a:tblGrid>
                <a:gridCol w="828076"/>
                <a:gridCol w="1059939"/>
                <a:gridCol w="828076"/>
                <a:gridCol w="1059939"/>
                <a:gridCol w="828076"/>
                <a:gridCol w="1059940"/>
                <a:gridCol w="828076"/>
                <a:gridCol w="1059939"/>
                <a:gridCol w="828076"/>
                <a:gridCol w="1059939"/>
              </a:tblGrid>
              <a:tr h="73240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QUANTIDADE DE EMPRESAS E RECEITA BRUTA POR REGIME DE TRIBUTAÇÃO  -  ANO-CALENDÁRIO 2015 (1)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827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R$ bilhões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Lucro Real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Lucro Presumido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Imune_Isenta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SIMPLES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90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Receita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Bruta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Receita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Bruta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Receita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Bruta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Receita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Bruta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Empresas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Receita</a:t>
                      </a: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Bruta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319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10.672,80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849.013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1.260,36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3.350.656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828,16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4.542.772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12.952,46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82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 SIGA PJ (ECF) e Apuração Especial SERPRO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17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Dados do SIMPLES NACIONAL referem-se ao Ano-Calendário 2014.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18794"/>
              </p:ext>
            </p:extLst>
          </p:nvPr>
        </p:nvGraphicFramePr>
        <p:xfrm>
          <a:off x="97164" y="3937787"/>
          <a:ext cx="4813039" cy="325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48133"/>
              </p:ext>
            </p:extLst>
          </p:nvPr>
        </p:nvGraphicFramePr>
        <p:xfrm>
          <a:off x="5130931" y="3770334"/>
          <a:ext cx="4788101" cy="34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09899" y="435905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Contribuintes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141918" y="37359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Receita Bruta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1.2 Grandes Números do Sistema Tributário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98178"/>
              </p:ext>
            </p:extLst>
          </p:nvPr>
        </p:nvGraphicFramePr>
        <p:xfrm>
          <a:off x="209898" y="756491"/>
          <a:ext cx="9656067" cy="6233036"/>
        </p:xfrm>
        <a:graphic>
          <a:graphicData uri="http://schemas.openxmlformats.org/drawingml/2006/table">
            <a:tbl>
              <a:tblPr/>
              <a:tblGrid>
                <a:gridCol w="1243121"/>
                <a:gridCol w="864649"/>
                <a:gridCol w="724081"/>
                <a:gridCol w="724081"/>
                <a:gridCol w="724081"/>
                <a:gridCol w="724081"/>
                <a:gridCol w="724081"/>
                <a:gridCol w="297568"/>
                <a:gridCol w="907581"/>
                <a:gridCol w="907581"/>
                <a:gridCol w="907581"/>
                <a:gridCol w="907581"/>
              </a:tblGrid>
              <a:tr h="27313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Rendimentos Tributáveis + Tributação Exclusiva por Faixa de Salário Mínimo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Ano Calendário 2015 - DIRPF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91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Valores em R$ milhões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Faixa de Salário </a:t>
                      </a:r>
                      <a:endParaRPr lang="pt-BR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Mínimo 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Mensal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Qte</a:t>
                      </a:r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Declarantes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Rend</a:t>
                      </a:r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Tributáveis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Rend</a:t>
                      </a:r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Tribut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Exclusiva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Rend</a:t>
                      </a:r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Isentos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Deduções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Imposto Devido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8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Até 1/2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2.091.275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62.125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1/2 a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1.020.030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1 a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1.795.445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54.178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2 a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4.022.884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96.644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3 a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7.455.407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254.865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85.845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67.182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5 a 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3.981.996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203.425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67.696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55.540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7 a 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2.848.338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202.685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63.034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54.503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10 a 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2.031.403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208.497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66.309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48.244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15 a 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879.052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126.196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42.547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20 a 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756.312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149.783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53.862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26.144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30 a 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307.089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33.631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40 a 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215.442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60 a 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80 a 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42.709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35.277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160 a 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17.275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240 a 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de 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64.096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27.518.844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1.522.690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252.949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809.206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348.906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141.500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78432"/>
              </p:ext>
            </p:extLst>
          </p:nvPr>
        </p:nvGraphicFramePr>
        <p:xfrm>
          <a:off x="5992485" y="2279737"/>
          <a:ext cx="3710639" cy="493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8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1.2 IRPF - Distribuição da Renda em </a:t>
            </a:r>
            <a:r>
              <a:rPr lang="pt-BR" sz="2800" dirty="0" err="1" smtClean="0">
                <a:solidFill>
                  <a:schemeClr val="accent1">
                    <a:lumMod val="50000"/>
                  </a:schemeClr>
                </a:solidFill>
              </a:rPr>
              <a:t>Decis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108720"/>
              </p:ext>
            </p:extLst>
          </p:nvPr>
        </p:nvGraphicFramePr>
        <p:xfrm>
          <a:off x="-55756" y="705176"/>
          <a:ext cx="11664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21"/>
          <p:cNvSpPr txBox="1">
            <a:spLocks noChangeArrowheads="1"/>
          </p:cNvSpPr>
          <p:nvPr/>
        </p:nvSpPr>
        <p:spPr bwMode="auto">
          <a:xfrm>
            <a:off x="-55756" y="6482984"/>
            <a:ext cx="990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t-BR" altLang="pt-BR" sz="1200" b="1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Arial" panose="020B0604020202020204" pitchFamily="34" charset="0"/>
              </a:rPr>
              <a:t>* Renda Bruta é a soma dos “Rendimentos Tributáveis”, “Rendimentos </a:t>
            </a:r>
            <a:r>
              <a:rPr lang="pt-BR" altLang="pt-BR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Arial" panose="020B0604020202020204" pitchFamily="34" charset="0"/>
              </a:rPr>
              <a:t>Sujeitos </a:t>
            </a:r>
            <a:r>
              <a:rPr lang="pt-BR" altLang="pt-BR" sz="1200" b="1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Arial" panose="020B0604020202020204" pitchFamily="34" charset="0"/>
              </a:rPr>
              <a:t>à Tributação Exclusiva” e “Rendimentos Isentos”.</a:t>
            </a:r>
          </a:p>
        </p:txBody>
      </p:sp>
    </p:spTree>
    <p:extLst>
      <p:ext uri="{BB962C8B-B14F-4D97-AF65-F5344CB8AC3E}">
        <p14:creationId xmlns:p14="http://schemas.microsoft.com/office/powerpoint/2010/main" val="9653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1.2 IRPF - Informações por faixa de renda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21"/>
          <p:cNvSpPr txBox="1">
            <a:spLocks noChangeArrowheads="1"/>
          </p:cNvSpPr>
          <p:nvPr/>
        </p:nvSpPr>
        <p:spPr bwMode="auto">
          <a:xfrm>
            <a:off x="413053" y="2004116"/>
            <a:ext cx="415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5B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t-BR" altLang="pt-BR" sz="1400" b="1">
                <a:solidFill>
                  <a:srgbClr val="0A65B5"/>
                </a:solidFill>
                <a:ea typeface="Tahoma" panose="020B0604030504040204" pitchFamily="34" charset="0"/>
                <a:cs typeface="Arial" panose="020B0604020202020204" pitchFamily="34" charset="0"/>
              </a:rPr>
              <a:t>Faixas de renda</a:t>
            </a:r>
          </a:p>
        </p:txBody>
      </p:sp>
      <p:grpSp>
        <p:nvGrpSpPr>
          <p:cNvPr id="11" name="Grupo 12"/>
          <p:cNvGrpSpPr>
            <a:grpSpLocks/>
          </p:cNvGrpSpPr>
          <p:nvPr/>
        </p:nvGrpSpPr>
        <p:grpSpPr bwMode="auto">
          <a:xfrm>
            <a:off x="757541" y="2340666"/>
            <a:ext cx="4176712" cy="3602038"/>
            <a:chOff x="2941200" y="3276749"/>
            <a:chExt cx="4176000" cy="3602274"/>
          </a:xfrm>
        </p:grpSpPr>
        <p:sp>
          <p:nvSpPr>
            <p:cNvPr id="12" name="Triângulo isósceles 11"/>
            <p:cNvSpPr>
              <a:spLocks noChangeAspect="1"/>
            </p:cNvSpPr>
            <p:nvPr/>
          </p:nvSpPr>
          <p:spPr>
            <a:xfrm>
              <a:off x="2941200" y="3278337"/>
              <a:ext cx="4176000" cy="3600686"/>
            </a:xfrm>
            <a:prstGeom prst="triangl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/>
            </a:p>
          </p:txBody>
        </p:sp>
        <p:sp>
          <p:nvSpPr>
            <p:cNvPr id="13" name="Triângulo isósceles 12"/>
            <p:cNvSpPr>
              <a:spLocks noChangeAspect="1"/>
            </p:cNvSpPr>
            <p:nvPr/>
          </p:nvSpPr>
          <p:spPr>
            <a:xfrm>
              <a:off x="3568155" y="3278337"/>
              <a:ext cx="2922090" cy="2521115"/>
            </a:xfrm>
            <a:prstGeom prst="triangle">
              <a:avLst/>
            </a:prstGeom>
            <a:solidFill>
              <a:srgbClr val="1659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/>
            </a:p>
          </p:txBody>
        </p:sp>
        <p:sp>
          <p:nvSpPr>
            <p:cNvPr id="14" name="Triângulo isósceles 13"/>
            <p:cNvSpPr>
              <a:spLocks noChangeAspect="1"/>
            </p:cNvSpPr>
            <p:nvPr/>
          </p:nvSpPr>
          <p:spPr>
            <a:xfrm>
              <a:off x="4361770" y="3278337"/>
              <a:ext cx="1334860" cy="1152601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/>
            </a:p>
          </p:txBody>
        </p:sp>
        <p:grpSp>
          <p:nvGrpSpPr>
            <p:cNvPr id="15" name="Grupo 16"/>
            <p:cNvGrpSpPr>
              <a:grpSpLocks/>
            </p:cNvGrpSpPr>
            <p:nvPr/>
          </p:nvGrpSpPr>
          <p:grpSpPr bwMode="auto">
            <a:xfrm>
              <a:off x="4820479" y="3276749"/>
              <a:ext cx="417442" cy="360387"/>
              <a:chOff x="4820479" y="3581273"/>
              <a:chExt cx="417442" cy="360387"/>
            </a:xfrm>
          </p:grpSpPr>
          <p:sp>
            <p:nvSpPr>
              <p:cNvPr id="16" name="Triângulo isósceles 15"/>
              <p:cNvSpPr>
                <a:spLocks noChangeAspect="1"/>
              </p:cNvSpPr>
              <p:nvPr/>
            </p:nvSpPr>
            <p:spPr>
              <a:xfrm>
                <a:off x="4820480" y="3581273"/>
                <a:ext cx="417441" cy="360387"/>
              </a:xfrm>
              <a:prstGeom prst="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" name="Triângulo isósceles 16"/>
              <p:cNvSpPr>
                <a:spLocks noChangeAspect="1"/>
              </p:cNvSpPr>
              <p:nvPr/>
            </p:nvSpPr>
            <p:spPr>
              <a:xfrm>
                <a:off x="4966505" y="3581273"/>
                <a:ext cx="125391" cy="10795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18" name="Grupo 8"/>
          <p:cNvGrpSpPr>
            <a:grpSpLocks noChangeAspect="1"/>
          </p:cNvGrpSpPr>
          <p:nvPr/>
        </p:nvGrpSpPr>
        <p:grpSpPr bwMode="auto">
          <a:xfrm>
            <a:off x="1930703" y="5133079"/>
            <a:ext cx="1789113" cy="430212"/>
            <a:chOff x="2271562" y="1165159"/>
            <a:chExt cx="2555652" cy="611884"/>
          </a:xfrm>
        </p:grpSpPr>
        <p:pic>
          <p:nvPicPr>
            <p:cNvPr id="19" name="Imagem 39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271562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0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526164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41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780766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4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3035368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m 44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3289970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3544572" y="1165159"/>
              <a:ext cx="264234" cy="611884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3799174" y="1165159"/>
              <a:ext cx="264234" cy="611884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053776" y="1165159"/>
              <a:ext cx="264234" cy="611884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308378" y="1165159"/>
              <a:ext cx="264234" cy="611884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562980" y="1165159"/>
              <a:ext cx="264234" cy="611884"/>
            </a:xfrm>
            <a:prstGeom prst="rect">
              <a:avLst/>
            </a:prstGeom>
          </p:spPr>
        </p:pic>
      </p:grpSp>
      <p:sp>
        <p:nvSpPr>
          <p:cNvPr id="29" name="CaixaDeTexto 23"/>
          <p:cNvSpPr txBox="1">
            <a:spLocks noChangeArrowheads="1"/>
          </p:cNvSpPr>
          <p:nvPr/>
        </p:nvSpPr>
        <p:spPr bwMode="auto">
          <a:xfrm>
            <a:off x="1840216" y="4334566"/>
            <a:ext cx="2395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 dos declarantes</a:t>
            </a:r>
          </a:p>
        </p:txBody>
      </p:sp>
      <p:sp>
        <p:nvSpPr>
          <p:cNvPr id="30" name="CaixaDeTexto 37"/>
          <p:cNvSpPr txBox="1">
            <a:spLocks noChangeArrowheads="1"/>
          </p:cNvSpPr>
          <p:nvPr/>
        </p:nvSpPr>
        <p:spPr bwMode="auto">
          <a:xfrm>
            <a:off x="1856091" y="5491854"/>
            <a:ext cx="2916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dos declarantes</a:t>
            </a:r>
          </a:p>
        </p:txBody>
      </p:sp>
      <p:grpSp>
        <p:nvGrpSpPr>
          <p:cNvPr id="31" name="Grupo 8"/>
          <p:cNvGrpSpPr>
            <a:grpSpLocks noChangeAspect="1"/>
          </p:cNvGrpSpPr>
          <p:nvPr/>
        </p:nvGrpSpPr>
        <p:grpSpPr bwMode="auto">
          <a:xfrm>
            <a:off x="1951341" y="3936104"/>
            <a:ext cx="1789112" cy="430212"/>
            <a:chOff x="2271562" y="1165159"/>
            <a:chExt cx="2555652" cy="611884"/>
          </a:xfrm>
        </p:grpSpPr>
        <p:pic>
          <p:nvPicPr>
            <p:cNvPr id="32" name="Imagem 39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271562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m 40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526164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m 41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780766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m 4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3035368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m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3289970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3544572" y="1165159"/>
              <a:ext cx="264234" cy="611884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3799174" y="1165159"/>
              <a:ext cx="264234" cy="611884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053776" y="1165159"/>
              <a:ext cx="264234" cy="611884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308378" y="1165159"/>
              <a:ext cx="264234" cy="611884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562980" y="1165159"/>
              <a:ext cx="264234" cy="611884"/>
            </a:xfrm>
            <a:prstGeom prst="rect">
              <a:avLst/>
            </a:prstGeom>
          </p:spPr>
        </p:pic>
      </p:grpSp>
      <p:grpSp>
        <p:nvGrpSpPr>
          <p:cNvPr id="42" name="Grupo 8"/>
          <p:cNvGrpSpPr>
            <a:grpSpLocks noChangeAspect="1"/>
          </p:cNvGrpSpPr>
          <p:nvPr/>
        </p:nvGrpSpPr>
        <p:grpSpPr bwMode="auto">
          <a:xfrm>
            <a:off x="530528" y="2640704"/>
            <a:ext cx="1789113" cy="428625"/>
            <a:chOff x="2271562" y="1165159"/>
            <a:chExt cx="2555652" cy="611884"/>
          </a:xfrm>
        </p:grpSpPr>
        <p:pic>
          <p:nvPicPr>
            <p:cNvPr id="43" name="Imagem 3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271562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Imagem 4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526164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Imagem 4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2780766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Imagem 4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3035368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Imagem 4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3289970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3544572" y="1165159"/>
              <a:ext cx="264234" cy="611884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3799174" y="1165159"/>
              <a:ext cx="264234" cy="611884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053776" y="1165159"/>
              <a:ext cx="264234" cy="611884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/>
          </p:blipFill>
          <p:spPr>
            <a:xfrm flipH="1">
              <a:off x="4308378" y="1165159"/>
              <a:ext cx="264234" cy="611884"/>
            </a:xfrm>
            <a:prstGeom prst="rect">
              <a:avLst/>
            </a:prstGeom>
          </p:spPr>
        </p:pic>
        <p:pic>
          <p:nvPicPr>
            <p:cNvPr id="52" name="Imagem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1" r="55582"/>
            <a:stretch>
              <a:fillRect/>
            </a:stretch>
          </p:blipFill>
          <p:spPr bwMode="auto">
            <a:xfrm flipH="1">
              <a:off x="4562980" y="1165159"/>
              <a:ext cx="264234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Chave direita 52"/>
          <p:cNvSpPr/>
          <p:nvPr/>
        </p:nvSpPr>
        <p:spPr>
          <a:xfrm flipH="1">
            <a:off x="3507091" y="2737541"/>
            <a:ext cx="165100" cy="746125"/>
          </a:xfrm>
          <a:prstGeom prst="rightBrace">
            <a:avLst>
              <a:gd name="adj1" fmla="val 5220"/>
              <a:gd name="adj2" fmla="val 46579"/>
            </a:avLst>
          </a:prstGeom>
          <a:noFill/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4" name="CaixaDeTexto 23"/>
          <p:cNvSpPr txBox="1">
            <a:spLocks noChangeArrowheads="1"/>
          </p:cNvSpPr>
          <p:nvPr/>
        </p:nvSpPr>
        <p:spPr bwMode="auto">
          <a:xfrm>
            <a:off x="768653" y="3064566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 b="1">
                <a:solidFill>
                  <a:srgbClr val="0B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 dos</a:t>
            </a:r>
          </a:p>
          <a:p>
            <a:pPr algn="ctr"/>
            <a:r>
              <a:rPr lang="pt-BR" altLang="pt-BR" sz="1200" b="1">
                <a:solidFill>
                  <a:srgbClr val="0B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declarantes</a:t>
            </a:r>
          </a:p>
        </p:txBody>
      </p:sp>
      <p:sp>
        <p:nvSpPr>
          <p:cNvPr id="55" name="Chave direita 54"/>
          <p:cNvSpPr/>
          <p:nvPr/>
        </p:nvSpPr>
        <p:spPr>
          <a:xfrm flipH="1">
            <a:off x="3105453" y="2470841"/>
            <a:ext cx="130175" cy="228600"/>
          </a:xfrm>
          <a:prstGeom prst="rightBrace">
            <a:avLst>
              <a:gd name="adj1" fmla="val 18426"/>
              <a:gd name="adj2" fmla="val 46579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CaixaDeTexto 23"/>
          <p:cNvSpPr txBox="1">
            <a:spLocks noChangeArrowheads="1"/>
          </p:cNvSpPr>
          <p:nvPr/>
        </p:nvSpPr>
        <p:spPr bwMode="auto">
          <a:xfrm>
            <a:off x="3178478" y="2456554"/>
            <a:ext cx="25860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1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0,9% dos declarantes</a:t>
            </a:r>
          </a:p>
        </p:txBody>
      </p:sp>
      <p:sp>
        <p:nvSpPr>
          <p:cNvPr id="57" name="CaixaDeTexto 23"/>
          <p:cNvSpPr txBox="1">
            <a:spLocks noChangeArrowheads="1"/>
          </p:cNvSpPr>
          <p:nvPr/>
        </p:nvSpPr>
        <p:spPr bwMode="auto">
          <a:xfrm>
            <a:off x="2691116" y="2061266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2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0,1% dos declarantes</a:t>
            </a:r>
          </a:p>
        </p:txBody>
      </p:sp>
      <p:sp>
        <p:nvSpPr>
          <p:cNvPr id="58" name="Retângulo 2"/>
          <p:cNvSpPr>
            <a:spLocks noChangeArrowheads="1"/>
          </p:cNvSpPr>
          <p:nvPr/>
        </p:nvSpPr>
        <p:spPr bwMode="auto">
          <a:xfrm>
            <a:off x="979791" y="6191127"/>
            <a:ext cx="9277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1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Renda </a:t>
            </a:r>
            <a:r>
              <a:rPr lang="pt-BR" altLang="pt-BR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Tributável</a:t>
            </a:r>
            <a:r>
              <a:rPr lang="pt-BR" altLang="pt-BR" sz="11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Bruta média por declarante da faixa</a:t>
            </a:r>
            <a:endParaRPr lang="pt-BR" altLang="pt-BR" sz="1100" dirty="0"/>
          </a:p>
        </p:txBody>
      </p:sp>
      <p:sp>
        <p:nvSpPr>
          <p:cNvPr id="59" name="Chave direita 58"/>
          <p:cNvSpPr/>
          <p:nvPr/>
        </p:nvSpPr>
        <p:spPr>
          <a:xfrm flipH="1">
            <a:off x="2478391" y="2353366"/>
            <a:ext cx="130175" cy="1133475"/>
          </a:xfrm>
          <a:prstGeom prst="rightBrace">
            <a:avLst>
              <a:gd name="adj1" fmla="val 5220"/>
              <a:gd name="adj2" fmla="val 46579"/>
            </a:avLst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CaixaDeTexto 23"/>
          <p:cNvSpPr txBox="1">
            <a:spLocks noChangeArrowheads="1"/>
          </p:cNvSpPr>
          <p:nvPr/>
        </p:nvSpPr>
        <p:spPr bwMode="auto">
          <a:xfrm>
            <a:off x="3632503" y="288041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200" b="1">
                <a:solidFill>
                  <a:srgbClr val="5B9BD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9% dos declarantes</a:t>
            </a:r>
          </a:p>
        </p:txBody>
      </p:sp>
      <p:grpSp>
        <p:nvGrpSpPr>
          <p:cNvPr id="61" name="Grupo 9"/>
          <p:cNvGrpSpPr>
            <a:grpSpLocks/>
          </p:cNvGrpSpPr>
          <p:nvPr/>
        </p:nvGrpSpPr>
        <p:grpSpPr bwMode="auto">
          <a:xfrm>
            <a:off x="4969178" y="5153716"/>
            <a:ext cx="1268413" cy="377825"/>
            <a:chOff x="4423093" y="5152554"/>
            <a:chExt cx="1268413" cy="378821"/>
          </a:xfrm>
        </p:grpSpPr>
        <p:sp>
          <p:nvSpPr>
            <p:cNvPr id="62" name="CaixaDeTexto 23"/>
            <p:cNvSpPr txBox="1">
              <a:spLocks noChangeArrowheads="1"/>
            </p:cNvSpPr>
            <p:nvPr/>
          </p:nvSpPr>
          <p:spPr bwMode="auto">
            <a:xfrm>
              <a:off x="4423093" y="5193237"/>
              <a:ext cx="1268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0033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R$1.640</a:t>
              </a:r>
            </a:p>
          </p:txBody>
        </p:sp>
        <p:sp>
          <p:nvSpPr>
            <p:cNvPr id="63" name="CaixaDeTexto 19"/>
            <p:cNvSpPr txBox="1">
              <a:spLocks noChangeArrowheads="1"/>
            </p:cNvSpPr>
            <p:nvPr/>
          </p:nvSpPr>
          <p:spPr bwMode="auto">
            <a:xfrm>
              <a:off x="5401171" y="5152554"/>
              <a:ext cx="2667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64" name="CaixaDeTexto 82"/>
          <p:cNvSpPr txBox="1">
            <a:spLocks noChangeArrowheads="1"/>
          </p:cNvSpPr>
          <p:nvPr/>
        </p:nvSpPr>
        <p:spPr bwMode="auto">
          <a:xfrm>
            <a:off x="830566" y="6138622"/>
            <a:ext cx="26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cxnSp>
        <p:nvCxnSpPr>
          <p:cNvPr id="65" name="Conector de seta reta 64"/>
          <p:cNvCxnSpPr/>
          <p:nvPr/>
        </p:nvCxnSpPr>
        <p:spPr>
          <a:xfrm>
            <a:off x="2691116" y="2726429"/>
            <a:ext cx="4537075" cy="0"/>
          </a:xfrm>
          <a:prstGeom prst="straightConnector1">
            <a:avLst/>
          </a:prstGeom>
          <a:ln w="28575">
            <a:solidFill>
              <a:srgbClr val="5B9BD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2783191" y="2462904"/>
            <a:ext cx="4445000" cy="0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>
            <a:off x="2691116" y="4882254"/>
            <a:ext cx="4537075" cy="0"/>
          </a:xfrm>
          <a:prstGeom prst="straightConnector1">
            <a:avLst/>
          </a:prstGeom>
          <a:ln w="28575">
            <a:solidFill>
              <a:srgbClr val="00336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2691116" y="3515416"/>
            <a:ext cx="4537075" cy="0"/>
          </a:xfrm>
          <a:prstGeom prst="straightConnector1">
            <a:avLst/>
          </a:prstGeom>
          <a:ln w="28575">
            <a:solidFill>
              <a:srgbClr val="1659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2841928" y="2345429"/>
            <a:ext cx="4386263" cy="0"/>
          </a:xfrm>
          <a:prstGeom prst="straightConnector1">
            <a:avLst/>
          </a:prstGeom>
          <a:ln w="28575">
            <a:solidFill>
              <a:srgbClr val="ED7D3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2"/>
          <p:cNvSpPr>
            <a:spLocks noChangeArrowheads="1"/>
          </p:cNvSpPr>
          <p:nvPr/>
        </p:nvSpPr>
        <p:spPr bwMode="auto">
          <a:xfrm>
            <a:off x="979791" y="6497514"/>
            <a:ext cx="9277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Renda do contribuinte com maior Renda Tributável Bruta da faixa </a:t>
            </a:r>
            <a:endParaRPr lang="pt-BR" altLang="pt-BR" sz="1100" dirty="0">
              <a:solidFill>
                <a:srgbClr val="002060"/>
              </a:solidFill>
            </a:endParaRPr>
          </a:p>
        </p:txBody>
      </p:sp>
      <p:sp>
        <p:nvSpPr>
          <p:cNvPr id="71" name="CaixaDeTexto 82"/>
          <p:cNvSpPr txBox="1">
            <a:spLocks noChangeArrowheads="1"/>
          </p:cNvSpPr>
          <p:nvPr/>
        </p:nvSpPr>
        <p:spPr bwMode="auto">
          <a:xfrm>
            <a:off x="830566" y="6480052"/>
            <a:ext cx="26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pSp>
        <p:nvGrpSpPr>
          <p:cNvPr id="72" name="Grupo 8"/>
          <p:cNvGrpSpPr>
            <a:grpSpLocks/>
          </p:cNvGrpSpPr>
          <p:nvPr/>
        </p:nvGrpSpPr>
        <p:grpSpPr bwMode="auto">
          <a:xfrm>
            <a:off x="4969178" y="3886891"/>
            <a:ext cx="1282700" cy="654050"/>
            <a:chOff x="4423093" y="3886865"/>
            <a:chExt cx="1081087" cy="652664"/>
          </a:xfrm>
        </p:grpSpPr>
        <p:sp>
          <p:nvSpPr>
            <p:cNvPr id="73" name="CaixaDeTexto 23"/>
            <p:cNvSpPr txBox="1">
              <a:spLocks noChangeArrowheads="1"/>
            </p:cNvSpPr>
            <p:nvPr/>
          </p:nvSpPr>
          <p:spPr bwMode="auto">
            <a:xfrm>
              <a:off x="4423093" y="3954754"/>
              <a:ext cx="10810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0A65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R$4.660</a:t>
              </a:r>
            </a:p>
          </p:txBody>
        </p:sp>
        <p:sp>
          <p:nvSpPr>
            <p:cNvPr id="74" name="CaixaDeTexto 19"/>
            <p:cNvSpPr txBox="1">
              <a:spLocks noChangeArrowheads="1"/>
            </p:cNvSpPr>
            <p:nvPr/>
          </p:nvSpPr>
          <p:spPr bwMode="auto">
            <a:xfrm>
              <a:off x="5210545" y="3886865"/>
              <a:ext cx="2667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1659B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75" name="Grupo 7"/>
          <p:cNvGrpSpPr>
            <a:grpSpLocks/>
          </p:cNvGrpSpPr>
          <p:nvPr/>
        </p:nvGrpSpPr>
        <p:grpSpPr bwMode="auto">
          <a:xfrm>
            <a:off x="4969178" y="2878829"/>
            <a:ext cx="1433513" cy="409575"/>
            <a:chOff x="4423093" y="2877427"/>
            <a:chExt cx="1432868" cy="410688"/>
          </a:xfrm>
        </p:grpSpPr>
        <p:sp>
          <p:nvSpPr>
            <p:cNvPr id="76" name="CaixaDeTexto 23"/>
            <p:cNvSpPr txBox="1">
              <a:spLocks noChangeArrowheads="1"/>
            </p:cNvSpPr>
            <p:nvPr/>
          </p:nvSpPr>
          <p:spPr bwMode="auto">
            <a:xfrm>
              <a:off x="4423093" y="2949561"/>
              <a:ext cx="14328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5B9BD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R$13.669</a:t>
              </a:r>
            </a:p>
          </p:txBody>
        </p:sp>
        <p:sp>
          <p:nvSpPr>
            <p:cNvPr id="77" name="CaixaDeTexto 19"/>
            <p:cNvSpPr txBox="1">
              <a:spLocks noChangeArrowheads="1"/>
            </p:cNvSpPr>
            <p:nvPr/>
          </p:nvSpPr>
          <p:spPr bwMode="auto">
            <a:xfrm>
              <a:off x="5529190" y="2877427"/>
              <a:ext cx="2667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5B9BD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78" name="Grupo 6"/>
          <p:cNvGrpSpPr>
            <a:grpSpLocks/>
          </p:cNvGrpSpPr>
          <p:nvPr/>
        </p:nvGrpSpPr>
        <p:grpSpPr bwMode="auto">
          <a:xfrm>
            <a:off x="4969178" y="2416866"/>
            <a:ext cx="1868488" cy="338138"/>
            <a:chOff x="4423093" y="2415796"/>
            <a:chExt cx="1868487" cy="338137"/>
          </a:xfrm>
        </p:grpSpPr>
        <p:sp>
          <p:nvSpPr>
            <p:cNvPr id="79" name="CaixaDeTexto 23"/>
            <p:cNvSpPr txBox="1">
              <a:spLocks noChangeArrowheads="1"/>
            </p:cNvSpPr>
            <p:nvPr/>
          </p:nvSpPr>
          <p:spPr bwMode="auto">
            <a:xfrm>
              <a:off x="4423093" y="2415796"/>
              <a:ext cx="18684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008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R$34.165</a:t>
              </a:r>
            </a:p>
          </p:txBody>
        </p:sp>
        <p:sp>
          <p:nvSpPr>
            <p:cNvPr id="80" name="CaixaDeTexto 19"/>
            <p:cNvSpPr txBox="1">
              <a:spLocks noChangeArrowheads="1"/>
            </p:cNvSpPr>
            <p:nvPr/>
          </p:nvSpPr>
          <p:spPr bwMode="auto">
            <a:xfrm>
              <a:off x="5542836" y="2435811"/>
              <a:ext cx="2667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008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81" name="Grupo 5"/>
          <p:cNvGrpSpPr>
            <a:grpSpLocks/>
          </p:cNvGrpSpPr>
          <p:nvPr/>
        </p:nvGrpSpPr>
        <p:grpSpPr bwMode="auto">
          <a:xfrm>
            <a:off x="4934253" y="1831079"/>
            <a:ext cx="1501775" cy="468312"/>
            <a:chOff x="4387849" y="1829700"/>
            <a:chExt cx="1501775" cy="468872"/>
          </a:xfrm>
        </p:grpSpPr>
        <p:sp>
          <p:nvSpPr>
            <p:cNvPr id="82" name="CaixaDeTexto 23"/>
            <p:cNvSpPr txBox="1">
              <a:spLocks noChangeArrowheads="1"/>
            </p:cNvSpPr>
            <p:nvPr/>
          </p:nvSpPr>
          <p:spPr bwMode="auto">
            <a:xfrm>
              <a:off x="4387849" y="1960018"/>
              <a:ext cx="15017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R$135.103</a:t>
              </a:r>
            </a:p>
          </p:txBody>
        </p:sp>
        <p:sp>
          <p:nvSpPr>
            <p:cNvPr id="83" name="CaixaDeTexto 19"/>
            <p:cNvSpPr txBox="1">
              <a:spLocks noChangeArrowheads="1"/>
            </p:cNvSpPr>
            <p:nvPr/>
          </p:nvSpPr>
          <p:spPr bwMode="auto">
            <a:xfrm>
              <a:off x="5617367" y="1829700"/>
              <a:ext cx="2667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84" name="Grupo 88"/>
          <p:cNvGrpSpPr>
            <a:grpSpLocks/>
          </p:cNvGrpSpPr>
          <p:nvPr/>
        </p:nvGrpSpPr>
        <p:grpSpPr bwMode="auto">
          <a:xfrm>
            <a:off x="7239303" y="4633016"/>
            <a:ext cx="1268413" cy="379413"/>
            <a:chOff x="4423093" y="5152554"/>
            <a:chExt cx="1268413" cy="378821"/>
          </a:xfrm>
        </p:grpSpPr>
        <p:sp>
          <p:nvSpPr>
            <p:cNvPr id="85" name="CaixaDeTexto 23"/>
            <p:cNvSpPr txBox="1">
              <a:spLocks noChangeArrowheads="1"/>
            </p:cNvSpPr>
            <p:nvPr/>
          </p:nvSpPr>
          <p:spPr bwMode="auto">
            <a:xfrm>
              <a:off x="4423093" y="5193237"/>
              <a:ext cx="1268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0033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R$2.812</a:t>
              </a:r>
            </a:p>
          </p:txBody>
        </p:sp>
        <p:sp>
          <p:nvSpPr>
            <p:cNvPr id="86" name="CaixaDeTexto 19"/>
            <p:cNvSpPr txBox="1">
              <a:spLocks noChangeArrowheads="1"/>
            </p:cNvSpPr>
            <p:nvPr/>
          </p:nvSpPr>
          <p:spPr bwMode="auto">
            <a:xfrm>
              <a:off x="5401171" y="5152554"/>
              <a:ext cx="2664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7" name="Grupo 91"/>
          <p:cNvGrpSpPr>
            <a:grpSpLocks/>
          </p:cNvGrpSpPr>
          <p:nvPr/>
        </p:nvGrpSpPr>
        <p:grpSpPr bwMode="auto">
          <a:xfrm>
            <a:off x="7239303" y="3267766"/>
            <a:ext cx="1282700" cy="395288"/>
            <a:chOff x="4423093" y="3266554"/>
            <a:chExt cx="1081087" cy="395554"/>
          </a:xfrm>
        </p:grpSpPr>
        <p:sp>
          <p:nvSpPr>
            <p:cNvPr id="88" name="CaixaDeTexto 23"/>
            <p:cNvSpPr txBox="1">
              <a:spLocks noChangeArrowheads="1"/>
            </p:cNvSpPr>
            <p:nvPr/>
          </p:nvSpPr>
          <p:spPr bwMode="auto">
            <a:xfrm>
              <a:off x="4423093" y="3323554"/>
              <a:ext cx="10810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0A65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R$8.721</a:t>
              </a:r>
            </a:p>
          </p:txBody>
        </p:sp>
        <p:sp>
          <p:nvSpPr>
            <p:cNvPr id="89" name="CaixaDeTexto 19"/>
            <p:cNvSpPr txBox="1">
              <a:spLocks noChangeArrowheads="1"/>
            </p:cNvSpPr>
            <p:nvPr/>
          </p:nvSpPr>
          <p:spPr bwMode="auto">
            <a:xfrm>
              <a:off x="5210545" y="3266554"/>
              <a:ext cx="2245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0A65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90" name="Grupo 11"/>
          <p:cNvGrpSpPr>
            <a:grpSpLocks/>
          </p:cNvGrpSpPr>
          <p:nvPr/>
        </p:nvGrpSpPr>
        <p:grpSpPr bwMode="auto">
          <a:xfrm>
            <a:off x="7239303" y="2477191"/>
            <a:ext cx="1433513" cy="411163"/>
            <a:chOff x="6692899" y="2708150"/>
            <a:chExt cx="1432868" cy="410688"/>
          </a:xfrm>
        </p:grpSpPr>
        <p:sp>
          <p:nvSpPr>
            <p:cNvPr id="91" name="CaixaDeTexto 19"/>
            <p:cNvSpPr txBox="1">
              <a:spLocks noChangeArrowheads="1"/>
            </p:cNvSpPr>
            <p:nvPr/>
          </p:nvSpPr>
          <p:spPr bwMode="auto">
            <a:xfrm>
              <a:off x="7798996" y="2708150"/>
              <a:ext cx="2664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5B9BD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92" name="CaixaDeTexto 23"/>
            <p:cNvSpPr txBox="1">
              <a:spLocks noChangeArrowheads="1"/>
            </p:cNvSpPr>
            <p:nvPr/>
          </p:nvSpPr>
          <p:spPr bwMode="auto">
            <a:xfrm>
              <a:off x="6692899" y="2780284"/>
              <a:ext cx="14328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5B9BD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R$26.361</a:t>
              </a:r>
            </a:p>
          </p:txBody>
        </p:sp>
      </p:grpSp>
      <p:grpSp>
        <p:nvGrpSpPr>
          <p:cNvPr id="93" name="Grupo 102"/>
          <p:cNvGrpSpPr>
            <a:grpSpLocks/>
          </p:cNvGrpSpPr>
          <p:nvPr/>
        </p:nvGrpSpPr>
        <p:grpSpPr bwMode="auto">
          <a:xfrm>
            <a:off x="7239303" y="2320029"/>
            <a:ext cx="1868488" cy="346075"/>
            <a:chOff x="4423093" y="2319923"/>
            <a:chExt cx="1868487" cy="371940"/>
          </a:xfrm>
        </p:grpSpPr>
        <p:sp>
          <p:nvSpPr>
            <p:cNvPr id="94" name="CaixaDeTexto 23"/>
            <p:cNvSpPr txBox="1">
              <a:spLocks noChangeArrowheads="1"/>
            </p:cNvSpPr>
            <p:nvPr/>
          </p:nvSpPr>
          <p:spPr bwMode="auto">
            <a:xfrm>
              <a:off x="4423093" y="2327023"/>
              <a:ext cx="1868487" cy="36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008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R$60.117</a:t>
              </a:r>
            </a:p>
          </p:txBody>
        </p:sp>
        <p:sp>
          <p:nvSpPr>
            <p:cNvPr id="95" name="CaixaDeTexto 19"/>
            <p:cNvSpPr txBox="1">
              <a:spLocks noChangeArrowheads="1"/>
            </p:cNvSpPr>
            <p:nvPr/>
          </p:nvSpPr>
          <p:spPr bwMode="auto">
            <a:xfrm>
              <a:off x="5542836" y="2319923"/>
              <a:ext cx="2664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008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upo 105"/>
          <p:cNvGrpSpPr>
            <a:grpSpLocks/>
          </p:cNvGrpSpPr>
          <p:nvPr/>
        </p:nvGrpSpPr>
        <p:grpSpPr bwMode="auto">
          <a:xfrm>
            <a:off x="7237716" y="2012054"/>
            <a:ext cx="1870075" cy="430212"/>
            <a:chOff x="4421586" y="2011308"/>
            <a:chExt cx="1869994" cy="429726"/>
          </a:xfrm>
        </p:grpSpPr>
        <p:sp>
          <p:nvSpPr>
            <p:cNvPr id="97" name="CaixaDeTexto 23"/>
            <p:cNvSpPr txBox="1">
              <a:spLocks noChangeArrowheads="1"/>
            </p:cNvSpPr>
            <p:nvPr/>
          </p:nvSpPr>
          <p:spPr bwMode="auto">
            <a:xfrm>
              <a:off x="4421586" y="2102480"/>
              <a:ext cx="179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R$12.608.507</a:t>
              </a:r>
            </a:p>
          </p:txBody>
        </p:sp>
        <p:sp>
          <p:nvSpPr>
            <p:cNvPr id="98" name="CaixaDeTexto 19"/>
            <p:cNvSpPr txBox="1">
              <a:spLocks noChangeArrowheads="1"/>
            </p:cNvSpPr>
            <p:nvPr/>
          </p:nvSpPr>
          <p:spPr bwMode="auto">
            <a:xfrm>
              <a:off x="6025160" y="2011308"/>
              <a:ext cx="2664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900" b="1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cxnSp>
        <p:nvCxnSpPr>
          <p:cNvPr id="100" name="Conector reto 99"/>
          <p:cNvCxnSpPr/>
          <p:nvPr/>
        </p:nvCxnSpPr>
        <p:spPr>
          <a:xfrm>
            <a:off x="108298" y="1733856"/>
            <a:ext cx="989488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37"/>
          <p:cNvSpPr txBox="1">
            <a:spLocks noChangeArrowheads="1"/>
          </p:cNvSpPr>
          <p:nvPr/>
        </p:nvSpPr>
        <p:spPr bwMode="auto">
          <a:xfrm>
            <a:off x="623575" y="1002404"/>
            <a:ext cx="934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altLang="pt-BR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dos declarantes ganham até 3,9 Salários Mínimos, </a:t>
            </a:r>
            <a:r>
              <a:rPr lang="pt-BR" altLang="pt-BR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pt-BR" altLang="pt-BR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corresponde a 73,3% da População Economicamente Ativa</a:t>
            </a:r>
          </a:p>
        </p:txBody>
      </p:sp>
    </p:spTree>
    <p:extLst>
      <p:ext uri="{BB962C8B-B14F-4D97-AF65-F5344CB8AC3E}">
        <p14:creationId xmlns:p14="http://schemas.microsoft.com/office/powerpoint/2010/main" val="4326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1.2 IRPF - Informações por faixa de renda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4" name="Grupo 7"/>
          <p:cNvGrpSpPr>
            <a:grpSpLocks/>
          </p:cNvGrpSpPr>
          <p:nvPr/>
        </p:nvGrpSpPr>
        <p:grpSpPr bwMode="auto">
          <a:xfrm rot="-697448">
            <a:off x="965200" y="5473700"/>
            <a:ext cx="8220075" cy="785813"/>
            <a:chOff x="242364" y="4412088"/>
            <a:chExt cx="9592512" cy="786860"/>
          </a:xfrm>
        </p:grpSpPr>
        <p:sp>
          <p:nvSpPr>
            <p:cNvPr id="125" name="Triângulo retângulo 124"/>
            <p:cNvSpPr/>
            <p:nvPr/>
          </p:nvSpPr>
          <p:spPr>
            <a:xfrm flipV="1">
              <a:off x="5010281" y="4408946"/>
              <a:ext cx="4824044" cy="756657"/>
            </a:xfrm>
            <a:prstGeom prst="rtTriangle">
              <a:avLst/>
            </a:prstGeom>
            <a:solidFill>
              <a:srgbClr val="5E6A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126" name="Triângulo retângulo 125"/>
            <p:cNvSpPr/>
            <p:nvPr/>
          </p:nvSpPr>
          <p:spPr>
            <a:xfrm flipH="1" flipV="1">
              <a:off x="239061" y="4441369"/>
              <a:ext cx="4362758" cy="756657"/>
            </a:xfrm>
            <a:prstGeom prst="rtTriangle">
              <a:avLst/>
            </a:prstGeom>
            <a:solidFill>
              <a:srgbClr val="5E6A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-6431" y="671513"/>
            <a:ext cx="10105971" cy="6202362"/>
            <a:chOff x="-58683" y="671513"/>
            <a:chExt cx="10105971" cy="6202362"/>
          </a:xfrm>
        </p:grpSpPr>
        <p:sp>
          <p:nvSpPr>
            <p:cNvPr id="101" name="Retângulo 100"/>
            <p:cNvSpPr/>
            <p:nvPr/>
          </p:nvSpPr>
          <p:spPr>
            <a:xfrm>
              <a:off x="7761288" y="671513"/>
              <a:ext cx="176212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5899150" y="671513"/>
              <a:ext cx="176213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" name="Retângulo 103"/>
            <p:cNvSpPr/>
            <p:nvPr/>
          </p:nvSpPr>
          <p:spPr>
            <a:xfrm>
              <a:off x="4025900" y="671513"/>
              <a:ext cx="176213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2146300" y="671513"/>
              <a:ext cx="176213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7" name="Retângulo 106"/>
            <p:cNvSpPr/>
            <p:nvPr/>
          </p:nvSpPr>
          <p:spPr>
            <a:xfrm>
              <a:off x="0" y="4119563"/>
              <a:ext cx="2144713" cy="1800225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8" name="Retângulo 107"/>
            <p:cNvSpPr/>
            <p:nvPr/>
          </p:nvSpPr>
          <p:spPr>
            <a:xfrm>
              <a:off x="4192588" y="4119563"/>
              <a:ext cx="1716087" cy="1079500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7935913" y="4119563"/>
              <a:ext cx="1958975" cy="360362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110" name="Grupo 10"/>
            <p:cNvGrpSpPr>
              <a:grpSpLocks/>
            </p:cNvGrpSpPr>
            <p:nvPr/>
          </p:nvGrpSpPr>
          <p:grpSpPr bwMode="auto">
            <a:xfrm>
              <a:off x="5892800" y="4119563"/>
              <a:ext cx="177800" cy="1069975"/>
              <a:chOff x="5892800" y="3117589"/>
              <a:chExt cx="177800" cy="1069975"/>
            </a:xfrm>
          </p:grpSpPr>
          <p:sp>
            <p:nvSpPr>
              <p:cNvPr id="111" name="Retângulo 110"/>
              <p:cNvSpPr/>
              <p:nvPr/>
            </p:nvSpPr>
            <p:spPr>
              <a:xfrm>
                <a:off x="5892800" y="3117589"/>
                <a:ext cx="177800" cy="719137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2" name="Triângulo retângulo 111"/>
              <p:cNvSpPr/>
              <p:nvPr/>
            </p:nvSpPr>
            <p:spPr>
              <a:xfrm flipV="1">
                <a:off x="5892800" y="3828789"/>
                <a:ext cx="177800" cy="358775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13" name="Grupo 9"/>
            <p:cNvGrpSpPr>
              <a:grpSpLocks/>
            </p:cNvGrpSpPr>
            <p:nvPr/>
          </p:nvGrpSpPr>
          <p:grpSpPr bwMode="auto">
            <a:xfrm>
              <a:off x="4024313" y="4119563"/>
              <a:ext cx="176212" cy="1430337"/>
              <a:chOff x="4024313" y="3117589"/>
              <a:chExt cx="176212" cy="1430338"/>
            </a:xfrm>
          </p:grpSpPr>
          <p:sp>
            <p:nvSpPr>
              <p:cNvPr id="114" name="Retângulo 113"/>
              <p:cNvSpPr/>
              <p:nvPr/>
            </p:nvSpPr>
            <p:spPr>
              <a:xfrm>
                <a:off x="4024313" y="3117589"/>
                <a:ext cx="176212" cy="1079501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5" name="Triângulo retângulo 114"/>
              <p:cNvSpPr/>
              <p:nvPr/>
            </p:nvSpPr>
            <p:spPr>
              <a:xfrm flipV="1">
                <a:off x="4024313" y="4187565"/>
                <a:ext cx="176212" cy="360362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16" name="Grupo 8"/>
            <p:cNvGrpSpPr>
              <a:grpSpLocks/>
            </p:cNvGrpSpPr>
            <p:nvPr/>
          </p:nvGrpSpPr>
          <p:grpSpPr bwMode="auto">
            <a:xfrm>
              <a:off x="2141538" y="4119563"/>
              <a:ext cx="176212" cy="1798637"/>
              <a:chOff x="2141538" y="3117589"/>
              <a:chExt cx="176212" cy="1798638"/>
            </a:xfrm>
          </p:grpSpPr>
          <p:sp>
            <p:nvSpPr>
              <p:cNvPr id="117" name="Retângulo 116"/>
              <p:cNvSpPr/>
              <p:nvPr/>
            </p:nvSpPr>
            <p:spPr>
              <a:xfrm>
                <a:off x="2141538" y="3117589"/>
                <a:ext cx="176212" cy="1439863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8" name="Triângulo retângulo 117"/>
              <p:cNvSpPr/>
              <p:nvPr/>
            </p:nvSpPr>
            <p:spPr>
              <a:xfrm flipV="1">
                <a:off x="2141538" y="4555865"/>
                <a:ext cx="176212" cy="360362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19" name="Grupo 11"/>
            <p:cNvGrpSpPr>
              <a:grpSpLocks/>
            </p:cNvGrpSpPr>
            <p:nvPr/>
          </p:nvGrpSpPr>
          <p:grpSpPr bwMode="auto">
            <a:xfrm>
              <a:off x="7761288" y="4119563"/>
              <a:ext cx="176212" cy="714375"/>
              <a:chOff x="7761288" y="3110843"/>
              <a:chExt cx="176212" cy="713977"/>
            </a:xfrm>
          </p:grpSpPr>
          <p:sp>
            <p:nvSpPr>
              <p:cNvPr id="120" name="Retângulo 119"/>
              <p:cNvSpPr/>
              <p:nvPr/>
            </p:nvSpPr>
            <p:spPr>
              <a:xfrm>
                <a:off x="7761288" y="3110843"/>
                <a:ext cx="176212" cy="360161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1" name="Triângulo retângulo 120"/>
              <p:cNvSpPr/>
              <p:nvPr/>
            </p:nvSpPr>
            <p:spPr>
              <a:xfrm flipV="1">
                <a:off x="7761288" y="3466245"/>
                <a:ext cx="176212" cy="358575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122" name="Retângulo 121"/>
            <p:cNvSpPr/>
            <p:nvPr/>
          </p:nvSpPr>
          <p:spPr>
            <a:xfrm>
              <a:off x="2317750" y="4119563"/>
              <a:ext cx="1716088" cy="1439862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6067425" y="4119563"/>
              <a:ext cx="1716088" cy="719137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7" name="Imagem 26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8070850" y="4102100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" name="Grupo 324"/>
            <p:cNvGrpSpPr>
              <a:grpSpLocks/>
            </p:cNvGrpSpPr>
            <p:nvPr/>
          </p:nvGrpSpPr>
          <p:grpSpPr bwMode="auto">
            <a:xfrm>
              <a:off x="4238625" y="4768850"/>
              <a:ext cx="1571625" cy="401638"/>
              <a:chOff x="265756" y="2531573"/>
              <a:chExt cx="1571247" cy="400942"/>
            </a:xfrm>
          </p:grpSpPr>
          <p:pic>
            <p:nvPicPr>
              <p:cNvPr id="129" name="Imagem 325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26575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Imagem 326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42118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Imagem 327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57661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Imagem 3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73204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Imagem 329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88746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Imagem 330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04289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Imagem 331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19832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Imagem 332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35375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Imagem 333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50918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Imagem 334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66460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9" name="Imagem 33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184900" y="4397375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Imagem 33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340475" y="4397375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Imagem 340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496050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Imagem 341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651625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Imagem 342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807200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Imagem 343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962775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Imagem 34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118350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Imagem 345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272338" y="4397375"/>
              <a:ext cx="1730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Imagem 346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427913" y="4397375"/>
              <a:ext cx="1730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8" name="Grupo 16"/>
            <p:cNvGrpSpPr>
              <a:grpSpLocks/>
            </p:cNvGrpSpPr>
            <p:nvPr/>
          </p:nvGrpSpPr>
          <p:grpSpPr bwMode="auto">
            <a:xfrm>
              <a:off x="2359025" y="4364038"/>
              <a:ext cx="1571625" cy="1179512"/>
              <a:chOff x="2372103" y="2587068"/>
              <a:chExt cx="1571247" cy="1179763"/>
            </a:xfrm>
          </p:grpSpPr>
          <p:grpSp>
            <p:nvGrpSpPr>
              <p:cNvPr id="149" name="Grupo 348"/>
              <p:cNvGrpSpPr>
                <a:grpSpLocks/>
              </p:cNvGrpSpPr>
              <p:nvPr/>
            </p:nvGrpSpPr>
            <p:grpSpPr bwMode="auto">
              <a:xfrm>
                <a:off x="2372103" y="2587068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172" name="Imagem 34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3" name="Imagem 35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" name="Imagem 35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5" name="Imagem 35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6" name="Imagem 35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7" name="Imagem 35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8" name="Imagem 35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9" name="Imagem 35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0" name="Imagem 35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1" name="Imagem 35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0" name="Grupo 359"/>
              <p:cNvGrpSpPr>
                <a:grpSpLocks/>
              </p:cNvGrpSpPr>
              <p:nvPr/>
            </p:nvGrpSpPr>
            <p:grpSpPr bwMode="auto">
              <a:xfrm>
                <a:off x="2372103" y="2988010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162" name="Imagem 36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" name="Imagem 36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" name="Imagem 36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5" name="Imagem 36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6" name="Imagem 36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7" name="Imagem 36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8" name="Imagem 36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9" name="Imagem 36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0" name="Imagem 36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1" name="Imagem 36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1" name="Grupo 370"/>
              <p:cNvGrpSpPr>
                <a:grpSpLocks/>
              </p:cNvGrpSpPr>
              <p:nvPr/>
            </p:nvGrpSpPr>
            <p:grpSpPr bwMode="auto">
              <a:xfrm>
                <a:off x="2372103" y="3365889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152" name="Imagem 37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Imagem 37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" name="Imagem 37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5" name="Imagem 37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6" name="Imagem 37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7" name="Imagem 37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8" name="Imagem 37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9" name="Imagem 37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0" name="Imagem 37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1" name="Imagem 38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82" name="Grupo 13"/>
            <p:cNvGrpSpPr>
              <a:grpSpLocks/>
            </p:cNvGrpSpPr>
            <p:nvPr/>
          </p:nvGrpSpPr>
          <p:grpSpPr bwMode="auto">
            <a:xfrm>
              <a:off x="838200" y="5930900"/>
              <a:ext cx="457200" cy="649288"/>
              <a:chOff x="910351" y="4339165"/>
              <a:chExt cx="456903" cy="1084800"/>
            </a:xfrm>
          </p:grpSpPr>
          <p:sp>
            <p:nvSpPr>
              <p:cNvPr id="183" name="Retângulo de cantos arredondados 182"/>
              <p:cNvSpPr/>
              <p:nvPr/>
            </p:nvSpPr>
            <p:spPr>
              <a:xfrm>
                <a:off x="910351" y="4339165"/>
                <a:ext cx="456903" cy="1007882"/>
              </a:xfrm>
              <a:prstGeom prst="roundRect">
                <a:avLst>
                  <a:gd name="adj" fmla="val 1038"/>
                </a:avLst>
              </a:prstGeom>
              <a:solidFill>
                <a:srgbClr val="748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4" name="Retângulo com Canto Aparado do Mesmo Lado 183"/>
              <p:cNvSpPr/>
              <p:nvPr/>
            </p:nvSpPr>
            <p:spPr>
              <a:xfrm flipV="1">
                <a:off x="1029337" y="5347047"/>
                <a:ext cx="218933" cy="76918"/>
              </a:xfrm>
              <a:prstGeom prst="snip2SameRect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85" name="Grupo 382"/>
            <p:cNvGrpSpPr>
              <a:grpSpLocks/>
            </p:cNvGrpSpPr>
            <p:nvPr/>
          </p:nvGrpSpPr>
          <p:grpSpPr bwMode="auto">
            <a:xfrm>
              <a:off x="8672513" y="4508500"/>
              <a:ext cx="457200" cy="647700"/>
              <a:chOff x="910351" y="4339165"/>
              <a:chExt cx="456903" cy="1084800"/>
            </a:xfrm>
          </p:grpSpPr>
          <p:sp>
            <p:nvSpPr>
              <p:cNvPr id="186" name="Retângulo de cantos arredondados 185"/>
              <p:cNvSpPr/>
              <p:nvPr/>
            </p:nvSpPr>
            <p:spPr>
              <a:xfrm>
                <a:off x="910351" y="4339165"/>
                <a:ext cx="456903" cy="1007695"/>
              </a:xfrm>
              <a:prstGeom prst="roundRect">
                <a:avLst>
                  <a:gd name="adj" fmla="val 1038"/>
                </a:avLst>
              </a:prstGeom>
              <a:solidFill>
                <a:srgbClr val="748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7" name="Retângulo com Canto Aparado do Mesmo Lado 186"/>
              <p:cNvSpPr/>
              <p:nvPr/>
            </p:nvSpPr>
            <p:spPr>
              <a:xfrm flipV="1">
                <a:off x="1029336" y="5346860"/>
                <a:ext cx="218933" cy="77105"/>
              </a:xfrm>
              <a:prstGeom prst="snip2SameRect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88" name="Retângulo de cantos arredondados 187"/>
            <p:cNvSpPr/>
            <p:nvPr/>
          </p:nvSpPr>
          <p:spPr>
            <a:xfrm>
              <a:off x="4279900" y="5884863"/>
              <a:ext cx="1368425" cy="989012"/>
            </a:xfrm>
            <a:prstGeom prst="roundRect">
              <a:avLst>
                <a:gd name="adj" fmla="val 0"/>
              </a:avLst>
            </a:prstGeom>
            <a:solidFill>
              <a:srgbClr val="748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189" name="Elipse 188"/>
            <p:cNvSpPr>
              <a:spLocks noChangeAspect="1"/>
            </p:cNvSpPr>
            <p:nvPr/>
          </p:nvSpPr>
          <p:spPr>
            <a:xfrm>
              <a:off x="4279900" y="5300663"/>
              <a:ext cx="1366838" cy="1368425"/>
            </a:xfrm>
            <a:prstGeom prst="ellipse">
              <a:avLst/>
            </a:prstGeom>
            <a:solidFill>
              <a:srgbClr val="E0E1BF"/>
            </a:solidFill>
            <a:ln w="76200">
              <a:solidFill>
                <a:srgbClr val="748A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90" name="Grupo 437"/>
            <p:cNvGrpSpPr>
              <a:grpSpLocks/>
            </p:cNvGrpSpPr>
            <p:nvPr/>
          </p:nvGrpSpPr>
          <p:grpSpPr bwMode="auto">
            <a:xfrm>
              <a:off x="4238625" y="4397375"/>
              <a:ext cx="1571625" cy="400050"/>
              <a:chOff x="265756" y="2531573"/>
              <a:chExt cx="1571247" cy="400942"/>
            </a:xfrm>
          </p:grpSpPr>
          <p:pic>
            <p:nvPicPr>
              <p:cNvPr id="191" name="Imagem 43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26575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Imagem 439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42118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Imagem 440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57661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Imagem 441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73204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Imagem 442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88746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Imagem 443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04289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Imagem 444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19832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Imagem 445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35375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Imagem 446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50918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Imagem 447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66460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1" name="Grupo 27"/>
            <p:cNvGrpSpPr>
              <a:grpSpLocks/>
            </p:cNvGrpSpPr>
            <p:nvPr/>
          </p:nvGrpSpPr>
          <p:grpSpPr bwMode="auto">
            <a:xfrm>
              <a:off x="287338" y="4381500"/>
              <a:ext cx="1792287" cy="1522413"/>
              <a:chOff x="-209145" y="2545107"/>
              <a:chExt cx="2174196" cy="1845482"/>
            </a:xfrm>
          </p:grpSpPr>
          <p:grpSp>
            <p:nvGrpSpPr>
              <p:cNvPr id="202" name="Grupo 2168"/>
              <p:cNvGrpSpPr>
                <a:grpSpLocks/>
              </p:cNvGrpSpPr>
              <p:nvPr/>
            </p:nvGrpSpPr>
            <p:grpSpPr bwMode="auto">
              <a:xfrm>
                <a:off x="-209145" y="2545107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263" name="Imagem 216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4" name="Imagem 217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5" name="Imagem 217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6" name="Imagem 217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7" name="Imagem 217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8" name="Imagem 217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9" name="Imagem 217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0" name="Imagem 217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1" name="Imagem 217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2" name="Imagem 217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3" name="Imagem 217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4" name="Imagem 223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5" name="Imagem 224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" name="Imagem 224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3" name="Grupo 2180"/>
              <p:cNvGrpSpPr>
                <a:grpSpLocks/>
              </p:cNvGrpSpPr>
              <p:nvPr/>
            </p:nvGrpSpPr>
            <p:grpSpPr bwMode="auto">
              <a:xfrm>
                <a:off x="-209145" y="2906242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249" name="Imagem 218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0" name="Imagem 218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1" name="Imagem 218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2" name="Imagem 218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3" name="Imagem 218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4" name="Imagem 218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5" name="Imagem 218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" name="Imagem 218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7" name="Imagem 218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8" name="Imagem 219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9" name="Imagem 219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0" name="Imagem 223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1" name="Imagem 224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2" name="Imagem 224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4" name="Grupo 2192"/>
              <p:cNvGrpSpPr>
                <a:grpSpLocks/>
              </p:cNvGrpSpPr>
              <p:nvPr/>
            </p:nvGrpSpPr>
            <p:grpSpPr bwMode="auto">
              <a:xfrm>
                <a:off x="-209145" y="3267378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235" name="Imagem 219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" name="Imagem 219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7" name="Imagem 219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8" name="Imagem 219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9" name="Imagem 219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0" name="Imagem 219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1" name="Imagem 219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Imagem 220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Imagem 220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4" name="Imagem 220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" name="Imagem 220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" name="Imagem 223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7" name="Imagem 224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8" name="Imagem 224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5" name="Grupo 2204"/>
              <p:cNvGrpSpPr>
                <a:grpSpLocks/>
              </p:cNvGrpSpPr>
              <p:nvPr/>
            </p:nvGrpSpPr>
            <p:grpSpPr bwMode="auto">
              <a:xfrm>
                <a:off x="-209145" y="3628515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221" name="Imagem 220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2" name="Imagem 220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3" name="Imagem 220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Imagem 220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" name="Imagem 220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6" name="Imagem 221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7" name="Imagem 221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8" name="Imagem 221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9" name="Imagem 221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0" name="Imagem 221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1" name="Imagem 221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2" name="Imagem 223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3" name="Imagem 224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4" name="Imagem 224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6" name="Grupo 2216"/>
              <p:cNvGrpSpPr>
                <a:grpSpLocks/>
              </p:cNvGrpSpPr>
              <p:nvPr/>
            </p:nvGrpSpPr>
            <p:grpSpPr bwMode="auto">
              <a:xfrm>
                <a:off x="-209145" y="3989647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207" name="Imagem 221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" name="Imagem 221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" name="Imagem 221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" name="Imagem 222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1" name="Imagem 222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2" name="Imagem 222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3" name="Imagem 222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4" name="Imagem 222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" name="Imagem 222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6" name="Imagem 222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7" name="Imagem 222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8" name="Imagem 224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9" name="Imagem 224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0" name="Imagem 225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77" name="CaixaDeTexto 37"/>
            <p:cNvSpPr txBox="1">
              <a:spLocks noChangeArrowheads="1"/>
            </p:cNvSpPr>
            <p:nvPr/>
          </p:nvSpPr>
          <p:spPr bwMode="auto">
            <a:xfrm>
              <a:off x="273050" y="4125913"/>
              <a:ext cx="1836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50% dos declarantes</a:t>
              </a:r>
            </a:p>
          </p:txBody>
        </p:sp>
        <p:sp>
          <p:nvSpPr>
            <p:cNvPr id="278" name="CaixaDeTexto 23"/>
            <p:cNvSpPr txBox="1">
              <a:spLocks noChangeArrowheads="1"/>
            </p:cNvSpPr>
            <p:nvPr/>
          </p:nvSpPr>
          <p:spPr bwMode="auto">
            <a:xfrm>
              <a:off x="4122738" y="4141788"/>
              <a:ext cx="1866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9% dos  declarantes</a:t>
              </a:r>
            </a:p>
          </p:txBody>
        </p:sp>
        <p:sp>
          <p:nvSpPr>
            <p:cNvPr id="279" name="CaixaDeTexto 23"/>
            <p:cNvSpPr txBox="1">
              <a:spLocks noChangeArrowheads="1"/>
            </p:cNvSpPr>
            <p:nvPr/>
          </p:nvSpPr>
          <p:spPr bwMode="auto">
            <a:xfrm>
              <a:off x="6030913" y="4106863"/>
              <a:ext cx="17764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0,9% dos declarantes</a:t>
              </a:r>
            </a:p>
          </p:txBody>
        </p:sp>
        <p:sp>
          <p:nvSpPr>
            <p:cNvPr id="280" name="CaixaDeTexto 23"/>
            <p:cNvSpPr txBox="1">
              <a:spLocks noChangeArrowheads="1"/>
            </p:cNvSpPr>
            <p:nvPr/>
          </p:nvSpPr>
          <p:spPr bwMode="auto">
            <a:xfrm>
              <a:off x="8207375" y="4137025"/>
              <a:ext cx="18399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0,1% dos declarantes</a:t>
              </a:r>
            </a:p>
          </p:txBody>
        </p:sp>
        <p:sp>
          <p:nvSpPr>
            <p:cNvPr id="281" name="CaixaDeTexto 37"/>
            <p:cNvSpPr txBox="1">
              <a:spLocks noChangeArrowheads="1"/>
            </p:cNvSpPr>
            <p:nvPr/>
          </p:nvSpPr>
          <p:spPr bwMode="auto">
            <a:xfrm>
              <a:off x="2284413" y="4095750"/>
              <a:ext cx="18351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40% dos declarantes</a:t>
              </a:r>
            </a:p>
          </p:txBody>
        </p:sp>
        <p:graphicFrame>
          <p:nvGraphicFramePr>
            <p:cNvPr id="283" name="Gráfico 22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6231274"/>
                </p:ext>
              </p:extLst>
            </p:nvPr>
          </p:nvGraphicFramePr>
          <p:xfrm>
            <a:off x="-58683" y="999331"/>
            <a:ext cx="10010776" cy="5427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Gráfico" r:id="rId7" imgW="9744056" imgH="6105628" progId="Excel.Chart.8">
                    <p:embed/>
                  </p:oleObj>
                </mc:Choice>
                <mc:Fallback>
                  <p:oleObj name="Gráfico" r:id="rId7" imgW="9744056" imgH="6105628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8683" y="999331"/>
                          <a:ext cx="10010776" cy="5427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63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1.2 IRPF - Informações por faixa de renda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3391" y="762954"/>
            <a:ext cx="10025473" cy="6202362"/>
            <a:chOff x="93391" y="762954"/>
            <a:chExt cx="10025473" cy="6202362"/>
          </a:xfrm>
        </p:grpSpPr>
        <p:sp>
          <p:nvSpPr>
            <p:cNvPr id="284" name="Retângulo 283"/>
            <p:cNvSpPr/>
            <p:nvPr/>
          </p:nvSpPr>
          <p:spPr>
            <a:xfrm>
              <a:off x="104504" y="4211004"/>
              <a:ext cx="2144713" cy="1800225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5" name="Retângulo 284"/>
            <p:cNvSpPr/>
            <p:nvPr/>
          </p:nvSpPr>
          <p:spPr>
            <a:xfrm>
              <a:off x="4297092" y="4211004"/>
              <a:ext cx="1716087" cy="1079500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6" name="Retângulo 285"/>
            <p:cNvSpPr/>
            <p:nvPr/>
          </p:nvSpPr>
          <p:spPr>
            <a:xfrm>
              <a:off x="7865792" y="762954"/>
              <a:ext cx="176212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7" name="Retângulo 286"/>
            <p:cNvSpPr/>
            <p:nvPr/>
          </p:nvSpPr>
          <p:spPr>
            <a:xfrm>
              <a:off x="8040417" y="4211004"/>
              <a:ext cx="1958975" cy="360362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88" name="Retângulo 287"/>
            <p:cNvSpPr/>
            <p:nvPr/>
          </p:nvSpPr>
          <p:spPr>
            <a:xfrm>
              <a:off x="6003654" y="762954"/>
              <a:ext cx="176213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289" name="Grupo 288"/>
            <p:cNvGrpSpPr>
              <a:grpSpLocks/>
            </p:cNvGrpSpPr>
            <p:nvPr/>
          </p:nvGrpSpPr>
          <p:grpSpPr bwMode="auto">
            <a:xfrm>
              <a:off x="5997304" y="4211004"/>
              <a:ext cx="177800" cy="1069975"/>
              <a:chOff x="5892800" y="3117589"/>
              <a:chExt cx="177800" cy="1069975"/>
            </a:xfrm>
          </p:grpSpPr>
          <p:sp>
            <p:nvSpPr>
              <p:cNvPr id="290" name="Retângulo 289"/>
              <p:cNvSpPr/>
              <p:nvPr/>
            </p:nvSpPr>
            <p:spPr>
              <a:xfrm>
                <a:off x="5892800" y="3117589"/>
                <a:ext cx="177800" cy="719137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91" name="Triângulo retângulo 290"/>
              <p:cNvSpPr/>
              <p:nvPr/>
            </p:nvSpPr>
            <p:spPr>
              <a:xfrm flipV="1">
                <a:off x="5892800" y="3828789"/>
                <a:ext cx="177800" cy="358775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292" name="Retângulo 291"/>
            <p:cNvSpPr/>
            <p:nvPr/>
          </p:nvSpPr>
          <p:spPr>
            <a:xfrm>
              <a:off x="4130404" y="762954"/>
              <a:ext cx="176213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293" name="Grupo 9"/>
            <p:cNvGrpSpPr>
              <a:grpSpLocks/>
            </p:cNvGrpSpPr>
            <p:nvPr/>
          </p:nvGrpSpPr>
          <p:grpSpPr bwMode="auto">
            <a:xfrm>
              <a:off x="4128817" y="4211004"/>
              <a:ext cx="176212" cy="1430337"/>
              <a:chOff x="4024313" y="3117589"/>
              <a:chExt cx="176212" cy="1430338"/>
            </a:xfrm>
          </p:grpSpPr>
          <p:sp>
            <p:nvSpPr>
              <p:cNvPr id="294" name="Retângulo 293"/>
              <p:cNvSpPr/>
              <p:nvPr/>
            </p:nvSpPr>
            <p:spPr>
              <a:xfrm>
                <a:off x="4024313" y="3117589"/>
                <a:ext cx="176212" cy="1079501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95" name="Triângulo retângulo 294"/>
              <p:cNvSpPr/>
              <p:nvPr/>
            </p:nvSpPr>
            <p:spPr>
              <a:xfrm flipV="1">
                <a:off x="4024313" y="4187565"/>
                <a:ext cx="176212" cy="360362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296" name="Retângulo 295"/>
            <p:cNvSpPr/>
            <p:nvPr/>
          </p:nvSpPr>
          <p:spPr>
            <a:xfrm>
              <a:off x="2250804" y="762954"/>
              <a:ext cx="176213" cy="6186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297" name="Grupo 8"/>
            <p:cNvGrpSpPr>
              <a:grpSpLocks/>
            </p:cNvGrpSpPr>
            <p:nvPr/>
          </p:nvGrpSpPr>
          <p:grpSpPr bwMode="auto">
            <a:xfrm>
              <a:off x="2246042" y="4211004"/>
              <a:ext cx="176212" cy="1798637"/>
              <a:chOff x="2141538" y="3117589"/>
              <a:chExt cx="176212" cy="1798638"/>
            </a:xfrm>
          </p:grpSpPr>
          <p:sp>
            <p:nvSpPr>
              <p:cNvPr id="298" name="Retângulo 297"/>
              <p:cNvSpPr/>
              <p:nvPr/>
            </p:nvSpPr>
            <p:spPr>
              <a:xfrm>
                <a:off x="2141538" y="3117589"/>
                <a:ext cx="176212" cy="1439863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99" name="Triângulo retângulo 298"/>
              <p:cNvSpPr/>
              <p:nvPr/>
            </p:nvSpPr>
            <p:spPr>
              <a:xfrm flipV="1">
                <a:off x="2141538" y="4555865"/>
                <a:ext cx="176212" cy="360362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300" name="Grupo 11"/>
            <p:cNvGrpSpPr>
              <a:grpSpLocks/>
            </p:cNvGrpSpPr>
            <p:nvPr/>
          </p:nvGrpSpPr>
          <p:grpSpPr bwMode="auto">
            <a:xfrm>
              <a:off x="7865792" y="4211004"/>
              <a:ext cx="176212" cy="714375"/>
              <a:chOff x="7761288" y="3110843"/>
              <a:chExt cx="176212" cy="713977"/>
            </a:xfrm>
          </p:grpSpPr>
          <p:sp>
            <p:nvSpPr>
              <p:cNvPr id="301" name="Retângulo 300"/>
              <p:cNvSpPr/>
              <p:nvPr/>
            </p:nvSpPr>
            <p:spPr>
              <a:xfrm>
                <a:off x="7761288" y="3110843"/>
                <a:ext cx="176212" cy="360161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2" name="Triângulo retângulo 301"/>
              <p:cNvSpPr/>
              <p:nvPr/>
            </p:nvSpPr>
            <p:spPr>
              <a:xfrm flipV="1">
                <a:off x="7761288" y="3466245"/>
                <a:ext cx="176212" cy="358575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cxnSp>
          <p:nvCxnSpPr>
            <p:cNvPr id="303" name="Conector reto 302"/>
            <p:cNvCxnSpPr/>
            <p:nvPr/>
          </p:nvCxnSpPr>
          <p:spPr>
            <a:xfrm>
              <a:off x="104504" y="762954"/>
              <a:ext cx="989488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Retângulo 303"/>
            <p:cNvSpPr/>
            <p:nvPr/>
          </p:nvSpPr>
          <p:spPr>
            <a:xfrm>
              <a:off x="2422254" y="4211004"/>
              <a:ext cx="1716088" cy="1439862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5" name="Retângulo 304"/>
            <p:cNvSpPr/>
            <p:nvPr/>
          </p:nvSpPr>
          <p:spPr>
            <a:xfrm>
              <a:off x="6171929" y="4211004"/>
              <a:ext cx="1716088" cy="719137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06" name="Grupo 7"/>
            <p:cNvGrpSpPr>
              <a:grpSpLocks/>
            </p:cNvGrpSpPr>
            <p:nvPr/>
          </p:nvGrpSpPr>
          <p:grpSpPr bwMode="auto">
            <a:xfrm rot="-697448">
              <a:off x="1069704" y="5565141"/>
              <a:ext cx="8220075" cy="785813"/>
              <a:chOff x="242364" y="4412088"/>
              <a:chExt cx="9592512" cy="786860"/>
            </a:xfrm>
          </p:grpSpPr>
          <p:sp>
            <p:nvSpPr>
              <p:cNvPr id="307" name="Triângulo retângulo 306"/>
              <p:cNvSpPr/>
              <p:nvPr/>
            </p:nvSpPr>
            <p:spPr>
              <a:xfrm flipV="1">
                <a:off x="5010281" y="4408946"/>
                <a:ext cx="4824044" cy="756657"/>
              </a:xfrm>
              <a:prstGeom prst="rtTriangle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  <p:sp>
            <p:nvSpPr>
              <p:cNvPr id="308" name="Triângulo retângulo 307"/>
              <p:cNvSpPr/>
              <p:nvPr/>
            </p:nvSpPr>
            <p:spPr>
              <a:xfrm flipH="1" flipV="1">
                <a:off x="239061" y="4441369"/>
                <a:ext cx="4362758" cy="756657"/>
              </a:xfrm>
              <a:prstGeom prst="rtTriangle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pic>
          <p:nvPicPr>
            <p:cNvPr id="309" name="Imagem 268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8175354" y="4193541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" name="Grupo 324"/>
            <p:cNvGrpSpPr>
              <a:grpSpLocks/>
            </p:cNvGrpSpPr>
            <p:nvPr/>
          </p:nvGrpSpPr>
          <p:grpSpPr bwMode="auto">
            <a:xfrm>
              <a:off x="4343129" y="4860291"/>
              <a:ext cx="1571625" cy="401638"/>
              <a:chOff x="265756" y="2531573"/>
              <a:chExt cx="1571247" cy="400942"/>
            </a:xfrm>
          </p:grpSpPr>
          <p:pic>
            <p:nvPicPr>
              <p:cNvPr id="311" name="Imagem 325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26575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" name="Imagem 326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42118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Imagem 327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57661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" name="Imagem 32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73204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" name="Imagem 32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88746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Imagem 330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04289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" name="Imagem 331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19832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" name="Imagem 332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35375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" name="Imagem 333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50918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" name="Imagem 334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66460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1" name="Imagem 338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289404" y="4488816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Imagem 339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444979" y="4488816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Imagem 340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600554" y="4488816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Imagem 341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756129" y="4488816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Imagem 342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911704" y="4488816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Imagem 343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067279" y="4488816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" name="Imagem 344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222854" y="4488816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" name="Imagem 345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376842" y="4488816"/>
              <a:ext cx="1730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Imagem 346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532417" y="4488816"/>
              <a:ext cx="1730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0" name="Grupo 16"/>
            <p:cNvGrpSpPr>
              <a:grpSpLocks/>
            </p:cNvGrpSpPr>
            <p:nvPr/>
          </p:nvGrpSpPr>
          <p:grpSpPr bwMode="auto">
            <a:xfrm>
              <a:off x="2463529" y="4455479"/>
              <a:ext cx="1571625" cy="1179512"/>
              <a:chOff x="2372103" y="2587068"/>
              <a:chExt cx="1571247" cy="1179763"/>
            </a:xfrm>
          </p:grpSpPr>
          <p:grpSp>
            <p:nvGrpSpPr>
              <p:cNvPr id="331" name="Grupo 348"/>
              <p:cNvGrpSpPr>
                <a:grpSpLocks/>
              </p:cNvGrpSpPr>
              <p:nvPr/>
            </p:nvGrpSpPr>
            <p:grpSpPr bwMode="auto">
              <a:xfrm>
                <a:off x="2372103" y="2587068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354" name="Imagem 34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" name="Imagem 35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" name="Imagem 35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" name="Imagem 35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" name="Imagem 35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9" name="Imagem 35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Imagem 35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1" name="Imagem 35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2" name="Imagem 35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3" name="Imagem 35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32" name="Grupo 359"/>
              <p:cNvGrpSpPr>
                <a:grpSpLocks/>
              </p:cNvGrpSpPr>
              <p:nvPr/>
            </p:nvGrpSpPr>
            <p:grpSpPr bwMode="auto">
              <a:xfrm>
                <a:off x="2372103" y="2988010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344" name="Imagem 36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5" name="Imagem 36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6" name="Imagem 36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7" name="Imagem 36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" name="Imagem 36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" name="Imagem 36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0" name="Imagem 36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1" name="Imagem 36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2" name="Imagem 36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3" name="Imagem 36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33" name="Grupo 370"/>
              <p:cNvGrpSpPr>
                <a:grpSpLocks/>
              </p:cNvGrpSpPr>
              <p:nvPr/>
            </p:nvGrpSpPr>
            <p:grpSpPr bwMode="auto">
              <a:xfrm>
                <a:off x="2372103" y="3365889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334" name="Imagem 37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5" name="Imagem 37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6" name="Imagem 37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7" name="Imagem 37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" name="Imagem 37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" name="Imagem 37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0" name="Imagem 37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1" name="Imagem 37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2" name="Imagem 37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3" name="Imagem 38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64" name="Grupo 13"/>
            <p:cNvGrpSpPr>
              <a:grpSpLocks/>
            </p:cNvGrpSpPr>
            <p:nvPr/>
          </p:nvGrpSpPr>
          <p:grpSpPr bwMode="auto">
            <a:xfrm>
              <a:off x="942704" y="6022341"/>
              <a:ext cx="457200" cy="649288"/>
              <a:chOff x="910351" y="4339165"/>
              <a:chExt cx="456903" cy="1084800"/>
            </a:xfrm>
          </p:grpSpPr>
          <p:sp>
            <p:nvSpPr>
              <p:cNvPr id="365" name="Retângulo de cantos arredondados 364"/>
              <p:cNvSpPr/>
              <p:nvPr/>
            </p:nvSpPr>
            <p:spPr>
              <a:xfrm>
                <a:off x="910351" y="4339165"/>
                <a:ext cx="456903" cy="1007882"/>
              </a:xfrm>
              <a:prstGeom prst="roundRect">
                <a:avLst>
                  <a:gd name="adj" fmla="val 1038"/>
                </a:avLst>
              </a:prstGeom>
              <a:solidFill>
                <a:srgbClr val="748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66" name="Retângulo com Canto Aparado do Mesmo Lado 365"/>
              <p:cNvSpPr/>
              <p:nvPr/>
            </p:nvSpPr>
            <p:spPr>
              <a:xfrm flipV="1">
                <a:off x="1029337" y="5347047"/>
                <a:ext cx="218933" cy="76918"/>
              </a:xfrm>
              <a:prstGeom prst="snip2SameRect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67" name="Grupo 382"/>
            <p:cNvGrpSpPr>
              <a:grpSpLocks/>
            </p:cNvGrpSpPr>
            <p:nvPr/>
          </p:nvGrpSpPr>
          <p:grpSpPr bwMode="auto">
            <a:xfrm>
              <a:off x="8777017" y="4599941"/>
              <a:ext cx="457200" cy="647700"/>
              <a:chOff x="910351" y="4339165"/>
              <a:chExt cx="456903" cy="1084800"/>
            </a:xfrm>
          </p:grpSpPr>
          <p:sp>
            <p:nvSpPr>
              <p:cNvPr id="368" name="Retângulo de cantos arredondados 367"/>
              <p:cNvSpPr/>
              <p:nvPr/>
            </p:nvSpPr>
            <p:spPr>
              <a:xfrm>
                <a:off x="910351" y="4339165"/>
                <a:ext cx="456903" cy="1007695"/>
              </a:xfrm>
              <a:prstGeom prst="roundRect">
                <a:avLst>
                  <a:gd name="adj" fmla="val 1038"/>
                </a:avLst>
              </a:prstGeom>
              <a:solidFill>
                <a:srgbClr val="748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69" name="Retângulo com Canto Aparado do Mesmo Lado 368"/>
              <p:cNvSpPr/>
              <p:nvPr/>
            </p:nvSpPr>
            <p:spPr>
              <a:xfrm flipV="1">
                <a:off x="1029336" y="5346860"/>
                <a:ext cx="218933" cy="77105"/>
              </a:xfrm>
              <a:prstGeom prst="snip2SameRect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370" name="Retângulo de cantos arredondados 369"/>
            <p:cNvSpPr/>
            <p:nvPr/>
          </p:nvSpPr>
          <p:spPr>
            <a:xfrm>
              <a:off x="4384404" y="5976304"/>
              <a:ext cx="1368425" cy="989012"/>
            </a:xfrm>
            <a:prstGeom prst="roundRect">
              <a:avLst>
                <a:gd name="adj" fmla="val 0"/>
              </a:avLst>
            </a:prstGeom>
            <a:solidFill>
              <a:srgbClr val="748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371" name="Elipse 370"/>
            <p:cNvSpPr>
              <a:spLocks noChangeAspect="1"/>
            </p:cNvSpPr>
            <p:nvPr/>
          </p:nvSpPr>
          <p:spPr>
            <a:xfrm>
              <a:off x="4384404" y="5392104"/>
              <a:ext cx="1366838" cy="1368425"/>
            </a:xfrm>
            <a:prstGeom prst="ellipse">
              <a:avLst/>
            </a:prstGeom>
            <a:solidFill>
              <a:srgbClr val="E0E1BF"/>
            </a:solidFill>
            <a:ln w="76200">
              <a:solidFill>
                <a:srgbClr val="748A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72" name="Grupo 437"/>
            <p:cNvGrpSpPr>
              <a:grpSpLocks/>
            </p:cNvGrpSpPr>
            <p:nvPr/>
          </p:nvGrpSpPr>
          <p:grpSpPr bwMode="auto">
            <a:xfrm>
              <a:off x="4343129" y="4488816"/>
              <a:ext cx="1571625" cy="400050"/>
              <a:chOff x="265756" y="2531573"/>
              <a:chExt cx="1571247" cy="400942"/>
            </a:xfrm>
          </p:grpSpPr>
          <p:pic>
            <p:nvPicPr>
              <p:cNvPr id="373" name="Imagem 43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26575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4" name="Imagem 43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42118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5" name="Imagem 440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57661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6" name="Imagem 441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73204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7" name="Imagem 442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88746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" name="Imagem 443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04289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" name="Imagem 444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19832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0" name="Imagem 445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35375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1" name="Imagem 446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50918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2" name="Imagem 447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66460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3" name="Grupo 27"/>
            <p:cNvGrpSpPr>
              <a:grpSpLocks/>
            </p:cNvGrpSpPr>
            <p:nvPr/>
          </p:nvGrpSpPr>
          <p:grpSpPr bwMode="auto">
            <a:xfrm>
              <a:off x="391842" y="4472941"/>
              <a:ext cx="1792287" cy="1522413"/>
              <a:chOff x="-209145" y="2545107"/>
              <a:chExt cx="2174196" cy="1845482"/>
            </a:xfrm>
          </p:grpSpPr>
          <p:grpSp>
            <p:nvGrpSpPr>
              <p:cNvPr id="384" name="Grupo 2168"/>
              <p:cNvGrpSpPr>
                <a:grpSpLocks/>
              </p:cNvGrpSpPr>
              <p:nvPr/>
            </p:nvGrpSpPr>
            <p:grpSpPr bwMode="auto">
              <a:xfrm>
                <a:off x="-209145" y="2545107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45" name="Imagem 216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6" name="Imagem 217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7" name="Imagem 217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8" name="Imagem 217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9" name="Imagem 217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0" name="Imagem 217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1" name="Imagem 217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2" name="Imagem 217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3" name="Imagem 217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4" name="Imagem 217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5" name="Imagem 217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6" name="Imagem 223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7" name="Imagem 224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8" name="Imagem 224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85" name="Grupo 2180"/>
              <p:cNvGrpSpPr>
                <a:grpSpLocks/>
              </p:cNvGrpSpPr>
              <p:nvPr/>
            </p:nvGrpSpPr>
            <p:grpSpPr bwMode="auto">
              <a:xfrm>
                <a:off x="-209145" y="2906242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31" name="Imagem 218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2" name="Imagem 218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3" name="Imagem 218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4" name="Imagem 218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5" name="Imagem 218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6" name="Imagem 218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7" name="Imagem 218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8" name="Imagem 218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9" name="Imagem 218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0" name="Imagem 219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" name="Imagem 219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2" name="Imagem 223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3" name="Imagem 224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4" name="Imagem 224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86" name="Grupo 2192"/>
              <p:cNvGrpSpPr>
                <a:grpSpLocks/>
              </p:cNvGrpSpPr>
              <p:nvPr/>
            </p:nvGrpSpPr>
            <p:grpSpPr bwMode="auto">
              <a:xfrm>
                <a:off x="-209145" y="3267378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17" name="Imagem 219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8" name="Imagem 219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9" name="Imagem 219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0" name="Imagem 219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1" name="Imagem 219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2" name="Imagem 219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3" name="Imagem 219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4" name="Imagem 220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5" name="Imagem 220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6" name="Imagem 220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7" name="Imagem 220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8" name="Imagem 223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9" name="Imagem 224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0" name="Imagem 224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87" name="Grupo 2204"/>
              <p:cNvGrpSpPr>
                <a:grpSpLocks/>
              </p:cNvGrpSpPr>
              <p:nvPr/>
            </p:nvGrpSpPr>
            <p:grpSpPr bwMode="auto">
              <a:xfrm>
                <a:off x="-209145" y="3628515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03" name="Imagem 220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4" name="Imagem 220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5" name="Imagem 220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6" name="Imagem 220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7" name="Imagem 220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8" name="Imagem 221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" name="Imagem 221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" name="Imagem 221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" name="Imagem 221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" name="Imagem 221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" name="Imagem 221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" name="Imagem 223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5" name="Imagem 224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6" name="Imagem 224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88" name="Grupo 2216"/>
              <p:cNvGrpSpPr>
                <a:grpSpLocks/>
              </p:cNvGrpSpPr>
              <p:nvPr/>
            </p:nvGrpSpPr>
            <p:grpSpPr bwMode="auto">
              <a:xfrm>
                <a:off x="-209145" y="3989647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389" name="Imagem 221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0" name="Imagem 2218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1" name="Imagem 2219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2" name="Imagem 222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3" name="Imagem 2221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4" name="Imagem 2222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5" name="Imagem 2223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6" name="Imagem 2224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7" name="Imagem 222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8" name="Imagem 2226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" name="Imagem 2227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0" name="Imagem 224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1" name="Imagem 2245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2" name="Imagem 2250"/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59" name="CaixaDeTexto 37"/>
            <p:cNvSpPr txBox="1">
              <a:spLocks noChangeArrowheads="1"/>
            </p:cNvSpPr>
            <p:nvPr/>
          </p:nvSpPr>
          <p:spPr bwMode="auto">
            <a:xfrm>
              <a:off x="377554" y="4217354"/>
              <a:ext cx="1836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50% dos declarantes</a:t>
              </a:r>
            </a:p>
          </p:txBody>
        </p:sp>
        <p:sp>
          <p:nvSpPr>
            <p:cNvPr id="460" name="CaixaDeTexto 23"/>
            <p:cNvSpPr txBox="1">
              <a:spLocks noChangeArrowheads="1"/>
            </p:cNvSpPr>
            <p:nvPr/>
          </p:nvSpPr>
          <p:spPr bwMode="auto">
            <a:xfrm>
              <a:off x="4227242" y="4233229"/>
              <a:ext cx="1866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9% dos  declarantes</a:t>
              </a:r>
            </a:p>
          </p:txBody>
        </p:sp>
        <p:sp>
          <p:nvSpPr>
            <p:cNvPr id="461" name="CaixaDeTexto 23"/>
            <p:cNvSpPr txBox="1">
              <a:spLocks noChangeArrowheads="1"/>
            </p:cNvSpPr>
            <p:nvPr/>
          </p:nvSpPr>
          <p:spPr bwMode="auto">
            <a:xfrm>
              <a:off x="6136066" y="4234274"/>
              <a:ext cx="17764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0,9% dos declarantes</a:t>
              </a:r>
            </a:p>
          </p:txBody>
        </p:sp>
        <p:sp>
          <p:nvSpPr>
            <p:cNvPr id="462" name="CaixaDeTexto 23"/>
            <p:cNvSpPr txBox="1">
              <a:spLocks noChangeArrowheads="1"/>
            </p:cNvSpPr>
            <p:nvPr/>
          </p:nvSpPr>
          <p:spPr bwMode="auto">
            <a:xfrm>
              <a:off x="8278951" y="4241165"/>
              <a:ext cx="18399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0,1% dos declarantes</a:t>
              </a:r>
            </a:p>
          </p:txBody>
        </p:sp>
        <p:sp>
          <p:nvSpPr>
            <p:cNvPr id="463" name="CaixaDeTexto 37"/>
            <p:cNvSpPr txBox="1">
              <a:spLocks noChangeArrowheads="1"/>
            </p:cNvSpPr>
            <p:nvPr/>
          </p:nvSpPr>
          <p:spPr bwMode="auto">
            <a:xfrm>
              <a:off x="2401617" y="4226879"/>
              <a:ext cx="18351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40% dos declarantes</a:t>
              </a:r>
            </a:p>
          </p:txBody>
        </p:sp>
        <p:grpSp>
          <p:nvGrpSpPr>
            <p:cNvPr id="464" name="Grupo 213"/>
            <p:cNvGrpSpPr>
              <a:grpSpLocks noChangeAspect="1"/>
            </p:cNvGrpSpPr>
            <p:nvPr/>
          </p:nvGrpSpPr>
          <p:grpSpPr bwMode="auto">
            <a:xfrm>
              <a:off x="444229" y="1744029"/>
              <a:ext cx="342900" cy="233362"/>
              <a:chOff x="10655694" y="-1713124"/>
              <a:chExt cx="2507217" cy="1713124"/>
            </a:xfrm>
          </p:grpSpPr>
          <p:pic>
            <p:nvPicPr>
              <p:cNvPr id="465" name="Imagem 2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5694" y="-1713124"/>
                <a:ext cx="2231329" cy="1713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" name="Imagem 2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1043" y="-1136041"/>
                <a:ext cx="971868" cy="1090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67" name="Conector reto 466"/>
            <p:cNvCxnSpPr/>
            <p:nvPr/>
          </p:nvCxnSpPr>
          <p:spPr>
            <a:xfrm flipV="1">
              <a:off x="93391" y="1686879"/>
              <a:ext cx="9917113" cy="31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ector reto 467"/>
            <p:cNvCxnSpPr/>
            <p:nvPr/>
          </p:nvCxnSpPr>
          <p:spPr>
            <a:xfrm>
              <a:off x="93391" y="2791779"/>
              <a:ext cx="9906001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9" name="Imagem 2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17" y="826454"/>
              <a:ext cx="25876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0" name="Imagem 2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79" y="2860041"/>
              <a:ext cx="2524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CaixaDeTexto 37"/>
            <p:cNvSpPr txBox="1">
              <a:spLocks noChangeArrowheads="1"/>
            </p:cNvSpPr>
            <p:nvPr/>
          </p:nvSpPr>
          <p:spPr bwMode="auto">
            <a:xfrm>
              <a:off x="334692" y="3088641"/>
              <a:ext cx="14112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Despesas dedutíveis </a:t>
              </a:r>
            </a:p>
          </p:txBody>
        </p:sp>
        <p:sp>
          <p:nvSpPr>
            <p:cNvPr id="472" name="CaixaDeTexto 37"/>
            <p:cNvSpPr txBox="1">
              <a:spLocks noChangeArrowheads="1"/>
            </p:cNvSpPr>
            <p:nvPr/>
          </p:nvSpPr>
          <p:spPr bwMode="auto">
            <a:xfrm>
              <a:off x="310879" y="1047116"/>
              <a:ext cx="1441450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Renda Tributável Bruta</a:t>
              </a:r>
            </a:p>
          </p:txBody>
        </p:sp>
        <p:sp>
          <p:nvSpPr>
            <p:cNvPr id="473" name="CaixaDeTexto 37"/>
            <p:cNvSpPr txBox="1">
              <a:spLocks noChangeArrowheads="1"/>
            </p:cNvSpPr>
            <p:nvPr/>
          </p:nvSpPr>
          <p:spPr bwMode="auto">
            <a:xfrm>
              <a:off x="1571354" y="103917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19%</a:t>
              </a:r>
            </a:p>
          </p:txBody>
        </p:sp>
        <p:sp>
          <p:nvSpPr>
            <p:cNvPr id="474" name="CaixaDeTexto 37"/>
            <p:cNvSpPr txBox="1">
              <a:spLocks noChangeArrowheads="1"/>
            </p:cNvSpPr>
            <p:nvPr/>
          </p:nvSpPr>
          <p:spPr bwMode="auto">
            <a:xfrm>
              <a:off x="325167" y="1955166"/>
              <a:ext cx="13541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 Bens e direitos</a:t>
              </a:r>
            </a:p>
          </p:txBody>
        </p:sp>
        <p:sp>
          <p:nvSpPr>
            <p:cNvPr id="475" name="CaixaDeTexto 37"/>
            <p:cNvSpPr txBox="1">
              <a:spLocks noChangeArrowheads="1"/>
            </p:cNvSpPr>
            <p:nvPr/>
          </p:nvSpPr>
          <p:spPr bwMode="auto">
            <a:xfrm>
              <a:off x="325167" y="2280604"/>
              <a:ext cx="112077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Bens e direitos por contribuinte</a:t>
              </a:r>
            </a:p>
          </p:txBody>
        </p:sp>
        <p:sp>
          <p:nvSpPr>
            <p:cNvPr id="476" name="CaixaDeTexto 37"/>
            <p:cNvSpPr txBox="1">
              <a:spLocks noChangeArrowheads="1"/>
            </p:cNvSpPr>
            <p:nvPr/>
          </p:nvSpPr>
          <p:spPr bwMode="auto">
            <a:xfrm>
              <a:off x="277542" y="3495041"/>
              <a:ext cx="1357312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Despesas dedutíveis (exceto livro-caixa) </a:t>
              </a:r>
            </a:p>
          </p:txBody>
        </p:sp>
        <p:cxnSp>
          <p:nvCxnSpPr>
            <p:cNvPr id="477" name="Conector reto 476"/>
            <p:cNvCxnSpPr/>
            <p:nvPr/>
          </p:nvCxnSpPr>
          <p:spPr>
            <a:xfrm>
              <a:off x="391842" y="2312354"/>
              <a:ext cx="934561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ector reto 477"/>
            <p:cNvCxnSpPr/>
            <p:nvPr/>
          </p:nvCxnSpPr>
          <p:spPr>
            <a:xfrm>
              <a:off x="391842" y="3474404"/>
              <a:ext cx="934561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Retângulo 13"/>
            <p:cNvSpPr>
              <a:spLocks noChangeArrowheads="1"/>
            </p:cNvSpPr>
            <p:nvPr/>
          </p:nvSpPr>
          <p:spPr bwMode="auto">
            <a:xfrm>
              <a:off x="1388792" y="2821941"/>
              <a:ext cx="9842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média</a:t>
              </a:r>
            </a:p>
          </p:txBody>
        </p:sp>
        <p:sp>
          <p:nvSpPr>
            <p:cNvPr id="480" name="CaixaDeTexto 37"/>
            <p:cNvSpPr txBox="1">
              <a:spLocks noChangeArrowheads="1"/>
            </p:cNvSpPr>
            <p:nvPr/>
          </p:nvSpPr>
          <p:spPr bwMode="auto">
            <a:xfrm>
              <a:off x="1280842" y="2386966"/>
              <a:ext cx="10937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R$153.726</a:t>
              </a:r>
            </a:p>
          </p:txBody>
        </p:sp>
        <p:sp>
          <p:nvSpPr>
            <p:cNvPr id="481" name="CaixaDeTexto 37"/>
            <p:cNvSpPr txBox="1">
              <a:spLocks noChangeArrowheads="1"/>
            </p:cNvSpPr>
            <p:nvPr/>
          </p:nvSpPr>
          <p:spPr bwMode="auto">
            <a:xfrm>
              <a:off x="2868342" y="1072516"/>
              <a:ext cx="774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43%</a:t>
              </a:r>
            </a:p>
          </p:txBody>
        </p:sp>
        <p:sp>
          <p:nvSpPr>
            <p:cNvPr id="482" name="CaixaDeTexto 37"/>
            <p:cNvSpPr txBox="1">
              <a:spLocks noChangeArrowheads="1"/>
            </p:cNvSpPr>
            <p:nvPr/>
          </p:nvSpPr>
          <p:spPr bwMode="auto">
            <a:xfrm>
              <a:off x="4746354" y="1072516"/>
              <a:ext cx="774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29%</a:t>
              </a:r>
            </a:p>
          </p:txBody>
        </p:sp>
        <p:sp>
          <p:nvSpPr>
            <p:cNvPr id="483" name="CaixaDeTexto 37"/>
            <p:cNvSpPr txBox="1">
              <a:spLocks noChangeArrowheads="1"/>
            </p:cNvSpPr>
            <p:nvPr/>
          </p:nvSpPr>
          <p:spPr bwMode="auto">
            <a:xfrm>
              <a:off x="6635479" y="1072516"/>
              <a:ext cx="774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7%</a:t>
              </a:r>
            </a:p>
          </p:txBody>
        </p:sp>
        <p:sp>
          <p:nvSpPr>
            <p:cNvPr id="484" name="CaixaDeTexto 37"/>
            <p:cNvSpPr txBox="1">
              <a:spLocks noChangeArrowheads="1"/>
            </p:cNvSpPr>
            <p:nvPr/>
          </p:nvSpPr>
          <p:spPr bwMode="auto">
            <a:xfrm>
              <a:off x="8508729" y="1072516"/>
              <a:ext cx="774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3%</a:t>
              </a:r>
            </a:p>
          </p:txBody>
        </p:sp>
        <p:sp>
          <p:nvSpPr>
            <p:cNvPr id="485" name="CaixaDeTexto 37"/>
            <p:cNvSpPr txBox="1">
              <a:spLocks noChangeArrowheads="1"/>
            </p:cNvSpPr>
            <p:nvPr/>
          </p:nvSpPr>
          <p:spPr bwMode="auto">
            <a:xfrm>
              <a:off x="1441179" y="184562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33%</a:t>
              </a:r>
            </a:p>
          </p:txBody>
        </p:sp>
        <p:sp>
          <p:nvSpPr>
            <p:cNvPr id="486" name="CaixaDeTexto 37"/>
            <p:cNvSpPr txBox="1">
              <a:spLocks noChangeArrowheads="1"/>
            </p:cNvSpPr>
            <p:nvPr/>
          </p:nvSpPr>
          <p:spPr bwMode="auto">
            <a:xfrm>
              <a:off x="2868342" y="184562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31%</a:t>
              </a:r>
            </a:p>
          </p:txBody>
        </p:sp>
        <p:sp>
          <p:nvSpPr>
            <p:cNvPr id="487" name="CaixaDeTexto 37"/>
            <p:cNvSpPr txBox="1">
              <a:spLocks noChangeArrowheads="1"/>
            </p:cNvSpPr>
            <p:nvPr/>
          </p:nvSpPr>
          <p:spPr bwMode="auto">
            <a:xfrm>
              <a:off x="4746354" y="184562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22%</a:t>
              </a:r>
            </a:p>
          </p:txBody>
        </p:sp>
        <p:sp>
          <p:nvSpPr>
            <p:cNvPr id="488" name="CaixaDeTexto 37"/>
            <p:cNvSpPr txBox="1">
              <a:spLocks noChangeArrowheads="1"/>
            </p:cNvSpPr>
            <p:nvPr/>
          </p:nvSpPr>
          <p:spPr bwMode="auto">
            <a:xfrm>
              <a:off x="6635479" y="184562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8%</a:t>
              </a:r>
            </a:p>
          </p:txBody>
        </p:sp>
        <p:sp>
          <p:nvSpPr>
            <p:cNvPr id="489" name="CaixaDeTexto 37"/>
            <p:cNvSpPr txBox="1">
              <a:spLocks noChangeArrowheads="1"/>
            </p:cNvSpPr>
            <p:nvPr/>
          </p:nvSpPr>
          <p:spPr bwMode="auto">
            <a:xfrm>
              <a:off x="8508729" y="184562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6%</a:t>
              </a:r>
            </a:p>
          </p:txBody>
        </p:sp>
        <p:sp>
          <p:nvSpPr>
            <p:cNvPr id="490" name="CaixaDeTexto 37"/>
            <p:cNvSpPr txBox="1">
              <a:spLocks noChangeArrowheads="1"/>
            </p:cNvSpPr>
            <p:nvPr/>
          </p:nvSpPr>
          <p:spPr bwMode="auto">
            <a:xfrm>
              <a:off x="1322117" y="3163254"/>
              <a:ext cx="101123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R$ 1.864</a:t>
              </a:r>
            </a:p>
          </p:txBody>
        </p:sp>
        <p:sp>
          <p:nvSpPr>
            <p:cNvPr id="491" name="CaixaDeTexto 37"/>
            <p:cNvSpPr txBox="1">
              <a:spLocks noChangeArrowheads="1"/>
            </p:cNvSpPr>
            <p:nvPr/>
          </p:nvSpPr>
          <p:spPr bwMode="auto">
            <a:xfrm>
              <a:off x="1361804" y="3726816"/>
              <a:ext cx="931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R$ 1.851</a:t>
              </a:r>
            </a:p>
          </p:txBody>
        </p:sp>
        <p:sp>
          <p:nvSpPr>
            <p:cNvPr id="492" name="CaixaDeTexto 37"/>
            <p:cNvSpPr txBox="1">
              <a:spLocks noChangeArrowheads="1"/>
            </p:cNvSpPr>
            <p:nvPr/>
          </p:nvSpPr>
          <p:spPr bwMode="auto">
            <a:xfrm>
              <a:off x="2739754" y="2386966"/>
              <a:ext cx="10318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R$ 181.708</a:t>
              </a:r>
            </a:p>
          </p:txBody>
        </p:sp>
        <p:sp>
          <p:nvSpPr>
            <p:cNvPr id="493" name="CaixaDeTexto 37"/>
            <p:cNvSpPr txBox="1">
              <a:spLocks noChangeArrowheads="1"/>
            </p:cNvSpPr>
            <p:nvPr/>
          </p:nvSpPr>
          <p:spPr bwMode="auto">
            <a:xfrm>
              <a:off x="4574904" y="2386966"/>
              <a:ext cx="11176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R$ 565.107</a:t>
              </a:r>
            </a:p>
          </p:txBody>
        </p:sp>
        <p:sp>
          <p:nvSpPr>
            <p:cNvPr id="494" name="CaixaDeTexto 37"/>
            <p:cNvSpPr txBox="1">
              <a:spLocks noChangeArrowheads="1"/>
            </p:cNvSpPr>
            <p:nvPr/>
          </p:nvSpPr>
          <p:spPr bwMode="auto">
            <a:xfrm>
              <a:off x="6437042" y="2386966"/>
              <a:ext cx="11715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R$ 2.143.321</a:t>
              </a:r>
            </a:p>
          </p:txBody>
        </p:sp>
        <p:sp>
          <p:nvSpPr>
            <p:cNvPr id="495" name="CaixaDeTexto 37"/>
            <p:cNvSpPr txBox="1">
              <a:spLocks noChangeArrowheads="1"/>
            </p:cNvSpPr>
            <p:nvPr/>
          </p:nvSpPr>
          <p:spPr bwMode="auto">
            <a:xfrm>
              <a:off x="8188054" y="2386966"/>
              <a:ext cx="14160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R$ 15.141.453</a:t>
              </a:r>
            </a:p>
          </p:txBody>
        </p:sp>
        <p:sp>
          <p:nvSpPr>
            <p:cNvPr id="496" name="CaixaDeTexto 37"/>
            <p:cNvSpPr txBox="1">
              <a:spLocks noChangeArrowheads="1"/>
            </p:cNvSpPr>
            <p:nvPr/>
          </p:nvSpPr>
          <p:spPr bwMode="auto">
            <a:xfrm>
              <a:off x="2769917" y="3163254"/>
              <a:ext cx="9715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R$ 8.547</a:t>
              </a:r>
            </a:p>
          </p:txBody>
        </p:sp>
        <p:sp>
          <p:nvSpPr>
            <p:cNvPr id="497" name="CaixaDeTexto 37"/>
            <p:cNvSpPr txBox="1">
              <a:spLocks noChangeArrowheads="1"/>
            </p:cNvSpPr>
            <p:nvPr/>
          </p:nvSpPr>
          <p:spPr bwMode="auto">
            <a:xfrm>
              <a:off x="4619354" y="3163254"/>
              <a:ext cx="1028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R$ 24.632</a:t>
              </a:r>
            </a:p>
          </p:txBody>
        </p:sp>
        <p:sp>
          <p:nvSpPr>
            <p:cNvPr id="498" name="CaixaDeTexto 37"/>
            <p:cNvSpPr txBox="1">
              <a:spLocks noChangeArrowheads="1"/>
            </p:cNvSpPr>
            <p:nvPr/>
          </p:nvSpPr>
          <p:spPr bwMode="auto">
            <a:xfrm>
              <a:off x="6478317" y="3163254"/>
              <a:ext cx="10890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R$ 54.938</a:t>
              </a:r>
            </a:p>
          </p:txBody>
        </p:sp>
        <p:sp>
          <p:nvSpPr>
            <p:cNvPr id="499" name="CaixaDeTexto 37"/>
            <p:cNvSpPr txBox="1">
              <a:spLocks noChangeArrowheads="1"/>
            </p:cNvSpPr>
            <p:nvPr/>
          </p:nvSpPr>
          <p:spPr bwMode="auto">
            <a:xfrm>
              <a:off x="8288067" y="3163254"/>
              <a:ext cx="121443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R$ 286.634 </a:t>
              </a:r>
            </a:p>
          </p:txBody>
        </p:sp>
        <p:sp>
          <p:nvSpPr>
            <p:cNvPr id="500" name="CaixaDeTexto 37"/>
            <p:cNvSpPr txBox="1">
              <a:spLocks noChangeArrowheads="1"/>
            </p:cNvSpPr>
            <p:nvPr/>
          </p:nvSpPr>
          <p:spPr bwMode="auto">
            <a:xfrm>
              <a:off x="2765154" y="3726816"/>
              <a:ext cx="9810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R$ 8.252</a:t>
              </a:r>
            </a:p>
          </p:txBody>
        </p:sp>
        <p:sp>
          <p:nvSpPr>
            <p:cNvPr id="501" name="CaixaDeTexto 37"/>
            <p:cNvSpPr txBox="1">
              <a:spLocks noChangeArrowheads="1"/>
            </p:cNvSpPr>
            <p:nvPr/>
          </p:nvSpPr>
          <p:spPr bwMode="auto">
            <a:xfrm>
              <a:off x="4609829" y="3726816"/>
              <a:ext cx="104775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R$ 22.638</a:t>
              </a:r>
            </a:p>
          </p:txBody>
        </p:sp>
        <p:sp>
          <p:nvSpPr>
            <p:cNvPr id="502" name="CaixaDeTexto 37"/>
            <p:cNvSpPr txBox="1">
              <a:spLocks noChangeArrowheads="1"/>
            </p:cNvSpPr>
            <p:nvPr/>
          </p:nvSpPr>
          <p:spPr bwMode="auto">
            <a:xfrm>
              <a:off x="6368779" y="3726816"/>
              <a:ext cx="13081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R$ 42.996</a:t>
              </a:r>
            </a:p>
          </p:txBody>
        </p:sp>
        <p:sp>
          <p:nvSpPr>
            <p:cNvPr id="503" name="CaixaDeTexto 37"/>
            <p:cNvSpPr txBox="1">
              <a:spLocks noChangeArrowheads="1"/>
            </p:cNvSpPr>
            <p:nvPr/>
          </p:nvSpPr>
          <p:spPr bwMode="auto">
            <a:xfrm>
              <a:off x="8346804" y="3726816"/>
              <a:ext cx="10969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R$ 56.600</a:t>
              </a:r>
            </a:p>
          </p:txBody>
        </p:sp>
        <p:cxnSp>
          <p:nvCxnSpPr>
            <p:cNvPr id="504" name="Conector reto 503"/>
            <p:cNvCxnSpPr/>
            <p:nvPr/>
          </p:nvCxnSpPr>
          <p:spPr>
            <a:xfrm>
              <a:off x="391842" y="1412241"/>
              <a:ext cx="934561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CaixaDeTexto 37"/>
            <p:cNvSpPr txBox="1">
              <a:spLocks noChangeArrowheads="1"/>
            </p:cNvSpPr>
            <p:nvPr/>
          </p:nvSpPr>
          <p:spPr bwMode="auto">
            <a:xfrm>
              <a:off x="310879" y="1420179"/>
              <a:ext cx="14414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Renda Bruta*</a:t>
              </a:r>
            </a:p>
          </p:txBody>
        </p:sp>
        <p:sp>
          <p:nvSpPr>
            <p:cNvPr id="506" name="CaixaDeTexto 37"/>
            <p:cNvSpPr txBox="1">
              <a:spLocks noChangeArrowheads="1"/>
            </p:cNvSpPr>
            <p:nvPr/>
          </p:nvSpPr>
          <p:spPr bwMode="auto">
            <a:xfrm>
              <a:off x="1571354" y="142017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17%</a:t>
              </a:r>
            </a:p>
          </p:txBody>
        </p:sp>
        <p:sp>
          <p:nvSpPr>
            <p:cNvPr id="507" name="CaixaDeTexto 37"/>
            <p:cNvSpPr txBox="1">
              <a:spLocks noChangeArrowheads="1"/>
            </p:cNvSpPr>
            <p:nvPr/>
          </p:nvSpPr>
          <p:spPr bwMode="auto">
            <a:xfrm>
              <a:off x="2868342" y="142017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41%</a:t>
              </a:r>
            </a:p>
          </p:txBody>
        </p:sp>
        <p:sp>
          <p:nvSpPr>
            <p:cNvPr id="508" name="CaixaDeTexto 37"/>
            <p:cNvSpPr txBox="1">
              <a:spLocks noChangeArrowheads="1"/>
            </p:cNvSpPr>
            <p:nvPr/>
          </p:nvSpPr>
          <p:spPr bwMode="auto">
            <a:xfrm>
              <a:off x="4746354" y="142017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28%</a:t>
              </a:r>
            </a:p>
          </p:txBody>
        </p:sp>
        <p:sp>
          <p:nvSpPr>
            <p:cNvPr id="509" name="CaixaDeTexto 37"/>
            <p:cNvSpPr txBox="1">
              <a:spLocks noChangeArrowheads="1"/>
            </p:cNvSpPr>
            <p:nvPr/>
          </p:nvSpPr>
          <p:spPr bwMode="auto">
            <a:xfrm>
              <a:off x="6635479" y="142017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8%</a:t>
              </a:r>
            </a:p>
          </p:txBody>
        </p:sp>
        <p:sp>
          <p:nvSpPr>
            <p:cNvPr id="510" name="CaixaDeTexto 37"/>
            <p:cNvSpPr txBox="1">
              <a:spLocks noChangeArrowheads="1"/>
            </p:cNvSpPr>
            <p:nvPr/>
          </p:nvSpPr>
          <p:spPr bwMode="auto">
            <a:xfrm>
              <a:off x="8508729" y="1420179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6%</a:t>
              </a:r>
            </a:p>
          </p:txBody>
        </p:sp>
        <p:sp>
          <p:nvSpPr>
            <p:cNvPr id="511" name="CaixaDeTexto 37"/>
            <p:cNvSpPr txBox="1">
              <a:spLocks noChangeArrowheads="1"/>
            </p:cNvSpPr>
            <p:nvPr/>
          </p:nvSpPr>
          <p:spPr bwMode="auto">
            <a:xfrm>
              <a:off x="8022954" y="5333366"/>
              <a:ext cx="1790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Renda Bruta* = somatório dos rendimentos dos sócios/titular de micro e pq. Empresa + lucros e dividendos + Tributação Exclusiva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3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smtClean="0">
                <a:solidFill>
                  <a:schemeClr val="accent1">
                    <a:lumMod val="50000"/>
                  </a:schemeClr>
                </a:solidFill>
              </a:rPr>
              <a:t>1.2 IRPF - Informações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por faixa de renda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0630" y="948958"/>
            <a:ext cx="10047288" cy="5924917"/>
            <a:chOff x="130630" y="948958"/>
            <a:chExt cx="10047288" cy="5924917"/>
          </a:xfrm>
        </p:grpSpPr>
        <p:sp>
          <p:nvSpPr>
            <p:cNvPr id="282" name="CaixaDeTexto 37"/>
            <p:cNvSpPr txBox="1">
              <a:spLocks noChangeArrowheads="1"/>
            </p:cNvSpPr>
            <p:nvPr/>
          </p:nvSpPr>
          <p:spPr bwMode="auto">
            <a:xfrm>
              <a:off x="378280" y="948958"/>
              <a:ext cx="94615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pt-BR" altLang="pt-BR" sz="1600" b="1" dirty="0">
                  <a:solidFill>
                    <a:srgbClr val="5E6A7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10% mais ricos </a:t>
              </a:r>
              <a:r>
                <a:rPr lang="pt-BR" altLang="pt-BR" sz="1600" b="1" dirty="0" smtClean="0">
                  <a:solidFill>
                    <a:srgbClr val="5E6A7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concentram </a:t>
              </a:r>
              <a:r>
                <a:rPr lang="pt-BR" altLang="pt-BR" sz="1600" b="1" dirty="0">
                  <a:solidFill>
                    <a:srgbClr val="5E6A7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2,4 vezes mais que a renda de 50% dos declarantes </a:t>
              </a:r>
            </a:p>
            <a:p>
              <a:endParaRPr lang="pt-BR" altLang="pt-BR" sz="1600" b="1" dirty="0">
                <a:solidFill>
                  <a:srgbClr val="5E6A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pt-BR" altLang="pt-BR" sz="1600" b="1" dirty="0">
                  <a:solidFill>
                    <a:srgbClr val="5E6A7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0,1% mais ricos concentram 43% do 1% mais rico</a:t>
              </a:r>
            </a:p>
          </p:txBody>
        </p:sp>
        <p:sp>
          <p:nvSpPr>
            <p:cNvPr id="284" name="Retângulo 283"/>
            <p:cNvSpPr/>
            <p:nvPr/>
          </p:nvSpPr>
          <p:spPr>
            <a:xfrm>
              <a:off x="7891918" y="2054225"/>
              <a:ext cx="176212" cy="4803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5" name="Retângulo 284"/>
            <p:cNvSpPr/>
            <p:nvPr/>
          </p:nvSpPr>
          <p:spPr>
            <a:xfrm>
              <a:off x="6029780" y="2054225"/>
              <a:ext cx="176213" cy="4803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6" name="Retângulo 285"/>
            <p:cNvSpPr/>
            <p:nvPr/>
          </p:nvSpPr>
          <p:spPr>
            <a:xfrm>
              <a:off x="4156530" y="2054225"/>
              <a:ext cx="176213" cy="4803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7" name="Retângulo 286"/>
            <p:cNvSpPr/>
            <p:nvPr/>
          </p:nvSpPr>
          <p:spPr>
            <a:xfrm>
              <a:off x="2276930" y="2054225"/>
              <a:ext cx="176213" cy="4803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8" name="CaixaDeTexto 37"/>
            <p:cNvSpPr txBox="1">
              <a:spLocks noChangeArrowheads="1"/>
            </p:cNvSpPr>
            <p:nvPr/>
          </p:nvSpPr>
          <p:spPr bwMode="auto">
            <a:xfrm>
              <a:off x="870405" y="2159000"/>
              <a:ext cx="14414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Razão entre as rendas das faixas</a:t>
              </a:r>
            </a:p>
          </p:txBody>
        </p:sp>
        <p:sp>
          <p:nvSpPr>
            <p:cNvPr id="289" name="CaixaDeTexto 37"/>
            <p:cNvSpPr txBox="1">
              <a:spLocks noChangeArrowheads="1"/>
            </p:cNvSpPr>
            <p:nvPr/>
          </p:nvSpPr>
          <p:spPr bwMode="auto">
            <a:xfrm>
              <a:off x="4759780" y="3062288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26%</a:t>
              </a:r>
            </a:p>
          </p:txBody>
        </p:sp>
        <p:sp>
          <p:nvSpPr>
            <p:cNvPr id="290" name="CaixaDeTexto 37"/>
            <p:cNvSpPr txBox="1">
              <a:spLocks noChangeArrowheads="1"/>
            </p:cNvSpPr>
            <p:nvPr/>
          </p:nvSpPr>
          <p:spPr bwMode="auto">
            <a:xfrm>
              <a:off x="6648905" y="3062288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8%</a:t>
              </a:r>
            </a:p>
          </p:txBody>
        </p:sp>
        <p:sp>
          <p:nvSpPr>
            <p:cNvPr id="291" name="CaixaDeTexto 290"/>
            <p:cNvSpPr txBox="1">
              <a:spLocks noChangeArrowheads="1"/>
            </p:cNvSpPr>
            <p:nvPr/>
          </p:nvSpPr>
          <p:spPr bwMode="auto">
            <a:xfrm>
              <a:off x="8520568" y="3062288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31%</a:t>
              </a:r>
            </a:p>
          </p:txBody>
        </p:sp>
        <p:cxnSp>
          <p:nvCxnSpPr>
            <p:cNvPr id="292" name="Conector reto 291"/>
            <p:cNvCxnSpPr/>
            <p:nvPr/>
          </p:nvCxnSpPr>
          <p:spPr>
            <a:xfrm>
              <a:off x="417968" y="2851150"/>
              <a:ext cx="934561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3" name="Imagem 2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55" y="2170113"/>
              <a:ext cx="51117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CaixaDeTexto 37"/>
            <p:cNvSpPr txBox="1">
              <a:spLocks noChangeArrowheads="1"/>
            </p:cNvSpPr>
            <p:nvPr/>
          </p:nvSpPr>
          <p:spPr bwMode="auto">
            <a:xfrm>
              <a:off x="4369255" y="2243138"/>
              <a:ext cx="144303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1%/10% mais ricos</a:t>
              </a:r>
            </a:p>
          </p:txBody>
        </p:sp>
        <p:sp>
          <p:nvSpPr>
            <p:cNvPr id="295" name="CaixaDeTexto 37"/>
            <p:cNvSpPr txBox="1">
              <a:spLocks noChangeArrowheads="1"/>
            </p:cNvSpPr>
            <p:nvPr/>
          </p:nvSpPr>
          <p:spPr bwMode="auto">
            <a:xfrm>
              <a:off x="6315530" y="2243138"/>
              <a:ext cx="14414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0,1%/10% mais ricos</a:t>
              </a:r>
            </a:p>
          </p:txBody>
        </p:sp>
        <p:sp>
          <p:nvSpPr>
            <p:cNvPr id="296" name="CaixaDeTexto 37"/>
            <p:cNvSpPr txBox="1">
              <a:spLocks noChangeArrowheads="1"/>
            </p:cNvSpPr>
            <p:nvPr/>
          </p:nvSpPr>
          <p:spPr bwMode="auto">
            <a:xfrm>
              <a:off x="8199893" y="2243138"/>
              <a:ext cx="14430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0,1%/1% mais ricos</a:t>
              </a:r>
            </a:p>
          </p:txBody>
        </p:sp>
        <p:sp>
          <p:nvSpPr>
            <p:cNvPr id="297" name="CaixaDeTexto 37"/>
            <p:cNvSpPr txBox="1">
              <a:spLocks noChangeArrowheads="1"/>
            </p:cNvSpPr>
            <p:nvPr/>
          </p:nvSpPr>
          <p:spPr bwMode="auto">
            <a:xfrm>
              <a:off x="438605" y="3727450"/>
              <a:ext cx="144145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Renda Bruta*</a:t>
              </a:r>
            </a:p>
          </p:txBody>
        </p:sp>
        <p:sp>
          <p:nvSpPr>
            <p:cNvPr id="298" name="CaixaDeTexto 37"/>
            <p:cNvSpPr txBox="1">
              <a:spLocks noChangeArrowheads="1"/>
            </p:cNvSpPr>
            <p:nvPr/>
          </p:nvSpPr>
          <p:spPr bwMode="auto">
            <a:xfrm>
              <a:off x="405268" y="2978150"/>
              <a:ext cx="19145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Renda Tributável Bruta</a:t>
              </a:r>
            </a:p>
          </p:txBody>
        </p:sp>
        <p:cxnSp>
          <p:nvCxnSpPr>
            <p:cNvPr id="299" name="Conector reto 298"/>
            <p:cNvCxnSpPr/>
            <p:nvPr/>
          </p:nvCxnSpPr>
          <p:spPr>
            <a:xfrm>
              <a:off x="419555" y="3544888"/>
              <a:ext cx="934561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Retângulo 299"/>
            <p:cNvSpPr/>
            <p:nvPr/>
          </p:nvSpPr>
          <p:spPr>
            <a:xfrm>
              <a:off x="130630" y="4119563"/>
              <a:ext cx="2144713" cy="1800225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1" name="Retângulo 300"/>
            <p:cNvSpPr/>
            <p:nvPr/>
          </p:nvSpPr>
          <p:spPr>
            <a:xfrm>
              <a:off x="4323218" y="4119563"/>
              <a:ext cx="1716087" cy="1079500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2" name="Retângulo 301"/>
            <p:cNvSpPr/>
            <p:nvPr/>
          </p:nvSpPr>
          <p:spPr>
            <a:xfrm>
              <a:off x="8066543" y="4119563"/>
              <a:ext cx="1958975" cy="360362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303" name="Grupo 10"/>
            <p:cNvGrpSpPr>
              <a:grpSpLocks/>
            </p:cNvGrpSpPr>
            <p:nvPr/>
          </p:nvGrpSpPr>
          <p:grpSpPr bwMode="auto">
            <a:xfrm>
              <a:off x="6023430" y="4119563"/>
              <a:ext cx="177800" cy="1069975"/>
              <a:chOff x="5892800" y="3117589"/>
              <a:chExt cx="177800" cy="1069975"/>
            </a:xfrm>
          </p:grpSpPr>
          <p:sp>
            <p:nvSpPr>
              <p:cNvPr id="304" name="Retângulo 303"/>
              <p:cNvSpPr/>
              <p:nvPr/>
            </p:nvSpPr>
            <p:spPr>
              <a:xfrm>
                <a:off x="5892800" y="3117589"/>
                <a:ext cx="177800" cy="719137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5" name="Triângulo retângulo 304"/>
              <p:cNvSpPr/>
              <p:nvPr/>
            </p:nvSpPr>
            <p:spPr>
              <a:xfrm flipV="1">
                <a:off x="5892800" y="3828789"/>
                <a:ext cx="177800" cy="358775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306" name="Grupo 9"/>
            <p:cNvGrpSpPr>
              <a:grpSpLocks/>
            </p:cNvGrpSpPr>
            <p:nvPr/>
          </p:nvGrpSpPr>
          <p:grpSpPr bwMode="auto">
            <a:xfrm>
              <a:off x="4154943" y="4119563"/>
              <a:ext cx="176212" cy="1430337"/>
              <a:chOff x="4024313" y="3117589"/>
              <a:chExt cx="176212" cy="1430338"/>
            </a:xfrm>
          </p:grpSpPr>
          <p:sp>
            <p:nvSpPr>
              <p:cNvPr id="307" name="Retângulo 306"/>
              <p:cNvSpPr/>
              <p:nvPr/>
            </p:nvSpPr>
            <p:spPr>
              <a:xfrm>
                <a:off x="4024313" y="3117589"/>
                <a:ext cx="176212" cy="1079501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8" name="Triângulo retângulo 307"/>
              <p:cNvSpPr/>
              <p:nvPr/>
            </p:nvSpPr>
            <p:spPr>
              <a:xfrm flipV="1">
                <a:off x="4024313" y="4187565"/>
                <a:ext cx="176212" cy="360362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309" name="Grupo 8"/>
            <p:cNvGrpSpPr>
              <a:grpSpLocks/>
            </p:cNvGrpSpPr>
            <p:nvPr/>
          </p:nvGrpSpPr>
          <p:grpSpPr bwMode="auto">
            <a:xfrm>
              <a:off x="2272168" y="4119563"/>
              <a:ext cx="176212" cy="1798637"/>
              <a:chOff x="2141538" y="3117589"/>
              <a:chExt cx="176212" cy="1798638"/>
            </a:xfrm>
          </p:grpSpPr>
          <p:sp>
            <p:nvSpPr>
              <p:cNvPr id="310" name="Retângulo 309"/>
              <p:cNvSpPr/>
              <p:nvPr/>
            </p:nvSpPr>
            <p:spPr>
              <a:xfrm>
                <a:off x="2141538" y="3117589"/>
                <a:ext cx="176212" cy="1439863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11" name="Triângulo retângulo 310"/>
              <p:cNvSpPr/>
              <p:nvPr/>
            </p:nvSpPr>
            <p:spPr>
              <a:xfrm flipV="1">
                <a:off x="2141538" y="4555865"/>
                <a:ext cx="176212" cy="360362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312" name="Grupo 11"/>
            <p:cNvGrpSpPr>
              <a:grpSpLocks/>
            </p:cNvGrpSpPr>
            <p:nvPr/>
          </p:nvGrpSpPr>
          <p:grpSpPr bwMode="auto">
            <a:xfrm>
              <a:off x="7891918" y="4119563"/>
              <a:ext cx="176212" cy="714375"/>
              <a:chOff x="7761288" y="3110843"/>
              <a:chExt cx="176212" cy="713977"/>
            </a:xfrm>
          </p:grpSpPr>
          <p:sp>
            <p:nvSpPr>
              <p:cNvPr id="313" name="Retângulo 312"/>
              <p:cNvSpPr/>
              <p:nvPr/>
            </p:nvSpPr>
            <p:spPr>
              <a:xfrm>
                <a:off x="7761288" y="3110843"/>
                <a:ext cx="176212" cy="360161"/>
              </a:xfrm>
              <a:prstGeom prst="rect">
                <a:avLst/>
              </a:prstGeom>
              <a:solidFill>
                <a:srgbClr val="165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14" name="Triângulo retângulo 313"/>
              <p:cNvSpPr/>
              <p:nvPr/>
            </p:nvSpPr>
            <p:spPr>
              <a:xfrm flipV="1">
                <a:off x="7761288" y="3466245"/>
                <a:ext cx="176212" cy="358575"/>
              </a:xfrm>
              <a:prstGeom prst="rtTriangle">
                <a:avLst/>
              </a:prstGeom>
              <a:solidFill>
                <a:srgbClr val="1659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315" name="Retângulo 314"/>
            <p:cNvSpPr/>
            <p:nvPr/>
          </p:nvSpPr>
          <p:spPr>
            <a:xfrm>
              <a:off x="2448380" y="4119563"/>
              <a:ext cx="1716088" cy="1439862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6" name="Retângulo 315"/>
            <p:cNvSpPr/>
            <p:nvPr/>
          </p:nvSpPr>
          <p:spPr>
            <a:xfrm>
              <a:off x="6198055" y="4119563"/>
              <a:ext cx="1716088" cy="719137"/>
            </a:xfrm>
            <a:prstGeom prst="rect">
              <a:avLst/>
            </a:prstGeom>
            <a:solidFill>
              <a:srgbClr val="1659B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17" name="Grupo 7"/>
            <p:cNvGrpSpPr>
              <a:grpSpLocks/>
            </p:cNvGrpSpPr>
            <p:nvPr/>
          </p:nvGrpSpPr>
          <p:grpSpPr bwMode="auto">
            <a:xfrm rot="-697448">
              <a:off x="1095830" y="5473700"/>
              <a:ext cx="8220075" cy="785813"/>
              <a:chOff x="242364" y="4412088"/>
              <a:chExt cx="9592512" cy="786860"/>
            </a:xfrm>
          </p:grpSpPr>
          <p:sp>
            <p:nvSpPr>
              <p:cNvPr id="318" name="Triângulo retângulo 317"/>
              <p:cNvSpPr/>
              <p:nvPr/>
            </p:nvSpPr>
            <p:spPr>
              <a:xfrm flipV="1">
                <a:off x="5010281" y="4408946"/>
                <a:ext cx="4824044" cy="756657"/>
              </a:xfrm>
              <a:prstGeom prst="rtTriangle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  <p:sp>
            <p:nvSpPr>
              <p:cNvPr id="319" name="Triângulo retângulo 318"/>
              <p:cNvSpPr/>
              <p:nvPr/>
            </p:nvSpPr>
            <p:spPr>
              <a:xfrm flipH="1" flipV="1">
                <a:off x="239061" y="4441369"/>
                <a:ext cx="4362758" cy="756657"/>
              </a:xfrm>
              <a:prstGeom prst="rtTriangle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pic>
          <p:nvPicPr>
            <p:cNvPr id="320" name="Imagem 26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8201480" y="4102100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1" name="Grupo 324"/>
            <p:cNvGrpSpPr>
              <a:grpSpLocks/>
            </p:cNvGrpSpPr>
            <p:nvPr/>
          </p:nvGrpSpPr>
          <p:grpSpPr bwMode="auto">
            <a:xfrm>
              <a:off x="4369255" y="4768850"/>
              <a:ext cx="1571625" cy="401638"/>
              <a:chOff x="265756" y="2531573"/>
              <a:chExt cx="1571247" cy="400942"/>
            </a:xfrm>
          </p:grpSpPr>
          <p:pic>
            <p:nvPicPr>
              <p:cNvPr id="322" name="Imagem 325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26575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3" name="Imagem 326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42118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" name="Imagem 327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57661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5" name="Imagem 3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73204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6" name="Imagem 329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88746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" name="Imagem 330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04289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" name="Imagem 331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19832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9" name="Imagem 332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35375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0" name="Imagem 333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50918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1" name="Imagem 334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66460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2" name="Imagem 33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315530" y="4397375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Imagem 33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471105" y="4397375"/>
              <a:ext cx="1730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Imagem 340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626680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Imagem 341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782255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Imagem 342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6937830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Imagem 343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093405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" name="Imagem 34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248980" y="4397375"/>
              <a:ext cx="1714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" name="Imagem 345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402968" y="4397375"/>
              <a:ext cx="1730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0" name="Imagem 346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r="9871"/>
            <a:stretch>
              <a:fillRect/>
            </a:stretch>
          </p:blipFill>
          <p:spPr bwMode="auto">
            <a:xfrm>
              <a:off x="7558543" y="4397375"/>
              <a:ext cx="1730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1" name="Grupo 16"/>
            <p:cNvGrpSpPr>
              <a:grpSpLocks/>
            </p:cNvGrpSpPr>
            <p:nvPr/>
          </p:nvGrpSpPr>
          <p:grpSpPr bwMode="auto">
            <a:xfrm>
              <a:off x="2489655" y="4364038"/>
              <a:ext cx="1571625" cy="1179512"/>
              <a:chOff x="2372103" y="2587068"/>
              <a:chExt cx="1571247" cy="1179763"/>
            </a:xfrm>
          </p:grpSpPr>
          <p:grpSp>
            <p:nvGrpSpPr>
              <p:cNvPr id="342" name="Grupo 348"/>
              <p:cNvGrpSpPr>
                <a:grpSpLocks/>
              </p:cNvGrpSpPr>
              <p:nvPr/>
            </p:nvGrpSpPr>
            <p:grpSpPr bwMode="auto">
              <a:xfrm>
                <a:off x="2372103" y="2587068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365" name="Imagem 34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6" name="Imagem 35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7" name="Imagem 35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" name="Imagem 35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9" name="Imagem 35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0" name="Imagem 35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" name="Imagem 35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2" name="Imagem 35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3" name="Imagem 35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4" name="Imagem 35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43" name="Grupo 359"/>
              <p:cNvGrpSpPr>
                <a:grpSpLocks/>
              </p:cNvGrpSpPr>
              <p:nvPr/>
            </p:nvGrpSpPr>
            <p:grpSpPr bwMode="auto">
              <a:xfrm>
                <a:off x="2372103" y="2988010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355" name="Imagem 36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" name="Imagem 36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" name="Imagem 36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" name="Imagem 36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9" name="Imagem 36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Imagem 36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1" name="Imagem 36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2" name="Imagem 36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3" name="Imagem 36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4" name="Imagem 36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44" name="Grupo 370"/>
              <p:cNvGrpSpPr>
                <a:grpSpLocks/>
              </p:cNvGrpSpPr>
              <p:nvPr/>
            </p:nvGrpSpPr>
            <p:grpSpPr bwMode="auto">
              <a:xfrm>
                <a:off x="2372103" y="3365889"/>
                <a:ext cx="1571247" cy="400942"/>
                <a:chOff x="265756" y="2531573"/>
                <a:chExt cx="1571247" cy="400942"/>
              </a:xfrm>
            </p:grpSpPr>
            <p:pic>
              <p:nvPicPr>
                <p:cNvPr id="345" name="Imagem 37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6575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6" name="Imagem 37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42118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7" name="Imagem 37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7661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" name="Imagem 37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3204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" name="Imagem 37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8746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0" name="Imagem 37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42896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1" name="Imagem 37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98324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2" name="Imagem 37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53752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3" name="Imagem 37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509180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4" name="Imagem 38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64608" y="2531573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75" name="Grupo 13"/>
            <p:cNvGrpSpPr>
              <a:grpSpLocks/>
            </p:cNvGrpSpPr>
            <p:nvPr/>
          </p:nvGrpSpPr>
          <p:grpSpPr bwMode="auto">
            <a:xfrm>
              <a:off x="968830" y="5930900"/>
              <a:ext cx="457200" cy="649288"/>
              <a:chOff x="910351" y="4339165"/>
              <a:chExt cx="456903" cy="1084800"/>
            </a:xfrm>
          </p:grpSpPr>
          <p:sp>
            <p:nvSpPr>
              <p:cNvPr id="376" name="Retângulo de cantos arredondados 375"/>
              <p:cNvSpPr/>
              <p:nvPr/>
            </p:nvSpPr>
            <p:spPr>
              <a:xfrm>
                <a:off x="910351" y="4339165"/>
                <a:ext cx="456903" cy="1007882"/>
              </a:xfrm>
              <a:prstGeom prst="roundRect">
                <a:avLst>
                  <a:gd name="adj" fmla="val 1038"/>
                </a:avLst>
              </a:prstGeom>
              <a:solidFill>
                <a:srgbClr val="748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77" name="Retângulo com Canto Aparado do Mesmo Lado 376"/>
              <p:cNvSpPr/>
              <p:nvPr/>
            </p:nvSpPr>
            <p:spPr>
              <a:xfrm flipV="1">
                <a:off x="1029337" y="5347047"/>
                <a:ext cx="218933" cy="76918"/>
              </a:xfrm>
              <a:prstGeom prst="snip2SameRect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78" name="Grupo 382"/>
            <p:cNvGrpSpPr>
              <a:grpSpLocks/>
            </p:cNvGrpSpPr>
            <p:nvPr/>
          </p:nvGrpSpPr>
          <p:grpSpPr bwMode="auto">
            <a:xfrm>
              <a:off x="8803143" y="4508500"/>
              <a:ext cx="457200" cy="647700"/>
              <a:chOff x="910351" y="4339165"/>
              <a:chExt cx="456903" cy="1084800"/>
            </a:xfrm>
          </p:grpSpPr>
          <p:sp>
            <p:nvSpPr>
              <p:cNvPr id="379" name="Retângulo de cantos arredondados 378"/>
              <p:cNvSpPr/>
              <p:nvPr/>
            </p:nvSpPr>
            <p:spPr>
              <a:xfrm>
                <a:off x="910351" y="4339165"/>
                <a:ext cx="456903" cy="1007695"/>
              </a:xfrm>
              <a:prstGeom prst="roundRect">
                <a:avLst>
                  <a:gd name="adj" fmla="val 1038"/>
                </a:avLst>
              </a:prstGeom>
              <a:solidFill>
                <a:srgbClr val="748A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80" name="Retângulo com Canto Aparado do Mesmo Lado 379"/>
              <p:cNvSpPr/>
              <p:nvPr/>
            </p:nvSpPr>
            <p:spPr>
              <a:xfrm flipV="1">
                <a:off x="1029336" y="5346860"/>
                <a:ext cx="218933" cy="77105"/>
              </a:xfrm>
              <a:prstGeom prst="snip2SameRect">
                <a:avLst/>
              </a:prstGeom>
              <a:solidFill>
                <a:srgbClr val="5E6A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381" name="Retângulo de cantos arredondados 380"/>
            <p:cNvSpPr/>
            <p:nvPr/>
          </p:nvSpPr>
          <p:spPr>
            <a:xfrm>
              <a:off x="4410530" y="5884863"/>
              <a:ext cx="1368425" cy="989012"/>
            </a:xfrm>
            <a:prstGeom prst="roundRect">
              <a:avLst>
                <a:gd name="adj" fmla="val 0"/>
              </a:avLst>
            </a:prstGeom>
            <a:solidFill>
              <a:srgbClr val="748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382" name="Elipse 381"/>
            <p:cNvSpPr>
              <a:spLocks noChangeAspect="1"/>
            </p:cNvSpPr>
            <p:nvPr/>
          </p:nvSpPr>
          <p:spPr>
            <a:xfrm>
              <a:off x="4410530" y="5300663"/>
              <a:ext cx="1366838" cy="1368425"/>
            </a:xfrm>
            <a:prstGeom prst="ellipse">
              <a:avLst/>
            </a:prstGeom>
            <a:solidFill>
              <a:srgbClr val="E0E1BF"/>
            </a:solidFill>
            <a:ln w="76200">
              <a:solidFill>
                <a:srgbClr val="748A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83" name="Grupo 437"/>
            <p:cNvGrpSpPr>
              <a:grpSpLocks/>
            </p:cNvGrpSpPr>
            <p:nvPr/>
          </p:nvGrpSpPr>
          <p:grpSpPr bwMode="auto">
            <a:xfrm>
              <a:off x="4369255" y="4397375"/>
              <a:ext cx="1571625" cy="400050"/>
              <a:chOff x="265756" y="2531573"/>
              <a:chExt cx="1571247" cy="400942"/>
            </a:xfrm>
          </p:grpSpPr>
          <p:pic>
            <p:nvPicPr>
              <p:cNvPr id="384" name="Imagem 43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26575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5" name="Imagem 439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42118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6" name="Imagem 440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57661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7" name="Imagem 441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73204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Imagem 442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88746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" name="Imagem 443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042896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" name="Imagem 444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198324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" name="Imagem 445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353752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2" name="Imagem 446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509180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3" name="Imagem 447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1" r="55582"/>
              <a:stretch>
                <a:fillRect/>
              </a:stretch>
            </p:blipFill>
            <p:spPr bwMode="auto">
              <a:xfrm flipH="1">
                <a:off x="1664608" y="2531573"/>
                <a:ext cx="172395" cy="40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4" name="Grupo 27"/>
            <p:cNvGrpSpPr>
              <a:grpSpLocks/>
            </p:cNvGrpSpPr>
            <p:nvPr/>
          </p:nvGrpSpPr>
          <p:grpSpPr bwMode="auto">
            <a:xfrm>
              <a:off x="417968" y="4381500"/>
              <a:ext cx="1792287" cy="1522413"/>
              <a:chOff x="-209145" y="2545107"/>
              <a:chExt cx="2174196" cy="1845482"/>
            </a:xfrm>
          </p:grpSpPr>
          <p:grpSp>
            <p:nvGrpSpPr>
              <p:cNvPr id="395" name="Grupo 2168"/>
              <p:cNvGrpSpPr>
                <a:grpSpLocks/>
              </p:cNvGrpSpPr>
              <p:nvPr/>
            </p:nvGrpSpPr>
            <p:grpSpPr bwMode="auto">
              <a:xfrm>
                <a:off x="-209145" y="2545107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56" name="Imagem 216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7" name="Imagem 217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8" name="Imagem 217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9" name="Imagem 217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0" name="Imagem 217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1" name="Imagem 217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2" name="Imagem 217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3" name="Imagem 217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4" name="Imagem 217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5" name="Imagem 217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6" name="Imagem 217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7" name="Imagem 223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8" name="Imagem 224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9" name="Imagem 224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96" name="Grupo 2180"/>
              <p:cNvGrpSpPr>
                <a:grpSpLocks/>
              </p:cNvGrpSpPr>
              <p:nvPr/>
            </p:nvGrpSpPr>
            <p:grpSpPr bwMode="auto">
              <a:xfrm>
                <a:off x="-209145" y="2906242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42" name="Imagem 218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3" name="Imagem 218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4" name="Imagem 218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5" name="Imagem 218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6" name="Imagem 218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7" name="Imagem 218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8" name="Imagem 218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9" name="Imagem 218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0" name="Imagem 218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1" name="Imagem 219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2" name="Imagem 219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3" name="Imagem 223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4" name="Imagem 224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5" name="Imagem 224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97" name="Grupo 2192"/>
              <p:cNvGrpSpPr>
                <a:grpSpLocks/>
              </p:cNvGrpSpPr>
              <p:nvPr/>
            </p:nvGrpSpPr>
            <p:grpSpPr bwMode="auto">
              <a:xfrm>
                <a:off x="-209145" y="3267378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28" name="Imagem 219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9" name="Imagem 219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0" name="Imagem 219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1" name="Imagem 219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2" name="Imagem 219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3" name="Imagem 219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4" name="Imagem 219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5" name="Imagem 220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6" name="Imagem 220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7" name="Imagem 220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8" name="Imagem 220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9" name="Imagem 223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0" name="Imagem 224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" name="Imagem 224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98" name="Grupo 2204"/>
              <p:cNvGrpSpPr>
                <a:grpSpLocks/>
              </p:cNvGrpSpPr>
              <p:nvPr/>
            </p:nvGrpSpPr>
            <p:grpSpPr bwMode="auto">
              <a:xfrm>
                <a:off x="-209145" y="3628515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14" name="Imagem 220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5" name="Imagem 220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6" name="Imagem 220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7" name="Imagem 220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8" name="Imagem 220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9" name="Imagem 221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0" name="Imagem 221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1" name="Imagem 221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2" name="Imagem 221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3" name="Imagem 221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4" name="Imagem 221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5" name="Imagem 223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6" name="Imagem 224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7" name="Imagem 224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99" name="Grupo 2216"/>
              <p:cNvGrpSpPr>
                <a:grpSpLocks/>
              </p:cNvGrpSpPr>
              <p:nvPr/>
            </p:nvGrpSpPr>
            <p:grpSpPr bwMode="auto">
              <a:xfrm>
                <a:off x="-209145" y="3989647"/>
                <a:ext cx="2174196" cy="400942"/>
                <a:chOff x="-209145" y="2750834"/>
                <a:chExt cx="2174196" cy="400942"/>
              </a:xfrm>
            </p:grpSpPr>
            <p:pic>
              <p:nvPicPr>
                <p:cNvPr id="400" name="Imagem 221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3938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1" name="Imagem 2218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54923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2" name="Imagem 2219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70466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3" name="Imagem 222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6008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4" name="Imagem 2221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01551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5" name="Imagem 2222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17094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6" name="Imagem 222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326372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7" name="Imagem 2224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481800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8" name="Imagem 222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637228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" name="Imagem 2226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1792656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" name="Imagem 2227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23581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" name="Imagem 224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80741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" name="Imagem 2245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64504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" name="Imagem 2250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71" r="55582"/>
                <a:stretch>
                  <a:fillRect/>
                </a:stretch>
              </p:blipFill>
              <p:spPr bwMode="auto">
                <a:xfrm flipH="1">
                  <a:off x="-209145" y="2750834"/>
                  <a:ext cx="172395" cy="400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70" name="CaixaDeTexto 37"/>
            <p:cNvSpPr txBox="1">
              <a:spLocks noChangeArrowheads="1"/>
            </p:cNvSpPr>
            <p:nvPr/>
          </p:nvSpPr>
          <p:spPr bwMode="auto">
            <a:xfrm>
              <a:off x="403680" y="4125913"/>
              <a:ext cx="1836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50% dos declarantes</a:t>
              </a:r>
            </a:p>
          </p:txBody>
        </p:sp>
        <p:sp>
          <p:nvSpPr>
            <p:cNvPr id="471" name="CaixaDeTexto 23"/>
            <p:cNvSpPr txBox="1">
              <a:spLocks noChangeArrowheads="1"/>
            </p:cNvSpPr>
            <p:nvPr/>
          </p:nvSpPr>
          <p:spPr bwMode="auto">
            <a:xfrm>
              <a:off x="4253368" y="4141788"/>
              <a:ext cx="1866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9% dos  declarantes</a:t>
              </a:r>
            </a:p>
          </p:txBody>
        </p:sp>
        <p:sp>
          <p:nvSpPr>
            <p:cNvPr id="472" name="CaixaDeTexto 23"/>
            <p:cNvSpPr txBox="1">
              <a:spLocks noChangeArrowheads="1"/>
            </p:cNvSpPr>
            <p:nvPr/>
          </p:nvSpPr>
          <p:spPr bwMode="auto">
            <a:xfrm>
              <a:off x="6161543" y="4106863"/>
              <a:ext cx="17764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0,9% dos declarantes</a:t>
              </a:r>
            </a:p>
          </p:txBody>
        </p:sp>
        <p:sp>
          <p:nvSpPr>
            <p:cNvPr id="473" name="CaixaDeTexto 23"/>
            <p:cNvSpPr txBox="1">
              <a:spLocks noChangeArrowheads="1"/>
            </p:cNvSpPr>
            <p:nvPr/>
          </p:nvSpPr>
          <p:spPr bwMode="auto">
            <a:xfrm>
              <a:off x="8338005" y="4137025"/>
              <a:ext cx="18399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0,1% dos declarantes</a:t>
              </a:r>
            </a:p>
          </p:txBody>
        </p:sp>
        <p:sp>
          <p:nvSpPr>
            <p:cNvPr id="474" name="CaixaDeTexto 37"/>
            <p:cNvSpPr txBox="1">
              <a:spLocks noChangeArrowheads="1"/>
            </p:cNvSpPr>
            <p:nvPr/>
          </p:nvSpPr>
          <p:spPr bwMode="auto">
            <a:xfrm>
              <a:off x="2415043" y="4151313"/>
              <a:ext cx="18351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40% dos declarantes</a:t>
              </a:r>
            </a:p>
          </p:txBody>
        </p:sp>
        <p:sp>
          <p:nvSpPr>
            <p:cNvPr id="475" name="CaixaDeTexto 37"/>
            <p:cNvSpPr txBox="1">
              <a:spLocks noChangeArrowheads="1"/>
            </p:cNvSpPr>
            <p:nvPr/>
          </p:nvSpPr>
          <p:spPr bwMode="auto">
            <a:xfrm>
              <a:off x="8049080" y="5241925"/>
              <a:ext cx="1790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Renda Bruta* = somatório dos rendimentos dos sócios/titular de micro e pq. Empresa + lucros e dividendos + Tributação Exclusiva</a:t>
              </a:r>
            </a:p>
          </p:txBody>
        </p:sp>
        <p:sp>
          <p:nvSpPr>
            <p:cNvPr id="476" name="CaixaDeTexto 37"/>
            <p:cNvSpPr txBox="1">
              <a:spLocks noChangeArrowheads="1"/>
            </p:cNvSpPr>
            <p:nvPr/>
          </p:nvSpPr>
          <p:spPr bwMode="auto">
            <a:xfrm>
              <a:off x="2454730" y="2159000"/>
              <a:ext cx="19748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100" b="1">
                  <a:solidFill>
                    <a:srgbClr val="18467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10%/50% declarantes com menor renda</a:t>
              </a:r>
            </a:p>
          </p:txBody>
        </p:sp>
        <p:sp>
          <p:nvSpPr>
            <p:cNvPr id="477" name="CaixaDeTexto 37"/>
            <p:cNvSpPr txBox="1">
              <a:spLocks noChangeArrowheads="1"/>
            </p:cNvSpPr>
            <p:nvPr/>
          </p:nvSpPr>
          <p:spPr bwMode="auto">
            <a:xfrm>
              <a:off x="4772480" y="3719513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33%</a:t>
              </a:r>
            </a:p>
          </p:txBody>
        </p:sp>
        <p:sp>
          <p:nvSpPr>
            <p:cNvPr id="478" name="CaixaDeTexto 37"/>
            <p:cNvSpPr txBox="1">
              <a:spLocks noChangeArrowheads="1"/>
            </p:cNvSpPr>
            <p:nvPr/>
          </p:nvSpPr>
          <p:spPr bwMode="auto">
            <a:xfrm>
              <a:off x="6661605" y="3719513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14%</a:t>
              </a:r>
            </a:p>
          </p:txBody>
        </p:sp>
        <p:sp>
          <p:nvSpPr>
            <p:cNvPr id="479" name="CaixaDeTexto 37"/>
            <p:cNvSpPr txBox="1">
              <a:spLocks noChangeArrowheads="1"/>
            </p:cNvSpPr>
            <p:nvPr/>
          </p:nvSpPr>
          <p:spPr bwMode="auto">
            <a:xfrm>
              <a:off x="8534855" y="3719513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43%</a:t>
              </a:r>
            </a:p>
          </p:txBody>
        </p:sp>
        <p:sp>
          <p:nvSpPr>
            <p:cNvPr id="480" name="CaixaDeTexto 37"/>
            <p:cNvSpPr txBox="1">
              <a:spLocks noChangeArrowheads="1"/>
            </p:cNvSpPr>
            <p:nvPr/>
          </p:nvSpPr>
          <p:spPr bwMode="auto">
            <a:xfrm>
              <a:off x="2881768" y="3062288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204%</a:t>
              </a:r>
            </a:p>
          </p:txBody>
        </p:sp>
        <p:sp>
          <p:nvSpPr>
            <p:cNvPr id="481" name="CaixaDeTexto 37"/>
            <p:cNvSpPr txBox="1">
              <a:spLocks noChangeArrowheads="1"/>
            </p:cNvSpPr>
            <p:nvPr/>
          </p:nvSpPr>
          <p:spPr bwMode="auto">
            <a:xfrm>
              <a:off x="2894468" y="3719513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100" b="1">
                  <a:solidFill>
                    <a:srgbClr val="748A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240%</a:t>
              </a:r>
            </a:p>
          </p:txBody>
        </p:sp>
        <p:cxnSp>
          <p:nvCxnSpPr>
            <p:cNvPr id="482" name="Conector reto 481"/>
            <p:cNvCxnSpPr/>
            <p:nvPr/>
          </p:nvCxnSpPr>
          <p:spPr>
            <a:xfrm>
              <a:off x="138568" y="2054225"/>
              <a:ext cx="9894887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14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1.3 Desempenho da Arrecadação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" name="Imagem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" y="545846"/>
            <a:ext cx="10030496" cy="62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ítulo 1"/>
          <p:cNvSpPr>
            <a:spLocks noGrp="1"/>
          </p:cNvSpPr>
          <p:nvPr>
            <p:ph idx="1"/>
          </p:nvPr>
        </p:nvSpPr>
        <p:spPr>
          <a:xfrm>
            <a:off x="503237" y="748856"/>
            <a:ext cx="9069387" cy="6203089"/>
          </a:xfrm>
        </p:spPr>
        <p:txBody>
          <a:bodyPr>
            <a:normAutofit lnSpcReduction="10000"/>
          </a:bodyPr>
          <a:lstStyle/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Sistema </a:t>
            </a:r>
            <a:r>
              <a:rPr lang="en-US" altLang="pt-BR" sz="2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Tributário</a:t>
            </a: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suas</a:t>
            </a: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características</a:t>
            </a: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principais</a:t>
            </a: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1143000" lvl="1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Evolução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Carga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Tributária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Brasil</a:t>
            </a:r>
            <a:endParaRPr lang="en-US" altLang="pt-BR" sz="2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143000" lvl="1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Grandes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Números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do Sistema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Tributário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Nacional</a:t>
            </a:r>
            <a:endParaRPr lang="en-US" altLang="pt-BR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143000" lvl="1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Desempenho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Arrecadação</a:t>
            </a:r>
            <a:endParaRPr lang="en-US" altLang="pt-BR" sz="2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143000" lvl="1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Evolução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Gasto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Tributário/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Desonerações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1143000" lvl="1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Parcelamentos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Especiais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1143000" lvl="1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Assimetrias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fragmentação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Modelo</a:t>
            </a:r>
            <a:r>
              <a:rPr lang="en-US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proliferação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regimes </a:t>
            </a:r>
            <a:r>
              <a:rPr lang="en-US" altLang="pt-BR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especiais</a:t>
            </a:r>
            <a:r>
              <a:rPr lang="en-US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783000" lvl="1" indent="0">
              <a:lnSpc>
                <a:spcPct val="100000"/>
              </a:lnSpc>
              <a:spcBef>
                <a:spcPts val="0"/>
              </a:spcBef>
              <a:buSzPct val="80000"/>
            </a:pPr>
            <a:endParaRPr lang="en-US" altLang="pt-BR" sz="12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altLang="pt-BR" sz="2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Aperfeiçoamento</a:t>
            </a: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Simplificação</a:t>
            </a:r>
            <a:r>
              <a:rPr lang="en-US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do Sistema</a:t>
            </a:r>
          </a:p>
          <a:p>
            <a:pPr marL="1143000" lvl="1" indent="-360000">
              <a:lnSpc>
                <a:spcPct val="100000"/>
              </a:lnSpc>
              <a:spcBef>
                <a:spcPts val="1015"/>
              </a:spcBef>
              <a:buSzPct val="80000"/>
              <a:buFont typeface="+mj-lt"/>
              <a:buAutoNum type="arabicPeriod"/>
            </a:pP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Ajustes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Tributação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da Base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Consumo</a:t>
            </a:r>
            <a:endParaRPr lang="en-US" altLang="pt-BR" sz="2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143000" lvl="1" indent="-360000">
              <a:lnSpc>
                <a:spcPct val="100000"/>
              </a:lnSpc>
              <a:spcBef>
                <a:spcPts val="1015"/>
              </a:spcBef>
              <a:buSzPct val="80000"/>
              <a:buFont typeface="+mj-lt"/>
              <a:buAutoNum type="arabicPeriod"/>
            </a:pP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Sistema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Público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Escrituração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Digital (SPED)</a:t>
            </a:r>
          </a:p>
          <a:p>
            <a:pPr marL="1143000" lvl="1" indent="-360000">
              <a:lnSpc>
                <a:spcPct val="100000"/>
              </a:lnSpc>
              <a:spcBef>
                <a:spcPts val="1015"/>
              </a:spcBef>
              <a:buSzPct val="80000"/>
              <a:buFont typeface="+mj-lt"/>
              <a:buAutoNum type="arabicPeriod"/>
            </a:pPr>
            <a:r>
              <a:rPr lang="en-US" altLang="pt-BR" sz="21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Competitividade</a:t>
            </a:r>
            <a:r>
              <a:rPr lang="en-US" altLang="pt-BR" sz="2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1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Comércio</a:t>
            </a:r>
            <a:r>
              <a:rPr lang="en-US" altLang="pt-BR" sz="21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Exterior </a:t>
            </a:r>
            <a:endParaRPr lang="en-US" altLang="pt-BR" sz="2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143000" lvl="1" indent="-360000">
              <a:lnSpc>
                <a:spcPct val="100000"/>
              </a:lnSpc>
              <a:spcBef>
                <a:spcPts val="1015"/>
              </a:spcBef>
              <a:buSzPct val="80000"/>
              <a:buFont typeface="+mj-lt"/>
              <a:buAutoNum type="arabicPeriod"/>
            </a:pP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Harmonização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legislação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tributária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aduaneira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com as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práticas</a:t>
            </a:r>
            <a:r>
              <a:rPr lang="en-US" altLang="pt-BR" sz="2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1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internacionais</a:t>
            </a:r>
            <a:endParaRPr lang="en-US" altLang="pt-BR" sz="2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Sumário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1.4 Evolução do Gasto Tributário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47588"/>
              </p:ext>
            </p:extLst>
          </p:nvPr>
        </p:nvGraphicFramePr>
        <p:xfrm>
          <a:off x="551145" y="851770"/>
          <a:ext cx="9314817" cy="601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4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1.4 Evolução do Gasto Tributário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Gráfico 3" title="=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418377"/>
              </p:ext>
            </p:extLst>
          </p:nvPr>
        </p:nvGraphicFramePr>
        <p:xfrm>
          <a:off x="388307" y="723081"/>
          <a:ext cx="9477656" cy="650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39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1.4 Evolução do Gasto Tributário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741012"/>
              </p:ext>
            </p:extLst>
          </p:nvPr>
        </p:nvGraphicFramePr>
        <p:xfrm>
          <a:off x="209899" y="726510"/>
          <a:ext cx="9656064" cy="623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2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1.4 Evolução do Gasto Tributário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963564"/>
              </p:ext>
            </p:extLst>
          </p:nvPr>
        </p:nvGraphicFramePr>
        <p:xfrm>
          <a:off x="412324" y="977031"/>
          <a:ext cx="9453639" cy="576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Planilha" r:id="rId4" imgW="9267750" imgH="5648415" progId="Excel.Sheet.8">
                  <p:embed/>
                </p:oleObj>
              </mc:Choice>
              <mc:Fallback>
                <p:oleObj name="Planilha" r:id="rId4" imgW="9267750" imgH="5648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324" y="977031"/>
                        <a:ext cx="9453639" cy="576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1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1.5 Parcelamentos Especiais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4" y="4133404"/>
            <a:ext cx="9728136" cy="24112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83" y="1173522"/>
            <a:ext cx="9619512" cy="26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1.5 Parcelamentos Especiais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ítulo 1"/>
          <p:cNvSpPr>
            <a:spLocks noGrp="1"/>
          </p:cNvSpPr>
          <p:nvPr>
            <p:ph idx="1"/>
          </p:nvPr>
        </p:nvSpPr>
        <p:spPr>
          <a:xfrm>
            <a:off x="440607" y="1262425"/>
            <a:ext cx="9069387" cy="4900382"/>
          </a:xfrm>
        </p:spPr>
        <p:txBody>
          <a:bodyPr>
            <a:normAutofit/>
          </a:bodyPr>
          <a:lstStyle/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pt-BR" altLang="pt-BR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expectativa para a abertura de um parcelamento e sua posterior adesão </a:t>
            </a:r>
            <a:r>
              <a:rPr lang="pt-BR" altLang="pt-BR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influenciam negativamente a arrecadação </a:t>
            </a:r>
            <a:r>
              <a:rPr lang="pt-BR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induzida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pt-BR" altLang="pt-BR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pt-BR" altLang="pt-BR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Considerando que 32% dos contribuintes especiais e diferenciados (cerca de 80% da arrecadação) optaram por uma das reaberturas da Lei nº 11.941, de 2009, estima-se que em torno de </a:t>
            </a:r>
            <a:r>
              <a:rPr lang="pt-BR" altLang="pt-B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R$ 18,6 bilhões </a:t>
            </a:r>
            <a:r>
              <a:rPr lang="pt-BR" altLang="pt-BR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por ano </a:t>
            </a:r>
            <a:r>
              <a:rPr lang="pt-BR" altLang="pt-BR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deixaram de arrecadados de forma </a:t>
            </a:r>
            <a:r>
              <a:rPr lang="pt-BR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induzida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pt-BR" altLang="pt-BR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pt-BR" altLang="pt-BR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Entre as empresas analisadas que foram optantes pelo parcelamento reaberto em 2013 (3.410), 70,14% (2.392) </a:t>
            </a:r>
            <a:r>
              <a:rPr lang="pt-BR" altLang="pt-BR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já haviam optado pelo parcelamento de 2009</a:t>
            </a:r>
          </a:p>
        </p:txBody>
      </p:sp>
    </p:spTree>
    <p:extLst>
      <p:ext uri="{BB962C8B-B14F-4D97-AF65-F5344CB8AC3E}">
        <p14:creationId xmlns:p14="http://schemas.microsoft.com/office/powerpoint/2010/main" val="31235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1.6 Assimetrias e “fragmentação” do sistema 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ítulo 1"/>
          <p:cNvSpPr>
            <a:spLocks noGrp="1"/>
          </p:cNvSpPr>
          <p:nvPr>
            <p:ph idx="1"/>
          </p:nvPr>
        </p:nvSpPr>
        <p:spPr>
          <a:xfrm>
            <a:off x="440607" y="1387685"/>
            <a:ext cx="9069387" cy="4900382"/>
          </a:xfrm>
        </p:spPr>
        <p:txBody>
          <a:bodyPr>
            <a:normAutofit/>
          </a:bodyPr>
          <a:lstStyle/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Proliferação de </a:t>
            </a:r>
            <a:r>
              <a:rPr lang="pt-BR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sistemáticas diferenciadas 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na apuração dos tributos por meio de isenções, reduções de alíquotas, créditos presumidos, etc.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criação de diversos regimes </a:t>
            </a:r>
            <a:r>
              <a:rPr lang="pt-BR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diferenciados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favorecidos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propicia a “migração” artificial (</a:t>
            </a:r>
            <a:r>
              <a:rPr lang="pt-BR" altLang="pt-BR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distorsiva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 de grupos de contribuintes que se beneficiam ao sair da regra geral para regras específicas menos onerosas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pt-BR" altLang="pt-B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fragmentação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gera a quebra da equidade vertical (empresas de diferentes portes não devem ser diferenciadas quanto à incidência de tributos) e horizontal (o tributo não deve ser determinante para o investidor fazer sua opção)</a:t>
            </a:r>
          </a:p>
        </p:txBody>
      </p:sp>
    </p:spTree>
    <p:extLst>
      <p:ext uri="{BB962C8B-B14F-4D97-AF65-F5344CB8AC3E}">
        <p14:creationId xmlns:p14="http://schemas.microsoft.com/office/powerpoint/2010/main" val="12071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0" y="579841"/>
            <a:ext cx="6412680" cy="6215040"/>
          </a:xfrm>
          <a:prstGeom prst="rect">
            <a:avLst/>
          </a:prstGeom>
          <a:ln>
            <a:noFill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7192" y="1767791"/>
            <a:ext cx="9516843" cy="4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r>
              <a:rPr lang="pt-BR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pt-BR" alt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Aperfeiçoamento e Simplificação do </a:t>
            </a:r>
            <a:r>
              <a:rPr lang="pt-BR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</a:t>
            </a: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r>
              <a:rPr lang="pt-BR" alt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Ajustes na Tributação e Redução de Obrigações Acessórias</a:t>
            </a:r>
            <a:endParaRPr lang="pt-BR" altLang="pt-B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r>
              <a:rPr lang="pt-BR" alt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pt-BR" altLang="pt-B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endParaRPr lang="en-US" altLang="pt-BR" sz="1400" b="1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9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2.1 Ajustes na Tributação da Base Consumo 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0512" y="973177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REFORMULAÇÃO DO PIS/COFINS SOBRE A RECEITA E IMPORTAÇÃO)</a:t>
            </a:r>
            <a:endParaRPr lang="en-US" altLang="pt-BR" sz="18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0472" y="369248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rgbClr val="002060"/>
                </a:solidFill>
                <a:latin typeface="Calibri" panose="020F0502020204030204" pitchFamily="34" charset="0"/>
              </a:rPr>
              <a:t>CONTRIBUIÇÃO SOCIAL SOBRE AS RECEITAS E IMPORTAÇÕES</a:t>
            </a:r>
            <a:endParaRPr lang="pt-BR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68824" y="2289646"/>
            <a:ext cx="590465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</a:rPr>
              <a:t>UNIFICAÇÃO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</a:rPr>
              <a:t> da legislação, das alíquotas, e da forma de apuração. Substituição da incidência dual do PIS e da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</a:rPr>
              <a:t>Cofins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</a:rPr>
              <a:t> pela incidência única da CSRI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68824" y="3484495"/>
            <a:ext cx="5904656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</a:rPr>
              <a:t>SIMPLIFICAÇÃO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</a:rPr>
              <a:t> da apuração com a regra de tributo contra tributo. Os valores pagos e devidamente documentados relativos às etapas anteriores geram direito a crédito nas etapas posteriores.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68824" y="4956343"/>
            <a:ext cx="5904656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</a:rPr>
              <a:t>RACIONALIZAÇÃO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</a:rPr>
              <a:t> no alinhamento das regras de crédito da CSRI com as regras de dedutibilidade do IRPJ. Desvinculação da opção de tributação da renda com a tributação do consumo. Tratamento isonômico das pequenas empresas.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2500" y="292494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Arial Black" panose="020B0A04020102020204" pitchFamily="34" charset="0"/>
              </a:rPr>
              <a:t>CSRI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85120" y="1700316"/>
            <a:ext cx="668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rgbClr val="002060"/>
                </a:solidFill>
                <a:latin typeface="Calibri" panose="020F0502020204030204" pitchFamily="34" charset="0"/>
              </a:rPr>
              <a:t>INTEGRAÇÃO COM SIMPLIFICAÇÃO E RACIONALIZAÇÃO</a:t>
            </a:r>
          </a:p>
        </p:txBody>
      </p:sp>
    </p:spTree>
    <p:extLst>
      <p:ext uri="{BB962C8B-B14F-4D97-AF65-F5344CB8AC3E}">
        <p14:creationId xmlns:p14="http://schemas.microsoft.com/office/powerpoint/2010/main" val="23830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2.1 Ajustes na Tributação da Base Consumo 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17415" y="815178"/>
            <a:ext cx="7270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 u="sng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LINHAS GERAIS DO NOVO MODELO DE INCIDÊNCIA</a:t>
            </a:r>
            <a:endParaRPr lang="en-US" altLang="pt-BR" sz="1800" b="1" u="sng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4528" y="1340768"/>
            <a:ext cx="8928992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n-lt"/>
              </a:rPr>
              <a:t>Substituição das atuais incidências do PIS e da </a:t>
            </a:r>
            <a:r>
              <a:rPr lang="pt-BR" dirty="0" err="1">
                <a:solidFill>
                  <a:srgbClr val="002060"/>
                </a:solidFill>
                <a:latin typeface="+mn-lt"/>
              </a:rPr>
              <a:t>Cofins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 pela incidência da CSRI. A transição para o novo modelo será gradual, com  implementação da CSRI substituindo apenas o PIS. A </a:t>
            </a:r>
            <a:r>
              <a:rPr lang="pt-BR" dirty="0" err="1">
                <a:solidFill>
                  <a:srgbClr val="002060"/>
                </a:solidFill>
                <a:latin typeface="+mn-lt"/>
              </a:rPr>
              <a:t>Cofins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 seria incorporada no ano seguinte, possibilitando ajustes nos modelo, em especial com relação à calibragem da alíquota.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4528" y="2636912"/>
            <a:ext cx="8928992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n-lt"/>
              </a:rPr>
              <a:t>Aproximação da incidência não-cumulativa à incidência modelo de um IVA, ampliando significativamente as operações com geração de crédito. Nessa mesma linha, o crédito será limitado aos valores constantes dos documentos fiscais e passará a haver destaque no documento fiscal da contribuição incidente em cada operação.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4528" y="4045790"/>
            <a:ext cx="8928992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n-lt"/>
              </a:rPr>
              <a:t>Tratamento isonômico na incidência para as pequenas empresas. Desvinculação da tributação do consumo (CSRI) com a opção relativa à incidência do IRPJ (Lucro Real, Lucro Presumido e Simples Nacional).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4528" y="5180372"/>
            <a:ext cx="8928992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n-lt"/>
              </a:rPr>
              <a:t>Neutralidade geral na arrecadação. A alíquota da CSRI será calibrada de tal forma a manter o mesmo nível geral de arrecadação do PIS/</a:t>
            </a:r>
            <a:r>
              <a:rPr lang="pt-BR" dirty="0" err="1">
                <a:solidFill>
                  <a:srgbClr val="002060"/>
                </a:solidFill>
                <a:latin typeface="+mn-lt"/>
              </a:rPr>
              <a:t>Cofins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 sobre receita e importações.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79520" y="6050220"/>
            <a:ext cx="8928992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n-lt"/>
              </a:rPr>
              <a:t>Minimização de impacto nos preços relativos. Manutenção da incidência cumulativa setorial atualmente vigentes para o PIS/</a:t>
            </a:r>
            <a:r>
              <a:rPr lang="pt-BR" dirty="0" err="1">
                <a:solidFill>
                  <a:srgbClr val="002060"/>
                </a:solidFill>
                <a:latin typeface="+mn-lt"/>
              </a:rPr>
              <a:t>Cofins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456" y="17536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456" y="29057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456" y="422074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456" y="527896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456" y="61117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04528" y="1340768"/>
            <a:ext cx="0" cy="120032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04528" y="2636912"/>
            <a:ext cx="0" cy="120032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04528" y="4119701"/>
            <a:ext cx="0" cy="899523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04528" y="5215212"/>
            <a:ext cx="0" cy="611491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04528" y="6058932"/>
            <a:ext cx="0" cy="611491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0" y="579841"/>
            <a:ext cx="6412680" cy="6215040"/>
          </a:xfrm>
          <a:prstGeom prst="rect">
            <a:avLst/>
          </a:prstGeom>
          <a:ln>
            <a:noFill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7192" y="1767791"/>
            <a:ext cx="9516843" cy="190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14400" indent="-914400" algn="r">
              <a:lnSpc>
                <a:spcPct val="90000"/>
              </a:lnSpc>
              <a:spcBef>
                <a:spcPts val="1015"/>
              </a:spcBef>
              <a:buSzPct val="80000"/>
              <a:buAutoNum type="arabicPeriod"/>
            </a:pPr>
            <a:r>
              <a:rPr lang="pt-BR" alt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Tributário </a:t>
            </a: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r>
              <a:rPr lang="pt-BR" alt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suas características principais </a:t>
            </a:r>
            <a:endParaRPr lang="pt-BR" altLang="pt-B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lnSpc>
                <a:spcPct val="90000"/>
              </a:lnSpc>
              <a:spcBef>
                <a:spcPts val="1015"/>
              </a:spcBef>
              <a:buSzPct val="80000"/>
            </a:pPr>
            <a:endParaRPr lang="en-US" altLang="pt-BR" sz="1400" b="1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2.1 Ajustes na Tributação da Base Consumo 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8484" y="1340768"/>
            <a:ext cx="9289032" cy="10514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ampliação do direito creditório juntamente com a regra de equivalência entre débitos na cadeia anterior com o crédito na cadeia posterior garante a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incidência sobre o real valor agregado por cada empresa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44488" y="2467828"/>
            <a:ext cx="9289032" cy="153906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tributação do real valor agregado elimina os resíduos de cumulatividade para as empresas sujeitas à não-cumulatividade,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aumentando a competitividade dos produtos nacionais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 mercado externo. Também aumenta a competitividade dos produtos nacionais em relação aos produtos importados (desonerados na origem).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44488" y="5240572"/>
            <a:ext cx="9289032" cy="107352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destaque em documento fiscal, combinado com a estrutura tecnológica existente, tornará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 efetivo o controle tributário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reduzindo a sonegação e, por consequência, garantindo uma competição mais igualitária no mercado.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6486" y="4081845"/>
            <a:ext cx="9289032" cy="10801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regras mais claras de apuração e creditamento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reduzirão substancialmente os litígios administrativos e jurídicos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 relação à contribuição, reduzindo os custos indiretos e melhorando o ambiente econômico (aumento da segurança jurídica).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38518" y="987600"/>
            <a:ext cx="6477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800" b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EFEITOS DA CSRI NO SITEMA TRIBUTÁRIO</a:t>
            </a:r>
            <a:endParaRPr lang="en-US" altLang="pt-BR" sz="18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2.2 SPED – Redução de Obrigações Acessórias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04813" y="990600"/>
            <a:ext cx="9117013" cy="5634038"/>
            <a:chOff x="404813" y="990600"/>
            <a:chExt cx="9117013" cy="563403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1371601"/>
              <a:ext cx="4792663" cy="493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38" y="2901950"/>
              <a:ext cx="2309812" cy="163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4419600" y="6019800"/>
              <a:ext cx="1062038" cy="604838"/>
              <a:chOff x="2544" y="3792"/>
              <a:chExt cx="669" cy="381"/>
            </a:xfrm>
          </p:grpSpPr>
          <p:sp>
            <p:nvSpPr>
              <p:cNvPr id="55" name="AutoShape 4"/>
              <p:cNvSpPr>
                <a:spLocks noChangeArrowheads="1"/>
              </p:cNvSpPr>
              <p:nvPr/>
            </p:nvSpPr>
            <p:spPr bwMode="auto">
              <a:xfrm>
                <a:off x="2545" y="3792"/>
                <a:ext cx="668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56" name="AutoShape 5"/>
              <p:cNvSpPr>
                <a:spLocks noChangeArrowheads="1"/>
              </p:cNvSpPr>
              <p:nvPr/>
            </p:nvSpPr>
            <p:spPr bwMode="auto">
              <a:xfrm>
                <a:off x="2544" y="3818"/>
                <a:ext cx="575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 b="1">
                    <a:solidFill>
                      <a:srgbClr val="000000"/>
                    </a:solidFill>
                    <a:latin typeface="Verdana" panose="020B0604030504040204" pitchFamily="34" charset="0"/>
                    <a:ea typeface="MS Gothic" panose="020B0609070205080204" pitchFamily="49" charset="-128"/>
                  </a:rPr>
                  <a:t> </a:t>
                </a:r>
                <a:r>
                  <a:rPr lang="pt-BR" altLang="pt-BR" sz="2400" b="1" u="sng">
                    <a:solidFill>
                      <a:srgbClr val="003399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ECD</a:t>
                </a:r>
                <a:r>
                  <a:rPr lang="pt-BR" altLang="pt-BR" sz="1400" b="1" u="sng">
                    <a:solidFill>
                      <a:srgbClr val="003399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04813" y="4922838"/>
              <a:ext cx="1879600" cy="768350"/>
              <a:chOff x="15" y="3101"/>
              <a:chExt cx="1184" cy="484"/>
            </a:xfrm>
          </p:grpSpPr>
          <p:sp>
            <p:nvSpPr>
              <p:cNvPr id="53" name="AutoShape 7"/>
              <p:cNvSpPr>
                <a:spLocks noChangeArrowheads="1"/>
              </p:cNvSpPr>
              <p:nvPr/>
            </p:nvSpPr>
            <p:spPr bwMode="auto">
              <a:xfrm>
                <a:off x="15" y="3101"/>
                <a:ext cx="1184" cy="484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54" name="AutoShape 8"/>
              <p:cNvSpPr>
                <a:spLocks noChangeArrowheads="1"/>
              </p:cNvSpPr>
              <p:nvPr/>
            </p:nvSpPr>
            <p:spPr bwMode="auto">
              <a:xfrm>
                <a:off x="109" y="3134"/>
                <a:ext cx="923" cy="439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S Gothic" panose="020B0609070205080204" pitchFamily="49" charset="-128"/>
                  </a:rPr>
                  <a:t>  </a:t>
                </a:r>
                <a:r>
                  <a:rPr lang="pt-BR" altLang="pt-BR" sz="2400" u="sng">
                    <a:solidFill>
                      <a:srgbClr val="003399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EFD ICMS IPI</a:t>
                </a: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029200" y="990600"/>
              <a:ext cx="1062038" cy="604838"/>
              <a:chOff x="2928" y="624"/>
              <a:chExt cx="669" cy="381"/>
            </a:xfrm>
          </p:grpSpPr>
          <p:sp>
            <p:nvSpPr>
              <p:cNvPr id="51" name="AutoShape 10"/>
              <p:cNvSpPr>
                <a:spLocks noChangeArrowheads="1"/>
              </p:cNvSpPr>
              <p:nvPr/>
            </p:nvSpPr>
            <p:spPr bwMode="auto">
              <a:xfrm>
                <a:off x="2929" y="624"/>
                <a:ext cx="668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52" name="AutoShape 11"/>
              <p:cNvSpPr>
                <a:spLocks noChangeArrowheads="1"/>
              </p:cNvSpPr>
              <p:nvPr/>
            </p:nvSpPr>
            <p:spPr bwMode="auto">
              <a:xfrm>
                <a:off x="2928" y="650"/>
                <a:ext cx="575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2400" u="sng">
                    <a:solidFill>
                      <a:srgbClr val="008000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CT-e</a:t>
                </a:r>
                <a:r>
                  <a:rPr lang="pt-BR" altLang="pt-BR" sz="1400" u="sng">
                    <a:solidFill>
                      <a:srgbClr val="008000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6094414" y="5883275"/>
              <a:ext cx="2359025" cy="604838"/>
              <a:chOff x="3599" y="3706"/>
              <a:chExt cx="1486" cy="381"/>
            </a:xfrm>
          </p:grpSpPr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>
                <a:off x="3602" y="3706"/>
                <a:ext cx="1483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>
                <a:off x="3599" y="3732"/>
                <a:ext cx="1277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S Gothic" panose="020B0609070205080204" pitchFamily="49" charset="-128"/>
                  </a:rPr>
                  <a:t>    </a:t>
                </a:r>
                <a:r>
                  <a:rPr lang="pt-BR" altLang="pt-BR" sz="2400" u="sng">
                    <a:solidFill>
                      <a:srgbClr val="003399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e-Financeiras</a:t>
                </a:r>
                <a:r>
                  <a:rPr lang="pt-BR" altLang="pt-BR" sz="1400" u="sng">
                    <a:solidFill>
                      <a:srgbClr val="003399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2133600" y="1371600"/>
              <a:ext cx="1062038" cy="604838"/>
              <a:chOff x="1104" y="864"/>
              <a:chExt cx="669" cy="381"/>
            </a:xfrm>
          </p:grpSpPr>
          <p:sp>
            <p:nvSpPr>
              <p:cNvPr id="47" name="AutoShape 16"/>
              <p:cNvSpPr>
                <a:spLocks noChangeArrowheads="1"/>
              </p:cNvSpPr>
              <p:nvPr/>
            </p:nvSpPr>
            <p:spPr bwMode="auto">
              <a:xfrm>
                <a:off x="1105" y="864"/>
                <a:ext cx="668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48" name="AutoShape 17"/>
              <p:cNvSpPr>
                <a:spLocks noChangeArrowheads="1"/>
              </p:cNvSpPr>
              <p:nvPr/>
            </p:nvSpPr>
            <p:spPr bwMode="auto">
              <a:xfrm>
                <a:off x="1104" y="890"/>
                <a:ext cx="575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2400" b="1" u="sng" dirty="0">
                    <a:solidFill>
                      <a:srgbClr val="008000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NF-e</a:t>
                </a:r>
                <a:r>
                  <a:rPr lang="pt-BR" altLang="pt-BR" sz="1400" u="sng" dirty="0">
                    <a:solidFill>
                      <a:srgbClr val="008000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 rot="20760000">
              <a:off x="3246439" y="2052639"/>
              <a:ext cx="642937" cy="465137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 rot="20760000">
              <a:off x="2552700" y="2667000"/>
              <a:ext cx="674688" cy="401638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 rot="19920000">
              <a:off x="2259014" y="3638551"/>
              <a:ext cx="649287" cy="373063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 rot="17640000">
              <a:off x="2410619" y="4541044"/>
              <a:ext cx="474662" cy="596900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 rot="16980000">
              <a:off x="3148808" y="5071270"/>
              <a:ext cx="541337" cy="555625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Freeform 23"/>
            <p:cNvSpPr>
              <a:spLocks noChangeArrowheads="1"/>
            </p:cNvSpPr>
            <p:nvPr/>
          </p:nvSpPr>
          <p:spPr bwMode="auto">
            <a:xfrm rot="6780000">
              <a:off x="6879432" y="3602832"/>
              <a:ext cx="641350" cy="465137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7796213" y="3455989"/>
              <a:ext cx="1509712" cy="604837"/>
              <a:chOff x="4671" y="2177"/>
              <a:chExt cx="951" cy="381"/>
            </a:xfrm>
          </p:grpSpPr>
          <p:sp>
            <p:nvSpPr>
              <p:cNvPr id="45" name="AutoShape 25"/>
              <p:cNvSpPr>
                <a:spLocks noChangeArrowheads="1"/>
              </p:cNvSpPr>
              <p:nvPr/>
            </p:nvSpPr>
            <p:spPr bwMode="auto">
              <a:xfrm>
                <a:off x="4672" y="2177"/>
                <a:ext cx="950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46" name="AutoShape 26"/>
              <p:cNvSpPr>
                <a:spLocks noChangeArrowheads="1"/>
              </p:cNvSpPr>
              <p:nvPr/>
            </p:nvSpPr>
            <p:spPr bwMode="auto">
              <a:xfrm>
                <a:off x="4671" y="2191"/>
                <a:ext cx="818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2400" u="sng">
                    <a:solidFill>
                      <a:srgbClr val="003399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eSocial</a:t>
                </a:r>
                <a:r>
                  <a:rPr lang="pt-BR" altLang="pt-BR" sz="1400" u="sng">
                    <a:solidFill>
                      <a:srgbClr val="003399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2590801" y="5759450"/>
              <a:ext cx="1063625" cy="604838"/>
              <a:chOff x="1392" y="3628"/>
              <a:chExt cx="670" cy="381"/>
            </a:xfrm>
          </p:grpSpPr>
          <p:sp>
            <p:nvSpPr>
              <p:cNvPr id="43" name="AutoShape 28"/>
              <p:cNvSpPr>
                <a:spLocks noChangeArrowheads="1"/>
              </p:cNvSpPr>
              <p:nvPr/>
            </p:nvSpPr>
            <p:spPr bwMode="auto">
              <a:xfrm>
                <a:off x="1393" y="3628"/>
                <a:ext cx="669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44" name="AutoShape 29"/>
              <p:cNvSpPr>
                <a:spLocks noChangeArrowheads="1"/>
              </p:cNvSpPr>
              <p:nvPr/>
            </p:nvSpPr>
            <p:spPr bwMode="auto">
              <a:xfrm>
                <a:off x="1392" y="3642"/>
                <a:ext cx="577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S Gothic" panose="020B0609070205080204" pitchFamily="49" charset="-128"/>
                  </a:rPr>
                  <a:t> </a:t>
                </a:r>
                <a:r>
                  <a:rPr lang="pt-BR" altLang="pt-BR" sz="2400" u="sng">
                    <a:solidFill>
                      <a:srgbClr val="003399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ECF</a:t>
                </a:r>
                <a:r>
                  <a:rPr lang="pt-BR" altLang="pt-BR" sz="1400" u="sng">
                    <a:solidFill>
                      <a:srgbClr val="003399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3505201" y="990600"/>
              <a:ext cx="1287463" cy="604838"/>
              <a:chOff x="1968" y="624"/>
              <a:chExt cx="811" cy="381"/>
            </a:xfrm>
          </p:grpSpPr>
          <p:sp>
            <p:nvSpPr>
              <p:cNvPr id="41" name="AutoShape 31"/>
              <p:cNvSpPr>
                <a:spLocks noChangeArrowheads="1"/>
              </p:cNvSpPr>
              <p:nvPr/>
            </p:nvSpPr>
            <p:spPr bwMode="auto">
              <a:xfrm>
                <a:off x="1970" y="624"/>
                <a:ext cx="809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42" name="AutoShape 32"/>
              <p:cNvSpPr>
                <a:spLocks noChangeArrowheads="1"/>
              </p:cNvSpPr>
              <p:nvPr/>
            </p:nvSpPr>
            <p:spPr bwMode="auto">
              <a:xfrm>
                <a:off x="1968" y="650"/>
                <a:ext cx="697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2400" u="sng">
                    <a:solidFill>
                      <a:srgbClr val="008000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NFS-e</a:t>
                </a:r>
                <a:r>
                  <a:rPr lang="pt-BR" altLang="pt-BR" sz="1400" u="sng">
                    <a:solidFill>
                      <a:srgbClr val="008000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sp>
          <p:nvSpPr>
            <p:cNvPr id="22" name="Freeform 33"/>
            <p:cNvSpPr>
              <a:spLocks noChangeArrowheads="1"/>
            </p:cNvSpPr>
            <p:nvPr/>
          </p:nvSpPr>
          <p:spPr bwMode="auto">
            <a:xfrm rot="2040000">
              <a:off x="3952875" y="1793876"/>
              <a:ext cx="541338" cy="404813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Freeform 34"/>
            <p:cNvSpPr>
              <a:spLocks noChangeArrowheads="1"/>
            </p:cNvSpPr>
            <p:nvPr/>
          </p:nvSpPr>
          <p:spPr bwMode="auto">
            <a:xfrm rot="10560000">
              <a:off x="5441951" y="5256213"/>
              <a:ext cx="581025" cy="538162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6972301" y="2087564"/>
              <a:ext cx="2549525" cy="604837"/>
              <a:chOff x="4152" y="1315"/>
              <a:chExt cx="1606" cy="381"/>
            </a:xfrm>
          </p:grpSpPr>
          <p:sp>
            <p:nvSpPr>
              <p:cNvPr id="39" name="AutoShape 36"/>
              <p:cNvSpPr>
                <a:spLocks noChangeArrowheads="1"/>
              </p:cNvSpPr>
              <p:nvPr/>
            </p:nvSpPr>
            <p:spPr bwMode="auto">
              <a:xfrm>
                <a:off x="4155" y="1315"/>
                <a:ext cx="1603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40" name="AutoShape 37"/>
              <p:cNvSpPr>
                <a:spLocks noChangeArrowheads="1"/>
              </p:cNvSpPr>
              <p:nvPr/>
            </p:nvSpPr>
            <p:spPr bwMode="auto">
              <a:xfrm>
                <a:off x="4152" y="1341"/>
                <a:ext cx="1381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icrosoft YaHei" panose="020B0503020204020204" pitchFamily="34" charset="-122"/>
                  </a:rPr>
                  <a:t>    </a:t>
                </a:r>
                <a:r>
                  <a:rPr lang="pt-BR" altLang="pt-BR" sz="2400" u="sng">
                    <a:solidFill>
                      <a:srgbClr val="003399"/>
                    </a:solidFill>
                    <a:latin typeface="Trebuchet MS" panose="020B0603020202020204" pitchFamily="34" charset="0"/>
                    <a:ea typeface="Microsoft YaHei" panose="020B0503020204020204" pitchFamily="34" charset="-122"/>
                  </a:rPr>
                  <a:t>EFD ReInf</a:t>
                </a:r>
              </a:p>
            </p:txBody>
          </p:sp>
        </p:grp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1295400" y="2286000"/>
              <a:ext cx="1062038" cy="604838"/>
              <a:chOff x="576" y="1440"/>
              <a:chExt cx="669" cy="381"/>
            </a:xfrm>
          </p:grpSpPr>
          <p:sp>
            <p:nvSpPr>
              <p:cNvPr id="37" name="AutoShape 39"/>
              <p:cNvSpPr>
                <a:spLocks noChangeArrowheads="1"/>
              </p:cNvSpPr>
              <p:nvPr/>
            </p:nvSpPr>
            <p:spPr bwMode="auto">
              <a:xfrm>
                <a:off x="577" y="1440"/>
                <a:ext cx="668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8" name="AutoShape 40"/>
              <p:cNvSpPr>
                <a:spLocks noChangeArrowheads="1"/>
              </p:cNvSpPr>
              <p:nvPr/>
            </p:nvSpPr>
            <p:spPr bwMode="auto">
              <a:xfrm>
                <a:off x="576" y="1466"/>
                <a:ext cx="575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S Gothic" panose="020B0609070205080204" pitchFamily="49" charset="-128"/>
                  </a:rPr>
                  <a:t> </a:t>
                </a:r>
                <a:r>
                  <a:rPr lang="pt-BR" altLang="pt-BR" sz="2400" u="sng">
                    <a:solidFill>
                      <a:srgbClr val="008000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NFC-e</a:t>
                </a:r>
                <a:r>
                  <a:rPr lang="pt-BR" altLang="pt-BR" sz="1400" u="sng">
                    <a:solidFill>
                      <a:srgbClr val="008000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sp>
          <p:nvSpPr>
            <p:cNvPr id="27" name="Freeform 42"/>
            <p:cNvSpPr>
              <a:spLocks noChangeArrowheads="1"/>
            </p:cNvSpPr>
            <p:nvPr/>
          </p:nvSpPr>
          <p:spPr bwMode="auto">
            <a:xfrm rot="2040000">
              <a:off x="4945064" y="1793876"/>
              <a:ext cx="541337" cy="404813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8" name="Group 43"/>
            <p:cNvGrpSpPr>
              <a:grpSpLocks/>
            </p:cNvGrpSpPr>
            <p:nvPr/>
          </p:nvGrpSpPr>
          <p:grpSpPr bwMode="auto">
            <a:xfrm>
              <a:off x="1066800" y="3429000"/>
              <a:ext cx="1062038" cy="604838"/>
              <a:chOff x="432" y="2160"/>
              <a:chExt cx="669" cy="381"/>
            </a:xfrm>
          </p:grpSpPr>
          <p:sp>
            <p:nvSpPr>
              <p:cNvPr id="35" name="AutoShape 44"/>
              <p:cNvSpPr>
                <a:spLocks noChangeArrowheads="1"/>
              </p:cNvSpPr>
              <p:nvPr/>
            </p:nvSpPr>
            <p:spPr bwMode="auto">
              <a:xfrm>
                <a:off x="433" y="2160"/>
                <a:ext cx="668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>
                <a:off x="432" y="2186"/>
                <a:ext cx="575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S Gothic" panose="020B0609070205080204" pitchFamily="49" charset="-128"/>
                  </a:rPr>
                  <a:t>  </a:t>
                </a:r>
                <a:r>
                  <a:rPr lang="pt-BR" altLang="pt-BR" sz="2400" u="sng">
                    <a:solidFill>
                      <a:srgbClr val="008000"/>
                    </a:solidFill>
                    <a:latin typeface="Trebuchet MS" panose="020B0603020202020204" pitchFamily="34" charset="0"/>
                    <a:ea typeface="MS Gothic" panose="020B0609070205080204" pitchFamily="49" charset="-128"/>
                  </a:rPr>
                  <a:t>MDF-e</a:t>
                </a:r>
                <a:r>
                  <a:rPr lang="pt-BR" altLang="pt-BR" sz="1400" u="sng">
                    <a:solidFill>
                      <a:srgbClr val="008000"/>
                    </a:solidFill>
                    <a:latin typeface="Arial Black" panose="020B0A04020102020204" pitchFamily="34" charset="0"/>
                    <a:ea typeface="MS Gothic" panose="020B0609070205080204" pitchFamily="49" charset="-128"/>
                  </a:rPr>
                  <a:t> </a:t>
                </a:r>
              </a:p>
            </p:txBody>
          </p:sp>
        </p:grpSp>
        <p:sp>
          <p:nvSpPr>
            <p:cNvPr id="29" name="Freeform 46"/>
            <p:cNvSpPr>
              <a:spLocks noChangeArrowheads="1"/>
            </p:cNvSpPr>
            <p:nvPr/>
          </p:nvSpPr>
          <p:spPr bwMode="auto">
            <a:xfrm rot="10560000">
              <a:off x="4437064" y="5435601"/>
              <a:ext cx="581025" cy="538163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0" name="Group 48"/>
            <p:cNvGrpSpPr>
              <a:grpSpLocks/>
            </p:cNvGrpSpPr>
            <p:nvPr/>
          </p:nvGrpSpPr>
          <p:grpSpPr bwMode="auto">
            <a:xfrm>
              <a:off x="6473825" y="4946650"/>
              <a:ext cx="2921000" cy="604838"/>
              <a:chOff x="3838" y="3116"/>
              <a:chExt cx="1840" cy="381"/>
            </a:xfrm>
          </p:grpSpPr>
          <p:sp>
            <p:nvSpPr>
              <p:cNvPr id="33" name="AutoShape 49"/>
              <p:cNvSpPr>
                <a:spLocks noChangeArrowheads="1"/>
              </p:cNvSpPr>
              <p:nvPr/>
            </p:nvSpPr>
            <p:spPr bwMode="auto">
              <a:xfrm>
                <a:off x="3842" y="3116"/>
                <a:ext cx="1836" cy="381"/>
              </a:xfrm>
              <a:prstGeom prst="roundRect">
                <a:avLst>
                  <a:gd name="adj" fmla="val 15278"/>
                </a:avLst>
              </a:prstGeom>
              <a:solidFill>
                <a:srgbClr val="EAEAEA">
                  <a:alpha val="50195"/>
                </a:srgbClr>
              </a:solidFill>
              <a:ln w="19080" cap="sq">
                <a:solidFill>
                  <a:srgbClr val="954F7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4" name="AutoShape 50"/>
              <p:cNvSpPr>
                <a:spLocks noChangeArrowheads="1"/>
              </p:cNvSpPr>
              <p:nvPr/>
            </p:nvSpPr>
            <p:spPr bwMode="auto">
              <a:xfrm>
                <a:off x="3838" y="3142"/>
                <a:ext cx="1582" cy="346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4586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3pPr>
                <a:lvl4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4pPr>
                <a:lvl5pPr>
                  <a:lnSpc>
                    <a:spcPct val="90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5pPr>
                <a:lvl6pPr marL="25146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6pPr>
                <a:lvl7pPr marL="29718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7pPr>
                <a:lvl8pPr marL="34290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8pPr>
                <a:lvl9pPr marL="3886200" indent="-228600" defTabSz="44926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angal" panose="02040503050203030202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pt-BR" sz="1400">
                    <a:solidFill>
                      <a:srgbClr val="000000"/>
                    </a:solidFill>
                    <a:latin typeface="Verdana" panose="020B0604030504040204" pitchFamily="34" charset="0"/>
                    <a:ea typeface="Microsoft YaHei" panose="020B0503020204020204" pitchFamily="34" charset="-122"/>
                  </a:rPr>
                  <a:t>    </a:t>
                </a:r>
                <a:r>
                  <a:rPr lang="pt-BR" altLang="pt-BR" sz="2400" u="sng">
                    <a:solidFill>
                      <a:srgbClr val="003399"/>
                    </a:solidFill>
                    <a:latin typeface="Trebuchet MS" panose="020B0603020202020204" pitchFamily="34" charset="0"/>
                    <a:ea typeface="Microsoft YaHei" panose="020B0503020204020204" pitchFamily="34" charset="-122"/>
                  </a:rPr>
                  <a:t>EFD Contribuições</a:t>
                </a:r>
                <a:r>
                  <a:rPr lang="pt-BR" altLang="pt-BR" sz="1400" u="sng">
                    <a:solidFill>
                      <a:srgbClr val="003399"/>
                    </a:solidFill>
                    <a:latin typeface="Arial Black" panose="020B0A04020102020204" pitchFamily="34" charset="0"/>
                    <a:ea typeface="Microsoft YaHei" panose="020B0503020204020204" pitchFamily="34" charset="-122"/>
                  </a:rPr>
                  <a:t> </a:t>
                </a:r>
              </a:p>
            </p:txBody>
          </p:sp>
        </p:grpSp>
        <p:sp>
          <p:nvSpPr>
            <p:cNvPr id="31" name="Freeform 51"/>
            <p:cNvSpPr>
              <a:spLocks noChangeArrowheads="1"/>
            </p:cNvSpPr>
            <p:nvPr/>
          </p:nvSpPr>
          <p:spPr bwMode="auto">
            <a:xfrm rot="6780000">
              <a:off x="6758782" y="2791620"/>
              <a:ext cx="641350" cy="465137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Freeform 52"/>
            <p:cNvSpPr>
              <a:spLocks noChangeArrowheads="1"/>
            </p:cNvSpPr>
            <p:nvPr/>
          </p:nvSpPr>
          <p:spPr bwMode="auto">
            <a:xfrm rot="10560000">
              <a:off x="6443664" y="4356101"/>
              <a:ext cx="581025" cy="538163"/>
            </a:xfrm>
            <a:custGeom>
              <a:avLst/>
              <a:gdLst>
                <a:gd name="T0" fmla="*/ 0 w 216"/>
                <a:gd name="T1" fmla="*/ 0 h 205"/>
                <a:gd name="T2" fmla="*/ 2147483646 w 216"/>
                <a:gd name="T3" fmla="*/ 2147483646 h 205"/>
                <a:gd name="T4" fmla="*/ 2147483646 w 216"/>
                <a:gd name="T5" fmla="*/ 2147483646 h 205"/>
                <a:gd name="T6" fmla="*/ 2147483646 w 216"/>
                <a:gd name="T7" fmla="*/ 2147483646 h 205"/>
                <a:gd name="T8" fmla="*/ 2147483646 w 216"/>
                <a:gd name="T9" fmla="*/ 2147483646 h 205"/>
                <a:gd name="T10" fmla="*/ 2147483646 w 216"/>
                <a:gd name="T11" fmla="*/ 2147483646 h 205"/>
                <a:gd name="T12" fmla="*/ 2147483646 w 216"/>
                <a:gd name="T13" fmla="*/ 2147483646 h 205"/>
                <a:gd name="T14" fmla="*/ 0 w 216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205"/>
                <a:gd name="T26" fmla="*/ 216 w 216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205">
                  <a:moveTo>
                    <a:pt x="0" y="0"/>
                  </a:moveTo>
                  <a:lnTo>
                    <a:pt x="20" y="155"/>
                  </a:lnTo>
                  <a:lnTo>
                    <a:pt x="56" y="121"/>
                  </a:lnTo>
                  <a:lnTo>
                    <a:pt x="147" y="204"/>
                  </a:lnTo>
                  <a:lnTo>
                    <a:pt x="215" y="133"/>
                  </a:lnTo>
                  <a:lnTo>
                    <a:pt x="125" y="48"/>
                  </a:lnTo>
                  <a:lnTo>
                    <a:pt x="158" y="10"/>
                  </a:lnTo>
                  <a:lnTo>
                    <a:pt x="0" y="0"/>
                  </a:lnTo>
                </a:path>
              </a:pathLst>
            </a:custGeom>
            <a:solidFill>
              <a:srgbClr val="C98427"/>
            </a:solidFill>
            <a:ln>
              <a:noFill/>
            </a:ln>
            <a:effectLst>
              <a:outerShdw dist="75597" dir="1064680" algn="ctr" rotWithShape="0">
                <a:srgbClr val="00000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107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2.2 SPED – Redução de Obrigações Acessórias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7" name="Tabe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82012"/>
              </p:ext>
            </p:extLst>
          </p:nvPr>
        </p:nvGraphicFramePr>
        <p:xfrm>
          <a:off x="1478072" y="1553342"/>
          <a:ext cx="6861858" cy="3006131"/>
        </p:xfrm>
        <a:graphic>
          <a:graphicData uri="http://schemas.openxmlformats.org/drawingml/2006/table">
            <a:tbl>
              <a:tblPr firstRow="1" bandRow="1"/>
              <a:tblGrid>
                <a:gridCol w="2287286"/>
                <a:gridCol w="2287286"/>
                <a:gridCol w="2287286"/>
              </a:tblGrid>
              <a:tr h="77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Obrigação Acessória</a:t>
                      </a:r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Data Extinção</a:t>
                      </a:r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Volume Declarações na última entrega</a:t>
                      </a:r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4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DIPJ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Junho/2015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dirty="0" smtClean="0"/>
                        <a:t>3.780.073 </a:t>
                      </a:r>
                      <a:r>
                        <a:rPr lang="pt-BR" baseline="30000" dirty="0" smtClean="0"/>
                        <a:t>(1)</a:t>
                      </a:r>
                      <a:endParaRPr lang="pt-BR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FCONT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baseline="0" dirty="0" smtClean="0"/>
                        <a:t>Junho/2016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dirty="0" smtClean="0"/>
                        <a:t>261.210 </a:t>
                      </a:r>
                      <a:r>
                        <a:rPr lang="pt-BR" baseline="30000" dirty="0" smtClean="0"/>
                        <a:t>(2)</a:t>
                      </a:r>
                      <a:endParaRPr lang="pt-BR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DACON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Janeiro/2014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dirty="0" smtClean="0"/>
                        <a:t>8.040.958 </a:t>
                      </a:r>
                      <a:r>
                        <a:rPr lang="pt-BR" baseline="30000" dirty="0" smtClean="0"/>
                        <a:t>(3)</a:t>
                      </a:r>
                      <a:endParaRPr lang="pt-BR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DIRF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Janeiro/2018 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dirty="0" smtClean="0"/>
                        <a:t>2.588.509 </a:t>
                      </a:r>
                      <a:r>
                        <a:rPr lang="pt-BR" baseline="30000" dirty="0" smtClean="0"/>
                        <a:t>(4)</a:t>
                      </a:r>
                      <a:endParaRPr lang="pt-BR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GFIP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dirty="0" smtClean="0"/>
                        <a:t>Janeiro/2018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dirty="0" smtClean="0"/>
                        <a:t>54.178.176 </a:t>
                      </a:r>
                      <a:r>
                        <a:rPr lang="pt-BR" baseline="30000" dirty="0" smtClean="0"/>
                        <a:t>(5)</a:t>
                      </a:r>
                      <a:endParaRPr lang="pt-BR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379133" y="5804211"/>
            <a:ext cx="68378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(1) Fonte: Portal IRPJ</a:t>
            </a:r>
          </a:p>
          <a:p>
            <a:r>
              <a:rPr lang="pt-BR" sz="1400" dirty="0" smtClean="0"/>
              <a:t>(2) Fonte: Estatísticas Internet - </a:t>
            </a:r>
            <a:r>
              <a:rPr lang="pt-BR" sz="1400" dirty="0" err="1" smtClean="0"/>
              <a:t>Sped</a:t>
            </a:r>
            <a:r>
              <a:rPr lang="pt-BR" sz="1400" dirty="0" smtClean="0"/>
              <a:t> Contábil 2014</a:t>
            </a:r>
          </a:p>
          <a:p>
            <a:r>
              <a:rPr lang="pt-BR" sz="1400" dirty="0" smtClean="0"/>
              <a:t>(3) Fonte: Estatísticas de Recepção do Receitanet – AC2013</a:t>
            </a:r>
          </a:p>
          <a:p>
            <a:r>
              <a:rPr lang="pt-BR" sz="1400" dirty="0" smtClean="0"/>
              <a:t>(4) </a:t>
            </a:r>
            <a:r>
              <a:rPr lang="pt-BR" sz="1400" dirty="0"/>
              <a:t>Fonte: Estatísticas de Recepção do Receitanet – </a:t>
            </a:r>
            <a:r>
              <a:rPr lang="pt-BR" sz="1400" dirty="0" smtClean="0"/>
              <a:t>AC2014</a:t>
            </a:r>
          </a:p>
          <a:p>
            <a:r>
              <a:rPr lang="pt-BR" sz="1400" dirty="0" smtClean="0"/>
              <a:t>(5) Fonte: </a:t>
            </a:r>
            <a:r>
              <a:rPr lang="pt-BR" sz="1400" dirty="0" smtClean="0">
                <a:hlinkClick r:id="rId2"/>
              </a:rPr>
              <a:t>www.previdência.gov.br/</a:t>
            </a:r>
            <a:r>
              <a:rPr lang="pt-BR" sz="1400" dirty="0" err="1" smtClean="0">
                <a:hlinkClick r:id="rId2"/>
              </a:rPr>
              <a:t>estatisticas</a:t>
            </a:r>
            <a:r>
              <a:rPr lang="pt-BR" sz="1400" dirty="0" smtClean="0"/>
              <a:t> - Boletim Estatístico GFIP 2ºS/2013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55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02" y="1556792"/>
            <a:ext cx="1454139" cy="1500198"/>
          </a:xfrm>
          <a:prstGeom prst="rect">
            <a:avLst/>
          </a:prstGeom>
        </p:spPr>
      </p:pic>
      <p:pic>
        <p:nvPicPr>
          <p:cNvPr id="4" name="Imagem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77" y="1556792"/>
            <a:ext cx="1454139" cy="1500198"/>
          </a:xfrm>
          <a:prstGeom prst="rect">
            <a:avLst/>
          </a:prstGeom>
        </p:spPr>
      </p:pic>
      <p:pic>
        <p:nvPicPr>
          <p:cNvPr id="6" name="Imagem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3" y="2924944"/>
            <a:ext cx="1454139" cy="1500198"/>
          </a:xfrm>
          <a:prstGeom prst="rect">
            <a:avLst/>
          </a:prstGeom>
        </p:spPr>
      </p:pic>
      <p:pic>
        <p:nvPicPr>
          <p:cNvPr id="7" name="Imagem 6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00" y="3009635"/>
            <a:ext cx="1454139" cy="1500198"/>
          </a:xfrm>
          <a:prstGeom prst="rect">
            <a:avLst/>
          </a:prstGeom>
        </p:spPr>
      </p:pic>
      <p:pic>
        <p:nvPicPr>
          <p:cNvPr id="8" name="Imagem 7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81" y="2996382"/>
            <a:ext cx="1454139" cy="1500198"/>
          </a:xfrm>
          <a:prstGeom prst="rect">
            <a:avLst/>
          </a:prstGeom>
        </p:spPr>
      </p:pic>
      <p:pic>
        <p:nvPicPr>
          <p:cNvPr id="9" name="Imagem 8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752" y="3009635"/>
            <a:ext cx="1454139" cy="1500198"/>
          </a:xfrm>
          <a:prstGeom prst="rect">
            <a:avLst/>
          </a:prstGeom>
        </p:spPr>
      </p:pic>
      <p:pic>
        <p:nvPicPr>
          <p:cNvPr id="10" name="Imagem 9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13" y="1556792"/>
            <a:ext cx="1454139" cy="1500198"/>
          </a:xfrm>
          <a:prstGeom prst="rect">
            <a:avLst/>
          </a:prstGeom>
        </p:spPr>
      </p:pic>
      <p:pic>
        <p:nvPicPr>
          <p:cNvPr id="11" name="Imagem 10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720" y="1556792"/>
            <a:ext cx="1454139" cy="1500198"/>
          </a:xfrm>
          <a:prstGeom prst="rect">
            <a:avLst/>
          </a:prstGeom>
        </p:spPr>
      </p:pic>
      <p:pic>
        <p:nvPicPr>
          <p:cNvPr id="12" name="Imagem 1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65" y="3009635"/>
            <a:ext cx="1454139" cy="150019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523417" y="198542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GFIP 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166490" y="19854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MANAD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38126" y="1985421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Folha 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err="1" smtClean="0">
                <a:solidFill>
                  <a:prstClr val="black"/>
                </a:solidFill>
                <a:latin typeface="Calibri"/>
                <a:cs typeface="+mn-cs"/>
              </a:rPr>
              <a:t>Pagto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92959" y="34843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CAGED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95546" y="35004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RAIS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141719" y="1842546"/>
            <a:ext cx="138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Calibri"/>
                <a:cs typeface="+mn-cs"/>
              </a:rPr>
              <a:t>Livro 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Calibri"/>
                <a:cs typeface="+mn-cs"/>
              </a:rPr>
              <a:t>Registro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Calibri"/>
                <a:cs typeface="+mn-cs"/>
              </a:rPr>
              <a:t>empregados</a:t>
            </a:r>
            <a:endParaRPr lang="pt-BR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38067" y="35690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CDSD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952578" y="3438289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b="1" dirty="0" err="1" smtClean="0">
                <a:solidFill>
                  <a:prstClr val="black"/>
                </a:solidFill>
                <a:latin typeface="Calibri"/>
                <a:cs typeface="+mn-cs"/>
              </a:rPr>
              <a:t>HomologNet</a:t>
            </a:r>
            <a:endParaRPr lang="pt-BR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524214" y="35690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PPP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2" name="Imagem 2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95" y="1556792"/>
            <a:ext cx="1454139" cy="1500198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199748" y="2122225"/>
            <a:ext cx="6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prstClr val="black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Calibri"/>
                <a:cs typeface="+mn-cs"/>
              </a:rPr>
              <a:t>DIRF</a:t>
            </a:r>
          </a:p>
        </p:txBody>
      </p:sp>
      <p:pic>
        <p:nvPicPr>
          <p:cNvPr id="24" name="Imagem 2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4" y="1556792"/>
            <a:ext cx="1454139" cy="1500198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07204" y="2064512"/>
            <a:ext cx="54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  <a:cs typeface="+mn-cs"/>
              </a:rPr>
              <a:t>CAT</a:t>
            </a:r>
            <a:endParaRPr lang="pt-BR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0" y="764704"/>
            <a:ext cx="9906000" cy="463846"/>
          </a:xfrm>
          <a:prstGeom prst="rect">
            <a:avLst/>
          </a:prstGeom>
          <a:solidFill>
            <a:srgbClr val="002060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defPPr>
              <a:defRPr lang="pt-BR"/>
            </a:defPPr>
            <a:lvl2pPr lvl="1" algn="ctr">
              <a:lnSpc>
                <a:spcPct val="120000"/>
              </a:lnSpc>
              <a:spcBef>
                <a:spcPts val="263"/>
              </a:spcBef>
              <a:spcAft>
                <a:spcPts val="263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2060"/>
                </a:solidFill>
              </a:defRPr>
            </a:lvl2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Declarações passíveis de extinção com o e-Social</a:t>
            </a:r>
          </a:p>
        </p:txBody>
      </p:sp>
      <p:sp>
        <p:nvSpPr>
          <p:cNvPr id="27" name="Chave direita 26"/>
          <p:cNvSpPr/>
          <p:nvPr/>
        </p:nvSpPr>
        <p:spPr>
          <a:xfrm rot="5400000">
            <a:off x="4774405" y="-392933"/>
            <a:ext cx="357190" cy="9572692"/>
          </a:xfrm>
          <a:prstGeom prst="righ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to 27"/>
          <p:cNvCxnSpPr>
            <a:endCxn id="27" idx="2"/>
          </p:cNvCxnSpPr>
          <p:nvPr/>
        </p:nvCxnSpPr>
        <p:spPr>
          <a:xfrm rot="5400000">
            <a:off x="-1225593" y="2820983"/>
            <a:ext cx="2786082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9" name="Conector reto 28"/>
          <p:cNvCxnSpPr/>
          <p:nvPr/>
        </p:nvCxnSpPr>
        <p:spPr>
          <a:xfrm rot="5400000">
            <a:off x="8310189" y="2856305"/>
            <a:ext cx="2856726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Conector reto 29"/>
          <p:cNvCxnSpPr/>
          <p:nvPr/>
        </p:nvCxnSpPr>
        <p:spPr>
          <a:xfrm>
            <a:off x="166654" y="1428736"/>
            <a:ext cx="9572692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1" name="Grupo 58"/>
          <p:cNvGrpSpPr/>
          <p:nvPr/>
        </p:nvGrpSpPr>
        <p:grpSpPr>
          <a:xfrm>
            <a:off x="2792141" y="5643577"/>
            <a:ext cx="1017851" cy="928695"/>
            <a:chOff x="3024174" y="4143380"/>
            <a:chExt cx="1644220" cy="1500198"/>
          </a:xfrm>
        </p:grpSpPr>
        <p:pic>
          <p:nvPicPr>
            <p:cNvPr id="32" name="Imagem 31" descr="receita-feder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4174" y="4214818"/>
              <a:ext cx="1644220" cy="1071570"/>
            </a:xfrm>
            <a:prstGeom prst="rect">
              <a:avLst/>
            </a:prstGeom>
          </p:spPr>
        </p:pic>
        <p:sp>
          <p:nvSpPr>
            <p:cNvPr id="33" name="Elipse 32"/>
            <p:cNvSpPr/>
            <p:nvPr/>
          </p:nvSpPr>
          <p:spPr>
            <a:xfrm>
              <a:off x="3024174" y="4143380"/>
              <a:ext cx="1643074" cy="1500198"/>
            </a:xfrm>
            <a:prstGeom prst="ellips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upo 60"/>
          <p:cNvGrpSpPr/>
          <p:nvPr/>
        </p:nvGrpSpPr>
        <p:grpSpPr>
          <a:xfrm>
            <a:off x="6150436" y="5643577"/>
            <a:ext cx="1017142" cy="928694"/>
            <a:chOff x="809596" y="2571744"/>
            <a:chExt cx="1643074" cy="1500198"/>
          </a:xfrm>
        </p:grpSpPr>
        <p:pic>
          <p:nvPicPr>
            <p:cNvPr id="35" name="Imagem 34" descr="previdenci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177" y="2714620"/>
              <a:ext cx="1467055" cy="1047896"/>
            </a:xfrm>
            <a:prstGeom prst="rect">
              <a:avLst/>
            </a:prstGeom>
          </p:spPr>
        </p:pic>
        <p:sp>
          <p:nvSpPr>
            <p:cNvPr id="36" name="Elipse 35"/>
            <p:cNvSpPr/>
            <p:nvPr/>
          </p:nvSpPr>
          <p:spPr>
            <a:xfrm>
              <a:off x="809596" y="2571744"/>
              <a:ext cx="1643074" cy="1500198"/>
            </a:xfrm>
            <a:prstGeom prst="ellips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upo 59"/>
          <p:cNvGrpSpPr/>
          <p:nvPr/>
        </p:nvGrpSpPr>
        <p:grpSpPr>
          <a:xfrm>
            <a:off x="5024438" y="5643578"/>
            <a:ext cx="1017142" cy="928694"/>
            <a:chOff x="2738422" y="2571744"/>
            <a:chExt cx="1643074" cy="1500198"/>
          </a:xfrm>
        </p:grpSpPr>
        <p:pic>
          <p:nvPicPr>
            <p:cNvPr id="38" name="Imagem 37" descr="caix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1298" y="2571744"/>
              <a:ext cx="1357322" cy="1357322"/>
            </a:xfrm>
            <a:prstGeom prst="rect">
              <a:avLst/>
            </a:prstGeom>
          </p:spPr>
        </p:pic>
        <p:sp>
          <p:nvSpPr>
            <p:cNvPr id="39" name="Elipse 38"/>
            <p:cNvSpPr/>
            <p:nvPr/>
          </p:nvSpPr>
          <p:spPr>
            <a:xfrm>
              <a:off x="2738422" y="2571744"/>
              <a:ext cx="1643074" cy="1500198"/>
            </a:xfrm>
            <a:prstGeom prst="ellips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upo 57"/>
          <p:cNvGrpSpPr/>
          <p:nvPr/>
        </p:nvGrpSpPr>
        <p:grpSpPr>
          <a:xfrm>
            <a:off x="3905064" y="5643577"/>
            <a:ext cx="1047936" cy="928695"/>
            <a:chOff x="0" y="4000504"/>
            <a:chExt cx="1692816" cy="1500198"/>
          </a:xfrm>
        </p:grpSpPr>
        <p:pic>
          <p:nvPicPr>
            <p:cNvPr id="41" name="Imagem 40" descr="mt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357694"/>
              <a:ext cx="1692816" cy="662042"/>
            </a:xfrm>
            <a:prstGeom prst="rect">
              <a:avLst/>
            </a:prstGeom>
          </p:spPr>
        </p:pic>
        <p:sp>
          <p:nvSpPr>
            <p:cNvPr id="42" name="Elipse 41"/>
            <p:cNvSpPr/>
            <p:nvPr/>
          </p:nvSpPr>
          <p:spPr>
            <a:xfrm>
              <a:off x="0" y="4000504"/>
              <a:ext cx="1643074" cy="1500198"/>
            </a:xfrm>
            <a:prstGeom prst="ellips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Chave direita 42"/>
          <p:cNvSpPr/>
          <p:nvPr/>
        </p:nvSpPr>
        <p:spPr>
          <a:xfrm rot="16200000">
            <a:off x="4810124" y="3429001"/>
            <a:ext cx="357190" cy="435771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Imagem 43" descr="Sem títul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8700" y="4643446"/>
            <a:ext cx="802928" cy="785818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2233370" y="244286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2060"/>
                </a:solidFill>
                <a:latin typeface="Calibri"/>
                <a:cs typeface="+mn-cs"/>
              </a:rPr>
              <a:t>RFB</a:t>
            </a:r>
            <a:endParaRPr lang="pt-BR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296816" y="235029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2060"/>
                </a:solidFill>
                <a:latin typeface="Calibri"/>
                <a:cs typeface="+mn-cs"/>
              </a:rPr>
              <a:t>RFB/INSS/CEF</a:t>
            </a:r>
            <a:endParaRPr lang="pt-BR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2.2 SPED – Redução de Obrigações Acessórias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2.3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Competitividade e Comércio Exterior</a:t>
            </a:r>
          </a:p>
        </p:txBody>
      </p:sp>
      <p:sp>
        <p:nvSpPr>
          <p:cNvPr id="4" name="Subtítulo 1"/>
          <p:cNvSpPr>
            <a:spLocks noGrp="1"/>
          </p:cNvSpPr>
          <p:nvPr>
            <p:ph idx="1"/>
          </p:nvPr>
        </p:nvSpPr>
        <p:spPr>
          <a:xfrm>
            <a:off x="503237" y="1913778"/>
            <a:ext cx="9069387" cy="4900382"/>
          </a:xfrm>
        </p:spPr>
        <p:txBody>
          <a:bodyPr>
            <a:normAutofit/>
          </a:bodyPr>
          <a:lstStyle/>
          <a:p>
            <a:pPr marL="72585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Consolidar em um ponto de entrada único, acessível pela internet, </a:t>
            </a:r>
            <a:r>
              <a:rPr lang="pt-BR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encaminhamento </a:t>
            </a: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todos os documentos ou dados exigidos para </a:t>
            </a:r>
            <a:r>
              <a:rPr lang="pt-BR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comércio exterior</a:t>
            </a: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incluindo a utilização do Certificado de Origem Digital</a:t>
            </a:r>
            <a:r>
              <a:rPr lang="pt-BR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2585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Reduz em 40% o tempo para procedimentos relacionados à importação </a:t>
            </a:r>
            <a:r>
              <a:rPr lang="pt-BR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 exportação </a:t>
            </a: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mercadorias</a:t>
            </a:r>
            <a:r>
              <a:rPr lang="pt-BR" altLang="pt-BR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783000" lvl="1" indent="0">
              <a:lnSpc>
                <a:spcPct val="100000"/>
              </a:lnSpc>
              <a:spcBef>
                <a:spcPts val="0"/>
              </a:spcBef>
              <a:buSzPct val="80000"/>
            </a:pPr>
            <a:endParaRPr lang="pt-BR" altLang="pt-BR" sz="2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01492" y="1326841"/>
            <a:ext cx="5771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002060"/>
                </a:solidFill>
              </a:rPr>
              <a:t>Expansão do Portal Único do Comércio Exterior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15424" y="4363969"/>
            <a:ext cx="5457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002060"/>
                </a:solidFill>
              </a:rPr>
              <a:t>Expansão do Operador Econômico Autorizado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8" name="Subtítulo 1"/>
          <p:cNvSpPr txBox="1">
            <a:spLocks/>
          </p:cNvSpPr>
          <p:nvPr/>
        </p:nvSpPr>
        <p:spPr bwMode="auto">
          <a:xfrm>
            <a:off x="503237" y="4784238"/>
            <a:ext cx="9069387" cy="49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defRPr lang="en-GB" sz="3200" kern="1200">
                <a:solidFill>
                  <a:srgbClr val="000000"/>
                </a:solidFill>
                <a:latin typeface="Arial"/>
                <a:ea typeface="Microsoft YaHei"/>
              </a:defRPr>
            </a:lvl1pPr>
            <a:lvl2pPr marL="742950" lvl="1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25"/>
              </a:spcAft>
              <a:defRPr lang="en-GB" sz="2800" kern="1200">
                <a:solidFill>
                  <a:srgbClr val="000000"/>
                </a:solidFill>
                <a:latin typeface="Arial"/>
                <a:ea typeface="Microsoft YaHei"/>
              </a:defRPr>
            </a:lvl2pPr>
            <a:lvl3pPr marL="1143000" lvl="2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defRPr lang="en-GB" sz="2400" kern="1200">
                <a:solidFill>
                  <a:srgbClr val="000000"/>
                </a:solidFill>
                <a:latin typeface="Arial"/>
                <a:ea typeface="Microsoft YaHei"/>
              </a:defRPr>
            </a:lvl3pPr>
            <a:lvl4pPr marL="1600200" lvl="3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63"/>
              </a:spcAft>
              <a:defRPr lang="en-GB" sz="2000" kern="1200">
                <a:solidFill>
                  <a:srgbClr val="000000"/>
                </a:solidFill>
                <a:latin typeface="Arial"/>
                <a:ea typeface="Microsoft YaHei"/>
              </a:defRPr>
            </a:lvl4pPr>
            <a:lvl5pPr marL="2057400" lvl="4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75"/>
              </a:spcAft>
              <a:defRPr lang="en-GB" sz="2000" kern="1200">
                <a:solidFill>
                  <a:srgbClr val="000000"/>
                </a:solidFill>
                <a:latin typeface="Arial"/>
                <a:ea typeface="Microsoft YaHei"/>
              </a:defRPr>
            </a:lvl5pPr>
            <a:lvl6pPr marL="2057400" marR="0" lvl="4" indent="-228600" algn="l" defTabSz="449263" rtl="0" fontAlgn="auto" hangingPunct="1">
              <a:lnSpc>
                <a:spcPct val="93000"/>
              </a:lnSpc>
              <a:spcBef>
                <a:spcPts val="0"/>
              </a:spcBef>
              <a:spcAft>
                <a:spcPts val="275"/>
              </a:spcAft>
              <a:buNone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defRPr>
            </a:lvl6pPr>
            <a:lvl7pPr marL="2057400" marR="0" lvl="4" indent="-228600" algn="l" defTabSz="449263" rtl="0" fontAlgn="auto" hangingPunct="1">
              <a:lnSpc>
                <a:spcPct val="93000"/>
              </a:lnSpc>
              <a:spcBef>
                <a:spcPts val="0"/>
              </a:spcBef>
              <a:spcAft>
                <a:spcPts val="275"/>
              </a:spcAft>
              <a:buNone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Integrar a certificação do “Operador Econômico Autorizado”, que traz benefícios relacionados à facilitação dos procedimentos aduaneiros no País e no exterior, com as demais agências, tais como fiscalização agrícola, vigilância sanitária e Exército.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Aumento da participação do Brasil no comércio internacional reduzindo o tempo de desembaraço das mercadorias</a:t>
            </a:r>
          </a:p>
        </p:txBody>
      </p:sp>
    </p:spTree>
    <p:extLst>
      <p:ext uri="{BB962C8B-B14F-4D97-AF65-F5344CB8AC3E}">
        <p14:creationId xmlns:p14="http://schemas.microsoft.com/office/powerpoint/2010/main" val="939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58" y="1051467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09899" y="92149"/>
            <a:ext cx="965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2.3 Harmonização da legislação tributária e aduaneira com as práticas internacionais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ítulo 1"/>
          <p:cNvSpPr>
            <a:spLocks noGrp="1"/>
          </p:cNvSpPr>
          <p:nvPr>
            <p:ph idx="1"/>
          </p:nvPr>
        </p:nvSpPr>
        <p:spPr>
          <a:xfrm>
            <a:off x="503237" y="1913778"/>
            <a:ext cx="9069387" cy="4900382"/>
          </a:xfrm>
        </p:spPr>
        <p:txBody>
          <a:bodyPr>
            <a:normAutofit/>
          </a:bodyPr>
          <a:lstStyle/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Acordo de Facilitação do Comércio</a:t>
            </a:r>
          </a:p>
          <a:p>
            <a:pPr marL="382950" indent="0">
              <a:lnSpc>
                <a:spcPct val="100000"/>
              </a:lnSpc>
              <a:spcBef>
                <a:spcPts val="0"/>
              </a:spcBef>
              <a:buSzPct val="80000"/>
            </a:pPr>
            <a:endParaRPr lang="pt-BR" altLang="pt-BR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Intercâmbio automático de Informações 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endParaRPr lang="pt-BR" altLang="pt-BR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Projeto </a:t>
            </a:r>
            <a:r>
              <a:rPr lang="pt-BR" altLang="pt-BR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Beps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(Base </a:t>
            </a:r>
            <a:r>
              <a:rPr lang="pt-BR" altLang="pt-BR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Erosion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Profit </a:t>
            </a:r>
            <a:r>
              <a:rPr lang="pt-BR" altLang="pt-BR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Shifting</a:t>
            </a:r>
            <a:r>
              <a:rPr lang="pt-BR" altLang="pt-B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742950" indent="-360000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</a:pPr>
            <a:endParaRPr lang="pt-BR" altLang="pt-BR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189"/>
            <a:ext cx="6413067" cy="6215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566"/>
            <a:ext cx="10080625" cy="68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9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189"/>
            <a:ext cx="6413067" cy="621523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476499" y="2751892"/>
            <a:ext cx="524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1F497D"/>
                </a:solidFill>
                <a:latin typeface="Calibri"/>
                <a:ea typeface="+mj-ea"/>
                <a:cs typeface="+mj-cs"/>
              </a:rPr>
              <a:t>&lt; rfb.gov.br &gt;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83933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Carga Tributária – Série Histórica – 2002-2015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18251"/>
              </p:ext>
            </p:extLst>
          </p:nvPr>
        </p:nvGraphicFramePr>
        <p:xfrm>
          <a:off x="87546" y="1717190"/>
          <a:ext cx="9778417" cy="2837343"/>
        </p:xfrm>
        <a:graphic>
          <a:graphicData uri="http://schemas.openxmlformats.org/drawingml/2006/table">
            <a:tbl>
              <a:tblPr/>
              <a:tblGrid>
                <a:gridCol w="2033449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  <a:gridCol w="553212"/>
              </a:tblGrid>
              <a:tr h="199159"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r" fontAlgn="ctr"/>
                      <a:r>
                        <a:rPr lang="pt-BR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Valores em R$ milhões</a:t>
                      </a: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União </a:t>
                      </a:r>
                      <a:r>
                        <a:rPr lang="pt-BR" sz="1200" b="1" i="0" u="none" strike="noStrike" baseline="30000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200" b="1" i="0" u="none" strike="noStrike" baseline="30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Receitas </a:t>
                      </a:r>
                      <a:r>
                        <a:rPr lang="pt-BR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Federais</a:t>
                      </a:r>
                      <a:r>
                        <a:rPr lang="pt-BR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Exceto Previdência</a:t>
                      </a:r>
                      <a:endParaRPr lang="pt-BR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Receitas Previdenciárias </a:t>
                      </a:r>
                      <a:r>
                        <a:rPr lang="pt-BR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Federais</a:t>
                      </a:r>
                      <a:endParaRPr lang="pt-BR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Estados</a:t>
                      </a:r>
                      <a:endParaRPr lang="pt-B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8,33%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8,26%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8,49%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  <a:endParaRPr lang="pt-BR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1,57%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1,64%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32,12%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31,37%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32,38%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33,57%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33,31%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33,66%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33,53%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32,27%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32,44%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33,39%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32,70%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32,67%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32,42%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32,66%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6" marR="8176" marT="81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-3" y="4554533"/>
            <a:ext cx="989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i="1" dirty="0">
                <a:latin typeface="Calibri" panose="020F0502020204030204" pitchFamily="34" charset="0"/>
              </a:rPr>
              <a:t>(1) RGPS e RPPS.</a:t>
            </a:r>
            <a:r>
              <a:rPr lang="pt-BR" sz="9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2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Carga Tributária – Base de Incidência – 2014-2015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36446"/>
              </p:ext>
            </p:extLst>
          </p:nvPr>
        </p:nvGraphicFramePr>
        <p:xfrm>
          <a:off x="209899" y="1550650"/>
          <a:ext cx="9656064" cy="3707998"/>
        </p:xfrm>
        <a:graphic>
          <a:graphicData uri="http://schemas.openxmlformats.org/drawingml/2006/table">
            <a:tbl>
              <a:tblPr/>
              <a:tblGrid>
                <a:gridCol w="413170"/>
                <a:gridCol w="1656242"/>
                <a:gridCol w="926070"/>
                <a:gridCol w="926070"/>
                <a:gridCol w="926070"/>
                <a:gridCol w="801407"/>
                <a:gridCol w="801407"/>
                <a:gridCol w="801407"/>
                <a:gridCol w="801407"/>
                <a:gridCol w="801407"/>
                <a:gridCol w="801407"/>
              </a:tblGrid>
              <a:tr h="410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milhões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da Arrecadação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15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(p.p. do PIB)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(p.p. da Arrec.)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4102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1.843.860,49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1.928.182,85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84.322,36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378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332.888,43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352.305,41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Folha de Salários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478.505,13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498.034,80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378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Propriedade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76.840,90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85.696,87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Bens e 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925.635,63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957.923,77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32.288,14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378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Transações Financeiras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29.819,44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-635,25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4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Carga Tributária – Base de Incidência - 2002-2015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8492"/>
              </p:ext>
            </p:extLst>
          </p:nvPr>
        </p:nvGraphicFramePr>
        <p:xfrm>
          <a:off x="209899" y="1601524"/>
          <a:ext cx="9656066" cy="3564000"/>
        </p:xfrm>
        <a:graphic>
          <a:graphicData uri="http://schemas.openxmlformats.org/drawingml/2006/table">
            <a:tbl>
              <a:tblPr/>
              <a:tblGrid>
                <a:gridCol w="462834"/>
                <a:gridCol w="1403433"/>
                <a:gridCol w="476534"/>
                <a:gridCol w="665622"/>
                <a:gridCol w="571078"/>
                <a:gridCol w="552415"/>
                <a:gridCol w="552415"/>
                <a:gridCol w="552415"/>
                <a:gridCol w="552415"/>
                <a:gridCol w="552415"/>
                <a:gridCol w="552415"/>
                <a:gridCol w="552415"/>
                <a:gridCol w="552415"/>
                <a:gridCol w="552415"/>
                <a:gridCol w="552415"/>
                <a:gridCol w="552415"/>
              </a:tblGrid>
              <a:tr h="576499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da Arrecadação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41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Folha de Salários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24,06%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24,46%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24,25%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24,23%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26,28%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26,01%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25,61%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26,43%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25,79%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25,95%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25,83%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4096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Propriedade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Bens e 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48,68%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50,44%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48,99%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48,65%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 panose="020F0502020204030204" pitchFamily="34" charset="0"/>
                        </a:rPr>
                        <a:t>47,85%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48,45%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49,32%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50,41%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50,20%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4096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Trans. Financeiras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6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Outros Tributos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91739"/>
              </p:ext>
            </p:extLst>
          </p:nvPr>
        </p:nvGraphicFramePr>
        <p:xfrm>
          <a:off x="227500" y="1805149"/>
          <a:ext cx="9730692" cy="2353493"/>
        </p:xfrm>
        <a:graphic>
          <a:graphicData uri="http://schemas.openxmlformats.org/drawingml/2006/table">
            <a:tbl>
              <a:tblPr/>
              <a:tblGrid>
                <a:gridCol w="1490152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  <a:gridCol w="588610"/>
              </a:tblGrid>
              <a:tr h="6314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Ente Federativo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740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 Federal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69,23%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69,52%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69,21%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70,00%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69,38%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69,99%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69,06%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68,26%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  <a:tr h="5740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 Estadual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26,33%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26,22%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24,85%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24,47%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25,37%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40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 Municipal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4,84%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5,81%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Participação dos Entes na Arrecadação – 2002-2015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4310" y="617220"/>
            <a:ext cx="9658350" cy="6217920"/>
            <a:chOff x="1331277" y="1177290"/>
            <a:chExt cx="7418070" cy="5234940"/>
          </a:xfrm>
        </p:grpSpPr>
        <p:pic>
          <p:nvPicPr>
            <p:cNvPr id="5" name="Imagem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277" y="1177290"/>
              <a:ext cx="7418070" cy="5234940"/>
            </a:xfrm>
            <a:prstGeom prst="rect">
              <a:avLst/>
            </a:prstGeom>
            <a:noFill/>
          </p:spPr>
        </p:pic>
        <p:sp>
          <p:nvSpPr>
            <p:cNvPr id="6" name="Retângulo 5"/>
            <p:cNvSpPr/>
            <p:nvPr/>
          </p:nvSpPr>
          <p:spPr>
            <a:xfrm>
              <a:off x="2708910" y="1268730"/>
              <a:ext cx="4514850" cy="2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09899" y="92149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Carga Tributária Brasil e Países OCDE - 2014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17170" y="640080"/>
            <a:ext cx="9555480" cy="6229350"/>
            <a:chOff x="1143000" y="1280160"/>
            <a:chExt cx="7920990" cy="5086349"/>
          </a:xfrm>
        </p:grpSpPr>
        <p:pic>
          <p:nvPicPr>
            <p:cNvPr id="5" name="Imagem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280160"/>
              <a:ext cx="7920990" cy="5086349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1828800" y="1383030"/>
              <a:ext cx="6515100" cy="331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0" y="92149"/>
            <a:ext cx="986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1.1 Brasil x OCDE – CT – Lucro, Renda e Ganho de Capital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flex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Apresentacao%20padrão%202014%20office</Template>
  <TotalTime>18358</TotalTime>
  <Words>2751</Words>
  <Application>Microsoft Office PowerPoint</Application>
  <PresentationFormat>Personalizar</PresentationFormat>
  <Paragraphs>848</Paragraphs>
  <Slides>37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54" baseType="lpstr">
      <vt:lpstr>Microsoft YaHei</vt:lpstr>
      <vt:lpstr>MS Gothic</vt:lpstr>
      <vt:lpstr>ＭＳ Ｐゴシック</vt:lpstr>
      <vt:lpstr>Arial</vt:lpstr>
      <vt:lpstr>Arial Black</vt:lpstr>
      <vt:lpstr>Calibri</vt:lpstr>
      <vt:lpstr>Calibri Light</vt:lpstr>
      <vt:lpstr>Georgia</vt:lpstr>
      <vt:lpstr>Segoe UI</vt:lpstr>
      <vt:lpstr>Tahoma</vt:lpstr>
      <vt:lpstr>Times New Roman</vt:lpstr>
      <vt:lpstr>Trebuchet MS</vt:lpstr>
      <vt:lpstr>Verdana</vt:lpstr>
      <vt:lpstr>Wingdings</vt:lpstr>
      <vt:lpstr>Tema do Office</vt:lpstr>
      <vt:lpstr>Gráfico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Garcia Tomaz</dc:creator>
  <cp:lastModifiedBy>Jorge Antonio Deher Rachid</cp:lastModifiedBy>
  <cp:revision>2527</cp:revision>
  <cp:lastPrinted>2017-05-08T16:28:01Z</cp:lastPrinted>
  <dcterms:created xsi:type="dcterms:W3CDTF">2015-02-05T19:11:01Z</dcterms:created>
  <dcterms:modified xsi:type="dcterms:W3CDTF">2017-05-09T12:40:44Z</dcterms:modified>
</cp:coreProperties>
</file>