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71" r:id="rId5"/>
    <p:sldId id="269" r:id="rId6"/>
    <p:sldId id="270" r:id="rId7"/>
    <p:sldId id="274" r:id="rId8"/>
    <p:sldId id="275" r:id="rId9"/>
    <p:sldId id="273" r:id="rId10"/>
    <p:sldId id="260" r:id="rId11"/>
    <p:sldId id="279" r:id="rId12"/>
    <p:sldId id="288" r:id="rId13"/>
    <p:sldId id="289" r:id="rId14"/>
    <p:sldId id="290" r:id="rId15"/>
    <p:sldId id="287" r:id="rId16"/>
    <p:sldId id="261" r:id="rId17"/>
    <p:sldId id="262" r:id="rId18"/>
    <p:sldId id="263" r:id="rId19"/>
    <p:sldId id="277" r:id="rId20"/>
    <p:sldId id="264" r:id="rId21"/>
    <p:sldId id="285" r:id="rId22"/>
    <p:sldId id="268" r:id="rId23"/>
    <p:sldId id="266" r:id="rId24"/>
    <p:sldId id="283" r:id="rId25"/>
    <p:sldId id="291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2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899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77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47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287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27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93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3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36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2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086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6BB14-79F3-49B9-811B-AD4D651E476E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8A614-4DF1-4CBD-A879-CD239B152C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9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pedro.loyola@faep.com.b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024" y="2852936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PLS 04 / 2017</a:t>
            </a:r>
            <a:b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Política Nacional de Gestão de Riscos Agropecuários – Avaliação da CNA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5085184"/>
            <a:ext cx="7416824" cy="1584176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Pedro Loyola</a:t>
            </a:r>
          </a:p>
          <a:p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Comissão Nacional de Política Agrícola da CNA</a:t>
            </a:r>
            <a:endParaRPr lang="pt-BR" sz="20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63688" y="6095037"/>
            <a:ext cx="5687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Comissão de Agricultura e Reforma Agrária (CRA)</a:t>
            </a:r>
          </a:p>
          <a:p>
            <a:pPr algn="ctr"/>
            <a:r>
              <a:rPr lang="pt-BR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lang="pt-BR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udiência pública interativa  Senado Federal 31/05/17</a:t>
            </a:r>
          </a:p>
        </p:txBody>
      </p:sp>
      <p:pic>
        <p:nvPicPr>
          <p:cNvPr id="5122" name="Picture 2" descr="Resultado de imagem para CNA Agricul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1872208" cy="232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704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18818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Qual a necessidade de incluir nas decisões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sobre a gestão do seguro rural?</a:t>
            </a:r>
          </a:p>
          <a:p>
            <a:pPr marL="457200" indent="-457200">
              <a:lnSpc>
                <a:spcPct val="200000"/>
              </a:lnSpc>
              <a:buAutoNum type="alphaLcPeriod"/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Bacen no </a:t>
            </a:r>
            <a:r>
              <a:rPr lang="pt-BR" sz="2400" b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Conagro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(ART. 4°)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200000"/>
              </a:lnSpc>
              <a:buAutoNum type="alphaLcPeriod"/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CMN (ART. 13° e 15° e 19°)</a:t>
            </a:r>
          </a:p>
          <a:p>
            <a:pPr>
              <a:lnSpc>
                <a:spcPct val="200000"/>
              </a:lnSpc>
            </a:pPr>
            <a:endParaRPr lang="pt-BR" sz="2000" b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 competências estão com a SUSEP, MAPA e 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Comitê Gestor ou o CONAGRO, previsto na PLS 04. </a:t>
            </a:r>
            <a:endParaRPr lang="pt-BR" sz="20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28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815127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Art. 13. Fica criado o Programa de Seguro Rural Público – PSP, </a:t>
            </a:r>
            <a:endParaRPr lang="pt-BR" sz="2400" dirty="0" smtClean="0"/>
          </a:p>
          <a:p>
            <a:r>
              <a:rPr lang="pt-BR" sz="2400" dirty="0" smtClean="0"/>
              <a:t>cujo </a:t>
            </a:r>
            <a:r>
              <a:rPr lang="pt-BR" sz="2400" dirty="0"/>
              <a:t>limite de cobertura, será estabelecido pelo Conselho </a:t>
            </a:r>
            <a:endParaRPr lang="pt-BR" sz="2400" dirty="0" smtClean="0"/>
          </a:p>
          <a:p>
            <a:r>
              <a:rPr lang="pt-BR" sz="2400" dirty="0" smtClean="0"/>
              <a:t>Nacional </a:t>
            </a:r>
            <a:r>
              <a:rPr lang="pt-BR" sz="2400" dirty="0"/>
              <a:t>de Gestão de Riscos Agropecuários– CONAGRO, </a:t>
            </a:r>
            <a:endParaRPr lang="pt-BR" sz="2400" dirty="0" smtClean="0"/>
          </a:p>
          <a:p>
            <a:r>
              <a:rPr lang="pt-BR" sz="2400" dirty="0" smtClean="0">
                <a:solidFill>
                  <a:srgbClr val="FF0000"/>
                </a:solidFill>
              </a:rPr>
              <a:t>sendo </a:t>
            </a:r>
            <a:r>
              <a:rPr lang="pt-BR" sz="2400" dirty="0">
                <a:solidFill>
                  <a:srgbClr val="FF0000"/>
                </a:solidFill>
              </a:rPr>
              <a:t>a cobertura básica mínima de 50% (cinquenta por cento).</a:t>
            </a:r>
          </a:p>
          <a:p>
            <a:endParaRPr lang="pt-BR" sz="2400" dirty="0" smtClean="0"/>
          </a:p>
          <a:p>
            <a:endParaRPr lang="pt-BR" sz="2400" dirty="0"/>
          </a:p>
          <a:p>
            <a:r>
              <a:rPr lang="pt-BR" sz="2400" dirty="0" smtClean="0"/>
              <a:t>§ </a:t>
            </a:r>
            <a:r>
              <a:rPr lang="pt-BR" sz="2400" dirty="0"/>
              <a:t>1º O seguro de que trata o caput será,  inicialmente, </a:t>
            </a:r>
            <a:endParaRPr lang="pt-BR" sz="2400" dirty="0" smtClean="0"/>
          </a:p>
          <a:p>
            <a:r>
              <a:rPr lang="pt-BR" sz="2400" dirty="0" smtClean="0">
                <a:solidFill>
                  <a:srgbClr val="FF0000"/>
                </a:solidFill>
              </a:rPr>
              <a:t>compulsório </a:t>
            </a:r>
            <a:r>
              <a:rPr lang="pt-BR" sz="2400" dirty="0">
                <a:solidFill>
                  <a:srgbClr val="FF0000"/>
                </a:solidFill>
              </a:rPr>
              <a:t>para os produtores rurais que contratarem 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junto </a:t>
            </a:r>
            <a:r>
              <a:rPr lang="pt-BR" sz="2400" dirty="0">
                <a:solidFill>
                  <a:srgbClr val="FF0000"/>
                </a:solidFill>
              </a:rPr>
              <a:t>aos agentes financeiros   empréstimos   com   recursos   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públicos   </a:t>
            </a:r>
            <a:r>
              <a:rPr lang="pt-BR" sz="2400" dirty="0">
                <a:solidFill>
                  <a:srgbClr val="FF0000"/>
                </a:solidFill>
              </a:rPr>
              <a:t>controlados</a:t>
            </a:r>
            <a:r>
              <a:rPr lang="pt-BR" sz="2400" dirty="0"/>
              <a:t>,   por prazo estabelecido pelo CONAGRO, </a:t>
            </a:r>
            <a:endParaRPr lang="pt-BR" sz="2400" dirty="0" smtClean="0"/>
          </a:p>
          <a:p>
            <a:r>
              <a:rPr lang="pt-BR" sz="2400" dirty="0" smtClean="0"/>
              <a:t>não </a:t>
            </a:r>
            <a:r>
              <a:rPr lang="pt-BR" sz="2400" dirty="0"/>
              <a:t>superior a 5 (cinco) anos, </a:t>
            </a:r>
            <a:endParaRPr lang="pt-BR" sz="2400" dirty="0" smtClean="0"/>
          </a:p>
          <a:p>
            <a:r>
              <a:rPr lang="pt-BR" sz="2400" dirty="0" smtClean="0">
                <a:solidFill>
                  <a:srgbClr val="FF0000"/>
                </a:solidFill>
              </a:rPr>
              <a:t>ouvido </a:t>
            </a:r>
            <a:r>
              <a:rPr lang="pt-BR" sz="2400" dirty="0">
                <a:solidFill>
                  <a:srgbClr val="FF0000"/>
                </a:solidFill>
              </a:rPr>
              <a:t>o Conselho Monetário Nacional (CMN).</a:t>
            </a:r>
          </a:p>
        </p:txBody>
      </p:sp>
    </p:spTree>
    <p:extLst>
      <p:ext uri="{BB962C8B-B14F-4D97-AF65-F5344CB8AC3E}">
        <p14:creationId xmlns:p14="http://schemas.microsoft.com/office/powerpoint/2010/main" val="3806168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13432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Art. 15. Fica o Poder Executivo autorizado a submeter </a:t>
            </a:r>
            <a:endParaRPr lang="pt-BR" sz="2400" dirty="0" smtClean="0"/>
          </a:p>
          <a:p>
            <a:r>
              <a:rPr lang="pt-BR" sz="2400" dirty="0" smtClean="0"/>
              <a:t>parte </a:t>
            </a:r>
            <a:r>
              <a:rPr lang="pt-BR" sz="2400" dirty="0"/>
              <a:t>ou totalidade dos seguros de que trata o art. 13º </a:t>
            </a:r>
            <a:endParaRPr lang="pt-BR" sz="2400" dirty="0" smtClean="0"/>
          </a:p>
          <a:p>
            <a:r>
              <a:rPr lang="pt-BR" sz="2400" dirty="0" smtClean="0"/>
              <a:t>a </a:t>
            </a:r>
            <a:r>
              <a:rPr lang="pt-BR" sz="2400" dirty="0"/>
              <a:t>resseguro, ouvidos o Conselho Nacional de Gestão de </a:t>
            </a:r>
            <a:endParaRPr lang="pt-BR" sz="2400" dirty="0" smtClean="0"/>
          </a:p>
          <a:p>
            <a:r>
              <a:rPr lang="pt-BR" sz="2400" dirty="0" smtClean="0"/>
              <a:t>Riscos </a:t>
            </a:r>
            <a:r>
              <a:rPr lang="pt-BR" sz="2400" dirty="0"/>
              <a:t>Agropecuários – CONAGRO e o </a:t>
            </a:r>
            <a:r>
              <a:rPr lang="pt-BR" sz="2400" dirty="0">
                <a:solidFill>
                  <a:srgbClr val="FF0000"/>
                </a:solidFill>
              </a:rPr>
              <a:t>Conselho 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Monetário </a:t>
            </a:r>
            <a:r>
              <a:rPr lang="pt-BR" sz="2400" dirty="0">
                <a:solidFill>
                  <a:srgbClr val="FF0000"/>
                </a:solidFill>
              </a:rPr>
              <a:t>Nacional (CMN)</a:t>
            </a:r>
            <a:r>
              <a:rPr lang="pt-BR" sz="2400" dirty="0"/>
              <a:t>.</a:t>
            </a:r>
          </a:p>
          <a:p>
            <a:r>
              <a:rPr lang="pt-BR" sz="2400" dirty="0"/>
              <a:t> </a:t>
            </a:r>
          </a:p>
          <a:p>
            <a:r>
              <a:rPr lang="pt-BR" sz="2400" dirty="0"/>
              <a:t>Parágrafo único. O resseguro de que trata o § 9º será </a:t>
            </a:r>
            <a:endParaRPr lang="pt-BR" sz="2400" dirty="0" smtClean="0"/>
          </a:p>
          <a:p>
            <a:r>
              <a:rPr lang="pt-BR" sz="2400" dirty="0" smtClean="0"/>
              <a:t>contratado </a:t>
            </a:r>
            <a:r>
              <a:rPr lang="pt-BR" sz="2400" dirty="0"/>
              <a:t>via consórcio de seguradoras, que atendam </a:t>
            </a:r>
            <a:endParaRPr lang="pt-BR" sz="2400" dirty="0" smtClean="0"/>
          </a:p>
          <a:p>
            <a:r>
              <a:rPr lang="pt-BR" sz="2400" dirty="0" smtClean="0"/>
              <a:t>às </a:t>
            </a:r>
            <a:r>
              <a:rPr lang="pt-BR" sz="2400" dirty="0"/>
              <a:t>regras estabelecidas pela SUSEP, CONAGRO e </a:t>
            </a:r>
            <a:r>
              <a:rPr lang="pt-BR" sz="2400" dirty="0">
                <a:solidFill>
                  <a:srgbClr val="FF0000"/>
                </a:solidFill>
              </a:rPr>
              <a:t>CMN</a:t>
            </a:r>
            <a:r>
              <a:rPr lang="pt-BR" sz="2400" dirty="0"/>
              <a:t>, </a:t>
            </a:r>
            <a:endParaRPr lang="pt-BR" sz="2400" dirty="0" smtClean="0"/>
          </a:p>
          <a:p>
            <a:r>
              <a:rPr lang="pt-BR" sz="2400" dirty="0" smtClean="0"/>
              <a:t>em </a:t>
            </a:r>
            <a:r>
              <a:rPr lang="pt-BR" sz="2400" dirty="0"/>
              <a:t>suas respectivas áreas de competências.</a:t>
            </a:r>
          </a:p>
        </p:txBody>
      </p:sp>
    </p:spTree>
    <p:extLst>
      <p:ext uri="{BB962C8B-B14F-4D97-AF65-F5344CB8AC3E}">
        <p14:creationId xmlns:p14="http://schemas.microsoft.com/office/powerpoint/2010/main" val="3243197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4000" dirty="0"/>
          </a:p>
        </p:txBody>
      </p:sp>
      <p:sp>
        <p:nvSpPr>
          <p:cNvPr id="3" name="Retângulo 2"/>
          <p:cNvSpPr/>
          <p:nvPr/>
        </p:nvSpPr>
        <p:spPr>
          <a:xfrm>
            <a:off x="467544" y="1988840"/>
            <a:ext cx="828092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Art. 17. O contrato de seguro de que trata esta Lei será de abrangência nacional, </a:t>
            </a:r>
            <a:r>
              <a:rPr lang="pt-BR" sz="2400" dirty="0">
                <a:solidFill>
                  <a:srgbClr val="FF0000"/>
                </a:solidFill>
              </a:rPr>
              <a:t>tendo por base produtividade apurada por parâmetro oficial, revisto e divulgado periodicamente, com antecedência adequada</a:t>
            </a:r>
            <a:r>
              <a:rPr lang="pt-BR" sz="2400" dirty="0"/>
              <a:t>.</a:t>
            </a:r>
          </a:p>
          <a:p>
            <a:r>
              <a:rPr lang="pt-BR" sz="2400" dirty="0"/>
              <a:t> </a:t>
            </a:r>
          </a:p>
          <a:p>
            <a:r>
              <a:rPr lang="pt-BR" sz="2400" dirty="0">
                <a:solidFill>
                  <a:srgbClr val="FF0000"/>
                </a:solidFill>
              </a:rPr>
              <a:t>Parágrafo único. Em hipótese alguma, rendimentos médios poderão ser usados para cobertura individual na contratação do seguro rural de que trata esta Lei.</a:t>
            </a:r>
          </a:p>
          <a:p>
            <a:r>
              <a:rPr lang="pt-B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3877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71600" y="4820959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Art. 19. O CONAGRO, ouvido o </a:t>
            </a:r>
            <a:r>
              <a:rPr lang="pt-BR" sz="2400" dirty="0">
                <a:solidFill>
                  <a:srgbClr val="FF0000"/>
                </a:solidFill>
              </a:rPr>
              <a:t>CMN</a:t>
            </a:r>
            <a:r>
              <a:rPr lang="pt-BR" sz="2400" dirty="0"/>
              <a:t>, poderá aprovar a possibilidade de subsídio de seguro rural em grupo, cooperativa  ou associações congêneres.</a:t>
            </a:r>
          </a:p>
        </p:txBody>
      </p:sp>
      <p:sp>
        <p:nvSpPr>
          <p:cNvPr id="5" name="Retângulo 4"/>
          <p:cNvSpPr/>
          <p:nvPr/>
        </p:nvSpPr>
        <p:spPr>
          <a:xfrm>
            <a:off x="971600" y="1641444"/>
            <a:ext cx="698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Art. 18. O contrato de seguro rural deve ser feito com antecedência em relação ao plantio, diferenciado conforme cultura e espécies animais e modalidades</a:t>
            </a:r>
            <a:r>
              <a:rPr lang="pt-BR" sz="2400" dirty="0" smtClean="0">
                <a:solidFill>
                  <a:srgbClr val="FF0000"/>
                </a:solidFill>
              </a:rPr>
              <a:t>, preferencialmente</a:t>
            </a:r>
            <a:r>
              <a:rPr lang="pt-BR" sz="2400" dirty="0" smtClean="0"/>
              <a:t>, com base em  Zoneamento Agrícola de Risco Climático (ZARC), </a:t>
            </a:r>
            <a:r>
              <a:rPr lang="pt-BR" sz="2400" dirty="0" smtClean="0">
                <a:solidFill>
                  <a:srgbClr val="FF0000"/>
                </a:solidFill>
              </a:rPr>
              <a:t>e deve ser completamente processado antes da vigência do risco segurado.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411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6005170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A obrigatoriedade do Seguro Rural 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é questionável, pois há dificuldades 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orçamentárias no PSR, 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 que gera uma dificuldade na </a:t>
            </a:r>
          </a:p>
          <a:p>
            <a:pPr>
              <a:lnSpc>
                <a:spcPct val="15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universalização do seguro rural. </a:t>
            </a:r>
          </a:p>
          <a:p>
            <a:pPr>
              <a:lnSpc>
                <a:spcPct val="200000"/>
              </a:lnSpc>
            </a:pP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PLS não avança em questão primordial: 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Fonte de Recursos e não contingenciamento</a:t>
            </a:r>
            <a:endParaRPr lang="pt-BR" sz="2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927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11284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PLS 04 define questões que caberiam em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normativas e regulamentações posteriores,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tais como prazos e regras de funcionamento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 acesso à subvenção do PSR. </a:t>
            </a:r>
          </a:p>
          <a:p>
            <a:pPr>
              <a:lnSpc>
                <a:spcPct val="200000"/>
              </a:lnSpc>
            </a:pPr>
            <a:endParaRPr lang="pt-BR" sz="2000" b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Quaisquer regras como prazos, 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só podem ser mudados por nova lei. </a:t>
            </a:r>
            <a:endParaRPr lang="pt-BR" sz="20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920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51199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5. PLS 04 trata o Zoneamento Agrícola de Risco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Climático - ZARC como política preferencial,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enquanto nas regras vigentes o ZARC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é obrigatório para acesso ao </a:t>
            </a:r>
            <a:r>
              <a:rPr lang="pt-BR" sz="2400" b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Proagro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 PSR. 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11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809869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O período de contratação de seguro rural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não deve ser definido em Lei, pois o PLS define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contratação em período anterior ao plantio,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mas para culturas perenes essa regra não é válida. 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01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828566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</a:rPr>
              <a:t>7. Sugere-se que seja designado as entidades representativas </a:t>
            </a:r>
          </a:p>
          <a:p>
            <a:r>
              <a:rPr lang="pt-BR" sz="2400" b="1" dirty="0" smtClean="0">
                <a:solidFill>
                  <a:schemeClr val="tx2"/>
                </a:solidFill>
              </a:rPr>
              <a:t>do setor privado, as quais indicam os integrantes das comissões</a:t>
            </a:r>
          </a:p>
          <a:p>
            <a:endParaRPr lang="pt-BR" sz="2400" dirty="0"/>
          </a:p>
          <a:p>
            <a:endParaRPr lang="pt-BR" sz="2400" dirty="0" smtClean="0"/>
          </a:p>
          <a:p>
            <a:r>
              <a:rPr lang="pt-BR" sz="2400" dirty="0" smtClean="0"/>
              <a:t>Art</a:t>
            </a:r>
            <a:r>
              <a:rPr lang="pt-BR" sz="2400" dirty="0"/>
              <a:t>. 6º O CONAGRO poderá criar comissões consultivas, </a:t>
            </a:r>
            <a:endParaRPr lang="pt-BR" sz="2400" dirty="0" smtClean="0"/>
          </a:p>
          <a:p>
            <a:r>
              <a:rPr lang="pt-BR" sz="2400" dirty="0" smtClean="0"/>
              <a:t>das </a:t>
            </a:r>
            <a:r>
              <a:rPr lang="pt-BR" sz="2400" dirty="0"/>
              <a:t>quais poderão participar representantes do setor privado.</a:t>
            </a:r>
          </a:p>
          <a:p>
            <a:r>
              <a:rPr lang="pt-BR" sz="2400" dirty="0"/>
              <a:t> </a:t>
            </a:r>
          </a:p>
          <a:p>
            <a:r>
              <a:rPr lang="pt-BR" sz="2400" dirty="0"/>
              <a:t>§ 1º O CONAGRO definirá a organização e a composição das </a:t>
            </a:r>
            <a:endParaRPr lang="pt-BR" sz="2400" dirty="0" smtClean="0"/>
          </a:p>
          <a:p>
            <a:r>
              <a:rPr lang="pt-BR" sz="2400" dirty="0" smtClean="0"/>
              <a:t>comissões </a:t>
            </a:r>
            <a:r>
              <a:rPr lang="pt-BR" sz="2400" dirty="0"/>
              <a:t>consultivas e regulará seu funcionamento.</a:t>
            </a:r>
          </a:p>
          <a:p>
            <a:r>
              <a:rPr lang="pt-BR" sz="2400" dirty="0"/>
              <a:t> </a:t>
            </a:r>
          </a:p>
          <a:p>
            <a:r>
              <a:rPr lang="pt-BR" sz="2400" dirty="0">
                <a:solidFill>
                  <a:srgbClr val="FF0000"/>
                </a:solidFill>
              </a:rPr>
              <a:t>§ 2º Cabe ao presidente do CONAGRO designar 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smtClean="0">
                <a:solidFill>
                  <a:srgbClr val="FF0000"/>
                </a:solidFill>
              </a:rPr>
              <a:t>os </a:t>
            </a:r>
            <a:r>
              <a:rPr lang="pt-BR" sz="2400" dirty="0">
                <a:solidFill>
                  <a:srgbClr val="FF0000"/>
                </a:solidFill>
              </a:rPr>
              <a:t>integrantes das comissões consultivas.</a:t>
            </a:r>
          </a:p>
        </p:txBody>
      </p:sp>
    </p:spTree>
    <p:extLst>
      <p:ext uri="{BB962C8B-B14F-4D97-AF65-F5344CB8AC3E}">
        <p14:creationId xmlns:p14="http://schemas.microsoft.com/office/powerpoint/2010/main" val="404305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484784"/>
            <a:ext cx="82477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Política Nacional de Gestão </a:t>
            </a: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 Riscos 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Agropecuários</a:t>
            </a:r>
            <a:endParaRPr lang="pt-BR" sz="2800" b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200000"/>
              </a:lnSpc>
            </a:pPr>
            <a:endParaRPr lang="pt-BR" sz="2400" b="1" u="sng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200000"/>
              </a:lnSpc>
            </a:pPr>
            <a:r>
              <a:rPr lang="pt-BR" sz="2400" b="1" u="sng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QUAIS?</a:t>
            </a:r>
          </a:p>
        </p:txBody>
      </p:sp>
    </p:spTree>
    <p:extLst>
      <p:ext uri="{BB962C8B-B14F-4D97-AF65-F5344CB8AC3E}">
        <p14:creationId xmlns:p14="http://schemas.microsoft.com/office/powerpoint/2010/main" val="1828403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877478" cy="1448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Não trata em nenhum artigo sobre o comando,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quem vai operacionalizar o PSP e do PSR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2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7893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Não trata da extinção ou transição do </a:t>
            </a:r>
            <a:r>
              <a:rPr lang="pt-BR" sz="2400" b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Proagro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para o Programa de Seguro Rural Público – PSP. </a:t>
            </a:r>
          </a:p>
        </p:txBody>
      </p:sp>
    </p:spTree>
    <p:extLst>
      <p:ext uri="{BB962C8B-B14F-4D97-AF65-F5344CB8AC3E}">
        <p14:creationId xmlns:p14="http://schemas.microsoft.com/office/powerpoint/2010/main" val="401654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66944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10. Não define qual público será atendido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pelo PSP e o PSR.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85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69301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11. É confuso em relação ao Resseguro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 não faz menção ao Fundo de Estabilidade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 Seguro Rural (FESR). 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26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b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CONCLUSÃO</a:t>
            </a:r>
            <a:endParaRPr lang="pt-BR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89584"/>
            <a:ext cx="797686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PLS pode ser mais simplificada e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tratar da integração das políticas de PSR, </a:t>
            </a:r>
            <a:r>
              <a:rPr lang="pt-BR" sz="2400" b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Proagro</a:t>
            </a: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instrumentos mitigadores como o ZARC;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sistemas como o Sistema de Suporte à </a:t>
            </a:r>
          </a:p>
          <a:p>
            <a:pPr>
              <a:lnSpc>
                <a:spcPct val="200000"/>
              </a:lnSpc>
            </a:pP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Decisão na Agropecuária – Inmet (</a:t>
            </a:r>
            <a:r>
              <a:rPr lang="pt-BR" sz="2400" b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Sisdagro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); e o</a:t>
            </a:r>
          </a:p>
          <a:p>
            <a:pPr>
              <a:lnSpc>
                <a:spcPct val="200000"/>
              </a:lnSpc>
            </a:pPr>
            <a:r>
              <a:rPr lang="pt-BR" sz="24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</a:t>
            </a:r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amigerado Banco de Dados, dentre outros...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473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024" y="2852936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GRATO!</a:t>
            </a:r>
            <a:endParaRPr lang="pt-BR" sz="24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1580" y="4834026"/>
            <a:ext cx="7416824" cy="1584176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Pedro Loyola</a:t>
            </a:r>
          </a:p>
          <a:p>
            <a:r>
              <a:rPr lang="pt-BR" sz="20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Comissão Nacional de Política Agrícola da CNA</a:t>
            </a:r>
            <a:endParaRPr lang="pt-BR" sz="20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178887" y="5949280"/>
            <a:ext cx="2856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pedro.loyola@faep.com.br</a:t>
            </a:r>
            <a:endParaRPr lang="pt-BR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pt-BR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41-21697932</a:t>
            </a:r>
          </a:p>
        </p:txBody>
      </p:sp>
      <p:pic>
        <p:nvPicPr>
          <p:cNvPr id="5122" name="Picture 2" descr="Resultado de imagem para CNA Agricult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8640"/>
            <a:ext cx="1872208" cy="232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86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Art. 12. São instrumentos da Política Nacional de Gestão de Riscos Agropecuários</a:t>
            </a:r>
            <a:endParaRPr lang="pt-BR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95536" y="1628800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/>
              <a:t> </a:t>
            </a:r>
          </a:p>
          <a:p>
            <a:r>
              <a:rPr lang="pt-BR" sz="2000" dirty="0"/>
              <a:t>I	– o Programa de Seguro Rural Público – PSP, com limite de cobertura básica;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II	– o  Programa de Seguro Rural  Privado –  PSR, com cobertura</a:t>
            </a:r>
          </a:p>
          <a:p>
            <a:r>
              <a:rPr lang="pt-BR" sz="2000" dirty="0"/>
              <a:t>ampliada;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III	– o resseguro, a ser contratado seguindo regra de mercado;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IV	– o Fundo de catástrofe, de que trata a Lei Complementar nº 137, de 26 de agosto de 2010; e</a:t>
            </a:r>
          </a:p>
          <a:p>
            <a:r>
              <a:rPr lang="pt-BR" sz="2000" dirty="0"/>
              <a:t> </a:t>
            </a:r>
          </a:p>
          <a:p>
            <a:r>
              <a:rPr lang="pt-BR" sz="2000" dirty="0"/>
              <a:t>V	– outros instrumentos complementares, a serem criados pelo Poder Público em consonância com a atual lei.</a:t>
            </a:r>
          </a:p>
        </p:txBody>
      </p:sp>
    </p:spTree>
    <p:extLst>
      <p:ext uri="{BB962C8B-B14F-4D97-AF65-F5344CB8AC3E}">
        <p14:creationId xmlns:p14="http://schemas.microsoft.com/office/powerpoint/2010/main" val="2097335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Conceito de risco agropecuário</a:t>
            </a:r>
            <a:endParaRPr lang="pt-B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71600" y="1556792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pt-BR" sz="2400" b="1" dirty="0"/>
          </a:p>
          <a:p>
            <a:pPr>
              <a:lnSpc>
                <a:spcPct val="150000"/>
              </a:lnSpc>
            </a:pPr>
            <a:r>
              <a:rPr lang="pt-BR" sz="2400" dirty="0" smtClean="0"/>
              <a:t>A definição de risco na agricultura está associada a resultados negativos decorrentes e imprevisíveis nas variáveis biológicas, climáticas, reguladoras e de mercado. </a:t>
            </a:r>
          </a:p>
          <a:p>
            <a:pPr>
              <a:lnSpc>
                <a:spcPct val="150000"/>
              </a:lnSpc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24702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Conceito de Gestão de Riscos Agropecuários – Banco Mundial</a:t>
            </a:r>
            <a:endParaRPr lang="pt-B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26" y="1600199"/>
            <a:ext cx="8439938" cy="3991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836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Conceito de Gestão de Riscos Agropecuários – Banco Mundial</a:t>
            </a:r>
            <a:endParaRPr lang="pt-B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76413"/>
            <a:ext cx="8977174" cy="3812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96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88"/>
          <a:stretch/>
        </p:blipFill>
        <p:spPr bwMode="auto">
          <a:xfrm>
            <a:off x="215299" y="116632"/>
            <a:ext cx="8317141" cy="633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459710" y="6488668"/>
            <a:ext cx="684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Cont.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0684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9" y="1556792"/>
            <a:ext cx="8910625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980728"/>
            <a:ext cx="75533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0" y="188640"/>
            <a:ext cx="684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Cont.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548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Avaliação da PLS 04/2017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11560" y="2060848"/>
            <a:ext cx="777424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 smtClean="0">
                <a:solidFill>
                  <a:schemeClr val="tx2"/>
                </a:solidFill>
              </a:rPr>
              <a:t>1. PLS 04/2017 colocada como Política Nacional </a:t>
            </a:r>
          </a:p>
          <a:p>
            <a:pPr>
              <a:lnSpc>
                <a:spcPct val="150000"/>
              </a:lnSpc>
            </a:pPr>
            <a:r>
              <a:rPr lang="pt-BR" sz="2800" b="1" dirty="0" smtClean="0">
                <a:solidFill>
                  <a:schemeClr val="tx2"/>
                </a:solidFill>
              </a:rPr>
              <a:t>de Gestão de Riscos Agropecuários não contempla: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pt-BR" sz="2800" b="1" dirty="0" smtClean="0">
                <a:solidFill>
                  <a:schemeClr val="tx2"/>
                </a:solidFill>
              </a:rPr>
              <a:t>todos  os riscos agropecuários e;</a:t>
            </a:r>
          </a:p>
          <a:p>
            <a:pPr marL="514350" indent="-514350">
              <a:lnSpc>
                <a:spcPct val="150000"/>
              </a:lnSpc>
              <a:buAutoNum type="alphaLcPeriod"/>
            </a:pPr>
            <a:r>
              <a:rPr lang="pt-BR" sz="2800" b="1" dirty="0" smtClean="0">
                <a:solidFill>
                  <a:schemeClr val="tx2"/>
                </a:solidFill>
              </a:rPr>
              <a:t>respectivas amplitudes das políticas </a:t>
            </a:r>
          </a:p>
          <a:p>
            <a:pPr>
              <a:lnSpc>
                <a:spcPct val="150000"/>
              </a:lnSpc>
            </a:pPr>
            <a:r>
              <a:rPr lang="pt-BR" sz="2800" b="1" dirty="0" smtClean="0">
                <a:solidFill>
                  <a:schemeClr val="tx2"/>
                </a:solidFill>
              </a:rPr>
              <a:t>vinculadas a esses riscos.</a:t>
            </a:r>
          </a:p>
        </p:txBody>
      </p:sp>
    </p:spTree>
    <p:extLst>
      <p:ext uri="{BB962C8B-B14F-4D97-AF65-F5344CB8AC3E}">
        <p14:creationId xmlns:p14="http://schemas.microsoft.com/office/powerpoint/2010/main" val="2229393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846</Words>
  <Application>Microsoft Office PowerPoint</Application>
  <PresentationFormat>Apresentação na tela (4:3)</PresentationFormat>
  <Paragraphs>139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Tahoma</vt:lpstr>
      <vt:lpstr>Tema do Office</vt:lpstr>
      <vt:lpstr>PLS 04 / 2017 Política Nacional de Gestão de Riscos Agropecuários – Avaliação da CNA</vt:lpstr>
      <vt:lpstr>Avaliação da PLS 04/2017</vt:lpstr>
      <vt:lpstr>Art. 12. São instrumentos da Política Nacional de Gestão de Riscos Agropecuários</vt:lpstr>
      <vt:lpstr>Conceito de risco agropecuário</vt:lpstr>
      <vt:lpstr>Conceito de Gestão de Riscos Agropecuários – Banco Mundial</vt:lpstr>
      <vt:lpstr>Conceito de Gestão de Riscos Agropecuários – Banco Mundial</vt:lpstr>
      <vt:lpstr>Apresentação do PowerPoint</vt:lpstr>
      <vt:lpstr>Apresentação do PowerPoint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</vt:lpstr>
      <vt:lpstr>Avaliação da PLS 04/2017 CONCLUSÃO</vt:lpstr>
      <vt:lpstr>GRATO!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PLS 04 - Política Nacional de Gestão de Riscos Agropecuários</dc:title>
  <dc:creator>usuario</dc:creator>
  <cp:lastModifiedBy>Leomar Diniz</cp:lastModifiedBy>
  <cp:revision>17</cp:revision>
  <dcterms:created xsi:type="dcterms:W3CDTF">2017-05-31T08:28:55Z</dcterms:created>
  <dcterms:modified xsi:type="dcterms:W3CDTF">2017-05-31T17:09:51Z</dcterms:modified>
</cp:coreProperties>
</file>