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147377827" r:id="rId2"/>
    <p:sldId id="2147377828" r:id="rId3"/>
    <p:sldId id="2147377832" r:id="rId4"/>
    <p:sldId id="2147377830" r:id="rId5"/>
    <p:sldId id="2147377833" r:id="rId6"/>
    <p:sldId id="3117" r:id="rId7"/>
    <p:sldId id="214737783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630"/>
  </p:normalViewPr>
  <p:slideViewPr>
    <p:cSldViewPr snapToGrid="0">
      <p:cViewPr varScale="1">
        <p:scale>
          <a:sx n="118" d="100"/>
          <a:sy n="118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1C942-7DAC-7141-BFF9-5A8D1AA2A720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C728E-36D7-1846-967F-CE169BFDBED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5079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9FDB90-3D62-48C6-87D7-D2CCD730F014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3204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9FDB90-3D62-48C6-87D7-D2CCD730F014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7692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9FDB90-3D62-48C6-87D7-D2CCD730F014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760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61B878-4EFB-716D-3AC9-17B47BBC8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1D2FB-2463-1633-5626-2552ED297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907CF0-6F38-CE34-3F67-FF71AFE6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3F6DFC-5950-F02E-CE5D-40BAA85FD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502546-7E80-EF5E-1420-C0651BF8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013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E4556-06BE-8E9A-A989-1B2F7DC1A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239154-04AE-A720-16EE-4B4E590B6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3673B3-C86F-75D1-2561-3792F882C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48F740-53B4-A3A2-E555-C4C3FBBFD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746EF6-EE00-5C97-B029-0769F635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273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F37705-987F-CA6B-6F56-BF9D318BC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0AF0CFF-268D-22A2-33A4-0C2F64E2B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46091E-5322-862E-DF68-816563E8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32EA03-4E54-1E3F-3EE7-E54AD3AD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91D09-4725-DCA4-15A3-DF5979AE4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4797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89261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0793C-B246-AFC5-BEE8-43F0B9A36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1952C2-7B63-60C7-CE18-1AEBF04C3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22A3F9-6E1F-1DB5-199A-D1E84050E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EB1166-7300-51B4-643A-0B9F39F9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44AC4D-07C5-F230-67D1-FCD43FBC7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4144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0D44D-FA51-59B2-AAEE-0792C621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F04224-BE8F-54B4-9BF2-81896F526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0E766A-AD65-4415-9E45-50EAC19B9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3B18A2-9AE6-F1C5-1C61-8D2FFB978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3DFC94-8082-691D-6624-C8B00E98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801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24C0F-CA3B-070C-A643-A9683562E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BC823D-1758-96B3-2B9A-E768555AE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9BC9447-3504-4D12-DF17-F051AAF54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74F050-DE72-83BD-E0E1-0496829A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1B9274-EBE7-C51C-37E7-BE885599F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BCD9E2-E09D-7AF4-A64A-20A7B381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974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2DF9D-A637-8143-D5CA-641867FCD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3A6328-2AD5-1363-93D1-8FF7289F6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CF5CA1-E35D-C62D-36D3-963B0317B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E340F40-0D5C-CCE9-58A6-CFC586484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2F3708B-64F0-651F-3670-561E120E8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6F69546-3F4B-FFF6-9A7B-735920C1E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E05E167-A3D4-1590-6F61-054D4235B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FA11658-1BCF-8AA1-54E5-10C7AB304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753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92FE8B-AE10-ABE6-C6AE-6AD7AACB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028912D-D23D-2B03-4212-375485E02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44484AB-6ACA-26ED-A71F-897B579D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4804BA6-AFA9-3A9B-6372-55EFEC1C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86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D2EA314-08D9-4AF4-F513-6034708A5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535A90-8673-5AE9-10B9-703DB992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576B8BA-A986-36C9-3447-DB173F4F2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536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75F00-4A7E-C51C-0422-9E02A9F20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E3F5BD-8377-9A7F-FA58-2AF3EA3DC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3E1CEB0-6056-864C-A8E6-89E54979F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44EC19-274A-A123-921F-0EE1C051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2B7D34A-63BF-2264-3490-4D46C7226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CEB0C7-B95B-E0A0-C962-F7003EAA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544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CB05A-4CC7-F438-CBF8-114B86EDA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EAEB158-461D-D22B-6C32-009527DE1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9763EDA-4A12-DDDE-61BC-03A53DE9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774273-CE97-E0D8-4559-F5D758991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975D2E-5E0E-1612-769C-6816AB820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B401D2-32A0-9D31-3726-C03D1D51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253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53A4B88-8270-A030-FE55-F7901FBA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8F7B8E-B5B3-B740-19DD-BD3177D60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F1CEC0-9CDB-94E9-688C-6CA69D8F89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4FEA22-E689-DC47-870F-D195E3AF5353}" type="datetimeFigureOut">
              <a:rPr lang="pt-BR" smtClean="0"/>
              <a:t>21/08/2024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CDD21E-7B67-2A87-E677-89E3BB9CA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4A3B67-446A-32BC-6290-097816BDD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CADEFB-570E-2847-AC54-47C1C42BFD8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175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package" Target="../embeddings/Planilha_do_Microsoft_Excel1.xlsx"/><Relationship Id="rId5" Type="http://schemas.openxmlformats.org/officeDocument/2006/relationships/image" Target="../media/image5.emf"/><Relationship Id="rId4" Type="http://schemas.openxmlformats.org/officeDocument/2006/relationships/package" Target="../embeddings/Planilha_do_Microsoft_Excel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C86F9A1-5C76-40BC-653A-E2E60EF7CA9E}"/>
              </a:ext>
            </a:extLst>
          </p:cNvPr>
          <p:cNvSpPr/>
          <p:nvPr/>
        </p:nvSpPr>
        <p:spPr>
          <a:xfrm>
            <a:off x="0" y="104931"/>
            <a:ext cx="7450111" cy="6858000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t-B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</a:p>
          <a:p>
            <a:pPr algn="just"/>
            <a:endParaRPr lang="pt-B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t-BR" sz="1800" b="1" i="1" dirty="0">
                <a:effectLst/>
                <a:latin typeface="Helvetica" pitchFamily="2" charset="0"/>
                <a:ea typeface="Times New Roman" panose="02020603050405020304" pitchFamily="18" charset="0"/>
              </a:rPr>
              <a:t>Rubens </a:t>
            </a:r>
            <a:r>
              <a:rPr lang="pt-BR" sz="1800" b="1" i="1" dirty="0" err="1">
                <a:effectLst/>
                <a:latin typeface="Helvetica" pitchFamily="2" charset="0"/>
                <a:ea typeface="Times New Roman" panose="02020603050405020304" pitchFamily="18" charset="0"/>
              </a:rPr>
              <a:t>Rizek</a:t>
            </a:r>
            <a:r>
              <a:rPr lang="pt-BR" sz="1800" b="1" i="1" dirty="0">
                <a:effectLst/>
                <a:latin typeface="Helvetica" pitchFamily="2" charset="0"/>
                <a:ea typeface="Times New Roman" panose="02020603050405020304" pitchFamily="18" charset="0"/>
              </a:rPr>
              <a:t> Jr. </a:t>
            </a:r>
            <a:r>
              <a:rPr lang="pt-BR" sz="1800" i="1" dirty="0">
                <a:effectLst/>
                <a:latin typeface="Helvetica" pitchFamily="2" charset="0"/>
                <a:ea typeface="Times New Roman" panose="02020603050405020304" pitchFamily="18" charset="0"/>
              </a:rPr>
              <a:t>– Presidente da ANPEEN</a:t>
            </a:r>
          </a:p>
          <a:p>
            <a:pPr algn="ctr"/>
            <a:r>
              <a:rPr lang="pt-BR" i="1" dirty="0">
                <a:latin typeface="Helvetica" pitchFamily="2" charset="0"/>
                <a:ea typeface="Times New Roman" panose="02020603050405020304" pitchFamily="18" charset="0"/>
              </a:rPr>
              <a:t>Prof. da Faculdade de Direito da Universidade Mackenzie.</a:t>
            </a:r>
          </a:p>
          <a:p>
            <a:pPr algn="ctr"/>
            <a:r>
              <a:rPr lang="pt-BR" sz="1800" i="1" dirty="0">
                <a:effectLst/>
                <a:latin typeface="Helvetica" pitchFamily="2" charset="0"/>
                <a:ea typeface="Times New Roman" panose="02020603050405020304" pitchFamily="18" charset="0"/>
              </a:rPr>
              <a:t>Mestre e Doutor em Direito do Estado pela Universidade de São Paulo</a:t>
            </a:r>
          </a:p>
          <a:p>
            <a:pPr algn="ctr"/>
            <a:r>
              <a:rPr lang="pt-BR" sz="1800" i="1" dirty="0">
                <a:effectLst/>
                <a:latin typeface="Helvetica" pitchFamily="2" charset="0"/>
                <a:ea typeface="Times New Roman" panose="02020603050405020304" pitchFamily="18" charset="0"/>
              </a:rPr>
              <a:t>Ex-Secretário de Estado do Meio Ambiente de São Paulo</a:t>
            </a:r>
            <a:endParaRPr lang="pt-BR" sz="2000" b="1" i="1" dirty="0">
              <a:effectLst/>
              <a:latin typeface="Helvetica" pitchFamily="2" charset="0"/>
              <a:ea typeface="Times New Roman" panose="02020603050405020304" pitchFamily="18" charset="0"/>
            </a:endParaRPr>
          </a:p>
          <a:p>
            <a:pPr algn="ctr"/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49B82CDC-4C56-093A-F624-E90FF8AE46DB}"/>
              </a:ext>
            </a:extLst>
          </p:cNvPr>
          <p:cNvSpPr/>
          <p:nvPr/>
        </p:nvSpPr>
        <p:spPr>
          <a:xfrm>
            <a:off x="7450111" y="104931"/>
            <a:ext cx="4799428" cy="6858000"/>
          </a:xfrm>
          <a:prstGeom prst="rect">
            <a:avLst/>
          </a:prstGeom>
          <a:solidFill>
            <a:srgbClr val="1E2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9C909F24-2872-9CB5-B644-44DFED5933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803" t="3857" r="27660" b="24203"/>
          <a:stretch/>
        </p:blipFill>
        <p:spPr>
          <a:xfrm>
            <a:off x="447406" y="532660"/>
            <a:ext cx="1065322" cy="114522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008D235-4FEF-9E75-6872-D301AF818997}"/>
              </a:ext>
            </a:extLst>
          </p:cNvPr>
          <p:cNvSpPr txBox="1"/>
          <p:nvPr/>
        </p:nvSpPr>
        <p:spPr>
          <a:xfrm>
            <a:off x="1570267" y="843660"/>
            <a:ext cx="1673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  <a:latin typeface="Avenir Heavy" panose="02000503020000020003" pitchFamily="2" charset="0"/>
              </a:rPr>
              <a:t>ANPEEN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E6FF057-4C0F-152F-53A2-FB44A46A69FB}"/>
              </a:ext>
            </a:extLst>
          </p:cNvPr>
          <p:cNvSpPr/>
          <p:nvPr/>
        </p:nvSpPr>
        <p:spPr>
          <a:xfrm>
            <a:off x="532458" y="3863481"/>
            <a:ext cx="999161" cy="108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20AE6CDC-A0BE-D733-35EE-CFFED6EE7154}"/>
              </a:ext>
            </a:extLst>
          </p:cNvPr>
          <p:cNvSpPr/>
          <p:nvPr/>
        </p:nvSpPr>
        <p:spPr>
          <a:xfrm>
            <a:off x="980067" y="2342318"/>
            <a:ext cx="5292562" cy="7495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latin typeface="Helvetica" pitchFamily="2" charset="0"/>
              </a:rPr>
              <a:t>Associação Nacional de Pesquisa da Economia Energética </a:t>
            </a:r>
          </a:p>
          <a:p>
            <a:pPr algn="ctr"/>
            <a:endParaRPr lang="pt-BR" b="1" dirty="0">
              <a:latin typeface="Avenir Book" panose="02000503020000020003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B791CA4-67DC-0CC3-30F5-574DF3311543}"/>
              </a:ext>
            </a:extLst>
          </p:cNvPr>
          <p:cNvSpPr txBox="1"/>
          <p:nvPr/>
        </p:nvSpPr>
        <p:spPr>
          <a:xfrm>
            <a:off x="7450111" y="2613392"/>
            <a:ext cx="46542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Helvetica" pitchFamily="2" charset="0"/>
              </a:rPr>
              <a:t>Reforma Tributária</a:t>
            </a:r>
          </a:p>
          <a:p>
            <a:pPr algn="ctr"/>
            <a:endParaRPr lang="pt-BR" sz="2000" b="1" dirty="0">
              <a:solidFill>
                <a:schemeClr val="bg1"/>
              </a:solidFill>
              <a:latin typeface="Helvetica" pitchFamily="2" charset="0"/>
            </a:endParaRPr>
          </a:p>
          <a:p>
            <a:pPr algn="ctr"/>
            <a:r>
              <a:rPr lang="pt-BR" sz="2000" b="1" dirty="0">
                <a:solidFill>
                  <a:schemeClr val="bg1"/>
                </a:solidFill>
                <a:latin typeface="Helvetica" pitchFamily="2" charset="0"/>
              </a:rPr>
              <a:t>SENADO FEDERAL - CAE</a:t>
            </a:r>
          </a:p>
          <a:p>
            <a:pPr algn="ctr"/>
            <a:endParaRPr lang="pt-BR" sz="2000" b="1" dirty="0">
              <a:solidFill>
                <a:schemeClr val="bg1"/>
              </a:solidFill>
              <a:latin typeface="Helvetica" pitchFamily="2" charset="0"/>
            </a:endParaRPr>
          </a:p>
          <a:p>
            <a:pPr algn="ctr"/>
            <a:r>
              <a:rPr lang="pt-BR" sz="2000" b="1" i="1" dirty="0">
                <a:solidFill>
                  <a:schemeClr val="bg1"/>
                </a:solidFill>
                <a:latin typeface="Helvetica" pitchFamily="2" charset="0"/>
              </a:rPr>
              <a:t>Brasília, 21 de agosto de 2024</a:t>
            </a:r>
          </a:p>
        </p:txBody>
      </p:sp>
    </p:spTree>
    <p:extLst>
      <p:ext uri="{BB962C8B-B14F-4D97-AF65-F5344CB8AC3E}">
        <p14:creationId xmlns:p14="http://schemas.microsoft.com/office/powerpoint/2010/main" val="421992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037A000-4978-49A9-C20B-2A7E2C0E9BDA}"/>
              </a:ext>
            </a:extLst>
          </p:cNvPr>
          <p:cNvSpPr/>
          <p:nvPr/>
        </p:nvSpPr>
        <p:spPr>
          <a:xfrm>
            <a:off x="2971800" y="314196"/>
            <a:ext cx="9073229" cy="6858000"/>
          </a:xfrm>
          <a:prstGeom prst="rect">
            <a:avLst/>
          </a:prstGeom>
          <a:solidFill>
            <a:srgbClr val="1E2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C13E883-C056-239D-7BB3-3A9CF3DF610C}"/>
              </a:ext>
            </a:extLst>
          </p:cNvPr>
          <p:cNvSpPr/>
          <p:nvPr/>
        </p:nvSpPr>
        <p:spPr>
          <a:xfrm>
            <a:off x="-18910" y="314196"/>
            <a:ext cx="3143966" cy="6858000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ABC0AB9A-868C-D9FF-5777-443320E26C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803" t="3857" r="27660" b="24203"/>
          <a:stretch/>
        </p:blipFill>
        <p:spPr>
          <a:xfrm>
            <a:off x="146971" y="532660"/>
            <a:ext cx="1065322" cy="114522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B8870928-990D-B45A-E9F8-4772A3C95BD2}"/>
              </a:ext>
            </a:extLst>
          </p:cNvPr>
          <p:cNvSpPr txBox="1"/>
          <p:nvPr/>
        </p:nvSpPr>
        <p:spPr>
          <a:xfrm>
            <a:off x="1255118" y="843660"/>
            <a:ext cx="1673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  <a:latin typeface="Avenir Heavy" panose="02000503020000020003" pitchFamily="2" charset="0"/>
              </a:rPr>
              <a:t>ANPEEN</a:t>
            </a:r>
          </a:p>
        </p:txBody>
      </p:sp>
      <p:sp>
        <p:nvSpPr>
          <p:cNvPr id="20" name="Retângulo Arredondado 19">
            <a:extLst>
              <a:ext uri="{FF2B5EF4-FFF2-40B4-BE49-F238E27FC236}">
                <a16:creationId xmlns:a16="http://schemas.microsoft.com/office/drawing/2014/main" id="{E3E58815-DF14-94A0-7909-70C18AEF7E1C}"/>
              </a:ext>
            </a:extLst>
          </p:cNvPr>
          <p:cNvSpPr/>
          <p:nvPr/>
        </p:nvSpPr>
        <p:spPr>
          <a:xfrm>
            <a:off x="134345" y="3630346"/>
            <a:ext cx="2837456" cy="639192"/>
          </a:xfrm>
          <a:prstGeom prst="roundRect">
            <a:avLst>
              <a:gd name="adj" fmla="val 0"/>
            </a:avLst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Helvetica" pitchFamily="2" charset="0"/>
              </a:rPr>
              <a:t>Operações Normais</a:t>
            </a:r>
          </a:p>
          <a:p>
            <a:pPr algn="ctr"/>
            <a:r>
              <a:rPr lang="pt-BR" b="1" dirty="0">
                <a:latin typeface="Helvetica" pitchFamily="2" charset="0"/>
              </a:rPr>
              <a:t>Bens Corpóreos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65852819-0235-9390-21B1-47D98369E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7882" y="2656074"/>
            <a:ext cx="8728729" cy="1948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135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9">
            <a:extLst>
              <a:ext uri="{FF2B5EF4-FFF2-40B4-BE49-F238E27FC236}">
                <a16:creationId xmlns:a16="http://schemas.microsoft.com/office/drawing/2014/main" id="{4343DEE7-1FDA-4D99-046C-C54F14416B92}"/>
              </a:ext>
            </a:extLst>
          </p:cNvPr>
          <p:cNvSpPr txBox="1"/>
          <p:nvPr/>
        </p:nvSpPr>
        <p:spPr>
          <a:xfrm>
            <a:off x="511809" y="348570"/>
            <a:ext cx="10854885" cy="1364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b="1" u="none" strike="noStrike" kern="1200" cap="none" spc="0" baseline="0" dirty="0">
                <a:solidFill>
                  <a:srgbClr val="1E2D3B"/>
                </a:solidFill>
                <a:uFillTx/>
                <a:latin typeface="Avenir Heavy" panose="02000503020000020003" pitchFamily="2" charset="0"/>
              </a:rPr>
              <a:t>Energia Elétrica: </a:t>
            </a:r>
          </a:p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3200" b="1" u="none" strike="noStrike" kern="1200" cap="none" spc="0" baseline="0" dirty="0">
              <a:solidFill>
                <a:srgbClr val="1E2D3B"/>
              </a:solidFill>
              <a:uFillTx/>
              <a:latin typeface="Avenir Heavy" panose="02000503020000020003" pitchFamily="2" charset="0"/>
            </a:endParaRPr>
          </a:p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b="1" u="none" strike="noStrike" kern="1200" cap="none" spc="0" baseline="0" dirty="0">
                <a:solidFill>
                  <a:srgbClr val="1E2D3B"/>
                </a:solidFill>
                <a:uFillTx/>
                <a:latin typeface="Avenir Heavy" panose="02000503020000020003" pitchFamily="2" charset="0"/>
              </a:rPr>
              <a:t>Notas Fiscais emitidas entre D1 e D3 do mês seguinte 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AB7B642-87D5-4191-755C-2DE7D956F2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8803" t="3857" r="27660" b="24203"/>
          <a:stretch/>
        </p:blipFill>
        <p:spPr>
          <a:xfrm>
            <a:off x="11531966" y="6352541"/>
            <a:ext cx="339656" cy="365130"/>
          </a:xfrm>
          <a:prstGeom prst="rect">
            <a:avLst/>
          </a:prstGeom>
        </p:spPr>
      </p:pic>
      <p:sp>
        <p:nvSpPr>
          <p:cNvPr id="32" name="Retângulo 31">
            <a:extLst>
              <a:ext uri="{FF2B5EF4-FFF2-40B4-BE49-F238E27FC236}">
                <a16:creationId xmlns:a16="http://schemas.microsoft.com/office/drawing/2014/main" id="{3996391F-9BD5-47AF-3A1E-D3B4DB4F8E0C}"/>
              </a:ext>
            </a:extLst>
          </p:cNvPr>
          <p:cNvSpPr/>
          <p:nvPr/>
        </p:nvSpPr>
        <p:spPr>
          <a:xfrm>
            <a:off x="631461" y="943973"/>
            <a:ext cx="924560" cy="101600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E676861-330E-C813-2D3A-99743DF2E0BE}"/>
              </a:ext>
            </a:extLst>
          </p:cNvPr>
          <p:cNvSpPr txBox="1"/>
          <p:nvPr/>
        </p:nvSpPr>
        <p:spPr>
          <a:xfrm>
            <a:off x="168811" y="5590861"/>
            <a:ext cx="11197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venir Book" panose="02000503020000020003" pitchFamily="2" charset="0"/>
              </a:rPr>
              <a:t>6)   No caso das liquidações financeiras do MCP da CCEE não existe uma contraparte identificada. É uma liquidação multilateral em que a CCEE apenas compensa/controla as</a:t>
            </a:r>
          </a:p>
        </p:txBody>
      </p:sp>
      <p:pic>
        <p:nvPicPr>
          <p:cNvPr id="10" name="Imagem 9" descr="Diagrama&#10;&#10;Descrição gerada automaticamente">
            <a:extLst>
              <a:ext uri="{FF2B5EF4-FFF2-40B4-BE49-F238E27FC236}">
                <a16:creationId xmlns:a16="http://schemas.microsoft.com/office/drawing/2014/main" id="{B3F2696B-9B8E-1AF9-E731-C7B22AD3E3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68" y="1807029"/>
            <a:ext cx="8336593" cy="4702401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172BF91C-593C-EC93-970C-8AD6C01C9C0F}"/>
              </a:ext>
            </a:extLst>
          </p:cNvPr>
          <p:cNvSpPr txBox="1"/>
          <p:nvPr/>
        </p:nvSpPr>
        <p:spPr>
          <a:xfrm>
            <a:off x="8632371" y="2743927"/>
            <a:ext cx="2997477" cy="338554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pt-BR" sz="1400" dirty="0">
                <a:latin typeface="Helvetica" pitchFamily="2" charset="0"/>
              </a:rPr>
              <a:t>CCEE </a:t>
            </a:r>
          </a:p>
          <a:p>
            <a:pPr algn="just"/>
            <a:r>
              <a:rPr lang="pt-BR" sz="1400" dirty="0">
                <a:latin typeface="Helvetica" pitchFamily="2" charset="0"/>
              </a:rPr>
              <a:t>(Câmara de Comercialização de Energia Elétrica) - Liquidações Multilaterais				</a:t>
            </a:r>
          </a:p>
          <a:p>
            <a:pPr algn="just"/>
            <a:r>
              <a:rPr lang="pt-BR" sz="1400" dirty="0">
                <a:latin typeface="Helvetica" pitchFamily="2" charset="0"/>
              </a:rPr>
              <a:t>Liquidação de sobras/déficit de todos os agentes de energia. </a:t>
            </a:r>
          </a:p>
          <a:p>
            <a:pPr algn="just"/>
            <a:endParaRPr lang="pt-BR" sz="1400" dirty="0">
              <a:latin typeface="Helvetica" pitchFamily="2" charset="0"/>
            </a:endParaRPr>
          </a:p>
          <a:p>
            <a:pPr algn="just"/>
            <a:r>
              <a:rPr lang="pt-BR" sz="1400" dirty="0">
                <a:latin typeface="Helvetica" pitchFamily="2" charset="0"/>
              </a:rPr>
              <a:t>Não emite NF e Não tem ICMS				</a:t>
            </a:r>
          </a:p>
          <a:p>
            <a:pPr algn="just"/>
            <a:r>
              <a:rPr lang="pt-BR" sz="1400" dirty="0">
                <a:latin typeface="Helvetica" pitchFamily="2" charset="0"/>
              </a:rPr>
              <a:t>Recebe dos geradores a "energia de reserva" (via leilão - para sustentar o sistema elétrico). Não tem ICMS		</a:t>
            </a:r>
            <a:r>
              <a:rPr lang="pt-BR" sz="1600" dirty="0">
                <a:latin typeface="Avenir Book" panose="02000503020000020003" pitchFamily="2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24186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id="{ABC0AB9A-868C-D9FF-5777-443320E26C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803" t="3857" r="27660" b="24203"/>
          <a:stretch/>
        </p:blipFill>
        <p:spPr>
          <a:xfrm>
            <a:off x="447406" y="532660"/>
            <a:ext cx="1065322" cy="114522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B8870928-990D-B45A-E9F8-4772A3C95BD2}"/>
              </a:ext>
            </a:extLst>
          </p:cNvPr>
          <p:cNvSpPr txBox="1"/>
          <p:nvPr/>
        </p:nvSpPr>
        <p:spPr>
          <a:xfrm>
            <a:off x="1570267" y="843660"/>
            <a:ext cx="1673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  <a:latin typeface="Avenir Heavy" panose="02000503020000020003" pitchFamily="2" charset="0"/>
              </a:rPr>
              <a:t>ANPEEN</a:t>
            </a:r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66E3E74F-8569-A3D7-38E8-BFFBA7DEC8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310716"/>
              </p:ext>
            </p:extLst>
          </p:nvPr>
        </p:nvGraphicFramePr>
        <p:xfrm>
          <a:off x="524035" y="976120"/>
          <a:ext cx="5571965" cy="627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lanilha" r:id="rId4" imgW="4724400" imgH="5321300" progId="Excel.Sheet.12">
                  <p:embed/>
                </p:oleObj>
              </mc:Choice>
              <mc:Fallback>
                <p:oleObj name="Planilha" r:id="rId4" imgW="4724400" imgH="53213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4035" y="976120"/>
                        <a:ext cx="5571965" cy="627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E6008C9E-16D3-5D62-51CE-558B1BCDA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251070"/>
              </p:ext>
            </p:extLst>
          </p:nvPr>
        </p:nvGraphicFramePr>
        <p:xfrm>
          <a:off x="6324171" y="992079"/>
          <a:ext cx="5713454" cy="453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lanilha" r:id="rId6" imgW="4838700" imgH="3606800" progId="Excel.Sheet.12">
                  <p:embed/>
                </p:oleObj>
              </mc:Choice>
              <mc:Fallback>
                <p:oleObj name="Planilha" r:id="rId6" imgW="4838700" imgH="36068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24171" y="992079"/>
                        <a:ext cx="5713454" cy="453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1013EC5B-D8E9-81F3-9BF9-628EACFEA3E1}"/>
              </a:ext>
            </a:extLst>
          </p:cNvPr>
          <p:cNvSpPr txBox="1"/>
          <p:nvPr/>
        </p:nvSpPr>
        <p:spPr>
          <a:xfrm>
            <a:off x="6276405" y="6030672"/>
            <a:ext cx="5761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Qualquer diferença no balanço energético é liquidado contra a CCEE (compra e venda MCP).</a:t>
            </a:r>
          </a:p>
        </p:txBody>
      </p:sp>
    </p:spTree>
    <p:extLst>
      <p:ext uri="{BB962C8B-B14F-4D97-AF65-F5344CB8AC3E}">
        <p14:creationId xmlns:p14="http://schemas.microsoft.com/office/powerpoint/2010/main" val="116599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9">
            <a:extLst>
              <a:ext uri="{FF2B5EF4-FFF2-40B4-BE49-F238E27FC236}">
                <a16:creationId xmlns:a16="http://schemas.microsoft.com/office/drawing/2014/main" id="{4343DEE7-1FDA-4D99-046C-C54F14416B92}"/>
              </a:ext>
            </a:extLst>
          </p:cNvPr>
          <p:cNvSpPr txBox="1"/>
          <p:nvPr/>
        </p:nvSpPr>
        <p:spPr>
          <a:xfrm>
            <a:off x="511809" y="348570"/>
            <a:ext cx="10854885" cy="1364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b="1" u="none" strike="noStrike" kern="1200" cap="none" spc="0" baseline="0" dirty="0">
                <a:solidFill>
                  <a:srgbClr val="1E2D3B"/>
                </a:solidFill>
                <a:uFillTx/>
                <a:latin typeface="Avenir Heavy" panose="02000503020000020003" pitchFamily="2" charset="0"/>
              </a:rPr>
              <a:t>Energia Elétrica: </a:t>
            </a:r>
          </a:p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3200" b="1" u="none" strike="noStrike" kern="1200" cap="none" spc="0" baseline="0" dirty="0">
              <a:solidFill>
                <a:srgbClr val="1E2D3B"/>
              </a:solidFill>
              <a:uFillTx/>
              <a:latin typeface="Avenir Heavy" panose="02000503020000020003" pitchFamily="2" charset="0"/>
            </a:endParaRPr>
          </a:p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b="1" u="none" strike="noStrike" kern="1200" cap="none" spc="0" baseline="0" dirty="0">
                <a:solidFill>
                  <a:srgbClr val="1E2D3B"/>
                </a:solidFill>
                <a:uFillTx/>
                <a:latin typeface="Avenir Heavy" panose="02000503020000020003" pitchFamily="2" charset="0"/>
              </a:rPr>
              <a:t>Notas Fiscais emitidas entre D1 e D3 do mês seguinte 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AB7B642-87D5-4191-755C-2DE7D956F2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8803" t="3857" r="27660" b="24203"/>
          <a:stretch/>
        </p:blipFill>
        <p:spPr>
          <a:xfrm>
            <a:off x="11531966" y="6352541"/>
            <a:ext cx="339656" cy="365130"/>
          </a:xfrm>
          <a:prstGeom prst="rect">
            <a:avLst/>
          </a:prstGeom>
        </p:spPr>
      </p:pic>
      <p:sp>
        <p:nvSpPr>
          <p:cNvPr id="32" name="Retângulo 31">
            <a:extLst>
              <a:ext uri="{FF2B5EF4-FFF2-40B4-BE49-F238E27FC236}">
                <a16:creationId xmlns:a16="http://schemas.microsoft.com/office/drawing/2014/main" id="{3996391F-9BD5-47AF-3A1E-D3B4DB4F8E0C}"/>
              </a:ext>
            </a:extLst>
          </p:cNvPr>
          <p:cNvSpPr/>
          <p:nvPr/>
        </p:nvSpPr>
        <p:spPr>
          <a:xfrm>
            <a:off x="631461" y="943973"/>
            <a:ext cx="924560" cy="101600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E676861-330E-C813-2D3A-99743DF2E0BE}"/>
              </a:ext>
            </a:extLst>
          </p:cNvPr>
          <p:cNvSpPr txBox="1"/>
          <p:nvPr/>
        </p:nvSpPr>
        <p:spPr>
          <a:xfrm>
            <a:off x="168811" y="5590861"/>
            <a:ext cx="11197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chemeClr val="bg1"/>
                </a:solidFill>
                <a:latin typeface="Avenir Book" panose="02000503020000020003" pitchFamily="2" charset="0"/>
              </a:rPr>
              <a:t>6)   No caso das liquidações financeiras do MCP da CCEE não existe uma contraparte identificada. É uma liquidação multilateral em que a CCEE apenas compensa/controla as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228CCF9-12AF-20A8-C964-3236692BB6E0}"/>
              </a:ext>
            </a:extLst>
          </p:cNvPr>
          <p:cNvSpPr txBox="1"/>
          <p:nvPr/>
        </p:nvSpPr>
        <p:spPr>
          <a:xfrm>
            <a:off x="631461" y="2784858"/>
            <a:ext cx="10854885" cy="304698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pt-BR" sz="1600" b="1" dirty="0">
                <a:latin typeface="Helvetica" pitchFamily="2" charset="0"/>
              </a:rPr>
              <a:t>Sistemática Atual: Diferimento ICMS no consumo final	</a:t>
            </a:r>
          </a:p>
          <a:p>
            <a:endParaRPr lang="pt-BR" sz="1600" b="1" dirty="0">
              <a:latin typeface="Helvetica" pitchFamily="2" charset="0"/>
            </a:endParaRPr>
          </a:p>
          <a:p>
            <a:r>
              <a:rPr lang="pt-BR" sz="1600" b="1" dirty="0">
                <a:latin typeface="Helvetica" pitchFamily="2" charset="0"/>
              </a:rPr>
              <a:t>Sistemática PLP 68 - Câmara: Tributação em todas as etapas. Apuração Mensal. </a:t>
            </a:r>
          </a:p>
          <a:p>
            <a:endParaRPr lang="pt-BR" sz="1600" b="1" dirty="0">
              <a:latin typeface="Helvetica" pitchFamily="2" charset="0"/>
            </a:endParaRPr>
          </a:p>
          <a:p>
            <a:r>
              <a:rPr lang="pt-BR" sz="1600" b="1" dirty="0">
                <a:latin typeface="Helvetica" pitchFamily="2" charset="0"/>
              </a:rPr>
              <a:t>Operações MCP/CCEE - como tratar?	</a:t>
            </a:r>
          </a:p>
          <a:p>
            <a:r>
              <a:rPr lang="pt-BR" sz="1600" b="1" dirty="0">
                <a:latin typeface="Helvetica" pitchFamily="2" charset="0"/>
              </a:rPr>
              <a:t>		</a:t>
            </a:r>
          </a:p>
          <a:p>
            <a:r>
              <a:rPr lang="pt-BR" sz="1600" b="1" dirty="0">
                <a:latin typeface="Helvetica" pitchFamily="2" charset="0"/>
              </a:rPr>
              <a:t>Split Payment: </a:t>
            </a:r>
            <a:r>
              <a:rPr lang="pt-BR" sz="1600" b="1" i="1" dirty="0">
                <a:solidFill>
                  <a:srgbClr val="002060"/>
                </a:solidFill>
                <a:latin typeface="Helvetica" pitchFamily="2" charset="0"/>
              </a:rPr>
              <a:t>Impraticável, pois não existe ordem na emissões de NF</a:t>
            </a:r>
            <a:r>
              <a:rPr lang="pt-BR" sz="1600" b="1" dirty="0">
                <a:solidFill>
                  <a:srgbClr val="002060"/>
                </a:solidFill>
                <a:latin typeface="Helvetica" pitchFamily="2" charset="0"/>
              </a:rPr>
              <a:t>.</a:t>
            </a:r>
          </a:p>
          <a:p>
            <a:r>
              <a:rPr lang="pt-BR" sz="1600" b="1" dirty="0">
                <a:solidFill>
                  <a:srgbClr val="002060"/>
                </a:solidFill>
                <a:latin typeface="Helvetica" pitchFamily="2" charset="0"/>
              </a:rPr>
              <a:t>	</a:t>
            </a:r>
            <a:r>
              <a:rPr lang="pt-BR" sz="1600" b="1" dirty="0">
                <a:latin typeface="Helvetica" pitchFamily="2" charset="0"/>
              </a:rPr>
              <a:t>		</a:t>
            </a:r>
          </a:p>
          <a:p>
            <a:r>
              <a:rPr lang="pt-BR" sz="1600" b="1" dirty="0">
                <a:latin typeface="Helvetica" pitchFamily="2" charset="0"/>
              </a:rPr>
              <a:t>O crédito do imposto é essencial para a Comercializadora que tem margem </a:t>
            </a:r>
            <a:r>
              <a:rPr lang="pt-BR" sz="1600" b="1">
                <a:latin typeface="Helvetica" pitchFamily="2" charset="0"/>
              </a:rPr>
              <a:t>muito pequena</a:t>
            </a:r>
            <a:r>
              <a:rPr lang="pt-BR" sz="1600" b="1" dirty="0">
                <a:latin typeface="Helvetica" pitchFamily="2" charset="0"/>
              </a:rPr>
              <a:t>		</a:t>
            </a:r>
            <a:r>
              <a:rPr lang="pt-BR" sz="1600" dirty="0">
                <a:latin typeface="Helvetica" pitchFamily="2" charset="0"/>
              </a:rPr>
              <a:t>	</a:t>
            </a:r>
          </a:p>
          <a:p>
            <a:endParaRPr lang="pt-BR" sz="1600" dirty="0">
              <a:latin typeface="Helvetica" pitchFamily="2" charset="0"/>
            </a:endParaRPr>
          </a:p>
          <a:p>
            <a:r>
              <a:rPr lang="pt-BR" sz="1600" dirty="0">
                <a:latin typeface="Helvetica" pitchFamily="2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77533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tângulo 37">
            <a:extLst>
              <a:ext uri="{FF2B5EF4-FFF2-40B4-BE49-F238E27FC236}">
                <a16:creationId xmlns:a16="http://schemas.microsoft.com/office/drawing/2014/main" id="{B6951C57-D908-07F4-3D26-177BC36D1477}"/>
              </a:ext>
            </a:extLst>
          </p:cNvPr>
          <p:cNvSpPr/>
          <p:nvPr/>
        </p:nvSpPr>
        <p:spPr>
          <a:xfrm>
            <a:off x="-588" y="1113909"/>
            <a:ext cx="12192000" cy="5560342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latin typeface="Avenir Book" panose="02000503020000020003" pitchFamily="2" charset="0"/>
            </a:endParaRPr>
          </a:p>
          <a:p>
            <a:pPr algn="ctr"/>
            <a:endParaRPr lang="pt-BR" sz="2400" dirty="0">
              <a:latin typeface="Avenir Book" panose="02000503020000020003" pitchFamily="2" charset="0"/>
            </a:endParaRPr>
          </a:p>
          <a:p>
            <a:pPr algn="ctr"/>
            <a:endParaRPr lang="pt-BR" sz="2400" dirty="0">
              <a:latin typeface="Avenir Book" panose="02000503020000020003" pitchFamily="2" charset="0"/>
            </a:endParaRPr>
          </a:p>
        </p:txBody>
      </p:sp>
      <p:sp>
        <p:nvSpPr>
          <p:cNvPr id="5" name="CaixaDeTexto 9">
            <a:extLst>
              <a:ext uri="{FF2B5EF4-FFF2-40B4-BE49-F238E27FC236}">
                <a16:creationId xmlns:a16="http://schemas.microsoft.com/office/drawing/2014/main" id="{4343DEE7-1FDA-4D99-046C-C54F14416B92}"/>
              </a:ext>
            </a:extLst>
          </p:cNvPr>
          <p:cNvSpPr txBox="1"/>
          <p:nvPr/>
        </p:nvSpPr>
        <p:spPr>
          <a:xfrm>
            <a:off x="511810" y="348570"/>
            <a:ext cx="4229002" cy="5270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317479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b="1" u="none" strike="noStrike" kern="1200" cap="none" spc="0" baseline="0" dirty="0">
                <a:solidFill>
                  <a:srgbClr val="1E2D3B"/>
                </a:solidFill>
                <a:uFillTx/>
                <a:latin typeface="Avenir Heavy" panose="02000503020000020003" pitchFamily="2" charset="0"/>
              </a:rPr>
              <a:t>Pontos Relevantes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AB7B642-87D5-4191-755C-2DE7D956F2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8803" t="3857" r="27660" b="24203"/>
          <a:stretch/>
        </p:blipFill>
        <p:spPr>
          <a:xfrm>
            <a:off x="11531966" y="6008135"/>
            <a:ext cx="660034" cy="709536"/>
          </a:xfrm>
          <a:prstGeom prst="rect">
            <a:avLst/>
          </a:prstGeom>
        </p:spPr>
      </p:pic>
      <p:sp>
        <p:nvSpPr>
          <p:cNvPr id="32" name="Retângulo 31">
            <a:extLst>
              <a:ext uri="{FF2B5EF4-FFF2-40B4-BE49-F238E27FC236}">
                <a16:creationId xmlns:a16="http://schemas.microsoft.com/office/drawing/2014/main" id="{3996391F-9BD5-47AF-3A1E-D3B4DB4F8E0C}"/>
              </a:ext>
            </a:extLst>
          </p:cNvPr>
          <p:cNvSpPr/>
          <p:nvPr/>
        </p:nvSpPr>
        <p:spPr>
          <a:xfrm>
            <a:off x="631461" y="943973"/>
            <a:ext cx="924560" cy="101600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3798F4D-E2E5-CCA6-1A2F-4B977389DBC3}"/>
              </a:ext>
            </a:extLst>
          </p:cNvPr>
          <p:cNvSpPr txBox="1"/>
          <p:nvPr/>
        </p:nvSpPr>
        <p:spPr>
          <a:xfrm>
            <a:off x="1556023" y="1487268"/>
            <a:ext cx="9319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Helvetica" pitchFamily="2" charset="0"/>
              </a:rPr>
              <a:t>1)  Ao contrário do que ocorre em outros setores, o ciclo de produção de energia elétrica tem sua geração e consumo ocorrido dentro do próprio mês. As NFs são emitidas no mês seguinte com o total da energia apurada e ICMS já deslocado para o Estado destino (CF/88).</a:t>
            </a:r>
          </a:p>
          <a:p>
            <a:endParaRPr lang="pt-BR" sz="1400" dirty="0">
              <a:latin typeface="Helvetica" pitchFamily="2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5C7ABB2-ED05-8ED7-DBCD-86932FF80B83}"/>
              </a:ext>
            </a:extLst>
          </p:cNvPr>
          <p:cNvSpPr txBox="1"/>
          <p:nvPr/>
        </p:nvSpPr>
        <p:spPr>
          <a:xfrm>
            <a:off x="1556022" y="2537125"/>
            <a:ext cx="9319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Helvetica" pitchFamily="2" charset="0"/>
              </a:rPr>
              <a:t>2)  Existe um grande giro, representado neste exemplo em 5,78 vezes entre as cadeias intermediárias, antes de chegar ao consumidor de fato.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C1F22DC-4474-CAB2-7906-D10349FB9935}"/>
              </a:ext>
            </a:extLst>
          </p:cNvPr>
          <p:cNvSpPr txBox="1"/>
          <p:nvPr/>
        </p:nvSpPr>
        <p:spPr>
          <a:xfrm>
            <a:off x="1556020" y="3295192"/>
            <a:ext cx="9319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Helvetica" pitchFamily="2" charset="0"/>
              </a:rPr>
              <a:t>3)  Pelo grande volume transacionado nas cadeias intermediárias, o custo fiscal de controle/fiscalização se torna maior, sem que essas operações caracterizem receita real aos cofres públicos.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C166D8F-AB2A-D19D-6BD3-E9AD606FF284}"/>
              </a:ext>
            </a:extLst>
          </p:cNvPr>
          <p:cNvSpPr txBox="1"/>
          <p:nvPr/>
        </p:nvSpPr>
        <p:spPr>
          <a:xfrm>
            <a:off x="1556021" y="3995434"/>
            <a:ext cx="9319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Helvetica" pitchFamily="2" charset="0"/>
              </a:rPr>
              <a:t>4) Não há aumento real de tributos uma vez que a tributação acontece pela sistemática da não cumulatividade e o ciclo operacional de energia elétrica ocorre dentro de um único mês (período de apuração fiscal).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00F007F-8EC1-6D24-9CC2-8ED4A2D4F47A}"/>
              </a:ext>
            </a:extLst>
          </p:cNvPr>
          <p:cNvSpPr txBox="1"/>
          <p:nvPr/>
        </p:nvSpPr>
        <p:spPr>
          <a:xfrm>
            <a:off x="1556020" y="4778573"/>
            <a:ext cx="9200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Helvetica" pitchFamily="2" charset="0"/>
              </a:rPr>
              <a:t>5)   O diferimento da cadeia intermediária representa uma redução no custo Brasil e manutenção da receita pública representada pelo custo inicial (geração) e o valor pago pelo consumidor final.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E676861-330E-C813-2D3A-99743DF2E0BE}"/>
              </a:ext>
            </a:extLst>
          </p:cNvPr>
          <p:cNvSpPr txBox="1"/>
          <p:nvPr/>
        </p:nvSpPr>
        <p:spPr>
          <a:xfrm>
            <a:off x="1556020" y="5464802"/>
            <a:ext cx="8803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Helvetica" pitchFamily="2" charset="0"/>
              </a:rPr>
              <a:t>6)   No caso das liquidações financeiras do MCP da CCEE não existe uma contraparte identificada. É uma liquidação multilateral em que a CCEE apenas compensa/controla as sobras/déficits.</a:t>
            </a:r>
          </a:p>
        </p:txBody>
      </p:sp>
    </p:spTree>
    <p:extLst>
      <p:ext uri="{BB962C8B-B14F-4D97-AF65-F5344CB8AC3E}">
        <p14:creationId xmlns:p14="http://schemas.microsoft.com/office/powerpoint/2010/main" val="79021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037A000-4978-49A9-C20B-2A7E2C0E9BDA}"/>
              </a:ext>
            </a:extLst>
          </p:cNvPr>
          <p:cNvSpPr/>
          <p:nvPr/>
        </p:nvSpPr>
        <p:spPr>
          <a:xfrm>
            <a:off x="4187665" y="314196"/>
            <a:ext cx="7930717" cy="6858000"/>
          </a:xfrm>
          <a:prstGeom prst="rect">
            <a:avLst/>
          </a:prstGeom>
          <a:solidFill>
            <a:srgbClr val="1E2D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C13E883-C056-239D-7BB3-3A9CF3DF610C}"/>
              </a:ext>
            </a:extLst>
          </p:cNvPr>
          <p:cNvSpPr/>
          <p:nvPr/>
        </p:nvSpPr>
        <p:spPr>
          <a:xfrm>
            <a:off x="73617" y="314196"/>
            <a:ext cx="4603313" cy="6858000"/>
          </a:xfrm>
          <a:prstGeom prst="rect">
            <a:avLst/>
          </a:prstGeom>
          <a:solidFill>
            <a:srgbClr val="375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ABC0AB9A-868C-D9FF-5777-443320E26C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803" t="3857" r="27660" b="24203"/>
          <a:stretch/>
        </p:blipFill>
        <p:spPr>
          <a:xfrm>
            <a:off x="447406" y="532660"/>
            <a:ext cx="1065322" cy="114522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B8870928-990D-B45A-E9F8-4772A3C95BD2}"/>
              </a:ext>
            </a:extLst>
          </p:cNvPr>
          <p:cNvSpPr txBox="1"/>
          <p:nvPr/>
        </p:nvSpPr>
        <p:spPr>
          <a:xfrm>
            <a:off x="1570267" y="843660"/>
            <a:ext cx="1673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  <a:latin typeface="Avenir Heavy" panose="02000503020000020003" pitchFamily="2" charset="0"/>
              </a:rPr>
              <a:t>ANPEEN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47A4FBC-E2E5-E8B9-63FF-A7D3AA69E336}"/>
              </a:ext>
            </a:extLst>
          </p:cNvPr>
          <p:cNvSpPr txBox="1"/>
          <p:nvPr/>
        </p:nvSpPr>
        <p:spPr>
          <a:xfrm>
            <a:off x="7351867" y="3219976"/>
            <a:ext cx="431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Obrigado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79A5430-17A0-EC84-0587-E9420FE980E2}"/>
              </a:ext>
            </a:extLst>
          </p:cNvPr>
          <p:cNvSpPr txBox="1"/>
          <p:nvPr/>
        </p:nvSpPr>
        <p:spPr>
          <a:xfrm>
            <a:off x="6096000" y="4070283"/>
            <a:ext cx="48268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 err="1">
                <a:solidFill>
                  <a:schemeClr val="bg1"/>
                </a:solidFill>
                <a:latin typeface="Avenir Book" panose="02000503020000020003" pitchFamily="2" charset="0"/>
              </a:rPr>
              <a:t>info@anpeen.com.br</a:t>
            </a:r>
            <a:endParaRPr lang="pt-BR" sz="240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63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540</Words>
  <Application>Microsoft Macintosh PowerPoint</Application>
  <PresentationFormat>Widescreen</PresentationFormat>
  <Paragraphs>66</Paragraphs>
  <Slides>7</Slides>
  <Notes>3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Avenir Book</vt:lpstr>
      <vt:lpstr>Avenir Heavy</vt:lpstr>
      <vt:lpstr>Helvetica</vt:lpstr>
      <vt:lpstr>Times New Roman</vt:lpstr>
      <vt:lpstr>Tema do Office</vt:lpstr>
      <vt:lpstr>Planilha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Roberta Werlang Isolan Cury</dc:creator>
  <cp:lastModifiedBy>Rubens Rizek</cp:lastModifiedBy>
  <cp:revision>10</cp:revision>
  <dcterms:created xsi:type="dcterms:W3CDTF">2024-08-20T19:33:45Z</dcterms:created>
  <dcterms:modified xsi:type="dcterms:W3CDTF">2024-08-21T14:45:23Z</dcterms:modified>
</cp:coreProperties>
</file>