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87" r:id="rId14"/>
    <p:sldId id="288" r:id="rId15"/>
    <p:sldId id="285" r:id="rId16"/>
    <p:sldId id="289" r:id="rId17"/>
    <p:sldId id="290" r:id="rId18"/>
    <p:sldId id="291" r:id="rId19"/>
    <p:sldId id="293" r:id="rId20"/>
    <p:sldId id="292" r:id="rId21"/>
    <p:sldId id="294" r:id="rId22"/>
    <p:sldId id="296" r:id="rId23"/>
    <p:sldId id="295" r:id="rId24"/>
    <p:sldId id="307" r:id="rId25"/>
    <p:sldId id="300" r:id="rId26"/>
    <p:sldId id="308" r:id="rId27"/>
    <p:sldId id="299" r:id="rId28"/>
    <p:sldId id="297" r:id="rId29"/>
    <p:sldId id="298" r:id="rId30"/>
    <p:sldId id="303" r:id="rId31"/>
    <p:sldId id="302" r:id="rId32"/>
    <p:sldId id="301" r:id="rId33"/>
    <p:sldId id="305" r:id="rId34"/>
    <p:sldId id="309" r:id="rId35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6"/>
  </p:normalViewPr>
  <p:slideViewPr>
    <p:cSldViewPr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136E7-4D05-E240-954F-7AFF61BC2EE4}" type="datetimeFigureOut">
              <a:rPr lang="x-none" smtClean="0"/>
              <a:t>11/05/2022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57351-25E6-6E45-80A4-716C319DC78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016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384-D51B-40E1-BEFA-48DEEF0911F0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D46-3440-47EE-A00F-546EF1CAAA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384-D51B-40E1-BEFA-48DEEF0911F0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D46-3440-47EE-A00F-546EF1CAAA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384-D51B-40E1-BEFA-48DEEF0911F0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D46-3440-47EE-A00F-546EF1CAAA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384-D51B-40E1-BEFA-48DEEF0911F0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D46-3440-47EE-A00F-546EF1CAAA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384-D51B-40E1-BEFA-48DEEF0911F0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D46-3440-47EE-A00F-546EF1CAAA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384-D51B-40E1-BEFA-48DEEF0911F0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D46-3440-47EE-A00F-546EF1CAAA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384-D51B-40E1-BEFA-48DEEF0911F0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D46-3440-47EE-A00F-546EF1CAAA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384-D51B-40E1-BEFA-48DEEF0911F0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D46-3440-47EE-A00F-546EF1CAAA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384-D51B-40E1-BEFA-48DEEF0911F0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D46-3440-47EE-A00F-546EF1CAAA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384-D51B-40E1-BEFA-48DEEF0911F0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D46-3440-47EE-A00F-546EF1CAAA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C384-D51B-40E1-BEFA-48DEEF0911F0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BD46-3440-47EE-A00F-546EF1CAAA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C384-D51B-40E1-BEFA-48DEEF0911F0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BD46-3440-47EE-A00F-546EF1CAAA0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7" Type="http://schemas.openxmlformats.org/officeDocument/2006/relationships/image" Target="../media/image20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if"/><Relationship Id="rId5" Type="http://schemas.openxmlformats.org/officeDocument/2006/relationships/image" Target="../media/image18.jpeg"/><Relationship Id="rId4" Type="http://schemas.openxmlformats.org/officeDocument/2006/relationships/image" Target="../media/image17.t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brasil.com.br/topicos/26872264/artigo-4-da-lei-n-12842-de-10-de-julho-de-201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usbrasil.com.br/topicos/26872244/inciso-x-do-artigo-4-da-lei-n-12842-de-10-de-julho-de-2013" TargetMode="External"/><Relationship Id="rId5" Type="http://schemas.openxmlformats.org/officeDocument/2006/relationships/hyperlink" Target="https://www.jusbrasil.com.br/topicos/26872258/inciso-iii-do-artigo-4-da-lei-n-12842-de-10-de-julho-de-2013" TargetMode="External"/><Relationship Id="rId4" Type="http://schemas.openxmlformats.org/officeDocument/2006/relationships/hyperlink" Target="https://www.jusbrasil.com.br/topicos/26872260/inciso-ii-do-artigo-4-da-lei-n-12842-de-10-de-julho-de-201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cmtest.org.cn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mtest.org.cn/ueditor/jsp/upload/file/20200119/1579414520267021825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e.gov.cn/jyb_xxgk/xxgk_jyta/jyta_gaojiaosi/202110/t20211022_574343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71550"/>
            <a:ext cx="7772400" cy="1102519"/>
          </a:xfrm>
        </p:spPr>
        <p:txBody>
          <a:bodyPr/>
          <a:lstStyle/>
          <a:p>
            <a:r>
              <a:rPr lang="pt-BR" dirty="0"/>
              <a:t>Audiência pública - Acupuntura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211710"/>
            <a:ext cx="6400800" cy="1314450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Comissão de Assuntos Sociais do Senado Federal</a:t>
            </a:r>
          </a:p>
          <a:p>
            <a:r>
              <a:rPr lang="pt-BR" dirty="0"/>
              <a:t>12/5/2022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FBB648-F01A-C9B5-B9B8-13E0014EBA0F}"/>
              </a:ext>
            </a:extLst>
          </p:cNvPr>
          <p:cNvSpPr txBox="1"/>
          <p:nvPr/>
        </p:nvSpPr>
        <p:spPr>
          <a:xfrm>
            <a:off x="1979712" y="4083918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/>
              <a:t>Andre Wan Wen Tsai – presidencia@cmba.org.br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8DDF5F7-7A3D-F4B2-AC3B-ACE3D2B90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" y="51470"/>
            <a:ext cx="4340642" cy="4317797"/>
          </a:xfrm>
          <a:prstGeom prst="rect">
            <a:avLst/>
          </a:prstGeom>
        </p:spPr>
      </p:pic>
      <p:pic>
        <p:nvPicPr>
          <p:cNvPr id="3" name="Picture 2" descr="Cura Quântica e Recodificação Celular - Espaço Campo de Amor">
            <a:extLst>
              <a:ext uri="{FF2B5EF4-FFF2-40B4-BE49-F238E27FC236}">
                <a16:creationId xmlns:a16="http://schemas.microsoft.com/office/drawing/2014/main" xmlns="" id="{B04B75B6-5814-7A86-577B-F10AAD773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470"/>
            <a:ext cx="4317797" cy="431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CDFAA4-722A-FD18-7DD3-764128D406E0}"/>
              </a:ext>
            </a:extLst>
          </p:cNvPr>
          <p:cNvSpPr txBox="1"/>
          <p:nvPr/>
        </p:nvSpPr>
        <p:spPr>
          <a:xfrm>
            <a:off x="899592" y="451596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Kirliangrafia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2DC7F2-C53E-D5F1-DE8B-84050E7D9DD3}"/>
              </a:ext>
            </a:extLst>
          </p:cNvPr>
          <p:cNvSpPr txBox="1"/>
          <p:nvPr/>
        </p:nvSpPr>
        <p:spPr>
          <a:xfrm>
            <a:off x="5724128" y="451596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Cura quântica</a:t>
            </a:r>
          </a:p>
        </p:txBody>
      </p:sp>
    </p:spTree>
    <p:extLst>
      <p:ext uri="{BB962C8B-B14F-4D97-AF65-F5344CB8AC3E}">
        <p14:creationId xmlns:p14="http://schemas.microsoft.com/office/powerpoint/2010/main" val="940397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scubra os benefícios do Reiki e ThetaHealing com Rayssa Nayara - Portal  do Triângulo">
            <a:extLst>
              <a:ext uri="{FF2B5EF4-FFF2-40B4-BE49-F238E27FC236}">
                <a16:creationId xmlns:a16="http://schemas.microsoft.com/office/drawing/2014/main" xmlns="" id="{6B373AEA-D624-E9B5-7C5D-CED1FCA5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" y="771550"/>
            <a:ext cx="4540408" cy="302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0F9473-3CA6-5A77-0EF6-8506FC29E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36" y="771550"/>
            <a:ext cx="4569257" cy="2991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C9925C-D0F9-CBF8-D3CF-8B48CDC60D86}"/>
              </a:ext>
            </a:extLst>
          </p:cNvPr>
          <p:cNvSpPr txBox="1"/>
          <p:nvPr/>
        </p:nvSpPr>
        <p:spPr>
          <a:xfrm>
            <a:off x="1331640" y="401191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Reiki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D8FC88-C2FF-DA99-EB1C-90F1C7D6A9E7}"/>
              </a:ext>
            </a:extLst>
          </p:cNvPr>
          <p:cNvSpPr txBox="1"/>
          <p:nvPr/>
        </p:nvSpPr>
        <p:spPr>
          <a:xfrm>
            <a:off x="6300192" y="401191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Chakras</a:t>
            </a:r>
          </a:p>
        </p:txBody>
      </p:sp>
    </p:spTree>
    <p:extLst>
      <p:ext uri="{BB962C8B-B14F-4D97-AF65-F5344CB8AC3E}">
        <p14:creationId xmlns:p14="http://schemas.microsoft.com/office/powerpoint/2010/main" val="2727201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ADFE55-78D5-38A6-7352-3854D1508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49996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2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C602A7-9AEF-29EF-A0BB-3F024E6F5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" y="29616"/>
            <a:ext cx="7638277" cy="4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30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BE394F-2603-C7DF-4B72-188764C02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1"/>
            <a:ext cx="7629716" cy="498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00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476690-0229-17ED-FD72-0F2A07C54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74"/>
            <a:ext cx="7740352" cy="4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88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849981-EE76-6F01-F65E-9488D193F232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PLS 5983/2019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99A039-4118-5B9E-76BC-7DC958CE6E82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Art. 5º Compete ao profissional de acupuntura: </a:t>
            </a:r>
          </a:p>
          <a:p>
            <a:pPr marL="0" indent="0">
              <a:buFont typeface="Arial" pitchFamily="34" charset="0"/>
              <a:buNone/>
            </a:pPr>
            <a:endParaRPr lang="pt-BR"/>
          </a:p>
          <a:p>
            <a:pPr marL="0" indent="0">
              <a:buFont typeface="Arial" pitchFamily="34" charset="0"/>
              <a:buNone/>
            </a:pPr>
            <a:r>
              <a:rPr lang="pt-BR"/>
              <a:t>I – observar, reconhecer e avaliar os sinais, os</a:t>
            </a:r>
            <a:r>
              <a:rPr lang="x-none"/>
              <a:t> </a:t>
            </a:r>
            <a:r>
              <a:rPr lang="pt-BR"/>
              <a:t>sintomas e </a:t>
            </a:r>
            <a:r>
              <a:rPr lang="pt-BR" strike="sngStrike">
                <a:highlight>
                  <a:srgbClr val="FF0000"/>
                </a:highlight>
              </a:rPr>
              <a:t>as síndromes energéticas</a:t>
            </a:r>
            <a:r>
              <a:rPr lang="pt-BR">
                <a:highlight>
                  <a:srgbClr val="FF0000"/>
                </a:highlight>
              </a:rPr>
              <a:t> </a:t>
            </a:r>
            <a:r>
              <a:rPr lang="pt-BR">
                <a:highlight>
                  <a:srgbClr val="00FF00"/>
                </a:highlight>
              </a:rPr>
              <a:t>os diagnósticos sindrômicos da Medicina Chinesa</a:t>
            </a:r>
            <a:r>
              <a:rPr lang="pt-BR"/>
              <a:t>;</a:t>
            </a:r>
            <a:endParaRPr lang="x-none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49855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xmlns="" id="{308F162E-2A6D-6F8A-8A2D-B06A0EE3C647}"/>
              </a:ext>
            </a:extLst>
          </p:cNvPr>
          <p:cNvSpPr/>
          <p:nvPr/>
        </p:nvSpPr>
        <p:spPr>
          <a:xfrm>
            <a:off x="2269521" y="2251502"/>
            <a:ext cx="4853952" cy="678624"/>
          </a:xfrm>
          <a:prstGeom prst="rect">
            <a:avLst/>
          </a:prstGeom>
          <a:gradFill>
            <a:gsLst>
              <a:gs pos="0">
                <a:srgbClr val="181847"/>
              </a:gs>
              <a:gs pos="100000">
                <a:srgbClr val="333399"/>
              </a:gs>
            </a:gsLst>
            <a:lin ang="16200000"/>
          </a:gradFill>
          <a:ln w="12700">
            <a:solidFill>
              <a:srgbClr val="000000"/>
            </a:solidFill>
          </a:ln>
        </p:spPr>
        <p:txBody>
          <a:bodyPr lIns="45719" tIns="45719" rIns="45719" bIns="45719" anchor="ctr"/>
          <a:lstStyle/>
          <a:p>
            <a:pPr defTabSz="914367">
              <a:defRPr>
                <a:latin typeface="Arial"/>
                <a:ea typeface="Arial"/>
                <a:cs typeface="Arial"/>
                <a:sym typeface="Arial"/>
              </a:defRPr>
            </a:pPr>
            <a:endParaRPr sz="1266"/>
          </a:p>
        </p:txBody>
      </p:sp>
      <p:sp>
        <p:nvSpPr>
          <p:cNvPr id="3" name="Medicina Tradicional Chinesa">
            <a:extLst>
              <a:ext uri="{FF2B5EF4-FFF2-40B4-BE49-F238E27FC236}">
                <a16:creationId xmlns:a16="http://schemas.microsoft.com/office/drawing/2014/main" xmlns="" id="{E680D807-2915-7858-A975-BFB2EBA79FD3}"/>
              </a:ext>
            </a:extLst>
          </p:cNvPr>
          <p:cNvSpPr txBox="1"/>
          <p:nvPr/>
        </p:nvSpPr>
        <p:spPr>
          <a:xfrm>
            <a:off x="2395965" y="2381183"/>
            <a:ext cx="4853953" cy="50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algn="l" defTabSz="1300480">
              <a:defRPr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672" dirty="0" err="1"/>
              <a:t>Medicina</a:t>
            </a:r>
            <a:r>
              <a:rPr sz="2672" dirty="0"/>
              <a:t> </a:t>
            </a:r>
            <a:r>
              <a:rPr sz="2672" dirty="0" err="1"/>
              <a:t>Tradicional</a:t>
            </a:r>
            <a:r>
              <a:rPr sz="2672" dirty="0"/>
              <a:t> </a:t>
            </a:r>
            <a:r>
              <a:rPr sz="2672" dirty="0" err="1"/>
              <a:t>Chinesa</a:t>
            </a:r>
            <a:endParaRPr sz="2672" dirty="0"/>
          </a:p>
        </p:txBody>
      </p:sp>
      <p:sp>
        <p:nvSpPr>
          <p:cNvPr id="4" name="Dietoterapia">
            <a:extLst>
              <a:ext uri="{FF2B5EF4-FFF2-40B4-BE49-F238E27FC236}">
                <a16:creationId xmlns:a16="http://schemas.microsoft.com/office/drawing/2014/main" xmlns="" id="{93A68C37-246C-9627-F764-83EC2EBC469A}"/>
              </a:ext>
            </a:extLst>
          </p:cNvPr>
          <p:cNvSpPr txBox="1"/>
          <p:nvPr/>
        </p:nvSpPr>
        <p:spPr>
          <a:xfrm>
            <a:off x="650906" y="1770411"/>
            <a:ext cx="1400814" cy="28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66" dirty="0" err="1"/>
              <a:t>Dietoterapia</a:t>
            </a:r>
            <a:endParaRPr sz="1266" dirty="0"/>
          </a:p>
        </p:txBody>
      </p:sp>
      <p:sp>
        <p:nvSpPr>
          <p:cNvPr id="5" name="Acupuntura">
            <a:extLst>
              <a:ext uri="{FF2B5EF4-FFF2-40B4-BE49-F238E27FC236}">
                <a16:creationId xmlns:a16="http://schemas.microsoft.com/office/drawing/2014/main" xmlns="" id="{57B26B93-0D81-4C8C-65FA-9521078CCC7E}"/>
              </a:ext>
            </a:extLst>
          </p:cNvPr>
          <p:cNvSpPr txBox="1"/>
          <p:nvPr/>
        </p:nvSpPr>
        <p:spPr>
          <a:xfrm>
            <a:off x="7341275" y="1948540"/>
            <a:ext cx="1323202" cy="28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66" dirty="0" err="1"/>
              <a:t>Acupuntura</a:t>
            </a:r>
            <a:endParaRPr sz="1266" dirty="0"/>
          </a:p>
        </p:txBody>
      </p:sp>
      <p:sp>
        <p:nvSpPr>
          <p:cNvPr id="6" name="Fitoterapia">
            <a:extLst>
              <a:ext uri="{FF2B5EF4-FFF2-40B4-BE49-F238E27FC236}">
                <a16:creationId xmlns:a16="http://schemas.microsoft.com/office/drawing/2014/main" xmlns="" id="{35475FB2-E653-6015-7BBB-E707DAEF8DF6}"/>
              </a:ext>
            </a:extLst>
          </p:cNvPr>
          <p:cNvSpPr txBox="1"/>
          <p:nvPr/>
        </p:nvSpPr>
        <p:spPr>
          <a:xfrm>
            <a:off x="4283968" y="1924701"/>
            <a:ext cx="1578101" cy="28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66" dirty="0" err="1"/>
              <a:t>Fitoterapia</a:t>
            </a:r>
            <a:endParaRPr sz="1266" dirty="0"/>
          </a:p>
        </p:txBody>
      </p:sp>
      <p:sp>
        <p:nvSpPr>
          <p:cNvPr id="7" name="Exercícios - Qi Gong">
            <a:extLst>
              <a:ext uri="{FF2B5EF4-FFF2-40B4-BE49-F238E27FC236}">
                <a16:creationId xmlns:a16="http://schemas.microsoft.com/office/drawing/2014/main" xmlns="" id="{478AEA02-E4F0-B90E-9433-4752DD3436A0}"/>
              </a:ext>
            </a:extLst>
          </p:cNvPr>
          <p:cNvSpPr txBox="1"/>
          <p:nvPr/>
        </p:nvSpPr>
        <p:spPr>
          <a:xfrm>
            <a:off x="484811" y="4693489"/>
            <a:ext cx="1733003" cy="28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algn="l"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66" dirty="0" err="1"/>
              <a:t>Exercícios</a:t>
            </a:r>
            <a:r>
              <a:rPr sz="1266" dirty="0"/>
              <a:t> - Qi Gong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xmlns="" id="{964C3226-8F5C-030D-646D-93AF9FB3F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942" y="3169599"/>
            <a:ext cx="2504219" cy="1502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xmlns="" id="{B1801E9D-8758-BE1E-C718-5B2B95D85F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047" r="14861"/>
          <a:stretch>
            <a:fillRect/>
          </a:stretch>
        </p:blipFill>
        <p:spPr>
          <a:xfrm>
            <a:off x="279860" y="3124088"/>
            <a:ext cx="2341377" cy="1533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chinese_dietotherapy_food_as_medicine585f59d307c3cfee3014" descr="chinese_dietotherapy_food_as_medicine585f59d307c3cfee3014">
            <a:extLst>
              <a:ext uri="{FF2B5EF4-FFF2-40B4-BE49-F238E27FC236}">
                <a16:creationId xmlns:a16="http://schemas.microsoft.com/office/drawing/2014/main" xmlns="" id="{4669984D-54A2-7618-DDAE-3D4BBD7F1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06" y="-1254"/>
            <a:ext cx="2205686" cy="1652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xmlns="" id="{0684FB5A-FB83-418A-23BB-7238554D8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081" y="34701"/>
            <a:ext cx="1902633" cy="185032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Meditação">
            <a:extLst>
              <a:ext uri="{FF2B5EF4-FFF2-40B4-BE49-F238E27FC236}">
                <a16:creationId xmlns:a16="http://schemas.microsoft.com/office/drawing/2014/main" xmlns="" id="{F5DFC2F4-3C34-BF16-AD07-320821FE534A}"/>
              </a:ext>
            </a:extLst>
          </p:cNvPr>
          <p:cNvSpPr txBox="1"/>
          <p:nvPr/>
        </p:nvSpPr>
        <p:spPr>
          <a:xfrm>
            <a:off x="5473373" y="4727380"/>
            <a:ext cx="1733003" cy="28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13004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66" dirty="0" err="1"/>
              <a:t>Meditação</a:t>
            </a:r>
            <a:endParaRPr sz="1266" dirty="0"/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xmlns="" id="{8AA3DFEC-8CFF-BA65-71F4-B69509987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1790" y="52342"/>
            <a:ext cx="2135334" cy="15330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42794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647BBC-2E15-4BCD-7464-122CE9838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28" y="385775"/>
            <a:ext cx="3121572" cy="437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286A6E-D350-55B4-5FE5-1BDDA4CF8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" y="385775"/>
            <a:ext cx="5967212" cy="43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70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ED74FC-78F7-1435-C695-E9234EFC572E}"/>
              </a:ext>
            </a:extLst>
          </p:cNvPr>
          <p:cNvSpPr/>
          <p:nvPr/>
        </p:nvSpPr>
        <p:spPr>
          <a:xfrm>
            <a:off x="1043608" y="4768774"/>
            <a:ext cx="7956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x-none" dirty="0"/>
              <a:t>https://sistemas.cfm.org.br/normas/visualizar/resolucoes/BR/2016/2153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1C07AF2-CBD9-C9EC-735A-B4A43006C3E9}"/>
              </a:ext>
            </a:extLst>
          </p:cNvPr>
          <p:cNvSpPr/>
          <p:nvPr/>
        </p:nvSpPr>
        <p:spPr>
          <a:xfrm>
            <a:off x="2651263" y="106033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RESOLUÇÃO CFM No 2.153/2016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EA45BE-7690-339A-8104-4070C21AE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" y="492446"/>
            <a:ext cx="9144000" cy="1918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00E8D4-EACB-6792-F33F-0262D112E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" y="2223769"/>
            <a:ext cx="9144000" cy="23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4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518A5F46-37CB-BB3A-A8C7-55D679D72C00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PLS 5983/2019</a:t>
            </a:r>
            <a:endParaRPr lang="x-non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9567E25B-BFFA-88EF-1AC8-32304BC50DE3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Art. 5º Compete ao profissional de acupuntura: </a:t>
            </a:r>
          </a:p>
          <a:p>
            <a:endParaRPr lang="pt-BR"/>
          </a:p>
          <a:p>
            <a:r>
              <a:rPr lang="pt-BR"/>
              <a:t>I – observar, reconhecer e avaliar os sinais, os</a:t>
            </a:r>
            <a:r>
              <a:rPr lang="x-none"/>
              <a:t> </a:t>
            </a:r>
            <a:r>
              <a:rPr lang="pt-BR"/>
              <a:t>sintomas e as </a:t>
            </a:r>
            <a:r>
              <a:rPr lang="pt-BR">
                <a:highlight>
                  <a:srgbClr val="FFFF00"/>
                </a:highlight>
              </a:rPr>
              <a:t>síndromes energéticas</a:t>
            </a:r>
            <a:r>
              <a:rPr lang="pt-BR"/>
              <a:t>;</a:t>
            </a:r>
            <a:endParaRPr lang="x-none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48320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F3F9FE-A50B-15B6-0088-CCFAA3F03ED1}"/>
              </a:ext>
            </a:extLst>
          </p:cNvPr>
          <p:cNvSpPr/>
          <p:nvPr/>
        </p:nvSpPr>
        <p:spPr>
          <a:xfrm>
            <a:off x="1979712" y="195486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latin typeface="Helvetica Neue" panose="02000503000000020004" pitchFamily="2" charset="0"/>
              </a:rPr>
              <a:t>Lei 12842/13 | Lei nº 12.842, de 10 de </a:t>
            </a:r>
            <a:r>
              <a:rPr lang="en-US" b="1" dirty="0" err="1">
                <a:solidFill>
                  <a:srgbClr val="404040"/>
                </a:solidFill>
                <a:latin typeface="Helvetica Neue" panose="02000503000000020004" pitchFamily="2" charset="0"/>
              </a:rPr>
              <a:t>julho</a:t>
            </a:r>
            <a:r>
              <a:rPr lang="en-US" b="1" dirty="0">
                <a:solidFill>
                  <a:srgbClr val="404040"/>
                </a:solidFill>
                <a:latin typeface="Helvetica Neue" panose="02000503000000020004" pitchFamily="2" charset="0"/>
              </a:rPr>
              <a:t> de 2013</a:t>
            </a:r>
            <a:endParaRPr lang="en-US" b="1" i="0" u="none" strike="noStrike" dirty="0">
              <a:solidFill>
                <a:srgbClr val="40404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52315B5-507A-0CBC-AA3D-0C8AC093C10A}"/>
              </a:ext>
            </a:extLst>
          </p:cNvPr>
          <p:cNvSpPr/>
          <p:nvPr/>
        </p:nvSpPr>
        <p:spPr>
          <a:xfrm>
            <a:off x="1979712" y="1275606"/>
            <a:ext cx="461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00"/>
                </a:solidFill>
                <a:latin typeface="inherit"/>
                <a:hlinkClick r:id="rId3" tooltip="Artigo 4 da Lei nº 12.842 de 10 de Julho de 2013"/>
              </a:rPr>
              <a:t>Art. 4o</a:t>
            </a:r>
            <a:r>
              <a:rPr lang="en-US" dirty="0">
                <a:latin typeface="Georgia" panose="02040502050405020303" pitchFamily="18" charset="0"/>
              </a:rPr>
              <a:t> São </a:t>
            </a:r>
            <a:r>
              <a:rPr lang="en-US" dirty="0" err="1">
                <a:latin typeface="Georgia" panose="02040502050405020303" pitchFamily="18" charset="0"/>
              </a:rPr>
              <a:t>atividades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privativas</a:t>
            </a:r>
            <a:r>
              <a:rPr lang="en-US" dirty="0">
                <a:latin typeface="Georgia" panose="02040502050405020303" pitchFamily="18" charset="0"/>
              </a:rPr>
              <a:t> do </a:t>
            </a:r>
            <a:r>
              <a:rPr lang="en-US" dirty="0" err="1">
                <a:latin typeface="Georgia" panose="02040502050405020303" pitchFamily="18" charset="0"/>
              </a:rPr>
              <a:t>médico</a:t>
            </a:r>
            <a:r>
              <a:rPr lang="en-US" dirty="0">
                <a:latin typeface="Georgia" panose="02040502050405020303" pitchFamily="18" charset="0"/>
              </a:rPr>
              <a:t>:</a:t>
            </a:r>
            <a:endParaRPr lang="x-non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D1DC70-8567-7718-4E02-C63602CA2FFE}"/>
              </a:ext>
            </a:extLst>
          </p:cNvPr>
          <p:cNvSpPr/>
          <p:nvPr/>
        </p:nvSpPr>
        <p:spPr>
          <a:xfrm>
            <a:off x="539552" y="175130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00"/>
                </a:solidFill>
                <a:latin typeface="inherit"/>
                <a:hlinkClick r:id="rId4" tooltip="Inciso II do Artigo 4 da Lei nº 12.842 de 10 de Julho de 2013"/>
              </a:rPr>
              <a:t>II </a:t>
            </a:r>
            <a:r>
              <a:rPr lang="en-US" dirty="0">
                <a:latin typeface="Georgia" panose="02040502050405020303" pitchFamily="18" charset="0"/>
              </a:rPr>
              <a:t>- </a:t>
            </a:r>
            <a:r>
              <a:rPr lang="en-US" dirty="0" err="1">
                <a:latin typeface="Georgia" panose="02040502050405020303" pitchFamily="18" charset="0"/>
              </a:rPr>
              <a:t>indicação</a:t>
            </a:r>
            <a:r>
              <a:rPr lang="en-US" dirty="0">
                <a:latin typeface="Georgia" panose="02040502050405020303" pitchFamily="18" charset="0"/>
              </a:rPr>
              <a:t> e </a:t>
            </a:r>
            <a:r>
              <a:rPr lang="en-US" dirty="0" err="1">
                <a:latin typeface="Georgia" panose="02040502050405020303" pitchFamily="18" charset="0"/>
              </a:rPr>
              <a:t>execução</a:t>
            </a:r>
            <a:r>
              <a:rPr lang="en-US" dirty="0">
                <a:latin typeface="Georgia" panose="02040502050405020303" pitchFamily="18" charset="0"/>
              </a:rPr>
              <a:t> da </a:t>
            </a:r>
            <a:r>
              <a:rPr lang="en-US" dirty="0" err="1">
                <a:latin typeface="Georgia" panose="02040502050405020303" pitchFamily="18" charset="0"/>
              </a:rPr>
              <a:t>intervenção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cirúrgica</a:t>
            </a:r>
            <a:r>
              <a:rPr lang="en-US" dirty="0">
                <a:latin typeface="Georgia" panose="02040502050405020303" pitchFamily="18" charset="0"/>
              </a:rPr>
              <a:t> e </a:t>
            </a:r>
            <a:r>
              <a:rPr lang="en-US" dirty="0" err="1">
                <a:latin typeface="Georgia" panose="02040502050405020303" pitchFamily="18" charset="0"/>
              </a:rPr>
              <a:t>prescrição</a:t>
            </a:r>
            <a:r>
              <a:rPr lang="en-US" dirty="0">
                <a:latin typeface="Georgia" panose="02040502050405020303" pitchFamily="18" charset="0"/>
              </a:rPr>
              <a:t> dos </a:t>
            </a:r>
            <a:r>
              <a:rPr lang="en-US" dirty="0" err="1">
                <a:latin typeface="Georgia" panose="02040502050405020303" pitchFamily="18" charset="0"/>
              </a:rPr>
              <a:t>cuidados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médicos</a:t>
            </a:r>
            <a:r>
              <a:rPr lang="en-US" dirty="0">
                <a:latin typeface="Georgia" panose="02040502050405020303" pitchFamily="18" charset="0"/>
              </a:rPr>
              <a:t> pré e </a:t>
            </a:r>
            <a:r>
              <a:rPr lang="en-US" dirty="0" err="1">
                <a:latin typeface="Georgia" panose="02040502050405020303" pitchFamily="18" charset="0"/>
              </a:rPr>
              <a:t>pós-operatórios</a:t>
            </a:r>
            <a:r>
              <a:rPr lang="en-US" dirty="0">
                <a:latin typeface="Georgia" panose="02040502050405020303" pitchFamily="18" charset="0"/>
              </a:rPr>
              <a:t>;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7748DC1-90F8-741F-C5B5-8B2364D34AAA}"/>
              </a:ext>
            </a:extLst>
          </p:cNvPr>
          <p:cNvSpPr/>
          <p:nvPr/>
        </p:nvSpPr>
        <p:spPr>
          <a:xfrm>
            <a:off x="539553" y="2603272"/>
            <a:ext cx="8064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00"/>
                </a:solidFill>
                <a:latin typeface="inherit"/>
                <a:hlinkClick r:id="rId5" tooltip="Inciso III do Artigo 4 da Lei nº 12.842 de 10 de Julho de 2013"/>
              </a:rPr>
              <a:t>III </a:t>
            </a:r>
            <a:r>
              <a:rPr lang="en-US" dirty="0">
                <a:latin typeface="Georgia" panose="02040502050405020303" pitchFamily="18" charset="0"/>
              </a:rPr>
              <a:t>- </a:t>
            </a:r>
            <a:r>
              <a:rPr lang="en-US" dirty="0" err="1">
                <a:latin typeface="Georgia" panose="02040502050405020303" pitchFamily="18" charset="0"/>
              </a:rPr>
              <a:t>indicação</a:t>
            </a:r>
            <a:r>
              <a:rPr lang="en-US" dirty="0">
                <a:latin typeface="Georgia" panose="02040502050405020303" pitchFamily="18" charset="0"/>
              </a:rPr>
              <a:t> da </a:t>
            </a:r>
            <a:r>
              <a:rPr lang="en-US" dirty="0" err="1">
                <a:latin typeface="Georgia" panose="02040502050405020303" pitchFamily="18" charset="0"/>
              </a:rPr>
              <a:t>execução</a:t>
            </a:r>
            <a:r>
              <a:rPr lang="en-US" dirty="0">
                <a:latin typeface="Georgia" panose="02040502050405020303" pitchFamily="18" charset="0"/>
              </a:rPr>
              <a:t> e </a:t>
            </a:r>
            <a:r>
              <a:rPr lang="en-US" dirty="0" err="1">
                <a:latin typeface="Georgia" panose="02040502050405020303" pitchFamily="18" charset="0"/>
              </a:rPr>
              <a:t>execução</a:t>
            </a:r>
            <a:r>
              <a:rPr lang="en-US" dirty="0">
                <a:latin typeface="Georgia" panose="02040502050405020303" pitchFamily="18" charset="0"/>
              </a:rPr>
              <a:t> de </a:t>
            </a:r>
            <a:r>
              <a:rPr lang="en-US" dirty="0" err="1">
                <a:latin typeface="Georgia" panose="02040502050405020303" pitchFamily="18" charset="0"/>
              </a:rPr>
              <a:t>procedimentos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invasivos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</a:rPr>
              <a:t>sejam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diagnósticos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</a:rPr>
              <a:t>terapêuticos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ou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estéticos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</a:rPr>
              <a:t>incluindo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os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acessos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vasculares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profundos</a:t>
            </a:r>
            <a:r>
              <a:rPr lang="en-US" dirty="0">
                <a:latin typeface="Georgia" panose="02040502050405020303" pitchFamily="18" charset="0"/>
              </a:rPr>
              <a:t>, as </a:t>
            </a:r>
            <a:r>
              <a:rPr lang="en-US" dirty="0" err="1">
                <a:latin typeface="Georgia" panose="02040502050405020303" pitchFamily="18" charset="0"/>
              </a:rPr>
              <a:t>biópsias</a:t>
            </a:r>
            <a:r>
              <a:rPr lang="en-US" dirty="0">
                <a:latin typeface="Georgia" panose="02040502050405020303" pitchFamily="18" charset="0"/>
              </a:rPr>
              <a:t> e as </a:t>
            </a:r>
            <a:r>
              <a:rPr lang="en-US" dirty="0" err="1">
                <a:latin typeface="Georgia" panose="02040502050405020303" pitchFamily="18" charset="0"/>
              </a:rPr>
              <a:t>endoscopias</a:t>
            </a:r>
            <a:r>
              <a:rPr lang="en-US" dirty="0">
                <a:latin typeface="Georgia" panose="02040502050405020303" pitchFamily="18" charset="0"/>
              </a:rPr>
              <a:t>;</a:t>
            </a:r>
            <a:endParaRPr 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CAC4CD5-673A-ADF8-A4CF-D12CA65CC36E}"/>
              </a:ext>
            </a:extLst>
          </p:cNvPr>
          <p:cNvSpPr/>
          <p:nvPr/>
        </p:nvSpPr>
        <p:spPr>
          <a:xfrm>
            <a:off x="542850" y="3854904"/>
            <a:ext cx="7254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00"/>
                </a:solidFill>
                <a:latin typeface="inherit"/>
                <a:hlinkClick r:id="rId6" tooltip="Inciso X do Artigo 4 da Lei nº 12.842 de 10 de Julho de 2013"/>
              </a:rPr>
              <a:t>X </a:t>
            </a:r>
            <a:r>
              <a:rPr lang="en-US" dirty="0">
                <a:latin typeface="Georgia" panose="02040502050405020303" pitchFamily="18" charset="0"/>
              </a:rPr>
              <a:t>- </a:t>
            </a:r>
            <a:r>
              <a:rPr lang="en-US" dirty="0" err="1">
                <a:latin typeface="Georgia" panose="02040502050405020303" pitchFamily="18" charset="0"/>
              </a:rPr>
              <a:t>determinação</a:t>
            </a:r>
            <a:r>
              <a:rPr lang="en-US" dirty="0">
                <a:latin typeface="Georgia" panose="02040502050405020303" pitchFamily="18" charset="0"/>
              </a:rPr>
              <a:t> do </a:t>
            </a:r>
            <a:r>
              <a:rPr lang="en-US" dirty="0" err="1">
                <a:latin typeface="Georgia" panose="02040502050405020303" pitchFamily="18" charset="0"/>
              </a:rPr>
              <a:t>prognóstico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relativo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ao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diagnóstico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nosológico</a:t>
            </a:r>
            <a:r>
              <a:rPr lang="en-US" dirty="0">
                <a:latin typeface="Georgia" panose="02040502050405020303" pitchFamily="18" charset="0"/>
              </a:rPr>
              <a:t>;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88572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0848A9-5F09-5AFD-11B2-B81078CC4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4381886" cy="4680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752FBB-A12E-B627-02F5-636142EEF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91" y="340593"/>
            <a:ext cx="4979709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10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AF9B46-B71F-13D0-A743-1865CA011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792"/>
            <a:ext cx="4275879" cy="4986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89B6EB-A9E4-9392-5D21-FCA47368AB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4" b="34841"/>
          <a:stretch/>
        </p:blipFill>
        <p:spPr>
          <a:xfrm>
            <a:off x="4211960" y="0"/>
            <a:ext cx="46085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72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2B7D439-4608-4B16-C2E6-C14DDC1D3FE7}"/>
              </a:ext>
            </a:extLst>
          </p:cNvPr>
          <p:cNvSpPr/>
          <p:nvPr/>
        </p:nvSpPr>
        <p:spPr>
          <a:xfrm>
            <a:off x="179512" y="267494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Regulamentação da prática médica na área de Medicina Chinesa na República Popular da China, com base no capítulo 4 da “</a:t>
            </a:r>
            <a:r>
              <a:rPr lang="pt-BR" u="sng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Anthology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Policies, </a:t>
            </a:r>
            <a:r>
              <a:rPr lang="pt-BR" u="sng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Regulations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u="sng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u="sng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Laws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t-BR" u="sng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u="sng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Peoples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pt-BR" u="sng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Republic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China </a:t>
            </a:r>
            <a:r>
              <a:rPr lang="pt-BR" u="sng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u="sng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Chinese Medicine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publicada em 1997 pela Secretaria Nacional da Administração da Medicina Chinesa do Ministério da Saúde da República Popular da China...</a:t>
            </a:r>
            <a:endParaRPr lang="x-non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D4561F7-9229-E2A2-E2C3-B8122CDED3BB}"/>
              </a:ext>
            </a:extLst>
          </p:cNvPr>
          <p:cNvSpPr/>
          <p:nvPr/>
        </p:nvSpPr>
        <p:spPr>
          <a:xfrm>
            <a:off x="235458" y="1981133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228600" algn="l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 Acupuntura é definida na China como uma especialidade estritamente médica;</a:t>
            </a:r>
            <a:endParaRPr lang="x-non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A3F764-89AE-361C-478A-E96CBEA6F0E1}"/>
              </a:ext>
            </a:extLst>
          </p:cNvPr>
          <p:cNvSpPr/>
          <p:nvPr/>
        </p:nvSpPr>
        <p:spPr>
          <a:xfrm>
            <a:off x="265299" y="2416560"/>
            <a:ext cx="8487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228600" algn="l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Historicamente a Acupuntura foi considerada como uma especialidade médico-cirúrgica, enquanto a farmacoterapia tradicional chinesa é considerada uma especialidade médico-clínica;</a:t>
            </a:r>
            <a:endParaRPr lang="x-non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7F0599D-1880-17DF-7C13-F259C1357863}"/>
              </a:ext>
            </a:extLst>
          </p:cNvPr>
          <p:cNvSpPr/>
          <p:nvPr/>
        </p:nvSpPr>
        <p:spPr>
          <a:xfrm>
            <a:off x="265299" y="3405986"/>
            <a:ext cx="8640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228600" algn="l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Na prática ambulatorial e hospitalar da especialidade médica da Acupuntura existe uma exigência prévia ao tratamento: deverá ser sempre feito o diagnóstico clínico baseado no Código Internacional de Doenças, pois para fins médico-legais isto se torna obrigatório;</a:t>
            </a:r>
            <a:endParaRPr lang="x-non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71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6D094A-E650-6814-F32B-F21525B98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9486"/>
            <a:ext cx="9144000" cy="2280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879753-54E0-4426-3868-1D2DC4263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23478"/>
            <a:ext cx="8856984" cy="277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66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F0650A-D051-41B5-CD21-00D1D52F0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91440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1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826E3A-985B-E158-41F1-569601995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26"/>
            <a:ext cx="9144000" cy="38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98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8BBCD1-73C3-AD68-FE87-2947F1D4A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6688062" cy="37958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55E24E-0273-BF08-A75F-D557FD293BA3}"/>
              </a:ext>
            </a:extLst>
          </p:cNvPr>
          <p:cNvSpPr/>
          <p:nvPr/>
        </p:nvSpPr>
        <p:spPr>
          <a:xfrm>
            <a:off x="611560" y="379594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Rede de Certificação de Exame de Médico e Farmacêutico Chineses da China (</a:t>
            </a:r>
            <a:r>
              <a:rPr lang="zh-CN" alt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中国中医药考试认证网</a:t>
            </a:r>
            <a:r>
              <a:rPr lang="pt-BR" u="sng" dirty="0">
                <a:solidFill>
                  <a:srgbClr val="0563C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4"/>
              </a:rPr>
              <a:t>http://www.tcmtest.org.cn/</a:t>
            </a:r>
            <a:r>
              <a:rPr lang="pt-BR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55098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9E752-3A3D-6B32-7E5D-A36C45706CDE}"/>
              </a:ext>
            </a:extLst>
          </p:cNvPr>
          <p:cNvSpPr/>
          <p:nvPr/>
        </p:nvSpPr>
        <p:spPr>
          <a:xfrm>
            <a:off x="211999" y="3723878"/>
            <a:ext cx="896448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u="sng" dirty="0">
                <a:solidFill>
                  <a:srgbClr val="0563C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3"/>
              </a:rPr>
              <a:t>http://www.tcmtest.org.cn/ueditor/jsp/upload/file/20200119/1579414520267021825.pdf</a:t>
            </a:r>
            <a:endParaRPr lang="x-none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6640C2-A393-D84C-BB12-6FE3A6F28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93"/>
            <a:ext cx="9144000" cy="17431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11B76C-9545-ECAC-72A4-EEE50ABF9338}"/>
              </a:ext>
            </a:extLst>
          </p:cNvPr>
          <p:cNvSpPr/>
          <p:nvPr/>
        </p:nvSpPr>
        <p:spPr>
          <a:xfrm>
            <a:off x="2483768" y="2107504"/>
            <a:ext cx="6390456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dirty="0"/>
              <a:t>Na página 2 deste documento, o item </a:t>
            </a:r>
            <a:r>
              <a:rPr lang="pt-PT" dirty="0"/>
              <a:t>4</a:t>
            </a:r>
            <a:r>
              <a:rPr lang="x-none" dirty="0"/>
              <a:t> </a:t>
            </a:r>
            <a:r>
              <a:rPr lang="pt-PT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“Os médicos licenciados em Medicina Chinesa. .....Deve ter os seguintes conhecimentos e habilidades:”</a:t>
            </a:r>
            <a:endParaRPr lang="x-none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77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6085BA-3EE7-B285-3370-EEF047649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7494"/>
            <a:ext cx="7272807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43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30952A-8A24-D57C-62F0-818D28FD6FDA}"/>
              </a:ext>
            </a:extLst>
          </p:cNvPr>
          <p:cNvSpPr txBox="1"/>
          <p:nvPr/>
        </p:nvSpPr>
        <p:spPr>
          <a:xfrm>
            <a:off x="1043608" y="1848475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800" dirty="0"/>
              <a:t>氣</a:t>
            </a:r>
            <a:r>
              <a:rPr lang="zh-TW" altLang="en-US" sz="8800" dirty="0"/>
              <a:t>         辯證</a:t>
            </a:r>
            <a:endParaRPr lang="x-none" sz="8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5314C2-6E18-1731-E19D-7EC0D5DBE6AF}"/>
              </a:ext>
            </a:extLst>
          </p:cNvPr>
          <p:cNvSpPr txBox="1"/>
          <p:nvPr/>
        </p:nvSpPr>
        <p:spPr>
          <a:xfrm>
            <a:off x="971600" y="93431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“</a:t>
            </a:r>
            <a:r>
              <a:rPr lang="en-US" altLang="zh-TW" sz="2400" dirty="0" err="1"/>
              <a:t>Energia</a:t>
            </a:r>
            <a:r>
              <a:rPr lang="en-US" altLang="zh-TW" sz="2400" dirty="0"/>
              <a:t>” </a:t>
            </a:r>
            <a:endParaRPr lang="x-none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ECEA3C-E753-EEF3-84C6-25951C8F26CE}"/>
              </a:ext>
            </a:extLst>
          </p:cNvPr>
          <p:cNvSpPr txBox="1"/>
          <p:nvPr/>
        </p:nvSpPr>
        <p:spPr>
          <a:xfrm>
            <a:off x="4283968" y="830490"/>
            <a:ext cx="3258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Diagnóstico</a:t>
            </a:r>
            <a:r>
              <a:rPr lang="en-US" altLang="zh-TW" sz="2400" dirty="0"/>
              <a:t> </a:t>
            </a:r>
            <a:r>
              <a:rPr lang="en-US" altLang="zh-TW" sz="2400" dirty="0" err="1"/>
              <a:t>Sindrômico</a:t>
            </a:r>
            <a:r>
              <a:rPr lang="en-US" altLang="zh-TW" sz="2400" dirty="0"/>
              <a:t> da </a:t>
            </a:r>
            <a:r>
              <a:rPr lang="en-US" altLang="zh-TW" sz="2400" dirty="0" err="1"/>
              <a:t>Medicina</a:t>
            </a:r>
            <a:r>
              <a:rPr lang="en-US" altLang="zh-TW" sz="2400" dirty="0"/>
              <a:t> </a:t>
            </a:r>
            <a:r>
              <a:rPr lang="en-US" altLang="zh-TW" sz="2400" dirty="0" err="1"/>
              <a:t>Chinesa</a:t>
            </a:r>
            <a:endParaRPr lang="x-none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DD96D4-B698-702A-4EFC-48D367ABAED4}"/>
              </a:ext>
            </a:extLst>
          </p:cNvPr>
          <p:cNvSpPr txBox="1"/>
          <p:nvPr/>
        </p:nvSpPr>
        <p:spPr>
          <a:xfrm>
            <a:off x="1475656" y="343584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Qi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D2A4AC-0D4B-A7AF-64BD-C082C9946479}"/>
              </a:ext>
            </a:extLst>
          </p:cNvPr>
          <p:cNvSpPr txBox="1"/>
          <p:nvPr/>
        </p:nvSpPr>
        <p:spPr>
          <a:xfrm>
            <a:off x="4788024" y="343584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Bian Zhen</a:t>
            </a:r>
          </a:p>
        </p:txBody>
      </p:sp>
    </p:spTree>
    <p:extLst>
      <p:ext uri="{BB962C8B-B14F-4D97-AF65-F5344CB8AC3E}">
        <p14:creationId xmlns:p14="http://schemas.microsoft.com/office/powerpoint/2010/main" val="1484600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F1FA9B-A5D8-E650-9735-4CB303887773}"/>
              </a:ext>
            </a:extLst>
          </p:cNvPr>
          <p:cNvSpPr/>
          <p:nvPr/>
        </p:nvSpPr>
        <p:spPr>
          <a:xfrm>
            <a:off x="215516" y="123478"/>
            <a:ext cx="8712968" cy="4512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na página 3, o subitem </a:t>
            </a:r>
            <a:r>
              <a:rPr lang="pt-PT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(2) Teoria básica e conhecimento básico inclui alguns tópicos da medicina ocidental, como:</a:t>
            </a:r>
            <a:endParaRPr lang="x-none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800"/>
              </a:spcAft>
            </a:pPr>
            <a:r>
              <a:rPr lang="pt-PT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Tópico 3. Dominar o conhecimento necessário de medicina ocidental básica e medicina clínica e o conhecimento de diagnóstico e tratamento de doenças clínicas comuns e doenças frequentes. </a:t>
            </a:r>
            <a:endParaRPr lang="x-none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800"/>
              </a:spcAft>
            </a:pPr>
            <a:r>
              <a:rPr lang="pt-PT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Tópico 5. Dominar o conhecimento básico de primeiros socorros de emergência da MTC comum e da medicina ocidental. </a:t>
            </a:r>
            <a:endParaRPr lang="x-none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800"/>
              </a:spcAft>
            </a:pPr>
            <a:r>
              <a:rPr lang="pt-PT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Tópico 8. Familiarizado com medicina preventiva, dominar o processo de notificação de doenças </a:t>
            </a:r>
            <a:r>
              <a:rPr lang="pt-PT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infecciosas</a:t>
            </a:r>
            <a:r>
              <a:rPr lang="pt-PT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e emergências de saúde pública e estar familiarizado com os princípios de prevenção e tratamento de doenças </a:t>
            </a:r>
            <a:r>
              <a:rPr lang="pt-PT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infecciosas</a:t>
            </a:r>
            <a:r>
              <a:rPr lang="pt-PT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comuns.</a:t>
            </a:r>
            <a:endParaRPr lang="x-none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4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C8D2BF-0A7C-B99A-7CD6-95B855D1B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37"/>
            <a:ext cx="7596336" cy="479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26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375870F-4787-2D14-A0F0-A18ADA424AB7}"/>
              </a:ext>
            </a:extLst>
          </p:cNvPr>
          <p:cNvSpPr/>
          <p:nvPr/>
        </p:nvSpPr>
        <p:spPr>
          <a:xfrm>
            <a:off x="287016" y="267494"/>
            <a:ext cx="8856984" cy="4096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PT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Habilidades básicas enumera algumas habilidades que necessitam de conhecimentos médicos ocidentais modernos:</a:t>
            </a:r>
            <a:endParaRPr lang="x-none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800"/>
              </a:spcAft>
            </a:pPr>
            <a:r>
              <a:rPr lang="pt-PT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Tópico 5. Ter a capacidade de diagnosticar e tratar inicialmente as doenças mais prevalentes e mais incidentes. </a:t>
            </a:r>
            <a:endParaRPr lang="x-none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800"/>
              </a:spcAft>
            </a:pPr>
            <a:r>
              <a:rPr lang="pt-PT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Tópico 6. Ter a consciência do diagnóstico e tratamento seguro e a capacidade de fazer diagnósticos preliminares e atuar no local de pacientes agudos, graves e críticos. </a:t>
            </a:r>
            <a:endParaRPr lang="x-none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800"/>
              </a:spcAft>
            </a:pPr>
            <a:r>
              <a:rPr lang="pt-PT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Tópico 7. Ter habilidades básicas de manuseio clínico da medicina tradicional chinesa e ocidental, seleção racional de exames complementares comumente usados e capacidade de interpretar e analisar resultados.</a:t>
            </a:r>
            <a:endParaRPr lang="x-none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47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F8CD01-C81C-876C-7E87-FCF23EE97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13"/>
            <a:ext cx="9144000" cy="31213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E1DF94-5053-1C98-BDF4-94A04D38C6E9}"/>
              </a:ext>
            </a:extLst>
          </p:cNvPr>
          <p:cNvSpPr/>
          <p:nvPr/>
        </p:nvSpPr>
        <p:spPr>
          <a:xfrm>
            <a:off x="323528" y="3089268"/>
            <a:ext cx="91440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u="sng" dirty="0">
                <a:solidFill>
                  <a:srgbClr val="0563C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  <a:hlinkClick r:id="rId4"/>
              </a:rPr>
              <a:t>http://www.moe.gov.cn/jyb_xxgk/xxgk_jyta/jyta_gaojiaosi/202110/t20211022_574343.html</a:t>
            </a:r>
            <a:endParaRPr lang="x-none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FDB0C36-28F6-A34A-DC21-15886557FD3A}"/>
              </a:ext>
            </a:extLst>
          </p:cNvPr>
          <p:cNvSpPr/>
          <p:nvPr/>
        </p:nvSpPr>
        <p:spPr>
          <a:xfrm>
            <a:off x="467544" y="4299942"/>
            <a:ext cx="1546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SimSun" panose="02010600030101010101" pitchFamily="2" charset="-122"/>
              </a:rPr>
              <a:t>sistema “5+3” </a:t>
            </a:r>
            <a:endParaRPr 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5D3595-99EE-F99B-F4D8-721DA29209B1}"/>
              </a:ext>
            </a:extLst>
          </p:cNvPr>
          <p:cNvSpPr/>
          <p:nvPr/>
        </p:nvSpPr>
        <p:spPr>
          <a:xfrm>
            <a:off x="467544" y="367716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 proporção medicina chinesa e os cursos de medicina ocidental é de 6:4</a:t>
            </a:r>
            <a:r>
              <a:rPr lang="x-non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2939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5CB9D0-B62D-F9E3-2A5A-4CEE173F4710}"/>
              </a:ext>
            </a:extLst>
          </p:cNvPr>
          <p:cNvSpPr txBox="1"/>
          <p:nvPr/>
        </p:nvSpPr>
        <p:spPr>
          <a:xfrm>
            <a:off x="2411760" y="206769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/>
              <a:t>Muito obrigado pela atenção</a:t>
            </a:r>
          </a:p>
        </p:txBody>
      </p:sp>
    </p:spTree>
    <p:extLst>
      <p:ext uri="{BB962C8B-B14F-4D97-AF65-F5344CB8AC3E}">
        <p14:creationId xmlns:p14="http://schemas.microsoft.com/office/powerpoint/2010/main" val="107568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E6980C-2F6B-D011-685A-DDFB2BFF7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866"/>
            <a:ext cx="7380312" cy="48377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9B6145-C7C2-2EFA-C321-AB9432A2036C}"/>
              </a:ext>
            </a:extLst>
          </p:cNvPr>
          <p:cNvSpPr/>
          <p:nvPr/>
        </p:nvSpPr>
        <p:spPr>
          <a:xfrm>
            <a:off x="6732240" y="2931790"/>
            <a:ext cx="2268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https://icd.who.int/en</a:t>
            </a:r>
          </a:p>
        </p:txBody>
      </p:sp>
    </p:spTree>
    <p:extLst>
      <p:ext uri="{BB962C8B-B14F-4D97-AF65-F5344CB8AC3E}">
        <p14:creationId xmlns:p14="http://schemas.microsoft.com/office/powerpoint/2010/main" val="378965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6A6837-C791-02E5-41B1-DD2478021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78"/>
            <a:ext cx="3173580" cy="5029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59F8F0-5796-CDF5-8B5C-C87DDC2C3B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/>
          <a:stretch/>
        </p:blipFill>
        <p:spPr>
          <a:xfrm>
            <a:off x="3713132" y="109138"/>
            <a:ext cx="3974405" cy="476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5B54544-565E-E85B-7874-D3F3C776076E}"/>
              </a:ext>
            </a:extLst>
          </p:cNvPr>
          <p:cNvSpPr/>
          <p:nvPr/>
        </p:nvSpPr>
        <p:spPr>
          <a:xfrm>
            <a:off x="6553091" y="3219822"/>
            <a:ext cx="2268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https://icd.who.int/en</a:t>
            </a:r>
          </a:p>
        </p:txBody>
      </p:sp>
    </p:spTree>
    <p:extLst>
      <p:ext uri="{BB962C8B-B14F-4D97-AF65-F5344CB8AC3E}">
        <p14:creationId xmlns:p14="http://schemas.microsoft.com/office/powerpoint/2010/main" val="250389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004421-EDE1-DDAD-4D14-C660BE8BD444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Diagnóstico pela Medicina Chinesa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8E2D19-63B3-689D-1336-E71D6A60C056}"/>
              </a:ext>
            </a:extLst>
          </p:cNvPr>
          <p:cNvSpPr txBox="1">
            <a:spLocks/>
          </p:cNvSpPr>
          <p:nvPr/>
        </p:nvSpPr>
        <p:spPr>
          <a:xfrm>
            <a:off x="228600" y="1347614"/>
            <a:ext cx="8686800" cy="33944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 acordo com os oito princípios; </a:t>
            </a:r>
          </a:p>
          <a:p>
            <a:r>
              <a:rPr lang="en-US"/>
              <a:t>De acordo com as características dos fatores patogênicos; </a:t>
            </a:r>
          </a:p>
          <a:p>
            <a:r>
              <a:rPr lang="en-US"/>
              <a:t>De acordo com o conceito de Qi e Xue (Sangue)</a:t>
            </a:r>
          </a:p>
          <a:p>
            <a:r>
              <a:rPr lang="en-US"/>
              <a:t>De acordo com Wei, Qi, Ying e Xue; </a:t>
            </a:r>
          </a:p>
          <a:p>
            <a:r>
              <a:rPr lang="en-US"/>
              <a:t>De acordo com a teoria dos Zang Fu; </a:t>
            </a:r>
          </a:p>
          <a:p>
            <a:r>
              <a:rPr lang="en-US"/>
              <a:t>De acordo com a Teoria dos Meridianos e Colaterais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3015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4B03F5-5A29-5AD0-A296-3EA2F3295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485"/>
            <a:ext cx="9144000" cy="443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76BD99-1001-D9A1-A468-AE61AA924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2898"/>
            <a:ext cx="7488832" cy="497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9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FF04A9-DDB4-7AA0-926C-C59E39949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0927"/>
            <a:ext cx="7560840" cy="494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34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2710</TotalTime>
  <Words>627</Words>
  <Application>Microsoft Office PowerPoint</Application>
  <PresentationFormat>Apresentação na tela (16:9)</PresentationFormat>
  <Paragraphs>62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3" baseType="lpstr">
      <vt:lpstr>SimSun</vt:lpstr>
      <vt:lpstr>Arial</vt:lpstr>
      <vt:lpstr>Calibri</vt:lpstr>
      <vt:lpstr>Georgia</vt:lpstr>
      <vt:lpstr>Helvetica Neue</vt:lpstr>
      <vt:lpstr>inherit</vt:lpstr>
      <vt:lpstr>新細明體</vt:lpstr>
      <vt:lpstr>Times New Roman</vt:lpstr>
      <vt:lpstr>Tema do Office</vt:lpstr>
      <vt:lpstr>Audiência pública - Acupuntura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SERGIO-iMAC</dc:creator>
  <cp:lastModifiedBy>Raissa Gabrielle Lustosa Oliveira</cp:lastModifiedBy>
  <cp:revision>8</cp:revision>
  <dcterms:created xsi:type="dcterms:W3CDTF">2021-08-12T17:14:18Z</dcterms:created>
  <dcterms:modified xsi:type="dcterms:W3CDTF">2022-05-11T14:19:56Z</dcterms:modified>
</cp:coreProperties>
</file>