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0" r:id="rId6"/>
    <p:sldId id="261" r:id="rId7"/>
    <p:sldId id="262" r:id="rId8"/>
    <p:sldId id="257" r:id="rId9"/>
    <p:sldId id="266" r:id="rId10"/>
    <p:sldId id="258" r:id="rId11"/>
    <p:sldId id="267" r:id="rId12"/>
    <p:sldId id="268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757"/>
    <a:srgbClr val="FDD0CB"/>
    <a:srgbClr val="FFDBDB"/>
    <a:srgbClr val="FA1928"/>
    <a:srgbClr val="F42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EESE\Desktop\Pesquisa%20Plastico\RAIS%202021\consulta82170321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EESE\Downloads\consulta70569217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EESE\Desktop\Pesquisa%20Plastico\RAIS%202021\consulta82170321.csv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EESE\Desktop\Pesquisa%20Plastico\RAIS%202021\freq.regiao.admSP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pt-BR" sz="1920" b="1" i="0" u="none" strike="noStrike" kern="1200" cap="all" spc="50" baseline="0" noProof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pt-BR" noProof="0" dirty="0" smtClean="0"/>
              <a:t>Emprego</a:t>
            </a:r>
            <a:endParaRPr lang="pt-BR" noProof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pt-BR" sz="1920" b="1" i="0" u="none" strike="noStrike" kern="1200" cap="all" spc="50" baseline="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CNAE!$B$72</c:f>
              <c:strCache>
                <c:ptCount val="1"/>
                <c:pt idx="0">
                  <c:v>2021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pt-BR" sz="1600" b="1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CNAE!$A$73:$A$75</c:f>
              <c:strCache>
                <c:ptCount val="3"/>
                <c:pt idx="0">
                  <c:v>1ª geração</c:v>
                </c:pt>
                <c:pt idx="1">
                  <c:v>2ª geração</c:v>
                </c:pt>
                <c:pt idx="2">
                  <c:v>3ª geração</c:v>
                </c:pt>
              </c:strCache>
            </c:strRef>
          </c:cat>
          <c:val>
            <c:numRef>
              <c:f>CNAE!$B$73:$B$75</c:f>
              <c:numCache>
                <c:formatCode>#,##0</c:formatCode>
                <c:ptCount val="3"/>
                <c:pt idx="0">
                  <c:v>4423</c:v>
                </c:pt>
                <c:pt idx="1">
                  <c:v>39288</c:v>
                </c:pt>
                <c:pt idx="2">
                  <c:v>335114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pt-BR" sz="1600" b="1" i="0" u="none" strike="noStrike" kern="1200" baseline="0">
              <a:solidFill>
                <a:schemeClr val="tx1"/>
              </a:solidFill>
              <a:effectLst/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marL="0" algn="r" defTabSz="914400" rtl="0" eaLnBrk="1" fontAlgn="b" latinLnBrk="0" hangingPunct="1">
        <a:defRPr lang="pt-BR" sz="1600" b="1" u="none" strike="noStrike" kern="1200">
          <a:solidFill>
            <a:schemeClr val="tx1"/>
          </a:solidFill>
          <a:effectLst/>
          <a:latin typeface="+mn-lt"/>
          <a:ea typeface="+mn-ea"/>
          <a:cs typeface="+mn-cs"/>
        </a:defRPr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>
                <a:solidFill>
                  <a:schemeClr val="tx1"/>
                </a:solidFill>
              </a:rPr>
              <a:t>massa salarial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5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Plan1!$B$38:$B$40</c:f>
              <c:strCache>
                <c:ptCount val="3"/>
                <c:pt idx="0">
                  <c:v>1ª geração</c:v>
                </c:pt>
                <c:pt idx="1">
                  <c:v>2ª geração</c:v>
                </c:pt>
                <c:pt idx="2">
                  <c:v>3ª geração</c:v>
                </c:pt>
              </c:strCache>
            </c:strRef>
          </c:cat>
          <c:val>
            <c:numRef>
              <c:f>Plan1!$C$38:$C$40</c:f>
              <c:numCache>
                <c:formatCode>#,##0.00</c:formatCode>
                <c:ptCount val="3"/>
                <c:pt idx="0">
                  <c:v>57549976.729999401</c:v>
                </c:pt>
                <c:pt idx="1">
                  <c:v>276823217.63000047</c:v>
                </c:pt>
                <c:pt idx="2">
                  <c:v>997918923.14999986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Distribuição do Empregos por região</a:t>
            </a:r>
          </a:p>
        </c:rich>
      </c:tx>
      <c:layout>
        <c:manualLayout>
          <c:xMode val="edge"/>
          <c:yMode val="edge"/>
          <c:x val="0.12308865273074801"/>
          <c:y val="3.8662268891236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3.6896293618579282E-2"/>
          <c:y val="0.29592078469184485"/>
          <c:w val="0.55492447884159279"/>
          <c:h val="0.66190219469953304"/>
        </c:manualLayout>
      </c:layout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Empregos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Plan1!$A$2:$A$6</c:f>
              <c:strCache>
                <c:ptCount val="5"/>
                <c:pt idx="0">
                  <c:v>Norte</c:v>
                </c:pt>
                <c:pt idx="1">
                  <c:v>Nordeste</c:v>
                </c:pt>
                <c:pt idx="2">
                  <c:v>Sudeste</c:v>
                </c:pt>
                <c:pt idx="3">
                  <c:v>Sul</c:v>
                </c:pt>
                <c:pt idx="4">
                  <c:v>Centro-Oeste</c:v>
                </c:pt>
              </c:strCache>
            </c:strRef>
          </c:cat>
          <c:val>
            <c:numRef>
              <c:f>Plan1!$B$2:$B$6</c:f>
              <c:numCache>
                <c:formatCode>#,##0</c:formatCode>
                <c:ptCount val="5"/>
                <c:pt idx="0">
                  <c:v>12802</c:v>
                </c:pt>
                <c:pt idx="1">
                  <c:v>41230</c:v>
                </c:pt>
                <c:pt idx="2">
                  <c:v>209005</c:v>
                </c:pt>
                <c:pt idx="3">
                  <c:v>105958</c:v>
                </c:pt>
                <c:pt idx="4">
                  <c:v>9830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668805299776005"/>
          <c:y val="0.20993612007941678"/>
          <c:w val="0.28119467702169737"/>
          <c:h val="0.732698980611301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061403508771929E-2"/>
          <c:y val="8.8808757882151881E-2"/>
          <c:w val="0.97587719298245612"/>
          <c:h val="0.739862864892609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CNAE!$A$31</c:f>
              <c:strCache>
                <c:ptCount val="1"/>
                <c:pt idx="0">
                  <c:v>1ª geração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CNAE!$B$30:$M$30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CNAE!$B$31:$M$31</c:f>
              <c:numCache>
                <c:formatCode>#,##0</c:formatCode>
                <c:ptCount val="12"/>
                <c:pt idx="0">
                  <c:v>5133</c:v>
                </c:pt>
                <c:pt idx="1">
                  <c:v>5663</c:v>
                </c:pt>
                <c:pt idx="2">
                  <c:v>5691</c:v>
                </c:pt>
                <c:pt idx="3">
                  <c:v>5746</c:v>
                </c:pt>
                <c:pt idx="4">
                  <c:v>6041</c:v>
                </c:pt>
                <c:pt idx="5">
                  <c:v>5772</c:v>
                </c:pt>
                <c:pt idx="6">
                  <c:v>5310</c:v>
                </c:pt>
                <c:pt idx="7">
                  <c:v>5246</c:v>
                </c:pt>
                <c:pt idx="8">
                  <c:v>5648</c:v>
                </c:pt>
                <c:pt idx="9">
                  <c:v>4583</c:v>
                </c:pt>
                <c:pt idx="10">
                  <c:v>4337</c:v>
                </c:pt>
                <c:pt idx="11">
                  <c:v>4423</c:v>
                </c:pt>
              </c:numCache>
            </c:numRef>
          </c:val>
        </c:ser>
        <c:ser>
          <c:idx val="1"/>
          <c:order val="1"/>
          <c:tx>
            <c:strRef>
              <c:f>CNAE!$A$32</c:f>
              <c:strCache>
                <c:ptCount val="1"/>
                <c:pt idx="0">
                  <c:v>2ª geração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CNAE!$B$30:$M$30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CNAE!$B$32:$M$32</c:f>
              <c:numCache>
                <c:formatCode>#,##0</c:formatCode>
                <c:ptCount val="12"/>
                <c:pt idx="0">
                  <c:v>34597</c:v>
                </c:pt>
                <c:pt idx="1">
                  <c:v>34399</c:v>
                </c:pt>
                <c:pt idx="2">
                  <c:v>35522</c:v>
                </c:pt>
                <c:pt idx="3">
                  <c:v>35141</c:v>
                </c:pt>
                <c:pt idx="4">
                  <c:v>33231</c:v>
                </c:pt>
                <c:pt idx="5">
                  <c:v>34011</c:v>
                </c:pt>
                <c:pt idx="6">
                  <c:v>33797</c:v>
                </c:pt>
                <c:pt idx="7">
                  <c:v>34278</c:v>
                </c:pt>
                <c:pt idx="8">
                  <c:v>35120</c:v>
                </c:pt>
                <c:pt idx="9">
                  <c:v>35919</c:v>
                </c:pt>
                <c:pt idx="10">
                  <c:v>37232</c:v>
                </c:pt>
                <c:pt idx="11">
                  <c:v>39288</c:v>
                </c:pt>
              </c:numCache>
            </c:numRef>
          </c:val>
        </c:ser>
        <c:ser>
          <c:idx val="2"/>
          <c:order val="2"/>
          <c:tx>
            <c:strRef>
              <c:f>CNAE!$A$33</c:f>
              <c:strCache>
                <c:ptCount val="1"/>
                <c:pt idx="0">
                  <c:v>3ª geração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CNAE!$B$30:$M$30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CNAE!$B$33:$M$33</c:f>
              <c:numCache>
                <c:formatCode>#,##0</c:formatCode>
                <c:ptCount val="12"/>
                <c:pt idx="0">
                  <c:v>346610</c:v>
                </c:pt>
                <c:pt idx="1">
                  <c:v>343966</c:v>
                </c:pt>
                <c:pt idx="2">
                  <c:v>352739</c:v>
                </c:pt>
                <c:pt idx="3">
                  <c:v>356118</c:v>
                </c:pt>
                <c:pt idx="4">
                  <c:v>355795</c:v>
                </c:pt>
                <c:pt idx="5">
                  <c:v>324996</c:v>
                </c:pt>
                <c:pt idx="6">
                  <c:v>305725</c:v>
                </c:pt>
                <c:pt idx="7">
                  <c:v>312451</c:v>
                </c:pt>
                <c:pt idx="8">
                  <c:v>313512</c:v>
                </c:pt>
                <c:pt idx="9">
                  <c:v>310279</c:v>
                </c:pt>
                <c:pt idx="10">
                  <c:v>325741</c:v>
                </c:pt>
                <c:pt idx="11">
                  <c:v>335114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1"/>
        <c:axId val="293066184"/>
        <c:axId val="293066576"/>
      </c:barChart>
      <c:catAx>
        <c:axId val="293066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93066576"/>
        <c:crosses val="autoZero"/>
        <c:auto val="1"/>
        <c:lblAlgn val="ctr"/>
        <c:lblOffset val="100"/>
        <c:noMultiLvlLbl val="0"/>
      </c:catAx>
      <c:valAx>
        <c:axId val="29306657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93066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600229095074456E-2"/>
          <c:y val="7.5379339743968862E-2"/>
          <c:w val="0.97479954180985107"/>
          <c:h val="0.742844951099879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cadeia!$A$6</c:f>
              <c:strCache>
                <c:ptCount val="1"/>
                <c:pt idx="0">
                  <c:v>1ª geração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cadeia!$F$5:$Q$5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cadeia!$F$6:$Q$6</c:f>
              <c:numCache>
                <c:formatCode>#,##0</c:formatCode>
                <c:ptCount val="12"/>
                <c:pt idx="0">
                  <c:v>1780</c:v>
                </c:pt>
                <c:pt idx="1">
                  <c:v>2454</c:v>
                </c:pt>
                <c:pt idx="2">
                  <c:v>2358</c:v>
                </c:pt>
                <c:pt idx="3">
                  <c:v>2414</c:v>
                </c:pt>
                <c:pt idx="4">
                  <c:v>2639</c:v>
                </c:pt>
                <c:pt idx="5">
                  <c:v>2527</c:v>
                </c:pt>
                <c:pt idx="6">
                  <c:v>2234</c:v>
                </c:pt>
                <c:pt idx="7">
                  <c:v>2175</c:v>
                </c:pt>
                <c:pt idx="8">
                  <c:v>2449</c:v>
                </c:pt>
                <c:pt idx="9">
                  <c:v>1342</c:v>
                </c:pt>
                <c:pt idx="10">
                  <c:v>1135</c:v>
                </c:pt>
                <c:pt idx="11">
                  <c:v>1024</c:v>
                </c:pt>
              </c:numCache>
            </c:numRef>
          </c:val>
        </c:ser>
        <c:ser>
          <c:idx val="1"/>
          <c:order val="1"/>
          <c:tx>
            <c:strRef>
              <c:f>cadeia!$A$7</c:f>
              <c:strCache>
                <c:ptCount val="1"/>
                <c:pt idx="0">
                  <c:v>2ª geração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cadeia!$F$5:$Q$5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cadeia!$F$7:$Q$7</c:f>
              <c:numCache>
                <c:formatCode>#,##0</c:formatCode>
                <c:ptCount val="12"/>
                <c:pt idx="0">
                  <c:v>22091</c:v>
                </c:pt>
                <c:pt idx="1">
                  <c:v>22308</c:v>
                </c:pt>
                <c:pt idx="2">
                  <c:v>23026</c:v>
                </c:pt>
                <c:pt idx="3">
                  <c:v>22880</c:v>
                </c:pt>
                <c:pt idx="4">
                  <c:v>21707</c:v>
                </c:pt>
                <c:pt idx="5">
                  <c:v>22891</c:v>
                </c:pt>
                <c:pt idx="6">
                  <c:v>22425</c:v>
                </c:pt>
                <c:pt idx="7">
                  <c:v>22501</c:v>
                </c:pt>
                <c:pt idx="8">
                  <c:v>22582</c:v>
                </c:pt>
                <c:pt idx="9">
                  <c:v>22869</c:v>
                </c:pt>
                <c:pt idx="10">
                  <c:v>23326</c:v>
                </c:pt>
                <c:pt idx="11">
                  <c:v>24542</c:v>
                </c:pt>
              </c:numCache>
            </c:numRef>
          </c:val>
        </c:ser>
        <c:ser>
          <c:idx val="2"/>
          <c:order val="2"/>
          <c:tx>
            <c:strRef>
              <c:f>cadeia!$A$8</c:f>
              <c:strCache>
                <c:ptCount val="1"/>
                <c:pt idx="0">
                  <c:v>3ª geração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cadeia!$F$5:$Q$5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cadeia!$F$8:$Q$8</c:f>
              <c:numCache>
                <c:formatCode>#,##0</c:formatCode>
                <c:ptCount val="12"/>
                <c:pt idx="0">
                  <c:v>155090</c:v>
                </c:pt>
                <c:pt idx="1">
                  <c:v>151688</c:v>
                </c:pt>
                <c:pt idx="2">
                  <c:v>153847</c:v>
                </c:pt>
                <c:pt idx="3">
                  <c:v>155775</c:v>
                </c:pt>
                <c:pt idx="4">
                  <c:v>152056</c:v>
                </c:pt>
                <c:pt idx="5">
                  <c:v>139120</c:v>
                </c:pt>
                <c:pt idx="6">
                  <c:v>132784</c:v>
                </c:pt>
                <c:pt idx="7">
                  <c:v>136435</c:v>
                </c:pt>
                <c:pt idx="8">
                  <c:v>136941</c:v>
                </c:pt>
                <c:pt idx="9">
                  <c:v>136420</c:v>
                </c:pt>
                <c:pt idx="10">
                  <c:v>139157</c:v>
                </c:pt>
                <c:pt idx="11">
                  <c:v>141783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3062264"/>
        <c:axId val="293067752"/>
      </c:barChart>
      <c:catAx>
        <c:axId val="293062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93067752"/>
        <c:crosses val="autoZero"/>
        <c:auto val="1"/>
        <c:lblAlgn val="ctr"/>
        <c:lblOffset val="100"/>
        <c:noMultiLvlLbl val="0"/>
      </c:catAx>
      <c:valAx>
        <c:axId val="29306775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93062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961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263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526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772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0045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43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0358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4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8739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411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0079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4203E"/>
            </a:gs>
            <a:gs pos="8000">
              <a:schemeClr val="bg1"/>
            </a:gs>
            <a:gs pos="5000">
              <a:srgbClr val="FA1928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1F564-53B0-4955-9AB4-EC4E2D31DCE4}" type="datetimeFigureOut">
              <a:rPr lang="pt-BR" smtClean="0"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1FD49-CBA6-405D-BEE2-F08723E17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979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15907"/>
            <a:ext cx="9144000" cy="2387600"/>
          </a:xfrm>
        </p:spPr>
        <p:txBody>
          <a:bodyPr/>
          <a:lstStyle/>
          <a:p>
            <a:r>
              <a:rPr lang="pt-BR" dirty="0" smtClean="0"/>
              <a:t>Estudo Setorial Plástico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388188"/>
            <a:ext cx="9144000" cy="1655762"/>
          </a:xfrm>
        </p:spPr>
        <p:txBody>
          <a:bodyPr/>
          <a:lstStyle/>
          <a:p>
            <a:r>
              <a:rPr lang="pt-BR" dirty="0" smtClean="0"/>
              <a:t>11/10/2023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9" t="-1345" b="1"/>
          <a:stretch/>
        </p:blipFill>
        <p:spPr>
          <a:xfrm>
            <a:off x="4521472" y="3831688"/>
            <a:ext cx="3149051" cy="1089636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383" y="5043950"/>
            <a:ext cx="2737231" cy="67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826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9700" y="530225"/>
            <a:ext cx="11798300" cy="739775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Evolução do Número de Trabalhadores no Estado de SP</a:t>
            </a:r>
            <a:endParaRPr lang="pt-BR" sz="3600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015210"/>
              </p:ext>
            </p:extLst>
          </p:nvPr>
        </p:nvGraphicFramePr>
        <p:xfrm>
          <a:off x="488373" y="1600200"/>
          <a:ext cx="11087100" cy="4717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476" y="6371426"/>
            <a:ext cx="1410648" cy="347960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228600" y="6457776"/>
            <a:ext cx="6383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RAIS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138321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Síntese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O setor de plástico é um grande empregador no país, ainda com forte presença no estado de São Paulo. </a:t>
            </a:r>
          </a:p>
          <a:p>
            <a:r>
              <a:rPr lang="pt-BR" dirty="0" smtClean="0"/>
              <a:t>Abrange desde grandes empresas até pequenas </a:t>
            </a:r>
            <a:r>
              <a:rPr lang="pt-BR" dirty="0" smtClean="0"/>
              <a:t>indústrias</a:t>
            </a:r>
          </a:p>
          <a:p>
            <a:r>
              <a:rPr lang="pt-BR" dirty="0" smtClean="0"/>
              <a:t>O setor não sofreu impacto no emprego da pandemia, não só manteve o nível de emprego, como cresceu</a:t>
            </a:r>
          </a:p>
          <a:p>
            <a:r>
              <a:rPr lang="pt-BR" dirty="0" smtClean="0"/>
              <a:t>O </a:t>
            </a:r>
            <a:r>
              <a:rPr lang="pt-BR" dirty="0" smtClean="0"/>
              <a:t>volume de reciclagem de material plástico no Brasil ainda é baixo, 25,6% em 2022, mas cresceu 9% em relação a 2021 (segundo consultoria </a:t>
            </a:r>
            <a:r>
              <a:rPr lang="pt-BR" dirty="0" err="1" smtClean="0"/>
              <a:t>MaxiQuim</a:t>
            </a:r>
            <a:r>
              <a:rPr lang="pt-BR" dirty="0" smtClean="0"/>
              <a:t>). Como melhorar os índices de reciclagem? Responsabilidade social das empresas?</a:t>
            </a:r>
          </a:p>
          <a:p>
            <a:r>
              <a:rPr lang="pt-BR" dirty="0" smtClean="0"/>
              <a:t>Desafios do setor de reciclagem: elevada informalidade e baixa </a:t>
            </a:r>
            <a:r>
              <a:rPr lang="pt-BR" dirty="0" smtClean="0"/>
              <a:t>remuneração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476" y="6371426"/>
            <a:ext cx="1410648" cy="34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131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0971" y="21137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Obrigado!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9" t="-1345" b="1"/>
          <a:stretch/>
        </p:blipFill>
        <p:spPr>
          <a:xfrm>
            <a:off x="9249327" y="5536795"/>
            <a:ext cx="2617092" cy="905567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451209" y="3439292"/>
            <a:ext cx="465512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Airton Cano</a:t>
            </a:r>
          </a:p>
          <a:p>
            <a:pPr algn="ctr"/>
            <a:r>
              <a:rPr lang="pt-BR" dirty="0" smtClean="0"/>
              <a:t>Coordenador Político da (FETQUIM)</a:t>
            </a:r>
          </a:p>
          <a:p>
            <a:pPr algn="ctr"/>
            <a:r>
              <a:rPr lang="pt-BR" dirty="0" smtClean="0"/>
              <a:t>Federação dos Trabalhadores do Ramo Químico da CUT no Estado de São Paulo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5222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35000" y="1635125"/>
            <a:ext cx="10515600" cy="1325563"/>
          </a:xfrm>
        </p:spPr>
        <p:txBody>
          <a:bodyPr/>
          <a:lstStyle/>
          <a:p>
            <a:r>
              <a:rPr lang="pt-BR" dirty="0" smtClean="0"/>
              <a:t>Dados do Setor no Brasil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699" y="1635125"/>
            <a:ext cx="4270375" cy="427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658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279" y="508099"/>
            <a:ext cx="11936845" cy="900209"/>
          </a:xfrm>
        </p:spPr>
        <p:txBody>
          <a:bodyPr>
            <a:normAutofit fontScale="90000"/>
          </a:bodyPr>
          <a:lstStyle/>
          <a:p>
            <a:r>
              <a:rPr lang="pt-BR" sz="4000" dirty="0" smtClean="0"/>
              <a:t>Número de Trabalhadores e Massa salarial por atividade da Cadeia do Plástico no Brasil – ano 2021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57464" y="6418073"/>
            <a:ext cx="6383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RAIS</a:t>
            </a:r>
            <a:endParaRPr lang="pt-BR" sz="1200" dirty="0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476" y="6371426"/>
            <a:ext cx="1410648" cy="347960"/>
          </a:xfrm>
          <a:prstGeom prst="rect">
            <a:avLst/>
          </a:prstGeom>
        </p:spPr>
      </p:pic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7012633"/>
              </p:ext>
            </p:extLst>
          </p:nvPr>
        </p:nvGraphicFramePr>
        <p:xfrm>
          <a:off x="257464" y="1703531"/>
          <a:ext cx="11574421" cy="3668568"/>
        </p:xfrm>
        <a:graphic>
          <a:graphicData uri="http://schemas.openxmlformats.org/drawingml/2006/table">
            <a:tbl>
              <a:tblPr firstRow="1" lastRow="1" bandRow="1">
                <a:tableStyleId>{C083E6E3-FA7D-4D7B-A595-EF9225AFEA82}</a:tableStyleId>
              </a:tblPr>
              <a:tblGrid>
                <a:gridCol w="6420791"/>
                <a:gridCol w="1174548"/>
                <a:gridCol w="1989541"/>
                <a:gridCol w="1989541"/>
              </a:tblGrid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CNAE 2.0 Classe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 smtClean="0">
                          <a:effectLst/>
                        </a:rPr>
                        <a:t> Emprego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Massa Salarial</a:t>
                      </a:r>
                      <a:endParaRPr lang="pt-BR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Remuneração</a:t>
                      </a:r>
                      <a:r>
                        <a:rPr lang="pt-BR" sz="16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média</a:t>
                      </a:r>
                      <a:endParaRPr lang="pt-BR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Fabricação de produtos petroquímicos básicos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4.423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57.549.976,73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 13.011,53 </a:t>
                      </a:r>
                    </a:p>
                  </a:txBody>
                  <a:tcPr marL="9525" marR="9525" marT="9525" marB="0" anchor="b"/>
                </a:tc>
              </a:tr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Fabricação de intermediários para plastificantes, resinas e fibras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1.412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10.691.925,40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   7.572,19 </a:t>
                      </a:r>
                    </a:p>
                  </a:txBody>
                  <a:tcPr marL="9525" marR="9525" marT="9525" marB="0" anchor="b"/>
                </a:tc>
              </a:tr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Fabricação de produtos químicos orgânicos não especificados anteriormente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14.168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109.211.971,79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   7.708,35 </a:t>
                      </a:r>
                    </a:p>
                  </a:txBody>
                  <a:tcPr marL="9525" marR="9525" marT="9525" marB="0" anchor="b"/>
                </a:tc>
              </a:tr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Fabricação de resinas termoplásticas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9.087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61.455.278,86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   6.762,99 </a:t>
                      </a:r>
                    </a:p>
                  </a:txBody>
                  <a:tcPr marL="9525" marR="9525" marT="9525" marB="0" anchor="b"/>
                </a:tc>
              </a:tr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Fabricação de resinas termofixas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2.480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16.462.229,65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   6.638,00 </a:t>
                      </a:r>
                    </a:p>
                  </a:txBody>
                  <a:tcPr marL="9525" marR="9525" marT="9525" marB="0" anchor="b"/>
                </a:tc>
              </a:tr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Fabricação de aditivos de uso industrial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12.141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79.001.811,93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   6.507,03 </a:t>
                      </a:r>
                    </a:p>
                  </a:txBody>
                  <a:tcPr marL="9525" marR="9525" marT="9525" marB="0" anchor="b"/>
                </a:tc>
              </a:tr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Fabricação de laminados planos e tubulares de material plástico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17.667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61.926.326,08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   3.505,20 </a:t>
                      </a:r>
                    </a:p>
                  </a:txBody>
                  <a:tcPr marL="9525" marR="9525" marT="9525" marB="0" anchor="b"/>
                </a:tc>
              </a:tr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Fabricação de embalagens de material plástico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129.836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384.274.194,36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   2.959,69 </a:t>
                      </a:r>
                    </a:p>
                  </a:txBody>
                  <a:tcPr marL="9525" marR="9525" marT="9525" marB="0" anchor="b"/>
                </a:tc>
              </a:tr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Fabricação de tubos e acessórios de material plástico para uso na construção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13.722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45.968.953,03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   3.350,02 </a:t>
                      </a:r>
                    </a:p>
                  </a:txBody>
                  <a:tcPr marL="9525" marR="9525" marT="9525" marB="0" anchor="b"/>
                </a:tc>
              </a:tr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Fabricação de artefatos de material plástico não especificados anteriormente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173.889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505.749.449,68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   2.908,46 </a:t>
                      </a:r>
                    </a:p>
                  </a:txBody>
                  <a:tcPr marL="9525" marR="9525" marT="9525" marB="0" anchor="b"/>
                </a:tc>
              </a:tr>
              <a:tr h="30571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Total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378.825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1.332.292.117,51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   3.516,91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57464" y="5676900"/>
            <a:ext cx="1157893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Remuneração média menor nas atividades finais da cadeia de produção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1439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8407400" y="2717800"/>
            <a:ext cx="3467100" cy="2311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279" y="677175"/>
            <a:ext cx="11936845" cy="900209"/>
          </a:xfrm>
        </p:spPr>
        <p:txBody>
          <a:bodyPr>
            <a:normAutofit fontScale="90000"/>
          </a:bodyPr>
          <a:lstStyle/>
          <a:p>
            <a:r>
              <a:rPr lang="pt-BR" sz="4000" dirty="0" smtClean="0"/>
              <a:t>DISTRIBUIÇÃO DO EMPREGO E MASSA SALARIAL NO SETOR DE PLÁSTICO – ANO 2021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57464" y="6418073"/>
            <a:ext cx="6383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RAIS 2021</a:t>
            </a:r>
            <a:endParaRPr lang="pt-BR" sz="1200" dirty="0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476" y="6371426"/>
            <a:ext cx="1410648" cy="347960"/>
          </a:xfrm>
          <a:prstGeom prst="rect">
            <a:avLst/>
          </a:prstGeom>
        </p:spPr>
      </p:pic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5422621"/>
              </p:ext>
            </p:extLst>
          </p:nvPr>
        </p:nvGraphicFramePr>
        <p:xfrm>
          <a:off x="257464" y="1830404"/>
          <a:ext cx="4064000" cy="3795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3706312"/>
              </p:ext>
            </p:extLst>
          </p:nvPr>
        </p:nvGraphicFramePr>
        <p:xfrm>
          <a:off x="3961246" y="1830404"/>
          <a:ext cx="4446154" cy="3795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8572500" y="2987575"/>
            <a:ext cx="31865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Setor de 3ª geração (produto final de plástico) emprega 89% do setor, mas setores de 1ª e 2ª  geração concentram maior massa salarial (remuneração mais elevada)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0185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54" y="588663"/>
            <a:ext cx="11949545" cy="744837"/>
          </a:xfrm>
        </p:spPr>
        <p:txBody>
          <a:bodyPr>
            <a:normAutofit/>
          </a:bodyPr>
          <a:lstStyle/>
          <a:p>
            <a:r>
              <a:rPr lang="pt-BR" sz="4000" dirty="0" smtClean="0"/>
              <a:t>Trabalhadores da Cadeia do Plástico no Brasil</a:t>
            </a:r>
            <a:endParaRPr lang="pt-BR" sz="40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00797"/>
              </p:ext>
            </p:extLst>
          </p:nvPr>
        </p:nvGraphicFramePr>
        <p:xfrm>
          <a:off x="400629" y="1911015"/>
          <a:ext cx="6390407" cy="2063780"/>
        </p:xfrm>
        <a:graphic>
          <a:graphicData uri="http://schemas.openxmlformats.org/drawingml/2006/table">
            <a:tbl>
              <a:tblPr firstRow="1" lastRow="1">
                <a:tableStyleId>{B301B821-A1FF-4177-AEE7-76D212191A09}</a:tableStyleId>
              </a:tblPr>
              <a:tblGrid>
                <a:gridCol w="1444514"/>
                <a:gridCol w="1215558"/>
                <a:gridCol w="2275609"/>
                <a:gridCol w="1454726"/>
              </a:tblGrid>
              <a:tr h="220067"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Empregos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massa salarial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média salarial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141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Norte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12.802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R$          36.493.955,29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R$       2.850,64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141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  <a:latin typeface="+mn-lt"/>
                        </a:rPr>
                        <a:t>Nordeste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41.230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R$        131.356.018,68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  <a:latin typeface="+mn-lt"/>
                        </a:rPr>
                        <a:t> R$       3.185,93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141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  <a:latin typeface="+mn-lt"/>
                        </a:rPr>
                        <a:t>Sudeste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209.005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R$        811.338.893,70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R$       3.881,91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141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  <a:latin typeface="+mn-lt"/>
                        </a:rPr>
                        <a:t>Sul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105.958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R$        330.797.228,71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R$       3.121,97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141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  <a:latin typeface="+mn-lt"/>
                        </a:rPr>
                        <a:t>Centro-Oeste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9.830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R$          22.306.021,13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R$       2.269,18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20067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  <a:latin typeface="+mn-lt"/>
                        </a:rPr>
                        <a:t>Brasil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378.825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R$    1.332.292.117,51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R$       3.516,91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98764" y="6456545"/>
            <a:ext cx="6383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RAIS 2021</a:t>
            </a:r>
            <a:endParaRPr lang="pt-BR" sz="1200" dirty="0"/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2170038117"/>
              </p:ext>
            </p:extLst>
          </p:nvPr>
        </p:nvGraphicFramePr>
        <p:xfrm>
          <a:off x="7431809" y="1911015"/>
          <a:ext cx="4309918" cy="3613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476" y="6371426"/>
            <a:ext cx="1410648" cy="34796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00629" y="4751026"/>
            <a:ext cx="6390407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Grande concentração regional do emprego no Sul e Sudeste. </a:t>
            </a:r>
          </a:p>
          <a:p>
            <a:r>
              <a:rPr lang="pt-BR" dirty="0" smtClean="0"/>
              <a:t>Remuneração média maior no nordeste do que no Sul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5509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450687"/>
            <a:ext cx="12191999" cy="760893"/>
          </a:xfrm>
        </p:spPr>
        <p:txBody>
          <a:bodyPr>
            <a:normAutofit/>
          </a:bodyPr>
          <a:lstStyle/>
          <a:p>
            <a:r>
              <a:rPr lang="pt-BR" dirty="0" smtClean="0"/>
              <a:t>Evolução do Emprego da Cadeia do Plástico no Brasil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98764" y="6456545"/>
            <a:ext cx="6383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RAIS</a:t>
            </a:r>
            <a:endParaRPr lang="pt-BR" sz="1200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185483"/>
              </p:ext>
            </p:extLst>
          </p:nvPr>
        </p:nvGraphicFramePr>
        <p:xfrm>
          <a:off x="368968" y="1331494"/>
          <a:ext cx="11582400" cy="5005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476" y="6371426"/>
            <a:ext cx="1410648" cy="34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408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35000" y="1635125"/>
            <a:ext cx="10515600" cy="1325563"/>
          </a:xfrm>
        </p:spPr>
        <p:txBody>
          <a:bodyPr/>
          <a:lstStyle/>
          <a:p>
            <a:r>
              <a:rPr lang="pt-BR" dirty="0" smtClean="0"/>
              <a:t>Dados do Setor no Estado de São Paulo</a:t>
            </a:r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067" y="3302000"/>
            <a:ext cx="4268233" cy="2620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539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7000" y="508000"/>
            <a:ext cx="11772900" cy="812800"/>
          </a:xfrm>
        </p:spPr>
        <p:txBody>
          <a:bodyPr>
            <a:normAutofit/>
          </a:bodyPr>
          <a:lstStyle/>
          <a:p>
            <a:r>
              <a:rPr lang="pt-BR" sz="4000" dirty="0" smtClean="0"/>
              <a:t>Trabalhadores no Estado de SP por Região Administrativa</a:t>
            </a:r>
            <a:endParaRPr lang="pt-BR" sz="4000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476" y="6371426"/>
            <a:ext cx="1410648" cy="347960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127000" y="6521092"/>
            <a:ext cx="6383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RAIS 2021</a:t>
            </a:r>
            <a:endParaRPr lang="pt-BR" sz="1200" dirty="0"/>
          </a:p>
        </p:txBody>
      </p:sp>
      <p:graphicFrame>
        <p:nvGraphicFramePr>
          <p:cNvPr id="15" name="Espaço Reservado para Conteúdo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0896467"/>
              </p:ext>
            </p:extLst>
          </p:nvPr>
        </p:nvGraphicFramePr>
        <p:xfrm>
          <a:off x="546100" y="1556560"/>
          <a:ext cx="7162800" cy="4579100"/>
        </p:xfrm>
        <a:graphic>
          <a:graphicData uri="http://schemas.openxmlformats.org/drawingml/2006/table">
            <a:tbl>
              <a:tblPr firstRow="1" lastRow="1">
                <a:tableStyleId>{F5AB1C69-6EDB-4FF4-983F-18BD219EF322}</a:tableStyleId>
              </a:tblPr>
              <a:tblGrid>
                <a:gridCol w="2276916"/>
                <a:gridCol w="1675093"/>
                <a:gridCol w="1710095"/>
                <a:gridCol w="1500696"/>
              </a:tblGrid>
              <a:tr h="34013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Região Administrativa SP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Número de trabalhadores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Massa salarial</a:t>
                      </a:r>
                      <a:endParaRPr lang="pt-BR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Média salarial</a:t>
                      </a:r>
                      <a:endParaRPr lang="pt-BR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SAO PAULO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82.579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355.233.467,77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4.301,74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CAMPINAS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50.196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211.219.227,55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4.207,89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SOROCABA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11.667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42.070.152,13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3.605,91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S J CAMPOS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7.825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36.100.853,93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4.613,53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BAURU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3.115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9.478.257,20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3.042,78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CENTRAL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2.826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7.792.664,30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2.757,49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SJ RIO PRETO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2.441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6.426.133,84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2.632,58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RIB. PRETO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2.146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6.006.398,52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2.798,88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MARILIA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1.557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6.501.077,28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4.175,39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ARACATUBA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943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2.944.103,11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3.122,06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SANTOS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616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5.716.830,88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9.280,57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BARRETOS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572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1.579.506,48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2.761,37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PR. PRUDENTE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417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1.366.031,93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3.275,86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FRANCA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741.143,11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2.323,33 </a:t>
                      </a:r>
                    </a:p>
                  </a:txBody>
                  <a:tcPr marL="9525" marR="9525" marT="9525" marB="0" anchor="b"/>
                </a:tc>
              </a:tr>
              <a:tr h="254150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REGISTRO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280.447,00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2.157,28 </a:t>
                      </a:r>
                    </a:p>
                  </a:txBody>
                  <a:tcPr marL="9525" marR="9525" marT="9525" marB="0" anchor="b"/>
                </a:tc>
              </a:tr>
              <a:tr h="34013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Total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167.349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  693.456.295,03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R$  4.143,77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8102600" y="2082800"/>
            <a:ext cx="3378200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2400" dirty="0" smtClean="0"/>
              <a:t>Região de Santos tem a maior remuneração média do setor, já a região de Registro tem o menor nível de emprego e remuneração média.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4659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7000" y="508000"/>
            <a:ext cx="11772900" cy="812800"/>
          </a:xfrm>
        </p:spPr>
        <p:txBody>
          <a:bodyPr>
            <a:normAutofit/>
          </a:bodyPr>
          <a:lstStyle/>
          <a:p>
            <a:r>
              <a:rPr lang="pt-BR" sz="4000" dirty="0" smtClean="0"/>
              <a:t>Trabalhadores no Estado de SP por Atividade CNAE</a:t>
            </a:r>
            <a:endParaRPr lang="pt-BR" sz="4000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476" y="6371426"/>
            <a:ext cx="1410648" cy="347960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127000" y="6521092"/>
            <a:ext cx="6383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RAIS 2021</a:t>
            </a:r>
            <a:endParaRPr lang="pt-BR" sz="12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177800" y="4861809"/>
            <a:ext cx="11169176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2400" dirty="0" smtClean="0"/>
              <a:t>A remuneração média de São Paulo é maior do que no restante do país em 18%.</a:t>
            </a:r>
            <a:endParaRPr lang="pt-BR" sz="24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805343"/>
              </p:ext>
            </p:extLst>
          </p:nvPr>
        </p:nvGraphicFramePr>
        <p:xfrm>
          <a:off x="177800" y="1537208"/>
          <a:ext cx="11671300" cy="2887980"/>
        </p:xfrm>
        <a:graphic>
          <a:graphicData uri="http://schemas.openxmlformats.org/drawingml/2006/table">
            <a:tbl>
              <a:tblPr firstRow="1" lastRow="1" bandRow="1">
                <a:tableStyleId>{F5AB1C69-6EDB-4FF4-983F-18BD219EF322}</a:tableStyleId>
              </a:tblPr>
              <a:tblGrid>
                <a:gridCol w="7033981"/>
                <a:gridCol w="1290508"/>
                <a:gridCol w="1834130"/>
                <a:gridCol w="151268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Rótulos de Linha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Emprego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Massa Salarial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Remuneração média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Fabricação de aditivos de uso industrial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8137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62.841.900,22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7.722,98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Fabricação de artefatos de material plástico não especificados anteriormente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76901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252.085.460,40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3.278,05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Fabricação de embalagens de material plástico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51683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184.174.700,51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3.563,55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Fabricação de intermediários para plastificantes, resinas e fibras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574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 R$         4.667.381,43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8.131,33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Fabricação de laminados planos e tubulares de material plástico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8780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 R$       37.495.698,75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4.270,58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Fabricação de produtos petroquímicos básicos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1024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 R$       14.003.337,43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13.675,13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Fabricação de produtos químicos orgânicos não especificados anteriormente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10048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 R$       81.819.504,03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8.142,86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Fabricação de resinas termofixas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1625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 R$       11.830.695,72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7.280,43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Fabricação de resinas termoplásticas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4158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 R$       28.190.095,52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6.779,72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Fabricação de tubos e acessórios de material plástico para uso na construção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4419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 R$       16.347.521,02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 R$          3.699,37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Total Geral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167349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693.456.295,03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 R$          4.143,77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8770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924</Words>
  <Application>Microsoft Office PowerPoint</Application>
  <PresentationFormat>Widescreen</PresentationFormat>
  <Paragraphs>228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do Office</vt:lpstr>
      <vt:lpstr>Estudo Setorial Plástico</vt:lpstr>
      <vt:lpstr>Dados do Setor no Brasil</vt:lpstr>
      <vt:lpstr>Número de Trabalhadores e Massa salarial por atividade da Cadeia do Plástico no Brasil – ano 2021</vt:lpstr>
      <vt:lpstr>DISTRIBUIÇÃO DO EMPREGO E MASSA SALARIAL NO SETOR DE PLÁSTICO – ANO 2021</vt:lpstr>
      <vt:lpstr>Trabalhadores da Cadeia do Plástico no Brasil</vt:lpstr>
      <vt:lpstr>Evolução do Emprego da Cadeia do Plástico no Brasil</vt:lpstr>
      <vt:lpstr>Dados do Setor no Estado de São Paulo</vt:lpstr>
      <vt:lpstr>Trabalhadores no Estado de SP por Região Administrativa</vt:lpstr>
      <vt:lpstr>Trabalhadores no Estado de SP por Atividade CNAE</vt:lpstr>
      <vt:lpstr>Evolução do Número de Trabalhadores no Estado de SP</vt:lpstr>
      <vt:lpstr>Síntese</vt:lpstr>
      <vt:lpstr>Obrigado!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Estudo Setorial Plástico</dc:title>
  <dc:creator>Conta da Microsoft</dc:creator>
  <cp:lastModifiedBy>Conta da Microsoft</cp:lastModifiedBy>
  <cp:revision>23</cp:revision>
  <dcterms:created xsi:type="dcterms:W3CDTF">2023-10-10T14:55:39Z</dcterms:created>
  <dcterms:modified xsi:type="dcterms:W3CDTF">2023-10-10T20:38:44Z</dcterms:modified>
</cp:coreProperties>
</file>