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8"/>
  </p:notesMasterIdLst>
  <p:sldIdLst>
    <p:sldId id="256" r:id="rId3"/>
    <p:sldId id="263" r:id="rId4"/>
    <p:sldId id="264" r:id="rId5"/>
    <p:sldId id="265" r:id="rId6"/>
    <p:sldId id="266" r:id="rId7"/>
    <p:sldId id="267" r:id="rId8"/>
    <p:sldId id="291" r:id="rId9"/>
    <p:sldId id="276" r:id="rId10"/>
    <p:sldId id="275" r:id="rId11"/>
    <p:sldId id="271" r:id="rId12"/>
    <p:sldId id="272" r:id="rId13"/>
    <p:sldId id="283" r:id="rId14"/>
    <p:sldId id="269" r:id="rId15"/>
    <p:sldId id="270" r:id="rId16"/>
    <p:sldId id="273" r:id="rId17"/>
    <p:sldId id="274" r:id="rId18"/>
    <p:sldId id="289" r:id="rId19"/>
    <p:sldId id="332" r:id="rId20"/>
    <p:sldId id="282" r:id="rId21"/>
    <p:sldId id="284" r:id="rId22"/>
    <p:sldId id="288" r:id="rId23"/>
    <p:sldId id="286" r:id="rId24"/>
    <p:sldId id="292" r:id="rId25"/>
    <p:sldId id="293" r:id="rId26"/>
    <p:sldId id="296" r:id="rId27"/>
    <p:sldId id="323" r:id="rId28"/>
    <p:sldId id="294" r:id="rId29"/>
    <p:sldId id="333" r:id="rId30"/>
    <p:sldId id="295" r:id="rId31"/>
    <p:sldId id="300" r:id="rId32"/>
    <p:sldId id="297" r:id="rId33"/>
    <p:sldId id="316" r:id="rId34"/>
    <p:sldId id="319" r:id="rId35"/>
    <p:sldId id="324" r:id="rId36"/>
    <p:sldId id="321" r:id="rId37"/>
    <p:sldId id="329" r:id="rId38"/>
    <p:sldId id="331" r:id="rId39"/>
    <p:sldId id="304" r:id="rId40"/>
    <p:sldId id="306" r:id="rId41"/>
    <p:sldId id="308" r:id="rId42"/>
    <p:sldId id="310" r:id="rId43"/>
    <p:sldId id="312" r:id="rId44"/>
    <p:sldId id="334" r:id="rId45"/>
    <p:sldId id="322" r:id="rId46"/>
    <p:sldId id="335"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BD5C1"/>
    <a:srgbClr val="F55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1" autoAdjust="0"/>
  </p:normalViewPr>
  <p:slideViewPr>
    <p:cSldViewPr>
      <p:cViewPr varScale="1">
        <p:scale>
          <a:sx n="83" d="100"/>
          <a:sy n="83" d="100"/>
        </p:scale>
        <p:origin x="15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97F3D-F26F-4B6C-9732-4930901F6ADF}" type="datetimeFigureOut">
              <a:rPr lang="pt-BR" smtClean="0"/>
              <a:t>14/06/2016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50E98-AAF3-431A-8F4D-9073415E0124}" type="slidenum">
              <a:rPr lang="pt-BR" smtClean="0"/>
              <a:t>‹nº›</a:t>
            </a:fld>
            <a:endParaRPr lang="pt-BR"/>
          </a:p>
        </p:txBody>
      </p:sp>
    </p:spTree>
    <p:extLst>
      <p:ext uri="{BB962C8B-B14F-4D97-AF65-F5344CB8AC3E}">
        <p14:creationId xmlns:p14="http://schemas.microsoft.com/office/powerpoint/2010/main" val="251701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B450E98-AAF3-431A-8F4D-9073415E0124}" type="slidenum">
              <a:rPr lang="pt-BR" smtClean="0"/>
              <a:t>38</a:t>
            </a:fld>
            <a:endParaRPr lang="pt-BR"/>
          </a:p>
        </p:txBody>
      </p:sp>
    </p:spTree>
    <p:extLst>
      <p:ext uri="{BB962C8B-B14F-4D97-AF65-F5344CB8AC3E}">
        <p14:creationId xmlns:p14="http://schemas.microsoft.com/office/powerpoint/2010/main" val="2470268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403E489E-865D-4955-A531-5AE2915CF096}" type="datetimeFigureOut">
              <a:rPr lang="pt-BR" smtClean="0"/>
              <a:pPr/>
              <a:t>14/06/2016</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EBAD005A-ACA1-4BF5-A9B9-C08EBA98270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03E489E-865D-4955-A531-5AE2915CF096}" type="datetimeFigureOut">
              <a:rPr lang="pt-BR" smtClean="0"/>
              <a:pPr/>
              <a:t>14/06/2016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EBAD005A-ACA1-4BF5-A9B9-C08EBA98270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03E489E-865D-4955-A531-5AE2915CF096}" type="datetimeFigureOut">
              <a:rPr lang="pt-BR" smtClean="0"/>
              <a:pPr/>
              <a:t>14/06/2016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EBAD005A-ACA1-4BF5-A9B9-C08EBA982704}"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15912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7946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22847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26766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1383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00281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91739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4451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03E489E-865D-4955-A531-5AE2915CF096}" type="datetimeFigureOut">
              <a:rPr lang="pt-BR" smtClean="0"/>
              <a:pPr/>
              <a:t>14/06/2016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EBAD005A-ACA1-4BF5-A9B9-C08EBA982704}"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61834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90561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0654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403E489E-865D-4955-A531-5AE2915CF096}" type="datetimeFigureOut">
              <a:rPr lang="pt-BR" smtClean="0"/>
              <a:pPr/>
              <a:t>14/06/2016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EBAD005A-ACA1-4BF5-A9B9-C08EBA982704}"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403E489E-865D-4955-A531-5AE2915CF096}" type="datetimeFigureOut">
              <a:rPr lang="pt-BR" smtClean="0"/>
              <a:pPr/>
              <a:t>14/06/2016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EBAD005A-ACA1-4BF5-A9B9-C08EBA982704}"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403E489E-865D-4955-A531-5AE2915CF096}" type="datetimeFigureOut">
              <a:rPr lang="pt-BR" smtClean="0"/>
              <a:pPr/>
              <a:t>14/06/2016</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EBAD005A-ACA1-4BF5-A9B9-C08EBA982704}"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403E489E-865D-4955-A531-5AE2915CF096}" type="datetimeFigureOut">
              <a:rPr lang="pt-BR" smtClean="0"/>
              <a:pPr/>
              <a:t>14/06/2016</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EBAD005A-ACA1-4BF5-A9B9-C08EBA982704}"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403E489E-865D-4955-A531-5AE2915CF096}" type="datetimeFigureOut">
              <a:rPr lang="pt-BR" smtClean="0"/>
              <a:pPr/>
              <a:t>14/06/2016</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EBAD005A-ACA1-4BF5-A9B9-C08EBA98270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403E489E-865D-4955-A531-5AE2915CF096}" type="datetimeFigureOut">
              <a:rPr lang="pt-BR" smtClean="0"/>
              <a:pPr/>
              <a:t>14/06/2016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EBAD005A-ACA1-4BF5-A9B9-C08EBA982704}"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403E489E-865D-4955-A531-5AE2915CF096}" type="datetimeFigureOut">
              <a:rPr lang="pt-BR" smtClean="0"/>
              <a:pPr/>
              <a:t>14/06/2016</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EBAD005A-ACA1-4BF5-A9B9-C08EBA982704}"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3E489E-865D-4955-A531-5AE2915CF096}" type="datetimeFigureOut">
              <a:rPr lang="pt-BR" smtClean="0"/>
              <a:pPr/>
              <a:t>14/06/2016</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BAD005A-ACA1-4BF5-A9B9-C08EBA98270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E489E-865D-4955-A531-5AE2915CF096}" type="datetimeFigureOut">
              <a:rPr lang="pt-BR" smtClean="0">
                <a:solidFill>
                  <a:prstClr val="black">
                    <a:tint val="75000"/>
                  </a:prstClr>
                </a:solidFill>
              </a:rPr>
              <a:pPr/>
              <a:t>14/06/2016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005A-ACA1-4BF5-A9B9-C08EBA982704}"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45424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al.sp.gov.br/" TargetMode="Externa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hyperlink" Target="http://www.al.sp.gov.br/geral/comissoes/ata.jsp?idAta=159&amp;comissao=8507&amp;legislatura=14&amp;textoBusca=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5852" y="2000240"/>
            <a:ext cx="6357982" cy="2786082"/>
          </a:xfrm>
        </p:spPr>
        <p:txBody>
          <a:bodyPr>
            <a:normAutofit fontScale="90000"/>
          </a:bodyPr>
          <a:lstStyle/>
          <a:p>
            <a:pPr algn="ctr"/>
            <a:r>
              <a:rPr lang="pt-BR" dirty="0" smtClean="0"/>
              <a:t/>
            </a:r>
            <a:br>
              <a:rPr lang="pt-BR" dirty="0" smtClean="0"/>
            </a:br>
            <a:r>
              <a:rPr lang="pt-BR" sz="3100" dirty="0" smtClean="0"/>
              <a:t>João Aristeu da Rosa</a:t>
            </a:r>
            <a:br>
              <a:rPr lang="pt-BR" sz="3100" dirty="0" smtClean="0"/>
            </a:br>
            <a:r>
              <a:rPr lang="pt-BR" sz="3100" dirty="0" smtClean="0"/>
              <a:t>Tutor PET Farmácia</a:t>
            </a:r>
            <a:br>
              <a:rPr lang="pt-BR" sz="3100" dirty="0" smtClean="0"/>
            </a:br>
            <a:r>
              <a:rPr lang="pt-BR" sz="3100" dirty="0" smtClean="0"/>
              <a:t>Presidente da CENAPET</a:t>
            </a:r>
            <a:br>
              <a:rPr lang="pt-BR" sz="3100" dirty="0" smtClean="0"/>
            </a:br>
            <a:r>
              <a:rPr lang="pt-BR" sz="3100" dirty="0" smtClean="0"/>
              <a:t>UNESP – Araraquara</a:t>
            </a:r>
            <a:r>
              <a:rPr lang="pt-BR" sz="4000" dirty="0" smtClean="0"/>
              <a:t/>
            </a:r>
            <a:br>
              <a:rPr lang="pt-BR" sz="4000" dirty="0" smtClean="0"/>
            </a:br>
            <a:endParaRPr lang="pt-BR" sz="4000" dirty="0"/>
          </a:p>
        </p:txBody>
      </p:sp>
      <p:sp>
        <p:nvSpPr>
          <p:cNvPr id="4" name="CaixaDeTexto 3"/>
          <p:cNvSpPr txBox="1"/>
          <p:nvPr/>
        </p:nvSpPr>
        <p:spPr>
          <a:xfrm>
            <a:off x="827584" y="260648"/>
            <a:ext cx="7429552" cy="1569660"/>
          </a:xfrm>
          <a:prstGeom prst="rect">
            <a:avLst/>
          </a:prstGeom>
          <a:noFill/>
        </p:spPr>
        <p:txBody>
          <a:bodyPr wrap="square" rtlCol="0">
            <a:spAutoFit/>
          </a:bodyPr>
          <a:lstStyle/>
          <a:p>
            <a:pPr algn="ctr"/>
            <a:r>
              <a:rPr lang="pt-BR" sz="2400" b="1" dirty="0" smtClean="0">
                <a:latin typeface="Lucida Fax" panose="02060602050505020204" pitchFamily="18" charset="0"/>
                <a:cs typeface="Times New Roman" panose="02020603050405020304" pitchFamily="18" charset="0"/>
              </a:rPr>
              <a:t>Audiência Pública sobre o PET</a:t>
            </a:r>
          </a:p>
          <a:p>
            <a:pPr algn="ctr"/>
            <a:endParaRPr lang="pt-BR" sz="2400" b="1" dirty="0" smtClean="0">
              <a:latin typeface="Lucida Fax" panose="02060602050505020204" pitchFamily="18" charset="0"/>
              <a:cs typeface="Times New Roman" panose="02020603050405020304" pitchFamily="18" charset="0"/>
            </a:endParaRPr>
          </a:p>
          <a:p>
            <a:pPr algn="ctr"/>
            <a:r>
              <a:rPr lang="pt-BR" sz="2400" b="1" dirty="0" smtClean="0">
                <a:latin typeface="Lucida Fax" panose="02060602050505020204" pitchFamily="18" charset="0"/>
                <a:cs typeface="Times New Roman" panose="02020603050405020304" pitchFamily="18" charset="0"/>
              </a:rPr>
              <a:t>Comissão de Educação, Cultura e Esporte do Senado 16/06/2016</a:t>
            </a:r>
          </a:p>
        </p:txBody>
      </p:sp>
      <p:sp>
        <p:nvSpPr>
          <p:cNvPr id="6" name="CaixaDeTexto 5"/>
          <p:cNvSpPr txBox="1"/>
          <p:nvPr/>
        </p:nvSpPr>
        <p:spPr>
          <a:xfrm>
            <a:off x="2428860" y="5643578"/>
            <a:ext cx="4572032" cy="769441"/>
          </a:xfrm>
          <a:prstGeom prst="rect">
            <a:avLst/>
          </a:prstGeom>
          <a:noFill/>
        </p:spPr>
        <p:txBody>
          <a:bodyPr wrap="square" rtlCol="0">
            <a:spAutoFit/>
          </a:bodyPr>
          <a:lstStyle/>
          <a:p>
            <a:pPr algn="ctr"/>
            <a:r>
              <a:rPr lang="pt-BR" sz="4400" dirty="0" smtClean="0"/>
              <a:t>16/06/2016</a:t>
            </a:r>
            <a:endParaRPr lang="pt-BR" sz="4400" dirty="0"/>
          </a:p>
        </p:txBody>
      </p:sp>
    </p:spTree>
    <p:extLst>
      <p:ext uri="{BB962C8B-B14F-4D97-AF65-F5344CB8AC3E}">
        <p14:creationId xmlns:p14="http://schemas.microsoft.com/office/powerpoint/2010/main" val="3769022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28662" y="714356"/>
            <a:ext cx="7643866" cy="461665"/>
          </a:xfrm>
          <a:prstGeom prst="rect">
            <a:avLst/>
          </a:prstGeom>
          <a:noFill/>
        </p:spPr>
        <p:txBody>
          <a:bodyPr wrap="square" rtlCol="0">
            <a:spAutoFit/>
          </a:bodyPr>
          <a:lstStyle/>
          <a:p>
            <a:r>
              <a:rPr lang="pt-BR" sz="2400" b="1" dirty="0" smtClean="0"/>
              <a:t>1999-2001</a:t>
            </a:r>
            <a:endParaRPr lang="pt-BR" sz="2400" b="1" dirty="0"/>
          </a:p>
        </p:txBody>
      </p:sp>
      <p:pic>
        <p:nvPicPr>
          <p:cNvPr id="29698" name="Picture 2" descr="http://4.bp.blogspot.com/--YCgXFZMJk8/T3PysmGXyDI/AAAAAAAAD1A/3OLzkByj6jo/s1600/dinheiro-voando+%281%29.jpg"/>
          <p:cNvPicPr>
            <a:picLocks noChangeAspect="1" noChangeArrowheads="1"/>
          </p:cNvPicPr>
          <p:nvPr/>
        </p:nvPicPr>
        <p:blipFill>
          <a:blip r:embed="rId2"/>
          <a:srcRect/>
          <a:stretch>
            <a:fillRect/>
          </a:stretch>
        </p:blipFill>
        <p:spPr bwMode="auto">
          <a:xfrm>
            <a:off x="1857356" y="1785926"/>
            <a:ext cx="5357849" cy="3214710"/>
          </a:xfrm>
          <a:prstGeom prst="rect">
            <a:avLst/>
          </a:prstGeom>
          <a:noFill/>
        </p:spPr>
      </p:pic>
      <p:sp>
        <p:nvSpPr>
          <p:cNvPr id="4" name="CaixaDeTexto 3"/>
          <p:cNvSpPr txBox="1"/>
          <p:nvPr/>
        </p:nvSpPr>
        <p:spPr>
          <a:xfrm>
            <a:off x="2285984" y="5143512"/>
            <a:ext cx="4714908" cy="646331"/>
          </a:xfrm>
          <a:prstGeom prst="rect">
            <a:avLst/>
          </a:prstGeom>
          <a:noFill/>
        </p:spPr>
        <p:txBody>
          <a:bodyPr wrap="square" rtlCol="0">
            <a:spAutoFit/>
          </a:bodyPr>
          <a:lstStyle/>
          <a:p>
            <a:pPr algn="ctr"/>
            <a:r>
              <a:rPr lang="pt-BR" sz="3600" b="1" dirty="0" smtClean="0"/>
              <a:t>TUTORES PET</a:t>
            </a:r>
            <a:endParaRPr lang="pt-BR"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5786" y="714356"/>
            <a:ext cx="3286148" cy="707886"/>
          </a:xfrm>
          <a:prstGeom prst="rect">
            <a:avLst/>
          </a:prstGeom>
          <a:noFill/>
        </p:spPr>
        <p:txBody>
          <a:bodyPr wrap="square" rtlCol="0">
            <a:spAutoFit/>
          </a:bodyPr>
          <a:lstStyle/>
          <a:p>
            <a:r>
              <a:rPr lang="pt-BR" sz="4000" b="1" dirty="0" smtClean="0"/>
              <a:t>2001-2010</a:t>
            </a:r>
            <a:endParaRPr lang="pt-BR" sz="4000" b="1" dirty="0"/>
          </a:p>
        </p:txBody>
      </p:sp>
      <p:sp>
        <p:nvSpPr>
          <p:cNvPr id="30722" name="AutoShape 2" descr="data:image/jpeg;base64,/9j/4AAQSkZJRgABAQAAAQABAAD/2wCEAAkGBhQSEBUQEBAWFBQWEhkYFhcVGBYUFxQVFBQXGBgVFRQXGyYfGBkjGRcVHy8gJScqLSwsFR4xNTAqNSYrLCkBCQoKDgwOGg8PGi0kHyQqLCwqKSwsLCwsLywsLCwsLSwqKSksLCwsKSwsLCwpLCkpLCkpLCkpKSkpLCwsKSkpKf/AABEIAOsA1gMBIgACEQEDEQH/xAAcAAEAAgMBAQEAAAAAAAAAAAAABAUDBgcBAgj/xABBEAACAQIEAwYDBQYEBQUAAAABAgADEQQSITEFBkETIlFhcYEHMpEjQlKhsRRicoKSwTNTovA0Q3ODshUXJMLR/8QAGwEBAAMBAQEBAAAAAAAAAAAAAAIDBAEFBgf/xAAsEQACAgEDAwQBAgcAAAAAAAAAAQIDEQQSITFBUQUTIpHBYfAUMkNxgaGx/9oADAMBAAIRAxEAPwDuMREAREQBERAEREAREQBERAEREAREQBERAESBxjiooU8xGZibIu2ZvXoANSegHoJrFPjeJLZ+2H8BRez9NBnHrmPvtLYVSmsoi5JG7RKzhnHUq9w9yrbWmxFz5ofvr5j3AOksrytprhkj2IicAiIgCIiAIiIAiIgCIiAIiIAiIgCeM1hc7QZwWr8RMdh+JO+KftRSarSNBfs6R3AIUX6hTc5ja46yudih1ITmo9TrPD+fsHXxf7HQrCpUyM2ZdafctdQ+zNY30voDrNhvPymmOZKxrUSaLZmK9mzA0w97qjb2sxHpB4nWLZjiKubx7Wpf65rzOtT5RSr/ACj9W3ifnvlr4qYzCsBVqHE0uqVTdwPFKp1v/FcfrO5cv8fo4yguIw7ZkbodGRhujjowl9dsZ9C2Fil0LKeT2VfMeP7Kg2U2du4nkW3b2W7e0uSbeEWGtcVxvb1ywN0W6J6A95vdh9FWZcNh5DwdLYDYaD0EvMHRnoyxBYRSuTDUwCsuVlDDwIuL+I8D5zwVq1L/AA67W/DV+2X6kh/9Zlz+zaStxaShNS6k+hjHNtRf8SgredOpa/8ALUUW/qM9PPtIfNRrD2pt+a1JUYpT0BlHj6gX5iF/iIX9Zojpq5EHNo2qt8SqI+WhWY+fZr+ryn4l8Sa5F6NKnTA17xNVmtrbTKFvt13lTguAYiufsqDZfxveknrmYXP8oM3Ll7kNKLCrXYVaim6gC1NCOoU6sw/E224AMTjpql5fgJzkbTTa4BIsSNvDyifUTzC49iIgCIiAIiIAiJjSupNgwJ8AQYBkiJ4TAOe/E/nR6I/Y8M2Wqy3qON6aHZVPR2116DXqDOOthZsXEaxr1qmIbU1HL+xPdHsoUe0+cJwZ6pZaa5itN6h/hpi599gB1JE+et1Ltswv8GGbcmazUw8xHCPkNTIxRSAzAEqpOwZthfpfedH5GoLWXFcPe3/yaBNNrC4qU9Rrvb5Wt+4T4yF8OcaKGP7Cso7PEKaFVGFxnucoYHfvBkt+/L68NRbfX/pxQ6fqaBNy+FXM7YXHpRJJpYkhGUXNn2SoAPPunybymxYv4IM2NcU6wpYM2ZT89QZr3pKp8LaMTsRubzonLXJeFwK2w9IBiLNUbvVG9XPTyFh5TZVTJSyWQqknkvLzSeZeIdpicgPdpd31c2LH27o/ql5zLzEuGTKCDWYdxfDpnb90fmdPTRsKfE3O5J3JOpJ8ybme3pam/my+b7F1gxL3BmUGFeW1CvLLVk4i5q1+7aU2NqTLUxMrK9RTUUVHZKZuCyEDKxtkZrg9y9wb6AspOmophHbydbK+vlFTO1ClWGWxSqB0vYo9iVOpuCCDpsRc7Dy7isHUe1HDpRrBblezRHy3tdWTR1uRqpNri9ryHjeUK3/LrI48KgNNv60BH+ifXLfK1WlX7evkGVWCqjF7lrAszFVsLDax+bytJWOuUcp8hZTNsnsRMRYIiIAiIgCIiAIiVvFuKdnanTsarDQHUIu3aP5eA+8dPEjqWeAVnMvECzHDoSFH+KRpe4uKdxsLd5vIqOpmunAgWKqFI2K9wj0ZbEe0uqeCsOp1JJOpYk3LE+JOs+KuGnoV4isFT5M/B+ZypFPEm4JstU2Fr7CpbT+YaeNtzs1QXB9JoOIo+Un8D5j7G1Ksfstlc69n+63inn066aiq6jK3QOqXZnOsPhe4tx90D3Asfzmwcl49MPis1UhUqUzTLHZSWUgt4KbEX8xM/G+E9liKiD5WJqUz0KVDc2/hYkemXxldUw0/O3dLS6h56pmbmLIeNoHBY0tS1FGsHp2N81I94AEb3psU9jMXPmCVMaa+HcFaoWujKQcrmxO2xzAN/PPurhgNgB6C0rMRhwNhaaoaxNNJdXlfocb4wdTwnxPwXZU2rYgJUZFLoFqMUYjvL3VOxvInFPixhMlsLWWpVOgzh6ar5nOFv5Ab+U5DiqcqMSk9qnXSbWUiXvSOjNiWqOalRi7Mblj1+mlvADQdJY4Z5zHhPGnoMLXZL6of1XwM6FgcUHVXQ3VhcHyn1Ol1kNTHCWGuxyMsl/QqybTxEqMIczKgNizBQfAtot/LMRfyvJFRmRijqVdfmU9PA36g9D1/ITklnBaic1R2cLT7xyscugLlbGyk/ey5iAdDlINrgiBiMapBubj5WU/Nc6FCh1zHbKRfW0kcLqk4iiF37UfTK2b/AE5pvJwaFxUNNS42bKMw9GteZ7LPalgmluRi4PSdcPSWrfOKSBrm5zBRe56nzkyImBvJaIiJwCIiAIiIAieMwAuTYAXN+g8ZqfFucM32eEa/jW0K/wDaB0c/vHu+GbaThCU3iJxvBb8X44KZ7OnZqpGx+VAdnqEbDwXdulhciswdHUkkszG7Md2PifAAaADQDQSpwYt7m5JJJJO7MTqSfEy7wjzV7ftohnJYU8LpI2JoWlhRr2Eh4upKot5JMo8UkqMSJc4tpT4mb6yplbXxThQgbRTdAwzBL7heoUjQre3lcAj6p4+m41IRvBjp/K+xH0PlMeISRgonneo+jafXfJ/GXlfkraZIxKC17i3qLfWVWJp321vtbW99rW3m+cp8CQUu3qU1LP8ALmUHKnSwI3O9/C0o+acD2WIbL3Q1qiEaZTfW3o4v/MJ8nf6R/Dc78rPgOvCyaPjqJUlWUqRuGBUj1DWI6b+Mi8c5axOHXPXw1Sml7ZiLrc7AspIHvN350oLWWjjculenlfyqILEX9Lj+SbnylxFMVw9aVdQ4CGjUB1zZRbUdboVPvNtGlW5xz/YKtN4PztN4+GdL9oapgwwWoF7WkTexsQtSm1umqsCNu9veajxXA9jXq0d+zqugJ6hHKg/QS6+HGKNPi2FI61Ch9KlNlP6g+00UWSqsTiVQ4kdm5f5PenUFXEMpKm6qhLDN+JmIG3QW85fcT4NSrgCquo+VgSrLfwYa28tjJons9WVspS3N8m9JJYKnhXLdLDsXUsz2tmcgkA9FAAA6a2ubS2iJBycnlnREROAREQBERAMWJxC00ao7BVVSzE7BVFyT7TUuIfEimARh6T1G6Fx2SDzNxn9sv0m0cSwC16L0XvldCptoRcbg+I3mm/8Atk1/+L0v/k629e0tf29pooVP9QhLd2Nc4jx6tiT9vUuvSmoy0x6rc5j/ABE+VpmwtS7BACznZVBZz6KNffbzE27B/DnDrrUerVPm2QfSkF/WWPEXpYHDM9GiinRVVQFDO5CrmI1Iubk72Bmx6qC+NUSGx9ZGr1MNUpMgqWRm73ZghmCC4LVW2W50CqTrc5rKRJ9LGKtszAXNhcgXPgPqPrKTC1HqVLC9WtUOY9Cx2zMdkQbeAAAFzob3iOBXD0lRiGrViO0bb7OmQ7Ig6JmyLbc57m5kZ8Yi+WwvJOXFTDWxMr6dVmZUT53YKOup3Y+QF2PpbrIy4nuDUnTcm5t0ueptbWc2JM7ky4mtK2s8mYWgatRaY2Ju3kg+b67erSLjMDVDlTScksbZVJDXJNwQLaySks4Zwx8L4d29YUzfKO85H4R0v0JNh9fCbDxTlrDECo1qKrbNlIVWX8LX6+Y19ZYctcvmjTJqaO5uwGtgPlW/lr7kyp53wLI6V7k07BLEkik9zZgNhnvlvvdVHWebrtZOqLsgs4O42xyYsbzaVIFCmMikXzCxdRuqL9zTYtrtoJ7zbRWvhFxVI5lTvZh1pt3WB8LGxI6ZCJqeIrTHguYamHDotnpVARUpPfKwYWYgjVGI0uPcGfMUepSt3RuXD/0Ve5nhlhwlf2jCYjB7uv29L1HzKPfT/uGQeTOaFwjVu0PcalnUeNRNlHmwNvYSi4bxyphay16Viygiz3KsGW3eAIv0PTUCVNbiWZiWABJJ0FluTewHSbKbsqL7rgjv6HmLPaszPqzMWJ/eYkm31lp8NeFF+L4cWuEL1SfJEIB/rZB7yrvOr/DHl1sPTOKqrapVACqd1pbi46Fjr6BZqrjulkQjukdFET5Rri4n1PQNgiIgCIiAIiIAiIgCIiAJHx+AStTNKquZGtcajYgggjUEEAgjwkiIXAIXDeD0sOpWjTC3+Y6lmI/ExuT7nSROYOBnEBSjhXS9swurBrXBsQRqqkEeGxvLiJJSae7ucwUvBuAjD3qVGz1CLXAsqrocqC5OpAuTqbDYACarX4XWVuzFJm17rKLqw6HNsNLXuRb85vmMfQCRJONsk2zm1FfwbhfYqc1i7fMRsLbKvkNfUkn0vMPQtqd5hw1O59JNlbbbyyR5IfEAlRGpOodWFmB2IM+8TX+6PeRpFrIObcf4E+GPeu1Mnu1P/q9tm89j08Br2IUTtLKCCCAQdCDqCPAg7iUGM5EwtQ3CNT/6bFR/SbqPYTyp+nRzmH0USq8HHsZh/wAJ+v8A+ykqoxLWUnKLtYE5RcC7HoLkC58Z2fivw4oDD1TR7Q1QhKZnuMy62ygAG9iNfGVXIPBK1TD4mhXosuGxNGwL6HORYMqHXYg38UHjJR0ri8FTqecED4R8v0cT2laqc9Sg65aRHdAYXWofx6hgAdBl66TrMpuSfh9Q4eC9N3qVXQK9RjYEXvZaY7qi48z5zYMTSsbjY/rPQqjtjhmmuO2OGe4SpraS5Wg21lirXF5YTPYiIAiIgCIiAIiIAiIgCIiAIiIBCxR73tMMyYj5j/vpMcAmYRe7fxM+6z2BMYf5RMeMOg9YBR8Y42mGCl1Zs7EAKB0FyTcjxk/huISuuem4ZfEdPIjcHyMj8T4alemadTbcEbqw2ZfP9bkTR8Rwqvg6wfMyXsFq0yQrjorX0v8AuNfyvNFVcbFjOGQbaOpLTA2E9KA7iajw7mquNKiJU8xem301B/KXOH5jQ/Mjr7Zx/oJP5SEqZx6o6pJk2theq/SRplHG6NrmoB/EGU/QgGRRxOk72p1AT4ag6b2BAvIbX4JZJuEqa2kiqlwRICtY3liDIgrZNwrd30kWqO8fWZ8Gd4BJiIgCIiAIiIAiIgCIiAIiIAiIgEHEjvH/AH0mKSMYuoPlI8AnYY90T5xa6X8DPjBvuJIdbi0ArpQcRxONDuCt6JJC5aa1VKdM2ha9twbC97aTYGWxsZF4piKq0SKF82YXtYsF+9lvpfb85ZW8Pp9nGUGDpAk6BdPlAKAb6hGJI39NBYCW2HwlxK1K7AhqocsdAXvf2zdNr28JLp4ywmmzL6EESMRT7spj/i07f5qf+YB/ImTsRi9LSDw858Qg8CW/pUn9bSayoNs4+ptUn0j3R6TnnHubnYlMMcif5lrs/ml/lXz3PlOfcQx9csT+01s19PtagIv4WbSeBPX1xltXIlakd1rV17QpmGa2bLcZst7Zsu9r6XkrB7Gfn+hxepTxC4lj2tRBZWqlmIIUhTe9zbex0nVPhfzA+Jwz9tiEq1EexULlqILaGp0YtYkEC3mTe2mu1TOxs3cG6xES4sEREAREQBERAEREAREQBERAMWJS6+kgyzkHEUrHyMAxq1jcSwR7i4ldPunVK7QCZVohpGbCkeckU8QD5TLANHxXBsT2jMaRe7GzArqt+6NWBFhYW8pFxJak2WoArWvluCQDsTa4H1vOgyi43yvSrv2rVHptlscuXvW2uGB19P7TVXcs/LoQcfBp1bHecjJijmKj76lD/Ce81vUKV9GMv6nLWGu1JartWC3Cl0DXIuvcAG+n1lJQ5dxVwwoEEa95kW56j5utyJPUWRtonGt84f2VtNELHrp4eY6A7kDyF/pI2Mp0sRiCKaCjg8OtyQBnKXtmZj3mq1WFlBNx5HNf64jX1IIIIJBB0IINiCOhBBHtK+nWzBKD1RTpNWzMxGilgFzsRq1lGl9Bc9J8NpJNycGirPOCr4xS+zbFLTFOiaxRFuTY5S2UE6tYAXPiZ78MOIvS4tQyk2qlqbj8SspbX0ZQfadJ5w+GjYvDUaeFrCkKAOSmwujlrd5nGobfWx3M1/4a/DrE0OImtjKXZrQU5DcMtSpUBUFGG4C5j0N2Gk95VSjNEtklJHYoiJuNQiIgCIiAIiIAiIgCIiAIiIAnjLcWM9iAQa1Ar6TFLO0j1MIDtpAIk+g5GxM+2wzDpf0nwaZ8D9IB9du3jMVWrYFmOgBJ9ALn8p9imfAxW4eXRkOgZSv9QI/vOMHMHx/aXd7Euxc31sW1/IWHsJd1OYjhcAjdqWrVwzUsxLdlS2z69AACAfvN4A255i8W9N2pVRlemxVl8GXT6dQfAifeB47TV+1r3qGlTHY0yLqzppTVz0ppctbra3r87TKcJy7N9/yY1PDLHidDIKdKzHE1GB7MG+RH0po43NZyc/kLX1M1vinESLoQVYEqwOhBBsVt43uJt/KPGcLhs/EsfiVqYhsxpUlIqVbtfM7Kvyu2oF7BV9dOe8Y4mcRXq4lwFNSozlRsuY3t7Dr1l6ojFbl3/f2RlwsnReRufcSmGWldKi0zkGcG+UAFRnB6A21B2E3Slz3UYf8ADKD/ANQ2/wDCc85W4U1KiA6kOxzMDoVzAZQR0OW31m24OhPrKKYezFzXOC2EpYLZuYcS+xRP4VufqxP6TEzVm1atUPoxX8ltJuBwgMtv2EBbyLlCLwkW4bKXg1SomIpr2jlWLBgzMwsKbsCMxNiCo28TNums13FN0qfhqAn0N0Y/0uT7TZpnu5eSURERKSQiIgCIiAIiIAiIgCJoHP3xMOCephqVP7bsQ6O1np52YAKUU5gcuc3Ntl0INxSYP48i6itgmy2GZkqAm9tSKZUDfpmlTtgnhsrdkU8ZOtTBi8YtJS9RrKP1OwAG58ph4RxeliqK4ig4em4uCNPIgg6gg6EGUPG8T22I7MfLT09XO59hYe7TRXHeybfBsmExqVVzI1x9CD4EHUH1me813/07KucXU23UlT9R+kqsXzHiKZslTPrsyBj6dy3+zLFTufxZzd5N3nk07g7cSr1Ues3Y0VcFgUVGqAH5chuwB2ucunjNxErnDY8Z+jqeTkfxI5bxGIx5qvSp4fCpRJfFaPdUW5NRQQS17Kq+F9eg5tg+DYmvTNahh6tWmrZS1NC9ja+y3OxHpefqVlvMOEwVOkuSlTVFuTlRQouxJJsOpJJ95jnp4yeSmVKbyfmHCcuYqq2Wlg67G9tKTgA+bEAD3M6XyL8HmV1xPEQpykMlAHMMw2NZtjb8IuPEnadZtPZ2OnjF5OxpS5NexXJlJ6zVc7rmbMyi1iTvY2uL/wB9LTWsHiBbNoL6+AAOv0H9p0Uyqp8r4dXzin1vlLMUBvfRL231ttPSrvwsS58E3HwU+GxttCCCLb+aqwNumjDeZW4tfYnYEdLhhdSPIjYyTj+VjUqs4rZVc3YZbsO6FOVs1hcDqDYk+2DmnhD/AGdTD0y2VcjKtr5QbowBOuU5h/P5SSnCTRzDRUYriIcHqCNj1VluD6FTceRmy8r8W7ajlZr1KfdfxP4X/mH5hh0lcOVmq4SktT7OuiZQdGstzlpvb5gBbY6G9jvfT6zYnAVxUZcjDS51pVVvqufYg+zA628bFGN0dqfKOZcXk61Eq+X+Ppi6XaUwRY5WB+6wAJAYaMNRqPy2lpMDTTwy0RETgEREARPLyLj+ILTA6sflXx8z4AdT/fSEsg+cdxelRIWo9iRewDNp4nKDYevgZ8cU4oKeFq4imQ4Si7r1DFVJGo6XAEqa/Dy16j6sdSf7AdANhKepiDSFSmQWpVFZaiDTRxlLJ4NY+h6+IvdDlD4Pkg5HM6/CHqdrVe7uB2lQk95r1FQm/wDE49B6SXhORUxVarhqDhKncrYd3Jy1MNUsSrgD5lV0NwN1Yel2MOpBUP3gCrWJQsCLEgaEqw6edjtKLilMrqHIIBAIYggEkkAg3AuWNvMz5CrUuuey2LznnJj47nRuD8OpcEwrURXatVqtmCtYLntlLKg+RNBckm9vHSYeE19bsbkm5PiSbk/WcfHFq1Crcu52JWoWNx0+bUabGdW5XwlTEqj01IpvTziofl2Nhfqc3dIGosfCfX6K6qVbS4ZdGe7hGy4vincyg620E+eGcKr9pTrUsQOyYhmHeGZSNQaZuM3S97i3laOEcBqFnGJpjJlsBmBzMG0ZSpuLC+uh702WjSCqFUAAAAAbADYCdsml8YlyXk+hPYiZyYiIgCIiAIiIAi0RAE+XpgixAIO4Oo+k+ogHxSoqoyqoUDYAAAewn3EQBERAEx16wRWdjZVUsT4AC5P0mSeEQDS8f8SEJCYRS7HZ2BA12y0x3mP095gw1dw4avfO2pz6PvYXT7oJuANPITdqOERPkRV/hAX9JXUuXEWrUrZmZ3JILEHsyRbuC3ToTewFhNUbYR6Ig4sjNxQZLXmscWxAN5f1eVai0gqVFZ8wuSCi5ApFhbMRqb+fsJNocq0ezRKyCoyksScwBZrX0B1XQCxvoJZG2uHKOOLZo/8A6CiCjXxTrkc5+wylqjoNVsNrHTMTYANa9zI3HWpVKiVKQFOliVNCqmg7Gt3cpYLp8wo1AeoRj1nQOZ+Xf2mmMhCVUvkJ2IO6Nb7psPQgHW1jyPjXAMYrFTg6xI6qhqLYdc6XW3v16TwPULr7LeY5j2ZVNOPRFTzXxoVsLg6FRSMTh+1p1CRqEVlCIT12PplPjOtfCGky8Io5tLtVZb/has5B9Dv7zk/J3KRxuKodqHOHq9oS9IZrdkbFKrf8q5sL795bb3H6Hw2GWmi06ahVVQqqNAqqLAAeku08X/MztSedzMsRE1mgREQBERAEREAREQBERAEREAREQBERAETwT2AIiIAiIgCeWnsQDDhcElJQlJFRBsqKFUegGky2nsQBERAEREAREQBERAEREAREQBERAEREAREQD//Z"/>
          <p:cNvSpPr>
            <a:spLocks noChangeAspect="1" noChangeArrowheads="1"/>
          </p:cNvSpPr>
          <p:nvPr/>
        </p:nvSpPr>
        <p:spPr bwMode="auto">
          <a:xfrm>
            <a:off x="155575" y="-1074738"/>
            <a:ext cx="2038350" cy="223837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0724" name="AutoShape 4" descr="data:image/jpeg;base64,/9j/4AAQSkZJRgABAQAAAQABAAD/2wCEAAkGBhQSEBUQEBAWFBQWEhkYFhcVGBYUFxQVFBQXGBgVFRQXGyYfGBkjGRcVHy8gJScqLSwsFR4xNTAqNSYrLCkBCQoKDgwOGg8PGi0kHyQqLCwqKSwsLCwsLywsLCwsLSwqKSksLCwsKSwsLCwpLCkpLCkpLCkpKSkpLCwsKSkpKf/AABEIAOsA1gMBIgACEQEDEQH/xAAcAAEAAgMBAQEAAAAAAAAAAAAABAUDBgcBAgj/xABBEAACAQIEAwYDBQYEBQUAAAABAgADEQQSITEFBkETIlFhcYEHMpEjQlKhsRRicoKSwTNTovA0Q3ODshUXJMLR/8QAGwEBAAMBAQEBAAAAAAAAAAAAAAIDBAEFBgf/xAAsEQACAgEDAwQBAgcAAAAAAAAAAQIDEQQSITFBUQUTIpHBYfAUMkNxgaGx/9oADAMBAAIRAxEAPwDuMREAREQBERAEREAREQBERAEREAREQBERAESBxjiooU8xGZibIu2ZvXoANSegHoJrFPjeJLZ+2H8BRez9NBnHrmPvtLYVSmsoi5JG7RKzhnHUq9w9yrbWmxFz5ofvr5j3AOksrytprhkj2IicAiIgCIiAIiIAiIgCIiAIiIAiIgCeM1hc7QZwWr8RMdh+JO+KftRSarSNBfs6R3AIUX6hTc5ja46yudih1ITmo9TrPD+fsHXxf7HQrCpUyM2ZdafctdQ+zNY30voDrNhvPymmOZKxrUSaLZmK9mzA0w97qjb2sxHpB4nWLZjiKubx7Wpf65rzOtT5RSr/ACj9W3ifnvlr4qYzCsBVqHE0uqVTdwPFKp1v/FcfrO5cv8fo4yguIw7ZkbodGRhujjowl9dsZ9C2Fil0LKeT2VfMeP7Kg2U2du4nkW3b2W7e0uSbeEWGtcVxvb1ywN0W6J6A95vdh9FWZcNh5DwdLYDYaD0EvMHRnoyxBYRSuTDUwCsuVlDDwIuL+I8D5zwVq1L/AA67W/DV+2X6kh/9Zlz+zaStxaShNS6k+hjHNtRf8SgredOpa/8ALUUW/qM9PPtIfNRrD2pt+a1JUYpT0BlHj6gX5iF/iIX9Zojpq5EHNo2qt8SqI+WhWY+fZr+ryn4l8Sa5F6NKnTA17xNVmtrbTKFvt13lTguAYiufsqDZfxveknrmYXP8oM3Ll7kNKLCrXYVaim6gC1NCOoU6sw/E224AMTjpql5fgJzkbTTa4BIsSNvDyifUTzC49iIgCIiAIiIAiJjSupNgwJ8AQYBkiJ4TAOe/E/nR6I/Y8M2Wqy3qON6aHZVPR2116DXqDOOthZsXEaxr1qmIbU1HL+xPdHsoUe0+cJwZ6pZaa5itN6h/hpi599gB1JE+et1Ltswv8GGbcmazUw8xHCPkNTIxRSAzAEqpOwZthfpfedH5GoLWXFcPe3/yaBNNrC4qU9Rrvb5Wt+4T4yF8OcaKGP7Cso7PEKaFVGFxnucoYHfvBkt+/L68NRbfX/pxQ6fqaBNy+FXM7YXHpRJJpYkhGUXNn2SoAPPunybymxYv4IM2NcU6wpYM2ZT89QZr3pKp8LaMTsRubzonLXJeFwK2w9IBiLNUbvVG9XPTyFh5TZVTJSyWQqknkvLzSeZeIdpicgPdpd31c2LH27o/ql5zLzEuGTKCDWYdxfDpnb90fmdPTRsKfE3O5J3JOpJ8ybme3pam/my+b7F1gxL3BmUGFeW1CvLLVk4i5q1+7aU2NqTLUxMrK9RTUUVHZKZuCyEDKxtkZrg9y9wb6AspOmophHbydbK+vlFTO1ClWGWxSqB0vYo9iVOpuCCDpsRc7Dy7isHUe1HDpRrBblezRHy3tdWTR1uRqpNri9ryHjeUK3/LrI48KgNNv60BH+ifXLfK1WlX7evkGVWCqjF7lrAszFVsLDax+bytJWOuUcp8hZTNsnsRMRYIiIAiIgCIiAIiVvFuKdnanTsarDQHUIu3aP5eA+8dPEjqWeAVnMvECzHDoSFH+KRpe4uKdxsLd5vIqOpmunAgWKqFI2K9wj0ZbEe0uqeCsOp1JJOpYk3LE+JOs+KuGnoV4isFT5M/B+ZypFPEm4JstU2Fr7CpbT+YaeNtzs1QXB9JoOIo+Un8D5j7G1Ksfstlc69n+63inn066aiq6jK3QOqXZnOsPhe4tx90D3Asfzmwcl49MPis1UhUqUzTLHZSWUgt4KbEX8xM/G+E9liKiD5WJqUz0KVDc2/hYkemXxldUw0/O3dLS6h56pmbmLIeNoHBY0tS1FGsHp2N81I94AEb3psU9jMXPmCVMaa+HcFaoWujKQcrmxO2xzAN/PPurhgNgB6C0rMRhwNhaaoaxNNJdXlfocb4wdTwnxPwXZU2rYgJUZFLoFqMUYjvL3VOxvInFPixhMlsLWWpVOgzh6ar5nOFv5Ab+U5DiqcqMSk9qnXSbWUiXvSOjNiWqOalRi7Mblj1+mlvADQdJY4Z5zHhPGnoMLXZL6of1XwM6FgcUHVXQ3VhcHyn1Ol1kNTHCWGuxyMsl/QqybTxEqMIczKgNizBQfAtot/LMRfyvJFRmRijqVdfmU9PA36g9D1/ITklnBaic1R2cLT7xyscugLlbGyk/ey5iAdDlINrgiBiMapBubj5WU/Nc6FCh1zHbKRfW0kcLqk4iiF37UfTK2b/AE5pvJwaFxUNNS42bKMw9GteZ7LPalgmluRi4PSdcPSWrfOKSBrm5zBRe56nzkyImBvJaIiJwCIiAIiIAieMwAuTYAXN+g8ZqfFucM32eEa/jW0K/wDaB0c/vHu+GbaThCU3iJxvBb8X44KZ7OnZqpGx+VAdnqEbDwXdulhciswdHUkkszG7Md2PifAAaADQDQSpwYt7m5JJJJO7MTqSfEy7wjzV7ftohnJYU8LpI2JoWlhRr2Eh4upKot5JMo8UkqMSJc4tpT4mb6yplbXxThQgbRTdAwzBL7heoUjQre3lcAj6p4+m41IRvBjp/K+xH0PlMeISRgonneo+jafXfJ/GXlfkraZIxKC17i3qLfWVWJp321vtbW99rW3m+cp8CQUu3qU1LP8ALmUHKnSwI3O9/C0o+acD2WIbL3Q1qiEaZTfW3o4v/MJ8nf6R/Dc78rPgOvCyaPjqJUlWUqRuGBUj1DWI6b+Mi8c5axOHXPXw1Sml7ZiLrc7AspIHvN350oLWWjjculenlfyqILEX9Lj+SbnylxFMVw9aVdQ4CGjUB1zZRbUdboVPvNtGlW5xz/YKtN4PztN4+GdL9oapgwwWoF7WkTexsQtSm1umqsCNu9veajxXA9jXq0d+zqugJ6hHKg/QS6+HGKNPi2FI61Ch9KlNlP6g+00UWSqsTiVQ4kdm5f5PenUFXEMpKm6qhLDN+JmIG3QW85fcT4NSrgCquo+VgSrLfwYa28tjJons9WVspS3N8m9JJYKnhXLdLDsXUsz2tmcgkA9FAAA6a2ubS2iJBycnlnREROAREQBERAMWJxC00ao7BVVSzE7BVFyT7TUuIfEimARh6T1G6Fx2SDzNxn9sv0m0cSwC16L0XvldCptoRcbg+I3mm/8Atk1/+L0v/k629e0tf29pooVP9QhLd2Nc4jx6tiT9vUuvSmoy0x6rc5j/ABE+VpmwtS7BACznZVBZz6KNffbzE27B/DnDrrUerVPm2QfSkF/WWPEXpYHDM9GiinRVVQFDO5CrmI1Iubk72Bmx6qC+NUSGx9ZGr1MNUpMgqWRm73ZghmCC4LVW2W50CqTrc5rKRJ9LGKtszAXNhcgXPgPqPrKTC1HqVLC9WtUOY9Cx2zMdkQbeAAAFzob3iOBXD0lRiGrViO0bb7OmQ7Ig6JmyLbc57m5kZ8Yi+WwvJOXFTDWxMr6dVmZUT53YKOup3Y+QF2PpbrIy4nuDUnTcm5t0ueptbWc2JM7ky4mtK2s8mYWgatRaY2Ju3kg+b67erSLjMDVDlTScksbZVJDXJNwQLaySks4Zwx8L4d29YUzfKO85H4R0v0JNh9fCbDxTlrDECo1qKrbNlIVWX8LX6+Y19ZYctcvmjTJqaO5uwGtgPlW/lr7kyp53wLI6V7k07BLEkik9zZgNhnvlvvdVHWebrtZOqLsgs4O42xyYsbzaVIFCmMikXzCxdRuqL9zTYtrtoJ7zbRWvhFxVI5lTvZh1pt3WB8LGxI6ZCJqeIrTHguYamHDotnpVARUpPfKwYWYgjVGI0uPcGfMUepSt3RuXD/0Ve5nhlhwlf2jCYjB7uv29L1HzKPfT/uGQeTOaFwjVu0PcalnUeNRNlHmwNvYSi4bxyphay16Viygiz3KsGW3eAIv0PTUCVNbiWZiWABJJ0FluTewHSbKbsqL7rgjv6HmLPaszPqzMWJ/eYkm31lp8NeFF+L4cWuEL1SfJEIB/rZB7yrvOr/DHl1sPTOKqrapVACqd1pbi46Fjr6BZqrjulkQjukdFET5Rri4n1PQNgiIgCIiAIiIAiIgCIiAJHx+AStTNKquZGtcajYgggjUEEAgjwkiIXAIXDeD0sOpWjTC3+Y6lmI/ExuT7nSROYOBnEBSjhXS9swurBrXBsQRqqkEeGxvLiJJSae7ucwUvBuAjD3qVGz1CLXAsqrocqC5OpAuTqbDYACarX4XWVuzFJm17rKLqw6HNsNLXuRb85vmMfQCRJONsk2zm1FfwbhfYqc1i7fMRsLbKvkNfUkn0vMPQtqd5hw1O59JNlbbbyyR5IfEAlRGpOodWFmB2IM+8TX+6PeRpFrIObcf4E+GPeu1Mnu1P/q9tm89j08Br2IUTtLKCCCAQdCDqCPAg7iUGM5EwtQ3CNT/6bFR/SbqPYTyp+nRzmH0USq8HHsZh/wAJ+v8A+ykqoxLWUnKLtYE5RcC7HoLkC58Z2fivw4oDD1TR7Q1QhKZnuMy62ygAG9iNfGVXIPBK1TD4mhXosuGxNGwL6HORYMqHXYg38UHjJR0ri8FTqecED4R8v0cT2laqc9Sg65aRHdAYXWofx6hgAdBl66TrMpuSfh9Q4eC9N3qVXQK9RjYEXvZaY7qi48z5zYMTSsbjY/rPQqjtjhmmuO2OGe4SpraS5Wg21lirXF5YTPYiIAiIgCIiAIiIAiIgCIiAIiIBCxR73tMMyYj5j/vpMcAmYRe7fxM+6z2BMYf5RMeMOg9YBR8Y42mGCl1Zs7EAKB0FyTcjxk/huISuuem4ZfEdPIjcHyMj8T4alemadTbcEbqw2ZfP9bkTR8Rwqvg6wfMyXsFq0yQrjorX0v8AuNfyvNFVcbFjOGQbaOpLTA2E9KA7iajw7mquNKiJU8xem301B/KXOH5jQ/Mjr7Zx/oJP5SEqZx6o6pJk2theq/SRplHG6NrmoB/EGU/QgGRRxOk72p1AT4ag6b2BAvIbX4JZJuEqa2kiqlwRICtY3liDIgrZNwrd30kWqO8fWZ8Gd4BJiIgCIiAIiIAiIgCIiAIiIAiIgEHEjvH/AH0mKSMYuoPlI8AnYY90T5xa6X8DPjBvuJIdbi0ArpQcRxONDuCt6JJC5aa1VKdM2ha9twbC97aTYGWxsZF4piKq0SKF82YXtYsF+9lvpfb85ZW8Pp9nGUGDpAk6BdPlAKAb6hGJI39NBYCW2HwlxK1K7AhqocsdAXvf2zdNr28JLp4ywmmzL6EESMRT7spj/i07f5qf+YB/ImTsRi9LSDw858Qg8CW/pUn9bSayoNs4+ptUn0j3R6TnnHubnYlMMcif5lrs/ml/lXz3PlOfcQx9csT+01s19PtagIv4WbSeBPX1xltXIlakd1rV17QpmGa2bLcZst7Zsu9r6XkrB7Gfn+hxepTxC4lj2tRBZWqlmIIUhTe9zbex0nVPhfzA+Jwz9tiEq1EexULlqILaGp0YtYkEC3mTe2mu1TOxs3cG6xES4sEREAREQBERAEREAREQBERAMWJS6+kgyzkHEUrHyMAxq1jcSwR7i4ldPunVK7QCZVohpGbCkeckU8QD5TLANHxXBsT2jMaRe7GzArqt+6NWBFhYW8pFxJak2WoArWvluCQDsTa4H1vOgyi43yvSrv2rVHptlscuXvW2uGB19P7TVXcs/LoQcfBp1bHecjJijmKj76lD/Ce81vUKV9GMv6nLWGu1JartWC3Cl0DXIuvcAG+n1lJQ5dxVwwoEEa95kW56j5utyJPUWRtonGt84f2VtNELHrp4eY6A7kDyF/pI2Mp0sRiCKaCjg8OtyQBnKXtmZj3mq1WFlBNx5HNf64jX1IIIIJBB0IINiCOhBBHtK+nWzBKD1RTpNWzMxGilgFzsRq1lGl9Bc9J8NpJNycGirPOCr4xS+zbFLTFOiaxRFuTY5S2UE6tYAXPiZ78MOIvS4tQyk2qlqbj8SspbX0ZQfadJ5w+GjYvDUaeFrCkKAOSmwujlrd5nGobfWx3M1/4a/DrE0OImtjKXZrQU5DcMtSpUBUFGG4C5j0N2Gk95VSjNEtklJHYoiJuNQiIgCIiAIiIAiIgCIiAIiIAnjLcWM9iAQa1Ar6TFLO0j1MIDtpAIk+g5GxM+2wzDpf0nwaZ8D9IB9du3jMVWrYFmOgBJ9ALn8p9imfAxW4eXRkOgZSv9QI/vOMHMHx/aXd7Euxc31sW1/IWHsJd1OYjhcAjdqWrVwzUsxLdlS2z69AACAfvN4A255i8W9N2pVRlemxVl8GXT6dQfAifeB47TV+1r3qGlTHY0yLqzppTVz0ppctbra3r87TKcJy7N9/yY1PDLHidDIKdKzHE1GB7MG+RH0po43NZyc/kLX1M1vinESLoQVYEqwOhBBsVt43uJt/KPGcLhs/EsfiVqYhsxpUlIqVbtfM7Kvyu2oF7BV9dOe8Y4mcRXq4lwFNSozlRsuY3t7Dr1l6ojFbl3/f2RlwsnReRufcSmGWldKi0zkGcG+UAFRnB6A21B2E3Slz3UYf8ADKD/ANQ2/wDCc85W4U1KiA6kOxzMDoVzAZQR0OW31m24OhPrKKYezFzXOC2EpYLZuYcS+xRP4VufqxP6TEzVm1atUPoxX8ltJuBwgMtv2EBbyLlCLwkW4bKXg1SomIpr2jlWLBgzMwsKbsCMxNiCo28TNums13FN0qfhqAn0N0Y/0uT7TZpnu5eSURERKSQiIgCIiAIiIAiIgCJoHP3xMOCephqVP7bsQ6O1np52YAKUU5gcuc3Ntl0INxSYP48i6itgmy2GZkqAm9tSKZUDfpmlTtgnhsrdkU8ZOtTBi8YtJS9RrKP1OwAG58ph4RxeliqK4ig4em4uCNPIgg6gg6EGUPG8T22I7MfLT09XO59hYe7TRXHeybfBsmExqVVzI1x9CD4EHUH1me813/07KucXU23UlT9R+kqsXzHiKZslTPrsyBj6dy3+zLFTufxZzd5N3nk07g7cSr1Ues3Y0VcFgUVGqAH5chuwB2ucunjNxErnDY8Z+jqeTkfxI5bxGIx5qvSp4fCpRJfFaPdUW5NRQQS17Kq+F9eg5tg+DYmvTNahh6tWmrZS1NC9ja+y3OxHpefqVlvMOEwVOkuSlTVFuTlRQouxJJsOpJJ95jnp4yeSmVKbyfmHCcuYqq2Wlg67G9tKTgA+bEAD3M6XyL8HmV1xPEQpykMlAHMMw2NZtjb8IuPEnadZtPZ2OnjF5OxpS5NexXJlJ6zVc7rmbMyi1iTvY2uL/wB9LTWsHiBbNoL6+AAOv0H9p0Uyqp8r4dXzin1vlLMUBvfRL231ttPSrvwsS58E3HwU+GxttCCCLb+aqwNumjDeZW4tfYnYEdLhhdSPIjYyTj+VjUqs4rZVc3YZbsO6FOVs1hcDqDYk+2DmnhD/AGdTD0y2VcjKtr5QbowBOuU5h/P5SSnCTRzDRUYriIcHqCNj1VluD6FTceRmy8r8W7ajlZr1KfdfxP4X/mH5hh0lcOVmq4SktT7OuiZQdGstzlpvb5gBbY6G9jvfT6zYnAVxUZcjDS51pVVvqufYg+zA628bFGN0dqfKOZcXk61Eq+X+Ppi6XaUwRY5WB+6wAJAYaMNRqPy2lpMDTTwy0RETgEREARPLyLj+ILTA6sflXx8z4AdT/fSEsg+cdxelRIWo9iRewDNp4nKDYevgZ8cU4oKeFq4imQ4Si7r1DFVJGo6XAEqa/Dy16j6sdSf7AdANhKepiDSFSmQWpVFZaiDTRxlLJ4NY+h6+IvdDlD4Pkg5HM6/CHqdrVe7uB2lQk95r1FQm/wDE49B6SXhORUxVarhqDhKncrYd3Jy1MNUsSrgD5lV0NwN1Yel2MOpBUP3gCrWJQsCLEgaEqw6edjtKLilMrqHIIBAIYggEkkAg3AuWNvMz5CrUuuey2LznnJj47nRuD8OpcEwrURXatVqtmCtYLntlLKg+RNBckm9vHSYeE19bsbkm5PiSbk/WcfHFq1Crcu52JWoWNx0+bUabGdW5XwlTEqj01IpvTziofl2Nhfqc3dIGosfCfX6K6qVbS4ZdGe7hGy4vincyg620E+eGcKr9pTrUsQOyYhmHeGZSNQaZuM3S97i3laOEcBqFnGJpjJlsBmBzMG0ZSpuLC+uh702WjSCqFUAAAAAbADYCdsml8YlyXk+hPYiZyYiIgCIiAIiIAi0RAE+XpgixAIO4Oo+k+ogHxSoqoyqoUDYAAAewn3EQBERAEx16wRWdjZVUsT4AC5P0mSeEQDS8f8SEJCYRS7HZ2BA12y0x3mP095gw1dw4avfO2pz6PvYXT7oJuANPITdqOERPkRV/hAX9JXUuXEWrUrZmZ3JILEHsyRbuC3ToTewFhNUbYR6Ig4sjNxQZLXmscWxAN5f1eVai0gqVFZ8wuSCi5ApFhbMRqb+fsJNocq0ezRKyCoyksScwBZrX0B1XQCxvoJZG2uHKOOLZo/8A6CiCjXxTrkc5+wylqjoNVsNrHTMTYANa9zI3HWpVKiVKQFOliVNCqmg7Gt3cpYLp8wo1AeoRj1nQOZ+Xf2mmMhCVUvkJ2IO6Nb7psPQgHW1jyPjXAMYrFTg6xI6qhqLYdc6XW3v16TwPULr7LeY5j2ZVNOPRFTzXxoVsLg6FRSMTh+1p1CRqEVlCIT12PplPjOtfCGky8Io5tLtVZb/has5B9Dv7zk/J3KRxuKodqHOHq9oS9IZrdkbFKrf8q5sL795bb3H6Hw2GWmi06ahVVQqqNAqqLAAeku08X/MztSedzMsRE1mgREQBERAEREAREQBERAEREAREQBERAETwT2AIiIAiIgCeWnsQDDhcElJQlJFRBsqKFUegGky2nsQBERAEREAREQBERAEREAREQBERAEREAREQD//Z"/>
          <p:cNvSpPr>
            <a:spLocks noChangeAspect="1" noChangeArrowheads="1"/>
          </p:cNvSpPr>
          <p:nvPr/>
        </p:nvSpPr>
        <p:spPr bwMode="auto">
          <a:xfrm>
            <a:off x="155575" y="-1074738"/>
            <a:ext cx="2038350" cy="2238376"/>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0726" name="Picture 6" descr="https://encrypted-tbn1.google.com/images?q=tbn:ANd9GcRX9LS19oQS8b3KEhpvykYKl9XZaB9VBvuBFNa1QdjLFjSBRd3_bQ"/>
          <p:cNvPicPr>
            <a:picLocks noChangeAspect="1" noChangeArrowheads="1"/>
          </p:cNvPicPr>
          <p:nvPr/>
        </p:nvPicPr>
        <p:blipFill>
          <a:blip r:embed="rId2"/>
          <a:srcRect/>
          <a:stretch>
            <a:fillRect/>
          </a:stretch>
        </p:blipFill>
        <p:spPr bwMode="auto">
          <a:xfrm>
            <a:off x="1142976" y="1928802"/>
            <a:ext cx="2867025" cy="1600200"/>
          </a:xfrm>
          <a:prstGeom prst="rect">
            <a:avLst/>
          </a:prstGeom>
          <a:noFill/>
        </p:spPr>
      </p:pic>
      <p:pic>
        <p:nvPicPr>
          <p:cNvPr id="6" name="Picture 6" descr="https://encrypted-tbn1.google.com/images?q=tbn:ANd9GcRX9LS19oQS8b3KEhpvykYKl9XZaB9VBvuBFNa1QdjLFjSBRd3_bQ"/>
          <p:cNvPicPr>
            <a:picLocks noChangeAspect="1" noChangeArrowheads="1"/>
          </p:cNvPicPr>
          <p:nvPr/>
        </p:nvPicPr>
        <p:blipFill>
          <a:blip r:embed="rId2"/>
          <a:srcRect/>
          <a:stretch>
            <a:fillRect/>
          </a:stretch>
        </p:blipFill>
        <p:spPr bwMode="auto">
          <a:xfrm>
            <a:off x="3428992" y="2857496"/>
            <a:ext cx="2867025" cy="1600200"/>
          </a:xfrm>
          <a:prstGeom prst="rect">
            <a:avLst/>
          </a:prstGeom>
          <a:noFill/>
        </p:spPr>
      </p:pic>
      <p:pic>
        <p:nvPicPr>
          <p:cNvPr id="7" name="Picture 6" descr="https://encrypted-tbn1.google.com/images?q=tbn:ANd9GcRX9LS19oQS8b3KEhpvykYKl9XZaB9VBvuBFNa1QdjLFjSBRd3_bQ"/>
          <p:cNvPicPr>
            <a:picLocks noChangeAspect="1" noChangeArrowheads="1"/>
          </p:cNvPicPr>
          <p:nvPr/>
        </p:nvPicPr>
        <p:blipFill>
          <a:blip r:embed="rId2"/>
          <a:srcRect/>
          <a:stretch>
            <a:fillRect/>
          </a:stretch>
        </p:blipFill>
        <p:spPr bwMode="auto">
          <a:xfrm>
            <a:off x="5214942" y="4357694"/>
            <a:ext cx="2867025" cy="1600200"/>
          </a:xfrm>
          <a:prstGeom prst="rect">
            <a:avLst/>
          </a:prstGeom>
          <a:noFill/>
        </p:spPr>
      </p:pic>
      <p:sp>
        <p:nvSpPr>
          <p:cNvPr id="8" name="CaixaDeTexto 7"/>
          <p:cNvSpPr txBox="1"/>
          <p:nvPr/>
        </p:nvSpPr>
        <p:spPr>
          <a:xfrm>
            <a:off x="714348" y="5214950"/>
            <a:ext cx="3929090" cy="707886"/>
          </a:xfrm>
          <a:prstGeom prst="rect">
            <a:avLst/>
          </a:prstGeom>
          <a:noFill/>
        </p:spPr>
        <p:txBody>
          <a:bodyPr wrap="square" rtlCol="0">
            <a:spAutoFit/>
          </a:bodyPr>
          <a:lstStyle/>
          <a:p>
            <a:pPr algn="ctr"/>
            <a:r>
              <a:rPr lang="pt-BR" sz="4000" b="1" dirty="0" smtClean="0"/>
              <a:t>PETIANOS</a:t>
            </a:r>
            <a:endParaRPr lang="pt-BR" sz="4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844824"/>
            <a:ext cx="7416824" cy="1569660"/>
          </a:xfrm>
          <a:prstGeom prst="rect">
            <a:avLst/>
          </a:prstGeom>
          <a:noFill/>
        </p:spPr>
        <p:txBody>
          <a:bodyPr wrap="square" rtlCol="0">
            <a:spAutoFit/>
          </a:bodyPr>
          <a:lstStyle/>
          <a:p>
            <a:pPr algn="ctr"/>
            <a:r>
              <a:rPr lang="pt-BR" sz="3200" dirty="0" err="1" smtClean="0"/>
              <a:t>SESu</a:t>
            </a:r>
            <a:endParaRPr lang="pt-BR" sz="3200" dirty="0" smtClean="0"/>
          </a:p>
          <a:p>
            <a:pPr algn="ctr"/>
            <a:r>
              <a:rPr lang="pt-BR" sz="3200" dirty="0" smtClean="0"/>
              <a:t>Secretaria de Educação</a:t>
            </a:r>
          </a:p>
          <a:p>
            <a:pPr algn="ctr"/>
            <a:r>
              <a:rPr lang="pt-BR" sz="3200" dirty="0" smtClean="0"/>
              <a:t>Superior </a:t>
            </a:r>
            <a:endParaRPr lang="pt-BR" sz="3200" dirty="0"/>
          </a:p>
        </p:txBody>
      </p:sp>
    </p:spTree>
    <p:extLst>
      <p:ext uri="{BB962C8B-B14F-4D97-AF65-F5344CB8AC3E}">
        <p14:creationId xmlns:p14="http://schemas.microsoft.com/office/powerpoint/2010/main" val="169064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encrypted-tbn1.google.com/images?q=tbn:ANd9GcR9bj8YmVr8cmEQOQThmY-EeolDlYRj32_zIL_7GnSLuD-W4EfwUQ"/>
          <p:cNvPicPr>
            <a:picLocks noChangeAspect="1" noChangeArrowheads="1"/>
          </p:cNvPicPr>
          <p:nvPr/>
        </p:nvPicPr>
        <p:blipFill>
          <a:blip r:embed="rId2"/>
          <a:srcRect/>
          <a:stretch>
            <a:fillRect/>
          </a:stretch>
        </p:blipFill>
        <p:spPr bwMode="auto">
          <a:xfrm>
            <a:off x="2571736" y="2285992"/>
            <a:ext cx="4869338" cy="4021642"/>
          </a:xfrm>
          <a:prstGeom prst="rect">
            <a:avLst/>
          </a:prstGeom>
          <a:noFill/>
        </p:spPr>
      </p:pic>
      <p:sp>
        <p:nvSpPr>
          <p:cNvPr id="3" name="CaixaDeTexto 2"/>
          <p:cNvSpPr txBox="1"/>
          <p:nvPr/>
        </p:nvSpPr>
        <p:spPr>
          <a:xfrm>
            <a:off x="1357290" y="357166"/>
            <a:ext cx="6429420" cy="830997"/>
          </a:xfrm>
          <a:prstGeom prst="rect">
            <a:avLst/>
          </a:prstGeom>
          <a:noFill/>
        </p:spPr>
        <p:txBody>
          <a:bodyPr wrap="square" rtlCol="0">
            <a:spAutoFit/>
          </a:bodyPr>
          <a:lstStyle/>
          <a:p>
            <a:pPr algn="ctr"/>
            <a:r>
              <a:rPr lang="pt-BR" sz="2400" b="1" dirty="0" smtClean="0"/>
              <a:t>Antonio </a:t>
            </a:r>
            <a:r>
              <a:rPr lang="pt-BR" sz="2400" b="1" dirty="0" err="1" smtClean="0"/>
              <a:t>Macdowell</a:t>
            </a:r>
            <a:r>
              <a:rPr lang="pt-BR" sz="2400" b="1" dirty="0" smtClean="0"/>
              <a:t> Figueiredo</a:t>
            </a:r>
          </a:p>
          <a:p>
            <a:pPr algn="ctr"/>
            <a:r>
              <a:rPr lang="pt-BR" sz="2400" dirty="0" smtClean="0"/>
              <a:t>Secretário da SESu</a:t>
            </a:r>
            <a:endParaRPr lang="pt-BR" sz="2400" b="1" dirty="0"/>
          </a:p>
        </p:txBody>
      </p:sp>
      <p:sp>
        <p:nvSpPr>
          <p:cNvPr id="5" name="CaixaDeTexto 4"/>
          <p:cNvSpPr txBox="1"/>
          <p:nvPr/>
        </p:nvSpPr>
        <p:spPr>
          <a:xfrm>
            <a:off x="2357422" y="1214422"/>
            <a:ext cx="4786346" cy="523220"/>
          </a:xfrm>
          <a:prstGeom prst="rect">
            <a:avLst/>
          </a:prstGeom>
          <a:noFill/>
        </p:spPr>
        <p:txBody>
          <a:bodyPr wrap="square" rtlCol="0">
            <a:spAutoFit/>
          </a:bodyPr>
          <a:lstStyle/>
          <a:p>
            <a:pPr algn="ctr"/>
            <a:r>
              <a:rPr lang="pt-BR" sz="2800" dirty="0" smtClean="0">
                <a:solidFill>
                  <a:srgbClr val="0000FF"/>
                </a:solidFill>
                <a:latin typeface="Arial Black" pitchFamily="34" charset="0"/>
              </a:rPr>
              <a:t>PET-BRAX</a:t>
            </a:r>
            <a:endParaRPr lang="pt-BR" sz="2800" dirty="0">
              <a:solidFill>
                <a:srgbClr val="0000FF"/>
              </a:solidFill>
              <a:latin typeface="Arial Black" pitchFamily="34" charset="0"/>
            </a:endParaRPr>
          </a:p>
        </p:txBody>
      </p:sp>
      <p:sp>
        <p:nvSpPr>
          <p:cNvPr id="6" name="CaixaDeTexto 5"/>
          <p:cNvSpPr txBox="1"/>
          <p:nvPr/>
        </p:nvSpPr>
        <p:spPr>
          <a:xfrm>
            <a:off x="1327348" y="1784103"/>
            <a:ext cx="7358114" cy="461665"/>
          </a:xfrm>
          <a:prstGeom prst="rect">
            <a:avLst/>
          </a:prstGeom>
          <a:noFill/>
        </p:spPr>
        <p:txBody>
          <a:bodyPr wrap="square" rtlCol="0">
            <a:spAutoFit/>
          </a:bodyPr>
          <a:lstStyle/>
          <a:p>
            <a:r>
              <a:rPr lang="pt-BR" sz="2400" b="1" dirty="0" smtClean="0">
                <a:latin typeface="Arial Black" pitchFamily="34" charset="0"/>
              </a:rPr>
              <a:t> 2000 a 01/05/2001 </a:t>
            </a:r>
            <a:endParaRPr lang="pt-BR" sz="2400" b="1" dirty="0">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8596" y="571480"/>
            <a:ext cx="8072494" cy="830997"/>
          </a:xfrm>
          <a:prstGeom prst="rect">
            <a:avLst/>
          </a:prstGeom>
          <a:noFill/>
        </p:spPr>
        <p:txBody>
          <a:bodyPr wrap="square" rtlCol="0">
            <a:spAutoFit/>
          </a:bodyPr>
          <a:lstStyle/>
          <a:p>
            <a:pPr algn="ctr"/>
            <a:r>
              <a:rPr lang="pt-BR" sz="2400" b="1" dirty="0" smtClean="0"/>
              <a:t>2001-2002 - MARIA HELENA GUIMARÃES  </a:t>
            </a:r>
          </a:p>
          <a:p>
            <a:pPr algn="ctr"/>
            <a:r>
              <a:rPr lang="pt-BR" sz="2400" b="1" dirty="0" smtClean="0"/>
              <a:t>Secretária da </a:t>
            </a:r>
            <a:r>
              <a:rPr lang="pt-BR" sz="2400" b="1" dirty="0" err="1" smtClean="0"/>
              <a:t>SESu</a:t>
            </a:r>
            <a:endParaRPr lang="pt-BR" sz="2400" b="1" dirty="0"/>
          </a:p>
        </p:txBody>
      </p:sp>
      <p:pic>
        <p:nvPicPr>
          <p:cNvPr id="28676" name="Picture 4" descr="A socióloga Maria Helena assumirá amanhã a Secretaria Estadual de Educação de São Paulo"/>
          <p:cNvPicPr>
            <a:picLocks noChangeAspect="1" noChangeArrowheads="1"/>
          </p:cNvPicPr>
          <p:nvPr/>
        </p:nvPicPr>
        <p:blipFill>
          <a:blip r:embed="rId2"/>
          <a:srcRect/>
          <a:stretch>
            <a:fillRect/>
          </a:stretch>
        </p:blipFill>
        <p:spPr bwMode="auto">
          <a:xfrm>
            <a:off x="1934917" y="1714488"/>
            <a:ext cx="5633397" cy="428628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8596" y="785794"/>
            <a:ext cx="7215238" cy="954107"/>
          </a:xfrm>
          <a:prstGeom prst="rect">
            <a:avLst/>
          </a:prstGeom>
          <a:noFill/>
        </p:spPr>
        <p:txBody>
          <a:bodyPr wrap="square" rtlCol="0">
            <a:spAutoFit/>
          </a:bodyPr>
          <a:lstStyle/>
          <a:p>
            <a:pPr algn="ctr"/>
            <a:r>
              <a:rPr lang="pt-BR" sz="2800" b="1" dirty="0" err="1" smtClean="0"/>
              <a:t>Iguatemy</a:t>
            </a:r>
            <a:r>
              <a:rPr lang="pt-BR" sz="2800" b="1" dirty="0" smtClean="0"/>
              <a:t> Lucena Martins  2003-2008</a:t>
            </a:r>
          </a:p>
          <a:p>
            <a:pPr algn="ctr"/>
            <a:r>
              <a:rPr lang="pt-BR" sz="2800" b="1" dirty="0" smtClean="0"/>
              <a:t>Secretária da </a:t>
            </a:r>
            <a:r>
              <a:rPr lang="pt-BR" sz="2800" b="1" dirty="0" err="1" smtClean="0"/>
              <a:t>SESu</a:t>
            </a:r>
            <a:endParaRPr lang="pt-BR" sz="2800" b="1" dirty="0"/>
          </a:p>
        </p:txBody>
      </p:sp>
      <p:pic>
        <p:nvPicPr>
          <p:cNvPr id="1026" name="Picture 2" descr="C:\Users\aristeu\Desktop\DSC_0131-1024x6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5256583" cy="34907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4860032" y="6165304"/>
            <a:ext cx="3212739" cy="369332"/>
          </a:xfrm>
          <a:prstGeom prst="rect">
            <a:avLst/>
          </a:prstGeom>
          <a:noFill/>
        </p:spPr>
        <p:txBody>
          <a:bodyPr wrap="none" rtlCol="0">
            <a:spAutoFit/>
          </a:bodyPr>
          <a:lstStyle/>
          <a:p>
            <a:r>
              <a:rPr lang="pt-BR" dirty="0" smtClean="0"/>
              <a:t>Lei 11 180 de 23/09/2005</a:t>
            </a: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619672" y="1071546"/>
            <a:ext cx="4572032" cy="369332"/>
          </a:xfrm>
          <a:prstGeom prst="rect">
            <a:avLst/>
          </a:prstGeom>
          <a:noFill/>
        </p:spPr>
        <p:txBody>
          <a:bodyPr wrap="square" rtlCol="0">
            <a:spAutoFit/>
          </a:bodyPr>
          <a:lstStyle/>
          <a:p>
            <a:r>
              <a:rPr lang="pt-BR" dirty="0" smtClean="0"/>
              <a:t>Prof. Edson Norberto Cáceres -2009 </a:t>
            </a:r>
            <a:endParaRPr lang="pt-BR" dirty="0"/>
          </a:p>
        </p:txBody>
      </p:sp>
      <p:pic>
        <p:nvPicPr>
          <p:cNvPr id="32770" name="Picture 2" descr="http://sbc.ledes.net/sites/sbc/ShowPicture.php?id=300"/>
          <p:cNvPicPr>
            <a:picLocks noChangeAspect="1" noChangeArrowheads="1"/>
          </p:cNvPicPr>
          <p:nvPr/>
        </p:nvPicPr>
        <p:blipFill>
          <a:blip r:embed="rId2"/>
          <a:srcRect/>
          <a:stretch>
            <a:fillRect/>
          </a:stretch>
        </p:blipFill>
        <p:spPr bwMode="auto">
          <a:xfrm>
            <a:off x="6732240" y="370768"/>
            <a:ext cx="1296144" cy="1555375"/>
          </a:xfrm>
          <a:prstGeom prst="rect">
            <a:avLst/>
          </a:prstGeom>
          <a:noFill/>
        </p:spPr>
      </p:pic>
      <p:sp>
        <p:nvSpPr>
          <p:cNvPr id="5" name="CaixaDeTexto 4"/>
          <p:cNvSpPr txBox="1"/>
          <p:nvPr/>
        </p:nvSpPr>
        <p:spPr>
          <a:xfrm>
            <a:off x="1587764" y="2420888"/>
            <a:ext cx="4424396" cy="615553"/>
          </a:xfrm>
          <a:prstGeom prst="rect">
            <a:avLst/>
          </a:prstGeom>
          <a:noFill/>
        </p:spPr>
        <p:txBody>
          <a:bodyPr wrap="square" rtlCol="0">
            <a:spAutoFit/>
          </a:bodyPr>
          <a:lstStyle/>
          <a:p>
            <a:r>
              <a:rPr lang="pt-BR" dirty="0" smtClean="0"/>
              <a:t>Profa. Maria Paula Dallari </a:t>
            </a:r>
            <a:r>
              <a:rPr lang="pt-BR" dirty="0" err="1" smtClean="0"/>
              <a:t>Bucci</a:t>
            </a:r>
            <a:r>
              <a:rPr lang="pt-BR" dirty="0" smtClean="0"/>
              <a:t> -2010</a:t>
            </a:r>
          </a:p>
          <a:p>
            <a:pPr algn="ctr"/>
            <a:r>
              <a:rPr lang="pt-BR" sz="1600" dirty="0" smtClean="0"/>
              <a:t>Portaria 976 de 27/07/2010</a:t>
            </a:r>
            <a:endParaRPr lang="pt-BR" sz="1600" dirty="0"/>
          </a:p>
        </p:txBody>
      </p:sp>
      <p:sp>
        <p:nvSpPr>
          <p:cNvPr id="32776" name="AutoShape 8" descr="data:image/jpeg;base64,/9j/4AAQSkZJRgABAQAAAQABAAD/2wCEAAkGBhQSEBQUEBQUFBUVGBQUFBQUFBUUFBQUFBQVFBUUFBQXHCYeFxkjGRQUHy8gJCcpLCwsFR4xNTAqNSYrLCkBCQoKDgwOGg8PGiwdHCQpKSwpKSwsKSksKSwpLCkpKSkpKSksLCwpKSwpKSkpLCwpLCwsKSwsLCksLCwpLCwsLP/AABEIAMIBAwMBIgACEQEDEQH/xAAcAAABBQEBAQAAAAAAAAAAAAAAAQIDBAUGBwj/xAA/EAABAwIEAwUGBAUCBgMAAAABAAIRAyEEBRIxQVFhBiJxgZETMqGxwfAUI1LRBxVC4fGCsjNykqLC0hYkYv/EABsBAAIDAQEBAAAAAAAAAAAAAAABAgMFBAYH/8QAJhEAAgICAgIDAAMAAwAAAAAAAAECEQMhEjEEQRMiUQUyYUKBof/aAAwDAQACEQMRAD8A5qlg3CnJbdbOTYYhlxBW1gabSwSE7EUwNlmT8ZxXKzqefkqKwYnhiUBPAVJWNDU8NShqeAgBgYnaU8BLCBjA1LpT4TKphpQIYcQ0GJSms3muPqvqPrdw2G6koh7nQ50RzXV8H+keR1weOaje1p2IXK1MxeywM7q/ktRzhLiN0nicVdi5WblOgApIVSpUKa2sVH43JWHKi7CTSom4gcU9tYFQcWiVoUhIQnwq+MxbabS55gJDHwoq2OYz3nAeO/oLrl8w7SPfIZ3G7TxPmsxr5PHx/ubqXEsWP9G9psCcVU/L2HHb4FZf/wAIqxME+DfsFdfljBwF+cAq/jsyLWWcAbQJj5GxU1nktIn8Eas8rzHJKlH3xY7GDBB23Co6Su+xWaOqTTdLqbuBu5h3sfJZ2J7O66c0wLbjVeSJm5i67Yz1s5XHejkEKxi8KWOgz5/JV1YQBCEIAEqRKgAQhCAPdqZjZOJlIAngLIcmy0AE4BAangKIwATgEoCcAgBAEsJQEsIASE2pTkQpIQgClh8ua0kwLqliMiDn6ltIU1OS2KjFqZA0t6qTAZX7MQFqwiE/kk1TFRTdhZTPwhV+EQmsjQcUUBhbqwygApoUdaoGgkmALklDm2CRBjcW2kwueYA+4Xn+aZ2a75/pHut+pTe0/aI1n6WmGNmOp5rCw9WXK6GLVssTo2qbwBLv7WUb8fNhYdLlVMyxIEAXMeEff0Vag0m8x8FPh7ZPn6R12WG07dTdR5rmTtMa9Q4gtEeXdWdhqxiAQfIn6KzTyN1V8XNpN+KpcUnbLlbWjNwzpfYGP8cFsdm8R+Y9pcLiYMweHDZbGB7BugHVdYfaHJn4Ku17djxiIPK6sU1LSK5Y3HbMTtLh++6RpMkwfouZcF1uZ5i2q2DIcLGb+i5nFUoK6MbdbObIt6K6EIVpWKhCEACEIQB7yApGtSNapQ1YxcIGpwCUBOAQAAJQEoCWEAIiE6EQgQ2EqEqAESJUJgIlRCEwEQnJCgBjnQuG7Y9oZmkw2/qI49PBbnanN/ZUy1phzvgOJXmleoC4kyehH91fihbtkiCqZ2/cJlKpDh049UtVwiwhQsuV2Ig+y06ajgVuYbASAGwecyCtHs72bloc7jsurwmRBu4HkuPJl3SNDFhSVyOdwOV3v6RsuryfBBvDdTUspC1KGWELkm2dKS9FyjccFgdvMtFTCP5gSPK625LVk9osWBQqT+kj1CIyfJEJrR4dVqSb7puLEj79VHVd3z4lWXAlluH0Wv0ZXZkEJFJWbBTFYVAhCEACEqRAH0C0JyAE4LGLgATgEAJwCQAAnIASpgIkhKhACAJUIQAkJITkIAbCEsIhMBITKroCkKq473D1smB552mxmt73H9WlvQNXKV8Tz+/BbPaip+c8ciT6lc1iFoYo6FJmkcIC1jpMmZ2MX4dU5mFY19yT1Fo8layqjPdfbUBoJ22u2dhK0Gdn+6dQI70i3lxTv0x0+y7lebPowGva9g4E3HkYK7jLM0FRkjzXCV8sphrANTYEF0SSfuVq9nuyWKGFqV6b3MaQXU2FurUwcT+mYtHRcuRKrOzFKXR17M7ptPfdA5q0ztnhxYPJPgvKn4+qAHanuMAkk2kibNHBGHzavr0gNcTEA0mOF45AHiOKgsLZOWdI9cbm9KsO44T1O65ntbVP4arO8WXP4TNXyQ6m1r2yZaXNFtxpvpPw8E3tB2ja7DQXd8iNMOF/GIjr8jZVrG1NDlNcTgK26s0jZVa3A/fVTUXXWozNj2VK7FDCsYkXUEKSIMRCVCYgQhCAPoMBOQErVjFwoCeAkATwEgEQlhEIARCISwgYiEsJExAkSoQAiEqIQAiq44WVtVMce6mB4/nlSa753kysStuug7VYfTXPWSf+o/SFztRamP8AqiEj0TIcJ3WkN1Atv4rZ/lU+6wtPNpDfkVmdmq35dPq1s+i6/Diy4snZqYknExcPkhc8NfJk3BMyBePBeg0nGnh2tA4QuPq49tGsw1LarN6BdHUz2kWDvXNh6Kt7RcopHDYrJmg7OhpcBpNwJ92OIHDZMpZY2dTagBHFzXBw82grewVPU5wNxJE84MSjEZRcnh8VXza9ieJM5XEYFxcWYdpe+pYvAIa1p94y6CTEhXcz7N0qOEeHhrqukkvgGDGzSdgF0lDMKdJuljADz4+q5XtTmBNNwneZP/54qcZOTRVKFJnmb7fVS0RJTK/u+amwe44rTfRlrsrYwQYVfUr2ZUI2tf5ifqs5SXRGXY+UKOVIExCoQhAH0KApGtSNCeAsYuFATgEAJUCEhJCcmPqAboAWEQovxjeaUYtvNS4S/AskhEJBVCXWFDkh0xIQkNUJpxDeaadhTHQiEz8U3ml/EN5pgNxGIaxpc8hoG5cQB6lcdnXbeiLUj7QibjblYrG7Y9ohUqlrDLG2B4E8SOi5CrUl08911wwKrkQ5fhcznNfbEEiDfzlZOmZT6jk2md5XXFUqQmz0fJ6cU6RH6W/JdbllYTDvJcb2cxYdh6R5AA/6bLZxFUm7XFkDcRMcx4LhyLZp4npUaue4VtQ6XRfa9wRsQsnB9k6lRzS9zoGx1G3gsnG5FWLtdOr7QfpNiDz1DdXcix+MwzyXU3GkYLgTOr/lG87+iiotLTL2t+zthlrabRptpEf5VbGYi1lCzNzWMNDh0Iv4QpK+SYlwkUnkeA+UqlQb6QnkS7Zk1XblcZn+MkPdILW2jeSDfpvZdLn2K/D0ajn2LQbGx1bAR4kLhczywNoEhx/WbmHE3k+M/FW41vf6UZZ6pGGXl1zxWlRYNI57+OyzaVoVs1rtj7n/AAtFmcmJmF7+nrsVluC36dIOF0OwDVWppaLHjb2c/pT2tW63AtUowbU/lQvhZgaULohhGIS+ZD+FnszQnhUW5k3mj+at5rNoiaASqkcxba6lpYxpSoCeFh9p6xbSJBiy3Fz3bA/knwXT4ivLEhk/qzh6eZ1T/WU4ZrVDh3yq2CwrnnupwoltQB/Nen4ReVx110cvJLGmk7/TvstxBNMElDs1Adpm6MABoEckw4Bpfq4r5/N4lmmsl+6o24qTgmixXqEtmVzOKxFZz4YTC3sxqFrDCwcBmG50z8l0+BGbTcdi8mUYY6lqxa9Gs1shxUOMzCoKGgGXvs4/pby8Sn4rHuNjtyGyzq9a1luQwcXb2Yvz1qBzuMpaQRufkFkvcRsuhxVORdYNbukgq1osxu0RtfzTi1McINtuCf7S190iw6PsjmQbqpO56m/ULtWUNQsvM8op96ev0K7jKc20AB+3NcmaN9Hd48vTJMTh6tM90OjmLiOoVjDV3neeu+30WrRxzTsQlq1AWkCJg7cFx8vRoW0jRyPGBo1bTsAO8Y67gLpcIyvWGpjHFp2MxPUEm/ivMm56KLA5w1aANLN5dIAbB6mbHh1XZtyyq2i2vm+POEY8dyi1zBUA5FzgQHR/TTbadytWKUVSMOTbdso/xO7NOxGBqOlzatAe0LTfWxs6hPQSR4evkdfLX/gmPLnbgkTbQTDRHSx816zi6lD2Ff8Al+YOxf5Nb/61cn2pHs3T7FzmtLo3LINgY5HyGjnVR1FtEgaGgHVHeIbdrTwiY9FDInrj+7JQa3ZReyCRyt/hDN1H1U1FWEUbmAoy0fFXW4QKtl47oWg1ZmSTs08cVRF+DCT8KFYQVVyZbxRW/ChKpkJ8mLijs/5ITxPqk/kJnc8OKsMzmSkZnl46xsp3IyxzcmtueKkwmVlrpk+tlDWzeCOqtYTM9ToUXYGiFzvbFpNIxey6JUM2o6m7SnjzfDJTq6Dhz+p5xlWIfSnun0TMQ19WoDpO667+XnR7iXLMEf6mrrf8vFSeVY/sTXh6UXLRZy5kUxPJUxUd7Xor9Wk4GwssfOMQWksFnEXjcD6Erz+PHPPlev7f+Gks8MEG5fhkZ/ntTWWUCase8S0Bg6Aj3ljjHYobU6d77H/2WrTpBtlFUfDh4H6L1WLCsUFFHm55fklbRkVc9xDP+JSb/wBw+qrHtLzp+jj9QuhfcXXOZjgQCSBY8OSm7HDi/RddiNTGuiNQBjffgsfHUpdZOw+O0jS6S0bcx5KSs4G4MgzCRYlxM8AgwUrxBVl9CQoTSt4bpMtTs28kw3dJ52Ws0QE3s8NVO46bKzVoQYXBKX2dmpjh9FRJRZFwVdAJFyfDgqQU5qHSqZbL0qM7tIxvsrGHNuCOJnZYOcZ3WxVYVcTUdUdDWgngwCAGjgPDqVJ2lxxnQPErPZ3qZtcDUPI94fGfJd+G+OzLz1z0b1XC/lUi1rGueQaRFSHzwN32EjcgXWEWEOeDY3kbQeI6XU+U44seLw0gtdLQ4aH2dDTxj5KF8Cqb6mkkaiIJnZ0TY+atKCu5v7pcO24U76PDjcFWMNhbIHdGthGwwDkfmrTVBRb3Z8J+inYsvNHjJmpglyimPlBKQohUl4ISQhAj0dmWN4IdlLeG6uhPCnZklGnlTeKnp4JrTZWUJWMbpU1CmDuoigOU4SUXbEx+NogNsFlNJ0+7fktQundR6Aul54fhGn+mDnmbjD0g4xqdZgP6v2C5JxJkuMudcnmU/PcV+JxLn/0U2ubSHCOLvEm/hCqYKtqZHEW8l344pK6o4c03Ji6r3VbEbq3oVauO8FYVIqYrGlrg0bcfNVsdsmY935jj4JWv1NEbqs6EqpmO+lM9P8JcGRMHjt+ys1acOHoq2JopF3ZccyCQmA6XAxPTmOIVejjCO6+458VZiduKBdHR9mMa3UWDxbO8cvH9itjGUbyuIwtd1J4e3gRPUSu/wzm1aYc0yP2+az/IhxlZq+Jk5R4/hR0Jtc91T1FlZvjdDDG6qStnTJ8VZymcVNVU+n7qfI8QG1WEgOE6XNOxaRpcPQlUKxk/e53UuCdD2+IWmlSoxZO3YsAOMe7Jid4m3wU2IaCJv1UD+PQlW8JS1NJJAG3mgRYzLEBzy9oABDbDo0CY8ldwLAQC4R9QsltCCQTMDuxsR/la2Xv1ME8FJKyucqLGGqg1C0WkEebdlOFA+mG1aRA4382n9laqsgrl8rE3HkvR0+H5C58X7EJTZSlNhZhsDkJEIEeqhSAIDE8NUzJGoKfpSaUAMRCkDEuhAEcLA7Y5p7HD6WmH1O6Og/qPpb/Uuj0Ly3tNmvt8S5wM02dxnKAbu8zPwXR4+PnP/EVZZcYkWEpwPviqOCfD3DkVcY+D0WfiO7Wnmtczors1CFXxAVqndqhrtQRT2YWPZ3z5Kng3w6Fexju9Ky31O/KrZ2R2i5jKd/FQ12WB+/uZVypBZPL5cUrKWppbfn9+nxRQkzIdTkXSU6ppOg3H3cK02nBIPiFFiaMt8P8AH7JFl3onLg4SLgra7M557N2irtAvYAAbHryXKU3lh6FdBgsvFen3DFRlwRxabj4z6qGWnHfRbhTU/r36OrzKI1NNjey43NK+pwaOdzwnl4p9DDV2g0wTB5OI67cNlb/lrqdLU+5DbHl0C5oRjD3Z2TnPJqq/TmnC58U4BEJWNm/D5rrOBsDOqTxVjDH3QXBok3MwLDgLqtiB3ieRj1W1kPse8ausuEadIYfGzkmNFXEhk/l1NXiwsuReJmytZS/gr+ZNw5pwz2heSNOptMeJ7t1mZfapbaTClFleVaNYd6rTHIk+g/utGqyQVk4esG1S5xgNBk+J/stGjj2Pu0q1U00zilcWmvRAUimrM4hQrCzY/jm4np/HzLLjUgQiUKouPcPwIS/gAuTP8R6P6gmn+JdH9QWxwj+GHs64ZcE8ZeFxh/idR/UFGf4o0eaOEQ2dx+BCd+CC4F38U6XNRu/irS5p8YhTN3t9mYwuEOk/mVfy2cxI77vJvxIXlPsoYrvaXtC7GVg8+4wBrB43J8SfkFWcLHwV0UkjlyO2R4atIEqtjbkdE+mId43CZiEyKWzSwbrKPE1UYV3dTK7jwUiutmNmJWWStTMx3fNZSqZ2Q6NfAjU0WBif2U2Eseu3mDb4geqqZTWgEeitwdRnofX+4KmiqXbKmNbD9rcCOIOyY0SCPvl9fgtDMaUsDh9OF7fLyVNrbjkfqk0ST0Z5pyPh4KTLsc6i/eCNj9DzCndQhzhwNx5qCvhiY+/viotFikehZNmdOu2dIFQC4H+4HiFW7TvAouHT4my4XC16lFwdTNwtXMe0Pt6bREPJlw4WFo6T8lyPBU010dy8i4NS7MkUZdHr81OaUSOSmw1KCJ53RXb3j99D8QV20Z7ZnuEtPU/upcBRDiAfgtTJez/t+41xkXIDCYHMkGw4K5jOz/4WuWFwLgBraNmE3AmTJiJ5SoKm6Jy1GylisG2m6G7EbnfdRZfT7wPVWsycO6ekKLLWmbiysrZRdxtkGOqG4H9TpPgNlHQxDmbLay7DAlznCbkCeQKuHLaZ/pCfEg8qWmjPwuYOdaJVxzYVqlRawgNG6gxHvHxXF5sfqmd38dk+7iuqIkIQss2zkZKE/Ql9mtezHoYlAUnskoolK0PiRQpsLR1OCT2SvYOnpbPE/JSjtkMj4xLbHiwV0PlqyjVMieHyV+k63xV6OGSAvuEtan3SoWmXKxVmPBMVD8M7uqKtUskw1TgmVN00JrZmY/3DPT5rOIWlmPun74rNA6KEjph0WcA6HcPPj0WriHt1NgRaCPiPqsTDuhw4LW9oAOJNj6c/imiE1uy5Ruwjf7JH/l6rOFKJHLbw4K9g6kO+7xcfKPNGKZDumx8N2n75qRX0VcVTs1/kfn85Hkkot1Ajadvv74qy2lqa5vp9+IH/AFKthhAHT6IJWV34fmpLtpOa0Ng6TJHesSYB4bq5iaYmY32+/j5qpVqwb/07/RRaQ1JjabHQCIPldFaqCYkFw3Hz+M+qfQqBxIMjkZWZUY6nUIcINp8HAH4gpMlFWdR2WrAGuGky6lAixB9owkTwlocpcZRhziZuSb7/AN1zftRqAZZwO44zstqrVlgcZBIEg+lh6FJPZKcfqV8cNTRcD3vLZVsmcdTpMj4J2NOpgHVLlAjUfvZT9lX/AANbLyY9VfasvBNdpBaQeYWhSq81JM5prZHWqfnMATKhkk9SmVjpfqJ7xkNHKdyUoXB5r+qX+mr/ABsfs5f4JCEShZhtHOkJwCELSMwenNQhRZNCFbmBaNJsPd/ZCFfg9nF5nSM3Ei581Jh9vvkhC6Dm9DsP7xVt/HwQhBB9lKl7wUx3KEKUQkZuZe6VlAoQoS7L8f8AUcxdPgGD2ew2QhOJXm6IqO9Pxb8wkxnu/wChvyQhSIIXDm/r8lBSHfqf8xQhAy/VH5bfNZWCbIdN7pEIBdMu4poBbA5LCzD/AIp8UIUZFmIjw3vHxWxiHflt8D/uCEKC7LpdFSmbFWMt9x/ifkhCmuymXRq5ebDyWgdj4JEKaOXJ2YNVxkrSGyELP87qJs/x/wDy/wChEIQs01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2778" name="AutoShape 10" descr="data:image/jpeg;base64,/9j/4AAQSkZJRgABAQAAAQABAAD/2wCEAAkGBhQSEBQUEBQUFBUVGBQUFBQUFBUUFBQUFBQVFBUUFBQXHCYeFxkjGRQUHy8gJCcpLCwsFR4xNTAqNSYrLCkBCQoKDgwOGg8PGiwdHCQpKSwpKSwsKSksKSwpLCkpKSkpKSksLCwpKSwpKSkpLCwpLCwsKSwsLCksLCwpLCwsLP/AABEIAMIBAwMBIgACEQEDEQH/xAAcAAABBQEBAQAAAAAAAAAAAAAAAQIDBAUGBwj/xAA/EAABAwIEAwUGBAUCBgMAAAABAAIRAyEEBRIxQVFhBiJxgZETMqGxwfAUI1LRBxVC4fGCsjNykqLC0hYkYv/EABsBAAIDAQEBAAAAAAAAAAAAAAABAgMFBAYH/8QAJhEAAgICAgIDAAMAAwAAAAAAAAECEQMhEjEEQRMiUQUyYUKBof/aAAwDAQACEQMRAD8A5qlg3CnJbdbOTYYhlxBW1gabSwSE7EUwNlmT8ZxXKzqefkqKwYnhiUBPAVJWNDU8NShqeAgBgYnaU8BLCBjA1LpT4TKphpQIYcQ0GJSms3muPqvqPrdw2G6koh7nQ50RzXV8H+keR1weOaje1p2IXK1MxeywM7q/ktRzhLiN0nicVdi5WblOgApIVSpUKa2sVH43JWHKi7CTSom4gcU9tYFQcWiVoUhIQnwq+MxbabS55gJDHwoq2OYz3nAeO/oLrl8w7SPfIZ3G7TxPmsxr5PHx/ubqXEsWP9G9psCcVU/L2HHb4FZf/wAIqxME+DfsFdfljBwF+cAq/jsyLWWcAbQJj5GxU1nktIn8Eas8rzHJKlH3xY7GDBB23Co6Su+xWaOqTTdLqbuBu5h3sfJZ2J7O66c0wLbjVeSJm5i67Yz1s5XHejkEKxi8KWOgz5/JV1YQBCEIAEqRKgAQhCAPdqZjZOJlIAngLIcmy0AE4BAangKIwATgEoCcAgBAEsJQEsIASE2pTkQpIQgClh8ua0kwLqliMiDn6ltIU1OS2KjFqZA0t6qTAZX7MQFqwiE/kk1TFRTdhZTPwhV+EQmsjQcUUBhbqwygApoUdaoGgkmALklDm2CRBjcW2kwueYA+4Xn+aZ2a75/pHut+pTe0/aI1n6WmGNmOp5rCw9WXK6GLVssTo2qbwBLv7WUb8fNhYdLlVMyxIEAXMeEff0Vag0m8x8FPh7ZPn6R12WG07dTdR5rmTtMa9Q4gtEeXdWdhqxiAQfIn6KzTyN1V8XNpN+KpcUnbLlbWjNwzpfYGP8cFsdm8R+Y9pcLiYMweHDZbGB7BugHVdYfaHJn4Ku17djxiIPK6sU1LSK5Y3HbMTtLh++6RpMkwfouZcF1uZ5i2q2DIcLGb+i5nFUoK6MbdbObIt6K6EIVpWKhCEACEIQB7yApGtSNapQ1YxcIGpwCUBOAQAAJQEoCWEAIiE6EQgQ2EqEqAESJUJgIlRCEwEQnJCgBjnQuG7Y9oZmkw2/qI49PBbnanN/ZUy1phzvgOJXmleoC4kyehH91fihbtkiCqZ2/cJlKpDh049UtVwiwhQsuV2Ig+y06ajgVuYbASAGwecyCtHs72bloc7jsurwmRBu4HkuPJl3SNDFhSVyOdwOV3v6RsuryfBBvDdTUspC1KGWELkm2dKS9FyjccFgdvMtFTCP5gSPK625LVk9osWBQqT+kj1CIyfJEJrR4dVqSb7puLEj79VHVd3z4lWXAlluH0Wv0ZXZkEJFJWbBTFYVAhCEACEqRAH0C0JyAE4LGLgATgEAJwCQAAnIASpgIkhKhACAJUIQAkJITkIAbCEsIhMBITKroCkKq473D1smB552mxmt73H9WlvQNXKV8Tz+/BbPaip+c8ciT6lc1iFoYo6FJmkcIC1jpMmZ2MX4dU5mFY19yT1Fo8layqjPdfbUBoJ22u2dhK0Gdn+6dQI70i3lxTv0x0+y7lebPowGva9g4E3HkYK7jLM0FRkjzXCV8sphrANTYEF0SSfuVq9nuyWKGFqV6b3MaQXU2FurUwcT+mYtHRcuRKrOzFKXR17M7ptPfdA5q0ztnhxYPJPgvKn4+qAHanuMAkk2kibNHBGHzavr0gNcTEA0mOF45AHiOKgsLZOWdI9cbm9KsO44T1O65ntbVP4arO8WXP4TNXyQ6m1r2yZaXNFtxpvpPw8E3tB2ja7DQXd8iNMOF/GIjr8jZVrG1NDlNcTgK26s0jZVa3A/fVTUXXWozNj2VK7FDCsYkXUEKSIMRCVCYgQhCAPoMBOQErVjFwoCeAkATwEgEQlhEIARCISwgYiEsJExAkSoQAiEqIQAiq44WVtVMce6mB4/nlSa753kysStuug7VYfTXPWSf+o/SFztRamP8AqiEj0TIcJ3WkN1Atv4rZ/lU+6wtPNpDfkVmdmq35dPq1s+i6/Diy4snZqYknExcPkhc8NfJk3BMyBePBeg0nGnh2tA4QuPq49tGsw1LarN6BdHUz2kWDvXNh6Kt7RcopHDYrJmg7OhpcBpNwJ92OIHDZMpZY2dTagBHFzXBw82grewVPU5wNxJE84MSjEZRcnh8VXza9ieJM5XEYFxcWYdpe+pYvAIa1p94y6CTEhXcz7N0qOEeHhrqukkvgGDGzSdgF0lDMKdJuljADz4+q5XtTmBNNwneZP/54qcZOTRVKFJnmb7fVS0RJTK/u+amwe44rTfRlrsrYwQYVfUr2ZUI2tf5ifqs5SXRGXY+UKOVIExCoQhAH0KApGtSNCeAsYuFATgEAJUCEhJCcmPqAboAWEQovxjeaUYtvNS4S/AskhEJBVCXWFDkh0xIQkNUJpxDeaadhTHQiEz8U3ml/EN5pgNxGIaxpc8hoG5cQB6lcdnXbeiLUj7QibjblYrG7Y9ohUqlrDLG2B4E8SOi5CrUl08911wwKrkQ5fhcznNfbEEiDfzlZOmZT6jk2md5XXFUqQmz0fJ6cU6RH6W/JdbllYTDvJcb2cxYdh6R5AA/6bLZxFUm7XFkDcRMcx4LhyLZp4npUaue4VtQ6XRfa9wRsQsnB9k6lRzS9zoGx1G3gsnG5FWLtdOr7QfpNiDz1DdXcix+MwzyXU3GkYLgTOr/lG87+iiotLTL2t+zthlrabRptpEf5VbGYi1lCzNzWMNDh0Iv4QpK+SYlwkUnkeA+UqlQb6QnkS7Zk1XblcZn+MkPdILW2jeSDfpvZdLn2K/D0ajn2LQbGx1bAR4kLhczywNoEhx/WbmHE3k+M/FW41vf6UZZ6pGGXl1zxWlRYNI57+OyzaVoVs1rtj7n/AAtFmcmJmF7+nrsVluC36dIOF0OwDVWppaLHjb2c/pT2tW63AtUowbU/lQvhZgaULohhGIS+ZD+FnszQnhUW5k3mj+at5rNoiaASqkcxba6lpYxpSoCeFh9p6xbSJBiy3Fz3bA/knwXT4ivLEhk/qzh6eZ1T/WU4ZrVDh3yq2CwrnnupwoltQB/Nen4ReVx110cvJLGmk7/TvstxBNMElDs1Adpm6MABoEckw4Bpfq4r5/N4lmmsl+6o24qTgmixXqEtmVzOKxFZz4YTC3sxqFrDCwcBmG50z8l0+BGbTcdi8mUYY6lqxa9Gs1shxUOMzCoKGgGXvs4/pby8Sn4rHuNjtyGyzq9a1luQwcXb2Yvz1qBzuMpaQRufkFkvcRsuhxVORdYNbukgq1osxu0RtfzTi1McINtuCf7S190iw6PsjmQbqpO56m/ULtWUNQsvM8op96ev0K7jKc20AB+3NcmaN9Hd48vTJMTh6tM90OjmLiOoVjDV3neeu+30WrRxzTsQlq1AWkCJg7cFx8vRoW0jRyPGBo1bTsAO8Y67gLpcIyvWGpjHFp2MxPUEm/ivMm56KLA5w1aANLN5dIAbB6mbHh1XZtyyq2i2vm+POEY8dyi1zBUA5FzgQHR/TTbadytWKUVSMOTbdso/xO7NOxGBqOlzatAe0LTfWxs6hPQSR4evkdfLX/gmPLnbgkTbQTDRHSx816zi6lD2Ff8Al+YOxf5Nb/61cn2pHs3T7FzmtLo3LINgY5HyGjnVR1FtEgaGgHVHeIbdrTwiY9FDInrj+7JQa3ZReyCRyt/hDN1H1U1FWEUbmAoy0fFXW4QKtl47oWg1ZmSTs08cVRF+DCT8KFYQVVyZbxRW/ChKpkJ8mLijs/5ITxPqk/kJnc8OKsMzmSkZnl46xsp3IyxzcmtueKkwmVlrpk+tlDWzeCOqtYTM9ToUXYGiFzvbFpNIxey6JUM2o6m7SnjzfDJTq6Dhz+p5xlWIfSnun0TMQ19WoDpO667+XnR7iXLMEf6mrrf8vFSeVY/sTXh6UXLRZy5kUxPJUxUd7Xor9Wk4GwssfOMQWksFnEXjcD6Erz+PHPPlev7f+Gks8MEG5fhkZ/ntTWWUCase8S0Bg6Aj3ljjHYobU6d77H/2WrTpBtlFUfDh4H6L1WLCsUFFHm55fklbRkVc9xDP+JSb/wBw+qrHtLzp+jj9QuhfcXXOZjgQCSBY8OSm7HDi/RddiNTGuiNQBjffgsfHUpdZOw+O0jS6S0bcx5KSs4G4MgzCRYlxM8AgwUrxBVl9CQoTSt4bpMtTs28kw3dJ52Ws0QE3s8NVO46bKzVoQYXBKX2dmpjh9FRJRZFwVdAJFyfDgqQU5qHSqZbL0qM7tIxvsrGHNuCOJnZYOcZ3WxVYVcTUdUdDWgngwCAGjgPDqVJ2lxxnQPErPZ3qZtcDUPI94fGfJd+G+OzLz1z0b1XC/lUi1rGueQaRFSHzwN32EjcgXWEWEOeDY3kbQeI6XU+U44seLw0gtdLQ4aH2dDTxj5KF8Cqb6mkkaiIJnZ0TY+atKCu5v7pcO24U76PDjcFWMNhbIHdGthGwwDkfmrTVBRb3Z8J+inYsvNHjJmpglyimPlBKQohUl4ISQhAj0dmWN4IdlLeG6uhPCnZklGnlTeKnp4JrTZWUJWMbpU1CmDuoigOU4SUXbEx+NogNsFlNJ0+7fktQundR6Aul54fhGn+mDnmbjD0g4xqdZgP6v2C5JxJkuMudcnmU/PcV+JxLn/0U2ubSHCOLvEm/hCqYKtqZHEW8l344pK6o4c03Ji6r3VbEbq3oVauO8FYVIqYrGlrg0bcfNVsdsmY935jj4JWv1NEbqs6EqpmO+lM9P8JcGRMHjt+ys1acOHoq2JopF3ZccyCQmA6XAxPTmOIVejjCO6+458VZiduKBdHR9mMa3UWDxbO8cvH9itjGUbyuIwtd1J4e3gRPUSu/wzm1aYc0yP2+az/IhxlZq+Jk5R4/hR0Jtc91T1FlZvjdDDG6qStnTJ8VZymcVNVU+n7qfI8QG1WEgOE6XNOxaRpcPQlUKxk/e53UuCdD2+IWmlSoxZO3YsAOMe7Jid4m3wU2IaCJv1UD+PQlW8JS1NJJAG3mgRYzLEBzy9oABDbDo0CY8ldwLAQC4R9QsltCCQTMDuxsR/la2Xv1ME8FJKyucqLGGqg1C0WkEebdlOFA+mG1aRA4382n9laqsgrl8rE3HkvR0+H5C58X7EJTZSlNhZhsDkJEIEeqhSAIDE8NUzJGoKfpSaUAMRCkDEuhAEcLA7Y5p7HD6WmH1O6Og/qPpb/Uuj0Ly3tNmvt8S5wM02dxnKAbu8zPwXR4+PnP/EVZZcYkWEpwPviqOCfD3DkVcY+D0WfiO7Wnmtczors1CFXxAVqndqhrtQRT2YWPZ3z5Kng3w6Fexju9Ky31O/KrZ2R2i5jKd/FQ12WB+/uZVypBZPL5cUrKWppbfn9+nxRQkzIdTkXSU6ppOg3H3cK02nBIPiFFiaMt8P8AH7JFl3onLg4SLgra7M557N2irtAvYAAbHryXKU3lh6FdBgsvFen3DFRlwRxabj4z6qGWnHfRbhTU/r36OrzKI1NNjey43NK+pwaOdzwnl4p9DDV2g0wTB5OI67cNlb/lrqdLU+5DbHl0C5oRjD3Z2TnPJqq/TmnC58U4BEJWNm/D5rrOBsDOqTxVjDH3QXBok3MwLDgLqtiB3ieRj1W1kPse8ausuEadIYfGzkmNFXEhk/l1NXiwsuReJmytZS/gr+ZNw5pwz2heSNOptMeJ7t1mZfapbaTClFleVaNYd6rTHIk+g/utGqyQVk4esG1S5xgNBk+J/stGjj2Pu0q1U00zilcWmvRAUimrM4hQrCzY/jm4np/HzLLjUgQiUKouPcPwIS/gAuTP8R6P6gmn+JdH9QWxwj+GHs64ZcE8ZeFxh/idR/UFGf4o0eaOEQ2dx+BCd+CC4F38U6XNRu/irS5p8YhTN3t9mYwuEOk/mVfy2cxI77vJvxIXlPsoYrvaXtC7GVg8+4wBrB43J8SfkFWcLHwV0UkjlyO2R4atIEqtjbkdE+mId43CZiEyKWzSwbrKPE1UYV3dTK7jwUiutmNmJWWStTMx3fNZSqZ2Q6NfAjU0WBif2U2Eseu3mDb4geqqZTWgEeitwdRnofX+4KmiqXbKmNbD9rcCOIOyY0SCPvl9fgtDMaUsDh9OF7fLyVNrbjkfqk0ST0Z5pyPh4KTLsc6i/eCNj9DzCndQhzhwNx5qCvhiY+/viotFikehZNmdOu2dIFQC4H+4HiFW7TvAouHT4my4XC16lFwdTNwtXMe0Pt6bREPJlw4WFo6T8lyPBU010dy8i4NS7MkUZdHr81OaUSOSmw1KCJ53RXb3j99D8QV20Z7ZnuEtPU/upcBRDiAfgtTJez/t+41xkXIDCYHMkGw4K5jOz/4WuWFwLgBraNmE3AmTJiJ5SoKm6Jy1GylisG2m6G7EbnfdRZfT7wPVWsycO6ekKLLWmbiysrZRdxtkGOqG4H9TpPgNlHQxDmbLay7DAlznCbkCeQKuHLaZ/pCfEg8qWmjPwuYOdaJVxzYVqlRawgNG6gxHvHxXF5sfqmd38dk+7iuqIkIQss2zkZKE/Ql9mtezHoYlAUnskoolK0PiRQpsLR1OCT2SvYOnpbPE/JSjtkMj4xLbHiwV0PlqyjVMieHyV+k63xV6OGSAvuEtan3SoWmXKxVmPBMVD8M7uqKtUskw1TgmVN00JrZmY/3DPT5rOIWlmPun74rNA6KEjph0WcA6HcPPj0WriHt1NgRaCPiPqsTDuhw4LW9oAOJNj6c/imiE1uy5Ruwjf7JH/l6rOFKJHLbw4K9g6kO+7xcfKPNGKZDumx8N2n75qRX0VcVTs1/kfn85Hkkot1Ajadvv74qy2lqa5vp9+IH/AFKthhAHT6IJWV34fmpLtpOa0Ng6TJHesSYB4bq5iaYmY32+/j5qpVqwb/07/RRaQ1JjabHQCIPldFaqCYkFw3Hz+M+qfQqBxIMjkZWZUY6nUIcINp8HAH4gpMlFWdR2WrAGuGky6lAixB9owkTwlocpcZRhziZuSb7/AN1zftRqAZZwO44zstqrVlgcZBIEg+lh6FJPZKcfqV8cNTRcD3vLZVsmcdTpMj4J2NOpgHVLlAjUfvZT9lX/AANbLyY9VfasvBNdpBaQeYWhSq81JM5prZHWqfnMATKhkk9SmVjpfqJ7xkNHKdyUoXB5r+qX+mr/ABsfs5f4JCEShZhtHOkJwCELSMwenNQhRZNCFbmBaNJsPd/ZCFfg9nF5nSM3Ei581Jh9vvkhC6Dm9DsP7xVt/HwQhBB9lKl7wUx3KEKUQkZuZe6VlAoQoS7L8f8AUcxdPgGD2ew2QhOJXm6IqO9Pxb8wkxnu/wChvyQhSIIXDm/r8lBSHfqf8xQhAy/VH5bfNZWCbIdN7pEIBdMu4poBbA5LCzD/AIp8UIUZFmIjw3vHxWxiHflt8D/uCEKC7LpdFSmbFWMt9x/ifkhCmuymXRq5ebDyWgdj4JEKaOXJ2YNVxkrSGyELP87qJs/x/wDy/wChEIQs01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2780" name="Picture 12" descr="http://i1.r7.com/data/files/2C92/94A3/25B4/349D/0125/BB3B/A3B9/25FD/maria-paula-dallari-agbr-g-20091222.jpg"/>
          <p:cNvPicPr>
            <a:picLocks noChangeAspect="1" noChangeArrowheads="1"/>
          </p:cNvPicPr>
          <p:nvPr/>
        </p:nvPicPr>
        <p:blipFill>
          <a:blip r:embed="rId3"/>
          <a:srcRect/>
          <a:stretch>
            <a:fillRect/>
          </a:stretch>
        </p:blipFill>
        <p:spPr bwMode="auto">
          <a:xfrm>
            <a:off x="6742633" y="2119731"/>
            <a:ext cx="1377522" cy="1178377"/>
          </a:xfrm>
          <a:prstGeom prst="rect">
            <a:avLst/>
          </a:prstGeom>
          <a:noFill/>
        </p:spPr>
      </p:pic>
      <p:pic>
        <p:nvPicPr>
          <p:cNvPr id="12" name="Imagem 11" descr="http://4.bp.blogspot.com/-7xfVl2v8tbc/Tk720MxSXEI/AAAAAAAAVNQ/n_JYHOaEjlU/s1600/Manifestre+leitura+de+Lucas.JPG"/>
          <p:cNvPicPr/>
          <p:nvPr/>
        </p:nvPicPr>
        <p:blipFill>
          <a:blip r:embed="rId4" cstate="print"/>
          <a:srcRect/>
          <a:stretch>
            <a:fillRect/>
          </a:stretch>
        </p:blipFill>
        <p:spPr bwMode="auto">
          <a:xfrm>
            <a:off x="6730024" y="3671246"/>
            <a:ext cx="1764261" cy="1160108"/>
          </a:xfrm>
          <a:prstGeom prst="rect">
            <a:avLst/>
          </a:prstGeom>
          <a:noFill/>
          <a:ln w="9525">
            <a:noFill/>
            <a:miter lim="800000"/>
            <a:headEnd/>
            <a:tailEnd/>
          </a:ln>
        </p:spPr>
      </p:pic>
      <p:sp>
        <p:nvSpPr>
          <p:cNvPr id="13" name="CaixaDeTexto 12"/>
          <p:cNvSpPr txBox="1"/>
          <p:nvPr/>
        </p:nvSpPr>
        <p:spPr>
          <a:xfrm>
            <a:off x="1763688" y="4077072"/>
            <a:ext cx="4392488" cy="615553"/>
          </a:xfrm>
          <a:prstGeom prst="rect">
            <a:avLst/>
          </a:prstGeom>
          <a:noFill/>
        </p:spPr>
        <p:txBody>
          <a:bodyPr wrap="square" rtlCol="0">
            <a:spAutoFit/>
          </a:bodyPr>
          <a:lstStyle/>
          <a:p>
            <a:r>
              <a:rPr lang="pt-BR" dirty="0" smtClean="0"/>
              <a:t>Lucas Ramalho Maciel – 2011-2013</a:t>
            </a:r>
          </a:p>
          <a:p>
            <a:pPr algn="ctr"/>
            <a:r>
              <a:rPr lang="pt-BR" sz="1600" dirty="0" smtClean="0"/>
              <a:t>Portaria 343 de 24/04/2013</a:t>
            </a:r>
            <a:endParaRPr lang="pt-BR" sz="1600" dirty="0"/>
          </a:p>
        </p:txBody>
      </p:sp>
      <p:sp>
        <p:nvSpPr>
          <p:cNvPr id="2" name="CaixaDeTexto 1"/>
          <p:cNvSpPr txBox="1"/>
          <p:nvPr/>
        </p:nvSpPr>
        <p:spPr>
          <a:xfrm>
            <a:off x="2627784" y="5795972"/>
            <a:ext cx="3409908" cy="369332"/>
          </a:xfrm>
          <a:prstGeom prst="rect">
            <a:avLst/>
          </a:prstGeom>
          <a:noFill/>
        </p:spPr>
        <p:txBody>
          <a:bodyPr wrap="none" rtlCol="0">
            <a:spAutoFit/>
          </a:bodyPr>
          <a:lstStyle/>
          <a:p>
            <a:r>
              <a:rPr lang="pt-BR" dirty="0" smtClean="0"/>
              <a:t>Prof. </a:t>
            </a:r>
            <a:r>
              <a:rPr lang="pt-BR" dirty="0" err="1" smtClean="0"/>
              <a:t>Dilvo</a:t>
            </a:r>
            <a:r>
              <a:rPr lang="pt-BR" dirty="0" smtClean="0"/>
              <a:t> </a:t>
            </a:r>
            <a:r>
              <a:rPr lang="pt-BR" dirty="0" err="1" smtClean="0"/>
              <a:t>Ilvo</a:t>
            </a:r>
            <a:r>
              <a:rPr lang="pt-BR" dirty="0" smtClean="0"/>
              <a:t> </a:t>
            </a:r>
            <a:r>
              <a:rPr lang="pt-BR" dirty="0" err="1" smtClean="0"/>
              <a:t>Ristoff</a:t>
            </a:r>
            <a:r>
              <a:rPr lang="pt-BR" dirty="0" smtClean="0"/>
              <a:t> -2014</a:t>
            </a:r>
            <a:endParaRPr lang="pt-BR" dirty="0"/>
          </a:p>
        </p:txBody>
      </p:sp>
      <p:pic>
        <p:nvPicPr>
          <p:cNvPr id="2050" name="Picture 2" descr="https://encrypted-tbn3.gstatic.com/images?q=tbn:ANd9GcQICo3DFildH69yXq3M9nlov3zwMiYo-ihFX3950iMHuNpmDfUA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013176"/>
            <a:ext cx="1505426" cy="15313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5" y="2629361"/>
            <a:ext cx="8640960" cy="2000548"/>
          </a:xfrm>
          <a:prstGeom prst="rect">
            <a:avLst/>
          </a:prstGeom>
          <a:noFill/>
        </p:spPr>
        <p:txBody>
          <a:bodyPr wrap="square" rtlCol="0">
            <a:spAutoFit/>
          </a:bodyPr>
          <a:lstStyle/>
          <a:p>
            <a:pPr algn="ctr"/>
            <a:r>
              <a:rPr lang="pt-BR" sz="3200" dirty="0" smtClean="0"/>
              <a:t>Comissão Executiva Nacional do Programa de Educação Tutorial</a:t>
            </a:r>
          </a:p>
          <a:p>
            <a:pPr algn="ctr"/>
            <a:endParaRPr lang="pt-BR" sz="3200" dirty="0" smtClean="0"/>
          </a:p>
          <a:p>
            <a:pPr algn="ctr"/>
            <a:r>
              <a:rPr lang="pt-BR" sz="2800" dirty="0" smtClean="0"/>
              <a:t>CENAPET</a:t>
            </a:r>
            <a:endParaRPr lang="pt-BR" sz="2800" dirty="0"/>
          </a:p>
        </p:txBody>
      </p:sp>
      <p:pic>
        <p:nvPicPr>
          <p:cNvPr id="3" name="Imagem 2" descr="C:\Users\aristeu\Downloads\logocenapet (2).jpg"/>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0352"/>
            <a:ext cx="3528392" cy="2088232"/>
          </a:xfrm>
          <a:prstGeom prst="rect">
            <a:avLst/>
          </a:prstGeom>
          <a:noFill/>
          <a:ln>
            <a:noFill/>
          </a:ln>
        </p:spPr>
      </p:pic>
    </p:spTree>
    <p:extLst>
      <p:ext uri="{BB962C8B-B14F-4D97-AF65-F5344CB8AC3E}">
        <p14:creationId xmlns:p14="http://schemas.microsoft.com/office/powerpoint/2010/main" val="34342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1196752"/>
            <a:ext cx="4557658" cy="3293209"/>
          </a:xfrm>
          <a:prstGeom prst="rect">
            <a:avLst/>
          </a:prstGeom>
          <a:noFill/>
        </p:spPr>
        <p:txBody>
          <a:bodyPr wrap="none" rtlCol="0">
            <a:spAutoFit/>
          </a:bodyPr>
          <a:lstStyle/>
          <a:p>
            <a:r>
              <a:rPr lang="pt-BR" sz="2800" dirty="0" smtClean="0"/>
              <a:t>Norteadores da CENAPET</a:t>
            </a:r>
          </a:p>
          <a:p>
            <a:endParaRPr lang="pt-BR" dirty="0"/>
          </a:p>
          <a:p>
            <a:r>
              <a:rPr lang="pt-BR" dirty="0" smtClean="0"/>
              <a:t>Eventos regionais anuais :</a:t>
            </a:r>
          </a:p>
          <a:p>
            <a:r>
              <a:rPr lang="pt-BR" dirty="0" smtClean="0"/>
              <a:t>-  SulPET</a:t>
            </a:r>
          </a:p>
          <a:p>
            <a:pPr marL="285750" indent="-285750">
              <a:buFontTx/>
              <a:buChar char="-"/>
            </a:pPr>
            <a:r>
              <a:rPr lang="pt-BR" dirty="0" smtClean="0"/>
              <a:t>SudestePET</a:t>
            </a:r>
          </a:p>
          <a:p>
            <a:pPr marL="285750" indent="-285750">
              <a:buFontTx/>
              <a:buChar char="-"/>
            </a:pPr>
            <a:r>
              <a:rPr lang="pt-BR" dirty="0" smtClean="0"/>
              <a:t>NordestePET</a:t>
            </a:r>
          </a:p>
          <a:p>
            <a:r>
              <a:rPr lang="pt-BR" dirty="0" smtClean="0"/>
              <a:t>-  CentroOestePET</a:t>
            </a:r>
          </a:p>
          <a:p>
            <a:pPr marL="285750" indent="-285750">
              <a:buFontTx/>
              <a:buChar char="-"/>
            </a:pPr>
            <a:r>
              <a:rPr lang="pt-BR" dirty="0" smtClean="0"/>
              <a:t>NortePET</a:t>
            </a:r>
          </a:p>
          <a:p>
            <a:pPr marL="285750" indent="-285750">
              <a:buFontTx/>
              <a:buChar char="-"/>
            </a:pPr>
            <a:endParaRPr lang="pt-BR" dirty="0"/>
          </a:p>
          <a:p>
            <a:pPr marL="285750" indent="-285750">
              <a:buFontTx/>
              <a:buChar char="-"/>
            </a:pPr>
            <a:r>
              <a:rPr lang="pt-BR" dirty="0" smtClean="0"/>
              <a:t>Evento Nacional anual - ENAPET</a:t>
            </a:r>
          </a:p>
          <a:p>
            <a:endParaRPr lang="pt-BR" dirty="0"/>
          </a:p>
        </p:txBody>
      </p:sp>
    </p:spTree>
    <p:extLst>
      <p:ext uri="{BB962C8B-B14F-4D97-AF65-F5344CB8AC3E}">
        <p14:creationId xmlns:p14="http://schemas.microsoft.com/office/powerpoint/2010/main" val="1827120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google.com/mail/u/0/?ui=2&amp;ik=6fbeca0a8e&amp;view=fimg&amp;th=149bf1efd9e56ee5&amp;attid=0.1.1&amp;disp=emb&amp;attbid=ANGjdJ8bSC79Ct8Mo_NJt7b6XWAnAPFwG4ImQFr2GVjycaZiso3-a2zDichPyBIkacyNcBn6BR2qx66y3gZyIm83-9P0HigWkRC-dhfOuKjP1HsRFvA0lvkKsseaAtU&amp;sz=w1600-h1000&amp;ats=1416251186794&amp;rm=149bf1efd9e56ee5&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https://mail.google.com/mail/u/0/?ui=2&amp;ik=6fbeca0a8e&amp;view=fimg&amp;th=149bf1efd9e56ee5&amp;attid=0.1.1&amp;disp=emb&amp;attbid=ANGjdJ8bSC79Ct8Mo_NJt7b6XWAnAPFwG4ImQFr2GVjycaZiso3-a2zDichPyBIkacyNcBn6BR2qx66y3gZyIm83-9P0HigWkRC-dhfOuKjP1HsRFvA0lvkKsseaAtU&amp;sz=w1600-h1000&amp;ats=1416251186794&amp;rm=149bf1efd9e56ee5&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6" descr="https://mail.google.com/mail/u/0/?ui=2&amp;ik=6fbeca0a8e&amp;view=fimg&amp;th=149bf1efd9e56ee5&amp;attid=0.1.1&amp;disp=emb&amp;attbid=ANGjdJ8bSC79Ct8Mo_NJt7b6XWAnAPFwG4ImQFr2GVjycaZiso3-a2zDichPyBIkacyNcBn6BR2qx66y3gZyIm83-9P0HigWkRC-dhfOuKjP1HsRFvA0lvkKsseaAtU&amp;sz=w1600-h1000&amp;ats=1416251186794&amp;rm=149bf1efd9e56ee5&amp;zw&amp;atsh=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8" descr="https://mail.google.com/mail/u/0/?ui=2&amp;ik=6fbeca0a8e&amp;view=fimg&amp;th=149bf1efd9e56ee5&amp;attid=0.1.1&amp;disp=emb&amp;attbid=ANGjdJ8bSC79Ct8Mo_NJt7b6XWAnAPFwG4ImQFr2GVjycaZiso3-a2zDichPyBIkacyNcBn6BR2qx66y3gZyIm83-9P0HigWkRC-dhfOuKjP1HsRFvA0lvkKsseaAtU&amp;sz=w1600-h1000&amp;ats=1416251186794&amp;rm=149bf1efd9e56ee5&amp;zw&amp;atsh=1"/>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81" name="Picture 9" descr="C:\Users\aristeu\Desktop\unn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92272"/>
            <a:ext cx="1949396" cy="1949397"/>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1979712" y="1052736"/>
            <a:ext cx="4272323" cy="369332"/>
          </a:xfrm>
          <a:prstGeom prst="rect">
            <a:avLst/>
          </a:prstGeom>
          <a:noFill/>
        </p:spPr>
        <p:txBody>
          <a:bodyPr wrap="none" rtlCol="0">
            <a:spAutoFit/>
          </a:bodyPr>
          <a:lstStyle/>
          <a:p>
            <a:r>
              <a:rPr lang="pt-BR" dirty="0" smtClean="0"/>
              <a:t>Dante Augusto Barone- 1999- 2008</a:t>
            </a:r>
            <a:endParaRPr lang="pt-BR" dirty="0"/>
          </a:p>
        </p:txBody>
      </p:sp>
      <p:pic>
        <p:nvPicPr>
          <p:cNvPr id="3082" name="Picture 10" descr="C:\Users\aristeu\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580" y="2348880"/>
            <a:ext cx="1866900" cy="22098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data:image/jpeg;base64,/9j/4AAQSkZJRgABAQAAAQABAAD/2wCEAAkGBxQTEhUUExQUFRUXFxcXFxcXFRcVFBgcGBwXFxQXFxccHCggGBwlHRQXITEhJSkrLi4uFx8zODMsNygtLisBCgoKDg0OGxAQGiwkHyQsLCwsLCwsLCwsLCwsLCwsLCwsLCwsLCwsLCwsLCwsLCwsLCwsLCwsLCwsLCwsLCwsLP/AABEIAMIBAwMBIgACEQEDEQH/xAAbAAACAwEBAQAAAAAAAAAAAAABAgADBgUEB//EAD4QAAIBAgIHBgMGBAUFAAAAAAABAgMRITEEBRJBUXGBImGRscHwBjLRE0JScoKhM5Lh8RQVI7LCQ1NiY6L/xAAaAQACAwEBAAAAAAAAAAAAAAAAAQIEBQMG/8QAJREBAQACAgICAQQDAAAAAAAAAAECEQMxEiEEQTITImGBM1Fx/9oADAMBAAIRAxEAPwD5pN4vmFPyBHN8yR3FXS+sgyycshEhprEgaRWY/wBnjcVfUMJ4cgBvugawIslzRIi0ZksR4pXSKpSeDHo4u/v3gFgFrF+9wY/0YHv6lcpWAlVV3bfd9RXHHoGo+213Ia2PQnC7ainkuQ4tPJDpG3Onn72hRLMvsUPPqLI8Wo3LkKyzcuQlji6hYDGYLAaIhCWACAhBBABIwBZFNQuZTUQ4LHO0/wCWX6Thw+Znb0/5Zc0cSGbIZOuHTzyeJAtEHNJenJg8xpeoijimWQWfIzb/ALaQxd2NUla5KcfP+oLYPmIxi72fL6BlDETcemnn0uKgsnlzuJGWLQ6WQoQzRWfMshC1lzfoVpZ8h1LyEETyGbs/eBW1kWNXXviAeStHtN9yHvkNpCx6erETJ7JqKeSHEhkuQ5tzp5+9oUt4l1yjeRyGLVrJchGxlkuRWzk61LhuKEDG5AIlxBGS5CMAKYGwEAIymoy1lNUcFc7WD7MuaOJDNnZ1g+y/zLyOLTzZzydMFLIFPuQScPbkJDRzBciZmtRbCV7L3wAsuv1Eh78yxZIiZUhpN2T7rBiNBYY8foA0KzXIVjLPp6i2EYrPxFpp4jXxXMZ4pgQSWCG3Y5Wx8n5Bm/INOVrPp4/2AKK+fReoiY9V3d+6/wC7BYkVaenkh0JDJDm1Hn/sUeZyxPQYrXWnyqVJRT7KbSSedsLu2ZDky1HbhwudbvTPiihB7O0pWte2J59I+L6KV4qUnwtY+e0aDk0krv34HX1dqRu+3gtyTKuXLpdx+LMq2mpdewr4YRl+G+fI7Bk9S6FTozUru3F7ufcasnx5zObcebivHlqiAlyHRxEjYLkEEIyXIAAoqMvZRVHBY5un/K/zLyOLDNna1g+y/wA3ocWH3jnk649FhHDeQejHDdv8yHST0P6cVgSy9+8iIm4zGod+/IdrASWV+IzImMRli2hExk7SFoHWbFSJTeZEALPIscsOdhGsBI5Iej29EvqDZurLMMn76MFJ+fvzECaQrNrgl+wgazx5r6i3JzpHTUxyQyEhkhrmzGBe3l1rXcKM5LPZduuC8zBqVsjb69o7dCa4K/8ALj6GKoUtppLC7SvzK/N2u/F6q/RKjjPaTNqmnBO9rrr4Gcq6kcbWldZ3NJoM04pbrFPOy+40uLG43VeKlVxcUpY4Y95odV6XKTcZWwW7uw+hxtOkoK+/9+R7Ph6unOS2m5bKdrWXTiS4bfL04/Lk8ffbvoIpC2zTMCJcgBABA2ABlNQuZTUGNOZrD5X+Y48N519Y/L+r6nHhvOeTpit0ePZXXzCWaJHsLr5shOVGs23iS+HvvF3heRmtU8pYItmzz3xRdUYrDREefvuAgb/fcBrqW/3xJcFLJ+9zAiIg3w994kM4jSWBXTzRIV6pZix+g3v9hJ/QRqqzxXJCvcJJ9p8o+RfoujupNQTs3vtlZXJSIW6jSweCHRTSZYbM6YN7JpNFThKLyaa9s+fqLUnHem14YG51jp6pRxxk12V68jGVYN3e94vzbK/NZvS98Tiz8blr00Wg1J/ZdrHDrbijz09K2Hg+h4tV6ydN2eMXmvVd50tYaPGpFTptNPeinrV9tDe5uKJ6btTjv32/Y0Hw5G1Rt2xi137n6GP0TQ60m9iDbWbWS98Dc6i1ZKmlUqu87ZbonXDH3uKnLndaruEKFpcPxK777k/xMdpRvi7u3I7ec62q+Get6X3IRkJIoBsIrAIyioy5lFQcDmaxfY/U/U5Ed51tYPsfqfqciGTOeTrj092grsLr5sgdAXYWPHzZDpEGTWY98GJTY7eBm1rbG2RdIrnu6DTmRApYkaxDcn3hGehv9+8wIFHf74ATAj3ESs174Dp4CN5dGEPS+p9fUEFdv3xJUeIaUkn1sIPLVhaTfFL6F2haR9nNTte18Mr3VhdIXaZVc6Yo2NRBC6ZpKpxcpZLxb3IeLOD8SV7yjDgtrq7r0/c1M8vHHbJ4OL9Tk8a5teu6ktqTu3+y3JASuJAe5Qyu3pOPGTGSEqUUy3QdKdK6fyvNcHxREwuIb+kc+HG+52v0fS5qokqklCUo3SbSadk8DQ620tSrbMZXUI2wd8X83kl0Mj9niXRk1Zp2axHb60rY/G3l5ZemyhPsXV029lJJbT5M9mhaJU2lKVoJfdWMn+Z+hn4TraT9jOmlFU5Lath2sLu3BrzNkiXDxTW6pfK5bvwlQhEyXLKkiAEAAsimZdI89RjhVzdY/Lbv81f1OPHJnW1m8PD/AGo5MHgzm7R0dXr/AE1182Qs1f8Aw49fNkOntyvbF03gXPJHnos9MVkjOrXNUeC97wyeQsngRvIiZ940V2n4CrMeO9riRoBYNoVPAebxv3CxyHANR9nvC1kR7iyrlyzEYN+/AWUfH+4fogrGy72ECuu7u/FIpuPUzaF3E4VjUwyXQzOvJf60v0r9l9TTQyRm/iBWrc4xfp/xNHmn7Gf8DX6t/wCPBKYU2VxkWRkUm7KKGTJFkBODtC3xsRsMb9QhXd6fQ9UaBGjDZWbs3zPbc8+hV9unCX4op+KPQi7Onmst7uxCLcNxFoRWwkYESTPPUPRIomiQrja8fZjzOJH5eDu+vA18ocSt0yNx2lMtRw9AnJU0llju72E7TphHoeT59R3nogeeg8X0L4vHoZ+TVWTyA3kJGV0yXyI6G1th4P1KkyX7Ij2sln4ipgcsiIIFieKGks+/+4kVj0Yzln3CME8PAKk1j3KwieCGYwr0h49EJ9AVZY9Bbkp0jWqjkjifEce1B8YteDX1OzGWByviJdmD72vFf0NLl/Bm/E9c8/twN5fSxKmuIIzsU25LqvRELnYrcxULTp5LI44ssRXFlkWJKabr4cqX0eHcmvBtHSTM78H1uxUjwkn4q3/E0CZbwu8Y8/8AIw8eXKfye5EI5E2huKy5BEybQwZlTRYBgFVhZItYrAK7BGuANG+aUnn0Loyz5FMM30HM+xqGi8BovIRbwwEFoJvBAuSQj2MshriNYIawjWU3j0BCWfeC9rgiGhagzkVw+oG/oPRFnLF9PIDZWvml08ke+lqurKk6qpy+zWDnlG73Y5k5Ebde3di8Dw67V6V+Di/T1KamvKcfuzfJR+p5dM11CpBxUZJu1r2tg78S/lljcWfw8ec5ZdfbmyuGxLkKjeTIKBYZCOQyHiytDISbu/Cda1Zr8UX4qzXqa9GD1BO2kU+9teKZvCxxfixvnzXLv+AZLksQ6KQ3DcUgAzBciAMIwMFwMQQgrIAfOEsWFMF8WSbKNappS8gRBteRExBbYbeCO4STxEZnl1GuLP1DEAN8MOIYgbwQIyCQ6JXMsg/UrnvGSR+bqj6HOrD/ACfZvaUqrsnZX2VufDHzPnlP5lzRvNY0rak0eVld1J377WSZ2wceT6fNNKptMrpZotrspi8R9pz1XtSGSEi2FNkGhOjBQm2xlJiPcMEW4QSe/UivpFL83lib1GJ+Fo30iPcpP9rG4sWeL8WN8+75f6AAQM6KKEQQAaEIC4BGBkFEEuiAciBoPm0XiSTxBvImUmoZZEW4DeBBBahZETBYRmmxovASQUFP7PNki/fgLJggwB4vBicQ3wA2EJI5+B9a+LdGktTaKl+Kbks97vb3vZ8iUvI+o/FWmzlqnREnFw7Suvmyxvu37jrg55/T5HpObKo5l9fMphmOJvWkEWLGTEuywdl8QWY1xW33eISUryYT7MnYEpgUe8bZsh6cs/lTqOr8P6f9jKT2b7SSztbfwO5H4k/9f/3/AEMzosu6/MsqVHwLWGPpl8uXnlcq2Gga3hVezZxlweT42Z0LmR+HI7VZN7k36eprCVjhaa4oGQRCLc5uttdQo4PtTzUVw4t5I52j/FcHK1SDgm/mUtpLngrEPKOk48rNtHtCNiuatfda991jwy0vfu3Dt0WOPk9zIc6VdPO/80l+yZCPml4ZMO3iNFCX8g3KljQMngRikbEDjRYiY4GjeHgRSFuQQMGDEigjhmuWSeHIpcjx1at3clMdoZXS+Tx8DQ601kpaDolLZinB1G5Jx2mtqas1ms9/AybZbUUdiDUnt3e0rYJbmn3k9Fa2H2VN5wi/0r6E/wAHRf8A0ofyoykdKS/EemGk/wDlJfqZcnJGfeGz7V1oWb5sW4XU2r2d+8jK9WoKdw3AFiHadBUwtgQG9ejPiPUa4jaI47PBiV87ItYX1FXLt0/hxv7ZWe535cPfA1tzIfDkrV13pmi1jpn2cL73gv6izsntCS26j13KNL0lQjffuXFmdlpNR4upNX6eCTB9q2u1Ny/Myrl8j16WcfjXf7qbU+rVVqVJ1e01LLc743fdut3Hb0jRKKi9qENlLHspJLfiZ/Rqk4u8ZY53WXXiNrDS6k4OEn2Xa9la9mnbkLHmxk1e0suLK5b36cuvp9WNOUKcpKmm9nDtbLyV87Jbjm/5jU/7kvE0FSSawjj08UeHStJwa2Vhm8x8eVy9J5Tx9vA9YVXjtN+BCp6UyHT0U2s39CXIQrO4sZ7wkEYR9/sM8yEF9iFlkwkIOgI+o7IQEqql9TwvfzCQ7YdOGX5BcEGQhOj7WIjyCQWIvcezZSrTSwXDduCQhK9ud6g0sgxyIQgc7LUyBEhAnRvbq9Yx5r0Gr5vm/MhC1j9K+b2ao/jU/wA3ozqfEr/h9fQhDlz/AIDj/wAkeLciySwXIhDMq8op/e5o82lvt9SEJfZLoRWzLkzhVMuqIQtcH45OPL3HPlmQhCa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CaixaDeTexto 7"/>
          <p:cNvSpPr txBox="1"/>
          <p:nvPr/>
        </p:nvSpPr>
        <p:spPr>
          <a:xfrm>
            <a:off x="2077766" y="3573016"/>
            <a:ext cx="5014514" cy="369332"/>
          </a:xfrm>
          <a:prstGeom prst="rect">
            <a:avLst/>
          </a:prstGeom>
          <a:noFill/>
        </p:spPr>
        <p:txBody>
          <a:bodyPr wrap="none" rtlCol="0">
            <a:spAutoFit/>
          </a:bodyPr>
          <a:lstStyle/>
          <a:p>
            <a:r>
              <a:rPr lang="pt-BR" dirty="0" smtClean="0"/>
              <a:t>Marcos Cesar </a:t>
            </a:r>
            <a:r>
              <a:rPr lang="pt-BR" dirty="0" err="1" smtClean="0"/>
              <a:t>Danhoni</a:t>
            </a:r>
            <a:r>
              <a:rPr lang="pt-BR" dirty="0" smtClean="0"/>
              <a:t> Neves- 2008-2010 </a:t>
            </a:r>
            <a:endParaRPr lang="pt-BR" dirty="0"/>
          </a:p>
        </p:txBody>
      </p:sp>
      <p:sp>
        <p:nvSpPr>
          <p:cNvPr id="9" name="CaixaDeTexto 8"/>
          <p:cNvSpPr txBox="1"/>
          <p:nvPr/>
        </p:nvSpPr>
        <p:spPr>
          <a:xfrm>
            <a:off x="1187624" y="5085184"/>
            <a:ext cx="4812536" cy="646331"/>
          </a:xfrm>
          <a:prstGeom prst="rect">
            <a:avLst/>
          </a:prstGeom>
          <a:noFill/>
        </p:spPr>
        <p:txBody>
          <a:bodyPr wrap="none" rtlCol="0">
            <a:spAutoFit/>
          </a:bodyPr>
          <a:lstStyle/>
          <a:p>
            <a:r>
              <a:rPr lang="pt-BR" dirty="0" smtClean="0"/>
              <a:t>Álvaro </a:t>
            </a:r>
            <a:r>
              <a:rPr lang="pt-BR" dirty="0" err="1" smtClean="0"/>
              <a:t>Leonardi</a:t>
            </a:r>
            <a:r>
              <a:rPr lang="pt-BR" dirty="0" smtClean="0"/>
              <a:t> Ayala Filho-  2010-2014</a:t>
            </a:r>
          </a:p>
          <a:p>
            <a:pPr algn="ctr"/>
            <a:r>
              <a:rPr lang="pt-BR" dirty="0" smtClean="0"/>
              <a:t>Emanuel Rocha </a:t>
            </a:r>
            <a:r>
              <a:rPr lang="pt-BR" dirty="0" err="1" smtClean="0"/>
              <a:t>Woiski</a:t>
            </a:r>
            <a:r>
              <a:rPr lang="pt-BR" dirty="0" smtClean="0"/>
              <a:t>, Eduardo</a:t>
            </a:r>
            <a:endParaRPr lang="pt-BR" dirty="0"/>
          </a:p>
        </p:txBody>
      </p:sp>
      <p:sp>
        <p:nvSpPr>
          <p:cNvPr id="10" name="AutoShape 4" descr="data:image/jpeg;base64,/9j/4AAQSkZJRgABAQAAAQABAAD/2wCEAAkGBxQSEhUUEhQVFRQWGBUUGBgXFxQVFxUVGBUWFxQWFhgYHCggGBolHBQUIjEhJSkrLi4uFx8zODMsNygtLisBCgoKDg0OGhAQGywkHyQsLCwsLCwsLCw0LCwsLCwsLCwsLCwsLCwsLCwsLCwsLCwsLCwsLCwsLCwsLCwsLCwsLP/AABEIALcBFAMBIgACEQEDEQH/xAAcAAABBQEBAQAAAAAAAAAAAAAFAAIDBAYBBwj/xABEEAABAwIDBAYHBQUIAwEBAAABAAIRAyEEEjEFIkFRBhNhcYGRIzJSobHB0QcUQpLwYnKC0uEVM1OTorLC8RZDY7M0/8QAGQEAAwEBAQAAAAAAAAAAAAAAAAECAwQF/8QAKREAAgICAgEEAQQDAQAAAAAAAAECEQMSITFBEyJRYQQygaGxM5HwFP/aAAwDAQACEQMRAD8AO0AFMW3ae8eYXGNb7QUrKQOhaVz7/RtqSBPAUfVDm3zT2UORHmhSFQ3D0/WkD1ncOBuoMbhAXAgHQeqQBryjtROhst7hugH+No+ao7W2diWZeraOM77OyNT3rfFL3cozmvaVaVJzTbNo71j+ydI4olSpOzNBqVOA1dHnmVXCUa3WekG5DuLTHLQyuUqtfOzMw5cwzXaN3Pe4d7K3Wmz6MXdLsPMZTEEvJBn/ANlTsjQ24qDD5S10vIJc/KS5263RuuvNBatXEicjOIi4uLzx7lGKuKkDqxly8x62SY19qyrXG/j+BXL7NHs7DvMB1Uu1u2IsR2dqi2kSKppl7jTGWZykzZ3K/BM2FUcWTVmm/M+wIFoblPx8lW225wrxQ325Zc47xzkukT4BZpQ38FNy1HNa2B6kn9hgHlkKgqsHEUiOZpiOwWbrY+ShY6tuzTHrGd3QWv8AHyTnuqZHejk52wMtoh8n4ea1cMf1/sjaR00G33aNv2XD5JzjlAYGs/E6zTlu2JueRKjNSpveinSLG9x+vBTCs4teSyC1rYsd4ubvAfBRkxwS4/scJSsr9UD+CibTo3t+iZ91af8A1Ubgm0cJJ48gV1tV1vRH1SeOu9u/rmu0aziWg0yBkqGb2OWpu+MD8yt4ofH8kqciBuEpnWlSHcZ58nLp2cwkNbSpuJvYed5XBUsCaRFiI3pGvYn4faLmODhSiB2nnaPNYyWNOheo/P8ARYqbBmnmhrbxlBc06gDS15UFTDupUKtNsdW1xkmSSc40nnAPYCu4jpK+QHUnCeLWE6EEGx4ECO9MbVc7COdMAvmDdxOYXmdLcQpqKXBcGm+DI7aG54H4s+qEt/4n/aEZ227dEWs7/fTQlg17B/xUmxBQFz3n/evUazfV/dHwXmWDbfvd8SF6jVF/AJv9ILsaxqmDVxjVIAsyhBq7lTgF2EwI4XIUkLkJARlqaWqaE0hICu6mkp4STADtKs4V283vULaR5HyKmp03SLHyK5UdDJNCR2n4rpKfVpnMbGDdIMPI+SYkX8FtB1JgLY1LbibG/wAkL2zVDt55yy6bNm5k81bFI5CCLyDCpYyiSz1M1wYh3dwPaujFJqcTKaWrGbOezrWw8kmLZSJlnf2rmKLWunrSIe62UnQtMe9cwdJwqMPVRpeH2i3E8gn7SouzGKQdvTMPMggXs7sXfa3/AGOSnqS42kA+r6WIc4WBsc45fq6biIIpekiWuEw7e1EpPY52Y9UL30feYPNPqUHZKfoxYkEb26CddVTatf8AeBJPkI9HY6s72eKhuQeLBa/cpukLRnZfKDl0Gs5rW7lU6Py1rg5oZvMPETZwJue5XNtuzFhaA6Mk8Yu6fisZV6hor0BFON30p9Y8HXsLaqYkBr/SmztYdbWyrgPyj0QnNyPsq2WGH7g9aQOdzfXtW89a/dfBjHYY6N70vAHR1rt/XilUaMp9JI3CTDrbsg6TcgLpDt70bfVbw/dka9/kpHNOQ2aLMt3C4KnJpXjx8DhtZC0C3pfwuOj/ANq+n6hNwrnOBAcBaQ4yZAL5MRyB8gntBtuN9Rw8d+Brxt5qSi0hvqtByOAHbL7a9o80sii/K/j5FHa/INfmtFVtwTJDzMa8LaHyVjAYR1XKwVPa34N4jQGDxPkuZHbu431XcrE5oGvaPNXdjPyFhdDYDp0gbxhRLHjXQ0pfZR2tsWpRYagrTfLlLeJBIvP7J81DimgYXMYLpaJ74RvpBUZVpZA4G+aJiYa6PeQg+OI+7Bv4swsO4rGVUjaCpsxm2jbwP+5v0Q2kDDp/ViiW3dPL35voqFM+v4H3wpNCPAN3m/vMXqNYby8w2QPSU+17F6k8byJdAuzrApAFxoTwFmMQC7C6AupgMIXIT1xIBkJpCeVwoAZCSckgDJN6Tv8AYb5n6KVvSl3sD8x+iIj7ryoeVNOD8LyoflZ9Fhoy7Bv/AJU/2G/mP0Th0sf/AIbfM/RExWwvKl+Vv0TvvOH5M8KZPwanrILQPo9NKrdGN8z9FI7pzVIjJTHmrwxlHgPKk/8AlUtDFU3ENAMnSWOaOepCdSXkOAGeltT2aY/N9VWq9OC07xpj+F3HS8wVW+1PappU6dJjoc8l7hzY2wn+I6fs9i8tdiD+K55K4Y75ZLddHreE6ZuqOyU3Mc6JsCbeau/27iPZH5CvHsFtN9Ko2owlrmmRFo/QXuHR3pAcTQbUDHOdo7KWRmHe4QlPFXQ1IH/2zifZ/wBBXRtbFeyf8srQHFv/AMJ/5qf8y595f/hO/Mz6qNR2AP7Txfsu/wAs/RL+0cX7Lv8ALP0R/wC81P8AC/1tS+81P8IfnH8qNQsA/f8AGey7/L/ouHF4w/hd/lj6I+K9U/8Arb41D/Iu9ZV9in+d38iNQsz4r4zg135Al1uN5O/K1aHPV9mn+Z38q5NX/wCf+oo1+wszxON9l3kxMLMbyPkxaT0vOn5O+q56T2mcZ3T/ADJ6/YGVxlTE0xNQ5Bz3ChuG28HFzXuLhunMQ0NGtu/6IX0n2hXxDznY/q5OTLADgDFuQJE80BxLIs4EPtYcuEHjqtoqMe+yWm/Bv21KJBzsbUjm+NYg27M3mVDVfRkRSZBF943PI+PHsWS6MPcMUwXknK4EXgg89RoVv6+HPP3N+iYgVS6svp5KbQRUZdsmwJ5di3JElZrZdHe8SfernSTb7cM2xaXciTI8BqiXwCDrQnLx6v0txNUl3WuYJ0ba3KymwHSqrTe0l7nN4hxnjwPBT0VR67C4oNn41lam2pTMtcPLmDyIU5TJEmrqaSkAiuFJcQAlxJJAyo2i3kFzr6Q1fTH8TfqpAV5lWwwOMqUyQPSO8iS6O+FnyUj0h20aDda1Id9Rg+as03tcA5pDmkSCCCCDoQRqF5vtDY2ek7Iz0rczt02jKIbfW4JA1vwWx6H1c2CoH9gDykfJJOxtUGZUdY3Z+9/wePmnKLFHdH79P/8ARoPuJTEeXfawHHFtd+AUmNt+E5qjjPKZHkhXRPAh7i57CRFiRx7F6F032Oao6wCQGFrh2CSDreJPuWYwGEd1TRTeRui19YvdsWTc/bRpCCtML1tmU3C9NunIK/8AZ/gnUq2KAkUyKRaOEnPMeSz+GwuIyP8ASzHe6LiYJk6TzWs6GMFOnv1RmJdmDnesbFsZjYC/mVEeL5Lycro0WKxApjM7SQO7t7gqz9rMDSYccoJtF45X1S200mkYEmRwki8EgcbErN1MS1xyuBaQDEAyTMSJ5iD4QtErOdmn2djxWaXNa5oBjeETaZHYrcoL0cpZWutE5THhqi8qX2CHNOvf8gocfXLKb3gAlom+lk9p17/kFV2yR93qzJHVv0gH1ToSLFIZnB0oruJDAzdzFxDb5QJDgDUveRAmSPIz0d2m+v1meIaWxbLrmm3gLrBUw978rabIyhoAZDt2Xl2oOY3P8I5LVdBQQ2oCZ9QHSxGYERqNOMXlJpplOuzWSoXtkOHMOHmngqNzw3WLmBpeSqRBhsLiGNp0qVVpDgxglwgE5RIHIzwKixeIolwAu4Ws0wOwmICQqU31BVqZczALkaFvqz4qhSpNnMCTPbYz+IKGlbO2LeqKuAouO02FoJjLIHIjj3XPgvQazEC6EUW1K1asAN30YjXS5Pl7ytRXprVPwck0rMvtHarqBYxg36maHH1WganvQjDbBdXmpXqOJNw2bT28Vs6uz2VaUOYHODXFkxIcW2IPBZxu020iGPY9pItb4jgVGScukaYIxfLMjtvD9U4BsARH9UHdUM969A2tsxtdki3GTKoYTZgpRIDi4EE2MC3ZpdEZpIp4W5fRY+y7ajm1nUHHcqAuaOT2ibd7QfIL04ryHoeyNp0mgWD6sdgFOpHuXrpWqOZqmcTUiuIEJcSSQAklxJAFUFeU9M8MfvuIAJGZrH9kkNAEkiCcpPgV6nKAba6ONxNUvLnNswWFMwW5ocC9ph28VF0UYvo3iK76OJpU6jgWszN0kPJOYAkSJDXDsJnVbL7M6+bAMvOV1RvhnLh7nBP2J0Xp4bPkL3F+WS4sOkxoBzKnp4NuCoVzSkBznVBeYe+G25DSyHJfA4xbdF3H7eo0iWk5njVrdR3ys/tPpS9whgyCxuATIMzftA4LLVqkmeOv180nVi4fqfFYubZ60PxYR75CR6QVqrnNfUMRoLA8CqdGuaRLdAfVPAcgUOqy12Zuo9/YrNXaQIh1OfGxHkqXJjlxtS4CBq1WA75aIJMaRzFtfFU8HtJziZP/AEhdWp1jhEho4ZnEe9da7KZ52TaHiTi7Z6HsnbbqlF1MmXgAsPEwRu9/JSCq6oB63EyRGY3ESIi/HmFjtn4ktIIN5meS9I2Q6nUpNe0XuTdxh59eL2k38QnCXhmP5WGnuumRdHqrjnDgbZRmJ9aMwJjhoEXlQU6TW+qAO5PzJtnGPBuVBtJuajUbrLHiNZlp4Jwdc9w+acHJDMBh9iVxky0SSH5s5zBwEECJsCAQLRpqtF0QwNWl1vWsLcxbBLmnNBeSYaTl1nxR7MmVakApJUVKdkVbEyPd3aqF2IA33EBjTJ7QGmfiPJUa+I3oB1IPvATnUmvguaDlBiRMZiB8k7MzAmliBUrbzg3OZFhqZaSONvmgWPxT6ZN3AGLc+4LbdJtkuEOpOIEnQkRNwDzGsckEo7DLnh1QlzhETENHDdAuZWyphbSDXRhjsPQbchzyXmOZAgHnAHxWxweLLwA/XnwKy+BoOADXnMATlnWLWJ43RZlSBzPu8zYKWxIPUmZWcyBpztospjaoLznYczbmQQWyARrrY6LV4SrmY0nl/RA+k2zBUy1A0lwMODQTLSNXNHrEQBeYlYyVnTinToF1KxdxUBeoa8ssWuHY4FvuKjpvUUdSdhfZGOpYeoX1AACMuaBLZI48BzW1zSvPsFs04h7aUWdr2N/ET4LbbdxYoNZlyiXBt5jKG9gJtZbYblwcf5CSdllclUsJtFr9bHvBae5wt4G6tkrVpowTHLi5KUpAdXFwhJIZRlOBUYKUqBkwcgnTGtGGI9pzR8T/AMUWlAel7C9jGAEnMXeTSONvxpS4Rrg/yIwNSof1+tEzA4iXOHKPnKMO2VUAksdH5vrCzbnZariOZWcakmepOWrTsMVGg3CgcwkQBJEm3BvHyJ9642qTrpyCmp4ssbUaI9I0MJvIbna4gd+QDulNcDm7XBUbp+vBTYLZ7sTUbSYQCZMmYGUE3jujxVU1OK0/QFnpHv5Nj8x+gVo58sqiVcDgX5zTyw5ph08O0nkdR2Qtjsln3f8AFIPrDh3juVPbLMzw+iQ6poWj8Q8NCP1wVjDU6kDO2D22+MLCWylwQ828KfBoi9czIfSxOVoB1FvDh7lHV2jGgXQotnA2S7aNTqavUuLagZLSACZEmADYzBHisTsjp9iBatSbXaPxUx1b/EXY49gyrQYradTgY7lm8W4SBoLmAIHLQd60jH5JbNjszpZha0APLXf4bxkfPISYcexpJ7FJtDF3icmsEuA82ugleVbYayWuabukOEcR+vgtF0Hxxq9Zh6gNWG56YLrwLObJOlwbXF45JShSsceXQfz5qzWj1gBPK5kGf4SitJ2Y5WgnQTwsqn3Zrak02sY5zBLGvLyCBe5HYOJ01XcRtVzGgEND3eqAZPeRwWdp9FSi49lzHPaAQRm4RzJMQO3QKhSwESTB4k8JPL4eCZgGue7M/hpwvxJ8DHiieOoPFP0bCTrALWk8yC6yLa4JB2HZmJfAgEtAvwtaAZOui7iWnXKQBxcY8gESwdIsaBkc0ARqHeY1Pfqq+KrA7sgGdCRPcJ1TT5AK4VsMaOwefFVNs7WZhafW1JIzNbAiTJvEkDQE+Ct5lIMKKlNwcGkGLOGYSCCJEibxxRBJy5KfXBkMT0nZtClVyNcx1JnXFrsu9612kGTEDgNRzQ3A4V7jDRPHlA4kk2AHM2WxPR6kyX9VSByOYXU25Hb4iACTPnw8sZtHZWJdT6r7yaNOczm5CwOcIyh1UGCBaBMTJiVvPFu/aPHm9NO+zf8AR2nRo0zFRjqrtYOg4NbOv65K/WwdOqAarQ48Jmw7CLifovGB0ex+FiozOWi803F7Y/cPreRR7Yv2h4gVOrxLGXtnINM07Wc9uhA1iAn6LivaZvLs7ZstrdHmEE0XZXgElskgjv1ae9O2QyoxmSr6zXEC8y2xHxI8Fn8T01wzSGirUfF3dWzJmPCS6ST/ABKTB9JmVmP6hxNRrXObTq2IIBIh3Ec7nvVOMqpk2rNVK5Kip1JAPMA+YlOlYlkkpJkpIAHsdYdydKhpOt5jyMJ8qBji6Fjm7XNes72WxlHIEm57TC0O3KuXD1TMbjhPeI+awPR2uM9ST7H/ACU5FcGXifvRvaZ3F5bjh6R/7zv9xXoTX5mxmOkdyxO0dkVaRuHPb7TWz58iufBxZ3FPCMe85WAuPIAmyM0ej1Q3qEMHEes7x4Sp9jY6nRECAHAS7m4akk6AfGUYpbOxGJANFpykSHuMMjgZ4/wgrRuTdIl5El2B/wCzMMCWudULmgHgG3IGUxee7s8DOxcHSa4NYLes4SXAxpINjeNUQwHQK+bEYh73HVtP0bPm4+YRGvsmlh8vVtg5XAmXOMS3i4k81ppyjmeVtOxGoYgachp5KIuTS9ROetTnHuKgqOXH1FA+qmkBHXC5U2Mfu4xBBhz3M00aLNP5g/zCcDK9Ar4Vv3E0HNs2lqN452jNmAgXzCYVJCPGtoYfOLMgg3vZ3bpIdpdCNl1zRxDHXAByu1ENdumY7DPgtK6s0tzAhzPaFx48W+KG7Qph4sn4oXRq2Y5xIaQG5eDeB434+SsbK2vlrZbEOzAzeCAXDxsfNQ9HcO6vh21AQTem8ZW5g5tjBNjNnXPFHv8AxdrgCCyRdrsuV4kXmAJ4i8ntXN6Xu4Z0vLcaaJKu0hEB0DjA/ofgq1DG0WSQ5znHUuJJ7LlMZ0bxIJ3qJb/HPiY+SsHo3UOr2Dwc75hXozGylWx+YwSAHG17d08FFShz51i0nnp5/UKXE9Fn5hFZmQ+tIII7WiTJ741V9uzGMDWsOmpM37TI1Q4v4GqHl6Cv2gcPiAXmo0E71I6uJEAtPqubJF7GBxV3HvyGCRz7xxhCNpbSqVS2m05jJiRm0aZknUW4zojFkUZasqWNuOyNRhukOGqOyOc5oJsSIE6ajRE6eGYLkjLy59/NeeVKD2M9JRiPxtBbfWxbuHyVzZ20KtPeoOFRvFkZo72Heb3i3aV1PEnzEwU67Nc3BsJhgcwXMsJEnWXD1T4hZzbvRv76+C6A0n0ga0PM5QGERGX1nTz4Kap02OWDTIcbS24PMXiD4lO2L0noEOJzAtMREudbWOGvEqamh+1keF+zTB0xDjVqHmX5f9gFkExvQcUniphqjt17XZXRYTfK4RoOB15rXO6W0NMtW/HK3+ZUsftVjqZdTJJ3REQ67mgwD2E3SvIuxvVhGV0FVqVYOAIMgiQVKHLIomzJKOUkADqVp7/kD81LKiabnw+f0TpUgD+k7ZwlcX9Rxtru73yXldHGOpvlombRz5L17G3aRzXm+0ejzqLjUa5vVjTN6zZ0Gm8VS6BfqRYwu2S0wTB5ErT7IxBqzMgDUiO36LzaoSXbokzru3Wx6CbPr1euqNn0ZpjJbfnMTHdlHmVjPBxZ1LNG6TNLtJ7KbHllJjnimx92h2aXRJJmYg+QRB3SkCkyoQA0w1zoJDXGwkDQE96zVZ9UOZk61opuFQvZTNVrmXim4SBAsTJVjA7FqVKVWo4OYyCQDTz9YNYFFrgQ0RYZpuexXjjUbMskk5UFNqdKRRDS/rHh0EGk1vVnsFQkSeyFUwu2PvLDUyFgzZAC7OTlEyTA4u07Fm8MyvQBdSqUzSNslWpSh4m5NIEgWGhdZWxtZsZaVCoNXZGMOUE6w4mI46xfwXQ2muDn8hl1ZV6mJA4ocRi6nq0RTHN7gT5NNvenM6PVn/3jh+d0fla1pP5lAyXEY9jRLntHeQFVOPLv7tj39oblHm6PcjOy+jFOlcNBcblxAk/QdiMU9mJWh0CujNMdYHVwRBkNBkT2nj3Lc4jGMc2ASCgtHZsIgMPZP1ELVmB210Tc1xq4dxY4ybXa6eY/7HYszWqZHZcQw0Xe20TTd3t4fw+S9lbRQ7aWwadYEEC/AiQVO/yPUB/Zo1wNdpGam7I9rmb4zXa820EBkzHBavaG08PStVr0mHkalMOnlEzPgsJV+zqXEU6jqbXatAzA+/4olhPsrpMbvOqO0MSGNkaWarTXgRPjenGDpOjrw68HKyoY4Gd2Per2B6RUKwmnVa4d8Ed4N0OPRShR9WnTB5kZ3eblRxuyy7hI93gNAqoLNUa4PFQ1KgFyVjqeDfTO6Xt7iY8lb+9vc3I6CT+K4I98JPhDXJpKRY4gOynUXjiIMTxQ/o5RNHG1Gvovc2C0VQNxgdDgTOsiBaSJ0iSAzq9Wn+IRzdp5jTxCM4PaNYMk5C3m13wlcs8nmjpjj4pM1OzntMt9xH1QDpF0SDj1lAZTqQ0WnmG/RQ09rwZkg+Suf+R6SfKxTh+RT+BSwcGTxWx8YW2qNqN8yOwh7TB8VJ0f2ViDUe1zGPdAIzQ0NA1nLlnhzWhr44OOYXJ1iAXcuIE+Kgw+JcHy1j6R9ovpuBHKxJ/6XR/6FV2Y+g7qhmK2NXYJOHpO7iPk8FDKxFIPqPY6kWU3wDmgl4yNy5r6kDU6o1jtpVx6tU9xaxw94n3rCdL9pYis9japaGAZg1lsxmA944auAE8J4hKH5HqcBPDpyF+iu0jPVk2IJHYRc+5aplReZYOs5ozN9Zsx3gSFvsPiJiUUSFQ9JV2uSU0BAHX8D7o+qklVg64/XA/RShykY3ElZPpfGRg4l0+EGT7x5rU1ysR0pxQdVDB+AQe90EgeAargTICvYARHBG+iO3W0cRkcctKrDXS0lsicpIkCLnW0kSCg1enA/Xf8iqAPBX2I+j6GCpvAcXGpoQXGRPAgCwPaAp6tAEQvCej3Tytgt1xL6Y4TvDunXx816hsLp/hsSBDhm4jRw72m6mhh4YMD9X81RxmzGuuBvc+feiVHF03+q4HxTi1TL6KQDp7PVlmCCI5FzKs22Ois3DBPFMKeEsiXIyCF2FP1S71SerFZWyruVTmmn0qMlNQYWWdmUrKxinwFLQaGi9lRx+PpjV7fOVv0iCrWoB2olVH7JadLKltTpdhqA3ntHeQJ7hqfBYXbn2qTIw7Sf2jLG+/ePkFnT8FWjW7YbTw7S572gC5ki3evPcT0tpueTSpudFgbNB1uTc+5ZXam1a2JdNZ5dyGjR3D5m6rMdl01+PYVajfZNh3F9L6sgGmwCTIuc49mTp/14m9kYoVaUsg3MyIcOx29BHb4mAsHVfm18lZwVVzPVdGhkOIMg20uDYIlji1Q4zaPVcB0fqVQSytRMatBfmadYcxzRlVTauyMRQGZzHubxc0BwHfoQO2I7UC2HtWjXy08S40KwtTrTkAPslw/u5PfTPstMEmsbhNo0j61R45H0kjg4G9j2Oss/QTNVnkgdQxvaVdZtMjihNbFOBitQplx/a6l09ozX8Qh9SpVBnKGt4b4PvBuof40i1+SjTHaRcfisztPEirUe5vqjcb2hup8XZj4rtfFv6uSARMWa7KeABdbUnRD6YLRl52V48WnZnkyKfQSwJgA9s/T5LW4asHAOGhAPmsnSsPJG+jFGqKUVGkAHcNrtPYNL/FaGRoqdWy4oWgriAH5viPipw5U5sVYaVkUKqVgukP/APS+8+r4bogLd1CvP+kbh96qGeDJ7srY/wCS0gTIcWTl7ifh9SgmIbB9x7xY/BGsNXBLe53xahm1mbxjv8/6gql2SCXDMdLaqJ7b9vwV/B4Zj5L6opxeCNRxIM+7sUIq0g7+7c4ftOgnwAgdyYyzguk2JoxlrOIHB0P95v71pcB9pWIZGZod+65zfccyyGLxAeRlaGNbMAR4kwoQxKgs9Uw32qD8bH+TT8CETwv2n0HENvJ4Fjx8iF46GInsai1rs9QF1t0Agd5JUtIabPZ6fTSmfw/H6J7unFFoktgD9r+i87wW0GwXdUxrQYL6jnPvyAEFzuwJuM6ZNDS1lNp4Xa2/hcAdm8ojt8FOj0rD9NKdQTTplw5tJI5ahtk3FdNabPWDG975P+kFeOYzpVialg4MbyYAPfr5Qg7nlxkkk9t1qQewYv7TqQ9W/c2fi4IXX+1E/hDvcPkV5kkAjgDdYrp9UqaOj96T84WV2j0gxbyQ+q4A8GENEdhbc+aHwug8OH6uikMgMkybk8TqfFOC6DKQhUSPlNlK/eo3VEAdqHinsdmMRPgVGwFxhGNm4aEAPwOzDU1JA7d4e8T71pti7dxGBApkjEYfTq3fhH/zLtP3SSO7VUTiA0WMdyG4naOYw7wOkpdjPWcBjsPjqZNEtqtjfoVAM9P+F12jlw5FZ+pQ2XQc41wabpjJUc4eADrkX1BPC68+pYp1N4qU3Fj23a5tiO4/LQ8Vo+kfT3rqdAMpN60Xrl43XxoxsGQ0yXTYiwHFCTQBTbVIYjDn7owigxxqu3QwFrQZIB4DW9yRNgL42lUzOP7K1W2/tFo1cAaNGm6nWqN6lzTJbTpxDnNf+IFsgcQSZ0vjtlDd8fcNEhhQu3R3rR7OxbmAZTYgGDcHwWXqmwRHDVKjWhw3mcuI+nvCQGypY9hG80g9kEe9JAKO0GEXMdhH0BSSoLC7Y4mPcpqb7DXwB+ioU9p+xTY3zJ+Q9y7U2pUiS/KByytjxCx5LLtXN7J8YA+K8727JxNY2kNpcZ4EWWkxOMzaF7+0Bzh+Y296yxDjXq7pmGSCW2sdbrWJLK+Hq314fE/0UeLfKWU9aWBt4mx7re9RYl/gtCShVTXXVnCYfrXhkxPHs/VvFFNv4FrHMItmBBPa3LE+fuRYAVqdMJrxlMHWY7O/uRrY+DpktJu4cCRAI7PAwdENhRVweCLw4lpJa6HN9WWlvPgZnW1kY2XhGNbv5jEklx0bysb296fhqraWIr5zDXNpuE8SAQY5m6r7Y2m1zctObm5IiR2KHyV0UNpY41DDRlYJDWjQc/PieKpQngLsKhDIXQk4wmZ0ASLsKIE8law9KQZN7AAAkme3QeKAIsqWVSOELiAKrxrzRjYOzadYEvLiWmMosDOhnXnyQtyNdEqoDqgdpDXdggkGfMIl0JdlTGbPHXVBRYctIMzCS4kmSYkmbcOxLdIkRHZojHRtpc19XjUqOeP3Zho+KjrYem+qXMaAOMaOdxdGn6lJPmhso4XAXmEUawNCsOpgBDMXXVkjcTVVKsQRcWXKlWNdeSrVK86hAEb7erpyKge49s8CuvdyHv8AquAkm6BkjaaK7OMN0VGizUlXcA63n8VLGi43EljphptEOaHAaXjQnvkXR/ZmLNVgJa1pBLd1rWA8dG24rMPMoz0fqWcO0HzH9EgC5wjDcj5JKRrkkCH03CcjGAugG5s0cyb+Q92qtU8KBd5zO5xAH7rbhvx5kpJLmZqiLFtss2cGBVe8TLsoI4bthCSS0gSwa5gbjKZ4ODx5Z/oEM2vWnLpeTN9IgDxt5JJLTyhC2E+KvMGWnuLSiW1fSUxxLTN+IEgz4JJJiAFchzp7vKEZ2VistIkDRxDfEA396SSYFaq4uMkye1Q1hp4/L6JJIENC6UkkhnOqAeQ4kgcR3cJhW20qUes78g+OZcSTET4TAmqYpMLj2ua33SPiqNR8jsSSSGILoCSSAK51Peu0MT1YqRq6m6mP4iPlKSSoRqK1J1PDBjTo0Cez8Y74m6g2fViEkko9Azm0MWT6unxQqtUPjz5dn9V1JWIJbL2N11MVHOiSYAAuAYmeF54KztLZVPqKjWNAcATOrpbf1jzjhzSSWDk9jRJUAtvQ9tGo1obnpgkAReb6dpQxgP64RxSSWi6JCVN0tHbr81bw7YaO26SSAE5E9hO3nDsHzSSSANiokkkgD//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 name="AutoShape 6" descr="data:image/jpeg;base64,/9j/4AAQSkZJRgABAQAAAQABAAD/2wCEAAkGBxQSEhUUEhQVFRQWGBUUGBgXFxQVFxUVGBUWFxQWFhgYHCggGBolHBQUIjEhJSkrLi4uFx8zODMsNygtLisBCgoKDg0OGhAQGywkHyQsLCwsLCwsLCw0LCwsLCwsLCwsLCwsLCwsLCwsLCwsLCwsLCwsLCwsLCwsLCwsLCwsLP/AABEIALcBFAMBIgACEQEDEQH/xAAcAAABBQEBAQAAAAAAAAAAAAAFAAIDBAYBBwj/xABEEAABAwIDBAYHBQUIAwEBAAABAAIRAyEEEjEFIkFRBhNhcYGRIzJSobHB0QcUQpLwYnKC0uEVM1OTorLC8RZDY7M0/8QAGQEAAwEBAQAAAAAAAAAAAAAAAAECAwQF/8QAKREAAgICAgEEAQQDAQAAAAAAAAECEQMSITFBEyJRYQQygaGxM5HwFP/aAAwDAQACEQMRAD8AO0AFMW3ae8eYXGNb7QUrKQOhaVz7/RtqSBPAUfVDm3zT2UORHmhSFQ3D0/WkD1ncOBuoMbhAXAgHQeqQBryjtROhst7hugH+No+ao7W2diWZeraOM77OyNT3rfFL3cozmvaVaVJzTbNo71j+ydI4olSpOzNBqVOA1dHnmVXCUa3WekG5DuLTHLQyuUqtfOzMw5cwzXaN3Pe4d7K3Wmz6MXdLsPMZTEEvJBn/ANlTsjQ24qDD5S10vIJc/KS5263RuuvNBatXEicjOIi4uLzx7lGKuKkDqxly8x62SY19qyrXG/j+BXL7NHs7DvMB1Uu1u2IsR2dqi2kSKppl7jTGWZykzZ3K/BM2FUcWTVmm/M+wIFoblPx8lW225wrxQ325Zc47xzkukT4BZpQ38FNy1HNa2B6kn9hgHlkKgqsHEUiOZpiOwWbrY+ShY6tuzTHrGd3QWv8AHyTnuqZHejk52wMtoh8n4ea1cMf1/sjaR00G33aNv2XD5JzjlAYGs/E6zTlu2JueRKjNSpveinSLG9x+vBTCs4teSyC1rYsd4ubvAfBRkxwS4/scJSsr9UD+CibTo3t+iZ91af8A1Ubgm0cJJ48gV1tV1vRH1SeOu9u/rmu0aziWg0yBkqGb2OWpu+MD8yt4ofH8kqciBuEpnWlSHcZ58nLp2cwkNbSpuJvYed5XBUsCaRFiI3pGvYn4faLmODhSiB2nnaPNYyWNOheo/P8ARYqbBmnmhrbxlBc06gDS15UFTDupUKtNsdW1xkmSSc40nnAPYCu4jpK+QHUnCeLWE6EEGx4ECO9MbVc7COdMAvmDdxOYXmdLcQpqKXBcGm+DI7aG54H4s+qEt/4n/aEZ227dEWs7/fTQlg17B/xUmxBQFz3n/evUazfV/dHwXmWDbfvd8SF6jVF/AJv9ILsaxqmDVxjVIAsyhBq7lTgF2EwI4XIUkLkJARlqaWqaE0hICu6mkp4STADtKs4V283vULaR5HyKmp03SLHyK5UdDJNCR2n4rpKfVpnMbGDdIMPI+SYkX8FtB1JgLY1LbibG/wAkL2zVDt55yy6bNm5k81bFI5CCLyDCpYyiSz1M1wYh3dwPaujFJqcTKaWrGbOezrWw8kmLZSJlnf2rmKLWunrSIe62UnQtMe9cwdJwqMPVRpeH2i3E8gn7SouzGKQdvTMPMggXs7sXfa3/AGOSnqS42kA+r6WIc4WBsc45fq6biIIpekiWuEw7e1EpPY52Y9UL30feYPNPqUHZKfoxYkEb26CddVTatf8AeBJPkI9HY6s72eKhuQeLBa/cpukLRnZfKDl0Gs5rW7lU6Py1rg5oZvMPETZwJue5XNtuzFhaA6Mk8Yu6fisZV6hor0BFON30p9Y8HXsLaqYkBr/SmztYdbWyrgPyj0QnNyPsq2WGH7g9aQOdzfXtW89a/dfBjHYY6N70vAHR1rt/XilUaMp9JI3CTDrbsg6TcgLpDt70bfVbw/dka9/kpHNOQ2aLMt3C4KnJpXjx8DhtZC0C3pfwuOj/ANq+n6hNwrnOBAcBaQ4yZAL5MRyB8gntBtuN9Rw8d+Brxt5qSi0hvqtByOAHbL7a9o80sii/K/j5FHa/INfmtFVtwTJDzMa8LaHyVjAYR1XKwVPa34N4jQGDxPkuZHbu431XcrE5oGvaPNXdjPyFhdDYDp0gbxhRLHjXQ0pfZR2tsWpRYagrTfLlLeJBIvP7J81DimgYXMYLpaJ74RvpBUZVpZA4G+aJiYa6PeQg+OI+7Bv4swsO4rGVUjaCpsxm2jbwP+5v0Q2kDDp/ViiW3dPL35voqFM+v4H3wpNCPAN3m/vMXqNYby8w2QPSU+17F6k8byJdAuzrApAFxoTwFmMQC7C6AupgMIXIT1xIBkJpCeVwoAZCSckgDJN6Tv8AYb5n6KVvSl3sD8x+iIj7ryoeVNOD8LyoflZ9Fhoy7Bv/AJU/2G/mP0Th0sf/AIbfM/RExWwvKl+Vv0TvvOH5M8KZPwanrILQPo9NKrdGN8z9FI7pzVIjJTHmrwxlHgPKk/8AlUtDFU3ENAMnSWOaOepCdSXkOAGeltT2aY/N9VWq9OC07xpj+F3HS8wVW+1PappU6dJjoc8l7hzY2wn+I6fs9i8tdiD+K55K4Y75ZLddHreE6ZuqOyU3Mc6JsCbeau/27iPZH5CvHsFtN9Ko2owlrmmRFo/QXuHR3pAcTQbUDHOdo7KWRmHe4QlPFXQ1IH/2zifZ/wBBXRtbFeyf8srQHFv/AMJ/5qf8y595f/hO/Mz6qNR2AP7Txfsu/wAs/RL+0cX7Lv8ALP0R/wC81P8AC/1tS+81P8IfnH8qNQsA/f8AGey7/L/ouHF4w/hd/lj6I+K9U/8Arb41D/Iu9ZV9in+d38iNQsz4r4zg135Al1uN5O/K1aHPV9mn+Z38q5NX/wCf+oo1+wszxON9l3kxMLMbyPkxaT0vOn5O+q56T2mcZ3T/ADJ6/YGVxlTE0xNQ5Bz3ChuG28HFzXuLhunMQ0NGtu/6IX0n2hXxDznY/q5OTLADgDFuQJE80BxLIs4EPtYcuEHjqtoqMe+yWm/Bv21KJBzsbUjm+NYg27M3mVDVfRkRSZBF943PI+PHsWS6MPcMUwXknK4EXgg89RoVv6+HPP3N+iYgVS6svp5KbQRUZdsmwJ5di3JElZrZdHe8SfernSTb7cM2xaXciTI8BqiXwCDrQnLx6v0txNUl3WuYJ0ba3KymwHSqrTe0l7nN4hxnjwPBT0VR67C4oNn41lam2pTMtcPLmDyIU5TJEmrqaSkAiuFJcQAlxJJAyo2i3kFzr6Q1fTH8TfqpAV5lWwwOMqUyQPSO8iS6O+FnyUj0h20aDda1Id9Rg+as03tcA5pDmkSCCCCDoQRqF5vtDY2ek7Iz0rczt02jKIbfW4JA1vwWx6H1c2CoH9gDykfJJOxtUGZUdY3Z+9/wePmnKLFHdH79P/8ARoPuJTEeXfawHHFtd+AUmNt+E5qjjPKZHkhXRPAh7i57CRFiRx7F6F032Oao6wCQGFrh2CSDreJPuWYwGEd1TRTeRui19YvdsWTc/bRpCCtML1tmU3C9NunIK/8AZ/gnUq2KAkUyKRaOEnPMeSz+GwuIyP8ASzHe6LiYJk6TzWs6GMFOnv1RmJdmDnesbFsZjYC/mVEeL5Lycro0WKxApjM7SQO7t7gqz9rMDSYccoJtF45X1S200mkYEmRwki8EgcbErN1MS1xyuBaQDEAyTMSJ5iD4QtErOdmn2djxWaXNa5oBjeETaZHYrcoL0cpZWutE5THhqi8qX2CHNOvf8gocfXLKb3gAlom+lk9p17/kFV2yR93qzJHVv0gH1ToSLFIZnB0oruJDAzdzFxDb5QJDgDUveRAmSPIz0d2m+v1meIaWxbLrmm3gLrBUw978rabIyhoAZDt2Xl2oOY3P8I5LVdBQQ2oCZ9QHSxGYERqNOMXlJpplOuzWSoXtkOHMOHmngqNzw3WLmBpeSqRBhsLiGNp0qVVpDgxglwgE5RIHIzwKixeIolwAu4Ws0wOwmICQqU31BVqZczALkaFvqz4qhSpNnMCTPbYz+IKGlbO2LeqKuAouO02FoJjLIHIjj3XPgvQazEC6EUW1K1asAN30YjXS5Pl7ytRXprVPwck0rMvtHarqBYxg36maHH1WganvQjDbBdXmpXqOJNw2bT28Vs6uz2VaUOYHODXFkxIcW2IPBZxu020iGPY9pItb4jgVGScukaYIxfLMjtvD9U4BsARH9UHdUM969A2tsxtdki3GTKoYTZgpRIDi4EE2MC3ZpdEZpIp4W5fRY+y7ajm1nUHHcqAuaOT2ibd7QfIL04ryHoeyNp0mgWD6sdgFOpHuXrpWqOZqmcTUiuIEJcSSQAklxJAFUFeU9M8MfvuIAJGZrH9kkNAEkiCcpPgV6nKAba6ONxNUvLnNswWFMwW5ocC9ph28VF0UYvo3iK76OJpU6jgWszN0kPJOYAkSJDXDsJnVbL7M6+bAMvOV1RvhnLh7nBP2J0Xp4bPkL3F+WS4sOkxoBzKnp4NuCoVzSkBznVBeYe+G25DSyHJfA4xbdF3H7eo0iWk5njVrdR3ys/tPpS9whgyCxuATIMzftA4LLVqkmeOv180nVi4fqfFYubZ60PxYR75CR6QVqrnNfUMRoLA8CqdGuaRLdAfVPAcgUOqy12Zuo9/YrNXaQIh1OfGxHkqXJjlxtS4CBq1WA75aIJMaRzFtfFU8HtJziZP/AEhdWp1jhEho4ZnEe9da7KZ52TaHiTi7Z6HsnbbqlF1MmXgAsPEwRu9/JSCq6oB63EyRGY3ESIi/HmFjtn4ktIIN5meS9I2Q6nUpNe0XuTdxh59eL2k38QnCXhmP5WGnuumRdHqrjnDgbZRmJ9aMwJjhoEXlQU6TW+qAO5PzJtnGPBuVBtJuajUbrLHiNZlp4Jwdc9w+acHJDMBh9iVxky0SSH5s5zBwEECJsCAQLRpqtF0QwNWl1vWsLcxbBLmnNBeSYaTl1nxR7MmVakApJUVKdkVbEyPd3aqF2IA33EBjTJ7QGmfiPJUa+I3oB1IPvATnUmvguaDlBiRMZiB8k7MzAmliBUrbzg3OZFhqZaSONvmgWPxT6ZN3AGLc+4LbdJtkuEOpOIEnQkRNwDzGsckEo7DLnh1QlzhETENHDdAuZWyphbSDXRhjsPQbchzyXmOZAgHnAHxWxweLLwA/XnwKy+BoOADXnMATlnWLWJ43RZlSBzPu8zYKWxIPUmZWcyBpztospjaoLznYczbmQQWyARrrY6LV4SrmY0nl/RA+k2zBUy1A0lwMODQTLSNXNHrEQBeYlYyVnTinToF1KxdxUBeoa8ssWuHY4FvuKjpvUUdSdhfZGOpYeoX1AACMuaBLZI48BzW1zSvPsFs04h7aUWdr2N/ET4LbbdxYoNZlyiXBt5jKG9gJtZbYblwcf5CSdllclUsJtFr9bHvBae5wt4G6tkrVpowTHLi5KUpAdXFwhJIZRlOBUYKUqBkwcgnTGtGGI9pzR8T/AMUWlAel7C9jGAEnMXeTSONvxpS4Rrg/yIwNSof1+tEzA4iXOHKPnKMO2VUAksdH5vrCzbnZariOZWcakmepOWrTsMVGg3CgcwkQBJEm3BvHyJ9642qTrpyCmp4ssbUaI9I0MJvIbna4gd+QDulNcDm7XBUbp+vBTYLZ7sTUbSYQCZMmYGUE3jujxVU1OK0/QFnpHv5Nj8x+gVo58sqiVcDgX5zTyw5ph08O0nkdR2Qtjsln3f8AFIPrDh3juVPbLMzw+iQ6poWj8Q8NCP1wVjDU6kDO2D22+MLCWylwQ828KfBoi9czIfSxOVoB1FvDh7lHV2jGgXQotnA2S7aNTqavUuLagZLSACZEmADYzBHisTsjp9iBatSbXaPxUx1b/EXY49gyrQYradTgY7lm8W4SBoLmAIHLQd60jH5JbNjszpZha0APLXf4bxkfPISYcexpJ7FJtDF3icmsEuA82ugleVbYayWuabukOEcR+vgtF0Hxxq9Zh6gNWG56YLrwLObJOlwbXF45JShSsceXQfz5qzWj1gBPK5kGf4SitJ2Y5WgnQTwsqn3Zrak02sY5zBLGvLyCBe5HYOJ01XcRtVzGgEND3eqAZPeRwWdp9FSi49lzHPaAQRm4RzJMQO3QKhSwESTB4k8JPL4eCZgGue7M/hpwvxJ8DHiieOoPFP0bCTrALWk8yC6yLa4JB2HZmJfAgEtAvwtaAZOui7iWnXKQBxcY8gESwdIsaBkc0ARqHeY1Pfqq+KrA7sgGdCRPcJ1TT5AK4VsMaOwefFVNs7WZhafW1JIzNbAiTJvEkDQE+Ct5lIMKKlNwcGkGLOGYSCCJEibxxRBJy5KfXBkMT0nZtClVyNcx1JnXFrsu9612kGTEDgNRzQ3A4V7jDRPHlA4kk2AHM2WxPR6kyX9VSByOYXU25Hb4iACTPnw8sZtHZWJdT6r7yaNOczm5CwOcIyh1UGCBaBMTJiVvPFu/aPHm9NO+zf8AR2nRo0zFRjqrtYOg4NbOv65K/WwdOqAarQ48Jmw7CLifovGB0ex+FiozOWi803F7Y/cPreRR7Yv2h4gVOrxLGXtnINM07Wc9uhA1iAn6LivaZvLs7ZstrdHmEE0XZXgElskgjv1ae9O2QyoxmSr6zXEC8y2xHxI8Fn8T01wzSGirUfF3dWzJmPCS6ST/ABKTB9JmVmP6hxNRrXObTq2IIBIh3Ec7nvVOMqpk2rNVK5Kip1JAPMA+YlOlYlkkpJkpIAHsdYdydKhpOt5jyMJ8qBji6Fjm7XNes72WxlHIEm57TC0O3KuXD1TMbjhPeI+awPR2uM9ST7H/ACU5FcGXifvRvaZ3F5bjh6R/7zv9xXoTX5mxmOkdyxO0dkVaRuHPb7TWz58iufBxZ3FPCMe85WAuPIAmyM0ej1Q3qEMHEes7x4Sp9jY6nRECAHAS7m4akk6AfGUYpbOxGJANFpykSHuMMjgZ4/wgrRuTdIl5El2B/wCzMMCWudULmgHgG3IGUxee7s8DOxcHSa4NYLes4SXAxpINjeNUQwHQK+bEYh73HVtP0bPm4+YRGvsmlh8vVtg5XAmXOMS3i4k81ppyjmeVtOxGoYgachp5KIuTS9ROetTnHuKgqOXH1FA+qmkBHXC5U2Mfu4xBBhz3M00aLNP5g/zCcDK9Ar4Vv3E0HNs2lqN452jNmAgXzCYVJCPGtoYfOLMgg3vZ3bpIdpdCNl1zRxDHXAByu1ENdumY7DPgtK6s0tzAhzPaFx48W+KG7Qph4sn4oXRq2Y5xIaQG5eDeB434+SsbK2vlrZbEOzAzeCAXDxsfNQ9HcO6vh21AQTem8ZW5g5tjBNjNnXPFHv8AxdrgCCyRdrsuV4kXmAJ4i8ntXN6Xu4Z0vLcaaJKu0hEB0DjA/ofgq1DG0WSQ5znHUuJJ7LlMZ0bxIJ3qJb/HPiY+SsHo3UOr2Dwc75hXozGylWx+YwSAHG17d08FFShz51i0nnp5/UKXE9Fn5hFZmQ+tIII7WiTJ741V9uzGMDWsOmpM37TI1Q4v4GqHl6Cv2gcPiAXmo0E71I6uJEAtPqubJF7GBxV3HvyGCRz7xxhCNpbSqVS2m05jJiRm0aZknUW4zojFkUZasqWNuOyNRhukOGqOyOc5oJsSIE6ajRE6eGYLkjLy59/NeeVKD2M9JRiPxtBbfWxbuHyVzZ20KtPeoOFRvFkZo72Heb3i3aV1PEnzEwU67Nc3BsJhgcwXMsJEnWXD1T4hZzbvRv76+C6A0n0ga0PM5QGERGX1nTz4Kap02OWDTIcbS24PMXiD4lO2L0noEOJzAtMREudbWOGvEqamh+1keF+zTB0xDjVqHmX5f9gFkExvQcUniphqjt17XZXRYTfK4RoOB15rXO6W0NMtW/HK3+ZUsftVjqZdTJJ3REQ67mgwD2E3SvIuxvVhGV0FVqVYOAIMgiQVKHLIomzJKOUkADqVp7/kD81LKiabnw+f0TpUgD+k7ZwlcX9Rxtru73yXldHGOpvlombRz5L17G3aRzXm+0ejzqLjUa5vVjTN6zZ0Gm8VS6BfqRYwu2S0wTB5ErT7IxBqzMgDUiO36LzaoSXbokzru3Wx6CbPr1euqNn0ZpjJbfnMTHdlHmVjPBxZ1LNG6TNLtJ7KbHllJjnimx92h2aXRJJmYg+QRB3SkCkyoQA0w1zoJDXGwkDQE96zVZ9UOZk61opuFQvZTNVrmXim4SBAsTJVjA7FqVKVWo4OYyCQDTz9YNYFFrgQ0RYZpuexXjjUbMskk5UFNqdKRRDS/rHh0EGk1vVnsFQkSeyFUwu2PvLDUyFgzZAC7OTlEyTA4u07Fm8MyvQBdSqUzSNslWpSh4m5NIEgWGhdZWxtZsZaVCoNXZGMOUE6w4mI46xfwXQ2muDn8hl1ZV6mJA4ocRi6nq0RTHN7gT5NNvenM6PVn/3jh+d0fla1pP5lAyXEY9jRLntHeQFVOPLv7tj39oblHm6PcjOy+jFOlcNBcblxAk/QdiMU9mJWh0CujNMdYHVwRBkNBkT2nj3Lc4jGMc2ASCgtHZsIgMPZP1ELVmB210Tc1xq4dxY4ybXa6eY/7HYszWqZHZcQw0Xe20TTd3t4fw+S9lbRQ7aWwadYEEC/AiQVO/yPUB/Zo1wNdpGam7I9rmb4zXa820EBkzHBavaG08PStVr0mHkalMOnlEzPgsJV+zqXEU6jqbXatAzA+/4olhPsrpMbvOqO0MSGNkaWarTXgRPjenGDpOjrw68HKyoY4Gd2Per2B6RUKwmnVa4d8Ed4N0OPRShR9WnTB5kZ3eblRxuyy7hI93gNAqoLNUa4PFQ1KgFyVjqeDfTO6Xt7iY8lb+9vc3I6CT+K4I98JPhDXJpKRY4gOynUXjiIMTxQ/o5RNHG1Gvovc2C0VQNxgdDgTOsiBaSJ0iSAzq9Wn+IRzdp5jTxCM4PaNYMk5C3m13wlcs8nmjpjj4pM1OzntMt9xH1QDpF0SDj1lAZTqQ0WnmG/RQ09rwZkg+Suf+R6SfKxTh+RT+BSwcGTxWx8YW2qNqN8yOwh7TB8VJ0f2ViDUe1zGPdAIzQ0NA1nLlnhzWhr44OOYXJ1iAXcuIE+Kgw+JcHy1j6R9ovpuBHKxJ/6XR/6FV2Y+g7qhmK2NXYJOHpO7iPk8FDKxFIPqPY6kWU3wDmgl4yNy5r6kDU6o1jtpVx6tU9xaxw94n3rCdL9pYis9japaGAZg1lsxmA944auAE8J4hKH5HqcBPDpyF+iu0jPVk2IJHYRc+5aplReZYOs5ozN9Zsx3gSFvsPiJiUUSFQ9JV2uSU0BAHX8D7o+qklVg64/XA/RShykY3ElZPpfGRg4l0+EGT7x5rU1ysR0pxQdVDB+AQe90EgeAargTICvYARHBG+iO3W0cRkcctKrDXS0lsicpIkCLnW0kSCg1enA/Xf8iqAPBX2I+j6GCpvAcXGpoQXGRPAgCwPaAp6tAEQvCej3Tytgt1xL6Y4TvDunXx816hsLp/hsSBDhm4jRw72m6mhh4YMD9X81RxmzGuuBvc+feiVHF03+q4HxTi1TL6KQDp7PVlmCCI5FzKs22Ois3DBPFMKeEsiXIyCF2FP1S71SerFZWyruVTmmn0qMlNQYWWdmUrKxinwFLQaGi9lRx+PpjV7fOVv0iCrWoB2olVH7JadLKltTpdhqA3ntHeQJ7hqfBYXbn2qTIw7Sf2jLG+/ePkFnT8FWjW7YbTw7S572gC5ki3evPcT0tpueTSpudFgbNB1uTc+5ZXam1a2JdNZ5dyGjR3D5m6rMdl01+PYVajfZNh3F9L6sgGmwCTIuc49mTp/14m9kYoVaUsg3MyIcOx29BHb4mAsHVfm18lZwVVzPVdGhkOIMg20uDYIlji1Q4zaPVcB0fqVQSytRMatBfmadYcxzRlVTauyMRQGZzHubxc0BwHfoQO2I7UC2HtWjXy08S40KwtTrTkAPslw/u5PfTPstMEmsbhNo0j61R45H0kjg4G9j2Oss/QTNVnkgdQxvaVdZtMjihNbFOBitQplx/a6l09ozX8Qh9SpVBnKGt4b4PvBuof40i1+SjTHaRcfisztPEirUe5vqjcb2hup8XZj4rtfFv6uSARMWa7KeABdbUnRD6YLRl52V48WnZnkyKfQSwJgA9s/T5LW4asHAOGhAPmsnSsPJG+jFGqKUVGkAHcNrtPYNL/FaGRoqdWy4oWgriAH5viPipw5U5sVYaVkUKqVgukP/APS+8+r4bogLd1CvP+kbh96qGeDJ7srY/wCS0gTIcWTl7ifh9SgmIbB9x7xY/BGsNXBLe53xahm1mbxjv8/6gql2SCXDMdLaqJ7b9vwV/B4Zj5L6opxeCNRxIM+7sUIq0g7+7c4ftOgnwAgdyYyzguk2JoxlrOIHB0P95v71pcB9pWIZGZod+65zfccyyGLxAeRlaGNbMAR4kwoQxKgs9Uw32qD8bH+TT8CETwv2n0HENvJ4Fjx8iF46GInsai1rs9QF1t0Agd5JUtIabPZ6fTSmfw/H6J7unFFoktgD9r+i87wW0GwXdUxrQYL6jnPvyAEFzuwJuM6ZNDS1lNp4Xa2/hcAdm8ojt8FOj0rD9NKdQTTplw5tJI5ahtk3FdNabPWDG975P+kFeOYzpVialg4MbyYAPfr5Qg7nlxkkk9t1qQewYv7TqQ9W/c2fi4IXX+1E/hDvcPkV5kkAjgDdYrp9UqaOj96T84WV2j0gxbyQ+q4A8GENEdhbc+aHwug8OH6uikMgMkybk8TqfFOC6DKQhUSPlNlK/eo3VEAdqHinsdmMRPgVGwFxhGNm4aEAPwOzDU1JA7d4e8T71pti7dxGBApkjEYfTq3fhH/zLtP3SSO7VUTiA0WMdyG4naOYw7wOkpdjPWcBjsPjqZNEtqtjfoVAM9P+F12jlw5FZ+pQ2XQc41wabpjJUc4eADrkX1BPC68+pYp1N4qU3Fj23a5tiO4/LQ8Vo+kfT3rqdAMpN60Xrl43XxoxsGQ0yXTYiwHFCTQBTbVIYjDn7owigxxqu3QwFrQZIB4DW9yRNgL42lUzOP7K1W2/tFo1cAaNGm6nWqN6lzTJbTpxDnNf+IFsgcQSZ0vjtlDd8fcNEhhQu3R3rR7OxbmAZTYgGDcHwWXqmwRHDVKjWhw3mcuI+nvCQGypY9hG80g9kEe9JAKO0GEXMdhH0BSSoLC7Y4mPcpqb7DXwB+ioU9p+xTY3zJ+Q9y7U2pUiS/KByytjxCx5LLtXN7J8YA+K8727JxNY2kNpcZ4EWWkxOMzaF7+0Bzh+Y296yxDjXq7pmGSCW2sdbrWJLK+Hq314fE/0UeLfKWU9aWBt4mx7re9RYl/gtCShVTXXVnCYfrXhkxPHs/VvFFNv4FrHMItmBBPa3LE+fuRYAVqdMJrxlMHWY7O/uRrY+DpktJu4cCRAI7PAwdENhRVweCLw4lpJa6HN9WWlvPgZnW1kY2XhGNbv5jEklx0bysb296fhqraWIr5zDXNpuE8SAQY5m6r7Y2m1zctObm5IiR2KHyV0UNpY41DDRlYJDWjQc/PieKpQngLsKhDIXQk4wmZ0ASLsKIE8law9KQZN7AAAkme3QeKAIsqWVSOELiAKrxrzRjYOzadYEvLiWmMosDOhnXnyQtyNdEqoDqgdpDXdggkGfMIl0JdlTGbPHXVBRYctIMzCS4kmSYkmbcOxLdIkRHZojHRtpc19XjUqOeP3Zho+KjrYem+qXMaAOMaOdxdGn6lJPmhso4XAXmEUawNCsOpgBDMXXVkjcTVVKsQRcWXKlWNdeSrVK86hAEb7erpyKge49s8CuvdyHv8AquAkm6BkjaaK7OMN0VGizUlXcA63n8VLGi43EljphptEOaHAaXjQnvkXR/ZmLNVgJa1pBLd1rWA8dG24rMPMoz0fqWcO0HzH9EgC5wjDcj5JKRrkkCH03CcjGAugG5s0cyb+Q92qtU8KBd5zO5xAH7rbhvx5kpJLmZqiLFtss2cGBVe8TLsoI4bthCSS0gSwa5gbjKZ4ODx5Z/oEM2vWnLpeTN9IgDxt5JJLTyhC2E+KvMGWnuLSiW1fSUxxLTN+IEgz4JJJiAFchzp7vKEZ2VistIkDRxDfEA396SSYFaq4uMkye1Q1hp4/L6JJIENC6UkkhnOqAeQ4kgcR3cJhW20qUes78g+OZcSTET4TAmqYpMLj2ua33SPiqNR8jsSSSGILoCSSAK51Peu0MT1YqRq6m6mP4iPlKSSoRqK1J1PDBjTo0Cez8Y74m6g2fViEkko9Azm0MWT6unxQqtUPjz5dn9V1JWIJbL2N11MVHOiSYAAuAYmeF54KztLZVPqKjWNAcATOrpbf1jzjhzSSWDk9jRJUAtvQ9tGo1obnpgkAReb6dpQxgP64RxSSWi6JCVN0tHbr81bw7YaO26SSAE5E9hO3nDsHzSSSANiokkkgD//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71770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9" descr="data:image/jpeg;base64,/9j/4AAQSkZJRgABAQAAAQABAAD/2wCEAAkGBxQTERUTExQWFBUWGRYbGBgVFxcaFxcYGBcYGB0YFxgYHCggGBslHhkXIjEhJSkrLi4uGB8zODMsNygtLiwBCgoKDg0OGxAQGiwkHyQsLSwsLCwsLCwsLCwsLCwsLCwsOCwsLCsrLCwsLCwsLCwsLCwsLCssNzcsLCwsLDcsK//AABEIALgAkAMBIgACEQEDEQH/xAAbAAACAgMBAAAAAAAAAAAAAAAFBgMEAAECB//EAEAQAAECAwUEBwQIBgIDAAAAAAECEQADBAUSITFBBlFxgRMiYZGhscFCctHwByMyUmKCouEUJDNDkrLS8RVTwv/EABkBAAMBAQEAAAAAAAAAAAAAAAECAwQABf/EACYRAAICAgIBBAEFAAAAAAAAAAABAhEDITFBEgQiMmFREyNxgbH/2gAMAwEAAhEDEQA/AETbFDqlnK9Lbxb1ho+kGcKigoKgtfVLll94KOjmB94VLkn8xhc2t/p06vwqHlBiw7RROslVMpDrkioSg4H+qEzknkqUochGbFL2Dz5BGxqCTVAB/qUqPYETUl+3NoZtm516VUys7kxBB7J0kpYjjKJ5wp7H1hRUlAF4T5M2WRxTfvfogtZk65VzB9+WkltbhSQfOEzr/AwKE6oVNsqWnA/w6he33Sbo/wB/CF2UCVA8/WGzZWlC/wCLplXQkgkuPu9IkF9yXB7oV6TTXJ4pjd3YAxadd00y+SXLB+EVJZZyrKJUSlHIAnw8YKTbJKkaD8RfE+uMPaQ6g2DJVJe49vjiItqswsMOWj5ltziO6SimmZdIc9hGOLd0HqSgWkYovYjUBjuYjPdCykPGF9CzNlBOQbDF+GcUlMcUnKH+sscrlXiGxxYjMOH4YmFWusRSVOMQ2GDGBHIgzwvoBTpxWcc/A/CDuz86SKCtQpYTOV0Blg5rSlSyoJPMPrlAGplMrURCtOj472ijXkZ2qDtiS0Lp6pJDqT0akb+sq7idww74ygQV0RWf7M0JA3CYCo+OEb2RAWtSCQL6UDEnC7NST4R3SgA1ksuxuLSMmuzXy91fhGSfLX9nIt7U0IFKjfTzVo/LMVl33YEVgvSpKzkAh/xEYEdwh5tikC0zkf8Asy06xlgjxEJC5wXSSUjNHSvxJBA8YEJXFfQy5Lu1KfqZbjFC1gjcyiCIv/RIiWurVKm5KCCBoSiYMO5ZHOKNuTTMphMOallX+RCjjzgZs9VqkzZcxJuvfQ/EYeJT3RTC/a7/ACwS5Ru3KP8Agq6ZLH9icQPdd0/pIEGqmSU1cogveExL9oSVDwIgd9IlcJ1bNnhN0TBLWRnnLSc4Lz5wQadLZLQSfeTdbm8dm3saC0CLWmKp6mddw6RJb3ZmfkY7sCyumIOmYG+Ke0VQZs7H2QEDgIb9iZOIUflof447GxR8p0XpWzS7t1KQHLkk4n8IzbjB+i2bJQAo3RuGOHHOCSMG5wQpZ0ZfNs9T9NLgHS9mZaB1X7Xb4RMbIBbH53QUM3CIzOg2KrKq6QXWbXCBNdZaVZ56QamL4CK85YhGyqR55bWzbnq/PbCfadlKSWzbLCPXLRUPn58IU7UlBRyhoZpIlmwRaECzJgE9AV1UqICuwEs/KGXa6UJNYbuIXKCScnJTmeJaF22Ke7NYbz4wy7QTOnpZVRqA6j7pAPmYvl5T/J5LVWhhthL9YYv0Y5jAeYhFnyLkyfL3EEcD1v8AiIepa7yZb6k+CT8BCfaA/mi/t3W7WYekJi/AyJanGhB3XfIfCAKUnoCR7MzP30Bv9PCGBONB+VPrFPZ2SF09cg6SpUwcZaljyVHYnSl/IJLgG2zMClXg7EJIfQXcvOGOagKkImtjL/hlcrwBbuHjCxPIKU7wkA8QT6NDNZ6XpEkhwUF/yAt4qHdFJ9UdHsXQb0xSjiHJc8wBD/suh2OTYCPPZc0gMNfjhHpGyCMBoA3PKGz/AAL+lVzG93A7PnvjlEwiObp4xbkytfOMB6qNyJxiYPrgIyXcGAaO5gDPhiModIDI1Kf5EUKmcwgklAwilWygYDGQvV1Q5A4wKWlzBirp+s4wAEDF5loQ6QibUdWZeGhB7sfSDWziTM6WlLXRfu7mm4AcjjzgTtWgXuIMFdnl3KmnXpNlywffILHvTG2bvGjxMqqbClhTXlyicxLVyIcH/U98CLalMKdeqVTCeAmIPkDBKyGCZ4HsqvJH4ZiVf/V6N1lMJkpGOBSo4aX5oB8CYEI9o7oG0SHs9XunwUfjA3ZY3pk2W4SJkpYUexPXbw7ng7s/KCqG6SwN5J7HW37wo2eQmajpPshSQttUgsocDrC4uZr7BLhMgOvl4weoKj+WKcGIUDvwdXoBA22f6ylB+v1usGJclyRpi+GkErHs9U2lWxu3VE4+1hgBv17orLhAgm3SKNl0d8gAOSfAfGPWLNpBKlgasHhH2MR9aH+4/N2y5w9zlRHO7dHoelj4xsIU88AFSmAEWk23JCci2+EqpnmbMu+zrE02tppYurmBJOj490LGNFZTsZP/ADsiYWBCVekYK8AM7457xwjzapnSSp0Kcc2gxYlolSgnhrDSilwdjn0x3lVoY7wfMRFOmJ9pQHOF235/RureBlvEJ9XaClqxU3eYWMLDPL4noqjKZrzwKqQkBxlAOiCbjiaFk6ONeyKC6tSVs5Y5iA8SF/W0UtrpLpCxp+0akpIkSpgzlpS3FKioeSu+Lluh5C98bs2W9AdTgeDKIPgTFV8KMPqI++yzRC4hKx/dlrSeKCFp8CruiwARJujSW3MTBENH1qJB1QrE+6bpb8pi2k9Q++pPcsfvFsa0iLYE2bnfyVQn7t5uaQYWZinJIwJc78c8+LwVsEuioT+AnwVAq4106H0w+eMJCNSk/wAhlwi7bI+sURiCEqfU30hRfmTBvZZRMiYDiEqDDi/xgTVoSaWUvC/iDvCUm4B3484MbCKcTUdqfU+kdketFPTP9xBHZ2R0c1aVaANzd/IQ0qxGAfd/2MYEVFCoTL4b2ed696AeEGrOXgHzjPN8M9KEfG4ixalDNBuoBQFYlWPcCz74GSrElBrwdu0ue1xiY9HqaczMH5wIXYaiXCjidDBWR9AeJPkVl2UHSAhmGA1Ad9798GNl7MaoCiMIPSrMEtJ3nXXvgnYlN1hhlHSk3oKxqOwL9IVL9WlhqPCEmqs4PeIJBHd3ecenbWS7zbhC/LpLyOBjlLxZzx+SsQp1mSk4ovDAAEqchtxAHyYlspKlKZZcp1bEwz1ViFnuh4jo7O6MEnOGeSySw0wNbH9JWBAYs+fGCdLThFMlOjB9+Cg/mYoVw6SamXmHD/DnBaZLPQ45pKwe9T+IEPBaMvqHsE2Mn+Vny/uKUnvAiymYegQSMTNQ/wCZYPrGqJLTKlO/old7gx0f6QGbLleE0fERaPBmQtWB/UmDfLX5PAxWRCnCknI6fu4gjZKmn4ahTdzxWti6ZxKXuqyvfaODOrtOfOEXyC/iiSkS8ub+F/1M3inxjuwKkyytYzTcVxCFYjuMRU8wpTMDfaljwIPoY3ZQZcwZ9ReG9mMLPhgxumj1abdLEZsOBT7J7o5pzi0Q06Qmnp09JfUEYqZhklgPEcosU+bxmkezB3sLU6CrOLsuUlIbOBcuexwjU+0GBOscipbrZwcJGZLD4xPZ89Es3UlyczC9LlrWlUwYK9kPAOnqpiJpWVKILAoI+y2ohkuxJNDptHNF26otp3wOslmKCXYnmNDC9aVoKWQHLjHnz0i/LCpaUqGLfajpI6L6D9TLDQt1y7rwSn1jpBBgBXTLyoUab0ULETenLO4P3Fh5wZuuhY3LV5v6wK2cH1i/dP8AsIMSv7naX70pjbjXtPHzP3gubLuzFH70tY5puqHme6I6hLYDITkjkSgjyEX6lLqbeAO9Kx6CKtbMAQVbzJWebfCHSomLNnSP5hADFwcsmIOXZjFC0MSleiwkv+RL+JgpY1STUyX0SEdySOUDVrenlM3VceY8miKZz+J1SJClS05PfSef2f8Abwjuy8Jqj+E9zB4r067vW+7dWOKS8FZki7OqBpcmEcMW8IEn7WCPJf2VqSFzJZJKUgFIOj5tuGMN8lbtCFYFR9eMXvIb1A8IcaWZEpx2eh6Wdx2E1loFVtUkEBWA1i90jwNtahvpc67sxjg0LH7NU260TL2gZLJwDZ+nZkYELtQqUCMyebYegMURJSnqlEw8C4+c4v05UCFCnLY+y4L84uqXRnqc+wLUVhE3E6qyz7PSDlJbvVCVa4cYqVwKsVSf0gRFT0t4gmWEhLtru7soEmnyDxnF6YakVTgp3fIiJWRJziaXIuoB1MUrQnMkxGt6LOVR2b2YlOqYvcyRzJJ8hBy6A/bA3ZpDSSCMSb3EKHVP6TBNUbsaqJ5WR3IqVA6yTw8FD4wItQdRI0JSg8pgHk8Gpoy4/v8ACBdahwRumyyOZSfUwzFQtbNj+bkdq0g8y3rAqhLygHy9Uj/jBuygEV8kgi700ogjJlLTl2YnGA8qXcUtH3SR/ioj1MRjwznwiVMp0tx8sfKDBLpUvfTvzKUp9DA2nw8fUesGLPlXqWaQHIlhAbMqM9IAAGJJB0hHtUdHkvfRrYoqJy1qDy5EqYojeshQQPBR/LBOmU4SoagePyYe/oz2dVTUQExJTMnFS5gUGIBSUpSRmCE6dpjz2kX15yPuTC3Mlx3pfmYrOCSLYHsvlcaE1yA8QTDjESDi8ZnE2rIwxcSoOQHipOqbmCYnpxeGOcZNp09phY8lvJ1oGrm3/tRjsOweMWf4ZI1ijXzQMByjqtiylrZuZU4NA6agzFBAzUW4b43fg5sxZ7vNIzACO83jzIYcDFccNmTLl9pOpISpLBhduN7odPkrvjtRwgzaVgKKL8kXmxuH7QIOQPtbtM4CzkkYEEEZg5jiI1UYitUrYPuIPJ4oWinEgZkyiOKVsfSL8xDgjeGitUJcoPB/8kmOOFCsWT0Sxn0af8pZKfQd0ZbsoJqpqskzHmDgvrP2ByYL7LbLVFYB0IDIWoKWoshDsc+ZwGMew7O7AU8kSzNAqJstLBa0i6nEkXUZYPgS5icYts7o8y2W2BqatlkdDKOIWtOKhvQjAq4lhHr2z2y8iiRdkpY+0tWK1HeTpwDQaWrOMdxuwisYKIDlKXbn5CPDZ8k/xlWnLruO8n1j3NJy0/6EeTW9S3K+efvBKv8AYRPP8TT6X50ABN0OcbCYmtKm1EU5UwjOM6dmqSpl+XO8I7mLOcVkofEZx2lHaY6kcpNGpswgcc4G1KnMXZzCBFZU4sMToIKSFnJvRLSS+kmolAsVkDDTeRyePTRTBKmSLoSEgAaAOzcGhJ+j6gK6wHPo0lR4nD4x6maYFR0LJ81RfGuzJlfRHTKILaE/qG7jjHVVZ6J4uzEh9GzHYFemMbQjAcH5iLC8iQdC3KKEhKtjZyZKxT9YjsHWA7U68RC3UZJbHrDzj18LL4h37Mu2Als7Ny5zqT9XMzcDA+8B5iC0cNVFTolpCJaQhCAwSkAADsESqG6ORKd8e4dg7Y0ARmTBOI3xz1MTj57oiSHU3b6CJ4IDmWlm+dIRNu6T69Mzekjux9TD4kZcvKAG2tNeklQGKcct0Tyq4srgl4zR54QCG+WgbUUbZZeUESN2WnY8aWnf3x56dHrOKa2DJckjKNrKt3jF0YRpShuhvITwQHqJK1Z4Ruz7FXMXclh1NiTgEjeo6CCK1YQ32ZQGUi4MC5Ky3WKsHx3BmikE5MllaggdZ9kppUlMtSjMLFSxgSQ7BI9kOSdX1hpsu0hMV0a8F4MWa+zuQPZIcOIDCWL5IF66M31y+PdHayzYqSRiC2RGRBbMRoWjA/cM13AecdJT5+cUbItJMwGWSOkQzgMyh95I0zxGhi8Rp84dsOJwYSw4NExMRqGPHnjEoU4dj3QxyL6FZ8fQR0GionAnlnidf2iVEx/3+EcwHcpDKPKJI5la/OkC7RtUB0IOOpHkO3tjmw8mrStW4yEMpeDk/ZThANFYtajfVffqlHskEsQHwByIwjSpT5ADjie6IFSnJcnPgzgQjdjqNAeus8yjvSfsnLLRQ0VHIQFD57oYUrCgQou/2k721B0PbFc2IogmUoLH3WuqEZJ4nzE34s6qpC1UyWiBUrtgpXSFJLKSUntDf9xVmSYi/s1KnwUJ0sMx1hypKomnlLJN5aUniopGPg/OFqns9U6YJYLDNSvupfE8dB2mGtEgBQADJQkBI3eyByAjVhT5MXq2tLs5koxI3MDxxPrEcwYwRlSc+JjjoHizRkTA5WxKgWIU4IzBuj5aGmTOC0hwArqltDwfjlpC7U0zBR7fQQapA6RpliNMNIKA6ZdWcH3MY3jcA5ZnTlGljqnhGirTtMMIXwACOB9I5XGRkFhRXrqsgXU64Py0gGJTkjeB4E/ERkZAY0SRNNuLRDPoyDmC4GHBzG4yFSC2Qy5TEhThy4w0wHnE0twXBY7/AEO8RkZAemMtolXaSVC5NSlQO/LiHGPJoEV1kEq+qyLOleBT23nIKRv07Y3GQJwUuRsWSUXoI0VIJabqXwzVgCpWTn0GnMxJLk9Y4HTXc539sZGQ0dIlNtu2WJcvA55n2jv4xiZXaruEZGQz5QqKlbI6is9dezdFqTLI1/TGRkBhRbWTdOOh0jbsc35RkZDCs//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1" descr="data:image/jpeg;base64,/9j/4AAQSkZJRgABAQAAAQABAAD/2wCEAAkGBxQTERUTExQWFBUWGRYbGBgVFxcaFxcYGBcYGB0YFxgYHCggGBslHhkXIjEhJSkrLi4uGB8zODMsNygtLiwBCgoKDg0OGxAQGiwkHyQsLSwsLCwsLCwsLCwsLCwsLCwsOCwsLCsrLCwsLCwsLCwsLCwsLCssNzcsLCwsLDcsK//AABEIALgAkAMBIgACEQEDEQH/xAAbAAACAgMBAAAAAAAAAAAAAAAFBgMEAAECB//EAEAQAAECAwUEBwQIBgIDAAAAAAECEQADBAUSITFBBlFxgRMiYZGhscFCctHwByMyUmKCouEUJDNDkrLS8RVTwv/EABkBAAMBAQEAAAAAAAAAAAAAAAECAwQABf/EACYRAAICAgIBBAEFAAAAAAAAAAABAhEDITFBEgQiMmFREyNxgbH/2gAMAwEAAhEDEQA/AETbFDqlnK9Lbxb1ho+kGcKigoKgtfVLll94KOjmB94VLkn8xhc2t/p06vwqHlBiw7RROslVMpDrkioSg4H+qEzknkqUochGbFL2Dz5BGxqCTVAB/qUqPYETUl+3NoZtm516VUys7kxBB7J0kpYjjKJ5wp7H1hRUlAF4T5M2WRxTfvfogtZk65VzB9+WkltbhSQfOEzr/AwKE6oVNsqWnA/w6he33Sbo/wB/CF2UCVA8/WGzZWlC/wCLplXQkgkuPu9IkF9yXB7oV6TTXJ4pjd3YAxadd00y+SXLB+EVJZZyrKJUSlHIAnw8YKTbJKkaD8RfE+uMPaQ6g2DJVJe49vjiItqswsMOWj5ltziO6SimmZdIc9hGOLd0HqSgWkYovYjUBjuYjPdCykPGF9CzNlBOQbDF+GcUlMcUnKH+sscrlXiGxxYjMOH4YmFWusRSVOMQ2GDGBHIgzwvoBTpxWcc/A/CDuz86SKCtQpYTOV0Blg5rSlSyoJPMPrlAGplMrURCtOj472ijXkZ2qDtiS0Lp6pJDqT0akb+sq7idww74ygQV0RWf7M0JA3CYCo+OEb2RAWtSCQL6UDEnC7NST4R3SgA1ksuxuLSMmuzXy91fhGSfLX9nIt7U0IFKjfTzVo/LMVl33YEVgvSpKzkAh/xEYEdwh5tikC0zkf8Asy06xlgjxEJC5wXSSUjNHSvxJBA8YEJXFfQy5Lu1KfqZbjFC1gjcyiCIv/RIiWurVKm5KCCBoSiYMO5ZHOKNuTTMphMOallX+RCjjzgZs9VqkzZcxJuvfQ/EYeJT3RTC/a7/ACwS5Ru3KP8Agq6ZLH9icQPdd0/pIEGqmSU1cogveExL9oSVDwIgd9IlcJ1bNnhN0TBLWRnnLSc4Lz5wQadLZLQSfeTdbm8dm3saC0CLWmKp6mddw6RJb3ZmfkY7sCyumIOmYG+Ke0VQZs7H2QEDgIb9iZOIUflof447GxR8p0XpWzS7t1KQHLkk4n8IzbjB+i2bJQAo3RuGOHHOCSMG5wQpZ0ZfNs9T9NLgHS9mZaB1X7Xb4RMbIBbH53QUM3CIzOg2KrKq6QXWbXCBNdZaVZ56QamL4CK85YhGyqR55bWzbnq/PbCfadlKSWzbLCPXLRUPn58IU7UlBRyhoZpIlmwRaECzJgE9AV1UqICuwEs/KGXa6UJNYbuIXKCScnJTmeJaF22Ke7NYbz4wy7QTOnpZVRqA6j7pAPmYvl5T/J5LVWhhthL9YYv0Y5jAeYhFnyLkyfL3EEcD1v8AiIepa7yZb6k+CT8BCfaA/mi/t3W7WYekJi/AyJanGhB3XfIfCAKUnoCR7MzP30Bv9PCGBONB+VPrFPZ2SF09cg6SpUwcZaljyVHYnSl/IJLgG2zMClXg7EJIfQXcvOGOagKkImtjL/hlcrwBbuHjCxPIKU7wkA8QT6NDNZ6XpEkhwUF/yAt4qHdFJ9UdHsXQb0xSjiHJc8wBD/suh2OTYCPPZc0gMNfjhHpGyCMBoA3PKGz/AAL+lVzG93A7PnvjlEwiObp4xbkytfOMB6qNyJxiYPrgIyXcGAaO5gDPhiModIDI1Kf5EUKmcwgklAwilWygYDGQvV1Q5A4wKWlzBirp+s4wAEDF5loQ6QibUdWZeGhB7sfSDWziTM6WlLXRfu7mm4AcjjzgTtWgXuIMFdnl3KmnXpNlywffILHvTG2bvGjxMqqbClhTXlyicxLVyIcH/U98CLalMKdeqVTCeAmIPkDBKyGCZ4HsqvJH4ZiVf/V6N1lMJkpGOBSo4aX5oB8CYEI9o7oG0SHs9XunwUfjA3ZY3pk2W4SJkpYUexPXbw7ng7s/KCqG6SwN5J7HW37wo2eQmajpPshSQttUgsocDrC4uZr7BLhMgOvl4weoKj+WKcGIUDvwdXoBA22f6ylB+v1usGJclyRpi+GkErHs9U2lWxu3VE4+1hgBv17orLhAgm3SKNl0d8gAOSfAfGPWLNpBKlgasHhH2MR9aH+4/N2y5w9zlRHO7dHoelj4xsIU88AFSmAEWk23JCci2+EqpnmbMu+zrE02tppYurmBJOj490LGNFZTsZP/ADsiYWBCVekYK8AM7457xwjzapnSSp0Kcc2gxYlolSgnhrDSilwdjn0x3lVoY7wfMRFOmJ9pQHOF235/RureBlvEJ9XaClqxU3eYWMLDPL4noqjKZrzwKqQkBxlAOiCbjiaFk6ONeyKC6tSVs5Y5iA8SF/W0UtrpLpCxp+0akpIkSpgzlpS3FKioeSu+Lluh5C98bs2W9AdTgeDKIPgTFV8KMPqI++yzRC4hKx/dlrSeKCFp8CruiwARJujSW3MTBENH1qJB1QrE+6bpb8pi2k9Q++pPcsfvFsa0iLYE2bnfyVQn7t5uaQYWZinJIwJc78c8+LwVsEuioT+AnwVAq4106H0w+eMJCNSk/wAhlwi7bI+sURiCEqfU30hRfmTBvZZRMiYDiEqDDi/xgTVoSaWUvC/iDvCUm4B3484MbCKcTUdqfU+kdketFPTP9xBHZ2R0c1aVaANzd/IQ0qxGAfd/2MYEVFCoTL4b2ed696AeEGrOXgHzjPN8M9KEfG4ixalDNBuoBQFYlWPcCz74GSrElBrwdu0ue1xiY9HqaczMH5wIXYaiXCjidDBWR9AeJPkVl2UHSAhmGA1Ad9798GNl7MaoCiMIPSrMEtJ3nXXvgnYlN1hhlHSk3oKxqOwL9IVL9WlhqPCEmqs4PeIJBHd3ecenbWS7zbhC/LpLyOBjlLxZzx+SsQp1mSk4ovDAAEqchtxAHyYlspKlKZZcp1bEwz1ViFnuh4jo7O6MEnOGeSySw0wNbH9JWBAYs+fGCdLThFMlOjB9+Cg/mYoVw6SamXmHD/DnBaZLPQ45pKwe9T+IEPBaMvqHsE2Mn+Vny/uKUnvAiymYegQSMTNQ/wCZYPrGqJLTKlO/old7gx0f6QGbLleE0fERaPBmQtWB/UmDfLX5PAxWRCnCknI6fu4gjZKmn4ahTdzxWti6ZxKXuqyvfaODOrtOfOEXyC/iiSkS8ub+F/1M3inxjuwKkyytYzTcVxCFYjuMRU8wpTMDfaljwIPoY3ZQZcwZ9ReG9mMLPhgxumj1abdLEZsOBT7J7o5pzi0Q06Qmnp09JfUEYqZhklgPEcosU+bxmkezB3sLU6CrOLsuUlIbOBcuexwjU+0GBOscipbrZwcJGZLD4xPZ89Es3UlyczC9LlrWlUwYK9kPAOnqpiJpWVKILAoI+y2ohkuxJNDptHNF26otp3wOslmKCXYnmNDC9aVoKWQHLjHnz0i/LCpaUqGLfajpI6L6D9TLDQt1y7rwSn1jpBBgBXTLyoUab0ULETenLO4P3Fh5wZuuhY3LV5v6wK2cH1i/dP8AsIMSv7naX70pjbjXtPHzP3gubLuzFH70tY5puqHme6I6hLYDITkjkSgjyEX6lLqbeAO9Kx6CKtbMAQVbzJWebfCHSomLNnSP5hADFwcsmIOXZjFC0MSleiwkv+RL+JgpY1STUyX0SEdySOUDVrenlM3VceY8miKZz+J1SJClS05PfSef2f8Abwjuy8Jqj+E9zB4r067vW+7dWOKS8FZki7OqBpcmEcMW8IEn7WCPJf2VqSFzJZJKUgFIOj5tuGMN8lbtCFYFR9eMXvIb1A8IcaWZEpx2eh6Wdx2E1loFVtUkEBWA1i90jwNtahvpc67sxjg0LH7NU260TL2gZLJwDZ+nZkYELtQqUCMyebYegMURJSnqlEw8C4+c4v05UCFCnLY+y4L84uqXRnqc+wLUVhE3E6qyz7PSDlJbvVCVa4cYqVwKsVSf0gRFT0t4gmWEhLtru7soEmnyDxnF6YakVTgp3fIiJWRJziaXIuoB1MUrQnMkxGt6LOVR2b2YlOqYvcyRzJJ8hBy6A/bA3ZpDSSCMSb3EKHVP6TBNUbsaqJ5WR3IqVA6yTw8FD4wItQdRI0JSg8pgHk8Gpoy4/v8ACBdahwRumyyOZSfUwzFQtbNj+bkdq0g8y3rAqhLygHy9Uj/jBuygEV8kgi700ogjJlLTl2YnGA8qXcUtH3SR/ioj1MRjwznwiVMp0tx8sfKDBLpUvfTvzKUp9DA2nw8fUesGLPlXqWaQHIlhAbMqM9IAAGJJB0hHtUdHkvfRrYoqJy1qDy5EqYojeshQQPBR/LBOmU4SoagePyYe/oz2dVTUQExJTMnFS5gUGIBSUpSRmCE6dpjz2kX15yPuTC3Mlx3pfmYrOCSLYHsvlcaE1yA8QTDjESDi8ZnE2rIwxcSoOQHipOqbmCYnpxeGOcZNp09phY8lvJ1oGrm3/tRjsOweMWf4ZI1ijXzQMByjqtiylrZuZU4NA6agzFBAzUW4b43fg5sxZ7vNIzACO83jzIYcDFccNmTLl9pOpISpLBhduN7odPkrvjtRwgzaVgKKL8kXmxuH7QIOQPtbtM4CzkkYEEEZg5jiI1UYitUrYPuIPJ4oWinEgZkyiOKVsfSL8xDgjeGitUJcoPB/8kmOOFCsWT0Sxn0af8pZKfQd0ZbsoJqpqskzHmDgvrP2ByYL7LbLVFYB0IDIWoKWoshDsc+ZwGMew7O7AU8kSzNAqJstLBa0i6nEkXUZYPgS5icYts7o8y2W2BqatlkdDKOIWtOKhvQjAq4lhHr2z2y8iiRdkpY+0tWK1HeTpwDQaWrOMdxuwisYKIDlKXbn5CPDZ8k/xlWnLruO8n1j3NJy0/6EeTW9S3K+efvBKv8AYRPP8TT6X50ABN0OcbCYmtKm1EU5UwjOM6dmqSpl+XO8I7mLOcVkofEZx2lHaY6kcpNGpswgcc4G1KnMXZzCBFZU4sMToIKSFnJvRLSS+kmolAsVkDDTeRyePTRTBKmSLoSEgAaAOzcGhJ+j6gK6wHPo0lR4nD4x6maYFR0LJ81RfGuzJlfRHTKILaE/qG7jjHVVZ6J4uzEh9GzHYFemMbQjAcH5iLC8iQdC3KKEhKtjZyZKxT9YjsHWA7U68RC3UZJbHrDzj18LL4h37Mu2Als7Ny5zqT9XMzcDA+8B5iC0cNVFTolpCJaQhCAwSkAADsESqG6ORKd8e4dg7Y0ARmTBOI3xz1MTj57oiSHU3b6CJ4IDmWlm+dIRNu6T69Mzekjux9TD4kZcvKAG2tNeklQGKcct0Tyq4srgl4zR54QCG+WgbUUbZZeUESN2WnY8aWnf3x56dHrOKa2DJckjKNrKt3jF0YRpShuhvITwQHqJK1Z4Ruz7FXMXclh1NiTgEjeo6CCK1YQ32ZQGUi4MC5Ky3WKsHx3BmikE5MllaggdZ9kppUlMtSjMLFSxgSQ7BI9kOSdX1hpsu0hMV0a8F4MWa+zuQPZIcOIDCWL5IF66M31y+PdHayzYqSRiC2RGRBbMRoWjA/cM13AecdJT5+cUbItJMwGWSOkQzgMyh95I0zxGhi8Rp84dsOJwYSw4NExMRqGPHnjEoU4dj3QxyL6FZ8fQR0GionAnlnidf2iVEx/3+EcwHcpDKPKJI5la/OkC7RtUB0IOOpHkO3tjmw8mrStW4yEMpeDk/ZThANFYtajfVffqlHskEsQHwByIwjSpT5ADjie6IFSnJcnPgzgQjdjqNAeus8yjvSfsnLLRQ0VHIQFD57oYUrCgQou/2k721B0PbFc2IogmUoLH3WuqEZJ4nzE34s6qpC1UyWiBUrtgpXSFJLKSUntDf9xVmSYi/s1KnwUJ0sMx1hypKomnlLJN5aUniopGPg/OFqns9U6YJYLDNSvupfE8dB2mGtEgBQADJQkBI3eyByAjVhT5MXq2tLs5koxI3MDxxPrEcwYwRlSc+JjjoHizRkTA5WxKgWIU4IzBuj5aGmTOC0hwArqltDwfjlpC7U0zBR7fQQapA6RpliNMNIKA6ZdWcH3MY3jcA5ZnTlGljqnhGirTtMMIXwACOB9I5XGRkFhRXrqsgXU64Py0gGJTkjeB4E/ERkZAY0SRNNuLRDPoyDmC4GHBzG4yFSC2Qy5TEhThy4w0wHnE0twXBY7/AEO8RkZAemMtolXaSVC5NSlQO/LiHGPJoEV1kEq+qyLOleBT23nIKRv07Y3GQJwUuRsWSUXoI0VIJabqXwzVgCpWTn0GnMxJLk9Y4HTXc539sZGQ0dIlNtu2WJcvA55n2jv4xiZXaruEZGQz5QqKlbI6is9dezdFqTLI1/TGRkBhRbWTdOOh0jbsc35RkZDCs//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53178"/>
            <a:ext cx="1728191" cy="220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ixaDeTexto 13"/>
          <p:cNvSpPr txBox="1"/>
          <p:nvPr/>
        </p:nvSpPr>
        <p:spPr>
          <a:xfrm>
            <a:off x="1907704" y="2132856"/>
            <a:ext cx="4079963" cy="369332"/>
          </a:xfrm>
          <a:prstGeom prst="rect">
            <a:avLst/>
          </a:prstGeom>
          <a:noFill/>
        </p:spPr>
        <p:txBody>
          <a:bodyPr wrap="none" rtlCol="0">
            <a:spAutoFit/>
          </a:bodyPr>
          <a:lstStyle/>
          <a:p>
            <a:r>
              <a:rPr lang="pt-BR" dirty="0" smtClean="0"/>
              <a:t>Carlos Cordeiro Costa-1999-2010</a:t>
            </a:r>
            <a:endParaRPr lang="pt-BR" dirty="0"/>
          </a:p>
        </p:txBody>
      </p:sp>
    </p:spTree>
    <p:extLst>
      <p:ext uri="{BB962C8B-B14F-4D97-AF65-F5344CB8AC3E}">
        <p14:creationId xmlns:p14="http://schemas.microsoft.com/office/powerpoint/2010/main" val="85689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ca0f-riX_zg/S6lbyEPWpDI/AAAAAAAAAC8/F4M_ENaHyOU/s320/claudio+de+moura+e+castro.JPG"/>
          <p:cNvPicPr>
            <a:picLocks noChangeAspect="1" noChangeArrowheads="1"/>
          </p:cNvPicPr>
          <p:nvPr/>
        </p:nvPicPr>
        <p:blipFill>
          <a:blip r:embed="rId2"/>
          <a:srcRect/>
          <a:stretch>
            <a:fillRect/>
          </a:stretch>
        </p:blipFill>
        <p:spPr bwMode="auto">
          <a:xfrm>
            <a:off x="2428860" y="2428868"/>
            <a:ext cx="4643470" cy="3929444"/>
          </a:xfrm>
          <a:prstGeom prst="rect">
            <a:avLst/>
          </a:prstGeom>
          <a:noFill/>
        </p:spPr>
      </p:pic>
      <p:sp>
        <p:nvSpPr>
          <p:cNvPr id="4" name="CaixaDeTexto 3"/>
          <p:cNvSpPr txBox="1"/>
          <p:nvPr/>
        </p:nvSpPr>
        <p:spPr>
          <a:xfrm>
            <a:off x="500034" y="357166"/>
            <a:ext cx="8215370" cy="1938992"/>
          </a:xfrm>
          <a:prstGeom prst="rect">
            <a:avLst/>
          </a:prstGeom>
          <a:noFill/>
        </p:spPr>
        <p:txBody>
          <a:bodyPr wrap="square" rtlCol="0">
            <a:spAutoFit/>
          </a:bodyPr>
          <a:lstStyle/>
          <a:p>
            <a:pPr algn="ctr"/>
            <a:r>
              <a:rPr lang="pt-BR" sz="2400" b="1" dirty="0" smtClean="0"/>
              <a:t>Prof.  Cláudio de Moura Castro – CAPES 1979 </a:t>
            </a:r>
          </a:p>
          <a:p>
            <a:pPr algn="ctr"/>
            <a:endParaRPr lang="pt-BR" sz="2400" b="1" dirty="0" smtClean="0"/>
          </a:p>
          <a:p>
            <a:pPr algn="ctr"/>
            <a:r>
              <a:rPr lang="pt-BR" sz="2400" b="1" dirty="0" smtClean="0"/>
              <a:t>Programa Especial de Treinamento</a:t>
            </a:r>
          </a:p>
          <a:p>
            <a:pPr algn="ctr"/>
            <a:endParaRPr lang="pt-BR" sz="2400" b="1" dirty="0" smtClean="0"/>
          </a:p>
          <a:p>
            <a:pPr algn="ctr"/>
            <a:r>
              <a:rPr lang="pt-BR" sz="2400" b="1" dirty="0" smtClean="0"/>
              <a:t>Avaliação por área de conhecimento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et.joinville.udesc.br/eletrica/wp-content/uploads/2014/08/tabelaintegran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7" y="2564904"/>
            <a:ext cx="9052148" cy="1812242"/>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627784" y="836712"/>
            <a:ext cx="3903633" cy="523220"/>
          </a:xfrm>
          <a:prstGeom prst="rect">
            <a:avLst/>
          </a:prstGeom>
          <a:noFill/>
        </p:spPr>
        <p:txBody>
          <a:bodyPr wrap="none" rtlCol="0">
            <a:spAutoFit/>
          </a:bodyPr>
          <a:lstStyle/>
          <a:p>
            <a:pPr algn="ctr"/>
            <a:r>
              <a:rPr lang="pt-BR" sz="2800" dirty="0" smtClean="0"/>
              <a:t>CENAPET 2014-2016</a:t>
            </a:r>
            <a:endParaRPr lang="pt-BR" sz="2800" dirty="0"/>
          </a:p>
        </p:txBody>
      </p:sp>
      <p:sp>
        <p:nvSpPr>
          <p:cNvPr id="3" name="CaixaDeTexto 2"/>
          <p:cNvSpPr txBox="1"/>
          <p:nvPr/>
        </p:nvSpPr>
        <p:spPr>
          <a:xfrm>
            <a:off x="2987824" y="5229200"/>
            <a:ext cx="3865161" cy="369332"/>
          </a:xfrm>
          <a:prstGeom prst="rect">
            <a:avLst/>
          </a:prstGeom>
          <a:noFill/>
        </p:spPr>
        <p:txBody>
          <a:bodyPr wrap="none" rtlCol="0">
            <a:spAutoFit/>
          </a:bodyPr>
          <a:lstStyle/>
          <a:p>
            <a:r>
              <a:rPr lang="pt-BR" dirty="0"/>
              <a:t>https://</a:t>
            </a:r>
            <a:r>
              <a:rPr lang="pt-BR" b="1" dirty="0"/>
              <a:t>cenapet</a:t>
            </a:r>
            <a:r>
              <a:rPr lang="pt-BR" dirty="0"/>
              <a:t>.wordpress.com/</a:t>
            </a:r>
          </a:p>
        </p:txBody>
      </p:sp>
    </p:spTree>
    <p:extLst>
      <p:ext uri="{BB962C8B-B14F-4D97-AF65-F5344CB8AC3E}">
        <p14:creationId xmlns:p14="http://schemas.microsoft.com/office/powerpoint/2010/main" val="875524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isteu\Downloads\IMG_14456094752584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60648"/>
            <a:ext cx="1956048" cy="197438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617559" y="1124744"/>
            <a:ext cx="2114681" cy="369332"/>
          </a:xfrm>
          <a:prstGeom prst="rect">
            <a:avLst/>
          </a:prstGeom>
          <a:noFill/>
        </p:spPr>
        <p:txBody>
          <a:bodyPr wrap="none" rtlCol="0">
            <a:spAutoFit/>
          </a:bodyPr>
          <a:lstStyle/>
          <a:p>
            <a:r>
              <a:rPr lang="pt-BR" dirty="0" smtClean="0"/>
              <a:t>Eduardo Augusto</a:t>
            </a:r>
            <a:endParaRPr lang="pt-BR" dirty="0"/>
          </a:p>
        </p:txBody>
      </p:sp>
      <p:pic>
        <p:nvPicPr>
          <p:cNvPr id="5123" name="Picture 3" descr="C:\Users\aristeu\Downloads\IMG_14449117113506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5668"/>
            <a:ext cx="2232248" cy="322280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827584" y="3717032"/>
            <a:ext cx="1511952" cy="369332"/>
          </a:xfrm>
          <a:prstGeom prst="rect">
            <a:avLst/>
          </a:prstGeom>
          <a:noFill/>
        </p:spPr>
        <p:txBody>
          <a:bodyPr wrap="none" rtlCol="0">
            <a:spAutoFit/>
          </a:bodyPr>
          <a:lstStyle/>
          <a:p>
            <a:r>
              <a:rPr lang="pt-BR" dirty="0" err="1" smtClean="0"/>
              <a:t>Jamille</a:t>
            </a:r>
            <a:r>
              <a:rPr lang="pt-BR" dirty="0" smtClean="0"/>
              <a:t> Silva</a:t>
            </a:r>
            <a:endParaRPr lang="pt-BR" dirty="0"/>
          </a:p>
        </p:txBody>
      </p:sp>
      <p:pic>
        <p:nvPicPr>
          <p:cNvPr id="5124" name="Picture 4" descr="C:\Users\aristeu\Downloads\IMG-20140904-WA00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387223"/>
            <a:ext cx="1750971" cy="282644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779912" y="5373216"/>
            <a:ext cx="2024913" cy="369332"/>
          </a:xfrm>
          <a:prstGeom prst="rect">
            <a:avLst/>
          </a:prstGeom>
          <a:noFill/>
        </p:spPr>
        <p:txBody>
          <a:bodyPr wrap="none" rtlCol="0">
            <a:spAutoFit/>
          </a:bodyPr>
          <a:lstStyle/>
          <a:p>
            <a:r>
              <a:rPr lang="pt-BR" dirty="0" smtClean="0"/>
              <a:t>Danielle Cristine</a:t>
            </a:r>
            <a:endParaRPr lang="pt-BR" dirty="0"/>
          </a:p>
        </p:txBody>
      </p:sp>
      <p:sp>
        <p:nvSpPr>
          <p:cNvPr id="6" name="CaixaDeTexto 5"/>
          <p:cNvSpPr txBox="1"/>
          <p:nvPr/>
        </p:nvSpPr>
        <p:spPr>
          <a:xfrm>
            <a:off x="7092280" y="5363924"/>
            <a:ext cx="1604927" cy="369332"/>
          </a:xfrm>
          <a:prstGeom prst="rect">
            <a:avLst/>
          </a:prstGeom>
          <a:noFill/>
        </p:spPr>
        <p:txBody>
          <a:bodyPr wrap="none" rtlCol="0">
            <a:spAutoFit/>
          </a:bodyPr>
          <a:lstStyle/>
          <a:p>
            <a:r>
              <a:rPr lang="pt-BR" dirty="0" smtClean="0"/>
              <a:t>Hugo Márcio</a:t>
            </a:r>
            <a:endParaRPr lang="pt-BR" dirty="0"/>
          </a:p>
        </p:txBody>
      </p:sp>
    </p:spTree>
    <p:extLst>
      <p:ext uri="{BB962C8B-B14F-4D97-AF65-F5344CB8AC3E}">
        <p14:creationId xmlns:p14="http://schemas.microsoft.com/office/powerpoint/2010/main" val="334038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31746" y="1115452"/>
            <a:ext cx="1535998" cy="369332"/>
          </a:xfrm>
          <a:prstGeom prst="rect">
            <a:avLst/>
          </a:prstGeom>
          <a:noFill/>
        </p:spPr>
        <p:txBody>
          <a:bodyPr wrap="none" rtlCol="0">
            <a:spAutoFit/>
          </a:bodyPr>
          <a:lstStyle/>
          <a:p>
            <a:r>
              <a:rPr lang="pt-BR" dirty="0" smtClean="0"/>
              <a:t>João Aristeu</a:t>
            </a:r>
            <a:endParaRPr lang="pt-BR" dirty="0"/>
          </a:p>
        </p:txBody>
      </p:sp>
      <p:pic>
        <p:nvPicPr>
          <p:cNvPr id="4098" name="Picture 2" descr="C:\Users\aristeu\Desktop\FOTO_JOAO_ARISTE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21374"/>
            <a:ext cx="1298762" cy="1955498"/>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140518" y="980728"/>
            <a:ext cx="1375698" cy="369332"/>
          </a:xfrm>
          <a:prstGeom prst="rect">
            <a:avLst/>
          </a:prstGeom>
          <a:noFill/>
        </p:spPr>
        <p:txBody>
          <a:bodyPr wrap="none" rtlCol="0">
            <a:spAutoFit/>
          </a:bodyPr>
          <a:lstStyle/>
          <a:p>
            <a:r>
              <a:rPr lang="pt-BR" dirty="0" smtClean="0"/>
              <a:t>André Leal</a:t>
            </a:r>
            <a:endParaRPr lang="pt-BR" dirty="0"/>
          </a:p>
        </p:txBody>
      </p:sp>
      <p:pic>
        <p:nvPicPr>
          <p:cNvPr id="4099" name="Picture 3" descr="C:\Users\aristeu\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02446"/>
            <a:ext cx="1368152" cy="2062142"/>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99925" y="3212976"/>
            <a:ext cx="1867819" cy="369332"/>
          </a:xfrm>
          <a:prstGeom prst="rect">
            <a:avLst/>
          </a:prstGeom>
          <a:noFill/>
        </p:spPr>
        <p:txBody>
          <a:bodyPr wrap="none" rtlCol="0">
            <a:spAutoFit/>
          </a:bodyPr>
          <a:lstStyle/>
          <a:p>
            <a:r>
              <a:rPr lang="pt-BR" dirty="0" smtClean="0"/>
              <a:t>José Fernandes</a:t>
            </a:r>
            <a:endParaRPr lang="pt-BR" dirty="0"/>
          </a:p>
        </p:txBody>
      </p:sp>
      <p:pic>
        <p:nvPicPr>
          <p:cNvPr id="4100" name="Picture 4" descr="C:\Users\aristeu\Downloads\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2692563"/>
            <a:ext cx="2304256"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974804" y="4941168"/>
            <a:ext cx="1821332" cy="369332"/>
          </a:xfrm>
          <a:prstGeom prst="rect">
            <a:avLst/>
          </a:prstGeom>
          <a:noFill/>
        </p:spPr>
        <p:txBody>
          <a:bodyPr wrap="none" rtlCol="0">
            <a:spAutoFit/>
          </a:bodyPr>
          <a:lstStyle/>
          <a:p>
            <a:r>
              <a:rPr lang="pt-BR" dirty="0" smtClean="0"/>
              <a:t>Zelinda </a:t>
            </a:r>
            <a:r>
              <a:rPr lang="pt-BR" dirty="0" err="1" smtClean="0"/>
              <a:t>Hirano</a:t>
            </a:r>
            <a:endParaRPr lang="pt-BR" dirty="0"/>
          </a:p>
        </p:txBody>
      </p:sp>
      <p:pic>
        <p:nvPicPr>
          <p:cNvPr id="4102" name="Picture 6" descr="http://www.ecoagencia.com.br/fotos_noticias/1272248167_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113772"/>
            <a:ext cx="238125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90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7504" y="404664"/>
            <a:ext cx="8928992" cy="4585871"/>
          </a:xfrm>
          <a:prstGeom prst="rect">
            <a:avLst/>
          </a:prstGeom>
          <a:noFill/>
        </p:spPr>
        <p:txBody>
          <a:bodyPr wrap="square" rtlCol="0">
            <a:spAutoFit/>
          </a:bodyPr>
          <a:lstStyle/>
          <a:p>
            <a:pPr algn="ctr"/>
            <a:r>
              <a:rPr lang="pt-BR" sz="2800" b="1" dirty="0" smtClean="0"/>
              <a:t>1ª Reunião CENAPET – </a:t>
            </a:r>
            <a:r>
              <a:rPr lang="pt-BR" sz="2800" b="1" dirty="0" err="1" smtClean="0"/>
              <a:t>SESu</a:t>
            </a:r>
            <a:r>
              <a:rPr lang="pt-BR" sz="2800" b="1" dirty="0" smtClean="0"/>
              <a:t> – 01 a 03/2014</a:t>
            </a:r>
          </a:p>
          <a:p>
            <a:endParaRPr lang="pt-BR" sz="1200" b="1" dirty="0" smtClean="0"/>
          </a:p>
          <a:p>
            <a:endParaRPr lang="pt-BR" sz="1200" b="1" dirty="0"/>
          </a:p>
          <a:p>
            <a:endParaRPr lang="pt-BR" sz="1200" b="1" dirty="0" smtClean="0"/>
          </a:p>
          <a:p>
            <a:endParaRPr lang="pt-BR" sz="1200" b="1" dirty="0"/>
          </a:p>
          <a:p>
            <a:pPr marL="342900" indent="-342900">
              <a:buFontTx/>
              <a:buChar char="-"/>
            </a:pPr>
            <a:r>
              <a:rPr lang="pt-BR" sz="2400" dirty="0" smtClean="0"/>
              <a:t>Reunião </a:t>
            </a:r>
            <a:r>
              <a:rPr lang="pt-BR" sz="2400" dirty="0"/>
              <a:t>da Comissão Nacional de Avaliação </a:t>
            </a:r>
            <a:r>
              <a:rPr lang="pt-BR" sz="2400" dirty="0" smtClean="0"/>
              <a:t> - 01 a 03/setembro </a:t>
            </a:r>
            <a:r>
              <a:rPr lang="pt-BR" sz="2400" dirty="0"/>
              <a:t>de </a:t>
            </a:r>
            <a:r>
              <a:rPr lang="pt-BR" sz="2400" dirty="0" smtClean="0"/>
              <a:t>2014.</a:t>
            </a:r>
          </a:p>
          <a:p>
            <a:pPr marL="342900" indent="-342900">
              <a:buFontTx/>
              <a:buChar char="-"/>
            </a:pPr>
            <a:endParaRPr lang="pt-BR" sz="2400" dirty="0" smtClean="0"/>
          </a:p>
          <a:p>
            <a:pPr marL="342900" indent="-342900">
              <a:buFontTx/>
              <a:buChar char="-"/>
            </a:pPr>
            <a:endParaRPr lang="pt-BR" sz="2400" dirty="0"/>
          </a:p>
          <a:p>
            <a:endParaRPr lang="pt-BR" sz="2400" dirty="0"/>
          </a:p>
          <a:p>
            <a:pPr marL="342900" indent="-342900">
              <a:buFontTx/>
              <a:buChar char="-"/>
            </a:pPr>
            <a:r>
              <a:rPr lang="pt-BR" sz="2400" dirty="0" smtClean="0"/>
              <a:t>Manual de Orientações Básicas do PET – MOB.</a:t>
            </a:r>
            <a:endParaRPr lang="pt-BR" sz="2400" dirty="0"/>
          </a:p>
          <a:p>
            <a:endParaRPr lang="pt-BR" sz="1200" dirty="0"/>
          </a:p>
          <a:p>
            <a:pPr lvl="0"/>
            <a:endParaRPr lang="pt-BR" sz="1200" dirty="0"/>
          </a:p>
          <a:p>
            <a:pPr lvl="0"/>
            <a:endParaRPr lang="pt-BR" sz="1200" dirty="0"/>
          </a:p>
          <a:p>
            <a:pPr lvl="1"/>
            <a:endParaRPr lang="pt-BR" sz="1200" dirty="0"/>
          </a:p>
          <a:p>
            <a:pPr lvl="1"/>
            <a:endParaRPr lang="pt-BR" sz="1200" dirty="0"/>
          </a:p>
          <a:p>
            <a:endParaRPr lang="pt-BR" sz="1200" dirty="0"/>
          </a:p>
        </p:txBody>
      </p:sp>
    </p:spTree>
    <p:extLst>
      <p:ext uri="{BB962C8B-B14F-4D97-AF65-F5344CB8AC3E}">
        <p14:creationId xmlns:p14="http://schemas.microsoft.com/office/powerpoint/2010/main" val="365707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4" y="692696"/>
            <a:ext cx="8856984" cy="7273980"/>
          </a:xfrm>
          <a:prstGeom prst="rect">
            <a:avLst/>
          </a:prstGeom>
          <a:noFill/>
        </p:spPr>
        <p:txBody>
          <a:bodyPr wrap="square" rtlCol="0">
            <a:spAutoFit/>
          </a:bodyPr>
          <a:lstStyle/>
          <a:p>
            <a:pPr algn="ctr"/>
            <a:r>
              <a:rPr lang="pt-BR" b="1" dirty="0" smtClean="0"/>
              <a:t>2ª Reunião CENAPET – </a:t>
            </a:r>
            <a:r>
              <a:rPr lang="pt-BR" b="1" dirty="0" err="1" smtClean="0"/>
              <a:t>SESu</a:t>
            </a:r>
            <a:r>
              <a:rPr lang="pt-BR" b="1" dirty="0" smtClean="0"/>
              <a:t> 07/10/2014</a:t>
            </a:r>
          </a:p>
          <a:p>
            <a:pPr algn="ctr"/>
            <a:endParaRPr lang="pt-BR" dirty="0"/>
          </a:p>
          <a:p>
            <a:r>
              <a:rPr lang="pt-BR" sz="1200" b="1" dirty="0"/>
              <a:t>Pauta para a reunião da CENAPET com o Prof. </a:t>
            </a:r>
            <a:r>
              <a:rPr lang="pt-BR" sz="1200" b="1" dirty="0" err="1"/>
              <a:t>Dilvo</a:t>
            </a:r>
            <a:r>
              <a:rPr lang="pt-BR" sz="1200" b="1" dirty="0"/>
              <a:t> </a:t>
            </a:r>
            <a:r>
              <a:rPr lang="pt-BR" sz="1200" b="1" dirty="0" err="1"/>
              <a:t>Ristoff</a:t>
            </a:r>
            <a:r>
              <a:rPr lang="pt-BR" sz="1200" b="1" dirty="0"/>
              <a:t> </a:t>
            </a:r>
            <a:endParaRPr lang="pt-BR" sz="1200" dirty="0"/>
          </a:p>
          <a:p>
            <a:r>
              <a:rPr lang="pt-BR" sz="1200" b="1" dirty="0"/>
              <a:t>Data: 07/10/2014</a:t>
            </a:r>
            <a:endParaRPr lang="pt-BR" sz="1200" dirty="0"/>
          </a:p>
          <a:p>
            <a:r>
              <a:rPr lang="pt-BR" sz="1200" dirty="0"/>
              <a:t>1. Modificações nas Portarias</a:t>
            </a:r>
          </a:p>
          <a:p>
            <a:r>
              <a:rPr lang="pt-BR" sz="1200" dirty="0"/>
              <a:t>1.1. Composição do CLAA;</a:t>
            </a:r>
          </a:p>
          <a:p>
            <a:r>
              <a:rPr lang="pt-BR" sz="1200" dirty="0"/>
              <a:t>1.2. Atribuições do CLAA.</a:t>
            </a:r>
          </a:p>
          <a:p>
            <a:r>
              <a:rPr lang="pt-BR" sz="1200" dirty="0"/>
              <a:t>1.3. Duração da bolsa do tutor (desvinculação dos tutores em 2016);</a:t>
            </a:r>
          </a:p>
          <a:p>
            <a:r>
              <a:rPr lang="pt-BR" sz="1200" dirty="0"/>
              <a:t>1.4. </a:t>
            </a:r>
            <a:r>
              <a:rPr lang="pt-BR" sz="1200" b="1" dirty="0"/>
              <a:t>Desligamento e substituição do tutor;</a:t>
            </a:r>
          </a:p>
          <a:p>
            <a:r>
              <a:rPr lang="pt-BR" sz="1200" dirty="0"/>
              <a:t>1.5. Custeio dos Grupos;</a:t>
            </a:r>
          </a:p>
          <a:p>
            <a:r>
              <a:rPr lang="pt-BR" sz="1200" dirty="0"/>
              <a:t>1.6. Aumento no valor da bolsa dos discentes;</a:t>
            </a:r>
          </a:p>
          <a:p>
            <a:r>
              <a:rPr lang="pt-BR" sz="1200" dirty="0"/>
              <a:t>1.7. Desligamento de discentes;</a:t>
            </a:r>
          </a:p>
          <a:p>
            <a:r>
              <a:rPr lang="pt-BR" sz="1200" dirty="0"/>
              <a:t>2. Eventos PET</a:t>
            </a:r>
          </a:p>
          <a:p>
            <a:r>
              <a:rPr lang="pt-BR" sz="1200" dirty="0"/>
              <a:t>2.1. Formalização e reconhecimento dos eventos PET pela </a:t>
            </a:r>
            <a:r>
              <a:rPr lang="pt-BR" sz="1200" dirty="0" err="1"/>
              <a:t>SESu</a:t>
            </a:r>
            <a:r>
              <a:rPr lang="pt-BR" sz="1200" dirty="0"/>
              <a:t>;</a:t>
            </a:r>
          </a:p>
          <a:p>
            <a:r>
              <a:rPr lang="pt-BR" sz="1200" dirty="0"/>
              <a:t>2.2. Apoio financeiro da </a:t>
            </a:r>
            <a:r>
              <a:rPr lang="pt-BR" sz="1200" dirty="0" err="1"/>
              <a:t>SESu</a:t>
            </a:r>
            <a:r>
              <a:rPr lang="pt-BR" sz="1200" dirty="0"/>
              <a:t> para realização do XX ENAPET em Belém, assim como para os encontros regionais de 2015;</a:t>
            </a:r>
          </a:p>
          <a:p>
            <a:r>
              <a:rPr lang="pt-BR" sz="1200" dirty="0"/>
              <a:t>2.3. Participação dos responsáveis pelo Programa no MEC/</a:t>
            </a:r>
            <a:r>
              <a:rPr lang="pt-BR" sz="1200" dirty="0" err="1"/>
              <a:t>SESu</a:t>
            </a:r>
            <a:r>
              <a:rPr lang="pt-BR" sz="1200" dirty="0"/>
              <a:t> nos eventos PET;</a:t>
            </a:r>
          </a:p>
          <a:p>
            <a:r>
              <a:rPr lang="pt-BR" sz="1200" dirty="0"/>
              <a:t>3. Recurso do prof. Luiz Eduardo de Carvalho acerca de seu desligamento da tutoria do grupo PET Farmácia da UFRJ</a:t>
            </a:r>
          </a:p>
          <a:p>
            <a:r>
              <a:rPr lang="pt-BR" sz="1200" dirty="0"/>
              <a:t>4. Ferramentas e Instrumentos de Operacionalização do Programa</a:t>
            </a:r>
          </a:p>
          <a:p>
            <a:r>
              <a:rPr lang="pt-BR" sz="1200" dirty="0"/>
              <a:t>4.1. Plataforma SIGPET;</a:t>
            </a:r>
          </a:p>
          <a:p>
            <a:r>
              <a:rPr lang="pt-BR" sz="1200" dirty="0"/>
              <a:t>4.2. Problemas no repasse do custeio e no uso dos cartões;</a:t>
            </a:r>
          </a:p>
          <a:p>
            <a:r>
              <a:rPr lang="pt-BR" sz="1200" dirty="0"/>
              <a:t>4.3. Melhorar mecanismo de comunicação entre a </a:t>
            </a:r>
            <a:r>
              <a:rPr lang="pt-BR" sz="1200" dirty="0" err="1"/>
              <a:t>SESu</a:t>
            </a:r>
            <a:r>
              <a:rPr lang="pt-BR" sz="1200" dirty="0"/>
              <a:t> e os tutores e interlocutores;</a:t>
            </a:r>
          </a:p>
          <a:p>
            <a:r>
              <a:rPr lang="pt-BR" sz="1200" dirty="0"/>
              <a:t>4.4. Outros problemas.</a:t>
            </a:r>
          </a:p>
          <a:p>
            <a:endParaRPr lang="pt-BR" sz="1200"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val="3929905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11560" y="620688"/>
            <a:ext cx="8280920" cy="3877985"/>
          </a:xfrm>
          <a:prstGeom prst="rect">
            <a:avLst/>
          </a:prstGeom>
          <a:noFill/>
        </p:spPr>
        <p:txBody>
          <a:bodyPr wrap="square" rtlCol="0">
            <a:spAutoFit/>
          </a:bodyPr>
          <a:lstStyle/>
          <a:p>
            <a:pPr algn="ctr"/>
            <a:r>
              <a:rPr lang="pt-BR" dirty="0" smtClean="0"/>
              <a:t>3ª Reunião CENAPET – </a:t>
            </a:r>
            <a:r>
              <a:rPr lang="pt-BR" dirty="0" err="1" smtClean="0"/>
              <a:t>SESu</a:t>
            </a:r>
            <a:endParaRPr lang="pt-BR" dirty="0" smtClean="0"/>
          </a:p>
          <a:p>
            <a:pPr algn="ctr"/>
            <a:endParaRPr lang="pt-BR" dirty="0" smtClean="0"/>
          </a:p>
          <a:p>
            <a:r>
              <a:rPr lang="pt-BR" dirty="0" smtClean="0"/>
              <a:t>20/04/2015</a:t>
            </a:r>
          </a:p>
          <a:p>
            <a:r>
              <a:rPr lang="pt-BR" sz="1200" dirty="0" smtClean="0"/>
              <a:t>Participantes: </a:t>
            </a:r>
          </a:p>
          <a:p>
            <a:endParaRPr lang="pt-BR" sz="1200" dirty="0" smtClean="0"/>
          </a:p>
          <a:p>
            <a:r>
              <a:rPr lang="pt-BR" sz="1200" dirty="0" err="1" smtClean="0"/>
              <a:t>SESu</a:t>
            </a:r>
            <a:r>
              <a:rPr lang="pt-BR" sz="1200" dirty="0" smtClean="0"/>
              <a:t>: Prof. Vinicius Ximenes Muricy da Rocha </a:t>
            </a:r>
          </a:p>
          <a:p>
            <a:r>
              <a:rPr lang="pt-BR" sz="1200" dirty="0" smtClean="0"/>
              <a:t>Diretoria de Desenvolvimento da Educação em Saúde – DDES</a:t>
            </a:r>
          </a:p>
          <a:p>
            <a:endParaRPr lang="pt-BR" sz="1200" dirty="0"/>
          </a:p>
          <a:p>
            <a:endParaRPr lang="pt-BR" sz="1200" dirty="0" smtClean="0"/>
          </a:p>
          <a:p>
            <a:r>
              <a:rPr lang="pt-BR" sz="1200" dirty="0" smtClean="0"/>
              <a:t>CENAPET: Alexandre Campos, Rute Izabel Conceição , João Aristeu da Rosa</a:t>
            </a:r>
          </a:p>
          <a:p>
            <a:endParaRPr lang="pt-BR" sz="1200" dirty="0"/>
          </a:p>
          <a:p>
            <a:pPr lvl="0"/>
            <a:r>
              <a:rPr lang="pt-BR" sz="1200" dirty="0"/>
              <a:t>Retomada imediata dos trabalhos da Comissão Nacional de Avaliação do Programa PET e da rediscussão do Manual de Orientações Básicas, iniciados em 2014, com a vigência da Portaria Número 60 de 02 de dezembro de </a:t>
            </a:r>
            <a:r>
              <a:rPr lang="pt-BR" sz="1200" dirty="0" smtClean="0"/>
              <a:t>2013</a:t>
            </a:r>
            <a:endParaRPr lang="pt-BR" sz="1200" dirty="0"/>
          </a:p>
          <a:p>
            <a:endParaRPr lang="pt-BR" sz="1200" dirty="0" smtClean="0"/>
          </a:p>
          <a:p>
            <a:r>
              <a:rPr lang="pt-BR" sz="1200" dirty="0" smtClean="0"/>
              <a:t/>
            </a:r>
            <a:br>
              <a:rPr lang="pt-BR" sz="1200" dirty="0" smtClean="0"/>
            </a:br>
            <a:endParaRPr lang="pt-BR" dirty="0" smtClean="0"/>
          </a:p>
          <a:p>
            <a:endParaRPr lang="pt-BR" dirty="0"/>
          </a:p>
        </p:txBody>
      </p:sp>
    </p:spTree>
    <p:extLst>
      <p:ext uri="{BB962C8B-B14F-4D97-AF65-F5344CB8AC3E}">
        <p14:creationId xmlns:p14="http://schemas.microsoft.com/office/powerpoint/2010/main" val="2949102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C:\Users\aristeu\Downloads\logocenapet (2).jpg"/>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0352"/>
            <a:ext cx="3528392" cy="2088232"/>
          </a:xfrm>
          <a:prstGeom prst="rect">
            <a:avLst/>
          </a:prstGeom>
          <a:noFill/>
          <a:ln>
            <a:noFill/>
          </a:ln>
        </p:spPr>
      </p:pic>
      <p:sp>
        <p:nvSpPr>
          <p:cNvPr id="5" name="CaixaDeTexto 4"/>
          <p:cNvSpPr txBox="1"/>
          <p:nvPr/>
        </p:nvSpPr>
        <p:spPr>
          <a:xfrm>
            <a:off x="395536" y="2415396"/>
            <a:ext cx="8748464" cy="2585323"/>
          </a:xfrm>
          <a:prstGeom prst="rect">
            <a:avLst/>
          </a:prstGeom>
          <a:noFill/>
        </p:spPr>
        <p:txBody>
          <a:bodyPr wrap="square" rtlCol="0">
            <a:spAutoFit/>
          </a:bodyPr>
          <a:lstStyle/>
          <a:p>
            <a:r>
              <a:rPr lang="pt-BR" sz="2400" dirty="0" smtClean="0"/>
              <a:t>- 2015 - Pesquisa tempo de tutoria- André</a:t>
            </a:r>
          </a:p>
          <a:p>
            <a:r>
              <a:rPr lang="pt-BR" sz="2400" dirty="0" smtClean="0"/>
              <a:t>    92% tutores</a:t>
            </a:r>
          </a:p>
          <a:p>
            <a:r>
              <a:rPr lang="pt-BR" sz="2400" dirty="0" smtClean="0"/>
              <a:t>    Tempo médio de tutoria – 5 anos.</a:t>
            </a:r>
          </a:p>
          <a:p>
            <a:endParaRPr lang="pt-BR" sz="2400" dirty="0"/>
          </a:p>
          <a:p>
            <a:endParaRPr lang="pt-BR" sz="2400" dirty="0" smtClean="0"/>
          </a:p>
          <a:p>
            <a:endParaRPr lang="pt-BR" sz="2400" dirty="0" smtClean="0"/>
          </a:p>
          <a:p>
            <a:endParaRPr lang="pt-BR" dirty="0"/>
          </a:p>
        </p:txBody>
      </p:sp>
    </p:spTree>
    <p:extLst>
      <p:ext uri="{BB962C8B-B14F-4D97-AF65-F5344CB8AC3E}">
        <p14:creationId xmlns:p14="http://schemas.microsoft.com/office/powerpoint/2010/main" val="1893121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79512" y="404664"/>
            <a:ext cx="8856984" cy="5314662"/>
          </a:xfrm>
          <a:prstGeom prst="rect">
            <a:avLst/>
          </a:prstGeom>
          <a:noFill/>
        </p:spPr>
        <p:txBody>
          <a:bodyPr wrap="square" rtlCol="0">
            <a:spAutoFit/>
          </a:bodyPr>
          <a:lstStyle/>
          <a:p>
            <a:pPr algn="ctr"/>
            <a:r>
              <a:rPr lang="pt-BR" dirty="0"/>
              <a:t>4</a:t>
            </a:r>
            <a:r>
              <a:rPr lang="pt-BR" dirty="0" smtClean="0"/>
              <a:t>ª </a:t>
            </a:r>
            <a:r>
              <a:rPr lang="pt-BR" dirty="0"/>
              <a:t>Reunião CENAPET – </a:t>
            </a:r>
            <a:r>
              <a:rPr lang="pt-BR" dirty="0" err="1"/>
              <a:t>SESu</a:t>
            </a:r>
            <a:r>
              <a:rPr lang="pt-BR" dirty="0"/>
              <a:t> – </a:t>
            </a:r>
            <a:r>
              <a:rPr lang="pt-BR" dirty="0" smtClean="0"/>
              <a:t>15/10/2015</a:t>
            </a:r>
          </a:p>
          <a:p>
            <a:endParaRPr lang="pt-BR" dirty="0"/>
          </a:p>
          <a:p>
            <a:pPr marL="171450" indent="-171450">
              <a:buFontTx/>
              <a:buChar char="-"/>
            </a:pPr>
            <a:r>
              <a:rPr lang="pt-BR" sz="1200" dirty="0" err="1" smtClean="0"/>
              <a:t>SESu</a:t>
            </a:r>
            <a:r>
              <a:rPr lang="pt-BR" sz="1200" dirty="0"/>
              <a:t>: Prof. Vicente de Paula Almeida Júnior, </a:t>
            </a:r>
            <a:r>
              <a:rPr lang="pt-BR" sz="1200" dirty="0" err="1"/>
              <a:t>Thulio</a:t>
            </a:r>
            <a:r>
              <a:rPr lang="pt-BR" sz="1200" dirty="0"/>
              <a:t> de Andrade Novais Dantas </a:t>
            </a:r>
            <a:r>
              <a:rPr lang="pt-BR" sz="1200" dirty="0" err="1"/>
              <a:t>Dantas</a:t>
            </a:r>
            <a:r>
              <a:rPr lang="pt-BR" sz="1200" dirty="0"/>
              <a:t>, Luana de Jesus </a:t>
            </a:r>
            <a:r>
              <a:rPr lang="pt-BR" sz="1200" dirty="0" smtClean="0"/>
              <a:t>Porto</a:t>
            </a:r>
          </a:p>
          <a:p>
            <a:r>
              <a:rPr lang="pt-BR" sz="1200" dirty="0"/>
              <a:t> </a:t>
            </a:r>
            <a:r>
              <a:rPr lang="pt-BR" sz="1200" dirty="0" smtClean="0"/>
              <a:t>   Carvalho, </a:t>
            </a:r>
            <a:r>
              <a:rPr lang="pt-BR" sz="1200" dirty="0"/>
              <a:t>Júlio Cesar Batista Leitão, Cesar Campos Pimentel</a:t>
            </a:r>
            <a:r>
              <a:rPr lang="pt-BR" sz="1200" dirty="0" smtClean="0"/>
              <a:t>.</a:t>
            </a:r>
          </a:p>
          <a:p>
            <a:endParaRPr lang="pt-BR" sz="1200" dirty="0"/>
          </a:p>
          <a:p>
            <a:pPr marL="171450" indent="-171450">
              <a:buFontTx/>
              <a:buChar char="-"/>
            </a:pPr>
            <a:r>
              <a:rPr lang="pt-BR" sz="1200" dirty="0" smtClean="0"/>
              <a:t>CENAPET</a:t>
            </a:r>
            <a:r>
              <a:rPr lang="pt-BR" sz="1200" dirty="0"/>
              <a:t>: Prof. João Aristeu da Rosa, Prof. Mário Lima Brasil, Discente Danielle Cristine Stern</a:t>
            </a:r>
            <a:r>
              <a:rPr lang="pt-BR" sz="1200" dirty="0" smtClean="0"/>
              <a:t>.</a:t>
            </a:r>
          </a:p>
          <a:p>
            <a:pPr marL="171450" indent="-171450">
              <a:buFontTx/>
              <a:buChar char="-"/>
            </a:pPr>
            <a:endParaRPr lang="pt-BR" sz="1200" dirty="0"/>
          </a:p>
          <a:p>
            <a:r>
              <a:rPr lang="pt-BR" sz="1200" b="1" dirty="0"/>
              <a:t>Pauta:</a:t>
            </a:r>
          </a:p>
          <a:p>
            <a:r>
              <a:rPr lang="pt-BR" sz="1200" dirty="0"/>
              <a:t>- Manutenção do Programa PET e destinação financeira para 2016.</a:t>
            </a:r>
          </a:p>
          <a:p>
            <a:r>
              <a:rPr lang="pt-BR" sz="1200" dirty="0"/>
              <a:t> </a:t>
            </a:r>
          </a:p>
          <a:p>
            <a:r>
              <a:rPr lang="pt-BR" sz="1200" dirty="0"/>
              <a:t>- Avaliação nacional do PET: instrumentos, mecanismos, agenda.</a:t>
            </a:r>
          </a:p>
          <a:p>
            <a:r>
              <a:rPr lang="pt-BR" sz="1200" dirty="0"/>
              <a:t> </a:t>
            </a:r>
          </a:p>
          <a:p>
            <a:r>
              <a:rPr lang="pt-BR" sz="1200" dirty="0"/>
              <a:t>- Edição do manual de orientações básicas.</a:t>
            </a:r>
          </a:p>
          <a:p>
            <a:r>
              <a:rPr lang="pt-BR" sz="1200" dirty="0"/>
              <a:t> </a:t>
            </a:r>
          </a:p>
          <a:p>
            <a:r>
              <a:rPr lang="pt-BR" sz="1200" dirty="0"/>
              <a:t>- Problemas de acesso ao </a:t>
            </a:r>
            <a:r>
              <a:rPr lang="pt-BR" sz="1200" dirty="0" err="1"/>
              <a:t>sigpet</a:t>
            </a:r>
            <a:r>
              <a:rPr lang="pt-BR" sz="1200" dirty="0"/>
              <a:t>.</a:t>
            </a:r>
          </a:p>
          <a:p>
            <a:r>
              <a:rPr lang="pt-BR" sz="1200" dirty="0"/>
              <a:t> </a:t>
            </a:r>
          </a:p>
          <a:p>
            <a:r>
              <a:rPr lang="pt-BR" sz="1200" dirty="0"/>
              <a:t>- Tempo de tutoria</a:t>
            </a:r>
          </a:p>
          <a:p>
            <a:r>
              <a:rPr lang="pt-BR" sz="1200" dirty="0"/>
              <a:t> </a:t>
            </a:r>
          </a:p>
          <a:p>
            <a:r>
              <a:rPr lang="pt-BR" sz="1200" dirty="0"/>
              <a:t>-Sistemática de comunicação com os tutores.</a:t>
            </a:r>
          </a:p>
          <a:p>
            <a:r>
              <a:rPr lang="pt-BR" sz="1200" dirty="0"/>
              <a:t> </a:t>
            </a:r>
          </a:p>
          <a:p>
            <a:r>
              <a:rPr lang="pt-BR" sz="1200" dirty="0"/>
              <a:t>- Problemas no </a:t>
            </a:r>
            <a:r>
              <a:rPr lang="pt-BR" sz="1200" dirty="0" err="1"/>
              <a:t>sigpet</a:t>
            </a:r>
            <a:endParaRPr lang="pt-BR" sz="1200" dirty="0"/>
          </a:p>
          <a:p>
            <a:r>
              <a:rPr lang="pt-BR" sz="1200" dirty="0"/>
              <a:t> </a:t>
            </a:r>
          </a:p>
          <a:p>
            <a:r>
              <a:rPr lang="pt-BR" sz="1200" dirty="0"/>
              <a:t>-Custeio para os grupos em 2015 e 2016.</a:t>
            </a:r>
          </a:p>
          <a:p>
            <a:r>
              <a:rPr lang="pt-BR" sz="1200" dirty="0"/>
              <a:t> </a:t>
            </a:r>
          </a:p>
          <a:p>
            <a:endParaRPr lang="pt-BR" sz="1200" dirty="0"/>
          </a:p>
          <a:p>
            <a:endParaRPr lang="pt-BR" dirty="0"/>
          </a:p>
        </p:txBody>
      </p:sp>
    </p:spTree>
    <p:extLst>
      <p:ext uri="{BB962C8B-B14F-4D97-AF65-F5344CB8AC3E}">
        <p14:creationId xmlns:p14="http://schemas.microsoft.com/office/powerpoint/2010/main" val="67373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04664"/>
            <a:ext cx="9144000" cy="4093428"/>
          </a:xfrm>
          <a:prstGeom prst="rect">
            <a:avLst/>
          </a:prstGeom>
          <a:noFill/>
        </p:spPr>
        <p:txBody>
          <a:bodyPr wrap="square" rtlCol="0">
            <a:spAutoFit/>
          </a:bodyPr>
          <a:lstStyle/>
          <a:p>
            <a:endParaRPr lang="pt-BR" dirty="0"/>
          </a:p>
          <a:p>
            <a:r>
              <a:rPr lang="pt-BR" dirty="0"/>
              <a:t> </a:t>
            </a:r>
          </a:p>
          <a:p>
            <a:r>
              <a:rPr lang="pt-BR" dirty="0"/>
              <a:t> </a:t>
            </a:r>
            <a:r>
              <a:rPr lang="pt-BR" sz="2800" dirty="0" smtClean="0"/>
              <a:t>Portaria </a:t>
            </a:r>
            <a:r>
              <a:rPr lang="pt-BR" sz="2800" dirty="0"/>
              <a:t>976 de 27/07/2010 </a:t>
            </a:r>
            <a:r>
              <a:rPr lang="pt-BR" sz="2800" dirty="0" smtClean="0"/>
              <a:t>Art</a:t>
            </a:r>
            <a:r>
              <a:rPr lang="pt-BR" sz="2800" dirty="0"/>
              <a:t>. 15 </a:t>
            </a:r>
            <a:r>
              <a:rPr lang="pt-BR" sz="2800" dirty="0" smtClean="0"/>
              <a:t>: </a:t>
            </a:r>
            <a:r>
              <a:rPr lang="pt-BR" sz="2800" b="1" dirty="0"/>
              <a:t>O professor tutor será desligado do PET nas seguintes situações: III - após o exercício da função de tutor por *seis anos consecutivos. </a:t>
            </a:r>
            <a:endParaRPr lang="pt-BR" sz="2800" b="1" dirty="0" smtClean="0"/>
          </a:p>
          <a:p>
            <a:endParaRPr lang="pt-BR" sz="2800" b="1" dirty="0"/>
          </a:p>
          <a:p>
            <a:r>
              <a:rPr lang="pt-BR" sz="2800" b="1" dirty="0" smtClean="0"/>
              <a:t>Portaria 343 de 24/04/2013 </a:t>
            </a:r>
            <a:r>
              <a:rPr lang="pt-BR" sz="2800" dirty="0"/>
              <a:t>§ 2º A bolsa de tutoria terá duração de três anos, renovável por igual período. (N.R.)</a:t>
            </a:r>
          </a:p>
        </p:txBody>
      </p:sp>
    </p:spTree>
    <p:extLst>
      <p:ext uri="{BB962C8B-B14F-4D97-AF65-F5344CB8AC3E}">
        <p14:creationId xmlns:p14="http://schemas.microsoft.com/office/powerpoint/2010/main" val="3550784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916088" y="701080"/>
            <a:ext cx="184731" cy="369332"/>
          </a:xfrm>
          <a:prstGeom prst="rect">
            <a:avLst/>
          </a:prstGeom>
          <a:noFill/>
        </p:spPr>
        <p:txBody>
          <a:bodyPr wrap="none" rtlCol="0">
            <a:spAutoFit/>
          </a:bodyPr>
          <a:lstStyle/>
          <a:p>
            <a:endParaRPr lang="pt-BR" dirty="0"/>
          </a:p>
        </p:txBody>
      </p:sp>
      <p:sp>
        <p:nvSpPr>
          <p:cNvPr id="6" name="CaixaDeTexto 5"/>
          <p:cNvSpPr txBox="1"/>
          <p:nvPr/>
        </p:nvSpPr>
        <p:spPr>
          <a:xfrm>
            <a:off x="4076328" y="1565176"/>
            <a:ext cx="184731" cy="369332"/>
          </a:xfrm>
          <a:prstGeom prst="rect">
            <a:avLst/>
          </a:prstGeom>
          <a:noFill/>
        </p:spPr>
        <p:txBody>
          <a:bodyPr wrap="none" rtlCol="0">
            <a:spAutoFit/>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586" y="0"/>
            <a:ext cx="5391725" cy="686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65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colunistas.ig.com.br/poderonline/files/2010/07/FHC.jpg"/>
          <p:cNvPicPr>
            <a:picLocks noChangeAspect="1" noChangeArrowheads="1"/>
          </p:cNvPicPr>
          <p:nvPr/>
        </p:nvPicPr>
        <p:blipFill>
          <a:blip r:embed="rId2"/>
          <a:srcRect/>
          <a:stretch>
            <a:fillRect/>
          </a:stretch>
        </p:blipFill>
        <p:spPr bwMode="auto">
          <a:xfrm>
            <a:off x="1357290" y="1714488"/>
            <a:ext cx="6416587" cy="4286280"/>
          </a:xfrm>
          <a:prstGeom prst="rect">
            <a:avLst/>
          </a:prstGeom>
          <a:noFill/>
        </p:spPr>
      </p:pic>
      <p:sp>
        <p:nvSpPr>
          <p:cNvPr id="4" name="CaixaDeTexto 3"/>
          <p:cNvSpPr txBox="1"/>
          <p:nvPr/>
        </p:nvSpPr>
        <p:spPr>
          <a:xfrm>
            <a:off x="357158" y="642918"/>
            <a:ext cx="8001056" cy="738664"/>
          </a:xfrm>
          <a:prstGeom prst="rect">
            <a:avLst/>
          </a:prstGeom>
          <a:noFill/>
        </p:spPr>
        <p:txBody>
          <a:bodyPr wrap="square" rtlCol="0">
            <a:spAutoFit/>
          </a:bodyPr>
          <a:lstStyle/>
          <a:p>
            <a:pPr algn="ctr"/>
            <a:r>
              <a:rPr lang="pt-BR" sz="2400" dirty="0" smtClean="0"/>
              <a:t>1995 – 2002 Presidente Fernando Henrique Cardoso</a:t>
            </a:r>
          </a:p>
          <a:p>
            <a:pPr algn="ctr"/>
            <a:endParaRPr lang="pt-B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isteu\Downloads\Comissão de Educação - Camara dos Deputado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21" y="68658"/>
            <a:ext cx="8502211" cy="5664598"/>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635896" y="6021288"/>
            <a:ext cx="5186736" cy="646331"/>
          </a:xfrm>
          <a:prstGeom prst="rect">
            <a:avLst/>
          </a:prstGeom>
          <a:noFill/>
        </p:spPr>
        <p:txBody>
          <a:bodyPr wrap="square" rtlCol="0">
            <a:spAutoFit/>
          </a:bodyPr>
          <a:lstStyle/>
          <a:p>
            <a:pPr algn="ctr"/>
            <a:r>
              <a:rPr lang="pt-BR" dirty="0" smtClean="0"/>
              <a:t>Audiência pública Câmara dos deputados  05/11/2015</a:t>
            </a:r>
            <a:endParaRPr lang="pt-BR" dirty="0"/>
          </a:p>
        </p:txBody>
      </p:sp>
    </p:spTree>
    <p:extLst>
      <p:ext uri="{BB962C8B-B14F-4D97-AF65-F5344CB8AC3E}">
        <p14:creationId xmlns:p14="http://schemas.microsoft.com/office/powerpoint/2010/main" val="413926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isteu\Downloads\fotografia grupo geral III Mobiliza-P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116632"/>
            <a:ext cx="8460432" cy="564028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699792" y="5805264"/>
            <a:ext cx="4371710" cy="369332"/>
          </a:xfrm>
          <a:prstGeom prst="rect">
            <a:avLst/>
          </a:prstGeom>
          <a:noFill/>
        </p:spPr>
        <p:txBody>
          <a:bodyPr wrap="none" rtlCol="0">
            <a:spAutoFit/>
          </a:bodyPr>
          <a:lstStyle/>
          <a:p>
            <a:r>
              <a:rPr lang="pt-BR" dirty="0" smtClean="0"/>
              <a:t>Brasília 05/11/2015- III Mobiliza PET</a:t>
            </a:r>
            <a:endParaRPr lang="pt-BR" dirty="0"/>
          </a:p>
        </p:txBody>
      </p:sp>
    </p:spTree>
    <p:extLst>
      <p:ext uri="{BB962C8B-B14F-4D97-AF65-F5344CB8AC3E}">
        <p14:creationId xmlns:p14="http://schemas.microsoft.com/office/powerpoint/2010/main" val="2513760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27784" y="548680"/>
            <a:ext cx="45719" cy="369332"/>
          </a:xfrm>
          <a:prstGeom prst="rect">
            <a:avLst/>
          </a:prstGeom>
          <a:noFill/>
        </p:spPr>
        <p:txBody>
          <a:bodyPr wrap="square" rtlCol="0">
            <a:spAutoFit/>
          </a:bodyPr>
          <a:lstStyle/>
          <a:p>
            <a:endParaRPr lang="pt-BR" dirty="0"/>
          </a:p>
        </p:txBody>
      </p:sp>
      <p:sp>
        <p:nvSpPr>
          <p:cNvPr id="3" name="CaixaDeTexto 2"/>
          <p:cNvSpPr txBox="1"/>
          <p:nvPr/>
        </p:nvSpPr>
        <p:spPr>
          <a:xfrm>
            <a:off x="1475656" y="692696"/>
            <a:ext cx="6840760" cy="954107"/>
          </a:xfrm>
          <a:prstGeom prst="rect">
            <a:avLst/>
          </a:prstGeom>
          <a:noFill/>
        </p:spPr>
        <p:txBody>
          <a:bodyPr wrap="square" rtlCol="0">
            <a:spAutoFit/>
          </a:bodyPr>
          <a:lstStyle/>
          <a:p>
            <a:r>
              <a:rPr lang="pt-BR" sz="2800" dirty="0" smtClean="0"/>
              <a:t>XVI Sudeste PET 19 a 21/03/2016</a:t>
            </a:r>
            <a:endParaRPr lang="pt-BR" sz="2800" dirty="0"/>
          </a:p>
          <a:p>
            <a:r>
              <a:rPr lang="pt-BR" sz="2800" dirty="0" smtClean="0"/>
              <a:t>               USP – São Carlos</a:t>
            </a:r>
            <a:endParaRPr lang="pt-BR" sz="28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00" y="2852936"/>
            <a:ext cx="4250784" cy="2889178"/>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852936"/>
            <a:ext cx="4355167" cy="2908611"/>
          </a:xfrm>
          <a:prstGeom prst="rect">
            <a:avLst/>
          </a:prstGeom>
        </p:spPr>
      </p:pic>
    </p:spTree>
    <p:extLst>
      <p:ext uri="{BB962C8B-B14F-4D97-AF65-F5344CB8AC3E}">
        <p14:creationId xmlns:p14="http://schemas.microsoft.com/office/powerpoint/2010/main" val="263082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528" y="188640"/>
            <a:ext cx="8496944" cy="3416320"/>
          </a:xfrm>
          <a:prstGeom prst="rect">
            <a:avLst/>
          </a:prstGeom>
        </p:spPr>
        <p:txBody>
          <a:bodyPr wrap="square">
            <a:spAutoFit/>
          </a:bodyPr>
          <a:lstStyle/>
          <a:p>
            <a:r>
              <a:rPr lang="pt-BR" dirty="0"/>
              <a:t>Nós, abaixo assinado, reivindicamos a manutenção do Programa de Educação Tutorial respeitando-se a filosofia que orienta o programa, que visa a formação acadêmica de qualidade e a qualificação cidadã de seus integrantes. O Programa de Educação Tutorial (PET), foi criado em 1979 e conta atualmente com 842 grupos com aproximadamente 10 mil integrantes nas mais diversas instituições de ensino superior do Brasil e, assim como boa parte da educação pública no país, vem passando por um intenso processo de precarização. Para que o programa não sofra descontinuidade, é de fundamental importância que a permanência/saída de tutores seja mediada por processo avaliativo como proposto pela CENAPET (Comissão Executiva Nacional do PET). Nome Completo CPF Assinatura</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91" y="3842979"/>
            <a:ext cx="1968753" cy="59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491880" y="4797152"/>
            <a:ext cx="4392488" cy="1200329"/>
          </a:xfrm>
          <a:prstGeom prst="rect">
            <a:avLst/>
          </a:prstGeom>
          <a:noFill/>
        </p:spPr>
        <p:txBody>
          <a:bodyPr wrap="square" rtlCol="0">
            <a:spAutoFit/>
          </a:bodyPr>
          <a:lstStyle/>
          <a:p>
            <a:r>
              <a:rPr lang="pt-BR" sz="2400" dirty="0" smtClean="0"/>
              <a:t>Em 24/5/2016 </a:t>
            </a:r>
          </a:p>
          <a:p>
            <a:r>
              <a:rPr lang="pt-BR" sz="2400" dirty="0" smtClean="0"/>
              <a:t>7 727 assinaturas</a:t>
            </a:r>
          </a:p>
          <a:p>
            <a:r>
              <a:rPr lang="pt-BR" sz="2400" dirty="0" smtClean="0"/>
              <a:t>27 tutores</a:t>
            </a:r>
            <a:endParaRPr lang="pt-BR" sz="2400" dirty="0"/>
          </a:p>
        </p:txBody>
      </p:sp>
    </p:spTree>
    <p:extLst>
      <p:ext uri="{BB962C8B-B14F-4D97-AF65-F5344CB8AC3E}">
        <p14:creationId xmlns:p14="http://schemas.microsoft.com/office/powerpoint/2010/main" val="2952955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188640"/>
            <a:ext cx="4572000" cy="646331"/>
          </a:xfrm>
          <a:prstGeom prst="rect">
            <a:avLst/>
          </a:prstGeom>
        </p:spPr>
        <p:txBody>
          <a:bodyPr wrap="square">
            <a:spAutoFit/>
          </a:bodyPr>
          <a:lstStyle/>
          <a:p>
            <a:pPr algn="ctr"/>
            <a:r>
              <a:rPr lang="pt-BR" dirty="0" smtClean="0"/>
              <a:t>5ª </a:t>
            </a:r>
            <a:r>
              <a:rPr lang="pt-BR" dirty="0"/>
              <a:t>Reunião CENAPET – </a:t>
            </a:r>
            <a:r>
              <a:rPr lang="pt-BR" dirty="0" err="1"/>
              <a:t>SESu</a:t>
            </a:r>
            <a:r>
              <a:rPr lang="pt-BR" dirty="0"/>
              <a:t> – </a:t>
            </a:r>
            <a:r>
              <a:rPr lang="pt-BR" dirty="0" smtClean="0"/>
              <a:t>18/04/2016</a:t>
            </a:r>
            <a:endParaRPr lang="pt-BR" dirty="0"/>
          </a:p>
        </p:txBody>
      </p:sp>
      <p:sp>
        <p:nvSpPr>
          <p:cNvPr id="3" name="CaixaDeTexto 2"/>
          <p:cNvSpPr txBox="1"/>
          <p:nvPr/>
        </p:nvSpPr>
        <p:spPr>
          <a:xfrm>
            <a:off x="179512" y="834970"/>
            <a:ext cx="8424936" cy="3046988"/>
          </a:xfrm>
          <a:prstGeom prst="rect">
            <a:avLst/>
          </a:prstGeom>
          <a:noFill/>
        </p:spPr>
        <p:txBody>
          <a:bodyPr wrap="square" rtlCol="0">
            <a:spAutoFit/>
          </a:bodyPr>
          <a:lstStyle/>
          <a:p>
            <a:r>
              <a:rPr lang="pt-BR" sz="1200" dirty="0"/>
              <a:t>Em 18/04/2016 entre 15:00 e 16:45 horas, Mario Lima Brasil, Naiara Ferreira Martins, João Aristeu da Rosa pela CENAPET; Prof. Vicente de Paula Almeida Junior, Luana de Jesus Porto Carvalho, César Campos Pimentel e Caetana Juracy Rezende Silva pela </a:t>
            </a:r>
            <a:r>
              <a:rPr lang="pt-BR" sz="1200" dirty="0" err="1"/>
              <a:t>SESu</a:t>
            </a:r>
            <a:r>
              <a:rPr lang="pt-BR" sz="1200" dirty="0"/>
              <a:t> estiveram reunidos na sala 343, anexo II/MEC para tratar da seguinte pauta: </a:t>
            </a:r>
            <a:endParaRPr lang="pt-BR" sz="1200" dirty="0" smtClean="0"/>
          </a:p>
          <a:p>
            <a:pPr marL="228600" indent="-228600">
              <a:buAutoNum type="arabicPeriod"/>
            </a:pPr>
            <a:r>
              <a:rPr lang="pt-BR" sz="1200" dirty="0" smtClean="0"/>
              <a:t>Inserir </a:t>
            </a:r>
            <a:r>
              <a:rPr lang="pt-BR" sz="1200" dirty="0"/>
              <a:t>o PET no plano plurianual do Governo; </a:t>
            </a:r>
            <a:endParaRPr lang="pt-BR" sz="1200" dirty="0" smtClean="0"/>
          </a:p>
          <a:p>
            <a:pPr marL="228600" indent="-228600">
              <a:buAutoNum type="arabicPeriod"/>
            </a:pPr>
            <a:endParaRPr lang="pt-BR" sz="1200" dirty="0" smtClean="0"/>
          </a:p>
          <a:p>
            <a:r>
              <a:rPr lang="pt-BR" sz="1200" dirty="0" smtClean="0"/>
              <a:t>2</a:t>
            </a:r>
            <a:r>
              <a:rPr lang="pt-BR" sz="1200" dirty="0"/>
              <a:t>. Garantia da regularidade de verbas destinadas ao pagamento das bolsas e das transferências de recursos de custeio aos integrantes dos grupos PET</a:t>
            </a:r>
            <a:r>
              <a:rPr lang="pt-BR" sz="1200" dirty="0" smtClean="0"/>
              <a:t>;</a:t>
            </a:r>
          </a:p>
          <a:p>
            <a:endParaRPr lang="pt-BR" sz="1200" dirty="0" smtClean="0"/>
          </a:p>
          <a:p>
            <a:r>
              <a:rPr lang="pt-BR" sz="1200" dirty="0" smtClean="0"/>
              <a:t> </a:t>
            </a:r>
            <a:r>
              <a:rPr lang="pt-BR" sz="1200" dirty="0"/>
              <a:t>3. Estabelecimento de reuniões de trabalho para a Comissão de Avaliação</a:t>
            </a:r>
            <a:r>
              <a:rPr lang="pt-BR" sz="1200" dirty="0" smtClean="0"/>
              <a:t>;</a:t>
            </a:r>
          </a:p>
          <a:p>
            <a:r>
              <a:rPr lang="pt-BR" sz="1200" dirty="0" smtClean="0"/>
              <a:t> </a:t>
            </a:r>
          </a:p>
          <a:p>
            <a:r>
              <a:rPr lang="pt-BR" sz="1200" dirty="0" smtClean="0"/>
              <a:t>4</a:t>
            </a:r>
            <a:r>
              <a:rPr lang="pt-BR" sz="1200" dirty="0"/>
              <a:t>. Publicação oficial do novo Manual de Orientações Básicas, concluído em 2015; </a:t>
            </a:r>
            <a:endParaRPr lang="pt-BR" sz="1200" dirty="0" smtClean="0"/>
          </a:p>
          <a:p>
            <a:endParaRPr lang="pt-BR" sz="1200" dirty="0" smtClean="0"/>
          </a:p>
          <a:p>
            <a:r>
              <a:rPr lang="pt-BR" sz="1200" dirty="0" smtClean="0"/>
              <a:t>5</a:t>
            </a:r>
            <a:r>
              <a:rPr lang="pt-BR" sz="1200" dirty="0"/>
              <a:t>. A saída/permanência de tutores mediante processo avaliativo; </a:t>
            </a:r>
            <a:endParaRPr lang="pt-BR" sz="1200" dirty="0" smtClean="0"/>
          </a:p>
          <a:p>
            <a:endParaRPr lang="pt-BR" sz="1200" dirty="0" smtClean="0"/>
          </a:p>
          <a:p>
            <a:r>
              <a:rPr lang="pt-BR" sz="1200" dirty="0" smtClean="0"/>
              <a:t>6</a:t>
            </a:r>
            <a:r>
              <a:rPr lang="pt-BR" sz="1200" dirty="0"/>
              <a:t>. Prazos para inserção de planejamentos e relatórios no </a:t>
            </a:r>
            <a:r>
              <a:rPr lang="pt-BR" sz="1200" dirty="0" err="1"/>
              <a:t>sigpet</a:t>
            </a:r>
            <a:r>
              <a:rPr lang="pt-BR" sz="1200" dirty="0"/>
              <a:t>. </a:t>
            </a:r>
          </a:p>
        </p:txBody>
      </p:sp>
    </p:spTree>
    <p:extLst>
      <p:ext uri="{BB962C8B-B14F-4D97-AF65-F5344CB8AC3E}">
        <p14:creationId xmlns:p14="http://schemas.microsoft.com/office/powerpoint/2010/main" val="3601968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27384"/>
            <a:ext cx="84249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chemeClr val="tx1"/>
                </a:solidFill>
                <a:effectLst/>
                <a:latin typeface="Arial" panose="020B0604020202020204" pitchFamily="34" charset="0"/>
              </a:rPr>
              <a:t>  </a:t>
            </a:r>
            <a:endParaRPr kumimoji="0" lang="pt-BR" altLang="pt-BR" sz="1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dirty="0" smtClean="0">
                <a:ln>
                  <a:noFill/>
                </a:ln>
                <a:solidFill>
                  <a:srgbClr val="000000"/>
                </a:solidFill>
                <a:effectLst/>
                <a:latin typeface="Calibri" panose="020F0502020204030204" pitchFamily="34" charset="0"/>
              </a:rPr>
              <a:t>MINISTÉRIO DA EDUCAÇÃO</a:t>
            </a:r>
            <a:br>
              <a:rPr kumimoji="0" lang="pt-BR" altLang="pt-BR" sz="900" b="0" i="0" u="none" strike="noStrike" cap="none" normalizeH="0" baseline="0" dirty="0" smtClean="0">
                <a:ln>
                  <a:noFill/>
                </a:ln>
                <a:solidFill>
                  <a:srgbClr val="000000"/>
                </a:solidFill>
                <a:effectLst/>
                <a:latin typeface="Calibri" panose="020F0502020204030204" pitchFamily="34" charset="0"/>
              </a:rPr>
            </a:br>
            <a:r>
              <a:rPr kumimoji="0" lang="pt-BR" altLang="pt-BR" sz="900" b="0" i="0" u="none" strike="noStrike" cap="none" normalizeH="0" baseline="0" dirty="0" smtClean="0">
                <a:ln>
                  <a:noFill/>
                </a:ln>
                <a:solidFill>
                  <a:srgbClr val="000000"/>
                </a:solidFill>
                <a:effectLst/>
                <a:latin typeface="Calibri" panose="020F0502020204030204" pitchFamily="34" charset="0"/>
              </a:rPr>
              <a:t>Esplanada dos Ministérios Bloco L, Edifício Sede - 3º Andar - Bairro Zona Cívico-Administrativa, Brasília/DF, CEP 70047-900</a:t>
            </a:r>
            <a:br>
              <a:rPr kumimoji="0" lang="pt-BR" altLang="pt-BR" sz="900" b="0" i="0" u="none" strike="noStrike" cap="none" normalizeH="0" baseline="0" dirty="0" smtClean="0">
                <a:ln>
                  <a:noFill/>
                </a:ln>
                <a:solidFill>
                  <a:srgbClr val="000000"/>
                </a:solidFill>
                <a:effectLst/>
                <a:latin typeface="Calibri" panose="020F0502020204030204" pitchFamily="34" charset="0"/>
              </a:rPr>
            </a:br>
            <a:r>
              <a:rPr kumimoji="0" lang="pt-BR" altLang="pt-BR" sz="900" b="0" i="0" u="none" strike="noStrike" cap="none" normalizeH="0" baseline="0" dirty="0" smtClean="0">
                <a:ln>
                  <a:noFill/>
                </a:ln>
                <a:solidFill>
                  <a:srgbClr val="000000"/>
                </a:solidFill>
                <a:effectLst/>
                <a:latin typeface="Calibri" panose="020F0502020204030204" pitchFamily="34" charset="0"/>
              </a:rPr>
              <a:t>Telefone: 2022-8107 e Fax: 2022-8012 - http://www.mec.gov.br</a:t>
            </a:r>
            <a:br>
              <a:rPr kumimoji="0" lang="pt-BR" altLang="pt-BR" sz="900" b="0" i="0" u="none" strike="noStrike" cap="none" normalizeH="0" baseline="0" dirty="0" smtClean="0">
                <a:ln>
                  <a:noFill/>
                </a:ln>
                <a:solidFill>
                  <a:srgbClr val="000000"/>
                </a:solidFill>
                <a:effectLst/>
                <a:latin typeface="Calibri" panose="020F0502020204030204" pitchFamily="34" charset="0"/>
              </a:rPr>
            </a:br>
            <a:r>
              <a:rPr kumimoji="0" lang="pt-BR" altLang="pt-BR" sz="900" b="0" i="0" u="none" strike="noStrike" cap="none" normalizeH="0" baseline="0" dirty="0" smtClean="0">
                <a:ln>
                  <a:noFill/>
                </a:ln>
                <a:solidFill>
                  <a:srgbClr val="000000"/>
                </a:solidFill>
                <a:effectLst/>
                <a:latin typeface="Calibri" panose="020F0502020204030204" pitchFamily="34" charset="0"/>
              </a:rPr>
              <a:t>  </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
        <p:nvSpPr>
          <p:cNvPr id="3" name="AutoShape 2" descr="Timbre"/>
          <p:cNvSpPr>
            <a:spLocks noChangeAspect="1" noChangeArrowheads="1"/>
          </p:cNvSpPr>
          <p:nvPr/>
        </p:nvSpPr>
        <p:spPr bwMode="auto">
          <a:xfrm>
            <a:off x="155575" y="-409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Retângulo 5"/>
          <p:cNvSpPr/>
          <p:nvPr/>
        </p:nvSpPr>
        <p:spPr>
          <a:xfrm>
            <a:off x="395536" y="836712"/>
            <a:ext cx="4572000" cy="276999"/>
          </a:xfrm>
          <a:prstGeom prst="rect">
            <a:avLst/>
          </a:prstGeom>
        </p:spPr>
        <p:txBody>
          <a:bodyPr>
            <a:spAutoFit/>
          </a:bodyPr>
          <a:lstStyle/>
          <a:p>
            <a:r>
              <a:rPr lang="pt-BR" sz="1200" dirty="0">
                <a:solidFill>
                  <a:srgbClr val="000000"/>
                </a:solidFill>
                <a:latin typeface="Calibri" panose="020F0502020204030204" pitchFamily="34" charset="0"/>
              </a:rPr>
              <a:t>Ofício nº 129/2016/CGRE/DIPES/SESU/SESU-MEC</a:t>
            </a:r>
            <a:endParaRPr lang="pt-BR" sz="1200" dirty="0"/>
          </a:p>
        </p:txBody>
      </p:sp>
      <p:sp>
        <p:nvSpPr>
          <p:cNvPr id="7" name="Retângulo 6"/>
          <p:cNvSpPr/>
          <p:nvPr/>
        </p:nvSpPr>
        <p:spPr>
          <a:xfrm>
            <a:off x="395536" y="1052736"/>
            <a:ext cx="4248472" cy="1492716"/>
          </a:xfrm>
          <a:prstGeom prst="rect">
            <a:avLst/>
          </a:prstGeom>
        </p:spPr>
        <p:txBody>
          <a:bodyPr wrap="square">
            <a:spAutoFit/>
          </a:bodyPr>
          <a:lstStyle/>
          <a:p>
            <a:pPr marL="76200" marR="76200">
              <a:spcBef>
                <a:spcPts val="600"/>
              </a:spcBef>
              <a:spcAft>
                <a:spcPts val="600"/>
              </a:spcAft>
            </a:pPr>
            <a:r>
              <a:rPr lang="pt-BR" sz="1200" dirty="0">
                <a:solidFill>
                  <a:srgbClr val="000000"/>
                </a:solidFill>
                <a:latin typeface="Calibri" panose="020F0502020204030204" pitchFamily="34" charset="0"/>
              </a:rPr>
              <a:t>Ao senhor</a:t>
            </a:r>
          </a:p>
          <a:p>
            <a:pPr marL="76200" marR="76200">
              <a:spcBef>
                <a:spcPts val="600"/>
              </a:spcBef>
              <a:spcAft>
                <a:spcPts val="600"/>
              </a:spcAft>
            </a:pPr>
            <a:r>
              <a:rPr lang="pt-BR" sz="1200" dirty="0">
                <a:solidFill>
                  <a:srgbClr val="000000"/>
                </a:solidFill>
                <a:latin typeface="Calibri" panose="020F0502020204030204" pitchFamily="34" charset="0"/>
              </a:rPr>
              <a:t>JOÃO ARISTEU DA ROSA</a:t>
            </a:r>
          </a:p>
          <a:p>
            <a:pPr marL="76200" marR="76200">
              <a:spcBef>
                <a:spcPts val="600"/>
              </a:spcBef>
              <a:spcAft>
                <a:spcPts val="600"/>
              </a:spcAft>
            </a:pPr>
            <a:r>
              <a:rPr lang="pt-BR" sz="1200" dirty="0">
                <a:solidFill>
                  <a:srgbClr val="000000"/>
                </a:solidFill>
                <a:latin typeface="Calibri" panose="020F0502020204030204" pitchFamily="34" charset="0"/>
              </a:rPr>
              <a:t>Presidente da Comissão Executiva Nacional do Programa de Educação Tutorial - CENAPET</a:t>
            </a:r>
          </a:p>
          <a:p>
            <a:r>
              <a:rPr lang="pt-BR" dirty="0">
                <a:solidFill>
                  <a:srgbClr val="000000"/>
                </a:solidFill>
                <a:latin typeface="Times New Roman" panose="02020603050405020304" pitchFamily="18" charset="0"/>
              </a:rPr>
              <a:t> </a:t>
            </a:r>
            <a:endParaRPr lang="pt-BR" b="0" i="0" dirty="0">
              <a:solidFill>
                <a:srgbClr val="000000"/>
              </a:solidFill>
              <a:effectLst/>
              <a:latin typeface="Times New Roman" panose="02020603050405020304" pitchFamily="18" charset="0"/>
            </a:endParaRPr>
          </a:p>
        </p:txBody>
      </p:sp>
      <p:sp>
        <p:nvSpPr>
          <p:cNvPr id="8" name="Retângulo 7"/>
          <p:cNvSpPr/>
          <p:nvPr/>
        </p:nvSpPr>
        <p:spPr>
          <a:xfrm>
            <a:off x="539552" y="2132856"/>
            <a:ext cx="4626864" cy="461665"/>
          </a:xfrm>
          <a:prstGeom prst="rect">
            <a:avLst/>
          </a:prstGeom>
        </p:spPr>
        <p:txBody>
          <a:bodyPr wrap="square">
            <a:spAutoFit/>
          </a:bodyPr>
          <a:lstStyle/>
          <a:p>
            <a:r>
              <a:rPr lang="pt-BR" sz="1200" dirty="0" smtClean="0">
                <a:solidFill>
                  <a:srgbClr val="000000"/>
                </a:solidFill>
                <a:latin typeface="Calibri" panose="020F0502020204030204" pitchFamily="34" charset="0"/>
              </a:rPr>
              <a:t>Assunto</a:t>
            </a:r>
            <a:r>
              <a:rPr lang="pt-BR" sz="1200" dirty="0">
                <a:solidFill>
                  <a:srgbClr val="000000"/>
                </a:solidFill>
                <a:latin typeface="Calibri" panose="020F0502020204030204" pitchFamily="34" charset="0"/>
              </a:rPr>
              <a:t>: </a:t>
            </a:r>
            <a:r>
              <a:rPr lang="pt-BR" sz="1200" b="1" dirty="0">
                <a:solidFill>
                  <a:srgbClr val="000000"/>
                </a:solidFill>
                <a:latin typeface="Calibri" panose="020F0502020204030204" pitchFamily="34" charset="0"/>
              </a:rPr>
              <a:t>Solicitação de mudança de Portaria para que o desligamento e a permanência de tutores do Programa de Educação Tutorial (PET).</a:t>
            </a:r>
            <a:endParaRPr lang="pt-BR" sz="1200" dirty="0"/>
          </a:p>
        </p:txBody>
      </p:sp>
      <p:sp>
        <p:nvSpPr>
          <p:cNvPr id="9" name="Retângulo 8"/>
          <p:cNvSpPr/>
          <p:nvPr/>
        </p:nvSpPr>
        <p:spPr>
          <a:xfrm>
            <a:off x="71500" y="2553359"/>
            <a:ext cx="9001000" cy="3046988"/>
          </a:xfrm>
          <a:prstGeom prst="rect">
            <a:avLst/>
          </a:prstGeom>
        </p:spPr>
        <p:txBody>
          <a:bodyPr wrap="square">
            <a:spAutoFit/>
          </a:bodyPr>
          <a:lstStyle/>
          <a:p>
            <a:pPr marL="76200" marR="76200" algn="just">
              <a:spcBef>
                <a:spcPts val="600"/>
              </a:spcBef>
              <a:spcAft>
                <a:spcPts val="600"/>
              </a:spcAft>
            </a:pPr>
            <a:r>
              <a:rPr lang="pt-BR" sz="1200" dirty="0">
                <a:solidFill>
                  <a:srgbClr val="000000"/>
                </a:solidFill>
                <a:latin typeface="Calibri" panose="020F0502020204030204" pitchFamily="34" charset="0"/>
              </a:rPr>
              <a:t>Em resposta à Comissão Executiva Nacional do Programa de Educação Tutorial - CENAPET que solicita mudança da Portaria 976/2010 no que diz respeito ao desligamento de tutores do Programa de Educação Tutorial (PET) informamos o que se segue.</a:t>
            </a:r>
          </a:p>
          <a:p>
            <a:pPr marL="76200" marR="76200" algn="just">
              <a:spcBef>
                <a:spcPts val="600"/>
              </a:spcBef>
              <a:spcAft>
                <a:spcPts val="600"/>
              </a:spcAft>
            </a:pPr>
            <a:r>
              <a:rPr lang="pt-BR" sz="1200" dirty="0">
                <a:solidFill>
                  <a:srgbClr val="000000"/>
                </a:solidFill>
                <a:latin typeface="Calibri" panose="020F0502020204030204" pitchFamily="34" charset="0"/>
              </a:rPr>
              <a:t>O grupo PET, uma vez criado, mantém suas atividades por tempo indeterminado. No entanto, os seus membros possuem um tempo de vínculo: ao estudante de graduação é permitida a permanência até a conclusão da sua graduação e, ao professor, por um período de seis anos consecutivos na função de tutoria. Em 2016 ocorrerá substituições de tutores e não a extinção dos grupos PET. Vale ressaltar que cada instituição de educação superior - IES participante do programa estará tomando as providencias necessárias para a seleção de novos tutores, através de edital elaborado pela própria instituição.</a:t>
            </a:r>
          </a:p>
          <a:p>
            <a:pPr marL="76200" marR="76200" algn="just">
              <a:spcBef>
                <a:spcPts val="600"/>
              </a:spcBef>
              <a:spcAft>
                <a:spcPts val="600"/>
              </a:spcAft>
            </a:pPr>
            <a:r>
              <a:rPr lang="pt-BR" sz="1200" dirty="0">
                <a:solidFill>
                  <a:srgbClr val="000000"/>
                </a:solidFill>
                <a:latin typeface="Calibri" panose="020F0502020204030204" pitchFamily="34" charset="0"/>
              </a:rPr>
              <a:t>Desse modo, a substituição de parte dos professores ocorrerá de forma transparente, permitindo a participação no edital de todos os interessados. </a:t>
            </a:r>
            <a:r>
              <a:rPr lang="pt-BR" sz="1200" b="1" dirty="0">
                <a:solidFill>
                  <a:srgbClr val="000000"/>
                </a:solidFill>
                <a:latin typeface="Calibri" panose="020F0502020204030204" pitchFamily="34" charset="0"/>
              </a:rPr>
              <a:t>Portanto, não haverá impedimento para que o tutor desligado do grupo concorra novamente ao edital de seleção para a tutoria.</a:t>
            </a:r>
            <a:r>
              <a:rPr lang="pt-BR" sz="1200" dirty="0">
                <a:solidFill>
                  <a:srgbClr val="000000"/>
                </a:solidFill>
                <a:latin typeface="Calibri" panose="020F0502020204030204" pitchFamily="34" charset="0"/>
              </a:rPr>
              <a:t>  A trajetória de sucesso do PET e a sua institucionalização no âmbito das IES vêm demonstrando a necessidade de abrir a possibilidade, mediante edital de seleção, aos professores que ainda não tiveram a chance de serem selecionados para participar como tutor no programa.</a:t>
            </a:r>
          </a:p>
          <a:p>
            <a:pPr marL="76200" marR="76200" algn="just">
              <a:spcBef>
                <a:spcPts val="600"/>
              </a:spcBef>
              <a:spcAft>
                <a:spcPts val="600"/>
              </a:spcAft>
            </a:pPr>
            <a:r>
              <a:rPr lang="pt-BR" sz="1200" dirty="0">
                <a:solidFill>
                  <a:srgbClr val="000000"/>
                </a:solidFill>
                <a:latin typeface="Calibri" panose="020F0502020204030204" pitchFamily="34" charset="0"/>
              </a:rPr>
              <a:t>Cumprimentando-o, </a:t>
            </a:r>
            <a:r>
              <a:rPr lang="pt-BR" sz="1200" dirty="0" smtClean="0">
                <a:solidFill>
                  <a:srgbClr val="000000"/>
                </a:solidFill>
                <a:latin typeface="Calibri" panose="020F0502020204030204" pitchFamily="34" charset="0"/>
              </a:rPr>
              <a:t>colocamo-nos </a:t>
            </a:r>
            <a:r>
              <a:rPr lang="pt-BR" sz="1200" dirty="0" smtClean="0">
                <a:latin typeface="Calibri" panose="020F0502020204030204" pitchFamily="34" charset="0"/>
              </a:rPr>
              <a:t>à </a:t>
            </a:r>
            <a:r>
              <a:rPr lang="pt-BR" sz="1200" dirty="0">
                <a:latin typeface="Calibri" panose="020F0502020204030204" pitchFamily="34" charset="0"/>
              </a:rPr>
              <a:t>disposição para o que se fizer necessário.</a:t>
            </a:r>
            <a:endParaRPr lang="pt-BR" sz="1200" b="0" i="0" dirty="0">
              <a:solidFill>
                <a:srgbClr val="000000"/>
              </a:solidFill>
              <a:effectLst/>
              <a:latin typeface="Calibri" panose="020F0502020204030204" pitchFamily="34" charset="0"/>
            </a:endParaRPr>
          </a:p>
        </p:txBody>
      </p:sp>
      <p:sp>
        <p:nvSpPr>
          <p:cNvPr id="10" name="Retângulo 9"/>
          <p:cNvSpPr/>
          <p:nvPr/>
        </p:nvSpPr>
        <p:spPr>
          <a:xfrm>
            <a:off x="2286000" y="5592142"/>
            <a:ext cx="4572000" cy="615553"/>
          </a:xfrm>
          <a:prstGeom prst="rect">
            <a:avLst/>
          </a:prstGeom>
        </p:spPr>
        <p:txBody>
          <a:bodyPr wrap="square">
            <a:spAutoFit/>
          </a:bodyPr>
          <a:lstStyle/>
          <a:p>
            <a:pPr marL="76200" marR="76200" algn="ctr">
              <a:spcBef>
                <a:spcPts val="600"/>
              </a:spcBef>
              <a:spcAft>
                <a:spcPts val="600"/>
              </a:spcAft>
            </a:pPr>
            <a:r>
              <a:rPr lang="pt-BR" sz="1200" b="1" dirty="0">
                <a:solidFill>
                  <a:srgbClr val="000000"/>
                </a:solidFill>
                <a:latin typeface="Calibri" panose="020F0502020204030204" pitchFamily="34" charset="0"/>
              </a:rPr>
              <a:t>Vicente de Paula Almeida Júnior</a:t>
            </a:r>
            <a:endParaRPr lang="pt-BR" sz="1200" dirty="0">
              <a:solidFill>
                <a:srgbClr val="000000"/>
              </a:solidFill>
              <a:latin typeface="Calibri" panose="020F0502020204030204" pitchFamily="34" charset="0"/>
            </a:endParaRPr>
          </a:p>
          <a:p>
            <a:pPr marL="76200" marR="76200" algn="ctr">
              <a:spcBef>
                <a:spcPts val="600"/>
              </a:spcBef>
              <a:spcAft>
                <a:spcPts val="600"/>
              </a:spcAft>
            </a:pPr>
            <a:r>
              <a:rPr lang="pt-BR" sz="1200" dirty="0">
                <a:solidFill>
                  <a:srgbClr val="000000"/>
                </a:solidFill>
                <a:latin typeface="Calibri" panose="020F0502020204030204" pitchFamily="34" charset="0"/>
              </a:rPr>
              <a:t>Diretor de Políticas e Programas de Graduação - Interino</a:t>
            </a:r>
            <a:endParaRPr lang="pt-BR" sz="1200" b="0" i="0" dirty="0">
              <a:solidFill>
                <a:srgbClr val="000000"/>
              </a:solidFill>
              <a:effectLst/>
              <a:latin typeface="Calibri" panose="020F0502020204030204" pitchFamily="34" charset="0"/>
            </a:endParaRPr>
          </a:p>
        </p:txBody>
      </p:sp>
      <p:sp>
        <p:nvSpPr>
          <p:cNvPr id="11" name="Retângulo 10"/>
          <p:cNvSpPr/>
          <p:nvPr/>
        </p:nvSpPr>
        <p:spPr>
          <a:xfrm>
            <a:off x="107504" y="5374957"/>
            <a:ext cx="1741284" cy="276999"/>
          </a:xfrm>
          <a:prstGeom prst="rect">
            <a:avLst/>
          </a:prstGeom>
        </p:spPr>
        <p:txBody>
          <a:bodyPr wrap="square">
            <a:spAutoFit/>
          </a:bodyPr>
          <a:lstStyle/>
          <a:p>
            <a:r>
              <a:rPr lang="pt-BR" sz="1200" dirty="0">
                <a:solidFill>
                  <a:srgbClr val="000000"/>
                </a:solidFill>
                <a:latin typeface="Calibri" panose="020F0502020204030204" pitchFamily="34" charset="0"/>
              </a:rPr>
              <a:t>Atenciosamente,</a:t>
            </a:r>
            <a:endParaRPr lang="pt-BR" sz="1200" dirty="0"/>
          </a:p>
        </p:txBody>
      </p:sp>
      <p:sp>
        <p:nvSpPr>
          <p:cNvPr id="12" name="Retângulo 11"/>
          <p:cNvSpPr/>
          <p:nvPr/>
        </p:nvSpPr>
        <p:spPr>
          <a:xfrm>
            <a:off x="6850944" y="6300028"/>
            <a:ext cx="2185552" cy="276999"/>
          </a:xfrm>
          <a:prstGeom prst="rect">
            <a:avLst/>
          </a:prstGeom>
        </p:spPr>
        <p:txBody>
          <a:bodyPr wrap="square">
            <a:spAutoFit/>
          </a:bodyPr>
          <a:lstStyle/>
          <a:p>
            <a:r>
              <a:rPr lang="pt-BR" sz="1200" dirty="0">
                <a:solidFill>
                  <a:srgbClr val="000000"/>
                </a:solidFill>
                <a:latin typeface="Calibri" panose="020F0502020204030204" pitchFamily="34" charset="0"/>
              </a:rPr>
              <a:t>06/05/2016, às 13:27</a:t>
            </a:r>
            <a:endParaRPr lang="pt-BR" sz="1200" dirty="0"/>
          </a:p>
        </p:txBody>
      </p:sp>
    </p:spTree>
    <p:extLst>
      <p:ext uri="{BB962C8B-B14F-4D97-AF65-F5344CB8AC3E}">
        <p14:creationId xmlns:p14="http://schemas.microsoft.com/office/powerpoint/2010/main" val="1524328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11559" y="44624"/>
            <a:ext cx="7920881" cy="5802626"/>
          </a:xfrm>
          <a:prstGeom prst="rect">
            <a:avLst/>
          </a:prstGeom>
        </p:spPr>
      </p:pic>
    </p:spTree>
    <p:extLst>
      <p:ext uri="{BB962C8B-B14F-4D97-AF65-F5344CB8AC3E}">
        <p14:creationId xmlns:p14="http://schemas.microsoft.com/office/powerpoint/2010/main" val="2316547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16233" y="680411"/>
            <a:ext cx="8568952" cy="3693319"/>
          </a:xfrm>
          <a:prstGeom prst="rect">
            <a:avLst/>
          </a:prstGeom>
          <a:noFill/>
        </p:spPr>
        <p:txBody>
          <a:bodyPr wrap="square" rtlCol="0">
            <a:spAutoFit/>
          </a:bodyPr>
          <a:lstStyle/>
          <a:p>
            <a:pPr algn="ctr"/>
            <a:r>
              <a:rPr lang="pt-BR" sz="3600" b="1" dirty="0" err="1" smtClean="0">
                <a:latin typeface="Times New Roman" panose="02020603050405020304" pitchFamily="18" charset="0"/>
                <a:cs typeface="Times New Roman" panose="02020603050405020304" pitchFamily="18" charset="0"/>
              </a:rPr>
              <a:t>Dessen</a:t>
            </a:r>
            <a:r>
              <a:rPr lang="pt-BR" sz="3600" b="1" dirty="0" smtClean="0">
                <a:latin typeface="Times New Roman" panose="02020603050405020304" pitchFamily="18" charset="0"/>
                <a:cs typeface="Times New Roman" panose="02020603050405020304" pitchFamily="18" charset="0"/>
              </a:rPr>
              <a:t> Maria Auxiliadora</a:t>
            </a:r>
            <a:r>
              <a:rPr lang="pt-BR" sz="3600" dirty="0" smtClean="0">
                <a:latin typeface="Times New Roman" panose="02020603050405020304" pitchFamily="18" charset="0"/>
                <a:cs typeface="Times New Roman" panose="02020603050405020304" pitchFamily="18" charset="0"/>
              </a:rPr>
              <a:t>. </a:t>
            </a:r>
          </a:p>
          <a:p>
            <a:pPr algn="ctr"/>
            <a:r>
              <a:rPr lang="pt-BR" sz="3600" dirty="0" smtClean="0">
                <a:latin typeface="Times New Roman" panose="02020603050405020304" pitchFamily="18" charset="0"/>
                <a:cs typeface="Times New Roman" panose="02020603050405020304" pitchFamily="18" charset="0"/>
              </a:rPr>
              <a:t>O programa especial de treinamento – PET: evolução e perspectivas futuras.</a:t>
            </a:r>
          </a:p>
          <a:p>
            <a:pPr algn="ctr"/>
            <a:r>
              <a:rPr lang="pt-BR" sz="3600" dirty="0" smtClean="0">
                <a:latin typeface="Times New Roman" panose="02020603050405020304" pitchFamily="18" charset="0"/>
                <a:cs typeface="Times New Roman" panose="02020603050405020304" pitchFamily="18" charset="0"/>
              </a:rPr>
              <a:t> </a:t>
            </a:r>
          </a:p>
          <a:p>
            <a:pPr algn="ctr"/>
            <a:r>
              <a:rPr lang="pt-BR" sz="3600" dirty="0" smtClean="0">
                <a:latin typeface="Times New Roman" panose="02020603050405020304" pitchFamily="18" charset="0"/>
                <a:cs typeface="Times New Roman" panose="02020603050405020304" pitchFamily="18" charset="0"/>
              </a:rPr>
              <a:t>Didática, São Paulo, 30:27-49, 1995</a:t>
            </a:r>
          </a:p>
          <a:p>
            <a:pPr algn="ctr"/>
            <a:r>
              <a:rPr lang="pt-BR" dirty="0" smtClean="0">
                <a:latin typeface="Times New Roman" panose="02020603050405020304" pitchFamily="18" charset="0"/>
                <a:cs typeface="Times New Roman" panose="02020603050405020304" pitchFamily="18" charset="0"/>
              </a:rPr>
              <a:t>Instituto de Psicologia, UnB. Coordenadora</a:t>
            </a:r>
          </a:p>
          <a:p>
            <a:pPr algn="ctr"/>
            <a:endParaRPr lang="pt-BR" dirty="0" smtClean="0">
              <a:latin typeface="Times New Roman" panose="02020603050405020304" pitchFamily="18" charset="0"/>
              <a:cs typeface="Times New Roman" panose="02020603050405020304" pitchFamily="18" charset="0"/>
            </a:endParaRPr>
          </a:p>
          <a:p>
            <a:pPr algn="ctr"/>
            <a:r>
              <a:rPr lang="pt-BR" dirty="0" smtClean="0">
                <a:latin typeface="Times New Roman" panose="02020603050405020304" pitchFamily="18" charset="0"/>
                <a:cs typeface="Times New Roman" panose="02020603050405020304" pitchFamily="18" charset="0"/>
              </a:rPr>
              <a:t> PET/CAPES 9/1984 a 7/1989</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237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CAPA-1-ANGELICA.jpg"/>
          <p:cNvPicPr/>
          <p:nvPr/>
        </p:nvPicPr>
        <p:blipFill>
          <a:blip r:embed="rId3" cstate="print"/>
          <a:stretch>
            <a:fillRect/>
          </a:stretch>
        </p:blipFill>
        <p:spPr>
          <a:xfrm>
            <a:off x="2643174" y="357166"/>
            <a:ext cx="4143403" cy="5786501"/>
          </a:xfrm>
          <a:prstGeom prst="rect">
            <a:avLst/>
          </a:prstGeom>
        </p:spPr>
      </p:pic>
      <p:sp>
        <p:nvSpPr>
          <p:cNvPr id="4" name="CaixaDeTexto 3"/>
          <p:cNvSpPr txBox="1"/>
          <p:nvPr/>
        </p:nvSpPr>
        <p:spPr>
          <a:xfrm>
            <a:off x="3357554" y="6143644"/>
            <a:ext cx="2571768" cy="461665"/>
          </a:xfrm>
          <a:prstGeom prst="rect">
            <a:avLst/>
          </a:prstGeom>
          <a:noFill/>
        </p:spPr>
        <p:txBody>
          <a:bodyPr wrap="square" rtlCol="0">
            <a:spAutoFit/>
          </a:bodyPr>
          <a:lstStyle/>
          <a:p>
            <a:pPr algn="ctr"/>
            <a:r>
              <a:rPr lang="pt-BR" sz="2400" dirty="0" smtClean="0">
                <a:latin typeface="Arial Black" pitchFamily="34" charset="0"/>
              </a:rPr>
              <a:t>2003</a:t>
            </a:r>
            <a:endParaRPr lang="pt-BR" sz="2400" dirty="0">
              <a:latin typeface="Arial Black" pitchFamily="34" charset="0"/>
            </a:endParaRPr>
          </a:p>
        </p:txBody>
      </p:sp>
    </p:spTree>
    <p:extLst>
      <p:ext uri="{BB962C8B-B14F-4D97-AF65-F5344CB8AC3E}">
        <p14:creationId xmlns:p14="http://schemas.microsoft.com/office/powerpoint/2010/main" val="1926422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APA-2-DAGNONI.jpg"/>
          <p:cNvPicPr/>
          <p:nvPr/>
        </p:nvPicPr>
        <p:blipFill>
          <a:blip r:embed="rId2" cstate="print"/>
          <a:stretch>
            <a:fillRect/>
          </a:stretch>
        </p:blipFill>
        <p:spPr>
          <a:xfrm>
            <a:off x="2428860" y="428604"/>
            <a:ext cx="3755252" cy="5588901"/>
          </a:xfrm>
          <a:prstGeom prst="rect">
            <a:avLst/>
          </a:prstGeom>
        </p:spPr>
      </p:pic>
      <p:sp>
        <p:nvSpPr>
          <p:cNvPr id="3" name="CaixaDeTexto 2"/>
          <p:cNvSpPr txBox="1"/>
          <p:nvPr/>
        </p:nvSpPr>
        <p:spPr>
          <a:xfrm>
            <a:off x="3714744" y="6143644"/>
            <a:ext cx="1500198" cy="461665"/>
          </a:xfrm>
          <a:prstGeom prst="rect">
            <a:avLst/>
          </a:prstGeom>
          <a:noFill/>
        </p:spPr>
        <p:txBody>
          <a:bodyPr wrap="square" rtlCol="0">
            <a:spAutoFit/>
          </a:bodyPr>
          <a:lstStyle/>
          <a:p>
            <a:pPr algn="ctr"/>
            <a:r>
              <a:rPr lang="pt-BR" sz="2400" b="1" dirty="0" smtClean="0">
                <a:latin typeface="Arial Black" pitchFamily="34" charset="0"/>
              </a:rPr>
              <a:t>2003</a:t>
            </a:r>
            <a:endParaRPr lang="pt-BR" sz="2400" b="1" dirty="0">
              <a:latin typeface="Arial Black" pitchFamily="34" charset="0"/>
            </a:endParaRPr>
          </a:p>
        </p:txBody>
      </p:sp>
    </p:spTree>
    <p:extLst>
      <p:ext uri="{BB962C8B-B14F-4D97-AF65-F5344CB8AC3E}">
        <p14:creationId xmlns:p14="http://schemas.microsoft.com/office/powerpoint/2010/main" val="167912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veja.abril.com.br/assets/images/2011/6/41151/Paulo-Renato-de-Souza-size-598.jpg?1309071768"/>
          <p:cNvPicPr>
            <a:picLocks noChangeAspect="1" noChangeArrowheads="1"/>
          </p:cNvPicPr>
          <p:nvPr/>
        </p:nvPicPr>
        <p:blipFill>
          <a:blip r:embed="rId2"/>
          <a:srcRect/>
          <a:stretch>
            <a:fillRect/>
          </a:stretch>
        </p:blipFill>
        <p:spPr bwMode="auto">
          <a:xfrm>
            <a:off x="1800164" y="1714488"/>
            <a:ext cx="5700794" cy="4191395"/>
          </a:xfrm>
          <a:prstGeom prst="rect">
            <a:avLst/>
          </a:prstGeom>
          <a:noFill/>
        </p:spPr>
      </p:pic>
      <p:sp>
        <p:nvSpPr>
          <p:cNvPr id="4" name="CaixaDeTexto 3"/>
          <p:cNvSpPr txBox="1"/>
          <p:nvPr/>
        </p:nvSpPr>
        <p:spPr>
          <a:xfrm>
            <a:off x="357158" y="714356"/>
            <a:ext cx="8358246" cy="461665"/>
          </a:xfrm>
          <a:prstGeom prst="rect">
            <a:avLst/>
          </a:prstGeom>
          <a:noFill/>
        </p:spPr>
        <p:txBody>
          <a:bodyPr wrap="square" rtlCol="0">
            <a:spAutoFit/>
          </a:bodyPr>
          <a:lstStyle/>
          <a:p>
            <a:pPr algn="ctr"/>
            <a:r>
              <a:rPr lang="pt-BR" sz="2400" b="1" dirty="0" smtClean="0"/>
              <a:t>1995 – 2002 Ministro da Educação Paulo Renato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PA-3-UEM.jpg"/>
          <p:cNvPicPr/>
          <p:nvPr/>
        </p:nvPicPr>
        <p:blipFill>
          <a:blip r:embed="rId2" cstate="print"/>
          <a:stretch>
            <a:fillRect/>
          </a:stretch>
        </p:blipFill>
        <p:spPr>
          <a:xfrm>
            <a:off x="2786050" y="285729"/>
            <a:ext cx="3857751" cy="5786478"/>
          </a:xfrm>
          <a:prstGeom prst="rect">
            <a:avLst/>
          </a:prstGeom>
        </p:spPr>
      </p:pic>
      <p:sp>
        <p:nvSpPr>
          <p:cNvPr id="3" name="CaixaDeTexto 2"/>
          <p:cNvSpPr txBox="1"/>
          <p:nvPr/>
        </p:nvSpPr>
        <p:spPr>
          <a:xfrm>
            <a:off x="4143372" y="6143644"/>
            <a:ext cx="1428760" cy="461665"/>
          </a:xfrm>
          <a:prstGeom prst="rect">
            <a:avLst/>
          </a:prstGeom>
          <a:noFill/>
        </p:spPr>
        <p:txBody>
          <a:bodyPr wrap="square" rtlCol="0">
            <a:spAutoFit/>
          </a:bodyPr>
          <a:lstStyle/>
          <a:p>
            <a:pPr algn="ctr"/>
            <a:r>
              <a:rPr lang="pt-BR" sz="2400" dirty="0" smtClean="0">
                <a:latin typeface="Arial Black" pitchFamily="34" charset="0"/>
              </a:rPr>
              <a:t>2005</a:t>
            </a:r>
            <a:endParaRPr lang="pt-BR" sz="2400" dirty="0">
              <a:latin typeface="Arial Black" pitchFamily="34" charset="0"/>
            </a:endParaRPr>
          </a:p>
        </p:txBody>
      </p:sp>
    </p:spTree>
    <p:extLst>
      <p:ext uri="{BB962C8B-B14F-4D97-AF65-F5344CB8AC3E}">
        <p14:creationId xmlns:p14="http://schemas.microsoft.com/office/powerpoint/2010/main" val="3574576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APA4-IGUATEMI.jpg"/>
          <p:cNvPicPr/>
          <p:nvPr/>
        </p:nvPicPr>
        <p:blipFill>
          <a:blip r:embed="rId2" cstate="print"/>
          <a:stretch>
            <a:fillRect/>
          </a:stretch>
        </p:blipFill>
        <p:spPr>
          <a:xfrm>
            <a:off x="2348194" y="324015"/>
            <a:ext cx="4447612" cy="6209969"/>
          </a:xfrm>
          <a:prstGeom prst="rect">
            <a:avLst/>
          </a:prstGeom>
        </p:spPr>
      </p:pic>
    </p:spTree>
    <p:extLst>
      <p:ext uri="{BB962C8B-B14F-4D97-AF65-F5344CB8AC3E}">
        <p14:creationId xmlns:p14="http://schemas.microsoft.com/office/powerpoint/2010/main" val="3787452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7158" y="1428736"/>
            <a:ext cx="8643998" cy="1200329"/>
          </a:xfrm>
          <a:prstGeom prst="rect">
            <a:avLst/>
          </a:prstGeom>
          <a:noFill/>
        </p:spPr>
        <p:txBody>
          <a:bodyPr wrap="square" rtlCol="0">
            <a:spAutoFit/>
          </a:bodyPr>
          <a:lstStyle/>
          <a:p>
            <a:pPr algn="ctr"/>
            <a:r>
              <a:rPr lang="pt-BR" b="1" dirty="0" smtClean="0"/>
              <a:t>Marina Mercante </a:t>
            </a:r>
            <a:r>
              <a:rPr lang="pt-BR" b="1" dirty="0" err="1" smtClean="0"/>
              <a:t>Balau</a:t>
            </a:r>
            <a:r>
              <a:rPr lang="pt-BR" b="1" dirty="0" smtClean="0"/>
              <a:t> Roque</a:t>
            </a:r>
          </a:p>
          <a:p>
            <a:endParaRPr lang="pt-BR" dirty="0" smtClean="0"/>
          </a:p>
          <a:p>
            <a:pPr algn="ctr"/>
            <a:r>
              <a:rPr lang="pt-BR" dirty="0" smtClean="0"/>
              <a:t>“A experiência no programa de educação tutorial (PET) e a formação do estudante do ensino superior” </a:t>
            </a:r>
            <a:r>
              <a:rPr lang="pt-BR" dirty="0" err="1" smtClean="0"/>
              <a:t>Ms</a:t>
            </a:r>
            <a:r>
              <a:rPr lang="pt-BR" dirty="0" smtClean="0"/>
              <a:t> Unicamp 24/2/2012.</a:t>
            </a:r>
            <a:endParaRPr lang="pt-BR" dirty="0"/>
          </a:p>
        </p:txBody>
      </p:sp>
    </p:spTree>
    <p:extLst>
      <p:ext uri="{BB962C8B-B14F-4D97-AF65-F5344CB8AC3E}">
        <p14:creationId xmlns:p14="http://schemas.microsoft.com/office/powerpoint/2010/main" val="969196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11560" y="1124744"/>
            <a:ext cx="8064896" cy="4154984"/>
          </a:xfrm>
          <a:prstGeom prst="rect">
            <a:avLst/>
          </a:prstGeom>
          <a:noFill/>
        </p:spPr>
        <p:txBody>
          <a:bodyPr wrap="square" rtlCol="0">
            <a:spAutoFit/>
          </a:bodyPr>
          <a:lstStyle/>
          <a:p>
            <a:pPr algn="ctr"/>
            <a:r>
              <a:rPr lang="pt-BR" sz="2400" dirty="0" smtClean="0"/>
              <a:t>Proposta CENAPET Avaliação Anual Tutor </a:t>
            </a:r>
            <a:endParaRPr lang="pt-BR" sz="2400" dirty="0"/>
          </a:p>
          <a:p>
            <a:endParaRPr lang="pt-BR" sz="2400" dirty="0" smtClean="0"/>
          </a:p>
          <a:p>
            <a:r>
              <a:rPr lang="pt-BR" dirty="0" smtClean="0"/>
              <a:t>1- Integrantes do grupos avaliam o tutor</a:t>
            </a:r>
          </a:p>
          <a:p>
            <a:endParaRPr lang="pt-BR" dirty="0"/>
          </a:p>
          <a:p>
            <a:r>
              <a:rPr lang="pt-BR" dirty="0" smtClean="0"/>
              <a:t>2- Auto avalição do tutor</a:t>
            </a:r>
          </a:p>
          <a:p>
            <a:endParaRPr lang="pt-BR" dirty="0"/>
          </a:p>
          <a:p>
            <a:r>
              <a:rPr lang="pt-BR" dirty="0" smtClean="0"/>
              <a:t>3- Avaliação Tutor pelo CLAA:</a:t>
            </a:r>
          </a:p>
          <a:p>
            <a:pPr marL="342900" indent="-342900">
              <a:buAutoNum type="alphaLcParenR"/>
            </a:pPr>
            <a:r>
              <a:rPr lang="pt-BR" dirty="0" smtClean="0"/>
              <a:t>Avaliação dos alunos</a:t>
            </a:r>
          </a:p>
          <a:p>
            <a:pPr marL="342900" indent="-342900">
              <a:buAutoNum type="alphaLcParenR"/>
            </a:pPr>
            <a:r>
              <a:rPr lang="pt-BR" dirty="0" smtClean="0"/>
              <a:t>Auto avaliação do tutor</a:t>
            </a:r>
          </a:p>
          <a:p>
            <a:pPr marL="342900" indent="-342900">
              <a:buAutoNum type="alphaLcParenR"/>
            </a:pPr>
            <a:r>
              <a:rPr lang="pt-BR" dirty="0" smtClean="0"/>
              <a:t>Relatório anual do grupo</a:t>
            </a:r>
          </a:p>
          <a:p>
            <a:pPr marL="342900" indent="-342900">
              <a:buAutoNum type="alphaLcParenR"/>
            </a:pPr>
            <a:r>
              <a:rPr lang="pt-BR" dirty="0" smtClean="0"/>
              <a:t>Planejamento anula do grupo  </a:t>
            </a:r>
          </a:p>
          <a:p>
            <a:pPr marL="342900" indent="-342900">
              <a:buAutoNum type="alphaLcParenR"/>
            </a:pPr>
            <a:endParaRPr lang="pt-BR" dirty="0"/>
          </a:p>
          <a:p>
            <a:r>
              <a:rPr lang="pt-BR" dirty="0"/>
              <a:t>4</a:t>
            </a:r>
            <a:r>
              <a:rPr lang="pt-BR" dirty="0" smtClean="0"/>
              <a:t>- Avalição insatisfatória enviada à CA/</a:t>
            </a:r>
            <a:r>
              <a:rPr lang="pt-BR" dirty="0" err="1" smtClean="0"/>
              <a:t>SESu</a:t>
            </a:r>
            <a:r>
              <a:rPr lang="pt-BR" dirty="0" smtClean="0"/>
              <a:t> </a:t>
            </a:r>
          </a:p>
          <a:p>
            <a:endParaRPr lang="pt-BR" dirty="0"/>
          </a:p>
        </p:txBody>
      </p:sp>
    </p:spTree>
    <p:extLst>
      <p:ext uri="{BB962C8B-B14F-4D97-AF65-F5344CB8AC3E}">
        <p14:creationId xmlns:p14="http://schemas.microsoft.com/office/powerpoint/2010/main" val="2221931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836712"/>
            <a:ext cx="9108504" cy="5328592"/>
          </a:xfrm>
        </p:spPr>
        <p:txBody>
          <a:bodyPr>
            <a:normAutofit fontScale="47500" lnSpcReduction="20000"/>
          </a:bodyPr>
          <a:lstStyle/>
          <a:p>
            <a:r>
              <a:rPr lang="pt-BR" dirty="0"/>
              <a:t>Varginha, 17 de abril de 2016.</a:t>
            </a:r>
          </a:p>
          <a:p>
            <a:r>
              <a:rPr lang="pt-BR" dirty="0"/>
              <a:t>RELATO DE UM PETIANO</a:t>
            </a:r>
          </a:p>
          <a:p>
            <a:r>
              <a:rPr lang="pt-BR" b="1" dirty="0"/>
              <a:t>Meu nome é Renan </a:t>
            </a:r>
            <a:r>
              <a:rPr lang="pt-BR" b="1" dirty="0" err="1"/>
              <a:t>Serenini</a:t>
            </a:r>
            <a:r>
              <a:rPr lang="pt-BR" b="1" dirty="0"/>
              <a:t> Bernardes, e fui </a:t>
            </a:r>
            <a:r>
              <a:rPr lang="pt-BR" b="1" dirty="0" err="1"/>
              <a:t>petiano</a:t>
            </a:r>
            <a:r>
              <a:rPr lang="pt-BR" b="1" dirty="0"/>
              <a:t> do grupo PET-BICE da Universidade Federal de Alfenas-UNIFAL/MG</a:t>
            </a:r>
            <a:r>
              <a:rPr lang="pt-BR" dirty="0"/>
              <a:t>, de dezembro de 2010 a agosto de 2013. Fui da “primeira turma” do PET, pois o grupo era novo, assim como o curso e o campus. Como estávamos iniciando juntos, os </a:t>
            </a:r>
            <a:r>
              <a:rPr lang="pt-BR" dirty="0" err="1"/>
              <a:t>petianos</a:t>
            </a:r>
            <a:r>
              <a:rPr lang="pt-BR" dirty="0"/>
              <a:t> e o tutor, passamos por muitos aprendizados e erros, mas que foram produtivos para o crescimento do grupo. Sempre foi possível perceber, dentro do grupo, um comprometimento muito grande com o objetivo do PET-BICE: contribuir para a melhoria do curso e do instituto através de projetos de Ensino, Pesquisa e Extensão. Mesmo que outros também tenham o mesmo objetivo, sem fazer parte do grupo, o fato de ter sido selecionado, e , principalmente, de estar recebendo um valor mensal para isso, gera uma responsabilidade enorme de “demonstrar resultados”. E assim foi feito. Foram vários os projetos realizados, que não teriam sido possíveis sem o suporte do PET (através da verba, da institucionalização, </a:t>
            </a:r>
            <a:r>
              <a:rPr lang="pt-BR" dirty="0" err="1"/>
              <a:t>etc</a:t>
            </a:r>
            <a:r>
              <a:rPr lang="pt-BR" dirty="0"/>
              <a:t>). Alguns dos projetos tiveram grande destaque, como o cursinho </a:t>
            </a:r>
            <a:r>
              <a:rPr lang="pt-BR" dirty="0" err="1"/>
              <a:t>pré-ENEM</a:t>
            </a:r>
            <a:r>
              <a:rPr lang="pt-BR" dirty="0"/>
              <a:t> para alunos da rede pública municipal, que iniciou em 2012 e está ativo até hoje. </a:t>
            </a:r>
            <a:r>
              <a:rPr lang="pt-BR" b="1" dirty="0"/>
              <a:t>O curso “Apendendo a Aprender” fornece aulas gratuitas aos finais de semana para alunos da rede pública de Varginha</a:t>
            </a:r>
            <a:r>
              <a:rPr lang="pt-BR" dirty="0"/>
              <a:t>. O que percebemos é que, muito mais que o conteúdo das matérias, a principal contribuição aos jovens foi despertar o interesse pelo estudo, não deixar que eles desistissem de tentar ingressar no ensino superior. Desde de o início do curso, vários alunos do projeto alcançaram o “objetivo” de ingressar em uma universidade, e alguns deles, na própria UNIFAL. Sempre que nos encontramos eles fazem questão de ressaltar que “graças a nós” eles estão onde estão. </a:t>
            </a:r>
            <a:r>
              <a:rPr lang="pt-BR" dirty="0" err="1"/>
              <a:t>Floje</a:t>
            </a:r>
            <a:r>
              <a:rPr lang="pt-BR" dirty="0"/>
              <a:t>, como alunos do curso Bacharelado Interdisciplinar em Ciência e Economia, e alguns deles, como </a:t>
            </a:r>
            <a:r>
              <a:rPr lang="pt-BR" dirty="0" err="1"/>
              <a:t>petianos</a:t>
            </a:r>
            <a:r>
              <a:rPr lang="pt-BR" dirty="0"/>
              <a:t>, a vontade de criar projetos e melhorias para o curso é ainda maior que a nossa, na época, pois eles se sentem como a “prova viva” de que os projetos “dão certo”. Enfim, esse foi apenas um exemplo, apenas um projeto, dentre os vários que realizei ao longo de quase 3 anos de PET. Espero que os grupos PET pelo Brasil possam continuar cada vez mais fortalecidos e realizando projetos como este.</a:t>
            </a:r>
          </a:p>
        </p:txBody>
      </p:sp>
    </p:spTree>
    <p:extLst>
      <p:ext uri="{BB962C8B-B14F-4D97-AF65-F5344CB8AC3E}">
        <p14:creationId xmlns:p14="http://schemas.microsoft.com/office/powerpoint/2010/main" val="1606167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850893"/>
            <a:ext cx="8686800" cy="5330635"/>
          </a:xfrm>
        </p:spPr>
        <p:txBody>
          <a:bodyPr>
            <a:normAutofit/>
          </a:bodyPr>
          <a:lstStyle/>
          <a:p>
            <a:pPr marL="0" indent="0">
              <a:buNone/>
            </a:pPr>
            <a:r>
              <a:rPr lang="pt-BR" dirty="0" smtClean="0"/>
              <a:t>A CENAPET AGRADECE  A</a:t>
            </a:r>
            <a:r>
              <a:rPr lang="pt-BR" dirty="0"/>
              <a:t> </a:t>
            </a:r>
            <a:r>
              <a:rPr lang="pt-BR" dirty="0" smtClean="0"/>
              <a:t>OPORTUNIDADE</a:t>
            </a:r>
            <a:endParaRPr lang="pt-BR" dirty="0"/>
          </a:p>
        </p:txBody>
      </p:sp>
    </p:spTree>
    <p:extLst>
      <p:ext uri="{BB962C8B-B14F-4D97-AF65-F5344CB8AC3E}">
        <p14:creationId xmlns:p14="http://schemas.microsoft.com/office/powerpoint/2010/main" val="132701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282" y="428605"/>
            <a:ext cx="8786874" cy="830997"/>
          </a:xfrm>
          <a:prstGeom prst="rect">
            <a:avLst/>
          </a:prstGeom>
        </p:spPr>
        <p:txBody>
          <a:bodyPr wrap="square">
            <a:spAutoFit/>
          </a:bodyPr>
          <a:lstStyle/>
          <a:p>
            <a:pPr algn="ctr"/>
            <a:r>
              <a:rPr lang="pt-BR" sz="2400" b="1" dirty="0" smtClean="0"/>
              <a:t>1995 – 2005 </a:t>
            </a:r>
          </a:p>
          <a:p>
            <a:pPr algn="ctr"/>
            <a:r>
              <a:rPr lang="pt-BR" sz="2400" b="1" dirty="0" smtClean="0"/>
              <a:t>Presidente da CAPES – Abílio Afonso Baeta Neves</a:t>
            </a:r>
          </a:p>
        </p:txBody>
      </p:sp>
      <p:pic>
        <p:nvPicPr>
          <p:cNvPr id="24578" name="Picture 2" descr="http://diariodonordeste.globo.com/imagem.asp?Imagem=468725"/>
          <p:cNvPicPr>
            <a:picLocks noChangeAspect="1" noChangeArrowheads="1"/>
          </p:cNvPicPr>
          <p:nvPr/>
        </p:nvPicPr>
        <p:blipFill>
          <a:blip r:embed="rId2"/>
          <a:srcRect/>
          <a:stretch>
            <a:fillRect/>
          </a:stretch>
        </p:blipFill>
        <p:spPr bwMode="auto">
          <a:xfrm>
            <a:off x="1722240" y="1571613"/>
            <a:ext cx="6207346" cy="41434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428604"/>
            <a:ext cx="8358246" cy="5632311"/>
          </a:xfrm>
          <a:prstGeom prst="rect">
            <a:avLst/>
          </a:prstGeom>
        </p:spPr>
        <p:txBody>
          <a:bodyPr wrap="square">
            <a:spAutoFit/>
          </a:bodyPr>
          <a:lstStyle/>
          <a:p>
            <a:r>
              <a:rPr lang="pt-BR" sz="2400" b="1" dirty="0" smtClean="0"/>
              <a:t>1997 – PET Instalado em 59 IES – 317 grupos</a:t>
            </a:r>
          </a:p>
          <a:p>
            <a:r>
              <a:rPr lang="pt-BR" sz="2400" b="1" dirty="0" smtClean="0"/>
              <a:t> </a:t>
            </a:r>
          </a:p>
          <a:p>
            <a:r>
              <a:rPr lang="pt-BR" sz="2400" b="1" dirty="0" smtClean="0">
                <a:sym typeface="Wingdings"/>
              </a:rPr>
              <a:t>      </a:t>
            </a:r>
            <a:r>
              <a:rPr lang="pt-BR" sz="2400" b="1" dirty="0" smtClean="0">
                <a:solidFill>
                  <a:srgbClr val="0000FF"/>
                </a:solidFill>
                <a:sym typeface="Wingdings"/>
              </a:rPr>
              <a:t></a:t>
            </a:r>
            <a:r>
              <a:rPr lang="pt-BR" sz="2400" b="1" dirty="0" smtClean="0">
                <a:sym typeface="Wingdings"/>
              </a:rPr>
              <a:t>   </a:t>
            </a:r>
            <a:r>
              <a:rPr lang="pt-BR" sz="2400" b="1" dirty="0" smtClean="0"/>
              <a:t>Cortes</a:t>
            </a:r>
          </a:p>
          <a:p>
            <a:endParaRPr lang="pt-BR" sz="2400" b="1" dirty="0" smtClean="0"/>
          </a:p>
          <a:p>
            <a:pPr algn="ctr"/>
            <a:r>
              <a:rPr lang="pt-BR" sz="2400" b="1" dirty="0" smtClean="0"/>
              <a:t>26/09/1998  </a:t>
            </a:r>
          </a:p>
          <a:p>
            <a:pPr algn="ctr"/>
            <a:r>
              <a:rPr lang="pt-BR" sz="2400" b="1" dirty="0" smtClean="0">
                <a:solidFill>
                  <a:srgbClr val="0000FF"/>
                </a:solidFill>
                <a:sym typeface="Wingdings"/>
              </a:rPr>
              <a:t></a:t>
            </a:r>
            <a:endParaRPr lang="pt-BR" sz="2400" b="1" dirty="0" smtClean="0">
              <a:solidFill>
                <a:srgbClr val="0000FF"/>
              </a:solidFill>
            </a:endParaRPr>
          </a:p>
          <a:p>
            <a:pPr algn="ctr"/>
            <a:r>
              <a:rPr lang="pt-BR" sz="2400" b="1" dirty="0" smtClean="0">
                <a:solidFill>
                  <a:srgbClr val="0000FF"/>
                </a:solidFill>
              </a:rPr>
              <a:t>Carta de Araraquara </a:t>
            </a:r>
          </a:p>
          <a:p>
            <a:pPr algn="ctr"/>
            <a:r>
              <a:rPr lang="pt-BR" sz="2400" b="1" dirty="0" smtClean="0"/>
              <a:t> </a:t>
            </a:r>
          </a:p>
          <a:p>
            <a:pPr algn="ctr"/>
            <a:r>
              <a:rPr lang="pt-BR" sz="2400" b="1" dirty="0" smtClean="0"/>
              <a:t>15 grupos da UNESP:</a:t>
            </a:r>
          </a:p>
          <a:p>
            <a:pPr algn="ctr"/>
            <a:r>
              <a:rPr lang="pt-BR" sz="2400" b="1" dirty="0" smtClean="0"/>
              <a:t>Odontologia, Farmácia, Letras, Economia, Ciências Sociais, Química, História, Serviço Social, Engenharia Elétrica Ilha, Engenharia Mecânica Ilha, Matemática Rio Preto, Geologia RC, Matemática RC, Geografia RC.</a:t>
            </a:r>
          </a:p>
          <a:p>
            <a:endParaRPr lang="pt-BR" sz="2400" b="1" dirty="0" smtClean="0">
              <a:solidFill>
                <a:schemeClr val="accent2"/>
              </a:solidFill>
            </a:endParaRPr>
          </a:p>
          <a:p>
            <a:pPr algn="ctr"/>
            <a:r>
              <a:rPr lang="pt-BR" sz="2400" b="1" dirty="0" smtClean="0">
                <a:solidFill>
                  <a:schemeClr val="accent2"/>
                </a:solidFill>
              </a:rPr>
              <a:t>Fase de lutas</a:t>
            </a:r>
            <a:endParaRPr lang="pt-BR" sz="2400" b="1" dirty="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340768"/>
            <a:ext cx="8307010" cy="2062103"/>
          </a:xfrm>
          <a:prstGeom prst="rect">
            <a:avLst/>
          </a:prstGeom>
          <a:noFill/>
        </p:spPr>
        <p:txBody>
          <a:bodyPr wrap="square" rtlCol="0">
            <a:spAutoFit/>
          </a:bodyPr>
          <a:lstStyle/>
          <a:p>
            <a:pPr algn="ctr"/>
            <a:r>
              <a:rPr lang="pt-BR" sz="2400" b="1" dirty="0" smtClean="0"/>
              <a:t>Ofício circular nº 030/99/PR/CAPES de 01/03/1999</a:t>
            </a:r>
          </a:p>
          <a:p>
            <a:endParaRPr lang="pt-BR" sz="2400" b="1" dirty="0"/>
          </a:p>
          <a:p>
            <a:endParaRPr lang="pt-BR" sz="2000" dirty="0" smtClean="0"/>
          </a:p>
          <a:p>
            <a:r>
              <a:rPr lang="pt-BR" sz="2000" i="1" dirty="0" smtClean="0"/>
              <a:t>“O PET, com o formato atual, entra em seu último ano de funcionamento, tendo como data limite 31 de dezembro de 1999”</a:t>
            </a:r>
            <a:endParaRPr lang="pt-BR" sz="2000" i="1" dirty="0"/>
          </a:p>
        </p:txBody>
      </p:sp>
    </p:spTree>
    <p:extLst>
      <p:ext uri="{BB962C8B-B14F-4D97-AF65-F5344CB8AC3E}">
        <p14:creationId xmlns:p14="http://schemas.microsoft.com/office/powerpoint/2010/main" val="261996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5786" y="285728"/>
            <a:ext cx="6929486" cy="4801314"/>
          </a:xfrm>
          <a:prstGeom prst="rect">
            <a:avLst/>
          </a:prstGeom>
          <a:noFill/>
        </p:spPr>
        <p:txBody>
          <a:bodyPr wrap="square" rtlCol="0">
            <a:spAutoFit/>
          </a:bodyPr>
          <a:lstStyle/>
          <a:p>
            <a:pPr algn="ctr"/>
            <a:r>
              <a:rPr lang="pt-BR" dirty="0" smtClean="0"/>
              <a:t>Câmara dos Deputados</a:t>
            </a:r>
          </a:p>
          <a:p>
            <a:endParaRPr lang="pt-BR" dirty="0" smtClean="0"/>
          </a:p>
          <a:p>
            <a:endParaRPr lang="pt-BR" dirty="0" smtClean="0"/>
          </a:p>
          <a:p>
            <a:endParaRPr lang="pt-BR" dirty="0" smtClean="0"/>
          </a:p>
          <a:p>
            <a:pPr algn="ctr"/>
            <a:r>
              <a:rPr lang="pt-BR" dirty="0" smtClean="0"/>
              <a:t>Senado Federal</a:t>
            </a:r>
          </a:p>
          <a:p>
            <a:endParaRPr lang="pt-BR" dirty="0" smtClean="0"/>
          </a:p>
          <a:p>
            <a:endParaRPr lang="pt-BR" dirty="0" smtClean="0"/>
          </a:p>
          <a:p>
            <a:endParaRPr lang="pt-BR" dirty="0" smtClean="0"/>
          </a:p>
          <a:p>
            <a:endParaRPr lang="pt-BR" dirty="0" smtClean="0"/>
          </a:p>
          <a:p>
            <a:pPr algn="ctr"/>
            <a:r>
              <a:rPr lang="pt-BR" dirty="0" smtClean="0"/>
              <a:t>UNE</a:t>
            </a:r>
          </a:p>
          <a:p>
            <a:endParaRPr lang="pt-BR" dirty="0" smtClean="0"/>
          </a:p>
          <a:p>
            <a:endParaRPr lang="pt-BR" dirty="0" smtClean="0"/>
          </a:p>
          <a:p>
            <a:endParaRPr lang="pt-BR" dirty="0" smtClean="0"/>
          </a:p>
          <a:p>
            <a:endParaRPr lang="pt-BR" dirty="0" smtClean="0"/>
          </a:p>
          <a:p>
            <a:pPr algn="ctr"/>
            <a:r>
              <a:rPr lang="pt-BR" dirty="0" smtClean="0"/>
              <a:t>SBPC</a:t>
            </a:r>
          </a:p>
          <a:p>
            <a:endParaRPr lang="pt-BR" dirty="0" smtClean="0"/>
          </a:p>
          <a:p>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714480" y="1214422"/>
          <a:ext cx="5643602" cy="5000660"/>
        </p:xfrm>
        <a:graphic>
          <a:graphicData uri="http://schemas.openxmlformats.org/drawingml/2006/table">
            <a:tbl>
              <a:tblPr/>
              <a:tblGrid>
                <a:gridCol w="2821801"/>
                <a:gridCol w="2821801"/>
              </a:tblGrid>
              <a:tr h="1250165">
                <a:tc gridSpan="2">
                  <a:txBody>
                    <a:bodyPr/>
                    <a:lstStyle/>
                    <a:p>
                      <a:pPr algn="ctr">
                        <a:spcAft>
                          <a:spcPts val="0"/>
                        </a:spcAft>
                      </a:pPr>
                      <a:r>
                        <a:rPr lang="pt-BR" sz="1000" b="1" dirty="0">
                          <a:latin typeface="Verdana"/>
                          <a:ea typeface="Times New Roman"/>
                          <a:cs typeface="Times New Roman"/>
                        </a:rPr>
                        <a:t>Comissão de Cultura, Ciência e Tecnologia - 14ª Legislatura</a:t>
                      </a:r>
                      <a:endParaRPr lang="pt-BR" sz="1100" dirty="0">
                        <a:latin typeface="Palatino Linotype"/>
                        <a:ea typeface="Calibri"/>
                        <a:cs typeface="Times New Roman"/>
                      </a:endParaRPr>
                    </a:p>
                  </a:txBody>
                  <a:tcPr marL="9525" marR="9525" marT="9525" marB="9525">
                    <a:lnL>
                      <a:noFill/>
                    </a:lnL>
                    <a:lnR>
                      <a:noFill/>
                    </a:lnR>
                    <a:lnT>
                      <a:noFill/>
                    </a:lnT>
                    <a:lnB>
                      <a:noFill/>
                    </a:lnB>
                  </a:tcPr>
                </a:tc>
                <a:tc hMerge="1">
                  <a:txBody>
                    <a:bodyPr/>
                    <a:lstStyle/>
                    <a:p>
                      <a:endParaRPr lang="pt-BR"/>
                    </a:p>
                  </a:txBody>
                  <a:tcPr>
                    <a:lnL>
                      <a:noFill/>
                    </a:lnL>
                    <a:lnR>
                      <a:noFill/>
                    </a:lnR>
                    <a:lnT>
                      <a:noFill/>
                    </a:lnT>
                    <a:lnB>
                      <a:noFill/>
                    </a:lnB>
                  </a:tcPr>
                </a:tc>
              </a:tr>
              <a:tr h="1250165">
                <a:tc gridSpan="2">
                  <a:txBody>
                    <a:bodyPr/>
                    <a:lstStyle/>
                    <a:p>
                      <a:pPr algn="ctr">
                        <a:spcAft>
                          <a:spcPts val="0"/>
                        </a:spcAft>
                      </a:pPr>
                      <a:endParaRPr lang="pt-BR" sz="1200">
                        <a:latin typeface="Times New Roman"/>
                        <a:ea typeface="Times New Roman"/>
                        <a:cs typeface="Times New Roman"/>
                      </a:endParaRPr>
                    </a:p>
                  </a:txBody>
                  <a:tcPr marL="9525" marR="9525" marT="9525" marB="9525">
                    <a:lnL>
                      <a:noFill/>
                    </a:lnL>
                    <a:lnR>
                      <a:noFill/>
                    </a:lnR>
                    <a:lnT>
                      <a:noFill/>
                    </a:lnT>
                    <a:lnB>
                      <a:noFill/>
                    </a:lnB>
                  </a:tcPr>
                </a:tc>
                <a:tc hMerge="1">
                  <a:txBody>
                    <a:bodyPr/>
                    <a:lstStyle/>
                    <a:p>
                      <a:endParaRPr lang="pt-BR"/>
                    </a:p>
                  </a:txBody>
                  <a:tcPr>
                    <a:lnL>
                      <a:noFill/>
                    </a:lnL>
                    <a:lnR>
                      <a:noFill/>
                    </a:lnR>
                    <a:lnT>
                      <a:noFill/>
                    </a:lnT>
                    <a:lnB>
                      <a:noFill/>
                    </a:lnB>
                  </a:tcPr>
                </a:tc>
              </a:tr>
              <a:tr h="1250165">
                <a:tc>
                  <a:txBody>
                    <a:bodyPr/>
                    <a:lstStyle/>
                    <a:p>
                      <a:pPr algn="l">
                        <a:spcAft>
                          <a:spcPts val="0"/>
                        </a:spcAft>
                      </a:pPr>
                      <a:r>
                        <a:rPr lang="pt-BR" sz="1000" b="1">
                          <a:latin typeface="Verdana"/>
                          <a:ea typeface="Times New Roman"/>
                          <a:cs typeface="Times New Roman"/>
                        </a:rPr>
                        <a:t>04/04/2001 - Discutir o Projeto Especial de Treinamento - PET, vinculado à SESU-MEC</a:t>
                      </a:r>
                      <a:endParaRPr lang="pt-BR" sz="1100">
                        <a:latin typeface="Palatino Linotype"/>
                        <a:ea typeface="Calibri"/>
                        <a:cs typeface="Times New Roman"/>
                      </a:endParaRPr>
                    </a:p>
                  </a:txBody>
                  <a:tcPr marL="9525" marR="9525" marT="9525" marB="9525">
                    <a:lnL>
                      <a:noFill/>
                    </a:lnL>
                    <a:lnR>
                      <a:noFill/>
                    </a:lnR>
                    <a:lnT>
                      <a:noFill/>
                    </a:lnT>
                    <a:lnB>
                      <a:noFill/>
                    </a:lnB>
                  </a:tcPr>
                </a:tc>
                <a:tc>
                  <a:txBody>
                    <a:bodyPr/>
                    <a:lstStyle/>
                    <a:p>
                      <a:endParaRPr lang="pt-BR"/>
                    </a:p>
                  </a:txBody>
                  <a:tcPr>
                    <a:lnL>
                      <a:noFill/>
                    </a:lnL>
                    <a:lnR>
                      <a:noFill/>
                    </a:lnR>
                    <a:lnT>
                      <a:noFill/>
                    </a:lnT>
                    <a:lnB>
                      <a:noFill/>
                    </a:lnB>
                  </a:tcPr>
                </a:tc>
              </a:tr>
              <a:tr h="1250165">
                <a:tc>
                  <a:txBody>
                    <a:bodyPr/>
                    <a:lstStyle/>
                    <a:p>
                      <a:pPr algn="ctr">
                        <a:spcAft>
                          <a:spcPts val="0"/>
                        </a:spcAft>
                      </a:pPr>
                      <a:endParaRPr lang="pt-BR" sz="1200">
                        <a:latin typeface="Times New Roman"/>
                        <a:ea typeface="Times New Roman"/>
                        <a:cs typeface="Times New Roman"/>
                      </a:endParaRPr>
                    </a:p>
                  </a:txBody>
                  <a:tcPr marL="9525" marR="9525" marT="9525" marB="9525">
                    <a:lnL>
                      <a:noFill/>
                    </a:lnL>
                    <a:lnR>
                      <a:noFill/>
                    </a:lnR>
                    <a:lnT>
                      <a:noFill/>
                    </a:lnT>
                    <a:lnB>
                      <a:noFill/>
                    </a:lnB>
                  </a:tcPr>
                </a:tc>
                <a:tc>
                  <a:txBody>
                    <a:bodyPr/>
                    <a:lstStyle/>
                    <a:p>
                      <a:endParaRPr lang="pt-BR" dirty="0"/>
                    </a:p>
                  </a:txBody>
                  <a:tcPr>
                    <a:lnL>
                      <a:noFill/>
                    </a:lnL>
                    <a:lnR>
                      <a:noFill/>
                    </a:lnR>
                    <a:lnT>
                      <a:noFill/>
                    </a:lnT>
                    <a:lnB>
                      <a:noFill/>
                    </a:lnB>
                  </a:tcPr>
                </a:tc>
              </a:tr>
            </a:tbl>
          </a:graphicData>
        </a:graphic>
      </p:graphicFrame>
      <p:pic>
        <p:nvPicPr>
          <p:cNvPr id="34818" name="Imagem 1" descr="http://www.al.sp.gov.br/web/images/logoComissoes.gif">
            <a:hlinkClick r:id="rId2"/>
          </p:cNvPr>
          <p:cNvPicPr>
            <a:picLocks noChangeAspect="1" noChangeArrowheads="1"/>
          </p:cNvPicPr>
          <p:nvPr/>
        </p:nvPicPr>
        <p:blipFill>
          <a:blip r:embed="rId3"/>
          <a:srcRect/>
          <a:stretch>
            <a:fillRect/>
          </a:stretch>
        </p:blipFill>
        <p:spPr bwMode="auto">
          <a:xfrm>
            <a:off x="0" y="457200"/>
            <a:ext cx="5143500" cy="628650"/>
          </a:xfrm>
          <a:prstGeom prst="rect">
            <a:avLst/>
          </a:prstGeom>
          <a:noFill/>
        </p:spPr>
      </p:pic>
      <p:pic>
        <p:nvPicPr>
          <p:cNvPr id="34817" name="Imagem 2" descr="http://www.al.sp.gov.br/web/images/impressao.gif">
            <a:hlinkClick r:id="rId4"/>
          </p:cNvPr>
          <p:cNvPicPr>
            <a:picLocks noChangeAspect="1" noChangeArrowheads="1"/>
          </p:cNvPicPr>
          <p:nvPr/>
        </p:nvPicPr>
        <p:blipFill>
          <a:blip r:embed="rId5"/>
          <a:srcRect/>
          <a:stretch>
            <a:fillRect/>
          </a:stretch>
        </p:blipFill>
        <p:spPr bwMode="auto">
          <a:xfrm>
            <a:off x="0" y="0"/>
            <a:ext cx="133350" cy="104775"/>
          </a:xfrm>
          <a:prstGeom prst="rect">
            <a:avLst/>
          </a:prstGeom>
          <a:noFill/>
        </p:spPr>
      </p:pic>
      <p:sp>
        <p:nvSpPr>
          <p:cNvPr id="348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300" b="0" i="0" u="none" strike="noStrike" cap="none" normalizeH="0" baseline="0" smtClean="0">
                <a:ln>
                  <a:noFill/>
                </a:ln>
                <a:solidFill>
                  <a:srgbClr val="3366AA"/>
                </a:solidFill>
                <a:effectLst/>
                <a:latin typeface="Palatino Linotype" pitchFamily="18" charset="0"/>
                <a:ea typeface="Times New Roman" pitchFamily="18" charset="0"/>
                <a:cs typeface="Times New Roman" pitchFamily="18" charset="0"/>
              </a:rPr>
              <a:t/>
            </a:r>
            <a:br>
              <a:rPr kumimoji="0" lang="pt-BR" sz="1300" b="0" i="0" u="none" strike="noStrike" cap="none" normalizeH="0" baseline="0" smtClean="0">
                <a:ln>
                  <a:noFill/>
                </a:ln>
                <a:solidFill>
                  <a:srgbClr val="3366AA"/>
                </a:solidFill>
                <a:effectLst/>
                <a:latin typeface="Palatino Linotype" pitchFamily="18" charset="0"/>
                <a:ea typeface="Times New Roman" pitchFamily="18" charset="0"/>
                <a:cs typeface="Times New Roman" pitchFamily="18"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2259</TotalTime>
  <Words>1730</Words>
  <Application>Microsoft Office PowerPoint</Application>
  <PresentationFormat>Apresentação na tela (4:3)</PresentationFormat>
  <Paragraphs>258</Paragraphs>
  <Slides>45</Slides>
  <Notes>1</Notes>
  <HiddenSlides>0</HiddenSlides>
  <MMClips>0</MMClips>
  <ScaleCrop>false</ScaleCrop>
  <HeadingPairs>
    <vt:vector size="6" baseType="variant">
      <vt:variant>
        <vt:lpstr>Fontes usadas</vt:lpstr>
      </vt:variant>
      <vt:variant>
        <vt:i4>11</vt:i4>
      </vt:variant>
      <vt:variant>
        <vt:lpstr>Tema</vt:lpstr>
      </vt:variant>
      <vt:variant>
        <vt:i4>2</vt:i4>
      </vt:variant>
      <vt:variant>
        <vt:lpstr>Títulos de slides</vt:lpstr>
      </vt:variant>
      <vt:variant>
        <vt:i4>45</vt:i4>
      </vt:variant>
    </vt:vector>
  </HeadingPairs>
  <TitlesOfParts>
    <vt:vector size="58" baseType="lpstr">
      <vt:lpstr>Arial</vt:lpstr>
      <vt:lpstr>Arial Black</vt:lpstr>
      <vt:lpstr>Calibri</vt:lpstr>
      <vt:lpstr>Lucida Fax</vt:lpstr>
      <vt:lpstr>Lucida Sans Unicode</vt:lpstr>
      <vt:lpstr>Palatino Linotype</vt:lpstr>
      <vt:lpstr>Times New Roman</vt:lpstr>
      <vt:lpstr>Verdana</vt:lpstr>
      <vt:lpstr>Wingdings</vt:lpstr>
      <vt:lpstr>Wingdings 2</vt:lpstr>
      <vt:lpstr>Wingdings 3</vt:lpstr>
      <vt:lpstr>Concurso</vt:lpstr>
      <vt:lpstr>Tema do Office</vt:lpstr>
      <vt:lpstr> João Aristeu da Rosa Tutor PET Farmácia Presidente da CENAPET UNESP – Araraquara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 Pensar o PET petara@  João Aristeu da Rosa Tutor do PET Farmácia  UNESP – Araraquara 05/05/2012</dc:title>
  <dc:creator>aristeu</dc:creator>
  <cp:lastModifiedBy>Isis Gonçalves Dias</cp:lastModifiedBy>
  <cp:revision>133</cp:revision>
  <dcterms:created xsi:type="dcterms:W3CDTF">2012-05-04T20:14:55Z</dcterms:created>
  <dcterms:modified xsi:type="dcterms:W3CDTF">2016-06-14T12:59:34Z</dcterms:modified>
</cp:coreProperties>
</file>