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</p:sldIdLst>
  <p:sldSz cx="18288000" cy="10287000"/>
  <p:notesSz cx="6858000" cy="9144000"/>
  <p:embeddedFontLst>
    <p:embeddedFont>
      <p:font typeface="Bree Serif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 Classic" panose="020B0604020202020204" charset="0"/>
      <p:regular r:id="rId25"/>
    </p:embeddedFont>
    <p:embeddedFont>
      <p:font typeface="Montserrat Light Bold" panose="020B0604020202020204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Bold" panose="020B0806030504020204" charset="0"/>
      <p:regular r:id="rId31"/>
    </p:embeddedFont>
    <p:embeddedFont>
      <p:font typeface="Open Sans Extra Bold" panose="020B0604020202020204" charset="0"/>
      <p:regular r:id="rId32"/>
    </p:embeddedFont>
    <p:embeddedFont>
      <p:font typeface="Open Sans Light Bold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13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09.10.2024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Campanha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37240" y="-809780"/>
            <a:ext cx="9753771" cy="10677840"/>
          </a:xfrm>
          <a:custGeom>
            <a:avLst/>
            <a:gdLst/>
            <a:ahLst/>
            <a:cxnLst/>
            <a:rect l="l" t="t" r="r" b="b"/>
            <a:pathLst>
              <a:path w="9753771" h="10677840">
                <a:moveTo>
                  <a:pt x="0" y="0"/>
                </a:moveTo>
                <a:lnTo>
                  <a:pt x="9753771" y="0"/>
                </a:lnTo>
                <a:lnTo>
                  <a:pt x="9753771" y="10677840"/>
                </a:lnTo>
                <a:lnTo>
                  <a:pt x="0" y="1067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082" r="-9082" b="-9908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970" y="242447"/>
            <a:ext cx="10481265" cy="6608445"/>
          </a:xfrm>
          <a:custGeom>
            <a:avLst/>
            <a:gdLst/>
            <a:ahLst/>
            <a:cxnLst/>
            <a:rect l="l" t="t" r="r" b="b"/>
            <a:pathLst>
              <a:path w="10481265" h="6608445">
                <a:moveTo>
                  <a:pt x="0" y="0"/>
                </a:moveTo>
                <a:lnTo>
                  <a:pt x="10481265" y="0"/>
                </a:lnTo>
                <a:lnTo>
                  <a:pt x="10481265" y="6608445"/>
                </a:lnTo>
                <a:lnTo>
                  <a:pt x="0" y="6608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24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0840" y="7311459"/>
            <a:ext cx="17371772" cy="2235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3"/>
              </a:lnSpc>
              <a:spcBef>
                <a:spcPct val="0"/>
              </a:spcBef>
            </a:pPr>
            <a:r>
              <a:rPr lang="en-US" sz="6395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 Objetivos de Desenvolvimento Sustentável no Brasil</a:t>
            </a:r>
          </a:p>
        </p:txBody>
      </p:sp>
      <p:sp>
        <p:nvSpPr>
          <p:cNvPr id="4" name="Freeform 4"/>
          <p:cNvSpPr/>
          <p:nvPr/>
        </p:nvSpPr>
        <p:spPr>
          <a:xfrm>
            <a:off x="11402015" y="242447"/>
            <a:ext cx="6614437" cy="6608445"/>
          </a:xfrm>
          <a:custGeom>
            <a:avLst/>
            <a:gdLst/>
            <a:ahLst/>
            <a:cxnLst/>
            <a:rect l="l" t="t" r="r" b="b"/>
            <a:pathLst>
              <a:path w="6614437" h="6608445">
                <a:moveTo>
                  <a:pt x="0" y="0"/>
                </a:moveTo>
                <a:lnTo>
                  <a:pt x="6614437" y="0"/>
                </a:lnTo>
                <a:lnTo>
                  <a:pt x="6614437" y="6608445"/>
                </a:lnTo>
                <a:lnTo>
                  <a:pt x="0" y="660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276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94429" y="0"/>
            <a:ext cx="11695628" cy="10287000"/>
          </a:xfrm>
          <a:custGeom>
            <a:avLst/>
            <a:gdLst/>
            <a:ahLst/>
            <a:cxnLst/>
            <a:rect l="l" t="t" r="r" b="b"/>
            <a:pathLst>
              <a:path w="11695628" h="10287000">
                <a:moveTo>
                  <a:pt x="0" y="0"/>
                </a:moveTo>
                <a:lnTo>
                  <a:pt x="11695629" y="0"/>
                </a:lnTo>
                <a:lnTo>
                  <a:pt x="116956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77" b="-963"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98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458" y="6115622"/>
            <a:ext cx="2653881" cy="2653881"/>
          </a:xfrm>
          <a:custGeom>
            <a:avLst/>
            <a:gdLst/>
            <a:ahLst/>
            <a:cxnLst/>
            <a:rect l="l" t="t" r="r" b="b"/>
            <a:pathLst>
              <a:path w="2653881" h="2653881">
                <a:moveTo>
                  <a:pt x="0" y="0"/>
                </a:moveTo>
                <a:lnTo>
                  <a:pt x="2653881" y="0"/>
                </a:lnTo>
                <a:lnTo>
                  <a:pt x="2653881" y="2653881"/>
                </a:lnTo>
                <a:lnTo>
                  <a:pt x="0" y="26538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53911" y="6269108"/>
            <a:ext cx="2243925" cy="2243925"/>
          </a:xfrm>
          <a:custGeom>
            <a:avLst/>
            <a:gdLst/>
            <a:ahLst/>
            <a:cxnLst/>
            <a:rect l="l" t="t" r="r" b="b"/>
            <a:pathLst>
              <a:path w="2243925" h="2243925">
                <a:moveTo>
                  <a:pt x="0" y="0"/>
                </a:moveTo>
                <a:lnTo>
                  <a:pt x="2243925" y="0"/>
                </a:lnTo>
                <a:lnTo>
                  <a:pt x="2243925" y="2243925"/>
                </a:lnTo>
                <a:lnTo>
                  <a:pt x="0" y="2243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2011" b="-1201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78911" y="6121095"/>
            <a:ext cx="2468530" cy="2468530"/>
          </a:xfrm>
          <a:custGeom>
            <a:avLst/>
            <a:gdLst/>
            <a:ahLst/>
            <a:cxnLst/>
            <a:rect l="l" t="t" r="r" b="b"/>
            <a:pathLst>
              <a:path w="2468530" h="2468530">
                <a:moveTo>
                  <a:pt x="0" y="0"/>
                </a:moveTo>
                <a:lnTo>
                  <a:pt x="2468529" y="0"/>
                </a:lnTo>
                <a:lnTo>
                  <a:pt x="2468529" y="2468529"/>
                </a:lnTo>
                <a:lnTo>
                  <a:pt x="0" y="2468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28515" y="6372730"/>
            <a:ext cx="2216894" cy="2216894"/>
          </a:xfrm>
          <a:custGeom>
            <a:avLst/>
            <a:gdLst/>
            <a:ahLst/>
            <a:cxnLst/>
            <a:rect l="l" t="t" r="r" b="b"/>
            <a:pathLst>
              <a:path w="2216894" h="2216894">
                <a:moveTo>
                  <a:pt x="0" y="0"/>
                </a:moveTo>
                <a:lnTo>
                  <a:pt x="2216895" y="0"/>
                </a:lnTo>
                <a:lnTo>
                  <a:pt x="2216895" y="2216894"/>
                </a:lnTo>
                <a:lnTo>
                  <a:pt x="0" y="2216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026485" y="6192852"/>
            <a:ext cx="2576651" cy="2576651"/>
          </a:xfrm>
          <a:custGeom>
            <a:avLst/>
            <a:gdLst/>
            <a:ahLst/>
            <a:cxnLst/>
            <a:rect l="l" t="t" r="r" b="b"/>
            <a:pathLst>
              <a:path w="2576651" h="2576651">
                <a:moveTo>
                  <a:pt x="0" y="0"/>
                </a:moveTo>
                <a:lnTo>
                  <a:pt x="2576651" y="0"/>
                </a:lnTo>
                <a:lnTo>
                  <a:pt x="2576651" y="2576651"/>
                </a:lnTo>
                <a:lnTo>
                  <a:pt x="0" y="25766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28515" y="829197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572022"/>
            <a:ext cx="9059019" cy="467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767"/>
              </a:lnSpc>
            </a:pPr>
            <a:r>
              <a:rPr lang="en-US" sz="13405">
                <a:solidFill>
                  <a:srgbClr val="FEFEFE"/>
                </a:solidFill>
                <a:latin typeface="Bree Serif"/>
                <a:ea typeface="Bree Serif"/>
                <a:cs typeface="Bree Serif"/>
                <a:sym typeface="Bree Serif"/>
              </a:rPr>
              <a:t>Cerveja  é</a:t>
            </a:r>
          </a:p>
          <a:p>
            <a:pPr algn="l">
              <a:lnSpc>
                <a:spcPts val="18767"/>
              </a:lnSpc>
            </a:pPr>
            <a:r>
              <a:rPr lang="en-US" sz="13405">
                <a:solidFill>
                  <a:srgbClr val="FEFEFE"/>
                </a:solidFill>
                <a:latin typeface="Bree Serif"/>
                <a:ea typeface="Bree Serif"/>
                <a:cs typeface="Bree Serif"/>
                <a:sym typeface="Bree Serif"/>
              </a:rPr>
              <a:t>Agricultura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1952" y="2683684"/>
            <a:ext cx="7220957" cy="7411944"/>
          </a:xfrm>
          <a:custGeom>
            <a:avLst/>
            <a:gdLst/>
            <a:ahLst/>
            <a:cxnLst/>
            <a:rect l="l" t="t" r="r" b="b"/>
            <a:pathLst>
              <a:path w="7220957" h="7411944">
                <a:moveTo>
                  <a:pt x="0" y="0"/>
                </a:moveTo>
                <a:lnTo>
                  <a:pt x="7220957" y="0"/>
                </a:lnTo>
                <a:lnTo>
                  <a:pt x="7220957" y="7411945"/>
                </a:lnTo>
                <a:lnTo>
                  <a:pt x="0" y="7411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90" b="-1675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-161925"/>
            <a:ext cx="16230600" cy="2845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31"/>
              </a:lnSpc>
            </a:pPr>
            <a:r>
              <a:rPr lang="en-US" sz="8165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Agua, Malte Lupúlo e Levedura BRASILEIROS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4830" y="2068252"/>
            <a:ext cx="16627852" cy="8026694"/>
          </a:xfrm>
          <a:custGeom>
            <a:avLst/>
            <a:gdLst/>
            <a:ahLst/>
            <a:cxnLst/>
            <a:rect l="l" t="t" r="r" b="b"/>
            <a:pathLst>
              <a:path w="16627852" h="8026694">
                <a:moveTo>
                  <a:pt x="0" y="0"/>
                </a:moveTo>
                <a:lnTo>
                  <a:pt x="16627852" y="0"/>
                </a:lnTo>
                <a:lnTo>
                  <a:pt x="16627852" y="8026694"/>
                </a:lnTo>
                <a:lnTo>
                  <a:pt x="0" y="8026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96" t="-55362" b="-553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53386" y="15688"/>
            <a:ext cx="14078055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 err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</a:t>
            </a:r>
            <a:r>
              <a:rPr lang="en-US" sz="9200" b="1" dirty="0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é Agricultura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931441" y="9682273"/>
            <a:ext cx="2303716" cy="412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0"/>
              </a:lnSpc>
            </a:pPr>
            <a:r>
              <a:rPr lang="en-US" sz="2479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@aprolupulo.br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4432" y="3227727"/>
            <a:ext cx="10001486" cy="6639904"/>
          </a:xfrm>
          <a:custGeom>
            <a:avLst/>
            <a:gdLst/>
            <a:ahLst/>
            <a:cxnLst/>
            <a:rect l="l" t="t" r="r" b="b"/>
            <a:pathLst>
              <a:path w="10001486" h="6639904">
                <a:moveTo>
                  <a:pt x="0" y="0"/>
                </a:moveTo>
                <a:lnTo>
                  <a:pt x="10001486" y="0"/>
                </a:lnTo>
                <a:lnTo>
                  <a:pt x="10001486" y="6639904"/>
                </a:lnTo>
                <a:lnTo>
                  <a:pt x="0" y="6639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5707" y="3227727"/>
            <a:ext cx="6476292" cy="6639904"/>
          </a:xfrm>
          <a:custGeom>
            <a:avLst/>
            <a:gdLst/>
            <a:ahLst/>
            <a:cxnLst/>
            <a:rect l="l" t="t" r="r" b="b"/>
            <a:pathLst>
              <a:path w="6476292" h="6639904">
                <a:moveTo>
                  <a:pt x="0" y="0"/>
                </a:moveTo>
                <a:lnTo>
                  <a:pt x="6476292" y="0"/>
                </a:lnTo>
                <a:lnTo>
                  <a:pt x="6476292" y="6639904"/>
                </a:lnTo>
                <a:lnTo>
                  <a:pt x="0" y="6639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510409" y="159703"/>
            <a:ext cx="11738818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 é Agicultura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69836" y="0"/>
            <a:ext cx="7719933" cy="10239835"/>
          </a:xfrm>
          <a:custGeom>
            <a:avLst/>
            <a:gdLst/>
            <a:ahLst/>
            <a:cxnLst/>
            <a:rect l="l" t="t" r="r" b="b"/>
            <a:pathLst>
              <a:path w="7719933" h="10239835">
                <a:moveTo>
                  <a:pt x="0" y="0"/>
                </a:moveTo>
                <a:lnTo>
                  <a:pt x="7719933" y="0"/>
                </a:lnTo>
                <a:lnTo>
                  <a:pt x="7719933" y="10239835"/>
                </a:lnTo>
                <a:lnTo>
                  <a:pt x="0" y="102398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482987"/>
            <a:ext cx="10469836" cy="6452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Plantio de Lúpulo já é uma realidade no Brasil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12510" y="180975"/>
            <a:ext cx="796070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EFEFE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SAÚDE! </a:t>
            </a:r>
          </a:p>
        </p:txBody>
      </p:sp>
      <p:sp>
        <p:nvSpPr>
          <p:cNvPr id="3" name="Freeform 3"/>
          <p:cNvSpPr/>
          <p:nvPr/>
        </p:nvSpPr>
        <p:spPr>
          <a:xfrm>
            <a:off x="4975607" y="1714500"/>
            <a:ext cx="8336786" cy="7800929"/>
          </a:xfrm>
          <a:custGeom>
            <a:avLst/>
            <a:gdLst/>
            <a:ahLst/>
            <a:cxnLst/>
            <a:rect l="l" t="t" r="r" b="b"/>
            <a:pathLst>
              <a:path w="8336786" h="7800929">
                <a:moveTo>
                  <a:pt x="0" y="0"/>
                </a:moveTo>
                <a:lnTo>
                  <a:pt x="8336786" y="0"/>
                </a:lnTo>
                <a:lnTo>
                  <a:pt x="8336786" y="7800929"/>
                </a:lnTo>
                <a:lnTo>
                  <a:pt x="0" y="78009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40" r="-28" b="-5554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555" b="-19444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-181954" y="1019175"/>
            <a:ext cx="1865190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-181954" y="9248775"/>
            <a:ext cx="1865190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400000">
            <a:off x="-3602528" y="5519737"/>
            <a:ext cx="110490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233800" y="2744285"/>
            <a:ext cx="8721537" cy="7228889"/>
            <a:chOff x="0" y="0"/>
            <a:chExt cx="11628716" cy="963851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11628716" cy="9638518"/>
              <a:chOff x="0" y="0"/>
              <a:chExt cx="2596082" cy="21517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596082" cy="2151775"/>
              </a:xfrm>
              <a:custGeom>
                <a:avLst/>
                <a:gdLst/>
                <a:ahLst/>
                <a:cxnLst/>
                <a:rect l="l" t="t" r="r" b="b"/>
                <a:pathLst>
                  <a:path w="2596082" h="2151775">
                    <a:moveTo>
                      <a:pt x="0" y="0"/>
                    </a:moveTo>
                    <a:lnTo>
                      <a:pt x="2596082" y="0"/>
                    </a:lnTo>
                    <a:lnTo>
                      <a:pt x="2596082" y="2151775"/>
                    </a:lnTo>
                    <a:lnTo>
                      <a:pt x="0" y="2151775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362263" y="1373999"/>
              <a:ext cx="8914277" cy="6928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587"/>
                </a:lnSpc>
              </a:pPr>
              <a:r>
                <a:rPr lang="en-US" sz="4170">
                  <a:solidFill>
                    <a:srgbClr val="FDFDFC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Gilberto Tarantino</a:t>
              </a:r>
            </a:p>
            <a:p>
              <a:pPr algn="just">
                <a:lnSpc>
                  <a:spcPts val="4587"/>
                </a:lnSpc>
              </a:pPr>
              <a:endParaRPr lang="en-US" sz="4170">
                <a:solidFill>
                  <a:srgbClr val="FDFDFC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  <a:p>
              <a:pPr algn="just">
                <a:lnSpc>
                  <a:spcPts val="4147"/>
                </a:lnSpc>
              </a:pPr>
              <a:r>
                <a:rPr lang="en-US" sz="3770">
                  <a:solidFill>
                    <a:srgbClr val="FDFDFC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Sócio Cervejaria Tarantino</a:t>
              </a:r>
            </a:p>
            <a:p>
              <a:pPr algn="just">
                <a:lnSpc>
                  <a:spcPts val="4587"/>
                </a:lnSpc>
              </a:pPr>
              <a:endParaRPr lang="en-US" sz="3770">
                <a:solidFill>
                  <a:srgbClr val="FDFDFC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  <a:p>
              <a:pPr marL="0" lvl="0" indent="0" algn="just">
                <a:lnSpc>
                  <a:spcPts val="4587"/>
                </a:lnSpc>
              </a:pPr>
              <a:r>
                <a:rPr lang="en-US" sz="4170">
                  <a:solidFill>
                    <a:srgbClr val="FDFDFC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Presidente ABRACERVA</a:t>
              </a:r>
            </a:p>
            <a:p>
              <a:pPr marL="0" lvl="0" indent="0" algn="just">
                <a:lnSpc>
                  <a:spcPts val="4587"/>
                </a:lnSpc>
              </a:pPr>
              <a:endParaRPr lang="en-US" sz="4170">
                <a:solidFill>
                  <a:srgbClr val="FDFDFC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  <a:p>
              <a:pPr marL="0" lvl="0" indent="0" algn="just">
                <a:lnSpc>
                  <a:spcPts val="4587"/>
                </a:lnSpc>
              </a:pPr>
              <a:r>
                <a:rPr lang="en-US" sz="4170">
                  <a:solidFill>
                    <a:srgbClr val="FDFDFC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Presidente da Camara Setorial da Cerveja no MAPA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 rot="-5400000">
            <a:off x="10643052" y="5519737"/>
            <a:ext cx="11049000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756444" cy="12605350"/>
          </a:xfrm>
          <a:custGeom>
            <a:avLst/>
            <a:gdLst/>
            <a:ahLst/>
            <a:cxnLst/>
            <a:rect l="l" t="t" r="r" b="b"/>
            <a:pathLst>
              <a:path w="18756444" h="12605350">
                <a:moveTo>
                  <a:pt x="0" y="0"/>
                </a:moveTo>
                <a:lnTo>
                  <a:pt x="18756444" y="0"/>
                </a:lnTo>
                <a:lnTo>
                  <a:pt x="18756444" y="12605350"/>
                </a:lnTo>
                <a:lnTo>
                  <a:pt x="0" y="1260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792" b="-4774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62813"/>
            <a:ext cx="17989029" cy="120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37"/>
              </a:lnSpc>
            </a:pPr>
            <a:r>
              <a:rPr lang="en-US" sz="7026" b="1">
                <a:solidFill>
                  <a:srgbClr val="FEFEFE"/>
                </a:solidFill>
                <a:latin typeface="Open Sans Light Bold"/>
                <a:ea typeface="Open Sans Light Bold"/>
                <a:cs typeface="Open Sans Light Bold"/>
                <a:sym typeface="Open Sans Light Bold"/>
              </a:rPr>
              <a:t>A Cerveja brasileira em números 2023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8839" y="2076672"/>
            <a:ext cx="17056145" cy="782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732" b="1" spc="37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3o MAIOR PRODUTOR DE CERVEJA DO MUNDO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732" b="1" spc="37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732" b="1" spc="37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+ DE 2 MILHÕES DE EMPREGOS DIRETOS, INDIRETOS E INDUZIDOS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732" b="1" spc="37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732" b="1" spc="37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1.847 CERVEJARIAS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732" b="1" spc="37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732" b="1" spc="37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+ 15 BILHÕES DE LITROS PRODUZIDOS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732" b="1" spc="37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732" b="1" spc="37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 2% DO PIB NACIONAL</a:t>
            </a:r>
          </a:p>
          <a:p>
            <a:pPr algn="l">
              <a:lnSpc>
                <a:spcPts val="5599"/>
              </a:lnSpc>
              <a:spcBef>
                <a:spcPct val="0"/>
              </a:spcBef>
            </a:pPr>
            <a:endParaRPr lang="en-US" sz="3732" b="1" spc="37">
              <a:solidFill>
                <a:srgbClr val="000000"/>
              </a:solidFill>
              <a:latin typeface="Montserrat Light Bold"/>
              <a:ea typeface="Montserrat Light Bold"/>
              <a:cs typeface="Montserrat Light Bold"/>
              <a:sym typeface="Montserrat Light Bold"/>
            </a:endParaRPr>
          </a:p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732" b="1" spc="37">
                <a:solidFill>
                  <a:srgbClr val="000000"/>
                </a:solidFill>
                <a:latin typeface="Montserrat Light Bold"/>
                <a:ea typeface="Montserrat Light Bold"/>
                <a:cs typeface="Montserrat Light Bold"/>
                <a:sym typeface="Montserrat Light Bold"/>
              </a:rPr>
              <a:t>+ DE R$ 50 BILHÕES EM IMPOSTOS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512" y="2436700"/>
            <a:ext cx="17403645" cy="7200758"/>
          </a:xfrm>
          <a:custGeom>
            <a:avLst/>
            <a:gdLst/>
            <a:ahLst/>
            <a:cxnLst/>
            <a:rect l="l" t="t" r="r" b="b"/>
            <a:pathLst>
              <a:path w="17403645" h="7200758">
                <a:moveTo>
                  <a:pt x="0" y="0"/>
                </a:moveTo>
                <a:lnTo>
                  <a:pt x="17403645" y="0"/>
                </a:lnTo>
                <a:lnTo>
                  <a:pt x="17403645" y="7200758"/>
                </a:lnTo>
                <a:lnTo>
                  <a:pt x="0" y="72007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31720" y="159703"/>
            <a:ext cx="16627580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1.847 cervejarias no Brasil!</a:t>
            </a:r>
            <a:r>
              <a:rPr lang="en-US" sz="92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2303" y="1227730"/>
            <a:ext cx="11951143" cy="8901549"/>
          </a:xfrm>
          <a:custGeom>
            <a:avLst/>
            <a:gdLst/>
            <a:ahLst/>
            <a:cxnLst/>
            <a:rect l="l" t="t" r="r" b="b"/>
            <a:pathLst>
              <a:path w="11951143" h="8901549">
                <a:moveTo>
                  <a:pt x="0" y="0"/>
                </a:moveTo>
                <a:lnTo>
                  <a:pt x="11951144" y="0"/>
                </a:lnTo>
                <a:lnTo>
                  <a:pt x="11951144" y="8901550"/>
                </a:lnTo>
                <a:lnTo>
                  <a:pt x="0" y="89015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4176" y="23290"/>
            <a:ext cx="17359648" cy="100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8"/>
              </a:lnSpc>
            </a:pPr>
            <a:r>
              <a:rPr lang="en-US" sz="5791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Cervejarias espalhadas nas 5 regiões do Brasil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6100233" y="9762996"/>
            <a:ext cx="1908937" cy="366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  <a:spcBef>
                <a:spcPct val="0"/>
              </a:spcBef>
            </a:pPr>
            <a:r>
              <a:rPr lang="en-US" sz="2169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@mapa_brasil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8340" y="271519"/>
            <a:ext cx="11517121" cy="8986781"/>
          </a:xfrm>
          <a:custGeom>
            <a:avLst/>
            <a:gdLst/>
            <a:ahLst/>
            <a:cxnLst/>
            <a:rect l="l" t="t" r="r" b="b"/>
            <a:pathLst>
              <a:path w="11517121" h="8986781">
                <a:moveTo>
                  <a:pt x="0" y="0"/>
                </a:moveTo>
                <a:lnTo>
                  <a:pt x="11517121" y="0"/>
                </a:lnTo>
                <a:lnTo>
                  <a:pt x="11517121" y="8986781"/>
                </a:lnTo>
                <a:lnTo>
                  <a:pt x="0" y="898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01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-142875"/>
            <a:ext cx="5936804" cy="8414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164"/>
              </a:lnSpc>
              <a:spcBef>
                <a:spcPct val="0"/>
              </a:spcBef>
            </a:pPr>
            <a:r>
              <a:rPr lang="en-US" sz="797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em cada 7 municípios no Brasil tem 1 cervejaria  registrada</a:t>
            </a:r>
            <a:r>
              <a:rPr lang="en-US" sz="7974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53658" y="9463166"/>
            <a:ext cx="2231803" cy="431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50"/>
              </a:lnSpc>
              <a:spcBef>
                <a:spcPct val="0"/>
              </a:spcBef>
            </a:pPr>
            <a:r>
              <a:rPr lang="en-US" sz="2536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@mapa_brasil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1F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26827" y="2137301"/>
            <a:ext cx="8834345" cy="6012397"/>
          </a:xfrm>
          <a:custGeom>
            <a:avLst/>
            <a:gdLst/>
            <a:ahLst/>
            <a:cxnLst/>
            <a:rect l="l" t="t" r="r" b="b"/>
            <a:pathLst>
              <a:path w="8834345" h="6012397">
                <a:moveTo>
                  <a:pt x="0" y="0"/>
                </a:moveTo>
                <a:lnTo>
                  <a:pt x="8834346" y="0"/>
                </a:lnTo>
                <a:lnTo>
                  <a:pt x="8834346" y="6012398"/>
                </a:lnTo>
                <a:lnTo>
                  <a:pt x="0" y="6012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57848" y="1589216"/>
            <a:ext cx="8722830" cy="8429389"/>
          </a:xfrm>
          <a:custGeom>
            <a:avLst/>
            <a:gdLst/>
            <a:ahLst/>
            <a:cxnLst/>
            <a:rect l="l" t="t" r="r" b="b"/>
            <a:pathLst>
              <a:path w="8722830" h="8429389">
                <a:moveTo>
                  <a:pt x="0" y="0"/>
                </a:moveTo>
                <a:lnTo>
                  <a:pt x="8722830" y="0"/>
                </a:lnTo>
                <a:lnTo>
                  <a:pt x="8722830" y="8429389"/>
                </a:lnTo>
                <a:lnTo>
                  <a:pt x="0" y="8429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30" b="-973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2390" y="121957"/>
            <a:ext cx="16826910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Desafios para crescer e sobreviver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216127" y="9513184"/>
            <a:ext cx="3828698" cy="505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3"/>
              </a:lnSpc>
            </a:pPr>
            <a:r>
              <a:rPr lang="en-US" sz="2966">
                <a:solidFill>
                  <a:srgbClr val="FEFEFE"/>
                </a:solidFill>
                <a:latin typeface="Open Sans"/>
                <a:ea typeface="Open Sans"/>
                <a:cs typeface="Open Sans"/>
                <a:sym typeface="Open Sans"/>
              </a:rPr>
              <a:t>@guiadacervejabrasil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10840" y="1739019"/>
            <a:ext cx="10525537" cy="8146721"/>
          </a:xfrm>
          <a:custGeom>
            <a:avLst/>
            <a:gdLst/>
            <a:ahLst/>
            <a:cxnLst/>
            <a:rect l="l" t="t" r="r" b="b"/>
            <a:pathLst>
              <a:path w="10525537" h="8146721">
                <a:moveTo>
                  <a:pt x="0" y="0"/>
                </a:moveTo>
                <a:lnTo>
                  <a:pt x="10525537" y="0"/>
                </a:lnTo>
                <a:lnTo>
                  <a:pt x="10525537" y="8146722"/>
                </a:lnTo>
                <a:lnTo>
                  <a:pt x="0" y="8146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035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11673" y="373386"/>
            <a:ext cx="9046815" cy="1177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Alta carga Tributária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22441" y="9662700"/>
            <a:ext cx="3350566" cy="40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2"/>
              </a:lnSpc>
              <a:spcBef>
                <a:spcPct val="0"/>
              </a:spcBef>
            </a:pPr>
            <a:r>
              <a:rPr lang="en-US" sz="2444" b="1">
                <a:solidFill>
                  <a:srgbClr val="FEFEF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@guiadacervejabrasil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146</Words>
  <Application>Microsoft Office PowerPoint</Application>
  <PresentationFormat>Personalizar</PresentationFormat>
  <Paragraphs>40</Paragraphs>
  <Slides>17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7" baseType="lpstr">
      <vt:lpstr>Montserrat Classic</vt:lpstr>
      <vt:lpstr>Arial</vt:lpstr>
      <vt:lpstr>Open Sans Bold</vt:lpstr>
      <vt:lpstr>Montserrat Light Bold</vt:lpstr>
      <vt:lpstr>Open Sans</vt:lpstr>
      <vt:lpstr>Calibri</vt:lpstr>
      <vt:lpstr>Open Sans Light Bold</vt:lpstr>
      <vt:lpstr>Bree Serif</vt:lpstr>
      <vt:lpstr>Open Sans Extra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ApresentaçaoCamara</dc:title>
  <dc:creator>user</dc:creator>
  <cp:lastModifiedBy>Gilberto</cp:lastModifiedBy>
  <cp:revision>3</cp:revision>
  <dcterms:created xsi:type="dcterms:W3CDTF">2006-08-16T00:00:00Z</dcterms:created>
  <dcterms:modified xsi:type="dcterms:W3CDTF">2024-10-09T15:40:52Z</dcterms:modified>
  <dc:identifier>DAGKtqtVpoc</dc:identifier>
</cp:coreProperties>
</file>