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61" r:id="rId3"/>
    <p:sldId id="278" r:id="rId4"/>
    <p:sldId id="319" r:id="rId5"/>
    <p:sldId id="279" r:id="rId6"/>
    <p:sldId id="315" r:id="rId7"/>
    <p:sldId id="323" r:id="rId8"/>
    <p:sldId id="282" r:id="rId9"/>
    <p:sldId id="280" r:id="rId10"/>
    <p:sldId id="322" r:id="rId11"/>
    <p:sldId id="325" r:id="rId12"/>
    <p:sldId id="326" r:id="rId13"/>
    <p:sldId id="332" r:id="rId14"/>
    <p:sldId id="289" r:id="rId15"/>
    <p:sldId id="330" r:id="rId16"/>
    <p:sldId id="321" r:id="rId17"/>
    <p:sldId id="329" r:id="rId18"/>
    <p:sldId id="313" r:id="rId19"/>
    <p:sldId id="356" r:id="rId20"/>
    <p:sldId id="292" r:id="rId21"/>
    <p:sldId id="357" r:id="rId22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ste" initials="t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9900"/>
    <a:srgbClr val="C0E2D5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4" autoAdjust="0"/>
    <p:restoredTop sz="93143" autoAdjust="0"/>
  </p:normalViewPr>
  <p:slideViewPr>
    <p:cSldViewPr>
      <p:cViewPr>
        <p:scale>
          <a:sx n="90" d="100"/>
          <a:sy n="90" d="100"/>
        </p:scale>
        <p:origin x="-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Geral_III_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Geral_III_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Geral_III_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ly.godiva\AppData\Local\Temp\Geral_III_1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Geral_III_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Geral_III_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para%20revis&#227;o%20MCTI\Geral_III_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para%20revis&#227;o%20MCTI\Geral_III_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Geral_III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150934109207"/>
          <c:y val="0.190823301905193"/>
          <c:w val="0.84257343350487923"/>
          <c:h val="0.64052139139911812"/>
        </c:manualLayout>
      </c:layout>
      <c:barChart>
        <c:barDir val="col"/>
        <c:grouping val="stacked"/>
        <c:ser>
          <c:idx val="0"/>
          <c:order val="0"/>
          <c:tx>
            <c:strRef>
              <c:f>p.4!$D$5</c:f>
              <c:strCache>
                <c:ptCount val="1"/>
                <c:pt idx="0">
                  <c:v>Energia</c:v>
                </c:pt>
              </c:strCache>
            </c:strRef>
          </c:tx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p.4!$E$5:$AI$5</c:f>
              <c:numCache>
                <c:formatCode>0.00</c:formatCode>
                <c:ptCount val="31"/>
                <c:pt idx="0">
                  <c:v>191.54335429566623</c:v>
                </c:pt>
                <c:pt idx="1">
                  <c:v>196.66490656656867</c:v>
                </c:pt>
                <c:pt idx="2">
                  <c:v>199.91031593215311</c:v>
                </c:pt>
                <c:pt idx="3">
                  <c:v>207.91332283691779</c:v>
                </c:pt>
                <c:pt idx="4">
                  <c:v>217.08282522174366</c:v>
                </c:pt>
                <c:pt idx="5">
                  <c:v>232.4298255757667</c:v>
                </c:pt>
                <c:pt idx="6">
                  <c:v>251.01117473453115</c:v>
                </c:pt>
                <c:pt idx="7">
                  <c:v>267.28656765005576</c:v>
                </c:pt>
                <c:pt idx="8">
                  <c:v>273.56078229910008</c:v>
                </c:pt>
                <c:pt idx="9">
                  <c:v>291.02458106387826</c:v>
                </c:pt>
                <c:pt idx="10">
                  <c:v>301.09630333406409</c:v>
                </c:pt>
                <c:pt idx="11">
                  <c:v>311.18391866104275</c:v>
                </c:pt>
                <c:pt idx="12">
                  <c:v>308.38844064218512</c:v>
                </c:pt>
                <c:pt idx="13">
                  <c:v>304.9330344525435</c:v>
                </c:pt>
                <c:pt idx="14">
                  <c:v>323.08119297424656</c:v>
                </c:pt>
                <c:pt idx="15">
                  <c:v>328.80783370319602</c:v>
                </c:pt>
                <c:pt idx="16">
                  <c:v>335.87133217801806</c:v>
                </c:pt>
                <c:pt idx="17">
                  <c:v>350.40030629870665</c:v>
                </c:pt>
                <c:pt idx="18">
                  <c:v>371.77665164569891</c:v>
                </c:pt>
                <c:pt idx="19">
                  <c:v>352.74468106949047</c:v>
                </c:pt>
                <c:pt idx="20">
                  <c:v>399.30218850325957</c:v>
                </c:pt>
                <c:pt idx="30" formatCode="General">
                  <c:v>873.72</c:v>
                </c:pt>
              </c:numCache>
            </c:numRef>
          </c:val>
        </c:ser>
        <c:ser>
          <c:idx val="1"/>
          <c:order val="1"/>
          <c:tx>
            <c:strRef>
              <c:f>p.4!$D$6</c:f>
              <c:strCache>
                <c:ptCount val="1"/>
                <c:pt idx="0">
                  <c:v>Tratamento de Resíduos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p.4!$E$6:$AI$6</c:f>
              <c:numCache>
                <c:formatCode>0.00</c:formatCode>
                <c:ptCount val="31"/>
                <c:pt idx="0">
                  <c:v>28.93908198888094</c:v>
                </c:pt>
                <c:pt idx="1">
                  <c:v>29.790851457196567</c:v>
                </c:pt>
                <c:pt idx="2">
                  <c:v>30.678784927592361</c:v>
                </c:pt>
                <c:pt idx="3">
                  <c:v>31.630007431552613</c:v>
                </c:pt>
                <c:pt idx="4">
                  <c:v>32.600283580287197</c:v>
                </c:pt>
                <c:pt idx="5">
                  <c:v>33.808128064342363</c:v>
                </c:pt>
                <c:pt idx="6">
                  <c:v>34.517383427624402</c:v>
                </c:pt>
                <c:pt idx="7">
                  <c:v>35.452405561860459</c:v>
                </c:pt>
                <c:pt idx="8">
                  <c:v>36.476463556481896</c:v>
                </c:pt>
                <c:pt idx="9">
                  <c:v>37.435328849994704</c:v>
                </c:pt>
                <c:pt idx="10">
                  <c:v>38.55049800045466</c:v>
                </c:pt>
                <c:pt idx="11">
                  <c:v>39.359367581633713</c:v>
                </c:pt>
                <c:pt idx="12">
                  <c:v>40.144253028037127</c:v>
                </c:pt>
                <c:pt idx="13">
                  <c:v>41.110558793586023</c:v>
                </c:pt>
                <c:pt idx="14">
                  <c:v>41.279815058013043</c:v>
                </c:pt>
                <c:pt idx="15">
                  <c:v>41.87994566046342</c:v>
                </c:pt>
                <c:pt idx="16">
                  <c:v>43.125948240026489</c:v>
                </c:pt>
                <c:pt idx="17">
                  <c:v>43.718468336397201</c:v>
                </c:pt>
                <c:pt idx="18">
                  <c:v>44.388085530376976</c:v>
                </c:pt>
                <c:pt idx="19">
                  <c:v>45.707822432527529</c:v>
                </c:pt>
                <c:pt idx="20">
                  <c:v>48.737433769642834</c:v>
                </c:pt>
                <c:pt idx="30" formatCode="General">
                  <c:v>113.26</c:v>
                </c:pt>
              </c:numCache>
            </c:numRef>
          </c:val>
        </c:ser>
        <c:ser>
          <c:idx val="2"/>
          <c:order val="2"/>
          <c:tx>
            <c:strRef>
              <c:f>p.4!$D$7</c:f>
              <c:strCache>
                <c:ptCount val="1"/>
                <c:pt idx="0">
                  <c:v>Processos Industriais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p.4!$E$7:$AI$7</c:f>
              <c:numCache>
                <c:formatCode>0.00</c:formatCode>
                <c:ptCount val="31"/>
                <c:pt idx="0">
                  <c:v>52.536249617780335</c:v>
                </c:pt>
                <c:pt idx="1">
                  <c:v>57.083389010574109</c:v>
                </c:pt>
                <c:pt idx="2">
                  <c:v>56.362967631138773</c:v>
                </c:pt>
                <c:pt idx="3">
                  <c:v>58.202838883575915</c:v>
                </c:pt>
                <c:pt idx="4">
                  <c:v>58.505599411755178</c:v>
                </c:pt>
                <c:pt idx="5">
                  <c:v>63.064653059628384</c:v>
                </c:pt>
                <c:pt idx="6">
                  <c:v>62.975032284796455</c:v>
                </c:pt>
                <c:pt idx="7">
                  <c:v>65.091477018852316</c:v>
                </c:pt>
                <c:pt idx="8">
                  <c:v>69.102453786968169</c:v>
                </c:pt>
                <c:pt idx="9">
                  <c:v>68.363953610191516</c:v>
                </c:pt>
                <c:pt idx="10">
                  <c:v>71.673366230411204</c:v>
                </c:pt>
                <c:pt idx="11">
                  <c:v>68.611827178367605</c:v>
                </c:pt>
                <c:pt idx="12">
                  <c:v>73.950388198004674</c:v>
                </c:pt>
                <c:pt idx="13">
                  <c:v>74.563763629414737</c:v>
                </c:pt>
                <c:pt idx="14">
                  <c:v>77.873594331203563</c:v>
                </c:pt>
                <c:pt idx="15">
                  <c:v>77.942534861373417</c:v>
                </c:pt>
                <c:pt idx="16">
                  <c:v>77.261366833918146</c:v>
                </c:pt>
                <c:pt idx="17">
                  <c:v>76.642049377897948</c:v>
                </c:pt>
                <c:pt idx="18">
                  <c:v>78.799968572672611</c:v>
                </c:pt>
                <c:pt idx="19">
                  <c:v>70.125731247233418</c:v>
                </c:pt>
                <c:pt idx="20">
                  <c:v>82.048339819710662</c:v>
                </c:pt>
                <c:pt idx="30" formatCode="General">
                  <c:v>113.26</c:v>
                </c:pt>
              </c:numCache>
            </c:numRef>
          </c:val>
        </c:ser>
        <c:ser>
          <c:idx val="3"/>
          <c:order val="3"/>
          <c:tx>
            <c:strRef>
              <c:f>p.4!$D$8</c:f>
              <c:strCache>
                <c:ptCount val="1"/>
                <c:pt idx="0">
                  <c:v>Agropecuária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p.4!$E$8:$AI$8</c:f>
              <c:numCache>
                <c:formatCode>0.00</c:formatCode>
                <c:ptCount val="31"/>
                <c:pt idx="0">
                  <c:v>303.77189572439698</c:v>
                </c:pt>
                <c:pt idx="1">
                  <c:v>312.75964227670431</c:v>
                </c:pt>
                <c:pt idx="2">
                  <c:v>319.34830797250919</c:v>
                </c:pt>
                <c:pt idx="3">
                  <c:v>321.36332681197149</c:v>
                </c:pt>
                <c:pt idx="4">
                  <c:v>329.38621282011167</c:v>
                </c:pt>
                <c:pt idx="5">
                  <c:v>335.77545020244486</c:v>
                </c:pt>
                <c:pt idx="6">
                  <c:v>322.08844860601766</c:v>
                </c:pt>
                <c:pt idx="7">
                  <c:v>327.84045527867397</c:v>
                </c:pt>
                <c:pt idx="8">
                  <c:v>332.36847272970135</c:v>
                </c:pt>
                <c:pt idx="9">
                  <c:v>336.31308185828885</c:v>
                </c:pt>
                <c:pt idx="10">
                  <c:v>347.878409794883</c:v>
                </c:pt>
                <c:pt idx="11">
                  <c:v>360.12113851082643</c:v>
                </c:pt>
                <c:pt idx="12">
                  <c:v>372.90457546567643</c:v>
                </c:pt>
                <c:pt idx="13">
                  <c:v>394.8983452483202</c:v>
                </c:pt>
                <c:pt idx="14">
                  <c:v>409.194185140039</c:v>
                </c:pt>
                <c:pt idx="15">
                  <c:v>415.71278980591012</c:v>
                </c:pt>
                <c:pt idx="16">
                  <c:v>415.89468428732818</c:v>
                </c:pt>
                <c:pt idx="17">
                  <c:v>413.10533862267812</c:v>
                </c:pt>
                <c:pt idx="18">
                  <c:v>419.06908228221403</c:v>
                </c:pt>
                <c:pt idx="19">
                  <c:v>423.79298712498837</c:v>
                </c:pt>
                <c:pt idx="20">
                  <c:v>437.22588970687423</c:v>
                </c:pt>
                <c:pt idx="30" formatCode="General">
                  <c:v>744.28000000000054</c:v>
                </c:pt>
              </c:numCache>
            </c:numRef>
          </c:val>
        </c:ser>
        <c:ser>
          <c:idx val="4"/>
          <c:order val="4"/>
          <c:tx>
            <c:strRef>
              <c:f>p.4!$D$9</c:f>
              <c:strCache>
                <c:ptCount val="1"/>
                <c:pt idx="0">
                  <c:v>Uso da Terra e Florestas</c:v>
                </c:pt>
              </c:strCache>
            </c:strRef>
          </c:tx>
          <c:spPr>
            <a:solidFill>
              <a:srgbClr val="008000"/>
            </a:solidFill>
          </c:spPr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p.4!$E$9:$AI$9</c:f>
              <c:numCache>
                <c:formatCode>0.00</c:formatCode>
                <c:ptCount val="31"/>
                <c:pt idx="0">
                  <c:v>815.96495519849748</c:v>
                </c:pt>
                <c:pt idx="1">
                  <c:v>668.75644888120712</c:v>
                </c:pt>
                <c:pt idx="2">
                  <c:v>821.46681909168126</c:v>
                </c:pt>
                <c:pt idx="3">
                  <c:v>883.93132257865079</c:v>
                </c:pt>
                <c:pt idx="4">
                  <c:v>884.26061867240037</c:v>
                </c:pt>
                <c:pt idx="5">
                  <c:v>1950.0843244184746</c:v>
                </c:pt>
                <c:pt idx="6">
                  <c:v>1318.9934401119688</c:v>
                </c:pt>
                <c:pt idx="7">
                  <c:v>1033.175003757711</c:v>
                </c:pt>
                <c:pt idx="8">
                  <c:v>1274.20132578582</c:v>
                </c:pt>
                <c:pt idx="9">
                  <c:v>1266.4408616446171</c:v>
                </c:pt>
                <c:pt idx="10">
                  <c:v>1324.3709868902708</c:v>
                </c:pt>
                <c:pt idx="11">
                  <c:v>1320.2036030139029</c:v>
                </c:pt>
                <c:pt idx="12">
                  <c:v>1524.222151333935</c:v>
                </c:pt>
                <c:pt idx="13">
                  <c:v>1543.2435742937951</c:v>
                </c:pt>
                <c:pt idx="14">
                  <c:v>1680.659511881415</c:v>
                </c:pt>
                <c:pt idx="15">
                  <c:v>1167.9165786520023</c:v>
                </c:pt>
                <c:pt idx="16">
                  <c:v>893.27993947411414</c:v>
                </c:pt>
                <c:pt idx="17">
                  <c:v>742.5726934798721</c:v>
                </c:pt>
                <c:pt idx="18">
                  <c:v>816.3933217523678</c:v>
                </c:pt>
                <c:pt idx="19">
                  <c:v>330.01252300607649</c:v>
                </c:pt>
                <c:pt idx="20">
                  <c:v>279.16310457257185</c:v>
                </c:pt>
                <c:pt idx="30" formatCode="General">
                  <c:v>1391.48</c:v>
                </c:pt>
              </c:numCache>
            </c:numRef>
          </c:val>
        </c:ser>
        <c:dLbls/>
        <c:gapWidth val="20"/>
        <c:overlap val="100"/>
        <c:axId val="69188992"/>
        <c:axId val="69194880"/>
      </c:barChart>
      <c:catAx>
        <c:axId val="69188992"/>
        <c:scaling>
          <c:orientation val="minMax"/>
        </c:scaling>
        <c:axPos val="b"/>
        <c:numFmt formatCode="General" sourceLinked="1"/>
        <c:tickLblPos val="nextTo"/>
        <c:txPr>
          <a:bodyPr rot="-3600000" vert="horz"/>
          <a:lstStyle/>
          <a:p>
            <a:pPr>
              <a:defRPr sz="1000" baseline="0"/>
            </a:pPr>
            <a:endParaRPr lang="pt-BR"/>
          </a:p>
        </c:txPr>
        <c:crossAx val="69194880"/>
        <c:crosses val="autoZero"/>
        <c:auto val="1"/>
        <c:lblAlgn val="ctr"/>
        <c:lblOffset val="100"/>
      </c:catAx>
      <c:valAx>
        <c:axId val="69194880"/>
        <c:scaling>
          <c:orientation val="minMax"/>
          <c:max val="35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 b="1" i="0" baseline="0">
                    <a:effectLst/>
                  </a:rPr>
                  <a:t>Tg CO</a:t>
                </a:r>
                <a:r>
                  <a:rPr lang="en-US" sz="1500" b="1" i="0" baseline="-25000">
                    <a:effectLst/>
                  </a:rPr>
                  <a:t>2</a:t>
                </a:r>
                <a:r>
                  <a:rPr lang="en-US" sz="1500" b="1" i="0" baseline="0">
                    <a:effectLst/>
                  </a:rPr>
                  <a:t>eq</a:t>
                </a:r>
                <a:endParaRPr lang="en-US" sz="1500">
                  <a:effectLst/>
                </a:endParaRPr>
              </a:p>
            </c:rich>
          </c:tx>
          <c:layout>
            <c:manualLayout>
              <c:xMode val="edge"/>
              <c:yMode val="edge"/>
              <c:x val="1.4209851675517304E-2"/>
              <c:y val="0.41451792149303901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100" baseline="0"/>
            </a:pPr>
            <a:endParaRPr lang="pt-BR"/>
          </a:p>
        </c:txPr>
        <c:crossAx val="69188992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legend>
      <c:legendPos val="b"/>
      <c:layout>
        <c:manualLayout>
          <c:xMode val="edge"/>
          <c:yMode val="edge"/>
          <c:x val="4.99999734613557E-2"/>
          <c:y val="0.92981216774094777"/>
          <c:w val="0.89999994692271201"/>
          <c:h val="4.2422908612591903E-2"/>
        </c:manualLayout>
      </c:layout>
      <c:txPr>
        <a:bodyPr/>
        <a:lstStyle/>
        <a:p>
          <a:pPr>
            <a:defRPr sz="1100" b="1" baseline="0"/>
          </a:pPr>
          <a:endParaRPr lang="pt-BR"/>
        </a:p>
      </c:txPr>
    </c:legend>
    <c:plotVisOnly val="1"/>
    <c:dispBlanksAs val="gap"/>
  </c:chart>
  <c:spPr>
    <a:solidFill>
      <a:schemeClr val="bg2">
        <a:lumMod val="90000"/>
      </a:schemeClr>
    </a:solidFill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RESUMO!$A$12</c:f>
              <c:strCache>
                <c:ptCount val="1"/>
                <c:pt idx="0">
                  <c:v>ENERGIA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RESUMO!$B$1:$W$1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RESUMO!$B$21:$W$21</c:f>
              <c:numCache>
                <c:formatCode>0%</c:formatCode>
                <c:ptCount val="22"/>
                <c:pt idx="0">
                  <c:v>0</c:v>
                </c:pt>
                <c:pt idx="1">
                  <c:v>2.8268003725699268E-2</c:v>
                </c:pt>
                <c:pt idx="2">
                  <c:v>4.3737345279505561E-2</c:v>
                </c:pt>
                <c:pt idx="3">
                  <c:v>8.648404167802437E-2</c:v>
                </c:pt>
                <c:pt idx="4">
                  <c:v>0.13664705357369059</c:v>
                </c:pt>
                <c:pt idx="5">
                  <c:v>0.21233987718252847</c:v>
                </c:pt>
                <c:pt idx="6">
                  <c:v>0.30957886732971723</c:v>
                </c:pt>
                <c:pt idx="7">
                  <c:v>0.39705125382104783</c:v>
                </c:pt>
                <c:pt idx="8">
                  <c:v>0.4530181885726744</c:v>
                </c:pt>
                <c:pt idx="9">
                  <c:v>0.53292491945048148</c:v>
                </c:pt>
                <c:pt idx="10">
                  <c:v>0.59055770398019436</c:v>
                </c:pt>
                <c:pt idx="11">
                  <c:v>0.64322228966275552</c:v>
                </c:pt>
                <c:pt idx="12">
                  <c:v>0.6247458428065169</c:v>
                </c:pt>
                <c:pt idx="13">
                  <c:v>0.6087602653602987</c:v>
                </c:pt>
                <c:pt idx="14">
                  <c:v>0.69945232889940778</c:v>
                </c:pt>
                <c:pt idx="15">
                  <c:v>0.74910116987495456</c:v>
                </c:pt>
                <c:pt idx="16">
                  <c:v>0.84622039030279639</c:v>
                </c:pt>
                <c:pt idx="17">
                  <c:v>0.86370722423619306</c:v>
                </c:pt>
                <c:pt idx="18">
                  <c:v>0.96999789605283582</c:v>
                </c:pt>
                <c:pt idx="19">
                  <c:v>0.88515218522180217</c:v>
                </c:pt>
                <c:pt idx="20">
                  <c:v>1.0831674904939839</c:v>
                </c:pt>
                <c:pt idx="21">
                  <c:v>1.1723166786589165</c:v>
                </c:pt>
              </c:numCache>
            </c:numRef>
          </c:val>
        </c:ser>
        <c:ser>
          <c:idx val="1"/>
          <c:order val="1"/>
          <c:tx>
            <c:strRef>
              <c:f>RESUMO!$A$13</c:f>
              <c:strCache>
                <c:ptCount val="1"/>
                <c:pt idx="0">
                  <c:v>PROCESSOS INDUSTRIAIS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RESUMO!$B$1:$W$1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RESUMO!$B$22:$W$22</c:f>
              <c:numCache>
                <c:formatCode>0%</c:formatCode>
                <c:ptCount val="22"/>
                <c:pt idx="0">
                  <c:v>0</c:v>
                </c:pt>
                <c:pt idx="1">
                  <c:v>8.6554398492812379E-2</c:v>
                </c:pt>
                <c:pt idx="2">
                  <c:v>7.2838567252564448E-2</c:v>
                </c:pt>
                <c:pt idx="3">
                  <c:v>0.10786261453899026</c:v>
                </c:pt>
                <c:pt idx="4">
                  <c:v>0.11362590186363744</c:v>
                </c:pt>
                <c:pt idx="5">
                  <c:v>0.20040433343878308</c:v>
                </c:pt>
                <c:pt idx="6">
                  <c:v>0.1986997703542126</c:v>
                </c:pt>
                <c:pt idx="7">
                  <c:v>0.23898703124348167</c:v>
                </c:pt>
                <c:pt idx="8">
                  <c:v>0.31533365737737823</c:v>
                </c:pt>
                <c:pt idx="9">
                  <c:v>0.3012727714267856</c:v>
                </c:pt>
                <c:pt idx="10">
                  <c:v>0.36427122471772683</c:v>
                </c:pt>
                <c:pt idx="11">
                  <c:v>0.30599481098324166</c:v>
                </c:pt>
                <c:pt idx="12">
                  <c:v>0.40761172062751871</c:v>
                </c:pt>
                <c:pt idx="13">
                  <c:v>0.41928380204281435</c:v>
                </c:pt>
                <c:pt idx="14">
                  <c:v>0.4822882308107666</c:v>
                </c:pt>
                <c:pt idx="15">
                  <c:v>0.48359904865976411</c:v>
                </c:pt>
                <c:pt idx="16">
                  <c:v>0.46762713000049372</c:v>
                </c:pt>
                <c:pt idx="17">
                  <c:v>0.45651238266864685</c:v>
                </c:pt>
                <c:pt idx="18">
                  <c:v>0.4962439743916468</c:v>
                </c:pt>
                <c:pt idx="19">
                  <c:v>0.33132487864345678</c:v>
                </c:pt>
                <c:pt idx="20">
                  <c:v>0.53702806416657134</c:v>
                </c:pt>
                <c:pt idx="21">
                  <c:v>0.64095083530582986</c:v>
                </c:pt>
              </c:numCache>
            </c:numRef>
          </c:val>
        </c:ser>
        <c:ser>
          <c:idx val="2"/>
          <c:order val="2"/>
          <c:tx>
            <c:strRef>
              <c:f>RESUMO!$A$14</c:f>
              <c:strCache>
                <c:ptCount val="1"/>
                <c:pt idx="0">
                  <c:v>AGROPECUÁRIA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RESUMO!$B$1:$W$1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RESUMO!$B$23:$W$23</c:f>
              <c:numCache>
                <c:formatCode>0%</c:formatCode>
                <c:ptCount val="22"/>
                <c:pt idx="0">
                  <c:v>0</c:v>
                </c:pt>
                <c:pt idx="1">
                  <c:v>2.958715628012399E-2</c:v>
                </c:pt>
                <c:pt idx="2">
                  <c:v>5.1276673278047191E-2</c:v>
                </c:pt>
                <c:pt idx="3">
                  <c:v>5.7910001995492802E-2</c:v>
                </c:pt>
                <c:pt idx="4">
                  <c:v>8.4320891617155391E-2</c:v>
                </c:pt>
                <c:pt idx="5">
                  <c:v>0.10535390182073923</c:v>
                </c:pt>
                <c:pt idx="6">
                  <c:v>6.0297062168775284E-2</c:v>
                </c:pt>
                <c:pt idx="7">
                  <c:v>7.9232344706813521E-2</c:v>
                </c:pt>
                <c:pt idx="8">
                  <c:v>9.4138323550671879E-2</c:v>
                </c:pt>
                <c:pt idx="9">
                  <c:v>0.10712375500140417</c:v>
                </c:pt>
                <c:pt idx="10">
                  <c:v>0.14519616426432824</c:v>
                </c:pt>
                <c:pt idx="11">
                  <c:v>0.18549853880344919</c:v>
                </c:pt>
                <c:pt idx="12">
                  <c:v>0.2275808944616855</c:v>
                </c:pt>
                <c:pt idx="13">
                  <c:v>0.29998314790318892</c:v>
                </c:pt>
                <c:pt idx="14">
                  <c:v>0.34704424898901226</c:v>
                </c:pt>
                <c:pt idx="15">
                  <c:v>0.36850312901583765</c:v>
                </c:pt>
                <c:pt idx="16">
                  <c:v>0.36894516211634132</c:v>
                </c:pt>
                <c:pt idx="17">
                  <c:v>0.35826080088234874</c:v>
                </c:pt>
                <c:pt idx="18">
                  <c:v>0.3797619022086241</c:v>
                </c:pt>
                <c:pt idx="19">
                  <c:v>0.39535061929781307</c:v>
                </c:pt>
                <c:pt idx="20">
                  <c:v>0.4396241514936422</c:v>
                </c:pt>
                <c:pt idx="21">
                  <c:v>0.48032790455646535</c:v>
                </c:pt>
              </c:numCache>
            </c:numRef>
          </c:val>
        </c:ser>
        <c:ser>
          <c:idx val="3"/>
          <c:order val="3"/>
          <c:tx>
            <c:strRef>
              <c:f>RESUMO!$A$15</c:f>
              <c:strCache>
                <c:ptCount val="1"/>
                <c:pt idx="0">
                  <c:v>MUDANÇA DE USO DA TERRA E FLORESTAS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RESUMO!$B$1:$W$1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RESUMO!$B$24:$W$24</c:f>
              <c:numCache>
                <c:formatCode>0%</c:formatCode>
                <c:ptCount val="22"/>
                <c:pt idx="0">
                  <c:v>0</c:v>
                </c:pt>
                <c:pt idx="1">
                  <c:v>-0.18041032936454884</c:v>
                </c:pt>
                <c:pt idx="2">
                  <c:v>6.7427698433988343E-3</c:v>
                </c:pt>
                <c:pt idx="3">
                  <c:v>8.3295694192672826E-2</c:v>
                </c:pt>
                <c:pt idx="4">
                  <c:v>8.3699260659163568E-2</c:v>
                </c:pt>
                <c:pt idx="5">
                  <c:v>1.3780679608838005</c:v>
                </c:pt>
                <c:pt idx="6">
                  <c:v>0.62121053443926133</c:v>
                </c:pt>
                <c:pt idx="7">
                  <c:v>0.25876002909634382</c:v>
                </c:pt>
                <c:pt idx="8">
                  <c:v>0.5724893724808241</c:v>
                </c:pt>
                <c:pt idx="9">
                  <c:v>0.54166854524450114</c:v>
                </c:pt>
                <c:pt idx="10">
                  <c:v>0.64607023445358747</c:v>
                </c:pt>
                <c:pt idx="11">
                  <c:v>0.59856307105446871</c:v>
                </c:pt>
                <c:pt idx="12">
                  <c:v>0.87850440563618348</c:v>
                </c:pt>
                <c:pt idx="13">
                  <c:v>0.87043509574331768</c:v>
                </c:pt>
                <c:pt idx="14">
                  <c:v>1.0384154251661302</c:v>
                </c:pt>
                <c:pt idx="15">
                  <c:v>0.44499685459674881</c:v>
                </c:pt>
                <c:pt idx="16">
                  <c:v>0.14497323242091767</c:v>
                </c:pt>
                <c:pt idx="17">
                  <c:v>-7.6108849345961627E-3</c:v>
                </c:pt>
                <c:pt idx="18">
                  <c:v>0.12249489100579303</c:v>
                </c:pt>
                <c:pt idx="19">
                  <c:v>-0.49147211497529947</c:v>
                </c:pt>
                <c:pt idx="20">
                  <c:v>-0.5665662928931704</c:v>
                </c:pt>
                <c:pt idx="21">
                  <c:v>-0.61948623573985173</c:v>
                </c:pt>
              </c:numCache>
            </c:numRef>
          </c:val>
        </c:ser>
        <c:ser>
          <c:idx val="4"/>
          <c:order val="4"/>
          <c:tx>
            <c:strRef>
              <c:f>RESUMO!$A$16</c:f>
              <c:strCache>
                <c:ptCount val="1"/>
                <c:pt idx="0">
                  <c:v>TRATAMENTO DE RESÍDUOS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RESUMO!$B$1:$W$1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RESUMO!$B$25:$W$25</c:f>
              <c:numCache>
                <c:formatCode>0%</c:formatCode>
                <c:ptCount val="22"/>
                <c:pt idx="0">
                  <c:v>0</c:v>
                </c:pt>
                <c:pt idx="1">
                  <c:v>2.6917329851665842E-2</c:v>
                </c:pt>
                <c:pt idx="2">
                  <c:v>5.2387271343559146E-2</c:v>
                </c:pt>
                <c:pt idx="3">
                  <c:v>8.4362470004762505E-2</c:v>
                </c:pt>
                <c:pt idx="4">
                  <c:v>0.11684846857741026</c:v>
                </c:pt>
                <c:pt idx="5">
                  <c:v>0.16245505323865192</c:v>
                </c:pt>
                <c:pt idx="6">
                  <c:v>0.18609637756129568</c:v>
                </c:pt>
                <c:pt idx="7">
                  <c:v>0.21809063715707924</c:v>
                </c:pt>
                <c:pt idx="8">
                  <c:v>0.25454658640214944</c:v>
                </c:pt>
                <c:pt idx="9">
                  <c:v>0.28876152631596752</c:v>
                </c:pt>
                <c:pt idx="10">
                  <c:v>0.32986929026805523</c:v>
                </c:pt>
                <c:pt idx="11">
                  <c:v>0.35776367527802672</c:v>
                </c:pt>
                <c:pt idx="12">
                  <c:v>0.38056900829202972</c:v>
                </c:pt>
                <c:pt idx="13">
                  <c:v>0.41159843272081315</c:v>
                </c:pt>
                <c:pt idx="14">
                  <c:v>0.42056057243694484</c:v>
                </c:pt>
                <c:pt idx="15">
                  <c:v>0.44319019073814475</c:v>
                </c:pt>
                <c:pt idx="16">
                  <c:v>0.4765073792807904</c:v>
                </c:pt>
                <c:pt idx="17">
                  <c:v>0.49563489465332067</c:v>
                </c:pt>
                <c:pt idx="18">
                  <c:v>0.49022651199842071</c:v>
                </c:pt>
                <c:pt idx="19">
                  <c:v>0.51934422846386963</c:v>
                </c:pt>
                <c:pt idx="20">
                  <c:v>0.57072779649157623</c:v>
                </c:pt>
                <c:pt idx="21">
                  <c:v>0.6602460671759437</c:v>
                </c:pt>
              </c:numCache>
            </c:numRef>
          </c:val>
        </c:ser>
        <c:ser>
          <c:idx val="5"/>
          <c:order val="5"/>
          <c:tx>
            <c:strRef>
              <c:f>RESUMO!$A$17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RESUMO!$B$1:$W$1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RESUMO!$B$26:$W$26</c:f>
              <c:numCache>
                <c:formatCode>0%</c:formatCode>
                <c:ptCount val="22"/>
                <c:pt idx="0">
                  <c:v>0</c:v>
                </c:pt>
                <c:pt idx="1">
                  <c:v>-9.1852277133243843E-2</c:v>
                </c:pt>
                <c:pt idx="2">
                  <c:v>2.4935553948558287E-2</c:v>
                </c:pt>
                <c:pt idx="3">
                  <c:v>7.912641265427435E-2</c:v>
                </c:pt>
                <c:pt idx="4">
                  <c:v>9.2816005779404298E-2</c:v>
                </c:pt>
                <c:pt idx="5">
                  <c:v>0.87223975105636886</c:v>
                </c:pt>
                <c:pt idx="6">
                  <c:v>0.43135337692846465</c:v>
                </c:pt>
                <c:pt idx="7">
                  <c:v>0.23659301158006676</c:v>
                </c:pt>
                <c:pt idx="8">
                  <c:v>0.43536234375321914</c:v>
                </c:pt>
                <c:pt idx="9">
                  <c:v>0.4310800973587211</c:v>
                </c:pt>
                <c:pt idx="10">
                  <c:v>0.5117666922443157</c:v>
                </c:pt>
                <c:pt idx="11">
                  <c:v>0.49816986443406136</c:v>
                </c:pt>
                <c:pt idx="12">
                  <c:v>0.67364294040877171</c:v>
                </c:pt>
                <c:pt idx="13">
                  <c:v>0.68366552899942934</c:v>
                </c:pt>
                <c:pt idx="14">
                  <c:v>0.80746350459854366</c:v>
                </c:pt>
                <c:pt idx="15">
                  <c:v>0.47079403280573845</c:v>
                </c:pt>
                <c:pt idx="16">
                  <c:v>0.30786474103258038</c:v>
                </c:pt>
                <c:pt idx="17">
                  <c:v>0.2182374348750323</c:v>
                </c:pt>
                <c:pt idx="18">
                  <c:v>0.3151247123131119</c:v>
                </c:pt>
                <c:pt idx="19">
                  <c:v>-5.9229817741458857E-2</c:v>
                </c:pt>
                <c:pt idx="20">
                  <c:v>-5.804279112624857E-2</c:v>
                </c:pt>
                <c:pt idx="21">
                  <c:v>-6.237831742230282E-2</c:v>
                </c:pt>
              </c:numCache>
            </c:numRef>
          </c:val>
        </c:ser>
        <c:dLbls/>
        <c:marker val="1"/>
        <c:axId val="51557888"/>
        <c:axId val="51559424"/>
      </c:lineChart>
      <c:catAx>
        <c:axId val="51557888"/>
        <c:scaling>
          <c:orientation val="minMax"/>
        </c:scaling>
        <c:axPos val="b"/>
        <c:numFmt formatCode="General" sourceLinked="1"/>
        <c:tickLblPos val="nextTo"/>
        <c:crossAx val="51559424"/>
        <c:crosses val="autoZero"/>
        <c:auto val="1"/>
        <c:lblAlgn val="ctr"/>
        <c:lblOffset val="100"/>
      </c:catAx>
      <c:valAx>
        <c:axId val="51559424"/>
        <c:scaling>
          <c:orientation val="minMax"/>
          <c:min val="-0.8"/>
        </c:scaling>
        <c:axPos val="l"/>
        <c:majorGridlines/>
        <c:numFmt formatCode="0%" sourceLinked="1"/>
        <c:tickLblPos val="nextTo"/>
        <c:crossAx val="5155788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4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5"/>
        <c:txPr>
          <a:bodyPr/>
          <a:lstStyle/>
          <a:p>
            <a:pPr>
              <a:defRPr b="1"/>
            </a:pPr>
            <a:endParaRPr lang="pt-BR"/>
          </a:p>
        </c:txPr>
      </c:legendEntry>
      <c:layout/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RESUMO!$A$12</c:f>
              <c:strCache>
                <c:ptCount val="1"/>
                <c:pt idx="0">
                  <c:v>ENERGIA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RESUMO!$Q$1:$W$1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RESUMO!$Q$12:$W$12</c:f>
              <c:numCache>
                <c:formatCode>0%</c:formatCode>
                <c:ptCount val="7"/>
                <c:pt idx="0">
                  <c:v>0</c:v>
                </c:pt>
                <c:pt idx="1">
                  <c:v>5.5525216094152396E-2</c:v>
                </c:pt>
                <c:pt idx="2">
                  <c:v>6.5522827572879416E-2</c:v>
                </c:pt>
                <c:pt idx="3">
                  <c:v>0.12629156619549534</c:v>
                </c:pt>
                <c:pt idx="4">
                  <c:v>7.7783388228237285E-2</c:v>
                </c:pt>
                <c:pt idx="5">
                  <c:v>0.19099313771707821</c:v>
                </c:pt>
                <c:pt idx="6">
                  <c:v>0.24196170928993091</c:v>
                </c:pt>
              </c:numCache>
            </c:numRef>
          </c:val>
        </c:ser>
        <c:ser>
          <c:idx val="1"/>
          <c:order val="1"/>
          <c:tx>
            <c:strRef>
              <c:f>RESUMO!$A$13</c:f>
              <c:strCache>
                <c:ptCount val="1"/>
                <c:pt idx="0">
                  <c:v>PROCESSOS INDUSTRIAIS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RESUMO!$Q$1:$W$1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RESUMO!$Q$13:$W$13</c:f>
              <c:numCache>
                <c:formatCode>0%</c:formatCode>
                <c:ptCount val="7"/>
                <c:pt idx="0">
                  <c:v>0</c:v>
                </c:pt>
                <c:pt idx="1">
                  <c:v>-1.0765657118544823E-2</c:v>
                </c:pt>
                <c:pt idx="2">
                  <c:v>-1.825740318153124E-2</c:v>
                </c:pt>
                <c:pt idx="3">
                  <c:v>8.5231422487803722E-3</c:v>
                </c:pt>
                <c:pt idx="4">
                  <c:v>-0.10263835781902607</c:v>
                </c:pt>
                <c:pt idx="5">
                  <c:v>3.6013109846001264E-2</c:v>
                </c:pt>
                <c:pt idx="6">
                  <c:v>0.10606085706796066</c:v>
                </c:pt>
              </c:numCache>
            </c:numRef>
          </c:val>
        </c:ser>
        <c:ser>
          <c:idx val="2"/>
          <c:order val="2"/>
          <c:tx>
            <c:strRef>
              <c:f>RESUMO!$A$14</c:f>
              <c:strCache>
                <c:ptCount val="1"/>
                <c:pt idx="0">
                  <c:v>AGROPECUÁRIA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RESUMO!$Q$1:$W$1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RESUMO!$Q$14:$W$14</c:f>
              <c:numCache>
                <c:formatCode>0%</c:formatCode>
                <c:ptCount val="7"/>
                <c:pt idx="0">
                  <c:v>0</c:v>
                </c:pt>
                <c:pt idx="1">
                  <c:v>3.2300481535729736E-4</c:v>
                </c:pt>
                <c:pt idx="2">
                  <c:v>-7.4843293495826533E-3</c:v>
                </c:pt>
                <c:pt idx="3">
                  <c:v>8.2270715748258283E-3</c:v>
                </c:pt>
                <c:pt idx="4">
                  <c:v>1.9618143146872272E-2</c:v>
                </c:pt>
                <c:pt idx="5">
                  <c:v>5.1969937788122873E-2</c:v>
                </c:pt>
                <c:pt idx="6">
                  <c:v>8.1713204134978179E-2</c:v>
                </c:pt>
              </c:numCache>
            </c:numRef>
          </c:val>
        </c:ser>
        <c:ser>
          <c:idx val="3"/>
          <c:order val="3"/>
          <c:tx>
            <c:strRef>
              <c:f>RESUMO!$A$15</c:f>
              <c:strCache>
                <c:ptCount val="1"/>
                <c:pt idx="0">
                  <c:v>MUDANÇA DE USO DA TERRA E FLORESTAS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RESUMO!$Q$1:$W$1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RESUMO!$Q$15:$W$15</c:f>
              <c:numCache>
                <c:formatCode>0%</c:formatCode>
                <c:ptCount val="7"/>
                <c:pt idx="0">
                  <c:v>0</c:v>
                </c:pt>
                <c:pt idx="1">
                  <c:v>-0.2076292562308435</c:v>
                </c:pt>
                <c:pt idx="2">
                  <c:v>-0.31322403096694146</c:v>
                </c:pt>
                <c:pt idx="3">
                  <c:v>-0.22318523570831961</c:v>
                </c:pt>
                <c:pt idx="4">
                  <c:v>-0.64807682216954476</c:v>
                </c:pt>
                <c:pt idx="5">
                  <c:v>-0.70004522450826612</c:v>
                </c:pt>
                <c:pt idx="6">
                  <c:v>-0.73666810204487476</c:v>
                </c:pt>
              </c:numCache>
            </c:numRef>
          </c:val>
        </c:ser>
        <c:ser>
          <c:idx val="4"/>
          <c:order val="4"/>
          <c:tx>
            <c:strRef>
              <c:f>RESUMO!$A$16</c:f>
              <c:strCache>
                <c:ptCount val="1"/>
                <c:pt idx="0">
                  <c:v>TRATAMENTO DE RESÍDUOS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RESUMO!$Q$1:$W$1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RESUMO!$Q$16:$W$16</c:f>
              <c:numCache>
                <c:formatCode>0%</c:formatCode>
                <c:ptCount val="7"/>
                <c:pt idx="0">
                  <c:v>0</c:v>
                </c:pt>
                <c:pt idx="1">
                  <c:v>2.3085791988098906E-2</c:v>
                </c:pt>
                <c:pt idx="2">
                  <c:v>3.633942653695011E-2</c:v>
                </c:pt>
                <c:pt idx="3">
                  <c:v>3.2591907540764367E-2</c:v>
                </c:pt>
                <c:pt idx="4">
                  <c:v>5.2767845994556202E-2</c:v>
                </c:pt>
                <c:pt idx="5">
                  <c:v>8.8372001536540332E-2</c:v>
                </c:pt>
                <c:pt idx="6">
                  <c:v>0.1504000497167888</c:v>
                </c:pt>
              </c:numCache>
            </c:numRef>
          </c:val>
        </c:ser>
        <c:ser>
          <c:idx val="5"/>
          <c:order val="5"/>
          <c:tx>
            <c:strRef>
              <c:f>RESUMO!$A$17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RESUMO!$Q$1:$W$1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RESUMO!$Q$17:$W$17</c:f>
              <c:numCache>
                <c:formatCode>0%</c:formatCode>
                <c:ptCount val="7"/>
                <c:pt idx="0">
                  <c:v>0</c:v>
                </c:pt>
                <c:pt idx="1">
                  <c:v>-0.11077641609841771</c:v>
                </c:pt>
                <c:pt idx="2">
                  <c:v>-0.17171445647554098</c:v>
                </c:pt>
                <c:pt idx="3">
                  <c:v>-0.10584032639544126</c:v>
                </c:pt>
                <c:pt idx="4">
                  <c:v>-0.36036578795203933</c:v>
                </c:pt>
                <c:pt idx="5">
                  <c:v>-0.35955872279625684</c:v>
                </c:pt>
                <c:pt idx="6">
                  <c:v>-0.36250646816328397</c:v>
                </c:pt>
              </c:numCache>
            </c:numRef>
          </c:val>
        </c:ser>
        <c:dLbls/>
        <c:marker val="1"/>
        <c:axId val="51607424"/>
        <c:axId val="51608960"/>
      </c:lineChart>
      <c:catAx>
        <c:axId val="51607424"/>
        <c:scaling>
          <c:orientation val="minMax"/>
        </c:scaling>
        <c:axPos val="b"/>
        <c:numFmt formatCode="General" sourceLinked="1"/>
        <c:tickLblPos val="nextTo"/>
        <c:crossAx val="51608960"/>
        <c:crosses val="autoZero"/>
        <c:auto val="1"/>
        <c:lblAlgn val="ctr"/>
        <c:lblOffset val="100"/>
      </c:catAx>
      <c:valAx>
        <c:axId val="51608960"/>
        <c:scaling>
          <c:orientation val="minMax"/>
          <c:min val="-0.8"/>
        </c:scaling>
        <c:axPos val="l"/>
        <c:majorGridlines/>
        <c:numFmt formatCode="0%" sourceLinked="1"/>
        <c:tickLblPos val="nextTo"/>
        <c:crossAx val="5160742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4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5"/>
        <c:txPr>
          <a:bodyPr/>
          <a:lstStyle/>
          <a:p>
            <a:pPr>
              <a:defRPr b="1"/>
            </a:pPr>
            <a:endParaRPr lang="pt-BR"/>
          </a:p>
        </c:txPr>
      </c:legendEntry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150934109207"/>
          <c:y val="0.190823301905193"/>
          <c:w val="0.84257343350487923"/>
          <c:h val="0.64052139139911812"/>
        </c:manualLayout>
      </c:layout>
      <c:barChart>
        <c:barDir val="col"/>
        <c:grouping val="stacked"/>
        <c:ser>
          <c:idx val="0"/>
          <c:order val="0"/>
          <c:tx>
            <c:strRef>
              <c:f>p.4!$D$5</c:f>
              <c:strCache>
                <c:ptCount val="1"/>
                <c:pt idx="0">
                  <c:v>Energia</c:v>
                </c:pt>
              </c:strCache>
            </c:strRef>
          </c:tx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p.4!$E$5:$AI$5</c:f>
              <c:numCache>
                <c:formatCode>0.00</c:formatCode>
                <c:ptCount val="31"/>
                <c:pt idx="0">
                  <c:v>191.54335429566623</c:v>
                </c:pt>
                <c:pt idx="1">
                  <c:v>196.66490656656867</c:v>
                </c:pt>
                <c:pt idx="2">
                  <c:v>199.91031593215311</c:v>
                </c:pt>
                <c:pt idx="3">
                  <c:v>207.91332283691779</c:v>
                </c:pt>
                <c:pt idx="4">
                  <c:v>217.08282522174366</c:v>
                </c:pt>
                <c:pt idx="5">
                  <c:v>232.4298255757667</c:v>
                </c:pt>
                <c:pt idx="6">
                  <c:v>251.01117473453115</c:v>
                </c:pt>
                <c:pt idx="7">
                  <c:v>267.28656765005576</c:v>
                </c:pt>
                <c:pt idx="8">
                  <c:v>273.56078229910008</c:v>
                </c:pt>
                <c:pt idx="9">
                  <c:v>291.02458106387826</c:v>
                </c:pt>
                <c:pt idx="10">
                  <c:v>301.09630333406409</c:v>
                </c:pt>
                <c:pt idx="11">
                  <c:v>311.18391866104275</c:v>
                </c:pt>
                <c:pt idx="12">
                  <c:v>308.38844064218512</c:v>
                </c:pt>
                <c:pt idx="13">
                  <c:v>304.9330344525435</c:v>
                </c:pt>
                <c:pt idx="14">
                  <c:v>323.08119297424656</c:v>
                </c:pt>
                <c:pt idx="15">
                  <c:v>328.80783370319602</c:v>
                </c:pt>
                <c:pt idx="16">
                  <c:v>335.87133217801806</c:v>
                </c:pt>
                <c:pt idx="17">
                  <c:v>350.40030629870665</c:v>
                </c:pt>
                <c:pt idx="18">
                  <c:v>371.77665164569891</c:v>
                </c:pt>
                <c:pt idx="19">
                  <c:v>352.74468106949047</c:v>
                </c:pt>
                <c:pt idx="20">
                  <c:v>399.30218850325957</c:v>
                </c:pt>
                <c:pt idx="30" formatCode="General">
                  <c:v>873.72</c:v>
                </c:pt>
              </c:numCache>
            </c:numRef>
          </c:val>
        </c:ser>
        <c:ser>
          <c:idx val="1"/>
          <c:order val="1"/>
          <c:tx>
            <c:strRef>
              <c:f>p.4!$D$6</c:f>
              <c:strCache>
                <c:ptCount val="1"/>
                <c:pt idx="0">
                  <c:v>Tratamento de Resíduos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p.4!$E$6:$AI$6</c:f>
              <c:numCache>
                <c:formatCode>0.00</c:formatCode>
                <c:ptCount val="31"/>
                <c:pt idx="0">
                  <c:v>28.93908198888094</c:v>
                </c:pt>
                <c:pt idx="1">
                  <c:v>29.790851457196567</c:v>
                </c:pt>
                <c:pt idx="2">
                  <c:v>30.678784927592361</c:v>
                </c:pt>
                <c:pt idx="3">
                  <c:v>31.630007431552613</c:v>
                </c:pt>
                <c:pt idx="4">
                  <c:v>32.600283580287197</c:v>
                </c:pt>
                <c:pt idx="5">
                  <c:v>33.808128064342363</c:v>
                </c:pt>
                <c:pt idx="6">
                  <c:v>34.517383427624402</c:v>
                </c:pt>
                <c:pt idx="7">
                  <c:v>35.452405561860459</c:v>
                </c:pt>
                <c:pt idx="8">
                  <c:v>36.476463556481896</c:v>
                </c:pt>
                <c:pt idx="9">
                  <c:v>37.435328849994704</c:v>
                </c:pt>
                <c:pt idx="10">
                  <c:v>38.55049800045466</c:v>
                </c:pt>
                <c:pt idx="11">
                  <c:v>39.359367581633713</c:v>
                </c:pt>
                <c:pt idx="12">
                  <c:v>40.144253028037127</c:v>
                </c:pt>
                <c:pt idx="13">
                  <c:v>41.110558793586023</c:v>
                </c:pt>
                <c:pt idx="14">
                  <c:v>41.279815058013043</c:v>
                </c:pt>
                <c:pt idx="15">
                  <c:v>41.87994566046342</c:v>
                </c:pt>
                <c:pt idx="16">
                  <c:v>43.125948240026489</c:v>
                </c:pt>
                <c:pt idx="17">
                  <c:v>43.718468336397201</c:v>
                </c:pt>
                <c:pt idx="18">
                  <c:v>44.388085530376976</c:v>
                </c:pt>
                <c:pt idx="19">
                  <c:v>45.707822432527529</c:v>
                </c:pt>
                <c:pt idx="20">
                  <c:v>48.737433769642834</c:v>
                </c:pt>
                <c:pt idx="30" formatCode="General">
                  <c:v>113.26</c:v>
                </c:pt>
              </c:numCache>
            </c:numRef>
          </c:val>
        </c:ser>
        <c:ser>
          <c:idx val="2"/>
          <c:order val="2"/>
          <c:tx>
            <c:strRef>
              <c:f>p.4!$D$7</c:f>
              <c:strCache>
                <c:ptCount val="1"/>
                <c:pt idx="0">
                  <c:v>Processos Industriais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p.4!$E$7:$AI$7</c:f>
              <c:numCache>
                <c:formatCode>0.00</c:formatCode>
                <c:ptCount val="31"/>
                <c:pt idx="0">
                  <c:v>52.536249617780335</c:v>
                </c:pt>
                <c:pt idx="1">
                  <c:v>57.083389010574109</c:v>
                </c:pt>
                <c:pt idx="2">
                  <c:v>56.362967631138773</c:v>
                </c:pt>
                <c:pt idx="3">
                  <c:v>58.202838883575915</c:v>
                </c:pt>
                <c:pt idx="4">
                  <c:v>58.505599411755178</c:v>
                </c:pt>
                <c:pt idx="5">
                  <c:v>63.064653059628384</c:v>
                </c:pt>
                <c:pt idx="6">
                  <c:v>62.975032284796455</c:v>
                </c:pt>
                <c:pt idx="7">
                  <c:v>65.091477018852316</c:v>
                </c:pt>
                <c:pt idx="8">
                  <c:v>69.102453786968169</c:v>
                </c:pt>
                <c:pt idx="9">
                  <c:v>68.363953610191516</c:v>
                </c:pt>
                <c:pt idx="10">
                  <c:v>71.673366230411204</c:v>
                </c:pt>
                <c:pt idx="11">
                  <c:v>68.611827178367605</c:v>
                </c:pt>
                <c:pt idx="12">
                  <c:v>73.950388198004674</c:v>
                </c:pt>
                <c:pt idx="13">
                  <c:v>74.563763629414737</c:v>
                </c:pt>
                <c:pt idx="14">
                  <c:v>77.873594331203563</c:v>
                </c:pt>
                <c:pt idx="15">
                  <c:v>77.942534861373417</c:v>
                </c:pt>
                <c:pt idx="16">
                  <c:v>77.261366833918146</c:v>
                </c:pt>
                <c:pt idx="17">
                  <c:v>76.642049377897948</c:v>
                </c:pt>
                <c:pt idx="18">
                  <c:v>78.799968572672611</c:v>
                </c:pt>
                <c:pt idx="19">
                  <c:v>70.125731247233418</c:v>
                </c:pt>
                <c:pt idx="20">
                  <c:v>82.048339819710662</c:v>
                </c:pt>
                <c:pt idx="30" formatCode="General">
                  <c:v>113.26</c:v>
                </c:pt>
              </c:numCache>
            </c:numRef>
          </c:val>
        </c:ser>
        <c:ser>
          <c:idx val="3"/>
          <c:order val="3"/>
          <c:tx>
            <c:strRef>
              <c:f>p.4!$D$8</c:f>
              <c:strCache>
                <c:ptCount val="1"/>
                <c:pt idx="0">
                  <c:v>Agropecuária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p.4!$E$8:$AI$8</c:f>
              <c:numCache>
                <c:formatCode>0.00</c:formatCode>
                <c:ptCount val="31"/>
                <c:pt idx="0">
                  <c:v>303.77189572439698</c:v>
                </c:pt>
                <c:pt idx="1">
                  <c:v>312.75964227670431</c:v>
                </c:pt>
                <c:pt idx="2">
                  <c:v>319.34830797250919</c:v>
                </c:pt>
                <c:pt idx="3">
                  <c:v>321.36332681197149</c:v>
                </c:pt>
                <c:pt idx="4">
                  <c:v>329.38621282011167</c:v>
                </c:pt>
                <c:pt idx="5">
                  <c:v>335.77545020244486</c:v>
                </c:pt>
                <c:pt idx="6">
                  <c:v>322.08844860601766</c:v>
                </c:pt>
                <c:pt idx="7">
                  <c:v>327.84045527867397</c:v>
                </c:pt>
                <c:pt idx="8">
                  <c:v>332.36847272970135</c:v>
                </c:pt>
                <c:pt idx="9">
                  <c:v>336.31308185828885</c:v>
                </c:pt>
                <c:pt idx="10">
                  <c:v>347.878409794883</c:v>
                </c:pt>
                <c:pt idx="11">
                  <c:v>360.12113851082643</c:v>
                </c:pt>
                <c:pt idx="12">
                  <c:v>372.90457546567643</c:v>
                </c:pt>
                <c:pt idx="13">
                  <c:v>394.8983452483202</c:v>
                </c:pt>
                <c:pt idx="14">
                  <c:v>409.194185140039</c:v>
                </c:pt>
                <c:pt idx="15">
                  <c:v>415.71278980591012</c:v>
                </c:pt>
                <c:pt idx="16">
                  <c:v>415.89468428732818</c:v>
                </c:pt>
                <c:pt idx="17">
                  <c:v>413.10533862267812</c:v>
                </c:pt>
                <c:pt idx="18">
                  <c:v>419.06908228221403</c:v>
                </c:pt>
                <c:pt idx="19">
                  <c:v>423.79298712498837</c:v>
                </c:pt>
                <c:pt idx="20">
                  <c:v>437.22588970687423</c:v>
                </c:pt>
                <c:pt idx="30" formatCode="General">
                  <c:v>744.28000000000054</c:v>
                </c:pt>
              </c:numCache>
            </c:numRef>
          </c:val>
        </c:ser>
        <c:ser>
          <c:idx val="4"/>
          <c:order val="4"/>
          <c:tx>
            <c:strRef>
              <c:f>p.4!$D$9</c:f>
              <c:strCache>
                <c:ptCount val="1"/>
                <c:pt idx="0">
                  <c:v>Uso da Terra e Florestas</c:v>
                </c:pt>
              </c:strCache>
            </c:strRef>
          </c:tx>
          <c:spPr>
            <a:solidFill>
              <a:srgbClr val="008000"/>
            </a:solidFill>
          </c:spPr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p.4!$E$9:$AI$9</c:f>
              <c:numCache>
                <c:formatCode>0.00</c:formatCode>
                <c:ptCount val="31"/>
                <c:pt idx="0">
                  <c:v>815.96495519849748</c:v>
                </c:pt>
                <c:pt idx="1">
                  <c:v>668.75644888120712</c:v>
                </c:pt>
                <c:pt idx="2">
                  <c:v>821.46681909168126</c:v>
                </c:pt>
                <c:pt idx="3">
                  <c:v>883.93132257865079</c:v>
                </c:pt>
                <c:pt idx="4">
                  <c:v>884.26061867240037</c:v>
                </c:pt>
                <c:pt idx="5">
                  <c:v>1950.0843244184746</c:v>
                </c:pt>
                <c:pt idx="6">
                  <c:v>1318.9934401119688</c:v>
                </c:pt>
                <c:pt idx="7">
                  <c:v>1033.175003757711</c:v>
                </c:pt>
                <c:pt idx="8">
                  <c:v>1274.20132578582</c:v>
                </c:pt>
                <c:pt idx="9">
                  <c:v>1266.4408616446171</c:v>
                </c:pt>
                <c:pt idx="10">
                  <c:v>1324.3709868902708</c:v>
                </c:pt>
                <c:pt idx="11">
                  <c:v>1320.2036030139029</c:v>
                </c:pt>
                <c:pt idx="12">
                  <c:v>1524.222151333935</c:v>
                </c:pt>
                <c:pt idx="13">
                  <c:v>1543.2435742937951</c:v>
                </c:pt>
                <c:pt idx="14">
                  <c:v>1680.659511881415</c:v>
                </c:pt>
                <c:pt idx="15">
                  <c:v>1167.9165786520023</c:v>
                </c:pt>
                <c:pt idx="16">
                  <c:v>893.27993947411414</c:v>
                </c:pt>
                <c:pt idx="17">
                  <c:v>742.5726934798721</c:v>
                </c:pt>
                <c:pt idx="18">
                  <c:v>816.3933217523678</c:v>
                </c:pt>
                <c:pt idx="19">
                  <c:v>330.01252300607649</c:v>
                </c:pt>
                <c:pt idx="20">
                  <c:v>279.16310457257185</c:v>
                </c:pt>
                <c:pt idx="30" formatCode="General">
                  <c:v>1391.48</c:v>
                </c:pt>
              </c:numCache>
            </c:numRef>
          </c:val>
        </c:ser>
        <c:dLbls/>
        <c:gapWidth val="20"/>
        <c:overlap val="100"/>
        <c:axId val="70827008"/>
        <c:axId val="70877952"/>
      </c:barChart>
      <c:catAx>
        <c:axId val="70827008"/>
        <c:scaling>
          <c:orientation val="minMax"/>
        </c:scaling>
        <c:axPos val="b"/>
        <c:numFmt formatCode="General" sourceLinked="1"/>
        <c:tickLblPos val="nextTo"/>
        <c:txPr>
          <a:bodyPr rot="-3600000" vert="horz"/>
          <a:lstStyle/>
          <a:p>
            <a:pPr>
              <a:defRPr sz="1000" baseline="0"/>
            </a:pPr>
            <a:endParaRPr lang="pt-BR"/>
          </a:p>
        </c:txPr>
        <c:crossAx val="70877952"/>
        <c:crosses val="autoZero"/>
        <c:auto val="1"/>
        <c:lblAlgn val="ctr"/>
        <c:lblOffset val="100"/>
      </c:catAx>
      <c:valAx>
        <c:axId val="70877952"/>
        <c:scaling>
          <c:orientation val="minMax"/>
          <c:max val="35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 b="1" i="0" baseline="0">
                    <a:effectLst/>
                  </a:rPr>
                  <a:t>Tg CO</a:t>
                </a:r>
                <a:r>
                  <a:rPr lang="en-US" sz="1500" b="1" i="0" baseline="-25000">
                    <a:effectLst/>
                  </a:rPr>
                  <a:t>2</a:t>
                </a:r>
                <a:r>
                  <a:rPr lang="en-US" sz="1500" b="1" i="0" baseline="0">
                    <a:effectLst/>
                  </a:rPr>
                  <a:t>eq</a:t>
                </a:r>
                <a:endParaRPr lang="en-US" sz="1500">
                  <a:effectLst/>
                </a:endParaRPr>
              </a:p>
            </c:rich>
          </c:tx>
          <c:layout>
            <c:manualLayout>
              <c:xMode val="edge"/>
              <c:yMode val="edge"/>
              <c:x val="1.4209851675517304E-2"/>
              <c:y val="0.41451792149303901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100" baseline="0"/>
            </a:pPr>
            <a:endParaRPr lang="pt-BR"/>
          </a:p>
        </c:txPr>
        <c:crossAx val="70827008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legend>
      <c:legendPos val="b"/>
      <c:layout>
        <c:manualLayout>
          <c:xMode val="edge"/>
          <c:yMode val="edge"/>
          <c:x val="4.99999734613557E-2"/>
          <c:y val="0.92981216774094777"/>
          <c:w val="0.89999994692271201"/>
          <c:h val="4.2422908612591903E-2"/>
        </c:manualLayout>
      </c:layout>
      <c:txPr>
        <a:bodyPr/>
        <a:lstStyle/>
        <a:p>
          <a:pPr>
            <a:defRPr sz="1100" b="1" baseline="0"/>
          </a:pPr>
          <a:endParaRPr lang="pt-BR"/>
        </a:p>
      </c:txPr>
    </c:legend>
    <c:plotVisOnly val="1"/>
    <c:dispBlanksAs val="gap"/>
  </c:chart>
  <c:spPr>
    <a:solidFill>
      <a:schemeClr val="bg2">
        <a:lumMod val="90000"/>
      </a:schemeClr>
    </a:solid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Estimativas</a:t>
            </a:r>
            <a:r>
              <a:rPr lang="en-US" sz="2000" dirty="0"/>
              <a:t> 2013 (</a:t>
            </a:r>
            <a:r>
              <a:rPr lang="en-US" sz="2000" dirty="0" err="1"/>
              <a:t>resultados</a:t>
            </a:r>
            <a:r>
              <a:rPr lang="en-US" sz="2000" dirty="0"/>
              <a:t> </a:t>
            </a:r>
            <a:r>
              <a:rPr lang="en-US" sz="2000" dirty="0" err="1"/>
              <a:t>preliminares</a:t>
            </a:r>
            <a:r>
              <a:rPr lang="en-US" sz="2000" dirty="0"/>
              <a:t>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Emissões</a:t>
            </a:r>
            <a:r>
              <a:rPr lang="en-US" sz="1400" dirty="0"/>
              <a:t> </a:t>
            </a:r>
            <a:r>
              <a:rPr lang="en-US" sz="1400" dirty="0" err="1"/>
              <a:t>brasileiras</a:t>
            </a:r>
            <a:r>
              <a:rPr lang="en-US" sz="1400" dirty="0"/>
              <a:t> de gases de </a:t>
            </a:r>
            <a:r>
              <a:rPr lang="en-US" sz="1400" dirty="0" err="1"/>
              <a:t>efeito</a:t>
            </a:r>
            <a:r>
              <a:rPr lang="en-US" sz="1400" dirty="0"/>
              <a:t> </a:t>
            </a:r>
            <a:r>
              <a:rPr lang="en-US" sz="1400" dirty="0" err="1"/>
              <a:t>estufa</a:t>
            </a:r>
            <a:r>
              <a:rPr lang="en-US" sz="1400" dirty="0"/>
              <a:t> (</a:t>
            </a:r>
            <a:r>
              <a:rPr lang="en-US" sz="1400" b="1" i="0" baseline="0" dirty="0" err="1">
                <a:effectLst/>
              </a:rPr>
              <a:t>em</a:t>
            </a:r>
            <a:r>
              <a:rPr lang="en-US" sz="1400" b="1" i="0" baseline="0" dirty="0">
                <a:effectLst/>
              </a:rPr>
              <a:t> CO</a:t>
            </a:r>
            <a:r>
              <a:rPr lang="en-US" sz="1400" b="1" i="0" baseline="-25000" dirty="0">
                <a:effectLst/>
              </a:rPr>
              <a:t>2</a:t>
            </a:r>
            <a:r>
              <a:rPr lang="en-US" sz="1400" b="1" i="0" baseline="0" dirty="0">
                <a:effectLst/>
              </a:rPr>
              <a:t>eq)</a:t>
            </a:r>
            <a:r>
              <a:rPr lang="en-US" sz="1400" dirty="0"/>
              <a:t>
</a:t>
            </a:r>
            <a:r>
              <a:rPr lang="en-US" sz="1400" dirty="0" err="1"/>
              <a:t>Período</a:t>
            </a:r>
            <a:r>
              <a:rPr lang="en-US" sz="1400" dirty="0"/>
              <a:t> 1990-2011</a:t>
            </a:r>
            <a:endParaRPr lang="en-US" sz="1400" baseline="0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v>Energia</c:v>
          </c:tx>
          <c:spPr>
            <a:solidFill>
              <a:srgbClr val="00B0F0"/>
            </a:solidFill>
          </c:spPr>
          <c:cat>
            <c:numRef>
              <c:f>Gráficos!$J$91:$AE$91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Gráficos!$J$92:$AE$92</c:f>
              <c:numCache>
                <c:formatCode>0</c:formatCode>
                <c:ptCount val="22"/>
                <c:pt idx="0">
                  <c:v>187.74490947223896</c:v>
                </c:pt>
                <c:pt idx="1">
                  <c:v>193.05208327268127</c:v>
                </c:pt>
                <c:pt idx="2">
                  <c:v>195.95637340229584</c:v>
                </c:pt>
                <c:pt idx="3">
                  <c:v>203.981848047873</c:v>
                </c:pt>
                <c:pt idx="4">
                  <c:v>213.39969817507969</c:v>
                </c:pt>
                <c:pt idx="5">
                  <c:v>227.6106404912191</c:v>
                </c:pt>
                <c:pt idx="6">
                  <c:v>245.86676589357498</c:v>
                </c:pt>
                <c:pt idx="7">
                  <c:v>262.28926117671062</c:v>
                </c:pt>
                <c:pt idx="8">
                  <c:v>272.79676827509326</c:v>
                </c:pt>
                <c:pt idx="9">
                  <c:v>287.79885022996979</c:v>
                </c:pt>
                <c:pt idx="10">
                  <c:v>298.61911214413385</c:v>
                </c:pt>
                <c:pt idx="11">
                  <c:v>308.50662001549927</c:v>
                </c:pt>
                <c:pt idx="12">
                  <c:v>305.03776117310611</c:v>
                </c:pt>
                <c:pt idx="13">
                  <c:v>302.03655038260428</c:v>
                </c:pt>
                <c:pt idx="14">
                  <c:v>319.06352364160495</c:v>
                </c:pt>
                <c:pt idx="15">
                  <c:v>328.38484079596071</c:v>
                </c:pt>
                <c:pt idx="16">
                  <c:v>346.61848004320018</c:v>
                </c:pt>
                <c:pt idx="17">
                  <c:v>349.90154409698175</c:v>
                </c:pt>
                <c:pt idx="18">
                  <c:v>369.8570766549409</c:v>
                </c:pt>
                <c:pt idx="19">
                  <c:v>353.92772635586073</c:v>
                </c:pt>
                <c:pt idx="20">
                  <c:v>391.10409191830428</c:v>
                </c:pt>
                <c:pt idx="21">
                  <c:v>407.84139817985312</c:v>
                </c:pt>
              </c:numCache>
            </c:numRef>
          </c:val>
        </c:ser>
        <c:ser>
          <c:idx val="1"/>
          <c:order val="1"/>
          <c:tx>
            <c:v>Tratamento de Resíduos</c:v>
          </c:tx>
          <c:spPr>
            <a:solidFill>
              <a:srgbClr val="FFC000"/>
            </a:solidFill>
          </c:spPr>
          <c:cat>
            <c:numRef>
              <c:f>Gráficos!$J$91:$AE$91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Gráficos!$J$93:$AE$93</c:f>
              <c:numCache>
                <c:formatCode>0</c:formatCode>
                <c:ptCount val="22"/>
                <c:pt idx="0">
                  <c:v>29.009980249821794</c:v>
                </c:pt>
                <c:pt idx="1">
                  <c:v>29.790851457196567</c:v>
                </c:pt>
                <c:pt idx="2">
                  <c:v>30.529733956840502</c:v>
                </c:pt>
                <c:pt idx="3">
                  <c:v>31.457333838486136</c:v>
                </c:pt>
                <c:pt idx="4">
                  <c:v>32.399752015474398</c:v>
                </c:pt>
                <c:pt idx="5">
                  <c:v>33.72279813575885</c:v>
                </c:pt>
                <c:pt idx="6">
                  <c:v>34.408632487438354</c:v>
                </c:pt>
                <c:pt idx="7">
                  <c:v>35.336785326419722</c:v>
                </c:pt>
                <c:pt idx="8">
                  <c:v>36.39437169400771</c:v>
                </c:pt>
                <c:pt idx="9">
                  <c:v>37.386946425156395</c:v>
                </c:pt>
                <c:pt idx="10">
                  <c:v>38.57948184552081</c:v>
                </c:pt>
                <c:pt idx="11">
                  <c:v>39.388697403740991</c:v>
                </c:pt>
                <c:pt idx="12">
                  <c:v>40.050279664067844</c:v>
                </c:pt>
                <c:pt idx="13">
                  <c:v>40.950442653910187</c:v>
                </c:pt>
                <c:pt idx="14">
                  <c:v>41.210434150071315</c:v>
                </c:pt>
                <c:pt idx="15">
                  <c:v>41.86691893005014</c:v>
                </c:pt>
                <c:pt idx="16">
                  <c:v>42.833449911651861</c:v>
                </c:pt>
                <c:pt idx="17">
                  <c:v>43.388338754837136</c:v>
                </c:pt>
                <c:pt idx="18">
                  <c:v>43.231441680835005</c:v>
                </c:pt>
                <c:pt idx="19">
                  <c:v>44.076146060417585</c:v>
                </c:pt>
                <c:pt idx="20">
                  <c:v>45.566782354066731</c:v>
                </c:pt>
                <c:pt idx="21">
                  <c:v>48.163705618618437</c:v>
                </c:pt>
              </c:numCache>
            </c:numRef>
          </c:val>
        </c:ser>
        <c:ser>
          <c:idx val="2"/>
          <c:order val="2"/>
          <c:tx>
            <c:v>Processos Industriais</c:v>
          </c:tx>
          <c:spPr>
            <a:solidFill>
              <a:srgbClr val="FF0000"/>
            </a:solidFill>
          </c:spPr>
          <c:cat>
            <c:numRef>
              <c:f>Gráficos!$J$91:$AE$91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Gráficos!$J$94:$AE$94</c:f>
              <c:numCache>
                <c:formatCode>0</c:formatCode>
                <c:ptCount val="22"/>
                <c:pt idx="0">
                  <c:v>52.536739313499481</c:v>
                </c:pt>
                <c:pt idx="1">
                  <c:v>57.084025183553102</c:v>
                </c:pt>
                <c:pt idx="2">
                  <c:v>56.363440133216244</c:v>
                </c:pt>
                <c:pt idx="3">
                  <c:v>58.203489375206885</c:v>
                </c:pt>
                <c:pt idx="4">
                  <c:v>58.506273698970681</c:v>
                </c:pt>
                <c:pt idx="5">
                  <c:v>63.065329536668465</c:v>
                </c:pt>
                <c:pt idx="6">
                  <c:v>62.975777350250951</c:v>
                </c:pt>
                <c:pt idx="7">
                  <c:v>65.092338673245422</c:v>
                </c:pt>
                <c:pt idx="8">
                  <c:v>69.103341467907157</c:v>
                </c:pt>
                <c:pt idx="9">
                  <c:v>68.364628368204023</c:v>
                </c:pt>
                <c:pt idx="10">
                  <c:v>71.674361685903904</c:v>
                </c:pt>
                <c:pt idx="11">
                  <c:v>68.612708929409564</c:v>
                </c:pt>
                <c:pt idx="12">
                  <c:v>73.951330021234412</c:v>
                </c:pt>
                <c:pt idx="13">
                  <c:v>74.564543119795744</c:v>
                </c:pt>
                <c:pt idx="14">
                  <c:v>77.874590369573582</c:v>
                </c:pt>
                <c:pt idx="15">
                  <c:v>77.943456465193876</c:v>
                </c:pt>
                <c:pt idx="16">
                  <c:v>77.104343938255354</c:v>
                </c:pt>
                <c:pt idx="17">
                  <c:v>76.520411355146678</c:v>
                </c:pt>
                <c:pt idx="18">
                  <c:v>78.607779632008302</c:v>
                </c:pt>
                <c:pt idx="19">
                  <c:v>69.943468090867597</c:v>
                </c:pt>
                <c:pt idx="20">
                  <c:v>80.750442724651919</c:v>
                </c:pt>
                <c:pt idx="21">
                  <c:v>86.210206260731624</c:v>
                </c:pt>
              </c:numCache>
            </c:numRef>
          </c:val>
        </c:ser>
        <c:ser>
          <c:idx val="3"/>
          <c:order val="3"/>
          <c:tx>
            <c:v>Agropecuária</c:v>
          </c:tx>
          <c:spPr>
            <a:solidFill>
              <a:srgbClr val="FFFF00"/>
            </a:solidFill>
          </c:spPr>
          <c:cat>
            <c:numRef>
              <c:f>Gráficos!$J$91:$AE$91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Gráficos!$J$95:$AE$95</c:f>
              <c:numCache>
                <c:formatCode>0</c:formatCode>
                <c:ptCount val="22"/>
                <c:pt idx="0">
                  <c:v>303.77189572439704</c:v>
                </c:pt>
                <c:pt idx="1">
                  <c:v>312.75964227670431</c:v>
                </c:pt>
                <c:pt idx="2">
                  <c:v>319.34830797250993</c:v>
                </c:pt>
                <c:pt idx="3">
                  <c:v>321.36332681197149</c:v>
                </c:pt>
                <c:pt idx="4">
                  <c:v>329.38621282011172</c:v>
                </c:pt>
                <c:pt idx="5">
                  <c:v>335.77545020244492</c:v>
                </c:pt>
                <c:pt idx="6">
                  <c:v>322.08844860601766</c:v>
                </c:pt>
                <c:pt idx="7">
                  <c:v>327.8404552786746</c:v>
                </c:pt>
                <c:pt idx="8">
                  <c:v>332.36847272970135</c:v>
                </c:pt>
                <c:pt idx="9">
                  <c:v>336.31308185828931</c:v>
                </c:pt>
                <c:pt idx="10">
                  <c:v>347.878409794883</c:v>
                </c:pt>
                <c:pt idx="11">
                  <c:v>360.12113851082643</c:v>
                </c:pt>
                <c:pt idx="12">
                  <c:v>372.90457546567706</c:v>
                </c:pt>
                <c:pt idx="13">
                  <c:v>394.89834524832088</c:v>
                </c:pt>
                <c:pt idx="14">
                  <c:v>409.194185140039</c:v>
                </c:pt>
                <c:pt idx="15">
                  <c:v>415.71278980591012</c:v>
                </c:pt>
                <c:pt idx="16">
                  <c:v>415.84706703882307</c:v>
                </c:pt>
                <c:pt idx="17">
                  <c:v>412.60145837216885</c:v>
                </c:pt>
                <c:pt idx="18">
                  <c:v>419.13288868221389</c:v>
                </c:pt>
                <c:pt idx="19">
                  <c:v>423.8683028243081</c:v>
                </c:pt>
                <c:pt idx="20">
                  <c:v>437.31735762985028</c:v>
                </c:pt>
                <c:pt idx="21">
                  <c:v>449.68201386084172</c:v>
                </c:pt>
              </c:numCache>
            </c:numRef>
          </c:val>
        </c:ser>
        <c:ser>
          <c:idx val="4"/>
          <c:order val="4"/>
          <c:tx>
            <c:v>Uso da Terra e Florestas</c:v>
          </c:tx>
          <c:spPr>
            <a:solidFill>
              <a:srgbClr val="00B050"/>
            </a:solidFill>
            <a:ln>
              <a:solidFill>
                <a:schemeClr val="accent1"/>
              </a:solidFill>
            </a:ln>
          </c:spPr>
          <c:cat>
            <c:numRef>
              <c:f>Gráficos!$J$91:$AE$91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Gráficos!$J$96:$AE$96</c:f>
              <c:numCache>
                <c:formatCode>0</c:formatCode>
                <c:ptCount val="22"/>
                <c:pt idx="0">
                  <c:v>815.96495519849861</c:v>
                </c:pt>
                <c:pt idx="1">
                  <c:v>668.75644888120792</c:v>
                </c:pt>
                <c:pt idx="2">
                  <c:v>821.46681909168126</c:v>
                </c:pt>
                <c:pt idx="3">
                  <c:v>883.93132257865079</c:v>
                </c:pt>
                <c:pt idx="4">
                  <c:v>884.26061867240048</c:v>
                </c:pt>
                <c:pt idx="5">
                  <c:v>1940.420117161535</c:v>
                </c:pt>
                <c:pt idx="6">
                  <c:v>1322.8509811010661</c:v>
                </c:pt>
                <c:pt idx="7">
                  <c:v>1027.1040707472591</c:v>
                </c:pt>
                <c:pt idx="8">
                  <c:v>1283.0962203664308</c:v>
                </c:pt>
                <c:pt idx="9">
                  <c:v>1257.9475054513643</c:v>
                </c:pt>
                <c:pt idx="10">
                  <c:v>1343.1356251095037</c:v>
                </c:pt>
                <c:pt idx="11">
                  <c:v>1304.3714446549336</c:v>
                </c:pt>
                <c:pt idx="12">
                  <c:v>1532.7937631851112</c:v>
                </c:pt>
                <c:pt idx="13">
                  <c:v>1526.2094890998958</c:v>
                </c:pt>
                <c:pt idx="14">
                  <c:v>1663.2755510716106</c:v>
                </c:pt>
                <c:pt idx="15">
                  <c:v>1179.0667937230082</c:v>
                </c:pt>
                <c:pt idx="16">
                  <c:v>934.25803229581425</c:v>
                </c:pt>
                <c:pt idx="17">
                  <c:v>809.75473981382015</c:v>
                </c:pt>
                <c:pt idx="18">
                  <c:v>915.91649345008568</c:v>
                </c:pt>
                <c:pt idx="19">
                  <c:v>414.94093292136705</c:v>
                </c:pt>
                <c:pt idx="20">
                  <c:v>353.66671540094359</c:v>
                </c:pt>
                <c:pt idx="21">
                  <c:v>310.48589660694398</c:v>
                </c:pt>
              </c:numCache>
            </c:numRef>
          </c:val>
        </c:ser>
        <c:dLbls/>
        <c:overlap val="100"/>
        <c:axId val="50798976"/>
        <c:axId val="50800512"/>
      </c:barChart>
      <c:catAx>
        <c:axId val="50798976"/>
        <c:scaling>
          <c:orientation val="minMax"/>
        </c:scaling>
        <c:axPos val="b"/>
        <c:numFmt formatCode="General" sourceLinked="1"/>
        <c:tickLblPos val="nextTo"/>
        <c:crossAx val="50800512"/>
        <c:crosses val="autoZero"/>
        <c:auto val="1"/>
        <c:lblAlgn val="ctr"/>
        <c:lblOffset val="100"/>
      </c:catAx>
      <c:valAx>
        <c:axId val="508005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Tg CO</a:t>
                </a:r>
                <a:r>
                  <a:rPr lang="en-US" baseline="-25000"/>
                  <a:t>2</a:t>
                </a:r>
                <a:r>
                  <a:rPr lang="en-US"/>
                  <a:t>eq</a:t>
                </a:r>
              </a:p>
            </c:rich>
          </c:tx>
          <c:layout/>
        </c:title>
        <c:numFmt formatCode="0" sourceLinked="1"/>
        <c:tickLblPos val="nextTo"/>
        <c:crossAx val="50798976"/>
        <c:crosses val="autoZero"/>
        <c:crossBetween val="between"/>
      </c:valAx>
      <c:spPr>
        <a:solidFill>
          <a:srgbClr val="DADCC6"/>
        </a:solidFill>
      </c:spPr>
    </c:plotArea>
    <c:legend>
      <c:legendPos val="b"/>
      <c:layout/>
    </c:legend>
    <c:plotVisOnly val="1"/>
    <c:dispBlanksAs val="gap"/>
  </c:chart>
  <c:spPr>
    <a:solidFill>
      <a:srgbClr val="DADCC6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dLbls>
          <c:showVal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Gráficos!$AB$101:$AB$105</c:f>
              <c:strCache>
                <c:ptCount val="5"/>
                <c:pt idx="0">
                  <c:v>Energia</c:v>
                </c:pt>
                <c:pt idx="1">
                  <c:v>Tratamento de Resíduos</c:v>
                </c:pt>
                <c:pt idx="2">
                  <c:v>Processos Industriais</c:v>
                </c:pt>
                <c:pt idx="3">
                  <c:v>Agropecuária</c:v>
                </c:pt>
                <c:pt idx="4">
                  <c:v>Uso da Terra e Florestas</c:v>
                </c:pt>
              </c:strCache>
            </c:strRef>
          </c:cat>
          <c:val>
            <c:numRef>
              <c:f>Gráficos!$AD$101:$AD$105</c:f>
              <c:numCache>
                <c:formatCode>0%</c:formatCode>
                <c:ptCount val="5"/>
                <c:pt idx="0">
                  <c:v>0.31315007115557475</c:v>
                </c:pt>
                <c:pt idx="1">
                  <c:v>3.6981208648503447E-2</c:v>
                </c:pt>
                <c:pt idx="2">
                  <c:v>6.6194193000926424E-2</c:v>
                </c:pt>
                <c:pt idx="3">
                  <c:v>0.34</c:v>
                </c:pt>
                <c:pt idx="4">
                  <c:v>0.23839826228820021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Gráficos!$Y$101:$Y$105</c:f>
              <c:strCache>
                <c:ptCount val="5"/>
                <c:pt idx="0">
                  <c:v>Energia</c:v>
                </c:pt>
                <c:pt idx="1">
                  <c:v>Tratamento de Resíduos</c:v>
                </c:pt>
                <c:pt idx="2">
                  <c:v>Processos Industriais</c:v>
                </c:pt>
                <c:pt idx="3">
                  <c:v>Agropecuária</c:v>
                </c:pt>
                <c:pt idx="4">
                  <c:v>Uso da Terra e Florestas</c:v>
                </c:pt>
              </c:strCache>
            </c:strRef>
          </c:cat>
          <c:val>
            <c:numRef>
              <c:f>Gráficos!$Z$101:$Z$105</c:f>
              <c:numCache>
                <c:formatCode>0%</c:formatCode>
                <c:ptCount val="5"/>
                <c:pt idx="0">
                  <c:v>0.16073856654568019</c:v>
                </c:pt>
                <c:pt idx="1">
                  <c:v>2.0493115693735284E-2</c:v>
                </c:pt>
                <c:pt idx="2">
                  <c:v>3.8151942195210495E-2</c:v>
                </c:pt>
                <c:pt idx="3">
                  <c:v>0.20348405171853351</c:v>
                </c:pt>
                <c:pt idx="4">
                  <c:v>0.57713232384684043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Gráficos!$AB$194:$AB$197</c:f>
              <c:strCache>
                <c:ptCount val="4"/>
                <c:pt idx="0">
                  <c:v>CO2</c:v>
                </c:pt>
                <c:pt idx="1">
                  <c:v>CH4</c:v>
                </c:pt>
                <c:pt idx="2">
                  <c:v>N2O</c:v>
                </c:pt>
                <c:pt idx="3">
                  <c:v>Outros</c:v>
                </c:pt>
              </c:strCache>
            </c:strRef>
          </c:cat>
          <c:val>
            <c:numRef>
              <c:f>Gráficos!$AC$194:$AC$197</c:f>
              <c:numCache>
                <c:formatCode>0.0%</c:formatCode>
                <c:ptCount val="4"/>
                <c:pt idx="0">
                  <c:v>0.72924877711554614</c:v>
                </c:pt>
                <c:pt idx="1">
                  <c:v>0.18518541210836503</c:v>
                </c:pt>
                <c:pt idx="2">
                  <c:v>8.3008623834971804E-2</c:v>
                </c:pt>
                <c:pt idx="3">
                  <c:v>2.557186941117211E-3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dLbls>
          <c:showVal val="1"/>
        </c:dLbls>
        <c:firstSliceAng val="0"/>
      </c:pieChart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1.0339650742338077E-2"/>
                  <c:y val="7.4823336127635684E-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Gráficos!$AB$194:$AB$197</c:f>
              <c:strCache>
                <c:ptCount val="4"/>
                <c:pt idx="0">
                  <c:v>CO2</c:v>
                </c:pt>
                <c:pt idx="1">
                  <c:v>CH4</c:v>
                </c:pt>
                <c:pt idx="2">
                  <c:v>N2O</c:v>
                </c:pt>
                <c:pt idx="3">
                  <c:v>Outros</c:v>
                </c:pt>
              </c:strCache>
            </c:strRef>
          </c:cat>
          <c:val>
            <c:numRef>
              <c:f>Gráficos!$AI$194:$AI$197</c:f>
              <c:numCache>
                <c:formatCode>0.0%</c:formatCode>
                <c:ptCount val="4"/>
                <c:pt idx="0">
                  <c:v>0.58265623855339121</c:v>
                </c:pt>
                <c:pt idx="1">
                  <c:v>0.27383725027408501</c:v>
                </c:pt>
                <c:pt idx="2">
                  <c:v>0.13817938457701681</c:v>
                </c:pt>
                <c:pt idx="3">
                  <c:v>5.3271265955070765E-3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EF76A2-0CC9-414A-9441-87C69BB3EF8D}" type="datetimeFigureOut">
              <a:rPr lang="pt-BR"/>
              <a:pPr>
                <a:defRPr/>
              </a:pPr>
              <a:t>06/05/2014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AE3D41-C1DC-40A6-88CA-2EF00DB643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30868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TRABALHO\PNUD\ESTIMATIVAS%20ANUAIS\Periodo%202011\Vers&#227;o%20para%20revis&#227;o%20MCTI\www.ipcc.ch\pdf\climate-changes-1995\ipcc-2nd-assessment\2nd-assessment-en.pdf%3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8991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975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6256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6487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Redução de 36% das emissões totais de 2005 para 2011.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2756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41205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SETOR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pt-B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</a:t>
            </a:r>
            <a:r>
              <a:rPr lang="pt-BR" dirty="0" smtClean="0"/>
              <a:t>   </a:t>
            </a:r>
            <a:r>
              <a:rPr lang="pt-B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Energia</a:t>
            </a:r>
            <a:r>
              <a:rPr lang="pt-BR" dirty="0" smtClean="0"/>
              <a:t>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75%</a:t>
            </a:r>
            <a:r>
              <a:rPr lang="pt-BR" dirty="0" smtClean="0"/>
              <a:t>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117%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</a:t>
            </a:r>
            <a:r>
              <a:rPr lang="pt-BR" dirty="0" smtClean="0"/>
              <a:t>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48%</a:t>
            </a:r>
            <a:r>
              <a:rPr lang="pt-BR" dirty="0" smtClean="0"/>
              <a:t>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Agropec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37%</a:t>
            </a:r>
            <a:r>
              <a:rPr lang="pt-BR" dirty="0" smtClean="0"/>
              <a:t>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48%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LULUCF</a:t>
            </a:r>
            <a:r>
              <a:rPr lang="pt-BR" dirty="0" smtClean="0"/>
              <a:t>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43%</a:t>
            </a:r>
            <a:r>
              <a:rPr lang="pt-BR" dirty="0" smtClean="0"/>
              <a:t>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-70%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Residuos</a:t>
            </a:r>
            <a:r>
              <a:rPr lang="pt-BR" dirty="0" smtClean="0"/>
              <a:t>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44%</a:t>
            </a:r>
            <a:r>
              <a:rPr lang="pt-BR" dirty="0" smtClean="0"/>
              <a:t> 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66%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pt-BR" dirty="0" smtClean="0"/>
              <a:t>   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</a:t>
            </a:r>
            <a:r>
              <a:rPr lang="pt-BR" dirty="0" smtClean="0"/>
              <a:t>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-11%</a:t>
            </a:r>
            <a:r>
              <a:rPr lang="pt-BR" dirty="0" smtClean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4800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7351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Trajetoria</a:t>
            </a:r>
            <a:r>
              <a:rPr lang="pt-BR" dirty="0" smtClean="0"/>
              <a:t> exponencial ao compromisso de 2020, em 2011 = 2142 </a:t>
            </a:r>
            <a:r>
              <a:rPr lang="pt-BR" dirty="0" err="1" smtClean="0"/>
              <a:t>Tg</a:t>
            </a:r>
            <a:r>
              <a:rPr lang="pt-BR" dirty="0" smtClean="0"/>
              <a:t> CO2eq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Estimativas 2011 = 1302 </a:t>
            </a:r>
            <a:r>
              <a:rPr lang="pt-BR" dirty="0" err="1" smtClean="0"/>
              <a:t>Tg</a:t>
            </a:r>
            <a:r>
              <a:rPr lang="pt-BR" dirty="0" smtClean="0"/>
              <a:t> CO2eq</a:t>
            </a:r>
          </a:p>
          <a:p>
            <a:r>
              <a:rPr lang="pt-BR" dirty="0" smtClean="0"/>
              <a:t>Diferença para</a:t>
            </a:r>
            <a:r>
              <a:rPr lang="pt-BR" baseline="0" dirty="0" smtClean="0"/>
              <a:t> 2011 em relação a </a:t>
            </a:r>
            <a:r>
              <a:rPr lang="pt-BR" baseline="0" dirty="0" err="1" smtClean="0"/>
              <a:t>trajetoria</a:t>
            </a:r>
            <a:r>
              <a:rPr lang="pt-BR" baseline="0" dirty="0" smtClean="0"/>
              <a:t> = -39%</a:t>
            </a:r>
          </a:p>
          <a:p>
            <a:r>
              <a:rPr lang="pt-BR" baseline="0" dirty="0" smtClean="0"/>
              <a:t>Diferença para 2011 em relação a projeção BAU 2020 (3236) = -60%</a:t>
            </a:r>
          </a:p>
          <a:p>
            <a:r>
              <a:rPr lang="pt-BR" baseline="0" dirty="0" smtClean="0"/>
              <a:t>Diferença para 2011 em relação ao compromisso 2020 (2068) = -37%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9274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0695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936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Brasil instituiu a Política Nacional sobre a Mudança do Clima (PNMC), por meio da Lei n</a:t>
            </a:r>
            <a:r>
              <a:rPr lang="pt-BR" sz="120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12.187/2009 que define o compromisso nacional voluntário de adoção de ações de mitigação com vistas a reduzir suas emissões de gases de efeito estufa (GEE) entre 36,1% e 38,9% em relação às emissões projetadas até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5361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200" dirty="0" smtClean="0"/>
              <a:t>REMOÇÕES </a:t>
            </a:r>
          </a:p>
          <a:p>
            <a:pPr marL="0" indent="0">
              <a:buNone/>
            </a:pPr>
            <a:endParaRPr lang="pt-BR" sz="12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1200" dirty="0" smtClean="0"/>
              <a:t>Unicamente no setor Mudança do uso da terra e floresta são estimadas </a:t>
            </a:r>
            <a:r>
              <a:rPr lang="pt-BR" sz="1200" b="1" dirty="0" smtClean="0"/>
              <a:t>remoções</a:t>
            </a:r>
            <a:r>
              <a:rPr lang="pt-BR" sz="1200" dirty="0" smtClean="0"/>
              <a:t> de CO</a:t>
            </a:r>
            <a:r>
              <a:rPr lang="pt-BR" sz="1200" baseline="-25000" dirty="0" smtClean="0"/>
              <a:t>2</a:t>
            </a:r>
            <a:r>
              <a:rPr lang="pt-BR" sz="1200" dirty="0" smtClean="0"/>
              <a:t> (quando há crescimento da vegetação, com a transformação de CO</a:t>
            </a:r>
            <a:r>
              <a:rPr lang="pt-BR" sz="1200" baseline="-25000" dirty="0" smtClean="0"/>
              <a:t>2</a:t>
            </a:r>
            <a:r>
              <a:rPr lang="pt-BR" sz="1200" dirty="0" smtClean="0"/>
              <a:t> em carbono fixado e liberação de oxigênio, pelo processo de fotossíntese) além de</a:t>
            </a:r>
            <a:r>
              <a:rPr lang="pt-BR" sz="1200" b="1" dirty="0" smtClean="0"/>
              <a:t> emissões</a:t>
            </a:r>
            <a:r>
              <a:rPr lang="pt-BR" sz="1200" dirty="0" smtClean="0"/>
              <a:t> de CO</a:t>
            </a:r>
            <a:r>
              <a:rPr lang="pt-BR" sz="1200" baseline="-25000" dirty="0" smtClean="0"/>
              <a:t>2</a:t>
            </a:r>
            <a:r>
              <a:rPr lang="pt-BR" sz="1200" dirty="0" smtClean="0"/>
              <a:t> (quando há perda de carbono para a atmosfera, pelo processo de oxidação).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200" dirty="0" smtClean="0"/>
              <a:t>Lembrando que só se contabilizam emissões e remoções antrópicas, as emissões de CO</a:t>
            </a:r>
            <a:r>
              <a:rPr lang="pt-BR" sz="1200" baseline="-25000" dirty="0" smtClean="0"/>
              <a:t>2</a:t>
            </a:r>
            <a:r>
              <a:rPr lang="pt-BR" sz="1200" dirty="0" smtClean="0"/>
              <a:t> devido ao desmatamento e outras mudanças de uso da terra são parcialmente compensadas por remoções de CO</a:t>
            </a:r>
            <a:r>
              <a:rPr lang="pt-BR" sz="1200" baseline="-25000" dirty="0" smtClean="0"/>
              <a:t>2</a:t>
            </a:r>
            <a:r>
              <a:rPr lang="pt-BR" sz="1200" dirty="0" smtClean="0"/>
              <a:t> das áreas onde há interferência humana, não só as de reflorestamento e de vegetação secundária, como também outras áreas consideradas manejadas, conforme a metodologia do IPCC.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200" dirty="0" smtClean="0"/>
              <a:t>No Brasil, as áreas de floresta e de vegetação nativa não-florestal contidas em </a:t>
            </a:r>
            <a:r>
              <a:rPr lang="pt-BR" sz="1200" i="1" dirty="0" smtClean="0"/>
              <a:t>Terras Indígenas</a:t>
            </a:r>
            <a:r>
              <a:rPr lang="pt-BR" sz="1200" dirty="0" smtClean="0"/>
              <a:t> e no </a:t>
            </a:r>
            <a:r>
              <a:rPr lang="pt-BR" sz="1200" i="1" dirty="0" smtClean="0"/>
              <a:t>Sistema Nacional de Unidades de Conservação da Natureza</a:t>
            </a:r>
            <a:r>
              <a:rPr lang="pt-BR" sz="1200" dirty="0" smtClean="0"/>
              <a:t> são áreas submetidas a processo de planejamento e implementação de práticas para manejo e uso da terra com vista a cumprir relevantes funções ecológicas, econômicas e sociais, sendo consideradas, de acordo com essa metodologia, </a:t>
            </a:r>
            <a:r>
              <a:rPr lang="pt-BR" sz="1200" b="1" dirty="0" smtClean="0"/>
              <a:t>manejadas</a:t>
            </a:r>
            <a:r>
              <a:rPr lang="pt-BR" sz="1200" dirty="0" smtClean="0"/>
              <a:t>. Excetuam-se, por enquanto, as </a:t>
            </a:r>
            <a:r>
              <a:rPr lang="pt-BR" sz="1200" i="1" dirty="0" smtClean="0"/>
              <a:t>Reservas Particulares do Patrimônio Natural</a:t>
            </a:r>
            <a:r>
              <a:rPr lang="pt-BR" sz="1200" dirty="0" smtClean="0"/>
              <a:t>.</a:t>
            </a:r>
          </a:p>
          <a:p>
            <a:pPr marL="0" indent="0">
              <a:buNone/>
            </a:pPr>
            <a:r>
              <a:rPr lang="pt-BR" sz="1200" dirty="0" smtClean="0"/>
              <a:t> </a:t>
            </a:r>
          </a:p>
          <a:p>
            <a:pPr marL="0" indent="0">
              <a:buNone/>
            </a:pPr>
            <a:r>
              <a:rPr lang="pt-BR" sz="1200" dirty="0" smtClean="0"/>
              <a:t>Por isso, aparecem aqui as expressões “emissões brutas”, “remoções” e “emissões líquidas” de CO</a:t>
            </a:r>
            <a:r>
              <a:rPr lang="pt-BR" sz="1200" baseline="-25000" dirty="0" smtClean="0"/>
              <a:t>2</a:t>
            </a:r>
            <a:r>
              <a:rPr lang="pt-BR" sz="1200" dirty="0" smtClean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1200" i="1" dirty="0" smtClean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584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o Decreto n</a:t>
            </a:r>
            <a:r>
              <a:rPr lang="pt-BR" sz="120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7.390/2010, que regulamenta a Política Nacional sobre Mudança do Clima, a projeção de emissões de gases de efeito estufa para 2020 foi estimada em 3,236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</a:t>
            </a:r>
            <a:r>
              <a:rPr lang="pt-B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eq. Dessa forma, a redução correspondente aos percentuais estabelecidos encontra-se entre 1,168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</a:t>
            </a:r>
            <a:r>
              <a:rPr lang="pt-B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 e 1,259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</a:t>
            </a:r>
            <a:r>
              <a:rPr lang="pt-B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eq, respectivamente, para o ano em questão.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Business-as-usual: considerando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execução normal das atividades econômicas, sem a implementação de ações de mitigação.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87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fim de acompanhar o cumprimento do compromisso nacional voluntário para a redução das emissões (Art. 12 da Lei n</a:t>
            </a:r>
            <a:r>
              <a:rPr lang="pt-BR" sz="120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12.187/2009) até o ano de 2020, foi estabelecido no Art. 11 do Decreto n</a:t>
            </a:r>
            <a:r>
              <a:rPr lang="pt-BR" sz="1200" u="sng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7.390/2010 que serão publicadas, a partir de 2012, estimativas anuais de emissões de gases de efeito estufa no Brasil.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responsabilidade da elaboração dessas estimativas, bem como do aprimoramento da metodologia de cálculo da projeção de emissões, é de grupo de trabalho coordenado pelo Ministério da Ciência, Tecnologia e Inovação.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968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156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estimativas nacionais foram elaboradas tomando-se por base a metodologia empregada nos relatórios de referência publicados no II Inventário Brasileiro de Emissões Antrópicas por Fontes e Remoções por Sumidouros de Gases de Efeito Estufa não Controlados pelo Protocolo de Montreal, de 2010.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Portanto, como diretriz técnica básica, foram utilizados os documentos elaborados pelo Painel Intergovernamental de Mudança Climática (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Intergovenmental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IPCC):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 documento “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Revised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1996 IPCC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Greenhouse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Inventories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publicado em 1997, o documento “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Guidance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Uncertainty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in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Greenhouse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Inventories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publicado em 2000, e o documento “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Guidance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Land Use, Land Use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Forestry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publicado em 2003. Algumas das estimativas já levam em conta informações publicadas no documento “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2006 IPCC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Greenhouse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Inventories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publicado em 2006.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90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5984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Fazem parte das Estimativas todos os gases de efeito estufa direto já considerados no II Inventário Brasileiro, não sendo estimados os gases de efeito estufa indireto. Para compará-los e somá-los, foi utilizada a métrica usual do Potencial de Aquecimento Global (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Warming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GWP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atualmente utilizada para inventários nacionais como fator de ponderação, para se chegar à unidade comum, o equivalente de dióxido de carbono (CO</a:t>
            </a:r>
            <a:r>
              <a:rPr lang="pt-B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IPCC – Segundo Relatório de Avaliação, 1995. Disponível em: &lt;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www.ipcc.ch/</a:t>
            </a:r>
            <a:r>
              <a:rPr lang="pt-BR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pdf</a:t>
            </a:r>
            <a:r>
              <a:rPr lang="pt-B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/climate-changes-1995/ipcc-2nd-assessment/2nd-assessment-en.pdf&gt;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5231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Estimativas avançaram a partir dos resultados do II Inventário, de 1990 a 2005, estendendo o período analisado para até 2011. Cabe ressaltar que o presente exercício não tem a mesma acurácia reservada ao Inventário.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vez que, as planilhas de cálculo de então foram acrescidas dos dados mais atualizados que estivessem disponíveis, sem a busca de novos parâmetros e fatores de emissão, dos quais um trabalho científico mais apurado se incumbirá para a terceira edição do Inventário.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alguns casos, diante da disponibilidade de novas informações para a série histórica de 1990 a 2005, foram feitos recálculos para as emissões divulgadas no último Inventário.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Estimativas foram submetidas à análise de especialistas de cada setor ligados à Rede Clima, como parte do processo de controle e garantia de qualidade. Os comentários recebidos foram analisados pela equipe e incorporados, quando pertinentes ao escopo do exercício.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047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asilescola.com/brasil/agropecuaria-centrooeste.htm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hyperlink" Target="http://diariodeteresina.com.br/noticias/geral/piaui-inicia-projeto-pioneiro-para-tratar-residuos-solidos.html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diariodonordeste.globo.com/materia.asp?codigo=648216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fsindicalmg.com.br/2012/09/burocracia-e-prejudicial-a-competitividade-de-92-das-industrias-revela-sondagem-da-cni/industria-brasil-meio-ambiente-sesi-senai-iel/" TargetMode="External"/><Relationship Id="rId4" Type="http://schemas.openxmlformats.org/officeDocument/2006/relationships/hyperlink" Target="http://envolverde.com.br/noticias/desmatamento-em-mato-grosso-e-grave/" TargetMode="External"/><Relationship Id="rId9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20813" y="241300"/>
            <a:ext cx="6361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2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Ministério da Ciência, Tecnologia e Inovação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2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Secretaria de Políticas e Programas de Pesquisa e Desenvolvimento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2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Coordenação Geral de Mudanças Globais de Clima 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1835695" y="981075"/>
            <a:ext cx="7108279" cy="76200"/>
          </a:xfrm>
          <a:prstGeom prst="rect">
            <a:avLst/>
          </a:prstGeom>
          <a:gradFill rotWithShape="0">
            <a:gsLst>
              <a:gs pos="0">
                <a:srgbClr val="00475E"/>
              </a:gs>
              <a:gs pos="50000">
                <a:srgbClr val="0099CC"/>
              </a:gs>
              <a:gs pos="100000">
                <a:srgbClr val="00475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4" name="Picture 6" descr="lado-MCT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85725"/>
          </a:xfrm>
          <a:prstGeom prst="rect">
            <a:avLst/>
          </a:prstGeom>
          <a:gradFill rotWithShape="0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8494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envolverde.com.br/portal/wp-content/uploads/2011/05/1292.jp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00" y="155532"/>
            <a:ext cx="1551364" cy="114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ariodonordeste.globo.com/imagem.asp?Imagem=384513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7" y="2780928"/>
            <a:ext cx="15556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rasilescola.com/upload/e/agropecuaria%20centro%20oeste.jp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20492"/>
            <a:ext cx="1547664" cy="129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sindicalmg.com.br/wp-content/uploads/2012/09/industria-brasil-meio-ambiente-sesi-senai-iel.jpg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7" y="4293096"/>
            <a:ext cx="1555602" cy="13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diariodeteresina.com.br/wp-content/uploads/2013/01/NOTA-4.jpg">
            <a:hlinkClick r:id="rId12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763809"/>
            <a:ext cx="1547665" cy="10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37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668D-85D9-4637-BD88-0592C08C19F3}" type="datetimeFigureOut">
              <a:rPr lang="pt-BR"/>
              <a:pPr>
                <a:defRPr/>
              </a:pPr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1EE0-0767-4C04-B1F4-E5E791F939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925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BD1F-79E7-4CBE-92DC-E14621D42234}" type="datetimeFigureOut">
              <a:rPr lang="pt-BR"/>
              <a:pPr>
                <a:defRPr/>
              </a:pPr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81EF-B319-4258-B6BB-50B18EA0AE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768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274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7248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36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2938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7209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378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3906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226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B1B9-462C-4B25-9D94-6F8AB03AB919}" type="datetimeFigureOut">
              <a:rPr lang="pt-BR"/>
              <a:pPr>
                <a:defRPr/>
              </a:pPr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EC80-004A-459A-8F0A-27A7010F61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466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041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1845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18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6B70-E0DD-47C1-98B7-1112EF8B2262}" type="datetimeFigureOut">
              <a:rPr lang="pt-BR"/>
              <a:pPr>
                <a:defRPr/>
              </a:pPr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67EE3-341A-4522-9A99-6795698C53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474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8FA3-54F2-4426-82C0-7399A12E3891}" type="datetimeFigureOut">
              <a:rPr lang="pt-BR"/>
              <a:pPr>
                <a:defRPr/>
              </a:pPr>
              <a:t>06/05/2014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31D7-F131-4572-B906-C880103AEF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65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CC19-1782-4D6D-8788-8EDA86D531B6}" type="datetimeFigureOut">
              <a:rPr lang="pt-BR"/>
              <a:pPr>
                <a:defRPr/>
              </a:pPr>
              <a:t>06/05/2014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2167-D265-451B-91DF-1F044871C7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3858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4EE04-38EE-4076-A08C-5BB8D16695BD}" type="datetimeFigureOut">
              <a:rPr lang="pt-BR"/>
              <a:pPr>
                <a:defRPr/>
              </a:pPr>
              <a:t>06/05/2014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ADD4-C3F4-4773-B8E6-E6FFD6CEC3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611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4FE5-E45B-4D25-87E7-C5B731F608A1}" type="datetimeFigureOut">
              <a:rPr lang="pt-BR"/>
              <a:pPr>
                <a:defRPr/>
              </a:pPr>
              <a:t>06/05/2014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2437-EECE-49C2-999E-9ED9126A11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629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0640-9963-4863-AB23-CB7217B46FEB}" type="datetimeFigureOut">
              <a:rPr lang="pt-BR"/>
              <a:pPr>
                <a:defRPr/>
              </a:pPr>
              <a:t>06/05/2014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3D60-CD55-4FC7-A599-E863FF5A53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427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1259-4D14-4801-B27D-1169CADB2615}" type="datetimeFigureOut">
              <a:rPr lang="pt-BR"/>
              <a:pPr>
                <a:defRPr/>
              </a:pPr>
              <a:t>06/05/2014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BEC0-60A1-40BC-91B0-5215169685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313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775BE3-E691-4314-BA27-923D7BFA5D6D}" type="datetimeFigureOut">
              <a:rPr lang="pt-BR"/>
              <a:pPr>
                <a:defRPr/>
              </a:pPr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2E77C9-99D7-4862-A442-50D0BD8C02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DEB7-2119-4EA2-909E-E2E0B2DA8DF9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EA5-A242-426B-AB61-03A00FD651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690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334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962231" y="1916832"/>
            <a:ext cx="6907213" cy="1223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600" b="1" dirty="0" smtClean="0">
                <a:latin typeface="+mn-lt"/>
              </a:rPr>
              <a:t>Estimativas Anuais de Emissões de Gases de Efeito Estufa</a:t>
            </a:r>
            <a:endParaRPr lang="pt-BR" sz="3600" b="1" dirty="0">
              <a:latin typeface="+mn-lt"/>
            </a:endParaRPr>
          </a:p>
        </p:txBody>
      </p:sp>
      <p:sp>
        <p:nvSpPr>
          <p:cNvPr id="3077" name="Subtítulo 2"/>
          <p:cNvSpPr txBox="1">
            <a:spLocks/>
          </p:cNvSpPr>
          <p:nvPr/>
        </p:nvSpPr>
        <p:spPr bwMode="auto">
          <a:xfrm>
            <a:off x="1931739" y="6021288"/>
            <a:ext cx="6816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1600" dirty="0" smtClean="0"/>
              <a:t>Audiência Pública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1600" dirty="0" smtClean="0"/>
              <a:t>06 de maio </a:t>
            </a:r>
            <a:r>
              <a:rPr lang="pt-BR" sz="1600" dirty="0"/>
              <a:t>de </a:t>
            </a:r>
            <a:r>
              <a:rPr lang="pt-BR" sz="1600" dirty="0" smtClean="0"/>
              <a:t>2014.</a:t>
            </a:r>
            <a:endParaRPr lang="pt-BR" sz="16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1931739" y="3429000"/>
            <a:ext cx="6816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dirty="0" smtClean="0"/>
              <a:t>Secretaria de Políticas e Programas de Pesquisa e Desenvolvimento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dirty="0" smtClean="0"/>
              <a:t>Coordenação Geral de Mudanças Globais de Clima – MCTI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pt-BR" dirty="0" smtClean="0"/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400" dirty="0" smtClean="0"/>
              <a:t>Danielly </a:t>
            </a:r>
            <a:r>
              <a:rPr lang="pt-BR" sz="2400" dirty="0" err="1" smtClean="0"/>
              <a:t>Godiva</a:t>
            </a:r>
            <a:endParaRPr lang="pt-BR" sz="2400" dirty="0" smtClean="0"/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Supervisora do Inventário Brasileiro de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Emissões e Remoções de Gases de Efeito Estufa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3"/>
          <p:cNvSpPr txBox="1">
            <a:spLocks noChangeArrowheads="1"/>
          </p:cNvSpPr>
          <p:nvPr/>
        </p:nvSpPr>
        <p:spPr bwMode="auto">
          <a:xfrm>
            <a:off x="1835150" y="6505401"/>
            <a:ext cx="4249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400" dirty="0" err="1"/>
              <a:t>Tg</a:t>
            </a:r>
            <a:r>
              <a:rPr lang="pt-BR" sz="1400" dirty="0"/>
              <a:t> = milhões de toneladas. GWP CH</a:t>
            </a:r>
            <a:r>
              <a:rPr lang="pt-BR" sz="1400" baseline="-25000" dirty="0"/>
              <a:t>4</a:t>
            </a:r>
            <a:r>
              <a:rPr lang="pt-BR" sz="1400" dirty="0"/>
              <a:t>: 21; GWP N</a:t>
            </a:r>
            <a:r>
              <a:rPr lang="pt-BR" sz="1400" baseline="-25000" dirty="0"/>
              <a:t>2</a:t>
            </a:r>
            <a:r>
              <a:rPr lang="pt-BR" sz="1400" dirty="0"/>
              <a:t>O: 310</a:t>
            </a:r>
          </a:p>
        </p:txBody>
      </p:sp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6138385"/>
              </p:ext>
            </p:extLst>
          </p:nvPr>
        </p:nvGraphicFramePr>
        <p:xfrm>
          <a:off x="1763688" y="1196752"/>
          <a:ext cx="7157839" cy="534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4"/>
          <p:cNvSpPr txBox="1"/>
          <p:nvPr/>
        </p:nvSpPr>
        <p:spPr>
          <a:xfrm>
            <a:off x="2811766" y="1268760"/>
            <a:ext cx="5288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/>
              <a:t>Primeiras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Estimativas</a:t>
            </a:r>
            <a:r>
              <a:rPr lang="en-US" sz="1600" b="1" dirty="0" smtClean="0"/>
              <a:t> – 2013</a:t>
            </a:r>
          </a:p>
          <a:p>
            <a:pPr algn="ctr"/>
            <a:r>
              <a:rPr lang="en-US" sz="1400" b="1" dirty="0" err="1" smtClean="0"/>
              <a:t>Emissões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brasileiras</a:t>
            </a:r>
            <a:r>
              <a:rPr lang="en-US" sz="1400" b="1" dirty="0" smtClean="0"/>
              <a:t> de GEE - </a:t>
            </a:r>
            <a:r>
              <a:rPr lang="en-US" sz="1400" b="1" dirty="0" err="1" smtClean="0"/>
              <a:t>Período</a:t>
            </a:r>
            <a:r>
              <a:rPr lang="en-US" sz="1400" b="1" dirty="0" smtClean="0"/>
              <a:t> 1990-2010 </a:t>
            </a:r>
            <a:r>
              <a:rPr lang="en-US" sz="1400" b="1" dirty="0" err="1" smtClean="0"/>
              <a:t>em</a:t>
            </a:r>
            <a:r>
              <a:rPr lang="en-US" sz="1400" b="1" dirty="0" smtClean="0"/>
              <a:t> CO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eq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17" t="16399"/>
          <a:stretch/>
        </p:blipFill>
        <p:spPr>
          <a:xfrm>
            <a:off x="8462804" y="1700808"/>
            <a:ext cx="213652" cy="439777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17" t="16399"/>
          <a:stretch/>
        </p:blipFill>
        <p:spPr>
          <a:xfrm>
            <a:off x="8388424" y="5863602"/>
            <a:ext cx="213652" cy="229694"/>
          </a:xfrm>
          <a:prstGeom prst="rect">
            <a:avLst/>
          </a:prstGeom>
        </p:spPr>
      </p:pic>
      <p:cxnSp>
        <p:nvCxnSpPr>
          <p:cNvPr id="3" name="Conector de seta reta 2"/>
          <p:cNvCxnSpPr/>
          <p:nvPr/>
        </p:nvCxnSpPr>
        <p:spPr>
          <a:xfrm flipH="1">
            <a:off x="6732240" y="4437112"/>
            <a:ext cx="43204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7092280" y="4260062"/>
            <a:ext cx="1483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+mn-lt"/>
              </a:rPr>
              <a:t>1.246 </a:t>
            </a:r>
            <a:r>
              <a:rPr lang="pt-BR" sz="1600" dirty="0" err="1" smtClean="0">
                <a:latin typeface="+mn-lt"/>
              </a:rPr>
              <a:t>Tg</a:t>
            </a:r>
            <a:r>
              <a:rPr lang="pt-BR" sz="1600" dirty="0" smtClean="0">
                <a:latin typeface="+mn-lt"/>
              </a:rPr>
              <a:t> CO</a:t>
            </a:r>
            <a:r>
              <a:rPr lang="pt-BR" sz="1600" baseline="-25000" dirty="0" smtClean="0">
                <a:latin typeface="+mn-lt"/>
              </a:rPr>
              <a:t>2</a:t>
            </a:r>
            <a:r>
              <a:rPr lang="pt-BR" sz="1600" dirty="0" smtClean="0">
                <a:latin typeface="+mn-lt"/>
              </a:rPr>
              <a:t>eq</a:t>
            </a:r>
            <a:endParaRPr lang="pt-B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3"/>
          <p:cNvSpPr txBox="1">
            <a:spLocks noChangeArrowheads="1"/>
          </p:cNvSpPr>
          <p:nvPr/>
        </p:nvSpPr>
        <p:spPr bwMode="auto">
          <a:xfrm>
            <a:off x="1835150" y="6505401"/>
            <a:ext cx="4249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400" dirty="0" err="1"/>
              <a:t>Tg</a:t>
            </a:r>
            <a:r>
              <a:rPr lang="pt-BR" sz="1400" dirty="0"/>
              <a:t> = milhões de toneladas. GWP CH</a:t>
            </a:r>
            <a:r>
              <a:rPr lang="pt-BR" sz="1400" baseline="-25000" dirty="0"/>
              <a:t>4</a:t>
            </a:r>
            <a:r>
              <a:rPr lang="pt-BR" sz="1400" dirty="0"/>
              <a:t>: 21; GWP N</a:t>
            </a:r>
            <a:r>
              <a:rPr lang="pt-BR" sz="1400" baseline="-25000" dirty="0"/>
              <a:t>2</a:t>
            </a:r>
            <a:r>
              <a:rPr lang="pt-BR" sz="1400" dirty="0"/>
              <a:t>O: 310</a:t>
            </a:r>
          </a:p>
        </p:txBody>
      </p:sp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076714"/>
              </p:ext>
            </p:extLst>
          </p:nvPr>
        </p:nvGraphicFramePr>
        <p:xfrm>
          <a:off x="1763688" y="1196752"/>
          <a:ext cx="7157839" cy="534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4"/>
          <p:cNvSpPr txBox="1"/>
          <p:nvPr/>
        </p:nvSpPr>
        <p:spPr>
          <a:xfrm>
            <a:off x="2811765" y="1268760"/>
            <a:ext cx="5288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Emissões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brasileiras</a:t>
            </a:r>
            <a:r>
              <a:rPr lang="en-US" sz="1400" b="1" dirty="0" smtClean="0"/>
              <a:t> de GEE - </a:t>
            </a:r>
            <a:r>
              <a:rPr lang="en-US" sz="1400" b="1" dirty="0" err="1" smtClean="0"/>
              <a:t>Período</a:t>
            </a:r>
            <a:r>
              <a:rPr lang="en-US" sz="1400" b="1" dirty="0" smtClean="0"/>
              <a:t> 1990-2010 </a:t>
            </a:r>
            <a:r>
              <a:rPr lang="en-US" sz="1400" b="1" dirty="0" err="1" smtClean="0"/>
              <a:t>em</a:t>
            </a:r>
            <a:r>
              <a:rPr lang="en-US" sz="1400" b="1" dirty="0" smtClean="0"/>
              <a:t> CO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eq</a:t>
            </a:r>
          </a:p>
          <a:p>
            <a:pPr algn="ctr"/>
            <a:r>
              <a:rPr lang="en-US" sz="1400" b="1" dirty="0"/>
              <a:t>+ </a:t>
            </a:r>
            <a:r>
              <a:rPr lang="en-US" sz="1400" b="1" dirty="0" err="1"/>
              <a:t>Projeção</a:t>
            </a:r>
            <a:r>
              <a:rPr lang="en-US" sz="1400" b="1" dirty="0"/>
              <a:t> </a:t>
            </a:r>
            <a:r>
              <a:rPr lang="en-US" sz="1400" b="1" dirty="0" err="1"/>
              <a:t>para</a:t>
            </a:r>
            <a:r>
              <a:rPr lang="en-US" sz="1400" b="1" dirty="0"/>
              <a:t> 2020 e </a:t>
            </a:r>
            <a:r>
              <a:rPr lang="en-US" sz="1400" b="1" dirty="0" err="1"/>
              <a:t>compromisso</a:t>
            </a:r>
            <a:r>
              <a:rPr lang="en-US" sz="1400" b="1" dirty="0"/>
              <a:t> </a:t>
            </a:r>
            <a:r>
              <a:rPr lang="en-US" sz="1400" b="1" dirty="0" err="1" smtClean="0"/>
              <a:t>voluntário</a:t>
            </a:r>
            <a:endParaRPr lang="en-US" sz="1400" b="1" dirty="0"/>
          </a:p>
        </p:txBody>
      </p:sp>
      <p:sp>
        <p:nvSpPr>
          <p:cNvPr id="9" name="TextBox 12"/>
          <p:cNvSpPr txBox="1"/>
          <p:nvPr/>
        </p:nvSpPr>
        <p:spPr>
          <a:xfrm>
            <a:off x="6516216" y="2276872"/>
            <a:ext cx="956020" cy="3600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/>
              <a:t>Projeção</a:t>
            </a:r>
            <a:r>
              <a:rPr lang="en-US" sz="1600" b="1" dirty="0" smtClean="0"/>
              <a:t> (3.236 </a:t>
            </a:r>
            <a:r>
              <a:rPr lang="en-US" sz="1600" b="1" dirty="0" err="1" smtClean="0"/>
              <a:t>Tg</a:t>
            </a:r>
            <a:r>
              <a:rPr lang="en-US" sz="1600" b="1" dirty="0" smtClean="0"/>
              <a:t> CO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eq)</a:t>
            </a:r>
            <a:endParaRPr lang="en-US" sz="1600" b="1" dirty="0"/>
          </a:p>
        </p:txBody>
      </p:sp>
      <p:sp>
        <p:nvSpPr>
          <p:cNvPr id="10" name="TextBox 25"/>
          <p:cNvSpPr txBox="1"/>
          <p:nvPr/>
        </p:nvSpPr>
        <p:spPr>
          <a:xfrm>
            <a:off x="7236296" y="3429000"/>
            <a:ext cx="955998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err="1" smtClean="0"/>
              <a:t>Compromisso</a:t>
            </a:r>
            <a:r>
              <a:rPr lang="en-US" sz="1600" b="1" dirty="0" smtClean="0"/>
              <a:t> </a:t>
            </a:r>
          </a:p>
          <a:p>
            <a:pPr algn="r"/>
            <a:r>
              <a:rPr lang="en-US" sz="1600" b="1" dirty="0" smtClean="0"/>
              <a:t>(2.068 </a:t>
            </a:r>
            <a:r>
              <a:rPr lang="en-US" sz="1600" b="1" dirty="0" err="1" smtClean="0"/>
              <a:t>Tg</a:t>
            </a:r>
            <a:r>
              <a:rPr lang="en-US" sz="1600" b="1" dirty="0" smtClean="0"/>
              <a:t> CO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eq) </a:t>
            </a:r>
            <a:endParaRPr lang="en-US" sz="1600" b="1" dirty="0"/>
          </a:p>
        </p:txBody>
      </p:sp>
      <p:sp>
        <p:nvSpPr>
          <p:cNvPr id="13" name="Multiply 23"/>
          <p:cNvSpPr>
            <a:spLocks noChangeAspect="1"/>
          </p:cNvSpPr>
          <p:nvPr/>
        </p:nvSpPr>
        <p:spPr>
          <a:xfrm>
            <a:off x="8388424" y="3526586"/>
            <a:ext cx="360040" cy="309287"/>
          </a:xfrm>
          <a:prstGeom prst="mathMultiply">
            <a:avLst>
              <a:gd name="adj1" fmla="val 16339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Conector de seta reta 2"/>
          <p:cNvCxnSpPr/>
          <p:nvPr/>
        </p:nvCxnSpPr>
        <p:spPr>
          <a:xfrm>
            <a:off x="8134045" y="2492896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8134045" y="3700283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32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7120827"/>
              </p:ext>
            </p:extLst>
          </p:nvPr>
        </p:nvGraphicFramePr>
        <p:xfrm>
          <a:off x="1815604" y="1268760"/>
          <a:ext cx="71488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CaixaDeTexto 3"/>
          <p:cNvSpPr txBox="1">
            <a:spLocks noChangeArrowheads="1"/>
          </p:cNvSpPr>
          <p:nvPr/>
        </p:nvSpPr>
        <p:spPr bwMode="auto">
          <a:xfrm>
            <a:off x="1835150" y="6505401"/>
            <a:ext cx="4249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400" dirty="0" err="1"/>
              <a:t>Tg</a:t>
            </a:r>
            <a:r>
              <a:rPr lang="pt-BR" sz="1400" dirty="0"/>
              <a:t> = milhões de toneladas. GWP CH</a:t>
            </a:r>
            <a:r>
              <a:rPr lang="pt-BR" sz="1400" baseline="-25000" dirty="0"/>
              <a:t>4</a:t>
            </a:r>
            <a:r>
              <a:rPr lang="pt-BR" sz="1400" dirty="0"/>
              <a:t>: 21; GWP N</a:t>
            </a:r>
            <a:r>
              <a:rPr lang="pt-BR" sz="1400" baseline="-25000" dirty="0"/>
              <a:t>2</a:t>
            </a:r>
            <a:r>
              <a:rPr lang="pt-BR" sz="1400" dirty="0"/>
              <a:t>O: 310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8676456" y="3255239"/>
            <a:ext cx="0" cy="7283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380312" y="2916685"/>
            <a:ext cx="1448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+mn-lt"/>
              </a:rPr>
              <a:t>1.302 </a:t>
            </a:r>
            <a:r>
              <a:rPr lang="pt-BR" sz="1600" dirty="0" err="1" smtClean="0">
                <a:latin typeface="+mn-lt"/>
              </a:rPr>
              <a:t>Tg</a:t>
            </a:r>
            <a:r>
              <a:rPr lang="pt-BR" sz="1600" dirty="0" smtClean="0">
                <a:latin typeface="+mn-lt"/>
              </a:rPr>
              <a:t> CO</a:t>
            </a:r>
            <a:r>
              <a:rPr lang="pt-BR" sz="1600" baseline="-25000" dirty="0" smtClean="0">
                <a:latin typeface="+mn-lt"/>
              </a:rPr>
              <a:t>2</a:t>
            </a:r>
            <a:r>
              <a:rPr lang="pt-BR" sz="1600" dirty="0" smtClean="0">
                <a:latin typeface="+mn-lt"/>
              </a:rPr>
              <a:t>eq</a:t>
            </a:r>
            <a:endParaRPr lang="pt-B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0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35696" y="1196752"/>
            <a:ext cx="712879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P</a:t>
            </a:r>
            <a:r>
              <a:rPr lang="pt-BR" sz="2800" b="1" dirty="0" smtClean="0"/>
              <a:t>erfil de emissões</a:t>
            </a:r>
            <a:endParaRPr lang="pt-BR" sz="2800" b="1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45" t="92079" r="14274" b="2186"/>
          <a:stretch/>
        </p:blipFill>
        <p:spPr bwMode="auto">
          <a:xfrm>
            <a:off x="1691680" y="6066716"/>
            <a:ext cx="7200800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31811" y="216595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Emissões de 2,03 bilhões de toneladas de CO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eq </a:t>
            </a:r>
          </a:p>
          <a:p>
            <a:pPr algn="ctr"/>
            <a:r>
              <a:rPr lang="pt-BR" sz="1600" b="1" dirty="0" smtClean="0"/>
              <a:t>em 2005 </a:t>
            </a:r>
            <a:endParaRPr lang="pt-BR" sz="1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20243" y="216595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Emissões de 1,30 bilhão de toneladas de CO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eq </a:t>
            </a:r>
          </a:p>
          <a:p>
            <a:pPr algn="ctr"/>
            <a:r>
              <a:rPr lang="pt-BR" sz="1600" b="1" dirty="0" smtClean="0"/>
              <a:t>em 2011 </a:t>
            </a:r>
            <a:endParaRPr lang="pt-BR" sz="1600" b="1" dirty="0"/>
          </a:p>
        </p:txBody>
      </p:sp>
      <p:sp>
        <p:nvSpPr>
          <p:cNvPr id="6" name="Seta para a direita 5"/>
          <p:cNvSpPr/>
          <p:nvPr/>
        </p:nvSpPr>
        <p:spPr>
          <a:xfrm>
            <a:off x="5292080" y="4293096"/>
            <a:ext cx="792088" cy="504056"/>
          </a:xfrm>
          <a:prstGeom prst="rightArrow">
            <a:avLst>
              <a:gd name="adj1" fmla="val 50000"/>
              <a:gd name="adj2" fmla="val 62542"/>
            </a:avLst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2992916"/>
              </p:ext>
            </p:extLst>
          </p:nvPr>
        </p:nvGraphicFramePr>
        <p:xfrm>
          <a:off x="1056880" y="2996952"/>
          <a:ext cx="4698856" cy="30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3008072"/>
              </p:ext>
            </p:extLst>
          </p:nvPr>
        </p:nvGraphicFramePr>
        <p:xfrm>
          <a:off x="5524199" y="3212976"/>
          <a:ext cx="367240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3633186"/>
              </p:ext>
            </p:extLst>
          </p:nvPr>
        </p:nvGraphicFramePr>
        <p:xfrm>
          <a:off x="1138202" y="3068979"/>
          <a:ext cx="4772437" cy="297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35696" y="1196752"/>
            <a:ext cx="712879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P</a:t>
            </a:r>
            <a:r>
              <a:rPr lang="pt-BR" sz="2800" b="1" dirty="0" smtClean="0"/>
              <a:t>erfil de emissões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31811" y="216595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Emissões de 2,03 bilhões de toneladas de CO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eq </a:t>
            </a:r>
          </a:p>
          <a:p>
            <a:pPr algn="ctr"/>
            <a:r>
              <a:rPr lang="pt-BR" sz="1600" b="1" dirty="0" smtClean="0"/>
              <a:t>em 2005 </a:t>
            </a:r>
            <a:endParaRPr lang="pt-BR" sz="1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20243" y="216595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Emissões de 1,30 bilhão de toneladas de CO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eq </a:t>
            </a:r>
          </a:p>
          <a:p>
            <a:pPr algn="ctr"/>
            <a:r>
              <a:rPr lang="pt-BR" sz="1600" b="1" dirty="0" smtClean="0"/>
              <a:t>em 2011 </a:t>
            </a:r>
            <a:endParaRPr lang="pt-BR" sz="1600" b="1" dirty="0"/>
          </a:p>
        </p:txBody>
      </p:sp>
      <p:sp>
        <p:nvSpPr>
          <p:cNvPr id="6" name="Seta para a direita 5"/>
          <p:cNvSpPr/>
          <p:nvPr/>
        </p:nvSpPr>
        <p:spPr>
          <a:xfrm>
            <a:off x="5292080" y="4293096"/>
            <a:ext cx="792088" cy="504056"/>
          </a:xfrm>
          <a:prstGeom prst="rightArrow">
            <a:avLst>
              <a:gd name="adj1" fmla="val 50000"/>
              <a:gd name="adj2" fmla="val 62542"/>
            </a:avLst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92" t="23091" r="1491" b="60581"/>
          <a:stretch/>
        </p:blipFill>
        <p:spPr bwMode="auto">
          <a:xfrm>
            <a:off x="2914527" y="5926760"/>
            <a:ext cx="1114887" cy="65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92" t="62855" r="11611" b="21520"/>
          <a:stretch/>
        </p:blipFill>
        <p:spPr bwMode="auto">
          <a:xfrm>
            <a:off x="6372200" y="6036522"/>
            <a:ext cx="431825" cy="63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92" t="38166" r="1491" b="47549"/>
          <a:stretch/>
        </p:blipFill>
        <p:spPr bwMode="auto">
          <a:xfrm>
            <a:off x="4059468" y="6031832"/>
            <a:ext cx="1114887" cy="57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92" t="50785" r="1491" b="35368"/>
          <a:stretch/>
        </p:blipFill>
        <p:spPr bwMode="auto">
          <a:xfrm>
            <a:off x="5130679" y="6049517"/>
            <a:ext cx="1114887" cy="55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90" t="62855" r="1491" b="21520"/>
          <a:stretch/>
        </p:blipFill>
        <p:spPr bwMode="auto">
          <a:xfrm>
            <a:off x="6804248" y="5955165"/>
            <a:ext cx="709975" cy="63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4214211"/>
              </p:ext>
            </p:extLst>
          </p:nvPr>
        </p:nvGraphicFramePr>
        <p:xfrm>
          <a:off x="925312" y="3041928"/>
          <a:ext cx="5093315" cy="299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484866"/>
              </p:ext>
            </p:extLst>
          </p:nvPr>
        </p:nvGraphicFramePr>
        <p:xfrm>
          <a:off x="5502312" y="3405659"/>
          <a:ext cx="3716182" cy="227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8804595"/>
              </p:ext>
            </p:extLst>
          </p:nvPr>
        </p:nvGraphicFramePr>
        <p:xfrm>
          <a:off x="5517981" y="3356992"/>
          <a:ext cx="36848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523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35696" y="1196752"/>
            <a:ext cx="712879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Evolução das Emissões </a:t>
            </a:r>
            <a:r>
              <a:rPr lang="pt-BR" sz="2800" b="1" dirty="0" smtClean="0"/>
              <a:t>de 1990 a 2011</a:t>
            </a:r>
            <a:endParaRPr lang="pt-BR" sz="28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2996999"/>
              </p:ext>
            </p:extLst>
          </p:nvPr>
        </p:nvGraphicFramePr>
        <p:xfrm>
          <a:off x="1835696" y="1772816"/>
          <a:ext cx="7134784" cy="446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441635" y="2371725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n-lt"/>
              </a:rPr>
              <a:t>117%</a:t>
            </a:r>
            <a:endParaRPr lang="pt-BR" sz="1200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433573" y="306896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n-lt"/>
              </a:rPr>
              <a:t>66%</a:t>
            </a:r>
            <a:endParaRPr lang="pt-BR" sz="1200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659757" y="322400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n-lt"/>
              </a:rPr>
              <a:t>64%</a:t>
            </a:r>
            <a:endParaRPr lang="pt-BR" sz="1200" dirty="0"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656136" y="342900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n-lt"/>
              </a:rPr>
              <a:t>48%</a:t>
            </a:r>
            <a:endParaRPr lang="pt-BR" sz="1200" dirty="0"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748464" y="423212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n-lt"/>
              </a:rPr>
              <a:t>-6%</a:t>
            </a:r>
            <a:endParaRPr lang="pt-BR" sz="1200" dirty="0"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691632" y="494116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n-lt"/>
              </a:rPr>
              <a:t>-62%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9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5669280"/>
              </p:ext>
            </p:extLst>
          </p:nvPr>
        </p:nvGraphicFramePr>
        <p:xfrm>
          <a:off x="1899092" y="1916832"/>
          <a:ext cx="684937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 txBox="1">
            <a:spLocks/>
          </p:cNvSpPr>
          <p:nvPr/>
        </p:nvSpPr>
        <p:spPr>
          <a:xfrm>
            <a:off x="1835696" y="1196752"/>
            <a:ext cx="712879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Evolução das Emissões </a:t>
            </a:r>
            <a:r>
              <a:rPr lang="pt-BR" sz="2800" b="1" dirty="0" smtClean="0"/>
              <a:t>de 2005 a 2011</a:t>
            </a:r>
            <a:endParaRPr lang="pt-BR" sz="28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125997" y="235439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j-lt"/>
              </a:rPr>
              <a:t>24%</a:t>
            </a:r>
            <a:endParaRPr lang="pt-BR" sz="120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161687" y="263535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>
                <a:latin typeface="+mj-lt"/>
              </a:defRPr>
            </a:lvl1pPr>
          </a:lstStyle>
          <a:p>
            <a:r>
              <a:rPr lang="pt-BR" sz="1200" dirty="0" smtClean="0"/>
              <a:t>15%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161687" y="2775573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>
                <a:latin typeface="+mj-lt"/>
              </a:defRPr>
            </a:lvl1pPr>
          </a:lstStyle>
          <a:p>
            <a:r>
              <a:rPr lang="pt-BR" sz="1200" dirty="0" smtClean="0"/>
              <a:t>11%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183115" y="291407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>
                <a:latin typeface="+mj-lt"/>
              </a:defRPr>
            </a:lvl1pPr>
          </a:lstStyle>
          <a:p>
            <a:r>
              <a:rPr lang="pt-BR" sz="1200" dirty="0" smtClean="0"/>
              <a:t>8%</a:t>
            </a:r>
            <a:endParaRPr lang="pt-BR" sz="1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114198" y="414908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>
                <a:latin typeface="+mj-lt"/>
              </a:defRPr>
            </a:lvl1pPr>
          </a:lstStyle>
          <a:p>
            <a:r>
              <a:rPr lang="pt-BR" sz="1200" dirty="0" smtClean="0"/>
              <a:t>-36%</a:t>
            </a:r>
            <a:endParaRPr lang="pt-BR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115200" y="529017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>
                <a:latin typeface="+mj-lt"/>
              </a:defRPr>
            </a:lvl1pPr>
          </a:lstStyle>
          <a:p>
            <a:r>
              <a:rPr lang="pt-BR" sz="1200" dirty="0" smtClean="0"/>
              <a:t>-74%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19000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2072456"/>
            <a:ext cx="7128792" cy="43088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pt-BR" sz="1600" dirty="0" smtClean="0">
              <a:latin typeface="+mn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O </a:t>
            </a:r>
            <a:r>
              <a:rPr lang="pt-BR" sz="1600" dirty="0">
                <a:latin typeface="+mn-lt"/>
              </a:rPr>
              <a:t>valor total de </a:t>
            </a:r>
            <a:r>
              <a:rPr lang="pt-BR" sz="1600" b="1" dirty="0">
                <a:latin typeface="+mn-lt"/>
              </a:rPr>
              <a:t>emissões em </a:t>
            </a:r>
            <a:r>
              <a:rPr lang="pt-BR" sz="1600" b="1" dirty="0" smtClean="0">
                <a:latin typeface="+mn-lt"/>
              </a:rPr>
              <a:t>2011 </a:t>
            </a:r>
            <a:r>
              <a:rPr lang="pt-BR" sz="1600" dirty="0">
                <a:latin typeface="+mn-lt"/>
              </a:rPr>
              <a:t>(</a:t>
            </a:r>
            <a:r>
              <a:rPr lang="pt-BR" sz="1600" dirty="0" smtClean="0">
                <a:latin typeface="+mn-lt"/>
              </a:rPr>
              <a:t>1,30 </a:t>
            </a:r>
            <a:r>
              <a:rPr lang="pt-BR" sz="1600" dirty="0" err="1">
                <a:latin typeface="+mn-lt"/>
              </a:rPr>
              <a:t>Gt</a:t>
            </a:r>
            <a:r>
              <a:rPr lang="pt-BR" sz="1600" dirty="0">
                <a:latin typeface="+mn-lt"/>
              </a:rPr>
              <a:t> CO</a:t>
            </a:r>
            <a:r>
              <a:rPr lang="pt-BR" sz="1600" baseline="-25000" dirty="0">
                <a:latin typeface="+mn-lt"/>
              </a:rPr>
              <a:t>2</a:t>
            </a:r>
            <a:r>
              <a:rPr lang="pt-BR" sz="1600" dirty="0">
                <a:latin typeface="+mn-lt"/>
              </a:rPr>
              <a:t>eq)  </a:t>
            </a:r>
            <a:r>
              <a:rPr lang="pt-BR" sz="1600" dirty="0" smtClean="0">
                <a:latin typeface="+mn-lt"/>
              </a:rPr>
              <a:t>representa </a:t>
            </a:r>
            <a:r>
              <a:rPr lang="pt-BR" sz="1600" b="1" dirty="0" smtClean="0">
                <a:latin typeface="+mn-lt"/>
              </a:rPr>
              <a:t>39% a menos </a:t>
            </a:r>
            <a:r>
              <a:rPr lang="pt-BR" sz="1600" dirty="0" smtClean="0">
                <a:latin typeface="+mn-lt"/>
              </a:rPr>
              <a:t>de emissão  para este ano, </a:t>
            </a:r>
            <a:r>
              <a:rPr lang="pt-BR" sz="1600" u="sng" dirty="0" smtClean="0">
                <a:latin typeface="+mn-lt"/>
              </a:rPr>
              <a:t>considerando trajetória projetada para o compromisso nacional voluntário de 2020</a:t>
            </a:r>
            <a:r>
              <a:rPr lang="pt-BR" sz="1600" dirty="0" smtClean="0">
                <a:latin typeface="+mn-lt"/>
              </a:rPr>
              <a:t>.</a:t>
            </a:r>
            <a:endParaRPr lang="pt-BR" sz="1600" dirty="0">
              <a:latin typeface="+mn-lt"/>
            </a:endParaRPr>
          </a:p>
          <a:p>
            <a:r>
              <a:rPr lang="pt-BR" sz="1600" dirty="0">
                <a:latin typeface="+mn-lt"/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600" dirty="0">
                <a:latin typeface="+mn-lt"/>
              </a:rPr>
              <a:t>A </a:t>
            </a:r>
            <a:r>
              <a:rPr lang="pt-BR" sz="1600" b="1" dirty="0">
                <a:latin typeface="+mn-lt"/>
              </a:rPr>
              <a:t>redução das emissões totais </a:t>
            </a:r>
            <a:r>
              <a:rPr lang="pt-BR" sz="1600" dirty="0" smtClean="0">
                <a:latin typeface="+mn-lt"/>
              </a:rPr>
              <a:t>na comparação 2011-2005 é </a:t>
            </a:r>
            <a:r>
              <a:rPr lang="pt-BR" sz="1600" dirty="0">
                <a:latin typeface="+mn-lt"/>
              </a:rPr>
              <a:t>determinada pela </a:t>
            </a:r>
            <a:r>
              <a:rPr lang="pt-BR" sz="1600" u="sng" dirty="0">
                <a:latin typeface="+mn-lt"/>
              </a:rPr>
              <a:t>redução das emissões oriundas do desmatamento, sobretudo na Amazônia e no Cerrado</a:t>
            </a:r>
            <a:r>
              <a:rPr lang="pt-BR" sz="1600" u="sng" dirty="0" smtClean="0">
                <a:latin typeface="+mn-lt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600" dirty="0">
              <a:latin typeface="+mn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MCTI está trabalhando na construção de um </a:t>
            </a:r>
            <a:r>
              <a:rPr lang="pt-BR" sz="1600" b="1" dirty="0" smtClean="0">
                <a:latin typeface="+mn-lt"/>
              </a:rPr>
              <a:t>banco de dados do Inventário de emissões e remoções de GEE </a:t>
            </a:r>
            <a:r>
              <a:rPr lang="pt-BR" sz="1600" dirty="0" smtClean="0">
                <a:latin typeface="+mn-lt"/>
              </a:rPr>
              <a:t>(dados de atividade, fatores de emissão, resultados por gases, setores, </a:t>
            </a:r>
            <a:r>
              <a:rPr lang="pt-BR" sz="1600" dirty="0" err="1" smtClean="0">
                <a:latin typeface="+mn-lt"/>
              </a:rPr>
              <a:t>etc</a:t>
            </a:r>
            <a:r>
              <a:rPr lang="pt-BR" sz="1600" dirty="0" smtClean="0">
                <a:latin typeface="+mn-lt"/>
              </a:rPr>
              <a:t>).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pt-BR" sz="1600" dirty="0">
              <a:latin typeface="+mn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BR" sz="1600" dirty="0" smtClean="0">
                <a:latin typeface="+mn-lt"/>
              </a:rPr>
              <a:t>Próxima publicação das estimativas apresentará </a:t>
            </a:r>
            <a:r>
              <a:rPr lang="pt-BR" sz="1600" b="1" dirty="0" smtClean="0">
                <a:latin typeface="+mn-lt"/>
              </a:rPr>
              <a:t>resultados desagregados por estado</a:t>
            </a:r>
            <a:r>
              <a:rPr lang="pt-BR" sz="1600" dirty="0" smtClean="0">
                <a:latin typeface="+mn-lt"/>
              </a:rPr>
              <a:t> para os setores Mudança do uso da Terra e Floresta, Agropecuária e Resíduos sólidos. Além de apresentar informações sobre </a:t>
            </a:r>
            <a:r>
              <a:rPr lang="pt-BR" sz="1600" b="1" dirty="0" smtClean="0">
                <a:latin typeface="+mn-lt"/>
              </a:rPr>
              <a:t>análise de incertezas</a:t>
            </a:r>
            <a:r>
              <a:rPr lang="pt-BR" sz="1600" dirty="0" smtClean="0">
                <a:latin typeface="+mn-lt"/>
              </a:rPr>
              <a:t>.</a:t>
            </a:r>
            <a:endParaRPr lang="pt-BR" sz="1600" dirty="0">
              <a:latin typeface="+mn-lt"/>
            </a:endParaRPr>
          </a:p>
          <a:p>
            <a:r>
              <a:rPr lang="pt-BR" sz="1600" dirty="0">
                <a:latin typeface="+mn-lt"/>
              </a:rPr>
              <a:t> 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35696" y="1196752"/>
            <a:ext cx="712879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xmlns="" val="35544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52120" y="2145045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INSTITUIÇÕES COLABORADORAS</a:t>
            </a:r>
          </a:p>
          <a:p>
            <a:endParaRPr lang="pt-BR" sz="1200" b="1" dirty="0"/>
          </a:p>
          <a:p>
            <a:r>
              <a:rPr lang="pt-BR" sz="1200" dirty="0"/>
              <a:t>ABAL – Associação Brasileira do Alumínio </a:t>
            </a:r>
          </a:p>
          <a:p>
            <a:r>
              <a:rPr lang="pt-BR" sz="1200" dirty="0"/>
              <a:t>ABCM – Associação Brasileira de Carvão Mineral</a:t>
            </a:r>
          </a:p>
          <a:p>
            <a:r>
              <a:rPr lang="pt-BR" sz="1200" dirty="0"/>
              <a:t>ABIQUIM – Associação Brasileira da Indústria Química</a:t>
            </a:r>
          </a:p>
          <a:p>
            <a:r>
              <a:rPr lang="pt-BR" sz="1200" dirty="0"/>
              <a:t>ABPC – Associação Brasileira dos Produtores de Cal</a:t>
            </a:r>
          </a:p>
          <a:p>
            <a:r>
              <a:rPr lang="pt-BR" sz="1200" dirty="0"/>
              <a:t>ABRACAL – Associação Brasileira dos Produtores de Calcário Agrícola</a:t>
            </a:r>
          </a:p>
          <a:p>
            <a:r>
              <a:rPr lang="pt-BR" sz="1200" dirty="0"/>
              <a:t>ANDA – Associação Nacional de Defensivos Agrícolas</a:t>
            </a:r>
          </a:p>
          <a:p>
            <a:r>
              <a:rPr lang="pt-BR" sz="1200" dirty="0"/>
              <a:t>Embrapa – Empresa Brasileira de Pesquisa Agropecuária</a:t>
            </a:r>
          </a:p>
          <a:p>
            <a:r>
              <a:rPr lang="pt-BR" sz="1200" dirty="0"/>
              <a:t>EPE – Empresa de Planejamento Energético (vinculada ao Ministério das Minas e Energia – MME)</a:t>
            </a:r>
          </a:p>
          <a:p>
            <a:r>
              <a:rPr lang="pt-BR" sz="1200" dirty="0" err="1"/>
              <a:t>IABr</a:t>
            </a:r>
            <a:r>
              <a:rPr lang="pt-BR" sz="1200" dirty="0"/>
              <a:t> – Instituto Aço Brasil </a:t>
            </a:r>
          </a:p>
          <a:p>
            <a:r>
              <a:rPr lang="pt-BR" sz="1200" dirty="0"/>
              <a:t>IBAMA – Instituto Brasileiro do Meio Ambiente e dos Recursos Naturais Renováveis</a:t>
            </a:r>
          </a:p>
          <a:p>
            <a:r>
              <a:rPr lang="pt-BR" sz="1200" dirty="0"/>
              <a:t>RIMA Industrial </a:t>
            </a:r>
          </a:p>
          <a:p>
            <a:r>
              <a:rPr lang="pt-BR" sz="1200" dirty="0"/>
              <a:t>SNIC – Sindicato Nacional da Indústria do Cimento </a:t>
            </a:r>
            <a:endParaRPr lang="pt-BR" sz="12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835696" y="1270149"/>
            <a:ext cx="7128792" cy="8748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/>
              <a:t>Agradeço pela atenção!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07704" y="3573016"/>
            <a:ext cx="34563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dirty="0"/>
          </a:p>
          <a:p>
            <a:r>
              <a:rPr lang="pt-BR" sz="1200" b="1" dirty="0"/>
              <a:t>REVISORES</a:t>
            </a:r>
          </a:p>
          <a:p>
            <a:endParaRPr lang="pt-BR" sz="1200" dirty="0"/>
          </a:p>
          <a:p>
            <a:r>
              <a:rPr lang="pt-BR" sz="1200" dirty="0"/>
              <a:t>ALEXANDRE </a:t>
            </a:r>
            <a:r>
              <a:rPr lang="pt-BR" sz="1200" dirty="0" smtClean="0"/>
              <a:t>BERNDT </a:t>
            </a:r>
            <a:r>
              <a:rPr lang="pt-BR" sz="1200" dirty="0"/>
              <a:t>(EMBRAPA)</a:t>
            </a:r>
          </a:p>
          <a:p>
            <a:r>
              <a:rPr lang="pt-BR" sz="1200" dirty="0"/>
              <a:t>ANA PAULA </a:t>
            </a:r>
            <a:r>
              <a:rPr lang="pt-BR" sz="1200" dirty="0" smtClean="0"/>
              <a:t>PACKER (</a:t>
            </a:r>
            <a:r>
              <a:rPr lang="pt-BR" sz="1200" dirty="0"/>
              <a:t>EMBRAPA)</a:t>
            </a:r>
          </a:p>
          <a:p>
            <a:r>
              <a:rPr lang="pt-BR" sz="1200" dirty="0"/>
              <a:t>BRUNO </a:t>
            </a:r>
            <a:r>
              <a:rPr lang="pt-BR" sz="1200" dirty="0" smtClean="0"/>
              <a:t>ALVES (</a:t>
            </a:r>
            <a:r>
              <a:rPr lang="pt-BR" sz="1200" dirty="0"/>
              <a:t>EMBRAPA)</a:t>
            </a:r>
          </a:p>
          <a:p>
            <a:r>
              <a:rPr lang="pt-BR" sz="1200" dirty="0"/>
              <a:t>CAROLINA DUBEUX </a:t>
            </a:r>
            <a:r>
              <a:rPr lang="pt-BR" sz="1200" dirty="0" smtClean="0"/>
              <a:t>(COPPE/UFRJ</a:t>
            </a:r>
            <a:r>
              <a:rPr lang="pt-BR" sz="1200" dirty="0"/>
              <a:t>) </a:t>
            </a:r>
          </a:p>
          <a:p>
            <a:r>
              <a:rPr lang="pt-BR" sz="1200" dirty="0"/>
              <a:t>MAGDA </a:t>
            </a:r>
            <a:r>
              <a:rPr lang="pt-BR" sz="1200" dirty="0" smtClean="0"/>
              <a:t>DE </a:t>
            </a:r>
            <a:r>
              <a:rPr lang="pt-BR" sz="1200" dirty="0"/>
              <a:t>LIMA </a:t>
            </a:r>
            <a:r>
              <a:rPr lang="pt-BR" sz="1200" dirty="0" smtClean="0"/>
              <a:t>(</a:t>
            </a:r>
            <a:r>
              <a:rPr lang="pt-BR" sz="1200" dirty="0"/>
              <a:t>EMBRAPA)</a:t>
            </a:r>
          </a:p>
          <a:p>
            <a:r>
              <a:rPr lang="pt-BR" sz="1200" dirty="0"/>
              <a:t>MERCEDES </a:t>
            </a:r>
            <a:r>
              <a:rPr lang="pt-BR" sz="1200" dirty="0" smtClean="0"/>
              <a:t>BUSTAMANTE (</a:t>
            </a:r>
            <a:r>
              <a:rPr lang="pt-BR" sz="1200" dirty="0"/>
              <a:t>UnB)</a:t>
            </a:r>
          </a:p>
          <a:p>
            <a:r>
              <a:rPr lang="pt-BR" sz="1200" dirty="0"/>
              <a:t>RENATO </a:t>
            </a:r>
            <a:r>
              <a:rPr lang="pt-BR" sz="1200" dirty="0" smtClean="0"/>
              <a:t>RODRIGUES (</a:t>
            </a:r>
            <a:r>
              <a:rPr lang="pt-BR" sz="1200" dirty="0"/>
              <a:t>EMBRAPA)</a:t>
            </a:r>
          </a:p>
          <a:p>
            <a:r>
              <a:rPr lang="pt-BR" sz="1200" dirty="0"/>
              <a:t>WALKYRIA BUENO </a:t>
            </a:r>
            <a:r>
              <a:rPr lang="pt-BR" sz="1200" dirty="0" smtClean="0"/>
              <a:t>SCIVITTARO (EMBRAPA</a:t>
            </a:r>
            <a:r>
              <a:rPr lang="pt-BR" sz="1200" dirty="0"/>
              <a:t>)</a:t>
            </a:r>
          </a:p>
        </p:txBody>
      </p:sp>
      <p:sp>
        <p:nvSpPr>
          <p:cNvPr id="7" name="Retângulo 4"/>
          <p:cNvSpPr/>
          <p:nvPr/>
        </p:nvSpPr>
        <p:spPr>
          <a:xfrm>
            <a:off x="1907704" y="2300679"/>
            <a:ext cx="345638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b="1" dirty="0" smtClean="0"/>
              <a:t>EQUIPE TÉCNICA</a:t>
            </a:r>
          </a:p>
          <a:p>
            <a:endParaRPr lang="pt-BR" sz="1200" b="1" dirty="0" smtClean="0"/>
          </a:p>
          <a:p>
            <a:r>
              <a:rPr lang="pt-BR" sz="1200" dirty="0" smtClean="0"/>
              <a:t>Mauro Meirelles</a:t>
            </a:r>
          </a:p>
          <a:p>
            <a:r>
              <a:rPr lang="pt-BR" sz="1200" dirty="0" smtClean="0"/>
              <a:t>Danielly </a:t>
            </a:r>
            <a:r>
              <a:rPr lang="pt-BR" sz="1200" dirty="0" err="1" smtClean="0"/>
              <a:t>Godiva</a:t>
            </a:r>
            <a:endParaRPr lang="pt-BR" sz="1200" dirty="0" smtClean="0"/>
          </a:p>
          <a:p>
            <a:r>
              <a:rPr lang="pt-BR" sz="1200" dirty="0" smtClean="0"/>
              <a:t>Márcio Rojas</a:t>
            </a:r>
          </a:p>
        </p:txBody>
      </p:sp>
    </p:spTree>
    <p:extLst>
      <p:ext uri="{BB962C8B-B14F-4D97-AF65-F5344CB8AC3E}">
        <p14:creationId xmlns:p14="http://schemas.microsoft.com/office/powerpoint/2010/main" xmlns="" val="33717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35696" y="1204243"/>
            <a:ext cx="7128792" cy="5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/>
              <a:t>Resumo das emissões 1990 - 2011</a:t>
            </a:r>
            <a:endParaRPr lang="pt-BR" sz="2800" b="1" dirty="0"/>
          </a:p>
        </p:txBody>
      </p:sp>
      <p:sp>
        <p:nvSpPr>
          <p:cNvPr id="19540" name="CaixaDeTexto 3"/>
          <p:cNvSpPr txBox="1">
            <a:spLocks noChangeArrowheads="1"/>
          </p:cNvSpPr>
          <p:nvPr/>
        </p:nvSpPr>
        <p:spPr bwMode="auto">
          <a:xfrm>
            <a:off x="1835026" y="6339056"/>
            <a:ext cx="252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400" dirty="0" err="1"/>
              <a:t>Gg</a:t>
            </a:r>
            <a:r>
              <a:rPr lang="pt-BR" sz="1400" dirty="0"/>
              <a:t> = milhares de toneladas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1173831"/>
              </p:ext>
            </p:extLst>
          </p:nvPr>
        </p:nvGraphicFramePr>
        <p:xfrm>
          <a:off x="1794423" y="2060848"/>
          <a:ext cx="7170065" cy="403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932"/>
                <a:gridCol w="924850"/>
                <a:gridCol w="781803"/>
                <a:gridCol w="807296"/>
                <a:gridCol w="807296"/>
                <a:gridCol w="807296"/>
                <a:gridCol w="807296"/>
                <a:gridCol w="807296"/>
              </a:tblGrid>
              <a:tr h="5040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Setores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1990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1995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2000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2005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2011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Variação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effectLst/>
                          <a:latin typeface="+mn-lt"/>
                        </a:rPr>
                        <a:t>Gg</a:t>
                      </a:r>
                      <a:r>
                        <a:rPr lang="pt-BR" sz="1200" b="1" dirty="0">
                          <a:effectLst/>
                          <a:latin typeface="+mn-lt"/>
                        </a:rPr>
                        <a:t> CO</a:t>
                      </a:r>
                      <a:r>
                        <a:rPr lang="pt-BR" sz="1200" b="1" baseline="-25000" dirty="0">
                          <a:effectLst/>
                          <a:latin typeface="+mn-lt"/>
                        </a:rPr>
                        <a:t>2</a:t>
                      </a:r>
                      <a:r>
                        <a:rPr lang="pt-BR" sz="1200" b="1" dirty="0">
                          <a:effectLst/>
                          <a:latin typeface="+mn-lt"/>
                        </a:rPr>
                        <a:t>eq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1995-2005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2005-2011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Energia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187.745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227.612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298.622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328.391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407.847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44,3%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24,2%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Processos Industriais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52.537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63.065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71.674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77.943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86.210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23,6%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10,6%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Agropecuária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303.772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335.775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347.878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415.713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449.682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23,8%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8,2%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+mn-lt"/>
                        </a:rPr>
                        <a:t>Mudança do Uso da Terra e Florestas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815.965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1.940.420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1.343.136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1.179.067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310.486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-39,2%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-73,7%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+mn-lt"/>
                        </a:rPr>
                        <a:t>Tratamento de Resíduos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29.010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33.723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38.579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41.867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48.164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24,2%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15,0%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</a:rPr>
                        <a:t>TOTAL</a:t>
                      </a:r>
                      <a:endParaRPr lang="pt-BR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1.389.029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2.600.595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2.099.890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2.042.981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+mn-lt"/>
                        </a:rPr>
                        <a:t>1.302.389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-21,4%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-36,3%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35696" y="1359809"/>
            <a:ext cx="7128791" cy="1008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 smtClean="0"/>
              <a:t>Política Nacional sobre Mudança do Clima </a:t>
            </a:r>
            <a:br>
              <a:rPr lang="pt-BR" sz="4000" b="1" dirty="0" smtClean="0"/>
            </a:br>
            <a:endParaRPr lang="pt-BR" sz="4000" dirty="0"/>
          </a:p>
        </p:txBody>
      </p:sp>
      <p:sp>
        <p:nvSpPr>
          <p:cNvPr id="4099" name="Espaço Reservado para Conteúdo 2"/>
          <p:cNvSpPr txBox="1">
            <a:spLocks/>
          </p:cNvSpPr>
          <p:nvPr/>
        </p:nvSpPr>
        <p:spPr bwMode="auto">
          <a:xfrm>
            <a:off x="1819063" y="2492374"/>
            <a:ext cx="7145425" cy="4176985"/>
          </a:xfrm>
          <a:prstGeom prst="rect">
            <a:avLst/>
          </a:prstGeom>
          <a:solidFill>
            <a:srgbClr val="C0E2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pt-BR" sz="800" dirty="0" smtClean="0"/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pt-BR" sz="2400" dirty="0" smtClean="0"/>
              <a:t>2009 </a:t>
            </a:r>
            <a:r>
              <a:rPr lang="pt-BR" sz="2400" dirty="0"/>
              <a:t>- instituída a Política Nacional sobre a Mudança do Clima (PNMC), por meio da Lei </a:t>
            </a:r>
            <a:r>
              <a:rPr lang="pt-BR" sz="2400" dirty="0" smtClean="0"/>
              <a:t>n</a:t>
            </a:r>
            <a:r>
              <a:rPr lang="pt-BR" sz="2400" u="sng" baseline="30000" dirty="0" smtClean="0"/>
              <a:t>o</a:t>
            </a:r>
            <a:r>
              <a:rPr lang="pt-BR" sz="2400" dirty="0" smtClean="0"/>
              <a:t> </a:t>
            </a:r>
            <a:r>
              <a:rPr lang="pt-BR" sz="2400" dirty="0"/>
              <a:t>12.187/2009.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pt-BR" sz="2400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pt-BR" sz="2400" dirty="0"/>
              <a:t>PNMC oficializa o compromisso voluntário do Brasil junto à Convenção-Quadro da ONU sobre Mudança do </a:t>
            </a:r>
            <a:r>
              <a:rPr lang="pt-BR" sz="2400" dirty="0" smtClean="0"/>
              <a:t>Clima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pt-BR" sz="2400" dirty="0" smtClean="0"/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pt-BR" sz="2400" dirty="0" smtClean="0"/>
              <a:t>Redução </a:t>
            </a:r>
            <a:r>
              <a:rPr lang="pt-BR" sz="2400" dirty="0"/>
              <a:t>de emissões de gases de efeito estufa entre </a:t>
            </a:r>
            <a:r>
              <a:rPr lang="pt-BR" sz="2400" b="1" u="sng" dirty="0"/>
              <a:t>36,1% e 38,9% das emissões projetadas até 2020</a:t>
            </a:r>
            <a:r>
              <a:rPr lang="pt-BR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835696" y="1196975"/>
            <a:ext cx="7128792" cy="5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/>
              <a:t>Metodologia para Estimativa 2006-2011</a:t>
            </a:r>
            <a:endParaRPr lang="pt-BR" sz="32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835696" y="1916113"/>
            <a:ext cx="7128792" cy="4752975"/>
          </a:xfrm>
          <a:prstGeom prst="rect">
            <a:avLst/>
          </a:prstGeom>
          <a:solidFill>
            <a:srgbClr val="C0E2D5"/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 smtClean="0"/>
              <a:t>REMOÇÕES</a:t>
            </a:r>
            <a:r>
              <a:rPr lang="pt-BR" sz="1400" dirty="0" smtClean="0"/>
              <a:t> </a:t>
            </a:r>
          </a:p>
          <a:p>
            <a:pPr marL="0" indent="0">
              <a:buNone/>
            </a:pPr>
            <a:endParaRPr lang="pt-BR" sz="14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dirty="0" smtClean="0"/>
              <a:t>Unicamente no setor Mudança do uso da terra e floresta </a:t>
            </a:r>
            <a:r>
              <a:rPr lang="pt-BR" sz="1800" dirty="0"/>
              <a:t>são estimadas </a:t>
            </a:r>
            <a:r>
              <a:rPr lang="pt-BR" sz="1800" dirty="0" smtClean="0"/>
              <a:t>emissões e remoções </a:t>
            </a:r>
            <a:r>
              <a:rPr lang="pt-BR" sz="1800" dirty="0"/>
              <a:t>de </a:t>
            </a:r>
            <a:r>
              <a:rPr lang="pt-BR" sz="1800" dirty="0" smtClean="0"/>
              <a:t>CO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dirty="0" smtClean="0"/>
              <a:t>Contabilizadas apenas emissões </a:t>
            </a:r>
            <a:r>
              <a:rPr lang="pt-BR" sz="1800" dirty="0"/>
              <a:t>e remoções </a:t>
            </a:r>
            <a:r>
              <a:rPr lang="pt-BR" sz="1800" dirty="0" smtClean="0"/>
              <a:t>antrópicas: </a:t>
            </a:r>
          </a:p>
          <a:p>
            <a:pPr lvl="1">
              <a:buFontTx/>
              <a:buChar char="-"/>
            </a:pPr>
            <a:r>
              <a:rPr lang="pt-BR" sz="1700" dirty="0" smtClean="0"/>
              <a:t>emissões </a:t>
            </a:r>
            <a:r>
              <a:rPr lang="pt-BR" sz="1700" dirty="0"/>
              <a:t>de CO</a:t>
            </a:r>
            <a:r>
              <a:rPr lang="pt-BR" sz="1700" baseline="-25000" dirty="0"/>
              <a:t>2</a:t>
            </a:r>
            <a:r>
              <a:rPr lang="pt-BR" sz="1700" dirty="0"/>
              <a:t> devido ao desmatamento e outras mudanças de uso da </a:t>
            </a:r>
            <a:r>
              <a:rPr lang="pt-BR" sz="1700" dirty="0" smtClean="0"/>
              <a:t>terra</a:t>
            </a:r>
          </a:p>
          <a:p>
            <a:pPr lvl="1">
              <a:buFontTx/>
              <a:buChar char="-"/>
            </a:pPr>
            <a:r>
              <a:rPr lang="pt-BR" sz="1700" dirty="0" smtClean="0"/>
              <a:t>remoções </a:t>
            </a:r>
            <a:r>
              <a:rPr lang="pt-BR" sz="1700" dirty="0"/>
              <a:t>de CO</a:t>
            </a:r>
            <a:r>
              <a:rPr lang="pt-BR" sz="1700" baseline="-25000" dirty="0"/>
              <a:t>2</a:t>
            </a:r>
            <a:r>
              <a:rPr lang="pt-BR" sz="1700" dirty="0"/>
              <a:t> </a:t>
            </a:r>
            <a:r>
              <a:rPr lang="pt-BR" sz="1700" dirty="0" smtClean="0"/>
              <a:t>não </a:t>
            </a:r>
            <a:r>
              <a:rPr lang="pt-BR" sz="1700" dirty="0"/>
              <a:t>só </a:t>
            </a:r>
            <a:r>
              <a:rPr lang="pt-BR" sz="1700" dirty="0" smtClean="0"/>
              <a:t>em áreas de </a:t>
            </a:r>
            <a:r>
              <a:rPr lang="pt-BR" sz="1700" dirty="0"/>
              <a:t>reflorestamento e de vegetação secundária, como também outras áreas consideradas manejadas, conforme a metodologia do IPCC.  </a:t>
            </a:r>
            <a:endParaRPr lang="pt-BR" sz="17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dirty="0" smtClean="0"/>
              <a:t>No </a:t>
            </a:r>
            <a:r>
              <a:rPr lang="pt-BR" sz="1800" dirty="0"/>
              <a:t>Brasil, as áreas de floresta e de vegetação nativa não-florestal contidas em </a:t>
            </a:r>
            <a:r>
              <a:rPr lang="pt-BR" sz="1800" i="1" dirty="0"/>
              <a:t>Terras Indígenas</a:t>
            </a:r>
            <a:r>
              <a:rPr lang="pt-BR" sz="1800" dirty="0"/>
              <a:t> e no </a:t>
            </a:r>
            <a:r>
              <a:rPr lang="pt-BR" sz="1800" i="1" dirty="0"/>
              <a:t>Sistema Nacional de Unidades de Conservação da Natureza</a:t>
            </a:r>
            <a:r>
              <a:rPr lang="pt-BR" sz="1800" dirty="0"/>
              <a:t> são áreas submetidas a processo de planejamento e implementação de práticas para manejo e uso da terra com vista a cumprir relevantes funções ecológicas, econômicas e sociais, sendo consideradas, de acordo com essa metodologia, </a:t>
            </a:r>
            <a:r>
              <a:rPr lang="pt-BR" sz="1800" b="1" dirty="0"/>
              <a:t>manejadas</a:t>
            </a:r>
            <a:r>
              <a:rPr lang="pt-BR" sz="1800" dirty="0"/>
              <a:t>. Excetuam-se, por enquanto, as </a:t>
            </a:r>
            <a:r>
              <a:rPr lang="pt-BR" sz="1800" i="1" dirty="0"/>
              <a:t>Reservas Particulares do Patrimônio Natural</a:t>
            </a:r>
            <a:r>
              <a:rPr lang="pt-BR" sz="1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dirty="0" smtClean="0"/>
              <a:t>Para esse setor, portanto, há a contabilização de “</a:t>
            </a:r>
            <a:r>
              <a:rPr lang="pt-BR" sz="1800" dirty="0"/>
              <a:t>emissões brutas</a:t>
            </a:r>
            <a:r>
              <a:rPr lang="pt-BR" sz="1800" dirty="0" smtClean="0"/>
              <a:t>”, de </a:t>
            </a:r>
            <a:r>
              <a:rPr lang="pt-BR" sz="1800" dirty="0"/>
              <a:t>“remoções” e </a:t>
            </a:r>
            <a:r>
              <a:rPr lang="pt-BR" sz="1800" dirty="0" smtClean="0"/>
              <a:t>de “emissões </a:t>
            </a:r>
            <a:r>
              <a:rPr lang="pt-BR" sz="1800" dirty="0"/>
              <a:t>líquidas” de CO</a:t>
            </a:r>
            <a:r>
              <a:rPr lang="pt-BR" sz="1800" baseline="-25000" dirty="0"/>
              <a:t>2</a:t>
            </a:r>
            <a:r>
              <a:rPr lang="pt-BR" sz="18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14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197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35696" y="1359809"/>
            <a:ext cx="7128791" cy="1008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 smtClean="0"/>
              <a:t>Política Nacional sobre Mudança do Clima </a:t>
            </a:r>
            <a:br>
              <a:rPr lang="pt-BR" sz="4000" b="1" dirty="0" smtClean="0"/>
            </a:br>
            <a:endParaRPr lang="pt-BR" sz="4000" dirty="0"/>
          </a:p>
        </p:txBody>
      </p:sp>
      <p:sp>
        <p:nvSpPr>
          <p:cNvPr id="4099" name="Espaço Reservado para Conteúdo 2"/>
          <p:cNvSpPr txBox="1">
            <a:spLocks/>
          </p:cNvSpPr>
          <p:nvPr/>
        </p:nvSpPr>
        <p:spPr bwMode="auto">
          <a:xfrm>
            <a:off x="1819063" y="2492374"/>
            <a:ext cx="7145425" cy="4176985"/>
          </a:xfrm>
          <a:prstGeom prst="rect">
            <a:avLst/>
          </a:prstGeom>
          <a:solidFill>
            <a:srgbClr val="C0E2D5"/>
          </a:solidFill>
          <a:extLst/>
        </p:spPr>
        <p:txBody>
          <a:bodyPr>
            <a:normAutofit fontScale="92500" lnSpcReduction="20000"/>
          </a:bodyPr>
          <a:lstStyle>
            <a:defPPr>
              <a:defRPr lang="pt-BR"/>
            </a:defPPr>
            <a:lvl1pPr marL="34290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 sz="3200">
                <a:latin typeface="+mn-lt"/>
                <a:cs typeface="+mn-cs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endParaRPr lang="pt-BR" sz="2600" dirty="0" smtClean="0"/>
          </a:p>
          <a:p>
            <a:r>
              <a:rPr lang="pt-BR" sz="2600" dirty="0" smtClean="0"/>
              <a:t>2010 – Decreto n</a:t>
            </a:r>
            <a:r>
              <a:rPr lang="pt-BR" sz="2600" u="sng" baseline="30000" dirty="0" smtClean="0"/>
              <a:t>o</a:t>
            </a:r>
            <a:r>
              <a:rPr lang="pt-BR" sz="2600" dirty="0" smtClean="0"/>
              <a:t> </a:t>
            </a:r>
            <a:r>
              <a:rPr lang="pt-BR" sz="2600" dirty="0"/>
              <a:t>7.390/2010 regulamenta a Política Nacional sobre Mudança do Clima</a:t>
            </a:r>
          </a:p>
          <a:p>
            <a:endParaRPr lang="pt-BR" sz="2600" dirty="0"/>
          </a:p>
          <a:p>
            <a:r>
              <a:rPr lang="pt-BR" sz="2600" dirty="0"/>
              <a:t>Estima a linha de </a:t>
            </a:r>
            <a:r>
              <a:rPr lang="pt-BR" sz="2600" dirty="0" smtClean="0"/>
              <a:t>base (</a:t>
            </a:r>
            <a:r>
              <a:rPr lang="pt-BR" sz="2600" i="1" dirty="0" smtClean="0"/>
              <a:t>business-as-usual</a:t>
            </a:r>
            <a:r>
              <a:rPr lang="pt-BR" sz="2600" dirty="0" smtClean="0"/>
              <a:t>) </a:t>
            </a:r>
            <a:r>
              <a:rPr lang="pt-BR" sz="2600" dirty="0"/>
              <a:t>de emissões de GEE para 2020 em 3,236 GtCO</a:t>
            </a:r>
            <a:r>
              <a:rPr lang="pt-BR" sz="2600" baseline="-25000" dirty="0"/>
              <a:t>2</a:t>
            </a:r>
            <a:r>
              <a:rPr lang="pt-BR" sz="2600" dirty="0"/>
              <a:t>eq. </a:t>
            </a:r>
          </a:p>
          <a:p>
            <a:endParaRPr lang="pt-BR" sz="2600" dirty="0" smtClean="0"/>
          </a:p>
          <a:p>
            <a:pPr marL="0" indent="0" algn="ctr">
              <a:buNone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Compromisso nacional voluntário</a:t>
            </a:r>
            <a:endParaRPr lang="pt-BR" sz="2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600" dirty="0"/>
          </a:p>
          <a:p>
            <a:r>
              <a:rPr lang="pt-BR" sz="2600" dirty="0"/>
              <a:t>Redução correspondente </a:t>
            </a:r>
            <a:r>
              <a:rPr lang="pt-BR" sz="2600" dirty="0" smtClean="0"/>
              <a:t>a 1,168 </a:t>
            </a:r>
            <a:r>
              <a:rPr lang="pt-BR" sz="2600" dirty="0"/>
              <a:t>e 1,259 GtCO</a:t>
            </a:r>
            <a:r>
              <a:rPr lang="pt-BR" sz="2600" baseline="-25000" dirty="0"/>
              <a:t>2</a:t>
            </a:r>
            <a:r>
              <a:rPr lang="pt-BR" sz="2600" dirty="0"/>
              <a:t>eq (36,1% e 38,9%), respectivamente.</a:t>
            </a:r>
          </a:p>
          <a:p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5364088" y="5246281"/>
            <a:ext cx="288032" cy="358775"/>
          </a:xfrm>
          <a:prstGeom prst="downArrow">
            <a:avLst>
              <a:gd name="adj1" fmla="val 50000"/>
              <a:gd name="adj2" fmla="val 3455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63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35696" y="1341438"/>
            <a:ext cx="7128791" cy="1008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 smtClean="0"/>
              <a:t>Política Nacional sobre Mudança do Clima </a:t>
            </a:r>
            <a:br>
              <a:rPr lang="pt-BR" sz="4000" b="1" dirty="0" smtClean="0"/>
            </a:br>
            <a:endParaRPr lang="pt-BR" sz="400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835695" y="2536825"/>
            <a:ext cx="7128793" cy="4132263"/>
          </a:xfrm>
          <a:prstGeom prst="rect">
            <a:avLst/>
          </a:prstGeom>
          <a:solidFill>
            <a:srgbClr val="C0E2D5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800" dirty="0"/>
              <a:t>Decreto </a:t>
            </a:r>
            <a:r>
              <a:rPr lang="pt-BR" sz="2800" dirty="0" smtClean="0"/>
              <a:t>n</a:t>
            </a:r>
            <a:r>
              <a:rPr lang="pt-BR" sz="2800" u="sng" baseline="30000" dirty="0" smtClean="0"/>
              <a:t>o</a:t>
            </a:r>
            <a:r>
              <a:rPr lang="pt-BR" sz="2800" dirty="0" smtClean="0"/>
              <a:t> </a:t>
            </a:r>
            <a:r>
              <a:rPr lang="pt-BR" sz="2800" dirty="0"/>
              <a:t>7.390/2010 </a:t>
            </a:r>
            <a:endParaRPr lang="pt-BR" sz="2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pt-BR" sz="2200" dirty="0" smtClean="0"/>
              <a:t>Para acompanhamento do Decreto, serão publicadas </a:t>
            </a:r>
            <a:r>
              <a:rPr lang="pt-BR" sz="2200" b="1" dirty="0" smtClean="0"/>
              <a:t>estimativas anuais de emissões de gases de efeito estufa no Brasil</a:t>
            </a:r>
            <a:r>
              <a:rPr lang="pt-BR" sz="22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pt-BR" sz="2600" dirty="0" smtClean="0"/>
          </a:p>
          <a:p>
            <a:pPr fontAlgn="auto">
              <a:spcAft>
                <a:spcPts val="0"/>
              </a:spcAft>
              <a:defRPr/>
            </a:pPr>
            <a:r>
              <a:rPr lang="pt-BR" sz="2600" dirty="0" smtClean="0"/>
              <a:t>MCTI – responsável por: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sz="2200" dirty="0" smtClean="0"/>
              <a:t>coordenar GT para elaborar estimativas anuais;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sz="2200" dirty="0" smtClean="0"/>
              <a:t>aprimorar a metodologia de cálculo da projeção de emissões; 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sz="2200" dirty="0" smtClean="0"/>
              <a:t>se necessário, propor a revisão do Decreto. 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5334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6" name="CaixaDeTexto 1"/>
          <p:cNvSpPr txBox="1">
            <a:spLocks noChangeArrowheads="1"/>
          </p:cNvSpPr>
          <p:nvPr/>
        </p:nvSpPr>
        <p:spPr bwMode="auto">
          <a:xfrm>
            <a:off x="1619250" y="2144911"/>
            <a:ext cx="7200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000" dirty="0">
                <a:latin typeface="Calibri" pitchFamily="34" charset="0"/>
              </a:rPr>
              <a:t>Conhecimento acurado acerca das tendências de emissões (bem como remoções) e a </a:t>
            </a:r>
            <a:r>
              <a:rPr lang="pt-BR" sz="2000" dirty="0" smtClean="0">
                <a:latin typeface="Calibri" pitchFamily="34" charset="0"/>
              </a:rPr>
              <a:t>verificação da capacidade </a:t>
            </a:r>
            <a:r>
              <a:rPr lang="pt-BR" sz="2000" dirty="0">
                <a:latin typeface="Calibri" pitchFamily="34" charset="0"/>
              </a:rPr>
              <a:t>em intervir nestas tendências. </a:t>
            </a: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1835696" y="3284984"/>
            <a:ext cx="6934796" cy="1631216"/>
          </a:xfrm>
          <a:prstGeom prst="rect">
            <a:avLst/>
          </a:prstGeom>
          <a:solidFill>
            <a:srgbClr val="C0E2D5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t-BR" sz="2000" dirty="0" smtClean="0">
                <a:latin typeface="Calibri" pitchFamily="34" charset="0"/>
              </a:rPr>
              <a:t>Avaliar: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pt-BR" sz="2000" dirty="0" smtClean="0">
                <a:latin typeface="Calibri" pitchFamily="34" charset="0"/>
              </a:rPr>
              <a:t>esforços (subnacionais, nacionais, regionais e internacionais)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pt-BR" sz="2000" dirty="0" smtClean="0">
                <a:latin typeface="Calibri" pitchFamily="34" charset="0"/>
              </a:rPr>
              <a:t>opções de mitigação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pt-BR" sz="2000" dirty="0" smtClean="0">
                <a:latin typeface="Calibri" pitchFamily="34" charset="0"/>
              </a:rPr>
              <a:t>eficácia de políticas públicas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pt-BR" sz="2000" dirty="0" smtClean="0">
                <a:latin typeface="Calibri" pitchFamily="34" charset="0"/>
              </a:rPr>
              <a:t>cenários de emissões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5130775" y="5153818"/>
            <a:ext cx="46672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129" name="CaixaDeTexto 1"/>
          <p:cNvSpPr txBox="1">
            <a:spLocks noChangeArrowheads="1"/>
          </p:cNvSpPr>
          <p:nvPr/>
        </p:nvSpPr>
        <p:spPr bwMode="auto">
          <a:xfrm>
            <a:off x="1763688" y="5572931"/>
            <a:ext cx="720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000" b="1" dirty="0">
                <a:latin typeface="Calibri" pitchFamily="34" charset="0"/>
              </a:rPr>
              <a:t>INVENTÁRIOS CONFIÁVEIS </a:t>
            </a:r>
          </a:p>
        </p:txBody>
      </p:sp>
      <p:sp>
        <p:nvSpPr>
          <p:cNvPr id="10" name="Título 5"/>
          <p:cNvSpPr txBox="1">
            <a:spLocks/>
          </p:cNvSpPr>
          <p:nvPr/>
        </p:nvSpPr>
        <p:spPr>
          <a:xfrm>
            <a:off x="1835696" y="1210841"/>
            <a:ext cx="7128792" cy="561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2800" dirty="0" smtClean="0">
                <a:latin typeface="Calibri" pitchFamily="34" charset="0"/>
                <a:cs typeface="Arial" pitchFamily="34" charset="0"/>
              </a:rPr>
              <a:t>Importância das estimativas anuais de emissões</a:t>
            </a:r>
          </a:p>
        </p:txBody>
      </p:sp>
    </p:spTree>
    <p:extLst>
      <p:ext uri="{BB962C8B-B14F-4D97-AF65-F5344CB8AC3E}">
        <p14:creationId xmlns:p14="http://schemas.microsoft.com/office/powerpoint/2010/main" xmlns="" val="1427805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835697" y="1341438"/>
            <a:ext cx="7128791" cy="1008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 smtClean="0"/>
              <a:t>Emissões de Gases de Efeito Estufa (GEE)</a:t>
            </a:r>
            <a:br>
              <a:rPr lang="pt-BR" sz="4000" b="1" dirty="0" smtClean="0"/>
            </a:br>
            <a:endParaRPr lang="pt-BR" sz="4000" dirty="0"/>
          </a:p>
        </p:txBody>
      </p:sp>
      <p:pic>
        <p:nvPicPr>
          <p:cNvPr id="819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462262"/>
            <a:ext cx="3533166" cy="4135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35696" y="2462262"/>
            <a:ext cx="3476327" cy="4135611"/>
          </a:xfrm>
          <a:prstGeom prst="rect">
            <a:avLst/>
          </a:prstGeom>
          <a:solidFill>
            <a:srgbClr val="C0E2D5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pt-BR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pt-BR" sz="1800" dirty="0" smtClean="0"/>
              <a:t>O </a:t>
            </a:r>
            <a:r>
              <a:rPr lang="pt-BR" sz="1800" b="1" dirty="0" smtClean="0"/>
              <a:t>Inventário segue as diretrizes do IPCC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sz="1800" dirty="0" smtClean="0"/>
              <a:t>organiza as emissões de acordo com setores da economia. </a:t>
            </a:r>
          </a:p>
          <a:p>
            <a:pPr lvl="1" fontAlgn="auto">
              <a:spcAft>
                <a:spcPts val="0"/>
              </a:spcAft>
              <a:defRPr/>
            </a:pPr>
            <a:endParaRPr lang="pt-BR" sz="1800" dirty="0"/>
          </a:p>
          <a:p>
            <a:pPr fontAlgn="auto">
              <a:spcAft>
                <a:spcPts val="0"/>
              </a:spcAft>
              <a:defRPr/>
            </a:pPr>
            <a:endParaRPr lang="pt-BR" sz="1800" dirty="0"/>
          </a:p>
          <a:p>
            <a:pPr fontAlgn="auto">
              <a:spcAft>
                <a:spcPts val="0"/>
              </a:spcAft>
              <a:defRPr/>
            </a:pPr>
            <a:r>
              <a:rPr lang="pt-BR" sz="1800" b="1" dirty="0"/>
              <a:t>1º Inventário – 1990 a 1994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800" b="1" dirty="0"/>
              <a:t>2º Inventário – 1990 a 2005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pt-BR" sz="1800" dirty="0" smtClean="0"/>
          </a:p>
          <a:p>
            <a:pPr fontAlgn="auto">
              <a:spcAft>
                <a:spcPts val="0"/>
              </a:spcAft>
              <a:defRPr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32816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1763588" y="1158701"/>
            <a:ext cx="7200900" cy="561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dirty="0" smtClean="0"/>
              <a:t>Emissões – Setores da Economia</a:t>
            </a:r>
            <a:endParaRPr lang="pt-BR" sz="2800" dirty="0"/>
          </a:p>
        </p:txBody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669088" y="1806401"/>
            <a:ext cx="1295400" cy="4832092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400" b="1" u="sng" dirty="0"/>
              <a:t>5. Tratamento Resíduos </a:t>
            </a:r>
            <a:r>
              <a:rPr lang="pt-BR" sz="1400" dirty="0"/>
              <a:t>– </a:t>
            </a:r>
            <a:r>
              <a:rPr lang="pt-BR" sz="1400" dirty="0" smtClean="0"/>
              <a:t>Emissões pela disposição </a:t>
            </a:r>
            <a:r>
              <a:rPr lang="pt-BR" sz="1400" dirty="0"/>
              <a:t>de resíduos sólidos (CH</a:t>
            </a:r>
            <a:r>
              <a:rPr lang="pt-BR" sz="1400" baseline="-25000" dirty="0"/>
              <a:t>4</a:t>
            </a:r>
            <a:r>
              <a:rPr lang="pt-BR" sz="1400" dirty="0"/>
              <a:t>) e tratamento de esgotos (CH</a:t>
            </a:r>
            <a:r>
              <a:rPr lang="pt-BR" sz="1400" baseline="-25000" dirty="0"/>
              <a:t>4 </a:t>
            </a:r>
            <a:r>
              <a:rPr lang="pt-BR" sz="1400" dirty="0"/>
              <a:t>e N</a:t>
            </a:r>
            <a:r>
              <a:rPr lang="pt-BR" sz="1400" baseline="-25000" dirty="0"/>
              <a:t>2</a:t>
            </a:r>
            <a:r>
              <a:rPr lang="pt-BR" sz="1400" dirty="0"/>
              <a:t>O</a:t>
            </a:r>
            <a:r>
              <a:rPr lang="pt-BR" sz="1400" dirty="0" smtClean="0"/>
              <a:t>) – esgoto doméstico </a:t>
            </a:r>
            <a:r>
              <a:rPr lang="pt-BR" sz="1400" dirty="0"/>
              <a:t>e comercial, efluentes da indústria de alimentos e bebidas e os da indústria de papel e </a:t>
            </a:r>
            <a:r>
              <a:rPr lang="pt-BR" sz="1400" dirty="0" smtClean="0"/>
              <a:t>celulose. Além das emissões de CO</a:t>
            </a:r>
            <a:r>
              <a:rPr lang="pt-BR" sz="1400" baseline="-25000" dirty="0" smtClean="0"/>
              <a:t>2 </a:t>
            </a:r>
            <a:r>
              <a:rPr lang="pt-BR" sz="1400" dirty="0" smtClean="0"/>
              <a:t>pela incineração de resíduos.</a:t>
            </a:r>
            <a:endParaRPr lang="pt-BR" sz="1400" dirty="0"/>
          </a:p>
        </p:txBody>
      </p:sp>
      <p:sp>
        <p:nvSpPr>
          <p:cNvPr id="10244" name="CaixaDeTexto 4"/>
          <p:cNvSpPr txBox="1">
            <a:spLocks noChangeArrowheads="1"/>
          </p:cNvSpPr>
          <p:nvPr/>
        </p:nvSpPr>
        <p:spPr bwMode="auto">
          <a:xfrm>
            <a:off x="6156201" y="1806401"/>
            <a:ext cx="1473200" cy="4832092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400" b="1" u="sng" dirty="0"/>
              <a:t>4. Processos Industriais </a:t>
            </a:r>
            <a:r>
              <a:rPr lang="pt-BR" sz="1400" dirty="0"/>
              <a:t>–  </a:t>
            </a:r>
            <a:r>
              <a:rPr lang="pt-BR" sz="1400" dirty="0" smtClean="0"/>
              <a:t>Emissões </a:t>
            </a:r>
            <a:r>
              <a:rPr lang="pt-BR" sz="1400" dirty="0"/>
              <a:t>resultantes dos processos produtivos nas indústrias e que não são resultado da queima de combustíveis. Subsetores: produtos minerais, química, metalurgia, papel e celulose, alimentos e bebidas, e produção e utilização de HFC e SF</a:t>
            </a:r>
            <a:r>
              <a:rPr lang="pt-BR" sz="1400" baseline="-25000" dirty="0"/>
              <a:t>6</a:t>
            </a:r>
            <a:r>
              <a:rPr lang="pt-BR" sz="1400" dirty="0" smtClean="0"/>
              <a:t>.</a:t>
            </a:r>
          </a:p>
          <a:p>
            <a:endParaRPr lang="pt-BR" sz="1400" dirty="0"/>
          </a:p>
        </p:txBody>
      </p:sp>
      <p:sp>
        <p:nvSpPr>
          <p:cNvPr id="10245" name="CaixaDeTexto 6"/>
          <p:cNvSpPr txBox="1">
            <a:spLocks noChangeArrowheads="1"/>
          </p:cNvSpPr>
          <p:nvPr/>
        </p:nvSpPr>
        <p:spPr bwMode="auto">
          <a:xfrm>
            <a:off x="1763588" y="1820688"/>
            <a:ext cx="1152525" cy="4832092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400" b="1" u="sng" dirty="0"/>
              <a:t>1. Energia </a:t>
            </a:r>
            <a:r>
              <a:rPr lang="pt-BR" sz="1400" dirty="0"/>
              <a:t>– Emissões </a:t>
            </a:r>
            <a:r>
              <a:rPr lang="pt-BR" sz="1400" dirty="0" smtClean="0"/>
              <a:t>devido </a:t>
            </a:r>
            <a:r>
              <a:rPr lang="pt-BR" sz="1400" dirty="0"/>
              <a:t>à </a:t>
            </a:r>
            <a:r>
              <a:rPr lang="pt-BR" sz="1400" dirty="0" smtClean="0"/>
              <a:t>queima de combustíveis e emissões fugitivas da indústria de petróleo, gás e carvão mineral. As emissões de CO</a:t>
            </a:r>
            <a:r>
              <a:rPr lang="pt-BR" sz="1400" baseline="-25000" dirty="0" smtClean="0"/>
              <a:t>2 </a:t>
            </a:r>
            <a:r>
              <a:rPr lang="pt-BR" sz="1400" dirty="0" smtClean="0"/>
              <a:t>devido ao processo de redução nas usinas siderúrgicas foram consideradas no setor de Processos Industriais.</a:t>
            </a:r>
            <a:endParaRPr lang="pt-BR" sz="1400" dirty="0"/>
          </a:p>
        </p:txBody>
      </p:sp>
      <p:sp>
        <p:nvSpPr>
          <p:cNvPr id="10246" name="CaixaDeTexto 5"/>
          <p:cNvSpPr txBox="1">
            <a:spLocks noChangeArrowheads="1"/>
          </p:cNvSpPr>
          <p:nvPr/>
        </p:nvSpPr>
        <p:spPr bwMode="auto">
          <a:xfrm>
            <a:off x="4584576" y="1806401"/>
            <a:ext cx="1500187" cy="5047536"/>
          </a:xfrm>
          <a:prstGeom prst="rect">
            <a:avLst/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400" b="1" u="sng" dirty="0" smtClean="0"/>
              <a:t>3. Mudança do Uso da Terra e Florestas </a:t>
            </a:r>
            <a:r>
              <a:rPr lang="pt-BR" sz="1400" dirty="0" smtClean="0"/>
              <a:t>– Variações de carbono, seja na biomassa aérea como no solo. Considera todas as transições possíveis entre diversos usos, as remoções de CO</a:t>
            </a:r>
            <a:r>
              <a:rPr lang="pt-BR" sz="1400" baseline="-25000" dirty="0" smtClean="0"/>
              <a:t>2</a:t>
            </a:r>
            <a:r>
              <a:rPr lang="pt-BR" sz="1400" dirty="0" smtClean="0"/>
              <a:t>  em toda área considerada manejada e emissões de CO</a:t>
            </a:r>
            <a:r>
              <a:rPr lang="pt-BR" sz="1400" baseline="-25000" dirty="0" smtClean="0"/>
              <a:t>2</a:t>
            </a:r>
            <a:r>
              <a:rPr lang="pt-BR" sz="1400" dirty="0" smtClean="0"/>
              <a:t> por aplicação de calcário em solos agrícolas.</a:t>
            </a:r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</p:txBody>
      </p:sp>
      <p:sp>
        <p:nvSpPr>
          <p:cNvPr id="10247" name="CaixaDeTexto 7"/>
          <p:cNvSpPr txBox="1">
            <a:spLocks noChangeArrowheads="1"/>
          </p:cNvSpPr>
          <p:nvPr/>
        </p:nvSpPr>
        <p:spPr bwMode="auto">
          <a:xfrm>
            <a:off x="2987551" y="1820688"/>
            <a:ext cx="1512887" cy="4832092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400" b="1" u="sng" dirty="0"/>
              <a:t>2. Agropecuária </a:t>
            </a:r>
            <a:r>
              <a:rPr lang="pt-BR" sz="1400" dirty="0"/>
              <a:t>– As emissões são majoritariamente </a:t>
            </a:r>
            <a:r>
              <a:rPr lang="pt-BR" sz="1400" dirty="0" smtClean="0"/>
              <a:t>devido </a:t>
            </a:r>
            <a:r>
              <a:rPr lang="pt-BR" sz="1400" dirty="0"/>
              <a:t>ao metano (CH</a:t>
            </a:r>
            <a:r>
              <a:rPr lang="pt-BR" sz="1400" baseline="-25000" dirty="0"/>
              <a:t>4</a:t>
            </a:r>
            <a:r>
              <a:rPr lang="pt-BR" sz="1400" dirty="0"/>
              <a:t>) e ao óxido nitroso (N</a:t>
            </a:r>
            <a:r>
              <a:rPr lang="pt-BR" sz="1400" baseline="-25000" dirty="0"/>
              <a:t>2</a:t>
            </a:r>
            <a:r>
              <a:rPr lang="pt-BR" sz="1400" dirty="0"/>
              <a:t>O): fermentação entérica, manejo de dejetos animais, cultivo de arroz, queima de resíduos agrícolas, emissões de N</a:t>
            </a:r>
            <a:r>
              <a:rPr lang="pt-BR" sz="1400" baseline="-25000" dirty="0"/>
              <a:t>2</a:t>
            </a:r>
            <a:r>
              <a:rPr lang="pt-BR" sz="1400" dirty="0"/>
              <a:t>O provenientes de solos agrícolas.</a:t>
            </a:r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</p:txBody>
      </p:sp>
      <p:sp>
        <p:nvSpPr>
          <p:cNvPr id="10248" name="CaixaDeTexto 8"/>
          <p:cNvSpPr txBox="1">
            <a:spLocks noChangeArrowheads="1"/>
          </p:cNvSpPr>
          <p:nvPr/>
        </p:nvSpPr>
        <p:spPr bwMode="auto">
          <a:xfrm>
            <a:off x="1763588" y="6653038"/>
            <a:ext cx="1152525" cy="1555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/>
          </a:p>
        </p:txBody>
      </p:sp>
      <p:sp>
        <p:nvSpPr>
          <p:cNvPr id="10249" name="CaixaDeTexto 10"/>
          <p:cNvSpPr txBox="1">
            <a:spLocks noChangeArrowheads="1"/>
          </p:cNvSpPr>
          <p:nvPr/>
        </p:nvSpPr>
        <p:spPr bwMode="auto">
          <a:xfrm>
            <a:off x="4584576" y="6629226"/>
            <a:ext cx="1500187" cy="1793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/>
          </a:p>
        </p:txBody>
      </p:sp>
      <p:sp>
        <p:nvSpPr>
          <p:cNvPr id="10250" name="CaixaDeTexto 9"/>
          <p:cNvSpPr txBox="1">
            <a:spLocks noChangeArrowheads="1"/>
          </p:cNvSpPr>
          <p:nvPr/>
        </p:nvSpPr>
        <p:spPr bwMode="auto">
          <a:xfrm>
            <a:off x="2987551" y="6638751"/>
            <a:ext cx="1539875" cy="1698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/>
          </a:p>
        </p:txBody>
      </p:sp>
      <p:sp>
        <p:nvSpPr>
          <p:cNvPr id="10251" name="CaixaDeTexto 11"/>
          <p:cNvSpPr txBox="1">
            <a:spLocks noChangeArrowheads="1"/>
          </p:cNvSpPr>
          <p:nvPr/>
        </p:nvSpPr>
        <p:spPr bwMode="auto">
          <a:xfrm>
            <a:off x="6156201" y="6629226"/>
            <a:ext cx="1473200" cy="1841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/>
          </a:p>
        </p:txBody>
      </p:sp>
      <p:sp>
        <p:nvSpPr>
          <p:cNvPr id="10252" name="CaixaDeTexto 12"/>
          <p:cNvSpPr txBox="1">
            <a:spLocks noChangeArrowheads="1"/>
          </p:cNvSpPr>
          <p:nvPr/>
        </p:nvSpPr>
        <p:spPr bwMode="auto">
          <a:xfrm>
            <a:off x="7669088" y="6629226"/>
            <a:ext cx="1295400" cy="184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835697" y="1341438"/>
            <a:ext cx="7128791" cy="1008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000" b="1" dirty="0" smtClean="0"/>
              <a:t>Emissões de Gases de Efeito Estufa (GEE)</a:t>
            </a:r>
            <a:br>
              <a:rPr lang="pt-BR" sz="4000" b="1" dirty="0" smtClean="0"/>
            </a:br>
            <a:endParaRPr lang="pt-BR" sz="4000" dirty="0"/>
          </a:p>
        </p:txBody>
      </p:sp>
      <p:pic>
        <p:nvPicPr>
          <p:cNvPr id="819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462262"/>
            <a:ext cx="3533166" cy="4135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835696" y="2462262"/>
            <a:ext cx="3476327" cy="4135611"/>
          </a:xfrm>
          <a:prstGeom prst="rect">
            <a:avLst/>
          </a:prstGeom>
          <a:solidFill>
            <a:srgbClr val="C0E2D5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1800" dirty="0" smtClean="0"/>
              <a:t>Os GEE que fazem parte do Inventário: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600" dirty="0" smtClean="0"/>
              <a:t>Dióxido de carbono (CO</a:t>
            </a:r>
            <a:r>
              <a:rPr lang="pt-BR" sz="1600" baseline="-25000" dirty="0" smtClean="0"/>
              <a:t>2</a:t>
            </a:r>
            <a:r>
              <a:rPr lang="pt-BR" sz="1600" dirty="0" smtClean="0"/>
              <a:t>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600" dirty="0" smtClean="0"/>
              <a:t>Metano (CH</a:t>
            </a:r>
            <a:r>
              <a:rPr lang="pt-BR" sz="1600" baseline="-25000" dirty="0" smtClean="0"/>
              <a:t>4</a:t>
            </a:r>
            <a:r>
              <a:rPr lang="pt-BR" sz="1600" dirty="0" smtClean="0"/>
              <a:t>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600" dirty="0" smtClean="0"/>
              <a:t>Óxido nitroso (N</a:t>
            </a:r>
            <a:r>
              <a:rPr lang="pt-BR" sz="1600" baseline="-25000" dirty="0" smtClean="0"/>
              <a:t>2</a:t>
            </a:r>
            <a:r>
              <a:rPr lang="pt-BR" sz="1600" dirty="0" smtClean="0"/>
              <a:t>O)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600" dirty="0" err="1" smtClean="0"/>
              <a:t>Hidrofluorocarbonos</a:t>
            </a:r>
            <a:r>
              <a:rPr lang="pt-BR" sz="1600" dirty="0" smtClean="0"/>
              <a:t> (</a:t>
            </a:r>
            <a:r>
              <a:rPr lang="pt-BR" sz="1600" dirty="0" err="1" smtClean="0"/>
              <a:t>HFCs</a:t>
            </a:r>
            <a:r>
              <a:rPr lang="pt-BR" sz="1600" dirty="0" smtClean="0"/>
              <a:t>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600" dirty="0" err="1" smtClean="0"/>
              <a:t>Perfluorcarbonos</a:t>
            </a:r>
            <a:r>
              <a:rPr lang="pt-BR" sz="1600" dirty="0" smtClean="0"/>
              <a:t> (</a:t>
            </a:r>
            <a:r>
              <a:rPr lang="pt-BR" sz="1600" dirty="0" err="1" smtClean="0"/>
              <a:t>PFCs</a:t>
            </a:r>
            <a:r>
              <a:rPr lang="pt-BR" sz="1600" dirty="0" smtClean="0"/>
              <a:t>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600" dirty="0" err="1" smtClean="0"/>
              <a:t>Hexafluoreto</a:t>
            </a:r>
            <a:r>
              <a:rPr lang="pt-BR" sz="1600" dirty="0" smtClean="0"/>
              <a:t> de enxofre (SF</a:t>
            </a:r>
            <a:r>
              <a:rPr lang="pt-BR" sz="1600" baseline="-25000" dirty="0" smtClean="0"/>
              <a:t>6</a:t>
            </a:r>
            <a:r>
              <a:rPr lang="pt-BR" sz="1600" dirty="0" smtClean="0"/>
              <a:t>)</a:t>
            </a:r>
          </a:p>
        </p:txBody>
      </p:sp>
      <p:sp>
        <p:nvSpPr>
          <p:cNvPr id="2" name="Retângulo 1"/>
          <p:cNvSpPr/>
          <p:nvPr/>
        </p:nvSpPr>
        <p:spPr>
          <a:xfrm>
            <a:off x="1835697" y="5085184"/>
            <a:ext cx="3446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1600" dirty="0"/>
              <a:t>GEE comparados usando-se o índice GWP (</a:t>
            </a:r>
            <a:r>
              <a:rPr lang="pt-BR" sz="1600" i="1" dirty="0"/>
              <a:t>Global </a:t>
            </a:r>
            <a:r>
              <a:rPr lang="pt-BR" sz="1600" i="1" dirty="0" err="1"/>
              <a:t>Warming</a:t>
            </a:r>
            <a:r>
              <a:rPr lang="pt-BR" sz="1600" i="1" dirty="0"/>
              <a:t> </a:t>
            </a:r>
            <a:r>
              <a:rPr lang="pt-BR" sz="1600" i="1" dirty="0" err="1"/>
              <a:t>Potential</a:t>
            </a:r>
            <a:r>
              <a:rPr lang="pt-BR" sz="1600" dirty="0"/>
              <a:t>) relativo a cada um deles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14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1400" dirty="0"/>
              <a:t>Conversão a uma </a:t>
            </a:r>
            <a:r>
              <a:rPr lang="pt-BR" sz="1400" b="1" dirty="0"/>
              <a:t>unidade comum = </a:t>
            </a:r>
            <a:endParaRPr lang="pt-BR" sz="1400" b="1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pt-BR" sz="1400" b="1" dirty="0" smtClean="0"/>
              <a:t>CO</a:t>
            </a:r>
            <a:r>
              <a:rPr lang="pt-BR" sz="1400" b="1" baseline="-25000" dirty="0" smtClean="0"/>
              <a:t>2</a:t>
            </a:r>
            <a:r>
              <a:rPr lang="pt-BR" sz="1400" b="1" dirty="0" smtClean="0"/>
              <a:t> </a:t>
            </a:r>
            <a:r>
              <a:rPr lang="pt-BR" sz="1400" b="1" dirty="0"/>
              <a:t>equivalente</a:t>
            </a:r>
            <a:r>
              <a:rPr lang="pt-BR" sz="1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835696" y="1196975"/>
            <a:ext cx="7128792" cy="5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/>
              <a:t>Metodologia para Estimativa 2006-2011</a:t>
            </a:r>
            <a:endParaRPr lang="pt-BR" sz="32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835696" y="1916113"/>
            <a:ext cx="7128792" cy="4752975"/>
          </a:xfrm>
          <a:prstGeom prst="rect">
            <a:avLst/>
          </a:prstGeom>
          <a:solidFill>
            <a:srgbClr val="C0E2D5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i="1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Base metodológica – 2º Inventário Nacional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 smtClean="0"/>
              <a:t>Atualização do 2º Inventário Nacional (série de emissões de 1990 a 2005), acrescentando os valores de </a:t>
            </a:r>
            <a:r>
              <a:rPr lang="pt-BR" sz="2400" u="sng" dirty="0" smtClean="0"/>
              <a:t>2006 a 2011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 smtClean="0"/>
              <a:t>Correção de anos anteriores, quando necessário – consistência de série temporal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Revisão por especialistas por setor</a:t>
            </a:r>
          </a:p>
          <a:p>
            <a:pPr fontAlgn="auto">
              <a:spcAft>
                <a:spcPts val="0"/>
              </a:spcAft>
              <a:defRPr/>
            </a:pPr>
            <a:endParaRPr lang="pt-BR" sz="2400" u="sng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t-BR" sz="2400" dirty="0" smtClean="0"/>
              <a:t>3º Inventário, previsto para ser publicado em 2014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t-BR" sz="2400" dirty="0" smtClean="0"/>
              <a:t>(3ª Comunicação Nacional e 1º Relatório de Atualização Bienal)</a:t>
            </a:r>
          </a:p>
        </p:txBody>
      </p:sp>
    </p:spTree>
    <p:extLst>
      <p:ext uri="{BB962C8B-B14F-4D97-AF65-F5344CB8AC3E}">
        <p14:creationId xmlns:p14="http://schemas.microsoft.com/office/powerpoint/2010/main" xmlns="" val="17786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2293</Words>
  <Application>Microsoft Office PowerPoint</Application>
  <PresentationFormat>Apresentação na tela (4:3)</PresentationFormat>
  <Paragraphs>301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Tema do Office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Projetos Estruturantes do MCTI</dc:title>
  <dc:creator>SEPED</dc:creator>
  <cp:lastModifiedBy>jmagrini</cp:lastModifiedBy>
  <cp:revision>240</cp:revision>
  <cp:lastPrinted>2014-05-06T16:22:30Z</cp:lastPrinted>
  <dcterms:created xsi:type="dcterms:W3CDTF">2012-09-26T21:52:48Z</dcterms:created>
  <dcterms:modified xsi:type="dcterms:W3CDTF">2014-05-06T19:31:32Z</dcterms:modified>
</cp:coreProperties>
</file>