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11"/>
  </p:handoutMasterIdLst>
  <p:sldIdLst>
    <p:sldId id="284" r:id="rId2"/>
    <p:sldId id="283" r:id="rId3"/>
    <p:sldId id="290" r:id="rId4"/>
    <p:sldId id="288" r:id="rId5"/>
    <p:sldId id="291" r:id="rId6"/>
    <p:sldId id="292" r:id="rId7"/>
    <p:sldId id="294" r:id="rId8"/>
    <p:sldId id="293" r:id="rId9"/>
    <p:sldId id="28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79B0D-24FC-44BC-85A5-DDC4B20F3659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BB3DB-E9A6-40ED-96EF-0584563448B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DDA4A-4CCD-43C7-99F1-307C098545B4}" type="datetimeFigureOut">
              <a:rPr lang="pt-BR" smtClean="0"/>
              <a:pPr/>
              <a:t>05/08/2014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AAEF1-C91F-470F-A98F-292FF6C367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21246"/>
            <a:ext cx="7772400" cy="5500042"/>
          </a:xfrm>
        </p:spPr>
        <p:txBody>
          <a:bodyPr>
            <a:normAutofit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Desafios na implantação do Programa da Agricultura de Baixo Carbono (ABC)</a:t>
            </a:r>
            <a:br>
              <a:rPr lang="pt-BR" b="1" dirty="0" smtClean="0"/>
            </a:br>
            <a:r>
              <a:rPr lang="pt-BR" sz="2000" b="1" dirty="0" smtClean="0"/>
              <a:t> </a:t>
            </a:r>
            <a:endParaRPr lang="pt-BR" sz="2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213" y="404664"/>
            <a:ext cx="51720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t-BR" dirty="0" smtClean="0"/>
              <a:t>Considerações gerais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O ABC é o plano mais ambicioso do mundo para mitigação de mudanças climáticas na agricultura.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Prevê redução de 134 milhões a 163 milhões de tons de gás carbônico  CO2 equivalente até 2020</a:t>
            </a:r>
          </a:p>
          <a:p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Seis tecnologias: </a:t>
            </a:r>
          </a:p>
          <a:p>
            <a:pPr>
              <a:buNone/>
            </a:pPr>
            <a:r>
              <a:rPr lang="pt-BR" sz="2000" dirty="0" smtClean="0"/>
              <a:t>	- recuperação de pastagens</a:t>
            </a:r>
          </a:p>
          <a:p>
            <a:pPr>
              <a:buNone/>
            </a:pPr>
            <a:r>
              <a:rPr lang="pt-BR" sz="2000" dirty="0" smtClean="0"/>
              <a:t>	- integração lavoura-pecuária e lavoura-pecuária-floresta</a:t>
            </a:r>
          </a:p>
          <a:p>
            <a:pPr>
              <a:buNone/>
            </a:pPr>
            <a:r>
              <a:rPr lang="pt-BR" sz="2000" dirty="0" smtClean="0"/>
              <a:t>	- fixação biológica de nitrogênio</a:t>
            </a:r>
          </a:p>
          <a:p>
            <a:pPr>
              <a:buNone/>
            </a:pPr>
            <a:r>
              <a:rPr lang="pt-BR" sz="2000" dirty="0" smtClean="0"/>
              <a:t>	- sistema de Plantio Direto</a:t>
            </a:r>
          </a:p>
          <a:p>
            <a:pPr>
              <a:buNone/>
            </a:pPr>
            <a:r>
              <a:rPr lang="pt-BR" sz="2000" dirty="0" smtClean="0"/>
              <a:t>	- tratamento de dejetos animais e</a:t>
            </a:r>
          </a:p>
          <a:p>
            <a:pPr>
              <a:buNone/>
            </a:pPr>
            <a:r>
              <a:rPr lang="pt-BR" sz="2000" dirty="0" smtClean="0"/>
              <a:t>	- Florestas plantadas</a:t>
            </a:r>
          </a:p>
          <a:p>
            <a:pPr>
              <a:buNone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Recuperação de pastagem , principal meta do plano, com potencial para reduzir 83 a 104 milhões de tons CO2 equiv.</a:t>
            </a:r>
          </a:p>
          <a:p>
            <a:pPr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Resultados safra 2013-2014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Safra 2013/14   32% mais recurso que safra 2012/2013  - de R$ 3,4 bi para R$ 4,5 bi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Até abril 2014 apenas 53% recursos tinham sido aplicados </a:t>
            </a:r>
          </a:p>
          <a:p>
            <a:endParaRPr lang="pt-BR" sz="2000" dirty="0"/>
          </a:p>
        </p:txBody>
      </p:sp>
      <p:pic>
        <p:nvPicPr>
          <p:cNvPr id="1013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573016"/>
            <a:ext cx="7637463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Resultado safra 2013/2014  parcial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993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9462" y="1196752"/>
            <a:ext cx="3405075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809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Resultados safra 2013-2014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Regiões Prioritárias NORTE e NORDESTE  tiveram menor numero de contratos e receberam menos recursos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Norte 10% do total e Nordeste 9% do total </a:t>
            </a:r>
          </a:p>
          <a:p>
            <a:endParaRPr lang="pt-BR" sz="2000" dirty="0" smtClean="0"/>
          </a:p>
          <a:p>
            <a:pPr>
              <a:buFont typeface="Wingdings" pitchFamily="2" charset="2"/>
              <a:buChar char="Ø"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Razões:</a:t>
            </a:r>
          </a:p>
          <a:p>
            <a:pPr>
              <a:buNone/>
            </a:pPr>
            <a:r>
              <a:rPr lang="pt-BR" sz="2000" dirty="0" smtClean="0"/>
              <a:t>	- Problemas fundiários </a:t>
            </a:r>
          </a:p>
          <a:p>
            <a:pPr>
              <a:buNone/>
            </a:pPr>
            <a:r>
              <a:rPr lang="pt-BR" sz="2000" dirty="0" smtClean="0"/>
              <a:t>	- Baixo conhecimento dos produtores sobre o Programa</a:t>
            </a:r>
          </a:p>
          <a:p>
            <a:pPr>
              <a:buNone/>
            </a:pPr>
            <a:r>
              <a:rPr lang="pt-BR" sz="2000" dirty="0" smtClean="0"/>
              <a:t>	- Falta de Assistência Tecnica</a:t>
            </a:r>
          </a:p>
          <a:p>
            <a:pPr>
              <a:buNone/>
            </a:pPr>
            <a:r>
              <a:rPr lang="pt-BR" sz="2000" dirty="0" smtClean="0"/>
              <a:t>	- Linhas de crédito competitivas : Norte (FNO) NE (</a:t>
            </a:r>
            <a:r>
              <a:rPr lang="pt-BR" sz="2000" dirty="0" err="1" smtClean="0"/>
              <a:t>Pronaf</a:t>
            </a:r>
            <a:r>
              <a:rPr lang="pt-BR" sz="2000" dirty="0" smtClean="0"/>
              <a:t>)</a:t>
            </a:r>
          </a:p>
          <a:p>
            <a:pPr>
              <a:buNone/>
            </a:pPr>
            <a:r>
              <a:rPr lang="pt-BR" sz="2000" dirty="0" smtClean="0"/>
              <a:t>	- </a:t>
            </a:r>
            <a:r>
              <a:rPr lang="pt-BR" sz="2000" dirty="0" err="1" smtClean="0"/>
              <a:t>Pronamp</a:t>
            </a:r>
            <a:r>
              <a:rPr lang="pt-BR" sz="2000" dirty="0" smtClean="0"/>
              <a:t> – redução taxa de juro de 5% para 4,5%</a:t>
            </a:r>
          </a:p>
          <a:p>
            <a:pPr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Desafios e Ações </a:t>
            </a:r>
            <a:br>
              <a:rPr lang="pt-BR" dirty="0" smtClean="0"/>
            </a:b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Financiamentos do programa ABC </a:t>
            </a:r>
            <a:r>
              <a:rPr lang="pt-BR" sz="2000" dirty="0" smtClean="0"/>
              <a:t>requerem maiores exigências dos produtores em relação ao crédito tradicional (quanto ao sistema produtivo e aos seus objetivos de reduzir emissões):</a:t>
            </a:r>
          </a:p>
          <a:p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assegurar diferencial de taxas de juros e demais linhas de crédito para compensar as exigências adicionais. </a:t>
            </a:r>
            <a:r>
              <a:rPr lang="pt-BR" sz="2000" smtClean="0"/>
              <a:t>(Diversificar </a:t>
            </a:r>
            <a:r>
              <a:rPr lang="pt-BR" sz="2000" dirty="0" smtClean="0"/>
              <a:t>taxas de acordo com </a:t>
            </a:r>
            <a:r>
              <a:rPr lang="pt-BR" sz="2000" smtClean="0"/>
              <a:t>região )</a:t>
            </a: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revisar exigências para tomada de crédito, desburocratizar o acesso ao recurso 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problemas fundiários limitam adoção de novas tecnologias ; ações e estímulos a regulamentação ou flexibilização; (fundo de aval)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direcionar recursos para regiões com alto efetivo bovino  e extensa área pastagem (maior potencial de redução de emissões), ex norte MT e sudeste PA</a:t>
            </a:r>
          </a:p>
          <a:p>
            <a:pPr>
              <a:buNone/>
            </a:pPr>
            <a:r>
              <a:rPr lang="pt-BR" sz="2000" dirty="0" smtClean="0"/>
              <a:t> 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6104"/>
          </a:xfrm>
        </p:spPr>
        <p:txBody>
          <a:bodyPr>
            <a:normAutofit/>
          </a:bodyPr>
          <a:lstStyle/>
          <a:p>
            <a:r>
              <a:rPr lang="pt-BR" dirty="0" smtClean="0"/>
              <a:t>Equalização de Juros  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9" y="2447924"/>
            <a:ext cx="6164024" cy="27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Desafios e Ações </a:t>
            </a:r>
            <a:br>
              <a:rPr lang="pt-BR" dirty="0" smtClean="0"/>
            </a:b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pt-BR" sz="2000" b="1" dirty="0" smtClean="0"/>
              <a:t>Divulgação e Capacitação</a:t>
            </a:r>
          </a:p>
          <a:p>
            <a:endParaRPr lang="pt-BR" sz="2000" b="1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convencer produtores que ao adotar as tecnologias ABC eles estarão aumentando produtividade e renda além de conservar os recursos naturais;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divulgar tecnologias pouco conhecidas (ex  integração lavoura-pecuária)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restrições de pessoal e o orçamento do MAPA para divulgação do programa tem dificultado o convencimento dos produtores. 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ANATER pode ser instrumento valioso para acelerar este processo. 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treinamento necessário: operadores de crédito rural, técnicos e </a:t>
            </a:r>
            <a:r>
              <a:rPr lang="pt-BR" sz="2000" dirty="0" err="1" smtClean="0"/>
              <a:t>extensionistas</a:t>
            </a:r>
            <a:r>
              <a:rPr lang="pt-BR" sz="2000" dirty="0" smtClean="0"/>
              <a:t> rurais  (fornecer suporte aos agricultores quanto tecnologia ABC)</a:t>
            </a:r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integrar instituições de pesquisa nesta capacitação e implementação</a:t>
            </a:r>
          </a:p>
          <a:p>
            <a:pPr>
              <a:buNone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1338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sz="2000" dirty="0" smtClean="0"/>
              <a:t>Houve um avanço na Governança do programa ABC , com monitoramento pelo Banco Central via SICOR ( a partir de 2013)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Parceria BNDES e BACEN com o Observatório do ABC proporcionou avanço da Transparência das informações do programa</a:t>
            </a:r>
          </a:p>
          <a:p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Entretanto o monitoramento da implantação do Plano ABC segue sem avanços significativos. Necessidade do Laboratório Multi-Institucional de Mudanças Climáticas com objetivo : </a:t>
            </a:r>
          </a:p>
          <a:p>
            <a:pPr>
              <a:buNone/>
            </a:pPr>
            <a:r>
              <a:rPr lang="pt-BR" sz="2000" dirty="0" smtClean="0"/>
              <a:t>	- avaliar quanto custa reduzir cada tons CO2 na agropecuária </a:t>
            </a:r>
          </a:p>
          <a:p>
            <a:pPr>
              <a:buNone/>
            </a:pPr>
            <a:r>
              <a:rPr lang="pt-BR" sz="2000" dirty="0" smtClean="0"/>
              <a:t>	- mensurar e validar as emissões reduzidas em cada  tecnologia do Programa</a:t>
            </a:r>
          </a:p>
          <a:p>
            <a:pPr>
              <a:buNone/>
            </a:pPr>
            <a:endParaRPr lang="pt-BR" sz="2000" dirty="0" smtClean="0"/>
          </a:p>
          <a:p>
            <a:pPr>
              <a:buFont typeface="Wingdings" pitchFamily="2" charset="2"/>
              <a:buChar char="Ø"/>
            </a:pPr>
            <a:r>
              <a:rPr lang="pt-BR" sz="2000" dirty="0" smtClean="0"/>
              <a:t>Adotar tecnologia para tornar monitoramento mais efetivo e proporcionar ganho de escala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382</Words>
  <Application>Microsoft Office PowerPoint</Application>
  <PresentationFormat>Apresentação na tela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  Desafios na implantação do Programa da Agricultura de Baixo Carbono (ABC)  </vt:lpstr>
      <vt:lpstr>Considerações gerais  </vt:lpstr>
      <vt:lpstr>Resultados safra 2013-2014</vt:lpstr>
      <vt:lpstr>Resultado safra 2013/2014  parcial </vt:lpstr>
      <vt:lpstr>Resultados safra 2013-2014 </vt:lpstr>
      <vt:lpstr>Desafios e Ações   </vt:lpstr>
      <vt:lpstr>Equalização de Juros  </vt:lpstr>
      <vt:lpstr>Desafios e Ações   </vt:lpstr>
      <vt:lpstr>Considerações Finais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Exemplo de mecanismo de incentivo de ICMS para a pecuária sustentável no estado do Pará</dc:title>
  <dc:creator>Itagiba</dc:creator>
  <cp:lastModifiedBy>jmagrini</cp:lastModifiedBy>
  <cp:revision>262</cp:revision>
  <dcterms:created xsi:type="dcterms:W3CDTF">2013-06-19T13:16:17Z</dcterms:created>
  <dcterms:modified xsi:type="dcterms:W3CDTF">2014-08-05T17:19:08Z</dcterms:modified>
</cp:coreProperties>
</file>