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1014" r:id="rId8"/>
    <p:sldId id="1015" r:id="rId9"/>
    <p:sldId id="1016" r:id="rId10"/>
    <p:sldId id="261" r:id="rId11"/>
    <p:sldId id="262" r:id="rId12"/>
    <p:sldId id="264" r:id="rId13"/>
    <p:sldId id="266" r:id="rId14"/>
    <p:sldId id="267" r:id="rId15"/>
    <p:sldId id="268" r:id="rId16"/>
  </p:sldIdLst>
  <p:sldSz cx="12192000" cy="6858000"/>
  <p:notesSz cx="9982200" cy="6794500"/>
  <p:embeddedFontLst>
    <p:embeddedFont>
      <p:font typeface="League Spartan" panose="020B0604020202020204" charset="0"/>
      <p:regular r:id="rId18"/>
      <p:bold r:id="rId19"/>
    </p:embeddedFont>
    <p:embeddedFont>
      <p:font typeface="Montserrat" panose="00000500000000000000" pitchFamily="2" charset="0"/>
      <p:regular r:id="rId20"/>
      <p:bold r:id="rId21"/>
      <p:italic r:id="rId22"/>
      <p:boldItalic r:id="rId23"/>
    </p:embeddedFont>
    <p:embeddedFont>
      <p:font typeface="Montserrat ExtraBold" panose="00000900000000000000" pitchFamily="2" charset="0"/>
      <p:bold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Ho3IaeO5SOKW02NKK4wrAzsTj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23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customschemas.google.com/relationships/presentationmetadata" Target="meta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25620" cy="340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54270" y="0"/>
            <a:ext cx="4325620" cy="340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3596"/>
            <a:ext cx="4325620" cy="34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54270" y="6453596"/>
            <a:ext cx="4325620" cy="34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a05d345e3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25738" y="509588"/>
            <a:ext cx="4530725" cy="2547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3a05d345e3a_1_0:notes"/>
          <p:cNvSpPr txBox="1">
            <a:spLocks noGrp="1"/>
          </p:cNvSpPr>
          <p:nvPr>
            <p:ph type="body" idx="1"/>
          </p:nvPr>
        </p:nvSpPr>
        <p:spPr>
          <a:xfrm>
            <a:off x="998220" y="3227388"/>
            <a:ext cx="7985700" cy="30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a09b2828f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4567" y="509588"/>
            <a:ext cx="8873100" cy="254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3a09b2828f6_0_17:notes"/>
          <p:cNvSpPr txBox="1">
            <a:spLocks noGrp="1"/>
          </p:cNvSpPr>
          <p:nvPr>
            <p:ph type="body" idx="1"/>
          </p:nvPr>
        </p:nvSpPr>
        <p:spPr>
          <a:xfrm>
            <a:off x="998220" y="3227388"/>
            <a:ext cx="7985700" cy="30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a09b2828f6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a09b2828f6_0_276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00" cy="267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3a09b2828f6_0_276:notes"/>
          <p:cNvSpPr txBox="1">
            <a:spLocks noGrp="1"/>
          </p:cNvSpPr>
          <p:nvPr>
            <p:ph type="sldNum" idx="12"/>
          </p:nvPr>
        </p:nvSpPr>
        <p:spPr>
          <a:xfrm>
            <a:off x="5654270" y="6453596"/>
            <a:ext cx="4325700" cy="34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a05d345e3a_0_1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00" cy="26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g3a05d345e3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a09b2828f6_0_192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00" cy="267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3a09b2828f6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a05d345e3a_0_9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00" cy="26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g3a05d345e3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a05d345e3a_0_74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00" cy="26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g3a05d345e3a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>
          <a:extLst>
            <a:ext uri="{FF2B5EF4-FFF2-40B4-BE49-F238E27FC236}">
              <a16:creationId xmlns:a16="http://schemas.microsoft.com/office/drawing/2014/main" id="{6534A154-301B-10AB-D8F9-0D66A292F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a05d345e3a_0_9:notes">
            <a:extLst>
              <a:ext uri="{FF2B5EF4-FFF2-40B4-BE49-F238E27FC236}">
                <a16:creationId xmlns:a16="http://schemas.microsoft.com/office/drawing/2014/main" id="{98ED4ECB-642F-8EFE-A7CC-DFD641546D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00" cy="26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g3a05d345e3a_0_9:notes">
            <a:extLst>
              <a:ext uri="{FF2B5EF4-FFF2-40B4-BE49-F238E27FC236}">
                <a16:creationId xmlns:a16="http://schemas.microsoft.com/office/drawing/2014/main" id="{0C52C7F6-67CA-9693-039D-48992C38C2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18878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>
          <a:extLst>
            <a:ext uri="{FF2B5EF4-FFF2-40B4-BE49-F238E27FC236}">
              <a16:creationId xmlns:a16="http://schemas.microsoft.com/office/drawing/2014/main" id="{548EE5F2-BE53-CF86-70AB-040B2E948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a05d345e3a_0_9:notes">
            <a:extLst>
              <a:ext uri="{FF2B5EF4-FFF2-40B4-BE49-F238E27FC236}">
                <a16:creationId xmlns:a16="http://schemas.microsoft.com/office/drawing/2014/main" id="{232851C8-6030-CEB0-8C1B-F4CC1736EB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00" cy="26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g3a05d345e3a_0_9:notes">
            <a:extLst>
              <a:ext uri="{FF2B5EF4-FFF2-40B4-BE49-F238E27FC236}">
                <a16:creationId xmlns:a16="http://schemas.microsoft.com/office/drawing/2014/main" id="{528C0C7C-F528-4988-763C-C72CC5ABFA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4463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>
          <a:extLst>
            <a:ext uri="{FF2B5EF4-FFF2-40B4-BE49-F238E27FC236}">
              <a16:creationId xmlns:a16="http://schemas.microsoft.com/office/drawing/2014/main" id="{F312FEC8-BA69-0825-D94A-C730D1DBB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a05d345e3a_0_9:notes">
            <a:extLst>
              <a:ext uri="{FF2B5EF4-FFF2-40B4-BE49-F238E27FC236}">
                <a16:creationId xmlns:a16="http://schemas.microsoft.com/office/drawing/2014/main" id="{B45FD65D-22F6-A1B7-FF03-72CC202F88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00" cy="26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g3a05d345e3a_0_9:notes">
            <a:extLst>
              <a:ext uri="{FF2B5EF4-FFF2-40B4-BE49-F238E27FC236}">
                <a16:creationId xmlns:a16="http://schemas.microsoft.com/office/drawing/2014/main" id="{8ACD3928-E5C1-F1CE-A870-4202BE5905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92566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a05d345e3a_0_15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00" cy="26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g3a05d345e3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g3a05944b8ef_1_8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3a05944b8ef_1_8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g3a05944b8ef_1_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g3a05944b8ef_1_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g3a05944b8ef_1_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texto com gráfico esquerda">
  <p:cSld name="Lâmina texto com gráfico esquerda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4"/>
          <p:cNvSpPr txBox="1">
            <a:spLocks noGrp="1"/>
          </p:cNvSpPr>
          <p:nvPr>
            <p:ph type="body" idx="1"/>
          </p:nvPr>
        </p:nvSpPr>
        <p:spPr>
          <a:xfrm>
            <a:off x="6933011" y="1085850"/>
            <a:ext cx="3886200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83EF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body" idx="2"/>
          </p:nvPr>
        </p:nvSpPr>
        <p:spPr>
          <a:xfrm>
            <a:off x="6933011" y="2619375"/>
            <a:ext cx="3886200" cy="3279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3"/>
          </p:nvPr>
        </p:nvSpPr>
        <p:spPr>
          <a:xfrm>
            <a:off x="925975" y="1085850"/>
            <a:ext cx="5359078" cy="481263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tópicos com ícones 2">
  <p:cSld name="Lâmina tópicos com ícones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>
            <a:spLocks noGrp="1"/>
          </p:cNvSpPr>
          <p:nvPr>
            <p:ph type="ctrTitle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3EFF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183E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1"/>
          </p:nvPr>
        </p:nvSpPr>
        <p:spPr>
          <a:xfrm>
            <a:off x="1654660" y="3767446"/>
            <a:ext cx="3238501" cy="385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body" idx="2"/>
          </p:nvPr>
        </p:nvSpPr>
        <p:spPr>
          <a:xfrm>
            <a:off x="1654659" y="4291320"/>
            <a:ext cx="3238501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body" idx="3"/>
          </p:nvPr>
        </p:nvSpPr>
        <p:spPr>
          <a:xfrm>
            <a:off x="6988660" y="3767446"/>
            <a:ext cx="3238501" cy="385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body" idx="4"/>
          </p:nvPr>
        </p:nvSpPr>
        <p:spPr>
          <a:xfrm>
            <a:off x="6988659" y="4291320"/>
            <a:ext cx="3238501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1136B438-876F-4751-7E8C-E90A1F6FF9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D3DD27C-1B6D-E72C-E6D4-588D161670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494993" y="1847419"/>
            <a:ext cx="8344764" cy="2620238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l">
              <a:defRPr sz="6000" b="1" spc="0" baseline="0">
                <a:solidFill>
                  <a:srgbClr val="03CF00"/>
                </a:solidFill>
              </a:defRPr>
            </a:lvl1pPr>
          </a:lstStyle>
          <a:p>
            <a:r>
              <a:rPr lang="pt-BR" dirty="0"/>
              <a:t>Título Principal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3800648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cxnSp>
        <p:nvCxnSpPr>
          <p:cNvPr id="7" name="Conector reto 6"/>
          <p:cNvCxnSpPr>
            <a:stCxn id="9" idx="1"/>
          </p:cNvCxnSpPr>
          <p:nvPr userDrawn="1"/>
        </p:nvCxnSpPr>
        <p:spPr>
          <a:xfrm flipH="1">
            <a:off x="1276350" y="5486400"/>
            <a:ext cx="5048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 userDrawn="1"/>
        </p:nvCxnSpPr>
        <p:spPr>
          <a:xfrm>
            <a:off x="1276350" y="5991225"/>
            <a:ext cx="9639301" cy="0"/>
          </a:xfrm>
          <a:prstGeom prst="line">
            <a:avLst/>
          </a:prstGeom>
          <a:ln cap="rnd">
            <a:solidFill>
              <a:srgbClr val="03C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042325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777425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794563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44271" y="394971"/>
            <a:ext cx="8548369" cy="136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44271" y="5330476"/>
            <a:ext cx="6099809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E2E41F-A220-420D-8F86-395E5FDF23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4272" y="2078959"/>
            <a:ext cx="8549004" cy="293687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1pPr>
            <a:lvl2pPr marL="6858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3pPr>
            <a:lvl4pPr marL="16002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4pPr>
            <a:lvl5pPr marL="20574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85847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085850"/>
            <a:ext cx="3886200" cy="128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2619375"/>
            <a:ext cx="3886200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DCC7624-8FD6-2D50-7C98-A23CCFB6C8D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5975" y="1085850"/>
            <a:ext cx="5359078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3272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924050"/>
            <a:ext cx="3886200" cy="171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924050"/>
            <a:ext cx="6096000" cy="36480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3910474"/>
            <a:ext cx="3886200" cy="166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65458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1/4 imagem">
  <p:cSld name="Lâmina 1/4 imagem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5"/>
          <p:cNvSpPr txBox="1">
            <a:spLocks noGrp="1"/>
          </p:cNvSpPr>
          <p:nvPr>
            <p:ph type="body" idx="1"/>
          </p:nvPr>
        </p:nvSpPr>
        <p:spPr>
          <a:xfrm>
            <a:off x="1144271" y="394971"/>
            <a:ext cx="8548369" cy="1369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83EF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body" idx="2"/>
          </p:nvPr>
        </p:nvSpPr>
        <p:spPr>
          <a:xfrm>
            <a:off x="1144271" y="5330476"/>
            <a:ext cx="6099809" cy="113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body" idx="3"/>
          </p:nvPr>
        </p:nvSpPr>
        <p:spPr>
          <a:xfrm>
            <a:off x="1144272" y="2078959"/>
            <a:ext cx="8549004" cy="293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CF00"/>
              </a:buClr>
              <a:buSzPts val="2800"/>
              <a:buFont typeface="Courier New"/>
              <a:buChar char="o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CF00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CF00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CF00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CF00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767446"/>
            <a:ext cx="3886200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4558021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33011" y="3767446"/>
            <a:ext cx="3886200" cy="666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33011" y="4558020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408540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143556"/>
            <a:ext cx="3886200" cy="4137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1190624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933010" y="3143556"/>
            <a:ext cx="3886200" cy="414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933010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Imagem 3"/>
          <p:cNvSpPr>
            <a:spLocks noGrp="1"/>
          </p:cNvSpPr>
          <p:nvPr>
            <p:ph type="pic" sz="quarter" idx="22"/>
          </p:nvPr>
        </p:nvSpPr>
        <p:spPr>
          <a:xfrm>
            <a:off x="6933010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993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2457451"/>
            <a:ext cx="388620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5"/>
            <a:ext cx="3886200" cy="1307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5723336" y="1085850"/>
            <a:ext cx="5095875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143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7991475" y="1085850"/>
            <a:ext cx="2827736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6"/>
          </p:nvPr>
        </p:nvSpPr>
        <p:spPr>
          <a:xfrm>
            <a:off x="127635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360706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1360706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500438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3500438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638800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638800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2" name="Espaço Reservado para Imagem 2"/>
          <p:cNvSpPr>
            <a:spLocks noGrp="1"/>
          </p:cNvSpPr>
          <p:nvPr>
            <p:ph type="pic" sz="quarter" idx="25"/>
          </p:nvPr>
        </p:nvSpPr>
        <p:spPr>
          <a:xfrm>
            <a:off x="3381375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3" name="Espaço Reservado para Imagem 2"/>
          <p:cNvSpPr>
            <a:spLocks noGrp="1"/>
          </p:cNvSpPr>
          <p:nvPr>
            <p:ph type="pic" sz="quarter" idx="26"/>
          </p:nvPr>
        </p:nvSpPr>
        <p:spPr>
          <a:xfrm>
            <a:off x="548640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296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2E83493-C7F4-C7B2-D2BD-755425FFEB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1CA0A4-F05B-5773-BC79-24B6F476C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957388" y="1085850"/>
            <a:ext cx="3143250" cy="4812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Texto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5723336" y="108585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5723336" y="161280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723336" y="484765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5723336" y="5374609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723336" y="359372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723336" y="412067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 hasCustomPrompt="1"/>
          </p:nvPr>
        </p:nvSpPr>
        <p:spPr>
          <a:xfrm>
            <a:off x="5723336" y="233978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 hasCustomPrompt="1"/>
          </p:nvPr>
        </p:nvSpPr>
        <p:spPr>
          <a:xfrm>
            <a:off x="5723336" y="2866740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172052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797453"/>
            <a:ext cx="8715376" cy="69797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5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5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1190625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1190625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9801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9801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9801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6019801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596523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971550"/>
            <a:ext cx="12192000" cy="46005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3567113" y="5667840"/>
            <a:ext cx="5057775" cy="6291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9567515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8042F7E-415C-1C9E-840D-52A0033B7EA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1F607B2-00A9-937D-8269-29A3E21E02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843088" y="928688"/>
            <a:ext cx="2100262" cy="4969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814387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439102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4333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654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654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88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88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806893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gráfico de progre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877460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30%</a:t>
            </a:r>
          </a:p>
        </p:txBody>
      </p:sp>
      <p:sp>
        <p:nvSpPr>
          <p:cNvPr id="32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7947425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8634261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90%</a:t>
            </a:r>
          </a:p>
        </p:txBody>
      </p:sp>
      <p:sp>
        <p:nvSpPr>
          <p:cNvPr id="36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4565888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252724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60%</a:t>
            </a:r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619375" y="5222209"/>
            <a:ext cx="6857999" cy="712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80802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aspa com imagem">
  <p:cSld name="Lâmina aspa com imagem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26"/>
          <p:cNvSpPr txBox="1">
            <a:spLocks noGrp="1"/>
          </p:cNvSpPr>
          <p:nvPr>
            <p:ph type="body" idx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3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4" name="Google Shape;24;p26"/>
          <p:cNvCxnSpPr>
            <a:stCxn id="23" idx="1"/>
          </p:cNvCxnSpPr>
          <p:nvPr/>
        </p:nvCxnSpPr>
        <p:spPr>
          <a:xfrm rot="10800000">
            <a:off x="1276275" y="5486400"/>
            <a:ext cx="5049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" name="Google Shape;25;p26"/>
          <p:cNvCxnSpPr/>
          <p:nvPr/>
        </p:nvCxnSpPr>
        <p:spPr>
          <a:xfrm>
            <a:off x="1276350" y="5991225"/>
            <a:ext cx="9639301" cy="0"/>
          </a:xfrm>
          <a:prstGeom prst="straightConnector1">
            <a:avLst/>
          </a:prstGeom>
          <a:noFill/>
          <a:ln w="9525" cap="rnd" cmpd="sng">
            <a:solidFill>
              <a:srgbClr val="03CF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" name="Google Shape;26;p26"/>
          <p:cNvSpPr txBox="1"/>
          <p:nvPr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00"/>
              <a:buFont typeface="Arial"/>
              <a:buNone/>
            </a:pPr>
            <a:r>
              <a:rPr lang="en-US" sz="16600" b="1" i="0" u="none" strike="noStrike" cap="none">
                <a:solidFill>
                  <a:srgbClr val="183EFF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6"/>
          <p:cNvSpPr txBox="1"/>
          <p:nvPr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00"/>
              <a:buFont typeface="Arial"/>
              <a:buNone/>
            </a:pPr>
            <a:r>
              <a:rPr lang="en-US" sz="16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de Abertura">
  <p:cSld name="Lâmina de Abertura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7"/>
          <p:cNvSpPr txBox="1">
            <a:spLocks noGrp="1"/>
          </p:cNvSpPr>
          <p:nvPr>
            <p:ph type="title"/>
          </p:nvPr>
        </p:nvSpPr>
        <p:spPr>
          <a:xfrm>
            <a:off x="2540875" y="2324784"/>
            <a:ext cx="7110249" cy="154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3EFF"/>
              </a:buClr>
              <a:buSzPts val="5400"/>
              <a:buFont typeface="Montserrat"/>
              <a:buNone/>
              <a:defRPr sz="5400" b="1" i="0" u="none" strike="noStrike" cap="none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9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Final">
  <p:cSld name="Lâmina Fina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D042BC1F-CB3C-CC65-4A71-CE0130D46AA5}"/>
              </a:ext>
            </a:extLst>
          </p:cNvPr>
          <p:cNvSpPr/>
          <p:nvPr userDrawn="1"/>
        </p:nvSpPr>
        <p:spPr>
          <a:xfrm>
            <a:off x="1728788" y="0"/>
            <a:ext cx="1046321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851CBDE-93DB-CD9F-EE75-A4C07C9679E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AC3555A-6B36-11F3-774F-D6A303961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8749B18A-0E23-44DA-1802-4304D5D6630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02" y="6016675"/>
            <a:ext cx="3335498" cy="60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4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83E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B8B8B"/>
                </a:solidFill>
                <a:latin typeface="Roboto"/>
                <a:ea typeface="Roboto"/>
                <a:cs typeface="Roboto"/>
                <a:sym typeface="Roboto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1"/>
          <p:cNvSpPr txBox="1">
            <a:spLocks noGrp="1"/>
          </p:cNvSpPr>
          <p:nvPr>
            <p:ph type="body" idx="1"/>
          </p:nvPr>
        </p:nvSpPr>
        <p:spPr>
          <a:xfrm>
            <a:off x="987176" y="4987179"/>
            <a:ext cx="9007800" cy="1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CF00"/>
              </a:buClr>
              <a:buSzPts val="2800"/>
              <a:buNone/>
            </a:pPr>
            <a:r>
              <a:rPr lang="en-US" sz="2800">
                <a:solidFill>
                  <a:srgbClr val="03CF00"/>
                </a:solidFill>
              </a:rPr>
              <a:t>Sonia Venancio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CF00"/>
              </a:buClr>
              <a:buSzPts val="2800"/>
              <a:buNone/>
            </a:pPr>
            <a:r>
              <a:rPr lang="en-US" sz="2800">
                <a:solidFill>
                  <a:srgbClr val="03CF00"/>
                </a:solidFill>
              </a:rPr>
              <a:t>CGCRIAJ/DGCI/SAPS/MS</a:t>
            </a:r>
            <a:endParaRPr/>
          </a:p>
        </p:txBody>
      </p:sp>
      <p:sp>
        <p:nvSpPr>
          <p:cNvPr id="80" name="Google Shape;80;p1"/>
          <p:cNvSpPr txBox="1">
            <a:spLocks noGrp="1"/>
          </p:cNvSpPr>
          <p:nvPr>
            <p:ph type="title"/>
          </p:nvPr>
        </p:nvSpPr>
        <p:spPr>
          <a:xfrm>
            <a:off x="574800" y="730971"/>
            <a:ext cx="10239000" cy="22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3EFF"/>
              </a:buClr>
              <a:buSzPts val="2800"/>
              <a:buFont typeface="Montserrat"/>
              <a:buNone/>
            </a:pPr>
            <a:br>
              <a:rPr lang="en-US" sz="2800" b="1" i="0" u="none" strike="noStrike" cap="none" dirty="0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800" b="1" i="0" u="none" strike="noStrike" cap="none" dirty="0" err="1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rPr>
              <a:t>Audiência</a:t>
            </a:r>
            <a:r>
              <a:rPr lang="en-US" sz="2800" b="1" i="0" u="none" strike="noStrike" cap="none" dirty="0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rPr>
              <a:t> Pública</a:t>
            </a:r>
            <a:br>
              <a:rPr lang="en-US" sz="2800" b="1" i="0" u="none" strike="noStrike" cap="none" dirty="0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2800" b="1" i="0" u="none" strike="noStrike" cap="none" dirty="0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2800" b="1" i="0" u="none" strike="noStrike" cap="none" dirty="0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4000" b="1" i="0" u="none" strike="noStrike" cap="none" dirty="0" err="1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rPr>
              <a:t>Prematuridade</a:t>
            </a:r>
            <a:r>
              <a:rPr lang="en-US" sz="4000" b="1" i="0" u="none" strike="noStrike" cap="none" dirty="0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rPr>
              <a:t> em </a:t>
            </a:r>
            <a:r>
              <a:rPr lang="en-US" sz="4000" b="1" i="0" u="none" strike="noStrike" cap="none" dirty="0" err="1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rPr>
              <a:t>foco</a:t>
            </a:r>
            <a:r>
              <a:rPr lang="en-US" sz="4000" b="1" i="0" u="none" strike="noStrike" cap="none" dirty="0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rPr>
              <a:t>: para </a:t>
            </a:r>
            <a:r>
              <a:rPr lang="en-US" sz="4000" b="1" i="0" u="none" strike="noStrike" cap="none" dirty="0" err="1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rPr>
              <a:t>quem</a:t>
            </a:r>
            <a:r>
              <a:rPr lang="en-US" sz="4000" b="1" i="0" u="none" strike="noStrike" cap="none" dirty="0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000" b="1" i="0" u="none" strike="noStrike" cap="none" dirty="0" err="1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rPr>
              <a:t>chega</a:t>
            </a:r>
            <a:r>
              <a:rPr lang="en-US" sz="4000" b="1" i="0" u="none" strike="noStrike" cap="none" dirty="0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rPr>
              <a:t> antes, o </a:t>
            </a:r>
            <a:r>
              <a:rPr lang="en-US" sz="4000" b="1" i="0" u="none" strike="noStrike" cap="none" dirty="0" err="1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r>
              <a:rPr lang="en-US" sz="4000" b="1" i="0" u="none" strike="noStrike" cap="none" dirty="0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000" b="1" i="0" u="none" strike="noStrike" cap="none" dirty="0" err="1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rPr>
              <a:t>vem</a:t>
            </a:r>
            <a:r>
              <a:rPr lang="en-US" sz="4000" b="1" i="0" u="none" strike="noStrike" cap="none" dirty="0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000" b="1" i="0" u="none" strike="noStrike" cap="none" dirty="0" err="1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rPr>
              <a:t>depois</a:t>
            </a:r>
            <a:r>
              <a:rPr lang="en-US" sz="4000" b="1" i="0" u="none" strike="noStrike" cap="none" dirty="0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br>
              <a:rPr lang="en-US" sz="4000" b="1" i="0" u="none" strike="noStrike" cap="none" dirty="0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 i="0" u="none" strike="noStrike" cap="none" dirty="0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 i="0" u="none" strike="noStrike" cap="none" dirty="0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800" b="1" i="0" u="none" strike="noStrike" cap="none" dirty="0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rPr>
              <a:t> 11 de </a:t>
            </a:r>
            <a:r>
              <a:rPr lang="en-US" sz="2800" b="1" i="0" u="none" strike="noStrike" cap="none" dirty="0" err="1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rPr>
              <a:t>novembro</a:t>
            </a:r>
            <a:r>
              <a:rPr lang="en-US" sz="2800" b="1" i="0" u="none" strike="noStrike" cap="none" dirty="0">
                <a:solidFill>
                  <a:srgbClr val="183EFF"/>
                </a:solidFill>
                <a:latin typeface="Montserrat"/>
                <a:ea typeface="Montserrat"/>
                <a:cs typeface="Montserrat"/>
                <a:sym typeface="Montserrat"/>
              </a:rPr>
              <a:t> de 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" descr="Uma imagem com texto, Gráficos, Tipo de letra, design gráfic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8933" y="303213"/>
            <a:ext cx="999067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8400" y="5926401"/>
            <a:ext cx="4419600" cy="679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g3a05d345e3a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7944" y="230032"/>
            <a:ext cx="2244372" cy="86657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3a05d345e3a_1_0"/>
          <p:cNvSpPr/>
          <p:nvPr/>
        </p:nvSpPr>
        <p:spPr>
          <a:xfrm>
            <a:off x="7869267" y="3694219"/>
            <a:ext cx="4097400" cy="21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Qualificação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complexos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reguladores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financiamento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equipes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qualificadas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24h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7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semana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custeio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mensal de R$ 50.500,00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g3a05d345e3a_1_0" descr="Resultado de imagem para rede aly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93837" y="2532404"/>
            <a:ext cx="2554157" cy="158534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3a05d345e3a_1_0"/>
          <p:cNvSpPr/>
          <p:nvPr/>
        </p:nvSpPr>
        <p:spPr>
          <a:xfrm>
            <a:off x="360783" y="1172853"/>
            <a:ext cx="3669900" cy="258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Ampliação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custeio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leitos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neonatais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 Neonatal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aumento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custeio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leitos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em 20% do valor da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diária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UCINCo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aumento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diária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em 82% e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qualificação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em 70%;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UCINCa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aumento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diária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240% e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qualificação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em 70% ; </a:t>
            </a:r>
            <a:endParaRPr dirty="0"/>
          </a:p>
        </p:txBody>
      </p:sp>
      <p:sp>
        <p:nvSpPr>
          <p:cNvPr id="148" name="Google Shape;148;g3a05d345e3a_1_0"/>
          <p:cNvSpPr/>
          <p:nvPr/>
        </p:nvSpPr>
        <p:spPr>
          <a:xfrm>
            <a:off x="62204" y="4312092"/>
            <a:ext cx="3968700" cy="15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Incentivo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para BLH: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R$ 20.000,00 para BLH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autossuficientes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R$ 15.000,00 para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demais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1714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9" name="Google Shape;149;g3a05d345e3a_1_0"/>
          <p:cNvSpPr/>
          <p:nvPr/>
        </p:nvSpPr>
        <p:spPr>
          <a:xfrm>
            <a:off x="7700865" y="1551289"/>
            <a:ext cx="4117800" cy="9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Ambulatórios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seguimento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ASEG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custeio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R$ 50.000/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mês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R$ 600.000,00/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</a:t>
            </a:r>
            <a:endParaRPr dirty="0"/>
          </a:p>
        </p:txBody>
      </p:sp>
      <p:sp>
        <p:nvSpPr>
          <p:cNvPr id="150" name="Google Shape;150;g3a05d345e3a_1_0"/>
          <p:cNvSpPr txBox="1"/>
          <p:nvPr/>
        </p:nvSpPr>
        <p:spPr>
          <a:xfrm>
            <a:off x="533851" y="-24803"/>
            <a:ext cx="91047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Rede Alyne</a:t>
            </a:r>
            <a:endParaRPr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1" name="Google Shape;151;g3a05d345e3a_1_0"/>
          <p:cNvCxnSpPr>
            <a:stCxn id="146" idx="0"/>
          </p:cNvCxnSpPr>
          <p:nvPr/>
        </p:nvCxnSpPr>
        <p:spPr>
          <a:xfrm rot="5400000" flipH="1">
            <a:off x="4851665" y="1213154"/>
            <a:ext cx="498300" cy="2140200"/>
          </a:xfrm>
          <a:prstGeom prst="curvedConnector2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2" name="Google Shape;152;g3a05d345e3a_1_0"/>
          <p:cNvCxnSpPr>
            <a:stCxn id="146" idx="0"/>
          </p:cNvCxnSpPr>
          <p:nvPr/>
        </p:nvCxnSpPr>
        <p:spPr>
          <a:xfrm rot="-5400000">
            <a:off x="6825065" y="1314554"/>
            <a:ext cx="563700" cy="1872000"/>
          </a:xfrm>
          <a:prstGeom prst="curvedConnector2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3" name="Google Shape;153;g3a05d345e3a_1_0"/>
          <p:cNvCxnSpPr>
            <a:stCxn id="146" idx="2"/>
          </p:cNvCxnSpPr>
          <p:nvPr/>
        </p:nvCxnSpPr>
        <p:spPr>
          <a:xfrm rot="5400000">
            <a:off x="4729115" y="3354244"/>
            <a:ext cx="678300" cy="2205300"/>
          </a:xfrm>
          <a:prstGeom prst="curvedConnector2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4" name="Google Shape;154;g3a05d345e3a_1_0"/>
          <p:cNvCxnSpPr>
            <a:stCxn id="146" idx="2"/>
          </p:cNvCxnSpPr>
          <p:nvPr/>
        </p:nvCxnSpPr>
        <p:spPr>
          <a:xfrm rot="-5400000" flipH="1">
            <a:off x="6767765" y="3520894"/>
            <a:ext cx="678300" cy="1872000"/>
          </a:xfrm>
          <a:prstGeom prst="curvedConnector2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55" name="Google Shape;155;g3a05d345e3a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18400" y="5926401"/>
            <a:ext cx="4419600" cy="679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0267" y="2506133"/>
            <a:ext cx="6519531" cy="342026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1" name="Google Shape;171;p22" descr="Bronquiolite causada pelo vírus sincicial respiratóri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39378" y="483434"/>
            <a:ext cx="6313243" cy="1684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18400" y="5926401"/>
            <a:ext cx="4419600" cy="679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2" descr="Uma imagem com texto, Gráficos, Tipo de letra, design gráfico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48358" y="-12"/>
            <a:ext cx="999067" cy="132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g3a09b2828f6_0_17" descr="Interface gráfica do usuário, Aplicativo, Teams&#10;&#10;O conteúdo gerado por IA pode estar incorreto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1523" y="1781909"/>
            <a:ext cx="2708893" cy="477129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3a09b2828f6_0_17"/>
          <p:cNvSpPr txBox="1"/>
          <p:nvPr/>
        </p:nvSpPr>
        <p:spPr>
          <a:xfrm>
            <a:off x="778885" y="802795"/>
            <a:ext cx="75903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i="0" u="none" strike="noStrike" cap="none">
                <a:solidFill>
                  <a:srgbClr val="0D3C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Caderneta Digital da Criança</a:t>
            </a:r>
            <a:endParaRPr sz="2900" b="1" i="0" u="none" strike="noStrike" cap="none">
              <a:solidFill>
                <a:srgbClr val="0D3C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90" name="Google Shape;190;g3a09b2828f6_0_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50018" y="661056"/>
            <a:ext cx="2730024" cy="1054093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3a09b2828f6_0_17"/>
          <p:cNvSpPr txBox="1"/>
          <p:nvPr/>
        </p:nvSpPr>
        <p:spPr>
          <a:xfrm>
            <a:off x="266719" y="1711546"/>
            <a:ext cx="4680600" cy="51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Cuidados da Família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Direitos e Garantias:</a:t>
            </a:r>
            <a:r>
              <a:rPr lang="en-US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Informações sobre educação, assistência social e direitos das crianças no SUS.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Amamentação:</a:t>
            </a:r>
            <a:r>
              <a:rPr lang="en-US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importância do leite materno e orientações práticas.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Alimentação Saudável: </a:t>
            </a:r>
            <a:r>
              <a:rPr lang="en-US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recomendações para uma nutrição adequada desde os primeiros anos.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Cuidados com a Criança: </a:t>
            </a:r>
            <a:r>
              <a:rPr lang="en-US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orientações sobre diarreia, desidratação, desnutrição e outros cuidados básicos.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g3a09b2828f6_0_17"/>
          <p:cNvSpPr txBox="1"/>
          <p:nvPr/>
        </p:nvSpPr>
        <p:spPr>
          <a:xfrm>
            <a:off x="8355640" y="1711545"/>
            <a:ext cx="3836400" cy="51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Uso de Eletrônicos e Consumo: </a:t>
            </a:r>
            <a:r>
              <a:rPr lang="en-US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dicas sobre tempo de tela e promoção de hábitos saudáveis.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6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Prevenção de Acidentes: </a:t>
            </a:r>
            <a:r>
              <a:rPr lang="en-US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orientações para um ambiente seguro.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625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625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6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Combate à Violência: </a:t>
            </a:r>
            <a:r>
              <a:rPr lang="en-US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como identificar sinais e onde buscar ajuda.</a:t>
            </a:r>
            <a:endParaRPr/>
          </a:p>
          <a:p>
            <a:pPr marL="0" marR="0" lvl="0" indent="0" algn="l" rtl="0">
              <a:lnSpc>
                <a:spcPct val="625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625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6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Prematuridade: </a:t>
            </a:r>
            <a:r>
              <a:rPr lang="en-US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cuidados especiais para bebês prematuros.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3a09b2828f6_0_17"/>
          <p:cNvSpPr/>
          <p:nvPr/>
        </p:nvSpPr>
        <p:spPr>
          <a:xfrm rot="5400000">
            <a:off x="45983" y="1787290"/>
            <a:ext cx="190500" cy="180000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4" name="Google Shape;194;g3a09b2828f6_0_17"/>
          <p:cNvCxnSpPr/>
          <p:nvPr/>
        </p:nvCxnSpPr>
        <p:spPr>
          <a:xfrm flipH="1">
            <a:off x="5872925" y="5836600"/>
            <a:ext cx="948600" cy="219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95" name="Google Shape;195;g3a09b2828f6_0_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18400" y="5926401"/>
            <a:ext cx="4419600" cy="679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a09b2828f6_0_276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9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202" name="Google Shape;202;g3a09b2828f6_0_2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850" y="152400"/>
            <a:ext cx="4653796" cy="65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3a09b2828f6_0_2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07968" y="369231"/>
            <a:ext cx="2730024" cy="1054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3a09b2828f6_0_2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18400" y="5926401"/>
            <a:ext cx="4419600" cy="67905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3a09b2828f6_0_276"/>
          <p:cNvSpPr txBox="1"/>
          <p:nvPr/>
        </p:nvSpPr>
        <p:spPr>
          <a:xfrm>
            <a:off x="5781875" y="1481413"/>
            <a:ext cx="5709000" cy="4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Em 2025, o Brasil tem um papel histórico neste movimento. Durante a 78ª Assembleia Mundial da Saúde, a Organização Mundial da Saúde (OMS) aprovou oficialmente a inclusão do </a:t>
            </a:r>
            <a:r>
              <a:rPr lang="en-US" sz="2100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Dia Mundial da Prematuridade</a:t>
            </a:r>
            <a:r>
              <a:rPr lang="en-US" sz="21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no calendário global de campanhas de saúde pública — um marco de reconhecimento internacional da causa, com o voto a favor do Ministério da Saúde . </a:t>
            </a:r>
            <a:endParaRPr sz="21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No mesmo ano, o país avança ainda mais com a sanção da </a:t>
            </a:r>
            <a:r>
              <a:rPr lang="en-US" sz="2100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Lei nº 15.198</a:t>
            </a:r>
            <a:r>
              <a:rPr lang="en-US" sz="21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que institui o </a:t>
            </a:r>
            <a:r>
              <a:rPr lang="en-US" sz="2100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Dia Nacional da Prematuridade (17 de novembro)</a:t>
            </a:r>
            <a:r>
              <a:rPr lang="en-US" sz="21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e o </a:t>
            </a:r>
            <a:r>
              <a:rPr lang="en-US" sz="2100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Novembro Roxo</a:t>
            </a:r>
            <a:r>
              <a:rPr lang="en-US" sz="21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estabelecendo diretrizes fundamentais para o cuidado integral e humanizado.</a:t>
            </a:r>
            <a:endParaRPr sz="23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3" descr="D:\Users\luiza.geaquinto\Pictures\família MC\Neonatologia Família 002 (14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525" y="0"/>
            <a:ext cx="914399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3"/>
          <p:cNvSpPr/>
          <p:nvPr/>
        </p:nvSpPr>
        <p:spPr>
          <a:xfrm>
            <a:off x="308288" y="132675"/>
            <a:ext cx="2951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Obrigada!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07968" y="369231"/>
            <a:ext cx="2730024" cy="1054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18400" y="5926401"/>
            <a:ext cx="4419600" cy="679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a05d345e3a_0_1"/>
          <p:cNvSpPr txBox="1"/>
          <p:nvPr/>
        </p:nvSpPr>
        <p:spPr>
          <a:xfrm>
            <a:off x="6553080" y="6356520"/>
            <a:ext cx="2133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B8B8B"/>
                </a:solidFill>
                <a:latin typeface="Roboto"/>
                <a:ea typeface="Roboto"/>
                <a:cs typeface="Roboto"/>
                <a:sym typeface="Roboto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8" name="Google Shape;88;g3a05d345e3a_0_1" descr="Uma imagem com texto, Gráficos, Tipo de letra, design gráfic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8358" y="-12"/>
            <a:ext cx="999067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3a05d345e3a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8400" y="5926401"/>
            <a:ext cx="4419600" cy="679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3a05d345e3a_0_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8312" y="1453092"/>
            <a:ext cx="2894137" cy="3951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3a05d345e3a_0_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24374" y="1879760"/>
            <a:ext cx="7440489" cy="3795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3a05d345e3a_0_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24386" y="1388675"/>
            <a:ext cx="7440487" cy="491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a09b2828f6_0_192"/>
          <p:cNvSpPr txBox="1"/>
          <p:nvPr/>
        </p:nvSpPr>
        <p:spPr>
          <a:xfrm>
            <a:off x="1825376" y="151625"/>
            <a:ext cx="84723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83EFF"/>
              </a:buClr>
              <a:buSzPts val="2500"/>
              <a:buFont typeface="Calibri"/>
              <a:buNone/>
            </a:pPr>
            <a:r>
              <a:rPr lang="en-US" sz="2800" b="1">
                <a:solidFill>
                  <a:srgbClr val="183EFF"/>
                </a:solidFill>
                <a:latin typeface="Calibri"/>
                <a:ea typeface="Calibri"/>
                <a:cs typeface="Calibri"/>
                <a:sym typeface="Calibri"/>
              </a:rPr>
              <a:t>Prevenção da prematuridade: fortalecimento da APS</a:t>
            </a:r>
            <a:endParaRPr sz="1175"/>
          </a:p>
        </p:txBody>
      </p:sp>
      <p:sp>
        <p:nvSpPr>
          <p:cNvPr id="98" name="Google Shape;98;g3a09b2828f6_0_192"/>
          <p:cNvSpPr txBox="1"/>
          <p:nvPr/>
        </p:nvSpPr>
        <p:spPr>
          <a:xfrm>
            <a:off x="218875" y="1132350"/>
            <a:ext cx="7551000" cy="7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81259" marR="0" lvl="0" indent="-38101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CF00"/>
              </a:buClr>
              <a:buSzPts val="2933"/>
              <a:buFont typeface="Noto Sans Symbols"/>
              <a:buChar char="⮚"/>
            </a:pPr>
            <a:r>
              <a:rPr lang="en-US" sz="2933" b="1" dirty="0">
                <a:solidFill>
                  <a:srgbClr val="183EFF"/>
                </a:solidFill>
                <a:latin typeface="Calibri"/>
                <a:ea typeface="Calibri"/>
                <a:cs typeface="Calibri"/>
                <a:sym typeface="Calibri"/>
              </a:rPr>
              <a:t>PAC: 1.800 </a:t>
            </a:r>
            <a:r>
              <a:rPr lang="en-US" sz="2933" b="1" dirty="0" err="1">
                <a:solidFill>
                  <a:srgbClr val="183EFF"/>
                </a:solidFill>
                <a:latin typeface="Calibri"/>
                <a:ea typeface="Calibri"/>
                <a:cs typeface="Calibri"/>
                <a:sym typeface="Calibri"/>
              </a:rPr>
              <a:t>novas</a:t>
            </a:r>
            <a:r>
              <a:rPr lang="en-US" sz="2933" b="1" dirty="0">
                <a:solidFill>
                  <a:srgbClr val="183EFF"/>
                </a:solidFill>
                <a:latin typeface="Calibri"/>
                <a:ea typeface="Calibri"/>
                <a:cs typeface="Calibri"/>
                <a:sym typeface="Calibri"/>
              </a:rPr>
              <a:t> UBS</a:t>
            </a:r>
            <a:endParaRPr sz="2933" b="1" dirty="0">
              <a:solidFill>
                <a:srgbClr val="183E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1259" marR="0" lvl="0" indent="-194773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3CF00"/>
              </a:buClr>
              <a:buSzPts val="2933"/>
              <a:buFont typeface="Noto Sans Symbols"/>
              <a:buNone/>
            </a:pPr>
            <a:endParaRPr sz="2933" b="1" dirty="0">
              <a:solidFill>
                <a:srgbClr val="183E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1259" marR="0" lvl="0" indent="-38101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3CF00"/>
              </a:buClr>
              <a:buSzPts val="2933"/>
              <a:buFont typeface="Noto Sans Symbols"/>
              <a:buChar char="⮚"/>
            </a:pPr>
            <a:r>
              <a:rPr lang="en-US" sz="2933" b="1" dirty="0" err="1">
                <a:solidFill>
                  <a:srgbClr val="183EFF"/>
                </a:solidFill>
                <a:latin typeface="Calibri"/>
                <a:ea typeface="Calibri"/>
                <a:cs typeface="Calibri"/>
                <a:sym typeface="Calibri"/>
              </a:rPr>
              <a:t>Ampliação</a:t>
            </a:r>
            <a:r>
              <a:rPr lang="en-US" sz="2933" b="1" dirty="0">
                <a:solidFill>
                  <a:srgbClr val="183EFF"/>
                </a:solidFill>
                <a:latin typeface="Calibri"/>
                <a:ea typeface="Calibri"/>
                <a:cs typeface="Calibri"/>
                <a:sym typeface="Calibri"/>
              </a:rPr>
              <a:t> das Equipes de Saúde da Família</a:t>
            </a:r>
            <a:endParaRPr dirty="0"/>
          </a:p>
          <a:p>
            <a:pPr marL="381259" marR="0" lvl="0" indent="-194773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3CF00"/>
              </a:buClr>
              <a:buSzPts val="2933"/>
              <a:buFont typeface="Noto Sans Symbols"/>
              <a:buNone/>
            </a:pPr>
            <a:endParaRPr sz="2933" b="1" dirty="0">
              <a:solidFill>
                <a:srgbClr val="183E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1259" marR="0" lvl="0" indent="-38101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3CF00"/>
              </a:buClr>
              <a:buSzPts val="2933"/>
              <a:buFont typeface="Noto Sans Symbols"/>
              <a:buChar char="⮚"/>
            </a:pPr>
            <a:r>
              <a:rPr lang="en-US" sz="2933" b="1" dirty="0" err="1">
                <a:solidFill>
                  <a:srgbClr val="183EFF"/>
                </a:solidFill>
                <a:latin typeface="Calibri"/>
                <a:ea typeface="Calibri"/>
                <a:cs typeface="Calibri"/>
                <a:sym typeface="Calibri"/>
              </a:rPr>
              <a:t>Programa</a:t>
            </a:r>
            <a:r>
              <a:rPr lang="en-US" sz="2933" b="1" dirty="0">
                <a:solidFill>
                  <a:srgbClr val="183EFF"/>
                </a:solidFill>
                <a:latin typeface="Calibri"/>
                <a:ea typeface="Calibri"/>
                <a:cs typeface="Calibri"/>
                <a:sym typeface="Calibri"/>
              </a:rPr>
              <a:t> Mais </a:t>
            </a:r>
            <a:r>
              <a:rPr lang="en-US" sz="2933" b="1" dirty="0" err="1">
                <a:solidFill>
                  <a:srgbClr val="183EFF"/>
                </a:solidFill>
                <a:latin typeface="Calibri"/>
                <a:ea typeface="Calibri"/>
                <a:cs typeface="Calibri"/>
                <a:sym typeface="Calibri"/>
              </a:rPr>
              <a:t>Médicos</a:t>
            </a:r>
            <a:endParaRPr dirty="0"/>
          </a:p>
          <a:p>
            <a:pPr marL="381259" marR="0" lvl="0" indent="-194773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3CF00"/>
              </a:buClr>
              <a:buSzPts val="2933"/>
              <a:buFont typeface="Noto Sans Symbols"/>
              <a:buNone/>
            </a:pPr>
            <a:endParaRPr sz="2933" b="1" dirty="0">
              <a:solidFill>
                <a:srgbClr val="183E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1259" marR="0" lvl="0" indent="-38101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3CF00"/>
              </a:buClr>
              <a:buSzPts val="2933"/>
              <a:buFont typeface="Noto Sans Symbols"/>
              <a:buChar char="⮚"/>
            </a:pPr>
            <a:r>
              <a:rPr lang="en-US" sz="2933" b="1" dirty="0">
                <a:solidFill>
                  <a:srgbClr val="183EFF"/>
                </a:solidFill>
                <a:latin typeface="Calibri"/>
                <a:ea typeface="Calibri"/>
                <a:cs typeface="Calibri"/>
                <a:sym typeface="Calibri"/>
              </a:rPr>
              <a:t>Equipes E-multi</a:t>
            </a:r>
            <a:endParaRPr sz="2933" b="1" dirty="0">
              <a:solidFill>
                <a:srgbClr val="183E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None/>
            </a:pPr>
            <a:endParaRPr sz="2933" b="1" dirty="0">
              <a:solidFill>
                <a:srgbClr val="183E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1259" marR="0" lvl="0" indent="-38101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183EFF"/>
              </a:buClr>
              <a:buSzPts val="2933"/>
              <a:buFont typeface="Calibri"/>
              <a:buChar char="⮚"/>
            </a:pPr>
            <a:r>
              <a:rPr lang="en-US" sz="2933" b="1" dirty="0">
                <a:solidFill>
                  <a:srgbClr val="183EFF"/>
                </a:solidFill>
                <a:latin typeface="Calibri"/>
                <a:ea typeface="Calibri"/>
                <a:cs typeface="Calibri"/>
                <a:sym typeface="Calibri"/>
              </a:rPr>
              <a:t>Rede Alyne: </a:t>
            </a:r>
            <a:r>
              <a:rPr lang="en-US" sz="2933" b="1" dirty="0" err="1">
                <a:solidFill>
                  <a:srgbClr val="183EFF"/>
                </a:solidFill>
                <a:latin typeface="Calibri"/>
                <a:ea typeface="Calibri"/>
                <a:cs typeface="Calibri"/>
                <a:sym typeface="Calibri"/>
              </a:rPr>
              <a:t>exames</a:t>
            </a:r>
            <a:r>
              <a:rPr lang="en-US" sz="2933" b="1" dirty="0">
                <a:solidFill>
                  <a:srgbClr val="183E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933" b="1" dirty="0" err="1">
                <a:solidFill>
                  <a:srgbClr val="183EFF"/>
                </a:solidFill>
                <a:latin typeface="Calibri"/>
                <a:ea typeface="Calibri"/>
                <a:cs typeface="Calibri"/>
                <a:sym typeface="Calibri"/>
              </a:rPr>
              <a:t>pré</a:t>
            </a:r>
            <a:r>
              <a:rPr lang="en-US" sz="2933" b="1" dirty="0">
                <a:solidFill>
                  <a:srgbClr val="183EFF"/>
                </a:solidFill>
                <a:latin typeface="Calibri"/>
                <a:ea typeface="Calibri"/>
                <a:cs typeface="Calibri"/>
                <a:sym typeface="Calibri"/>
              </a:rPr>
              <a:t>-natal e AGPAR</a:t>
            </a:r>
            <a:endParaRPr sz="2933" b="1" dirty="0">
              <a:solidFill>
                <a:srgbClr val="183E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1259" marR="0" lvl="0" indent="-194773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3CF00"/>
              </a:buClr>
              <a:buSzPts val="2933"/>
              <a:buFont typeface="Noto Sans Symbols"/>
              <a:buNone/>
            </a:pPr>
            <a:endParaRPr sz="2933" b="1" dirty="0">
              <a:solidFill>
                <a:srgbClr val="183E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1259" marR="0" lvl="0" indent="-38101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3CF00"/>
              </a:buClr>
              <a:buSzPts val="2933"/>
              <a:buFont typeface="Noto Sans Symbols"/>
              <a:buChar char="⮚"/>
            </a:pPr>
            <a:r>
              <a:rPr lang="en-US" sz="2933" b="1" dirty="0">
                <a:solidFill>
                  <a:srgbClr val="183EFF"/>
                </a:solidFill>
                <a:latin typeface="Calibri"/>
                <a:ea typeface="Calibri"/>
                <a:cs typeface="Calibri"/>
                <a:sym typeface="Calibri"/>
              </a:rPr>
              <a:t>Novo </a:t>
            </a:r>
            <a:r>
              <a:rPr lang="en-US" sz="2933" b="1" dirty="0" err="1">
                <a:solidFill>
                  <a:srgbClr val="183EFF"/>
                </a:solidFill>
                <a:latin typeface="Calibri"/>
                <a:ea typeface="Calibri"/>
                <a:cs typeface="Calibri"/>
                <a:sym typeface="Calibri"/>
              </a:rPr>
              <a:t>modelo</a:t>
            </a:r>
            <a:r>
              <a:rPr lang="en-US" sz="2933" b="1" dirty="0">
                <a:solidFill>
                  <a:srgbClr val="183E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933" b="1" dirty="0" err="1">
                <a:solidFill>
                  <a:srgbClr val="183EFF"/>
                </a:solidFill>
                <a:latin typeface="Calibri"/>
                <a:ea typeface="Calibri"/>
                <a:cs typeface="Calibri"/>
                <a:sym typeface="Calibri"/>
              </a:rPr>
              <a:t>cofinanciamento</a:t>
            </a:r>
            <a:r>
              <a:rPr lang="en-US" sz="2933" b="1" dirty="0">
                <a:solidFill>
                  <a:srgbClr val="183EFF"/>
                </a:solidFill>
                <a:latin typeface="Calibri"/>
                <a:ea typeface="Calibri"/>
                <a:cs typeface="Calibri"/>
                <a:sym typeface="Calibri"/>
              </a:rPr>
              <a:t> da APS</a:t>
            </a:r>
            <a:endParaRPr dirty="0"/>
          </a:p>
          <a:p>
            <a:pPr marL="240" marR="0" lvl="0" indent="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None/>
            </a:pPr>
            <a:endParaRPr sz="2933" b="1" dirty="0">
              <a:solidFill>
                <a:srgbClr val="183E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81259" marR="0" lvl="0" indent="-194773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3CF00"/>
              </a:buClr>
              <a:buSzPts val="2933"/>
              <a:buFont typeface="Noto Sans Symbols"/>
              <a:buNone/>
            </a:pPr>
            <a:endParaRPr sz="2933" b="1" dirty="0">
              <a:solidFill>
                <a:srgbClr val="183E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81259" marR="0" lvl="0" indent="-194773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3CF00"/>
              </a:buClr>
              <a:buSzPts val="2933"/>
              <a:buFont typeface="Noto Sans Symbols"/>
              <a:buNone/>
            </a:pPr>
            <a:endParaRPr sz="2933" b="1" dirty="0">
              <a:solidFill>
                <a:srgbClr val="183E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81259" marR="0" lvl="0" indent="-194773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3CF00"/>
              </a:buClr>
              <a:buSzPts val="2933"/>
              <a:buFont typeface="Noto Sans Symbols"/>
              <a:buNone/>
            </a:pPr>
            <a:endParaRPr sz="2933" b="1" dirty="0">
              <a:solidFill>
                <a:srgbClr val="183E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g3a09b2828f6_0_192"/>
          <p:cNvSpPr/>
          <p:nvPr/>
        </p:nvSpPr>
        <p:spPr>
          <a:xfrm>
            <a:off x="6865966" y="1048585"/>
            <a:ext cx="2490846" cy="663545"/>
          </a:xfrm>
          <a:custGeom>
            <a:avLst/>
            <a:gdLst/>
            <a:ahLst/>
            <a:cxnLst/>
            <a:rect l="l" t="t" r="r" b="b"/>
            <a:pathLst>
              <a:path w="3731605" h="994075" extrusionOk="0">
                <a:moveTo>
                  <a:pt x="0" y="0"/>
                </a:moveTo>
                <a:lnTo>
                  <a:pt x="3731604" y="0"/>
                </a:lnTo>
                <a:lnTo>
                  <a:pt x="3731604" y="994075"/>
                </a:lnTo>
                <a:lnTo>
                  <a:pt x="0" y="9940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" name="Google Shape;100;g3a09b2828f6_0_192"/>
          <p:cNvGrpSpPr/>
          <p:nvPr/>
        </p:nvGrpSpPr>
        <p:grpSpPr>
          <a:xfrm>
            <a:off x="8725872" y="1847105"/>
            <a:ext cx="2218702" cy="1319331"/>
            <a:chOff x="0" y="0"/>
            <a:chExt cx="4437405" cy="2638662"/>
          </a:xfrm>
        </p:grpSpPr>
        <p:sp>
          <p:nvSpPr>
            <p:cNvPr id="101" name="Google Shape;101;g3a09b2828f6_0_192"/>
            <p:cNvSpPr txBox="1"/>
            <p:nvPr/>
          </p:nvSpPr>
          <p:spPr>
            <a:xfrm>
              <a:off x="157472" y="2348262"/>
              <a:ext cx="4279800" cy="29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1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43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ESTRATÉGIA SAÚDE DA FAMÍLIA</a:t>
              </a:r>
              <a:endParaRPr/>
            </a:p>
          </p:txBody>
        </p:sp>
        <p:grpSp>
          <p:nvGrpSpPr>
            <p:cNvPr id="102" name="Google Shape;102;g3a09b2828f6_0_192"/>
            <p:cNvGrpSpPr/>
            <p:nvPr/>
          </p:nvGrpSpPr>
          <p:grpSpPr>
            <a:xfrm>
              <a:off x="2883314" y="492820"/>
              <a:ext cx="1554091" cy="1452659"/>
              <a:chOff x="0" y="-9525"/>
              <a:chExt cx="270993" cy="253306"/>
            </a:xfrm>
          </p:grpSpPr>
          <p:sp>
            <p:nvSpPr>
              <p:cNvPr id="103" name="Google Shape;103;g3a09b2828f6_0_192"/>
              <p:cNvSpPr/>
              <p:nvPr/>
            </p:nvSpPr>
            <p:spPr>
              <a:xfrm>
                <a:off x="0" y="0"/>
                <a:ext cx="270993" cy="243781"/>
              </a:xfrm>
              <a:custGeom>
                <a:avLst/>
                <a:gdLst/>
                <a:ahLst/>
                <a:cxnLst/>
                <a:rect l="l" t="t" r="r" b="b"/>
                <a:pathLst>
                  <a:path w="270993" h="243781" extrusionOk="0">
                    <a:moveTo>
                      <a:pt x="74306" y="0"/>
                    </a:moveTo>
                    <a:lnTo>
                      <a:pt x="196687" y="0"/>
                    </a:lnTo>
                    <a:cubicBezTo>
                      <a:pt x="237725" y="0"/>
                      <a:pt x="270993" y="33268"/>
                      <a:pt x="270993" y="74306"/>
                    </a:cubicBezTo>
                    <a:lnTo>
                      <a:pt x="270993" y="169475"/>
                    </a:lnTo>
                    <a:cubicBezTo>
                      <a:pt x="270993" y="210513"/>
                      <a:pt x="237725" y="243781"/>
                      <a:pt x="196687" y="243781"/>
                    </a:cubicBezTo>
                    <a:lnTo>
                      <a:pt x="74306" y="243781"/>
                    </a:lnTo>
                    <a:cubicBezTo>
                      <a:pt x="33268" y="243781"/>
                      <a:pt x="0" y="210513"/>
                      <a:pt x="0" y="169475"/>
                    </a:cubicBezTo>
                    <a:lnTo>
                      <a:pt x="0" y="74306"/>
                    </a:lnTo>
                    <a:cubicBezTo>
                      <a:pt x="0" y="33268"/>
                      <a:pt x="33268" y="0"/>
                      <a:pt x="7430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03CF0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g3a09b2828f6_0_192"/>
              <p:cNvSpPr txBox="1"/>
              <p:nvPr/>
            </p:nvSpPr>
            <p:spPr>
              <a:xfrm>
                <a:off x="0" y="-9525"/>
                <a:ext cx="270900" cy="25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8000" tIns="48000" rIns="48000" bIns="48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5" name="Google Shape;105;g3a09b2828f6_0_192"/>
            <p:cNvSpPr txBox="1"/>
            <p:nvPr/>
          </p:nvSpPr>
          <p:spPr>
            <a:xfrm>
              <a:off x="2883315" y="612498"/>
              <a:ext cx="1516200" cy="8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3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75">
                  <a:solidFill>
                    <a:srgbClr val="0000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30</a:t>
              </a:r>
              <a:endParaRPr/>
            </a:p>
          </p:txBody>
        </p:sp>
        <p:sp>
          <p:nvSpPr>
            <p:cNvPr id="106" name="Google Shape;106;g3a09b2828f6_0_192"/>
            <p:cNvSpPr txBox="1"/>
            <p:nvPr/>
          </p:nvSpPr>
          <p:spPr>
            <a:xfrm>
              <a:off x="3085567" y="1369652"/>
              <a:ext cx="1121700" cy="39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4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96">
                  <a:solidFill>
                    <a:srgbClr val="0000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ANOS</a:t>
              </a:r>
              <a:endParaRPr/>
            </a:p>
          </p:txBody>
        </p:sp>
        <p:sp>
          <p:nvSpPr>
            <p:cNvPr id="107" name="Google Shape;107;g3a09b2828f6_0_192"/>
            <p:cNvSpPr/>
            <p:nvPr/>
          </p:nvSpPr>
          <p:spPr>
            <a:xfrm>
              <a:off x="0" y="0"/>
              <a:ext cx="2735247" cy="2228228"/>
            </a:xfrm>
            <a:custGeom>
              <a:avLst/>
              <a:gdLst/>
              <a:ahLst/>
              <a:cxnLst/>
              <a:rect l="l" t="t" r="r" b="b"/>
              <a:pathLst>
                <a:path w="2735247" h="2228228" extrusionOk="0">
                  <a:moveTo>
                    <a:pt x="0" y="0"/>
                  </a:moveTo>
                  <a:lnTo>
                    <a:pt x="2735247" y="0"/>
                  </a:lnTo>
                  <a:lnTo>
                    <a:pt x="2735247" y="2228228"/>
                  </a:lnTo>
                  <a:lnTo>
                    <a:pt x="0" y="22282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t="-3359" b="-334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108;g3a09b2828f6_0_192"/>
          <p:cNvSpPr/>
          <p:nvPr/>
        </p:nvSpPr>
        <p:spPr>
          <a:xfrm>
            <a:off x="8854359" y="3350441"/>
            <a:ext cx="2253050" cy="1057050"/>
          </a:xfrm>
          <a:custGeom>
            <a:avLst/>
            <a:gdLst/>
            <a:ahLst/>
            <a:cxnLst/>
            <a:rect l="l" t="t" r="r" b="b"/>
            <a:pathLst>
              <a:path w="3375356" h="1583595" extrusionOk="0">
                <a:moveTo>
                  <a:pt x="0" y="0"/>
                </a:moveTo>
                <a:lnTo>
                  <a:pt x="3375355" y="0"/>
                </a:lnTo>
                <a:lnTo>
                  <a:pt x="3375355" y="1583595"/>
                </a:lnTo>
                <a:lnTo>
                  <a:pt x="0" y="15835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1559" t="-12459" r="-1949" b="-1163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3a09b2828f6_0_192"/>
          <p:cNvSpPr/>
          <p:nvPr/>
        </p:nvSpPr>
        <p:spPr>
          <a:xfrm>
            <a:off x="6261878" y="4117288"/>
            <a:ext cx="1901896" cy="754204"/>
          </a:xfrm>
          <a:custGeom>
            <a:avLst/>
            <a:gdLst/>
            <a:ahLst/>
            <a:cxnLst/>
            <a:rect l="l" t="t" r="r" b="b"/>
            <a:pathLst>
              <a:path w="2849283" h="1129893" extrusionOk="0">
                <a:moveTo>
                  <a:pt x="0" y="0"/>
                </a:moveTo>
                <a:lnTo>
                  <a:pt x="2849283" y="0"/>
                </a:lnTo>
                <a:lnTo>
                  <a:pt x="2849283" y="1129893"/>
                </a:lnTo>
                <a:lnTo>
                  <a:pt x="0" y="11298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516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g3a09b2828f6_0_192" descr="Uma imagem com texto, Gráficos, Tipo de letra, design gráfico&#10;&#10;Descrição gerad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48358" y="-12"/>
            <a:ext cx="999067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3a09b2828f6_0_19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18400" y="5926401"/>
            <a:ext cx="4419600" cy="679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3a09b2828f6_0_192" descr="Resultado de imagem para rede alyn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65415" y="4607087"/>
            <a:ext cx="2125579" cy="13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a05d345e3a_0_9"/>
          <p:cNvSpPr txBox="1"/>
          <p:nvPr/>
        </p:nvSpPr>
        <p:spPr>
          <a:xfrm>
            <a:off x="6553080" y="6356520"/>
            <a:ext cx="2133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B8B8B"/>
                </a:solidFill>
                <a:latin typeface="Roboto"/>
                <a:ea typeface="Roboto"/>
                <a:cs typeface="Roboto"/>
                <a:sym typeface="Roboto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8" name="Google Shape;118;g3a05d345e3a_0_9" descr="Uma imagem com texto, Gráficos, Tipo de letra, design gráfic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8933" y="303213"/>
            <a:ext cx="999067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3a05d345e3a_0_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8400" y="6097501"/>
            <a:ext cx="4419600" cy="679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3a05d345e3a_0_9"/>
          <p:cNvPicPr preferRelativeResize="0"/>
          <p:nvPr/>
        </p:nvPicPr>
        <p:blipFill rotWithShape="1">
          <a:blip r:embed="rId5">
            <a:alphaModFix/>
          </a:blip>
          <a:srcRect l="39465" t="22985" r="18479" b="12448"/>
          <a:stretch/>
        </p:blipFill>
        <p:spPr>
          <a:xfrm>
            <a:off x="1814425" y="760510"/>
            <a:ext cx="8494201" cy="533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3a05d345e3a_0_9"/>
          <p:cNvSpPr txBox="1"/>
          <p:nvPr/>
        </p:nvSpPr>
        <p:spPr>
          <a:xfrm>
            <a:off x="1825376" y="151625"/>
            <a:ext cx="84723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83EFF"/>
              </a:buClr>
              <a:buSzPts val="2500"/>
              <a:buFont typeface="Calibri"/>
              <a:buNone/>
            </a:pPr>
            <a:r>
              <a:rPr lang="en-US" sz="2800" b="1">
                <a:solidFill>
                  <a:srgbClr val="183EFF"/>
                </a:solidFill>
                <a:latin typeface="Calibri"/>
                <a:ea typeface="Calibri"/>
                <a:cs typeface="Calibri"/>
                <a:sym typeface="Calibri"/>
              </a:rPr>
              <a:t>Qualificação dos cuidados neonatais</a:t>
            </a:r>
            <a:endParaRPr sz="1175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a05d345e3a_0_74"/>
          <p:cNvSpPr txBox="1">
            <a:spLocks noGrp="1"/>
          </p:cNvSpPr>
          <p:nvPr>
            <p:ph type="body" idx="1"/>
          </p:nvPr>
        </p:nvSpPr>
        <p:spPr>
          <a:xfrm>
            <a:off x="1912948" y="1104779"/>
            <a:ext cx="8548500" cy="1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3EFF"/>
              </a:buClr>
              <a:buSzPts val="4400"/>
              <a:buNone/>
            </a:pPr>
            <a:r>
              <a:rPr lang="en-US" sz="4400" dirty="0" err="1"/>
              <a:t>Método</a:t>
            </a:r>
            <a:r>
              <a:rPr lang="en-US" sz="4400" dirty="0"/>
              <a:t> Canguru</a:t>
            </a:r>
            <a:endParaRPr dirty="0"/>
          </a:p>
        </p:txBody>
      </p:sp>
      <p:sp>
        <p:nvSpPr>
          <p:cNvPr id="127" name="Google Shape;127;g3a05d345e3a_0_7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g3a05d345e3a_0_74" descr="E:\FOTOS\Fotos Edgar Selecionadas\materno canguru (283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5712" y="-13494"/>
            <a:ext cx="4586288" cy="688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3a05d345e3a_0_74"/>
          <p:cNvSpPr txBox="1"/>
          <p:nvPr/>
        </p:nvSpPr>
        <p:spPr>
          <a:xfrm>
            <a:off x="2144148" y="2174071"/>
            <a:ext cx="41862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EFF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183EFF"/>
                </a:solidFill>
                <a:latin typeface="Arial"/>
                <a:ea typeface="Arial"/>
                <a:cs typeface="Arial"/>
                <a:sym typeface="Arial"/>
              </a:rPr>
              <a:t>Modelo de atenção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voltado para a </a:t>
            </a:r>
            <a:r>
              <a:rPr lang="en-US" sz="2400" b="1" i="0" u="none" strike="noStrike" cap="none">
                <a:solidFill>
                  <a:srgbClr val="183EFF"/>
                </a:solidFill>
                <a:latin typeface="Arial"/>
                <a:ea typeface="Arial"/>
                <a:cs typeface="Arial"/>
                <a:sym typeface="Arial"/>
              </a:rPr>
              <a:t>qualificação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400" b="1" i="0" u="none" strike="noStrike" cap="none">
                <a:solidFill>
                  <a:srgbClr val="183EFF"/>
                </a:solidFill>
                <a:latin typeface="Arial"/>
                <a:ea typeface="Arial"/>
                <a:cs typeface="Arial"/>
                <a:sym typeface="Arial"/>
              </a:rPr>
              <a:t>humanização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cuidado ao recém-nascido, seus pais e sua família.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EFF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183EFF"/>
                </a:solidFill>
                <a:latin typeface="Arial"/>
                <a:ea typeface="Arial"/>
                <a:cs typeface="Arial"/>
                <a:sym typeface="Arial"/>
              </a:rPr>
              <a:t>Evidências científicas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efetividade.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g3a05d345e3a_0_74" descr="Uma imagem com texto, Gráficos, Tipo de letra, design gráfic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083" y="102588"/>
            <a:ext cx="999067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3a05d345e3a_0_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3925" y="5926401"/>
            <a:ext cx="4419600" cy="679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>
          <a:extLst>
            <a:ext uri="{FF2B5EF4-FFF2-40B4-BE49-F238E27FC236}">
              <a16:creationId xmlns:a16="http://schemas.microsoft.com/office/drawing/2014/main" id="{A97263F4-10AC-36C4-0D06-53FF6CF8E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a05d345e3a_0_9">
            <a:extLst>
              <a:ext uri="{FF2B5EF4-FFF2-40B4-BE49-F238E27FC236}">
                <a16:creationId xmlns:a16="http://schemas.microsoft.com/office/drawing/2014/main" id="{E6237878-206D-72D6-4A18-64760F3A8735}"/>
              </a:ext>
            </a:extLst>
          </p:cNvPr>
          <p:cNvSpPr txBox="1"/>
          <p:nvPr/>
        </p:nvSpPr>
        <p:spPr>
          <a:xfrm>
            <a:off x="6553080" y="6356520"/>
            <a:ext cx="2133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B8B8B"/>
                </a:solidFill>
                <a:latin typeface="Roboto"/>
                <a:ea typeface="Roboto"/>
                <a:cs typeface="Roboto"/>
                <a:sym typeface="Roboto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8" name="Google Shape;118;g3a05d345e3a_0_9" descr="Uma imagem com texto, Gráficos, Tipo de letra, design gráfico&#10;&#10;Descrição gerada automaticamente">
            <a:extLst>
              <a:ext uri="{FF2B5EF4-FFF2-40B4-BE49-F238E27FC236}">
                <a16:creationId xmlns:a16="http://schemas.microsoft.com/office/drawing/2014/main" id="{7A8F8A09-F59B-E72A-36EC-E8830939F35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8933" y="303213"/>
            <a:ext cx="999067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3a05d345e3a_0_9">
            <a:extLst>
              <a:ext uri="{FF2B5EF4-FFF2-40B4-BE49-F238E27FC236}">
                <a16:creationId xmlns:a16="http://schemas.microsoft.com/office/drawing/2014/main" id="{E64C9CA3-1A46-7A66-2416-A1E95525277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8400" y="6097501"/>
            <a:ext cx="4419600" cy="679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84E6F03-6427-26C2-280C-3BFA832AC5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247979"/>
            <a:ext cx="11028620" cy="85961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198234F-DB4A-6CD8-A70C-D60A7F3AED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8299" y="1843685"/>
            <a:ext cx="3737244" cy="251354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06F3620-E30F-8BD1-5AB2-CD7BFA4A5E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1794" y="1410015"/>
            <a:ext cx="2690888" cy="350962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FC3CCC8-799F-2A7C-888D-9ED9CFFB93BD}"/>
              </a:ext>
            </a:extLst>
          </p:cNvPr>
          <p:cNvSpPr txBox="1"/>
          <p:nvPr/>
        </p:nvSpPr>
        <p:spPr>
          <a:xfrm>
            <a:off x="1778299" y="4357229"/>
            <a:ext cx="37372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Contato pele a pele precoce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C10AF18-1C09-1ADB-84F3-F5AEF057FBCF}"/>
              </a:ext>
            </a:extLst>
          </p:cNvPr>
          <p:cNvSpPr txBox="1"/>
          <p:nvPr/>
        </p:nvSpPr>
        <p:spPr>
          <a:xfrm>
            <a:off x="6671193" y="4928619"/>
            <a:ext cx="29023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Incentivo 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presença dos pais</a:t>
            </a:r>
          </a:p>
        </p:txBody>
      </p:sp>
    </p:spTree>
    <p:extLst>
      <p:ext uri="{BB962C8B-B14F-4D97-AF65-F5344CB8AC3E}">
        <p14:creationId xmlns:p14="http://schemas.microsoft.com/office/powerpoint/2010/main" val="113600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>
          <a:extLst>
            <a:ext uri="{FF2B5EF4-FFF2-40B4-BE49-F238E27FC236}">
              <a16:creationId xmlns:a16="http://schemas.microsoft.com/office/drawing/2014/main" id="{3E48381E-2DD0-357C-36F7-51CDA7B1F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a05d345e3a_0_9">
            <a:extLst>
              <a:ext uri="{FF2B5EF4-FFF2-40B4-BE49-F238E27FC236}">
                <a16:creationId xmlns:a16="http://schemas.microsoft.com/office/drawing/2014/main" id="{16859AC0-F840-44DE-59DA-F54681451D4B}"/>
              </a:ext>
            </a:extLst>
          </p:cNvPr>
          <p:cNvSpPr txBox="1"/>
          <p:nvPr/>
        </p:nvSpPr>
        <p:spPr>
          <a:xfrm>
            <a:off x="6553080" y="6356520"/>
            <a:ext cx="2133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B8B8B"/>
                </a:solidFill>
                <a:latin typeface="Roboto"/>
                <a:ea typeface="Roboto"/>
                <a:cs typeface="Roboto"/>
                <a:sym typeface="Roboto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8" name="Google Shape;118;g3a05d345e3a_0_9" descr="Uma imagem com texto, Gráficos, Tipo de letra, design gráfico&#10;&#10;Descrição gerada automaticamente">
            <a:extLst>
              <a:ext uri="{FF2B5EF4-FFF2-40B4-BE49-F238E27FC236}">
                <a16:creationId xmlns:a16="http://schemas.microsoft.com/office/drawing/2014/main" id="{3B282328-C281-88F5-0A1E-9EF57B4AF8D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8933" y="303213"/>
            <a:ext cx="999067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3a05d345e3a_0_9">
            <a:extLst>
              <a:ext uri="{FF2B5EF4-FFF2-40B4-BE49-F238E27FC236}">
                <a16:creationId xmlns:a16="http://schemas.microsoft.com/office/drawing/2014/main" id="{170ED8FF-BFCE-F90C-179E-C32C98656F4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8400" y="6097501"/>
            <a:ext cx="4419600" cy="6790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EB03E13-EF5C-A9AA-2CC0-D30248054B19}"/>
              </a:ext>
            </a:extLst>
          </p:cNvPr>
          <p:cNvSpPr txBox="1"/>
          <p:nvPr/>
        </p:nvSpPr>
        <p:spPr>
          <a:xfrm>
            <a:off x="-39756" y="363379"/>
            <a:ext cx="110258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E873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2ª ETAPA: </a:t>
            </a:r>
            <a:r>
              <a:rPr kumimoji="0" lang="pt-B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873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UCINCa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E87361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61428D0-DB0A-5F8F-A371-69EE24B059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0507" y="1617876"/>
            <a:ext cx="6838950" cy="240982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FC600EF-3F6E-C917-AD23-B090A4B7FA78}"/>
              </a:ext>
            </a:extLst>
          </p:cNvPr>
          <p:cNvSpPr txBox="1"/>
          <p:nvPr/>
        </p:nvSpPr>
        <p:spPr>
          <a:xfrm>
            <a:off x="503583" y="4397940"/>
            <a:ext cx="11124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Permanência contínua da mãe com o bebê e estímulo à presença do pai;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Posição canguru realizada pelo maior tempo possível;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Participação da mãe nos cuidados do bebê.</a:t>
            </a:r>
          </a:p>
        </p:txBody>
      </p:sp>
    </p:spTree>
    <p:extLst>
      <p:ext uri="{BB962C8B-B14F-4D97-AF65-F5344CB8AC3E}">
        <p14:creationId xmlns:p14="http://schemas.microsoft.com/office/powerpoint/2010/main" val="90332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>
          <a:extLst>
            <a:ext uri="{FF2B5EF4-FFF2-40B4-BE49-F238E27FC236}">
              <a16:creationId xmlns:a16="http://schemas.microsoft.com/office/drawing/2014/main" id="{3CE9FB06-F22F-9BB2-9255-FD3065E23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a05d345e3a_0_9">
            <a:extLst>
              <a:ext uri="{FF2B5EF4-FFF2-40B4-BE49-F238E27FC236}">
                <a16:creationId xmlns:a16="http://schemas.microsoft.com/office/drawing/2014/main" id="{272F90F1-70E6-D368-08BD-AE442E3AE615}"/>
              </a:ext>
            </a:extLst>
          </p:cNvPr>
          <p:cNvSpPr txBox="1"/>
          <p:nvPr/>
        </p:nvSpPr>
        <p:spPr>
          <a:xfrm>
            <a:off x="6553080" y="6356520"/>
            <a:ext cx="2133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B8B8B"/>
                </a:solidFill>
                <a:latin typeface="Roboto"/>
                <a:ea typeface="Roboto"/>
                <a:cs typeface="Roboto"/>
                <a:sym typeface="Roboto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8" name="Google Shape;118;g3a05d345e3a_0_9" descr="Uma imagem com texto, Gráficos, Tipo de letra, design gráfico&#10;&#10;Descrição gerada automaticamente">
            <a:extLst>
              <a:ext uri="{FF2B5EF4-FFF2-40B4-BE49-F238E27FC236}">
                <a16:creationId xmlns:a16="http://schemas.microsoft.com/office/drawing/2014/main" id="{B017FF60-59A0-94FE-94D3-A2CF367CE9C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8933" y="303213"/>
            <a:ext cx="999067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3a05d345e3a_0_9">
            <a:extLst>
              <a:ext uri="{FF2B5EF4-FFF2-40B4-BE49-F238E27FC236}">
                <a16:creationId xmlns:a16="http://schemas.microsoft.com/office/drawing/2014/main" id="{F47B486D-DD2C-7C5D-CC6F-EA94828B4F1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8400" y="6097501"/>
            <a:ext cx="4419600" cy="6790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1F05834-8D05-0273-67B2-2C47A2535803}"/>
              </a:ext>
            </a:extLst>
          </p:cNvPr>
          <p:cNvSpPr txBox="1"/>
          <p:nvPr/>
        </p:nvSpPr>
        <p:spPr>
          <a:xfrm>
            <a:off x="278296" y="310370"/>
            <a:ext cx="110258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E873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3ª ETAPA COMPARTILHADA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7A52627-1411-09F0-92E0-663FD34C8E41}"/>
              </a:ext>
            </a:extLst>
          </p:cNvPr>
          <p:cNvSpPr txBox="1"/>
          <p:nvPr/>
        </p:nvSpPr>
        <p:spPr>
          <a:xfrm>
            <a:off x="278296" y="1358517"/>
            <a:ext cx="7005623" cy="51891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Parceria entre equipe do hospital (ASEG) e da Atenção Primária / ESF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Garantia de acesso à unidade hospitalar sempre que necessário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Identificar e reforçar as redes de apoio familiar e social (avós, outros familiares, amigo, comunidade)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equipe deve estar atenta para a identificação das situações de risco.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81A51EC-6E0A-1226-43BF-6AF989787C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8003" y="1660523"/>
            <a:ext cx="3260929" cy="393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1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a05d345e3a_0_15"/>
          <p:cNvSpPr txBox="1"/>
          <p:nvPr/>
        </p:nvSpPr>
        <p:spPr>
          <a:xfrm>
            <a:off x="6553080" y="6356520"/>
            <a:ext cx="2133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B8B8B"/>
                </a:solidFill>
                <a:latin typeface="Roboto"/>
                <a:ea typeface="Roboto"/>
                <a:cs typeface="Roboto"/>
                <a:sym typeface="Roboto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" name="Google Shape;137;g3a05d345e3a_0_15" descr="Uma imagem com texto, Gráficos, Tipo de letra, design gráfic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8933" y="303213"/>
            <a:ext cx="999067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3a05d345e3a_0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8400" y="5926401"/>
            <a:ext cx="4419600" cy="679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3a05d345e3a_0_15"/>
          <p:cNvPicPr preferRelativeResize="0"/>
          <p:nvPr/>
        </p:nvPicPr>
        <p:blipFill rotWithShape="1">
          <a:blip r:embed="rId5">
            <a:alphaModFix/>
          </a:blip>
          <a:srcRect l="37123" t="26628" r="37037" b="26842"/>
          <a:stretch/>
        </p:blipFill>
        <p:spPr>
          <a:xfrm>
            <a:off x="1172014" y="1190420"/>
            <a:ext cx="5281152" cy="534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50;g3a05d345e3a_1_0">
            <a:extLst>
              <a:ext uri="{FF2B5EF4-FFF2-40B4-BE49-F238E27FC236}">
                <a16:creationId xmlns:a16="http://schemas.microsoft.com/office/drawing/2014/main" id="{C2E0FAA8-636E-5419-5C0E-0663D4CFAA40}"/>
              </a:ext>
            </a:extLst>
          </p:cNvPr>
          <p:cNvSpPr txBox="1"/>
          <p:nvPr/>
        </p:nvSpPr>
        <p:spPr>
          <a:xfrm>
            <a:off x="623500" y="117632"/>
            <a:ext cx="91047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Estratégia</a:t>
            </a:r>
            <a:r>
              <a:rPr lang="en-US" sz="4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QualiNeo</a:t>
            </a:r>
            <a:endParaRPr sz="48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2D84964-875E-65CE-831E-11DA470D1A20}"/>
              </a:ext>
            </a:extLst>
          </p:cNvPr>
          <p:cNvSpPr txBox="1"/>
          <p:nvPr/>
        </p:nvSpPr>
        <p:spPr>
          <a:xfrm>
            <a:off x="6453166" y="1720840"/>
            <a:ext cx="54848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27 Unidades federativas</a:t>
            </a:r>
          </a:p>
          <a:p>
            <a:pPr algn="ctr"/>
            <a:endParaRPr lang="pt-BR" sz="3600" dirty="0"/>
          </a:p>
          <a:p>
            <a:pPr algn="ctr"/>
            <a:r>
              <a:rPr lang="pt-BR" sz="3600" dirty="0"/>
              <a:t>+ 130 maternidades</a:t>
            </a:r>
          </a:p>
          <a:p>
            <a:pPr algn="ctr"/>
            <a:endParaRPr lang="pt-BR" sz="3600" dirty="0"/>
          </a:p>
          <a:p>
            <a:pPr algn="ctr"/>
            <a:r>
              <a:rPr lang="pt-BR" sz="3600" dirty="0"/>
              <a:t>+ 66 mil profissionais envolvidos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âmina de Abertur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âmina de Abertura e final">
  <a:themeElements>
    <a:clrScheme name="Personalizar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3F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574</Words>
  <Application>Microsoft Office PowerPoint</Application>
  <PresentationFormat>Widescreen</PresentationFormat>
  <Paragraphs>89</Paragraphs>
  <Slides>14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26" baseType="lpstr">
      <vt:lpstr>Montserrat</vt:lpstr>
      <vt:lpstr>Courier New</vt:lpstr>
      <vt:lpstr>Times New Roman</vt:lpstr>
      <vt:lpstr>Play</vt:lpstr>
      <vt:lpstr>Arial</vt:lpstr>
      <vt:lpstr>Roboto</vt:lpstr>
      <vt:lpstr>Calibri</vt:lpstr>
      <vt:lpstr>Noto Sans Symbols</vt:lpstr>
      <vt:lpstr>League Spartan</vt:lpstr>
      <vt:lpstr>Montserrat ExtraBold</vt:lpstr>
      <vt:lpstr>Lâmina de Abertura</vt:lpstr>
      <vt:lpstr>Lâmina de Abertura e final</vt:lpstr>
      <vt:lpstr> Audiência Pública   Prematuridade em foco: para quem chega antes, o que vem depois?    11 de novembro de 2025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Josué Custódio Fernandes</dc:creator>
  <cp:lastModifiedBy>SONIA VENANCIO</cp:lastModifiedBy>
  <cp:revision>2</cp:revision>
  <dcterms:created xsi:type="dcterms:W3CDTF">2021-05-25T14:48:35Z</dcterms:created>
  <dcterms:modified xsi:type="dcterms:W3CDTF">2025-11-11T00:54:04Z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0x010100E32B60CFA3574E418ABE55294884A6E6</vt:lpwstr>
  </property>
</Properties>
</file>