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1" r:id="rId2"/>
    <p:sldMasterId id="2147483681" r:id="rId3"/>
  </p:sldMasterIdLst>
  <p:notesMasterIdLst>
    <p:notesMasterId r:id="rId17"/>
  </p:notesMasterIdLst>
  <p:handoutMasterIdLst>
    <p:handoutMasterId r:id="rId18"/>
  </p:handoutMasterIdLst>
  <p:sldIdLst>
    <p:sldId id="376" r:id="rId4"/>
    <p:sldId id="331" r:id="rId5"/>
    <p:sldId id="384" r:id="rId6"/>
    <p:sldId id="382" r:id="rId7"/>
    <p:sldId id="366" r:id="rId8"/>
    <p:sldId id="372" r:id="rId9"/>
    <p:sldId id="373" r:id="rId10"/>
    <p:sldId id="371" r:id="rId11"/>
    <p:sldId id="374" r:id="rId12"/>
    <p:sldId id="375" r:id="rId13"/>
    <p:sldId id="378" r:id="rId14"/>
    <p:sldId id="370" r:id="rId15"/>
    <p:sldId id="377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M&amp;FBOVESPA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0935" autoAdjust="0"/>
  </p:normalViewPr>
  <p:slideViewPr>
    <p:cSldViewPr>
      <p:cViewPr>
        <p:scale>
          <a:sx n="70" d="100"/>
          <a:sy n="70" d="100"/>
        </p:scale>
        <p:origin x="13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69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CORPB\BVMF\Departamental\Gerencia\DF-SRE\APRESENT\GR&#193;FICOS%20-%20SRE%2021.1.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CORPB\BVMF\Departamental\Gerencia\DF-SRE\APRESENT\Gr&#225;ficos%20SRE\GR&#193;FICOS%20-%20SRE%2015.6.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32372505544013E-3"/>
          <c:y val="1.7605633802816902E-2"/>
          <c:w val="0.98264341020595569"/>
          <c:h val="0.81357097811499601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9251328"/>
        <c:axId val="169252448"/>
      </c:barChart>
      <c:catAx>
        <c:axId val="1692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+mn-lt"/>
                <a:ea typeface="Verdana"/>
                <a:cs typeface="Verdana"/>
              </a:defRPr>
            </a:pPr>
            <a:endParaRPr lang="pt-BR"/>
          </a:p>
        </c:txPr>
        <c:crossAx val="169252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25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169251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475" b="0" i="0" u="none" strike="noStrike" baseline="0">
          <a:solidFill>
            <a:srgbClr val="333333"/>
          </a:solidFill>
          <a:latin typeface="Garamond"/>
          <a:ea typeface="Garamond"/>
          <a:cs typeface="Garamond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801327108493787E-2"/>
          <c:y val="3.5812768521781752E-2"/>
          <c:w val="0.9728566232956527"/>
          <c:h val="0.74655848226175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DADOS!$I$3</c:f>
              <c:strCache>
                <c:ptCount val="1"/>
                <c:pt idx="0">
                  <c:v>Nível 1</c:v>
                </c:pt>
              </c:strCache>
            </c:strRef>
          </c:tx>
          <c:spPr>
            <a:solidFill>
              <a:srgbClr val="BFBFBF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DADOS!$H$4:$H$18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 formatCode="[$-416]mmm\-yy;@">
                  <c:v>42156</c:v>
                </c:pt>
              </c:numCache>
            </c:numRef>
          </c:cat>
          <c:val>
            <c:numRef>
              <c:f>DADOS!$I$4:$I$18</c:f>
              <c:numCache>
                <c:formatCode>0</c:formatCode>
                <c:ptCount val="15"/>
                <c:pt idx="0">
                  <c:v>19</c:v>
                </c:pt>
                <c:pt idx="1">
                  <c:v>24</c:v>
                </c:pt>
                <c:pt idx="2">
                  <c:v>31</c:v>
                </c:pt>
                <c:pt idx="3">
                  <c:v>33</c:v>
                </c:pt>
                <c:pt idx="4">
                  <c:v>37</c:v>
                </c:pt>
                <c:pt idx="5">
                  <c:v>36</c:v>
                </c:pt>
                <c:pt idx="6">
                  <c:v>44</c:v>
                </c:pt>
                <c:pt idx="7">
                  <c:v>43</c:v>
                </c:pt>
                <c:pt idx="8">
                  <c:v>35</c:v>
                </c:pt>
                <c:pt idx="9">
                  <c:v>37</c:v>
                </c:pt>
                <c:pt idx="10">
                  <c:v>38</c:v>
                </c:pt>
                <c:pt idx="11">
                  <c:v>33</c:v>
                </c:pt>
                <c:pt idx="12">
                  <c:v>32</c:v>
                </c:pt>
                <c:pt idx="13" formatCode="General">
                  <c:v>31</c:v>
                </c:pt>
                <c:pt idx="14" formatCode="General">
                  <c:v>30</c:v>
                </c:pt>
              </c:numCache>
            </c:numRef>
          </c:val>
        </c:ser>
        <c:ser>
          <c:idx val="1"/>
          <c:order val="1"/>
          <c:tx>
            <c:strRef>
              <c:f>DADOS!$J$3</c:f>
              <c:strCache>
                <c:ptCount val="1"/>
                <c:pt idx="0">
                  <c:v>Nível 2</c:v>
                </c:pt>
              </c:strCache>
            </c:strRef>
          </c:tx>
          <c:spPr>
            <a:solidFill>
              <a:srgbClr val="00AE4D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288949589764881E-4"/>
                  <c:y val="-3.7796674130765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724341869971756E-3"/>
                  <c:y val="3.6731224576528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DADOS!$H$4:$H$18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 formatCode="[$-416]mmm\-yy;@">
                  <c:v>42156</c:v>
                </c:pt>
              </c:numCache>
            </c:numRef>
          </c:cat>
          <c:val>
            <c:numRef>
              <c:f>DADOS!$J$4:$J$18</c:f>
              <c:numCache>
                <c:formatCode>0</c:formatCode>
                <c:ptCount val="15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20</c:v>
                </c:pt>
                <c:pt idx="7">
                  <c:v>18</c:v>
                </c:pt>
                <c:pt idx="8">
                  <c:v>19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21</c:v>
                </c:pt>
                <c:pt idx="13" formatCode="General">
                  <c:v>20</c:v>
                </c:pt>
                <c:pt idx="14" formatCode="General">
                  <c:v>20</c:v>
                </c:pt>
              </c:numCache>
            </c:numRef>
          </c:val>
        </c:ser>
        <c:ser>
          <c:idx val="2"/>
          <c:order val="2"/>
          <c:tx>
            <c:strRef>
              <c:f>DADOS!$K$3</c:f>
              <c:strCache>
                <c:ptCount val="1"/>
                <c:pt idx="0">
                  <c:v>Novo Mercado</c:v>
                </c:pt>
              </c:strCache>
            </c:strRef>
          </c:tx>
          <c:spPr>
            <a:solidFill>
              <a:srgbClr val="00468C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647564951267856E-3"/>
                  <c:y val="-5.940893144338058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647564951267856E-3"/>
                  <c:y val="-5.1269503022435388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680625969537168E-17"/>
                  <c:y val="-4.7249701076240012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DADOS!$H$4:$H$18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 formatCode="[$-416]mmm\-yy;@">
                  <c:v>42156</c:v>
                </c:pt>
              </c:numCache>
            </c:numRef>
          </c:cat>
          <c:val>
            <c:numRef>
              <c:f>DADOS!$K$4:$K$18</c:f>
              <c:numCache>
                <c:formatCode>0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18</c:v>
                </c:pt>
                <c:pt idx="5">
                  <c:v>44</c:v>
                </c:pt>
                <c:pt idx="6">
                  <c:v>92</c:v>
                </c:pt>
                <c:pt idx="7">
                  <c:v>99</c:v>
                </c:pt>
                <c:pt idx="8">
                  <c:v>105</c:v>
                </c:pt>
                <c:pt idx="9">
                  <c:v>112</c:v>
                </c:pt>
                <c:pt idx="10">
                  <c:v>124</c:v>
                </c:pt>
                <c:pt idx="11">
                  <c:v>129</c:v>
                </c:pt>
                <c:pt idx="12">
                  <c:v>134</c:v>
                </c:pt>
                <c:pt idx="13" formatCode="General">
                  <c:v>133</c:v>
                </c:pt>
                <c:pt idx="14" formatCode="General">
                  <c:v>133</c:v>
                </c:pt>
              </c:numCache>
            </c:numRef>
          </c:val>
        </c:ser>
        <c:ser>
          <c:idx val="3"/>
          <c:order val="3"/>
          <c:tx>
            <c:strRef>
              <c:f>DADOS!$L$3</c:f>
              <c:strCache>
                <c:ptCount val="1"/>
                <c:pt idx="0">
                  <c:v>BOVESPA Mais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7"/>
              <c:layout>
                <c:manualLayout>
                  <c:x val="0"/>
                  <c:y val="-5.291534378307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5.291534378307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4.157634154384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4.535600895691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4.913567636999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0672250387814867E-16"/>
                  <c:y val="-4.913567636999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4553236828948244E-3"/>
                  <c:y val="-5.756536113252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6.178807063816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DADOS!$H$4:$H$18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 formatCode="[$-416]mmm\-yy;@">
                  <c:v>42156</c:v>
                </c:pt>
              </c:numCache>
            </c:numRef>
          </c:cat>
          <c:val>
            <c:numRef>
              <c:f>DADOS!$L$4:$L$18</c:f>
              <c:numCache>
                <c:formatCode>General</c:formatCode>
                <c:ptCount val="15"/>
                <c:pt idx="7" formatCode="0">
                  <c:v>1</c:v>
                </c:pt>
                <c:pt idx="8" formatCode="0">
                  <c:v>1</c:v>
                </c:pt>
                <c:pt idx="9" formatCode="0">
                  <c:v>1</c:v>
                </c:pt>
                <c:pt idx="10" formatCode="0">
                  <c:v>2</c:v>
                </c:pt>
                <c:pt idx="11" formatCode="0">
                  <c:v>3</c:v>
                </c:pt>
                <c:pt idx="12" formatCode="0">
                  <c:v>7</c:v>
                </c:pt>
                <c:pt idx="13">
                  <c:v>8</c:v>
                </c:pt>
                <c:pt idx="14">
                  <c:v>8</c:v>
                </c:pt>
              </c:numCache>
            </c:numRef>
          </c:val>
        </c:ser>
        <c:ser>
          <c:idx val="4"/>
          <c:order val="4"/>
          <c:tx>
            <c:strRef>
              <c:f>DADOS!$M$3</c:f>
              <c:strCache>
                <c:ptCount val="1"/>
                <c:pt idx="0">
                  <c:v>BOVESPA Mais Nível 2</c:v>
                </c:pt>
              </c:strCache>
            </c:strRef>
          </c:tx>
          <c:invertIfNegative val="0"/>
          <c:dLbls>
            <c:delete val="1"/>
          </c:dLbls>
          <c:cat>
            <c:numRef>
              <c:f>DADOS!$H$4:$H$18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 formatCode="[$-416]mmm\-yy;@">
                  <c:v>42156</c:v>
                </c:pt>
              </c:numCache>
            </c:numRef>
          </c:cat>
          <c:val>
            <c:numRef>
              <c:f>DADOS!$M$4:$M$18</c:f>
              <c:numCache>
                <c:formatCode>General</c:formatCode>
                <c:ptCount val="15"/>
                <c:pt idx="1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69517376"/>
        <c:axId val="169516816"/>
      </c:barChart>
      <c:catAx>
        <c:axId val="16951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+mn-lt"/>
                <a:ea typeface="Verdana"/>
                <a:cs typeface="Verdana"/>
              </a:defRPr>
            </a:pPr>
            <a:endParaRPr lang="pt-BR"/>
          </a:p>
        </c:txPr>
        <c:crossAx val="169516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51681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6951737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7.4560293679777562E-3"/>
          <c:y val="0.16865881944896058"/>
          <c:w val="0.25520555706674353"/>
          <c:h val="0.4306551252617907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333333"/>
              </a:solidFill>
              <a:latin typeface="+mn-lt"/>
              <a:ea typeface="Verdana"/>
              <a:cs typeface="Verdana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333333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996C-CA2C-436E-A903-7F2E7C68ADF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F0E9-F5E0-4616-9C10-7A8C156C72C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514A-F4CA-40F5-B508-6CC5FEA6DD64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B8404-7DFF-4128-BBDB-E2DC0C77B12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1ª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640960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23528" y="2901670"/>
            <a:ext cx="8640960" cy="523220"/>
          </a:xfrm>
        </p:spPr>
        <p:txBody>
          <a:bodyPr anchor="t">
            <a:noAutofit/>
          </a:bodyPr>
          <a:lstStyle>
            <a:lvl1pPr>
              <a:defRPr sz="2800" b="1">
                <a:solidFill>
                  <a:srgbClr val="00478D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323528" y="3861048"/>
            <a:ext cx="6840760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Texto 14"/>
          <p:cNvSpPr>
            <a:spLocks noGrp="1"/>
          </p:cNvSpPr>
          <p:nvPr>
            <p:ph type="body" sz="quarter" idx="16"/>
          </p:nvPr>
        </p:nvSpPr>
        <p:spPr>
          <a:xfrm>
            <a:off x="145143" y="6356350"/>
            <a:ext cx="2050593" cy="500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6025109" y="6524460"/>
            <a:ext cx="84157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dirty="0" smtClean="0">
                <a:solidFill>
                  <a:srgbClr val="F2F2F2">
                    <a:lumMod val="50000"/>
                  </a:srgbClr>
                </a:solidFill>
              </a:rPr>
              <a:t>Confidencial</a:t>
            </a: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249245" y="6524460"/>
            <a:ext cx="79348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dirty="0" smtClean="0">
                <a:solidFill>
                  <a:srgbClr val="F2F2F2">
                    <a:lumMod val="50000"/>
                  </a:srgbClr>
                </a:solidFill>
              </a:rPr>
              <a:t>Uso Interno</a:t>
            </a:r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8473381" y="6524460"/>
            <a:ext cx="50174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dirty="0" smtClean="0">
                <a:solidFill>
                  <a:srgbClr val="F2F2F2">
                    <a:lumMod val="50000"/>
                  </a:srgbClr>
                </a:solidFill>
              </a:rPr>
              <a:t>Público</a:t>
            </a:r>
          </a:p>
        </p:txBody>
      </p:sp>
    </p:spTree>
    <p:extLst>
      <p:ext uri="{BB962C8B-B14F-4D97-AF65-F5344CB8AC3E}">
        <p14:creationId xmlns:p14="http://schemas.microsoft.com/office/powerpoint/2010/main" val="24107801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22" name="Espaço Reservado para Texto 13"/>
          <p:cNvSpPr>
            <a:spLocks noGrp="1"/>
          </p:cNvSpPr>
          <p:nvPr>
            <p:ph type="body" sz="quarter" idx="13"/>
          </p:nvPr>
        </p:nvSpPr>
        <p:spPr>
          <a:xfrm>
            <a:off x="251520" y="980728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3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251520" y="1628800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4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251520" y="2276872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5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251520" y="2924944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6" name="Espaço Reservado para Texto 13"/>
          <p:cNvSpPr>
            <a:spLocks noGrp="1"/>
          </p:cNvSpPr>
          <p:nvPr>
            <p:ph type="body" sz="quarter" idx="19"/>
          </p:nvPr>
        </p:nvSpPr>
        <p:spPr>
          <a:xfrm>
            <a:off x="251520" y="3573016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7" name="Espaço Reservado para Texto 13"/>
          <p:cNvSpPr>
            <a:spLocks noGrp="1"/>
          </p:cNvSpPr>
          <p:nvPr>
            <p:ph type="body" sz="quarter" idx="20"/>
          </p:nvPr>
        </p:nvSpPr>
        <p:spPr>
          <a:xfrm>
            <a:off x="251520" y="4221088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8" name="Espaço Reservado para Texto 13"/>
          <p:cNvSpPr>
            <a:spLocks noGrp="1"/>
          </p:cNvSpPr>
          <p:nvPr>
            <p:ph type="body" sz="quarter" idx="21"/>
          </p:nvPr>
        </p:nvSpPr>
        <p:spPr>
          <a:xfrm>
            <a:off x="251520" y="4869160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9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251520" y="5517232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351820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1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spc="-15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28093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spc="-15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94148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980728"/>
            <a:ext cx="8712968" cy="511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71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M&amp;FBOVEASPA - 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88" y="4800600"/>
            <a:ext cx="8805000" cy="566738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rgbClr val="00478D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9488" y="980727"/>
            <a:ext cx="8805000" cy="3746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9488" y="5367338"/>
            <a:ext cx="8805000" cy="804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99358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Ú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8" cy="686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03200" y="5645899"/>
            <a:ext cx="5448920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Nome Completo do Palestrante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10" hasCustomPrompt="1"/>
          </p:nvPr>
        </p:nvSpPr>
        <p:spPr>
          <a:xfrm>
            <a:off x="203200" y="6005939"/>
            <a:ext cx="5448920" cy="792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Telefone: +55 11 2565-4000 / 4000 / 4000</a:t>
            </a:r>
            <a:br>
              <a:rPr lang="pt-BR" dirty="0" smtClean="0"/>
            </a:br>
            <a:r>
              <a:rPr lang="pt-BR" dirty="0" smtClean="0"/>
              <a:t>E:mail: bvmf@bvmf.com.br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204912" y="5356200"/>
            <a:ext cx="721672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solidFill>
                  <a:srgbClr val="2F2F2F">
                    <a:lumMod val="40000"/>
                    <a:lumOff val="60000"/>
                  </a:srgbClr>
                </a:solidFill>
              </a:rPr>
              <a:t>Contato</a:t>
            </a:r>
            <a:endParaRPr lang="en-US" sz="1200" i="1" dirty="0">
              <a:solidFill>
                <a:srgbClr val="2F2F2F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33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M&amp;FBOVESPA - 1ª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640960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23528" y="2901670"/>
            <a:ext cx="8640960" cy="523220"/>
          </a:xfrm>
        </p:spPr>
        <p:txBody>
          <a:bodyPr anchor="t">
            <a:noAutofit/>
          </a:bodyPr>
          <a:lstStyle>
            <a:lvl1pPr>
              <a:defRPr sz="2800" b="1">
                <a:solidFill>
                  <a:srgbClr val="00478D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323528" y="3861048"/>
            <a:ext cx="6840760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Texto 14"/>
          <p:cNvSpPr>
            <a:spLocks noGrp="1"/>
          </p:cNvSpPr>
          <p:nvPr>
            <p:ph type="body" sz="quarter" idx="16"/>
          </p:nvPr>
        </p:nvSpPr>
        <p:spPr>
          <a:xfrm>
            <a:off x="145143" y="6356350"/>
            <a:ext cx="2050593" cy="500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6025109" y="6524460"/>
            <a:ext cx="84157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Confidencial</a:t>
            </a: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249245" y="6524460"/>
            <a:ext cx="79348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Uso Interno</a:t>
            </a:r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8473381" y="6524460"/>
            <a:ext cx="50174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Público</a:t>
            </a:r>
          </a:p>
        </p:txBody>
      </p:sp>
      <p:sp>
        <p:nvSpPr>
          <p:cNvPr id="10" name="Elipse 9"/>
          <p:cNvSpPr/>
          <p:nvPr userDrawn="1"/>
        </p:nvSpPr>
        <p:spPr>
          <a:xfrm>
            <a:off x="5821785" y="6525344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11" name="Elipse 10"/>
          <p:cNvSpPr/>
          <p:nvPr userDrawn="1"/>
        </p:nvSpPr>
        <p:spPr>
          <a:xfrm>
            <a:off x="7045921" y="6525344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14" name="Elipse 13"/>
          <p:cNvSpPr/>
          <p:nvPr userDrawn="1"/>
        </p:nvSpPr>
        <p:spPr>
          <a:xfrm>
            <a:off x="8270057" y="6525344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Espaço Reservado para Texto 14"/>
          <p:cNvSpPr>
            <a:spLocks noGrp="1"/>
          </p:cNvSpPr>
          <p:nvPr>
            <p:ph type="body" sz="quarter" idx="18"/>
          </p:nvPr>
        </p:nvSpPr>
        <p:spPr>
          <a:xfrm>
            <a:off x="251520" y="6384641"/>
            <a:ext cx="2050593" cy="500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4" name="CaixaDeTexto 23"/>
          <p:cNvSpPr txBox="1"/>
          <p:nvPr userDrawn="1"/>
        </p:nvSpPr>
        <p:spPr>
          <a:xfrm>
            <a:off x="4350336" y="6552751"/>
            <a:ext cx="1413849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25000"/>
                  </a:schemeClr>
                </a:solidFill>
              </a:rPr>
              <a:t>Confidencial Restrita</a:t>
            </a:r>
          </a:p>
        </p:txBody>
      </p:sp>
      <p:sp>
        <p:nvSpPr>
          <p:cNvPr id="25" name="CaixaDeTexto 24"/>
          <p:cNvSpPr txBox="1"/>
          <p:nvPr userDrawn="1"/>
        </p:nvSpPr>
        <p:spPr>
          <a:xfrm>
            <a:off x="6131486" y="6552751"/>
            <a:ext cx="84157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25000"/>
                  </a:schemeClr>
                </a:solidFill>
              </a:rPr>
              <a:t>Confidencial</a:t>
            </a:r>
          </a:p>
        </p:txBody>
      </p:sp>
      <p:sp>
        <p:nvSpPr>
          <p:cNvPr id="26" name="CaixaDeTexto 25"/>
          <p:cNvSpPr txBox="1"/>
          <p:nvPr userDrawn="1"/>
        </p:nvSpPr>
        <p:spPr>
          <a:xfrm>
            <a:off x="7355622" y="6552751"/>
            <a:ext cx="79348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25000"/>
                  </a:schemeClr>
                </a:solidFill>
              </a:rPr>
              <a:t>Uso Interno</a:t>
            </a:r>
          </a:p>
        </p:txBody>
      </p:sp>
      <p:sp>
        <p:nvSpPr>
          <p:cNvPr id="27" name="CaixaDeTexto 26"/>
          <p:cNvSpPr txBox="1"/>
          <p:nvPr userDrawn="1"/>
        </p:nvSpPr>
        <p:spPr>
          <a:xfrm>
            <a:off x="8579758" y="6552751"/>
            <a:ext cx="50174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25000"/>
                  </a:schemeClr>
                </a:solidFill>
              </a:rPr>
              <a:t>Público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32" y="1988840"/>
            <a:ext cx="1107307" cy="15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24" y="1980597"/>
            <a:ext cx="1264304" cy="22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97" y="5517232"/>
            <a:ext cx="3331332" cy="26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09" y="5561806"/>
            <a:ext cx="21240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57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1ª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640960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23528" y="2901670"/>
            <a:ext cx="8640960" cy="523220"/>
          </a:xfrm>
        </p:spPr>
        <p:txBody>
          <a:bodyPr anchor="t">
            <a:noAutofit/>
          </a:bodyPr>
          <a:lstStyle>
            <a:lvl1pPr>
              <a:defRPr sz="2800" b="1">
                <a:solidFill>
                  <a:srgbClr val="00478D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323528" y="3861048"/>
            <a:ext cx="6840760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Texto 14"/>
          <p:cNvSpPr>
            <a:spLocks noGrp="1"/>
          </p:cNvSpPr>
          <p:nvPr>
            <p:ph type="body" sz="quarter" idx="16"/>
          </p:nvPr>
        </p:nvSpPr>
        <p:spPr>
          <a:xfrm>
            <a:off x="145143" y="6356350"/>
            <a:ext cx="2050593" cy="500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6025109" y="6524460"/>
            <a:ext cx="84157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dirty="0" smtClean="0">
                <a:solidFill>
                  <a:srgbClr val="F2F2F2">
                    <a:lumMod val="50000"/>
                  </a:srgbClr>
                </a:solidFill>
              </a:rPr>
              <a:t>Confidencial</a:t>
            </a: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249245" y="6524460"/>
            <a:ext cx="79348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dirty="0" smtClean="0">
                <a:solidFill>
                  <a:srgbClr val="F2F2F2">
                    <a:lumMod val="50000"/>
                  </a:srgbClr>
                </a:solidFill>
              </a:rPr>
              <a:t>Uso Interno</a:t>
            </a:r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8473381" y="6524460"/>
            <a:ext cx="50174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dirty="0" smtClean="0">
                <a:solidFill>
                  <a:srgbClr val="F2F2F2">
                    <a:lumMod val="50000"/>
                  </a:srgbClr>
                </a:solidFill>
              </a:rPr>
              <a:t>Público</a:t>
            </a:r>
          </a:p>
        </p:txBody>
      </p:sp>
    </p:spTree>
    <p:extLst>
      <p:ext uri="{BB962C8B-B14F-4D97-AF65-F5344CB8AC3E}">
        <p14:creationId xmlns:p14="http://schemas.microsoft.com/office/powerpoint/2010/main" val="12062499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22" name="Espaço Reservado para Texto 13"/>
          <p:cNvSpPr>
            <a:spLocks noGrp="1"/>
          </p:cNvSpPr>
          <p:nvPr>
            <p:ph type="body" sz="quarter" idx="13"/>
          </p:nvPr>
        </p:nvSpPr>
        <p:spPr>
          <a:xfrm>
            <a:off x="251520" y="980728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3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251520" y="1628800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4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251520" y="2276872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5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251520" y="2924944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6" name="Espaço Reservado para Texto 13"/>
          <p:cNvSpPr>
            <a:spLocks noGrp="1"/>
          </p:cNvSpPr>
          <p:nvPr>
            <p:ph type="body" sz="quarter" idx="19"/>
          </p:nvPr>
        </p:nvSpPr>
        <p:spPr>
          <a:xfrm>
            <a:off x="251520" y="3573016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7" name="Espaço Reservado para Texto 13"/>
          <p:cNvSpPr>
            <a:spLocks noGrp="1"/>
          </p:cNvSpPr>
          <p:nvPr>
            <p:ph type="body" sz="quarter" idx="20"/>
          </p:nvPr>
        </p:nvSpPr>
        <p:spPr>
          <a:xfrm>
            <a:off x="251520" y="4221088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8" name="Espaço Reservado para Texto 13"/>
          <p:cNvSpPr>
            <a:spLocks noGrp="1"/>
          </p:cNvSpPr>
          <p:nvPr>
            <p:ph type="body" sz="quarter" idx="21"/>
          </p:nvPr>
        </p:nvSpPr>
        <p:spPr>
          <a:xfrm>
            <a:off x="251520" y="4869160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9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251520" y="5517232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18188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1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spc="-15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05776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22" name="Espaço Reservado para Texto 13"/>
          <p:cNvSpPr>
            <a:spLocks noGrp="1"/>
          </p:cNvSpPr>
          <p:nvPr>
            <p:ph type="body" sz="quarter" idx="13"/>
          </p:nvPr>
        </p:nvSpPr>
        <p:spPr>
          <a:xfrm>
            <a:off x="251520" y="980728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3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251520" y="1628800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4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251520" y="2276872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5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251520" y="2924944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6" name="Espaço Reservado para Texto 13"/>
          <p:cNvSpPr>
            <a:spLocks noGrp="1"/>
          </p:cNvSpPr>
          <p:nvPr>
            <p:ph type="body" sz="quarter" idx="19"/>
          </p:nvPr>
        </p:nvSpPr>
        <p:spPr>
          <a:xfrm>
            <a:off x="251520" y="3573016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7" name="Espaço Reservado para Texto 13"/>
          <p:cNvSpPr>
            <a:spLocks noGrp="1"/>
          </p:cNvSpPr>
          <p:nvPr>
            <p:ph type="body" sz="quarter" idx="20"/>
          </p:nvPr>
        </p:nvSpPr>
        <p:spPr>
          <a:xfrm>
            <a:off x="251520" y="4221088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8" name="Espaço Reservado para Texto 13"/>
          <p:cNvSpPr>
            <a:spLocks noGrp="1"/>
          </p:cNvSpPr>
          <p:nvPr>
            <p:ph type="body" sz="quarter" idx="21"/>
          </p:nvPr>
        </p:nvSpPr>
        <p:spPr>
          <a:xfrm>
            <a:off x="251520" y="4869160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9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251520" y="5517232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507273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spc="-15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6396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980728"/>
            <a:ext cx="8712968" cy="511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5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M&amp;FBOVEASPA - 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88" y="4800600"/>
            <a:ext cx="8805000" cy="566738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rgbClr val="00478D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9488" y="980727"/>
            <a:ext cx="8805000" cy="3746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9488" y="5367338"/>
            <a:ext cx="8805000" cy="804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06782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Ú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8" cy="686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03200" y="5645899"/>
            <a:ext cx="5448920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Nome Completo do Palestrante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10" hasCustomPrompt="1"/>
          </p:nvPr>
        </p:nvSpPr>
        <p:spPr>
          <a:xfrm>
            <a:off x="203200" y="6005939"/>
            <a:ext cx="5448920" cy="792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Telefone: +55 11 2565-4000 / 4000 / 4000</a:t>
            </a:r>
            <a:br>
              <a:rPr lang="pt-BR" dirty="0" smtClean="0"/>
            </a:br>
            <a:r>
              <a:rPr lang="pt-BR" dirty="0" smtClean="0"/>
              <a:t>E:mail: bvmf@bvmf.com.br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204912" y="5356200"/>
            <a:ext cx="721672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solidFill>
                  <a:srgbClr val="2F2F2F">
                    <a:lumMod val="40000"/>
                    <a:lumOff val="60000"/>
                  </a:srgbClr>
                </a:solidFill>
              </a:rPr>
              <a:t>Contato</a:t>
            </a:r>
            <a:endParaRPr lang="en-US" sz="1200" i="1" dirty="0">
              <a:solidFill>
                <a:srgbClr val="2F2F2F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8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1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spc="-15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33117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spc="-15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0874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980728"/>
            <a:ext cx="8712968" cy="511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56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M&amp;FBOVEASPA - 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88" y="4800600"/>
            <a:ext cx="8805000" cy="566738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rgbClr val="00478D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9488" y="980727"/>
            <a:ext cx="8805000" cy="3746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9488" y="5367338"/>
            <a:ext cx="8805000" cy="804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2395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Ú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8" cy="686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03200" y="5645899"/>
            <a:ext cx="5448920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Nome Completo do Palestrante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10" hasCustomPrompt="1"/>
          </p:nvPr>
        </p:nvSpPr>
        <p:spPr>
          <a:xfrm>
            <a:off x="203200" y="6005939"/>
            <a:ext cx="5448920" cy="792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Telefone: +55 11 2565-4000 / 4000 / 4000</a:t>
            </a:r>
            <a:br>
              <a:rPr lang="pt-BR" dirty="0" smtClean="0"/>
            </a:br>
            <a:r>
              <a:rPr lang="pt-BR" dirty="0" smtClean="0"/>
              <a:t>E:mail: bvmf@bvmf.com.br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204912" y="5356200"/>
            <a:ext cx="721672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solidFill>
                  <a:srgbClr val="2F2F2F">
                    <a:lumMod val="40000"/>
                    <a:lumOff val="60000"/>
                  </a:srgbClr>
                </a:solidFill>
              </a:rPr>
              <a:t>Contato</a:t>
            </a:r>
            <a:endParaRPr lang="en-US" sz="1200" i="1" dirty="0">
              <a:solidFill>
                <a:srgbClr val="2F2F2F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23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M&amp;FBOVESPA - Ú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78738"/>
            <a:ext cx="1008112" cy="19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98" y="6078738"/>
            <a:ext cx="1264304" cy="22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26436"/>
            <a:ext cx="3331332" cy="26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28" y="3571010"/>
            <a:ext cx="21240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595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1ª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640960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23528" y="2901670"/>
            <a:ext cx="8640960" cy="523220"/>
          </a:xfrm>
        </p:spPr>
        <p:txBody>
          <a:bodyPr anchor="t">
            <a:noAutofit/>
          </a:bodyPr>
          <a:lstStyle>
            <a:lvl1pPr>
              <a:defRPr sz="2800" b="1">
                <a:solidFill>
                  <a:srgbClr val="00478D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323528" y="3861048"/>
            <a:ext cx="6840760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Texto 14"/>
          <p:cNvSpPr>
            <a:spLocks noGrp="1"/>
          </p:cNvSpPr>
          <p:nvPr>
            <p:ph type="body" sz="quarter" idx="16"/>
          </p:nvPr>
        </p:nvSpPr>
        <p:spPr>
          <a:xfrm>
            <a:off x="145143" y="6356350"/>
            <a:ext cx="2050593" cy="500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6025109" y="6524460"/>
            <a:ext cx="84157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dirty="0" smtClean="0">
                <a:solidFill>
                  <a:srgbClr val="F2F2F2">
                    <a:lumMod val="50000"/>
                  </a:srgbClr>
                </a:solidFill>
              </a:rPr>
              <a:t>Confidencial</a:t>
            </a: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249245" y="6524460"/>
            <a:ext cx="79348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dirty="0" smtClean="0">
                <a:solidFill>
                  <a:srgbClr val="F2F2F2">
                    <a:lumMod val="50000"/>
                  </a:srgbClr>
                </a:solidFill>
              </a:rPr>
              <a:t>Uso Interno</a:t>
            </a:r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8473381" y="6524460"/>
            <a:ext cx="50174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dirty="0" smtClean="0">
                <a:solidFill>
                  <a:srgbClr val="F2F2F2">
                    <a:lumMod val="50000"/>
                  </a:srgbClr>
                </a:solidFill>
              </a:rPr>
              <a:t>Público</a:t>
            </a:r>
          </a:p>
        </p:txBody>
      </p:sp>
    </p:spTree>
    <p:extLst>
      <p:ext uri="{BB962C8B-B14F-4D97-AF65-F5344CB8AC3E}">
        <p14:creationId xmlns:p14="http://schemas.microsoft.com/office/powerpoint/2010/main" val="5638671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691276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6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80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 spc="-15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691276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7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 spc="-15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691276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8627616" y="6512644"/>
            <a:ext cx="2436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EA12C413-1501-45D4-BFC3-B60CE0C9B2FE}" type="slidenum">
              <a:rPr lang="en-US" sz="1200" smtClean="0">
                <a:solidFill>
                  <a:srgbClr val="F2F2F2">
                    <a:lumMod val="50000"/>
                  </a:srgbClr>
                </a:solidFill>
              </a:rPr>
              <a:pPr algn="r"/>
              <a:t>‹nº›</a:t>
            </a:fld>
            <a:endParaRPr lang="en-US" sz="1200" dirty="0">
              <a:solidFill>
                <a:srgbClr val="F2F2F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0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 spc="-15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b="1" dirty="0" smtClean="0"/>
              <a:t>Junho/2015</a:t>
            </a:r>
            <a:endParaRPr lang="pt-BR" b="1" dirty="0"/>
          </a:p>
        </p:txBody>
      </p:sp>
      <p:sp>
        <p:nvSpPr>
          <p:cNvPr id="10" name="Elipse 9"/>
          <p:cNvSpPr/>
          <p:nvPr/>
        </p:nvSpPr>
        <p:spPr>
          <a:xfrm>
            <a:off x="5821785" y="6525344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11" name="Elipse 10"/>
          <p:cNvSpPr/>
          <p:nvPr/>
        </p:nvSpPr>
        <p:spPr>
          <a:xfrm>
            <a:off x="7045921" y="6525344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b="1" dirty="0"/>
          </a:p>
        </p:txBody>
      </p:sp>
      <p:sp>
        <p:nvSpPr>
          <p:cNvPr id="12" name="Elipse 11"/>
          <p:cNvSpPr/>
          <p:nvPr/>
        </p:nvSpPr>
        <p:spPr>
          <a:xfrm>
            <a:off x="8270057" y="6525344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 smtClean="0"/>
              <a:t>X</a:t>
            </a:r>
            <a:endParaRPr lang="en-US" sz="1000" b="1" dirty="0"/>
          </a:p>
        </p:txBody>
      </p:sp>
      <p:sp>
        <p:nvSpPr>
          <p:cNvPr id="13" name="Título 12"/>
          <p:cNvSpPr txBox="1">
            <a:spLocks/>
          </p:cNvSpPr>
          <p:nvPr/>
        </p:nvSpPr>
        <p:spPr>
          <a:xfrm>
            <a:off x="429905" y="2929961"/>
            <a:ext cx="8640960" cy="523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-1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503040" y="2996952"/>
            <a:ext cx="8640960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Governança Corporativa de Sociedades de Economia Mista de </a:t>
            </a:r>
            <a:r>
              <a:rPr lang="pt-BR" sz="2800" smtClean="0"/>
              <a:t>Capital Aberto</a:t>
            </a:r>
            <a:endParaRPr lang="pt-BR" sz="2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6424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tx2"/>
                </a:solidFill>
              </a:rPr>
              <a:t>Atuação da BM&amp;FBOVESPA em Governança de Estatais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836712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pt-BR" b="1" dirty="0" smtClean="0">
                <a:solidFill>
                  <a:srgbClr val="00478D"/>
                </a:solidFill>
              </a:rPr>
              <a:t>Medidas Discutidas </a:t>
            </a:r>
            <a:r>
              <a:rPr lang="pt-BR" b="1" dirty="0" smtClean="0">
                <a:solidFill>
                  <a:srgbClr val="00478D"/>
                </a:solidFill>
              </a:rPr>
              <a:t>-  Exemplos</a:t>
            </a:r>
            <a:r>
              <a:rPr lang="pt-BR" sz="1600" b="1" dirty="0" smtClean="0">
                <a:solidFill>
                  <a:srgbClr val="00478D"/>
                </a:solidFill>
              </a:rPr>
              <a:t>:</a:t>
            </a:r>
          </a:p>
          <a:p>
            <a:pPr marL="6350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pt-BR" sz="500" b="1" dirty="0" smtClean="0">
              <a:solidFill>
                <a:srgbClr val="00478D"/>
              </a:solidFill>
            </a:endParaRP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5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500" b="1" dirty="0" smtClean="0">
                <a:solidFill>
                  <a:srgbClr val="F2F2F2">
                    <a:lumMod val="50000"/>
                  </a:srgbClr>
                </a:solidFill>
              </a:rPr>
              <a:t>Controles Internos:</a:t>
            </a:r>
            <a:endParaRPr lang="pt-BR" sz="500" b="1" dirty="0">
              <a:solidFill>
                <a:srgbClr val="F2F2F2">
                  <a:lumMod val="50000"/>
                </a:srgbClr>
              </a:solidFill>
            </a:endParaRPr>
          </a:p>
          <a:p>
            <a:pPr marL="2857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Adoção 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de estruturas e práticas de controles internos de acordo com o </a:t>
            </a:r>
            <a:r>
              <a:rPr lang="pt-BR" sz="1400" dirty="0" err="1">
                <a:solidFill>
                  <a:srgbClr val="F2F2F2">
                    <a:lumMod val="50000"/>
                  </a:srgbClr>
                </a:solidFill>
              </a:rPr>
              <a:t>Committee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1400" dirty="0" err="1">
                <a:solidFill>
                  <a:srgbClr val="F2F2F2">
                    <a:lumMod val="50000"/>
                  </a:srgbClr>
                </a:solidFill>
              </a:rPr>
              <a:t>of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1400" dirty="0" err="1">
                <a:solidFill>
                  <a:srgbClr val="F2F2F2">
                    <a:lumMod val="50000"/>
                  </a:srgbClr>
                </a:solidFill>
              </a:rPr>
              <a:t>Sponsoring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1400" dirty="0" err="1">
                <a:solidFill>
                  <a:srgbClr val="F2F2F2">
                    <a:lumMod val="50000"/>
                  </a:srgbClr>
                </a:solidFill>
              </a:rPr>
              <a:t>Organizations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1400" dirty="0" err="1">
                <a:solidFill>
                  <a:srgbClr val="F2F2F2">
                    <a:lumMod val="50000"/>
                  </a:srgbClr>
                </a:solidFill>
              </a:rPr>
              <a:t>of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1400" dirty="0" err="1">
                <a:solidFill>
                  <a:srgbClr val="F2F2F2">
                    <a:lumMod val="50000"/>
                  </a:srgbClr>
                </a:solidFill>
              </a:rPr>
              <a:t>the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1400" dirty="0" err="1">
                <a:solidFill>
                  <a:srgbClr val="F2F2F2">
                    <a:lumMod val="50000"/>
                  </a:srgbClr>
                </a:solidFill>
              </a:rPr>
              <a:t>Treadway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1400" dirty="0" err="1">
                <a:solidFill>
                  <a:srgbClr val="F2F2F2">
                    <a:lumMod val="50000"/>
                  </a:srgbClr>
                </a:solidFill>
              </a:rPr>
              <a:t>Commission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(COSO). As estruturas e práticas de controles internos devem estar presentes em três linhas de proteção: (1ª) ação dos Administradores e empregados, por meio da implementação cotidiana de controles internos; (2ª) Área de Compliance e Riscos; e (3ª) Auditoria Interna e Comitê de Auditoria Estatutário. </a:t>
            </a: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F2F2F2">
                  <a:lumMod val="50000"/>
                </a:srgbClr>
              </a:solidFill>
            </a:endParaRP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Instalação de Comitê de Auditoria Estatutário (CAE), órgão 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de assessoramento ao Conselho de Administração, constituído nos moldes da Instrução CVM 308/11,  contando, portanto, com maioria de independentes, </a:t>
            </a: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e coordenado 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por membro independente do Conselho de Administração</a:t>
            </a: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. </a:t>
            </a: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F2F2F2">
                  <a:lumMod val="50000"/>
                </a:srgbClr>
              </a:solidFill>
            </a:endParaRPr>
          </a:p>
          <a:p>
            <a:pPr marL="720725" lvl="2" algn="just">
              <a:buClr>
                <a:srgbClr val="00B050"/>
              </a:buClr>
            </a:pP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O CAE é responsável 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por (i) supervisionar as funções de auditoria e monitorar controles internos; (ii) monitorar qualidade e integridade dos mecanismos de controles internos, das demonstrações financeiras e das informações e medições divulgadas; (iii) avaliar e monitorar exposições de risco; (iv) avaliar e monitorar a adequação das transações com partes relacionadas; (v) elaborar relatório anual com informações sobre atividades do Comitê, além de divergências entre administração, auditoria independente e CAE em relação às Demonstrações Financeiras. </a:t>
            </a: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b="1" dirty="0" smtClean="0">
              <a:solidFill>
                <a:srgbClr val="F2F2F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Programa de Governança de Estais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836712"/>
            <a:ext cx="84249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pt-BR" b="1" dirty="0" smtClean="0">
                <a:solidFill>
                  <a:srgbClr val="00478D"/>
                </a:solidFill>
              </a:rPr>
              <a:t>Medidas </a:t>
            </a:r>
            <a:r>
              <a:rPr lang="pt-BR" b="1" dirty="0">
                <a:solidFill>
                  <a:srgbClr val="00478D"/>
                </a:solidFill>
              </a:rPr>
              <a:t>Discutidas -  </a:t>
            </a:r>
            <a:r>
              <a:rPr lang="pt-BR" b="1" dirty="0" smtClean="0">
                <a:solidFill>
                  <a:srgbClr val="00478D"/>
                </a:solidFill>
              </a:rPr>
              <a:t>Exemplos</a:t>
            </a:r>
            <a:r>
              <a:rPr lang="pt-BR" sz="1600" b="1" dirty="0" smtClean="0">
                <a:solidFill>
                  <a:srgbClr val="00478D"/>
                </a:solidFill>
              </a:rPr>
              <a:t>:</a:t>
            </a:r>
          </a:p>
          <a:p>
            <a:pPr marL="6350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pt-BR" sz="500" b="1" dirty="0" smtClean="0">
              <a:solidFill>
                <a:srgbClr val="00478D"/>
              </a:solidFill>
            </a:endParaRPr>
          </a:p>
          <a:p>
            <a:pPr marL="6350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pt-BR" sz="500" b="1" dirty="0" smtClean="0">
              <a:solidFill>
                <a:srgbClr val="00478D"/>
              </a:solidFill>
            </a:endParaRP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500" b="1" dirty="0" smtClean="0">
                <a:solidFill>
                  <a:srgbClr val="F2F2F2">
                    <a:lumMod val="50000"/>
                  </a:srgbClr>
                </a:solidFill>
              </a:rPr>
              <a:t>Transparência:</a:t>
            </a: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O 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objeto social deverá ser aderente à autorização legislativa para a criação da Estatal, indicando os limites de atuação da Estatal em atendimento ao interesse público que justificou a sua criação, amparado pelo artigo 238 da Lei </a:t>
            </a: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6.404/76. </a:t>
            </a: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5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500" b="1" dirty="0" smtClean="0">
                <a:solidFill>
                  <a:srgbClr val="F2F2F2">
                    <a:lumMod val="50000"/>
                  </a:srgbClr>
                </a:solidFill>
              </a:rPr>
              <a:t>Composição da Administração e do Conselho Fiscal</a:t>
            </a:r>
          </a:p>
          <a:p>
            <a:pPr marL="742950" lvl="2" indent="-477838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742950" lvl="2" indent="-477838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Estabelecimento de requisitos mínimos para a composição da Administração (Conselho de Administração e diretoria) e do Conselho Fiscal.</a:t>
            </a:r>
            <a:endParaRPr lang="pt-BR" sz="1400" dirty="0">
              <a:solidFill>
                <a:srgbClr val="F2F2F2">
                  <a:lumMod val="50000"/>
                </a:srgbClr>
              </a:solidFill>
            </a:endParaRPr>
          </a:p>
          <a:p>
            <a:pPr marL="742950" lvl="2" indent="-477838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500" dirty="0">
              <a:solidFill>
                <a:srgbClr val="F2F2F2">
                  <a:lumMod val="50000"/>
                </a:srgbClr>
              </a:solidFill>
            </a:endParaRPr>
          </a:p>
          <a:p>
            <a:pPr marL="1260475" lvl="2" indent="-400050" algn="just">
              <a:spcBef>
                <a:spcPts val="600"/>
              </a:spcBef>
              <a:buClr>
                <a:srgbClr val="00B050"/>
              </a:buClr>
              <a:buFont typeface="+mj-lt"/>
              <a:buAutoNum type="romanLcPeriod"/>
            </a:pP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qualidades 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desejáveis para o Conselho de Administração como um todo, dentre os quais, a diversidade e complementariedade de experiências; e</a:t>
            </a:r>
          </a:p>
          <a:p>
            <a:pPr marL="1260475" lvl="2" indent="-400050" algn="just">
              <a:spcBef>
                <a:spcPts val="600"/>
              </a:spcBef>
              <a:buClr>
                <a:srgbClr val="00B050"/>
              </a:buClr>
              <a:buFont typeface="+mj-lt"/>
              <a:buAutoNum type="romanLcPeriod"/>
            </a:pP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critérios 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mínimos a serem contemplados na seleção de membros do Conselho de Administração, diretores e membros do Conselho Fiscal: formação acadêmica, experiência, disponibilidade de tempo, avaliação e conflitos de interesse.</a:t>
            </a:r>
          </a:p>
          <a:p>
            <a:pPr marL="265112" lvl="2" algn="just">
              <a:spcBef>
                <a:spcPts val="600"/>
              </a:spcBef>
              <a:buClr>
                <a:srgbClr val="00B050"/>
              </a:buClr>
            </a:pPr>
            <a:endParaRPr lang="pt-BR" sz="1400" dirty="0" smtClean="0">
              <a:solidFill>
                <a:srgbClr val="F2F2F2">
                  <a:lumMod val="50000"/>
                </a:srgbClr>
              </a:solidFill>
            </a:endParaRPr>
          </a:p>
          <a:p>
            <a:endParaRPr lang="pt-BR" sz="500" dirty="0"/>
          </a:p>
        </p:txBody>
      </p:sp>
    </p:spTree>
    <p:extLst>
      <p:ext uri="{BB962C8B-B14F-4D97-AF65-F5344CB8AC3E}">
        <p14:creationId xmlns:p14="http://schemas.microsoft.com/office/powerpoint/2010/main" val="620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Audiência </a:t>
            </a:r>
            <a:r>
              <a:rPr lang="pt-BR" sz="2400" b="1" dirty="0">
                <a:solidFill>
                  <a:schemeClr val="tx2"/>
                </a:solidFill>
              </a:rPr>
              <a:t>Restrita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324544" y="764704"/>
            <a:ext cx="9396536" cy="536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2" indent="-285750" algn="just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1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990600" lvl="2" indent="-285750" algn="just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rgbClr val="F2F2F2">
                    <a:lumMod val="50000"/>
                  </a:srgbClr>
                </a:solidFill>
              </a:rPr>
              <a:t>22/04</a:t>
            </a:r>
            <a:r>
              <a:rPr lang="pt-BR" sz="1400" b="1" dirty="0">
                <a:solidFill>
                  <a:srgbClr val="F2F2F2">
                    <a:lumMod val="50000"/>
                  </a:srgbClr>
                </a:solidFill>
              </a:rPr>
              <a:t>: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Coletiva de Imprensa para anúncio das </a:t>
            </a: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propostas</a:t>
            </a:r>
            <a:endParaRPr lang="pt-BR" sz="1400" dirty="0">
              <a:solidFill>
                <a:srgbClr val="F2F2F2">
                  <a:lumMod val="50000"/>
                </a:srgbClr>
              </a:solidFill>
            </a:endParaRPr>
          </a:p>
          <a:p>
            <a:pPr marL="990600" lvl="2" indent="-285750" algn="just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F2F2F2">
                    <a:lumMod val="50000"/>
                  </a:srgbClr>
                </a:solidFill>
              </a:rPr>
              <a:t>06/05 e 19/05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: Apresentações para Câmara Consultiva de Listagem e para a Comissão Técnica da AMEC</a:t>
            </a:r>
          </a:p>
          <a:p>
            <a:pPr marL="990600" lvl="2" indent="-285750" algn="just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rgbClr val="F2F2F2">
                    <a:lumMod val="50000"/>
                  </a:srgbClr>
                </a:solidFill>
              </a:rPr>
              <a:t>08/05</a:t>
            </a:r>
            <a:r>
              <a:rPr lang="pt-BR" sz="1400" b="1" dirty="0">
                <a:solidFill>
                  <a:srgbClr val="F2F2F2">
                    <a:lumMod val="50000"/>
                  </a:srgbClr>
                </a:solidFill>
              </a:rPr>
              <a:t>: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1ª Reunião - “Controles Internos” (43 presentes)</a:t>
            </a:r>
          </a:p>
          <a:p>
            <a:pPr marL="990600" lvl="2" indent="-285750" algn="just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F2F2F2">
                    <a:lumMod val="50000"/>
                  </a:srgbClr>
                </a:solidFill>
              </a:rPr>
              <a:t>15/05: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2ª Reunião - “Transparência” (34 presentes)</a:t>
            </a:r>
          </a:p>
          <a:p>
            <a:pPr marL="990600" lvl="2" indent="-285750" algn="just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F2F2F2">
                    <a:lumMod val="50000"/>
                  </a:srgbClr>
                </a:solidFill>
              </a:rPr>
              <a:t>22/05: 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3ª Reunião - “Composição da Administração” (44 presentes) </a:t>
            </a:r>
          </a:p>
          <a:p>
            <a:pPr marL="990600" lvl="2" indent="-285750" algn="just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F2F2F2">
                    <a:lumMod val="50000"/>
                  </a:srgbClr>
                </a:solidFill>
              </a:rPr>
              <a:t>29/05: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 4ª Reunião - “Fechamento” (50 presentes)</a:t>
            </a:r>
          </a:p>
          <a:p>
            <a:pPr marL="990600" lvl="2" indent="-285750" algn="just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F2F2F2">
                    <a:lumMod val="50000"/>
                  </a:srgbClr>
                </a:solidFill>
              </a:rPr>
              <a:t>04/05 a 03/06: 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Entrevistas com </a:t>
            </a: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experts</a:t>
            </a:r>
            <a:endParaRPr lang="pt-BR" sz="1400" dirty="0">
              <a:solidFill>
                <a:srgbClr val="F2F2F2">
                  <a:lumMod val="50000"/>
                </a:srgbClr>
              </a:solidFill>
            </a:endParaRPr>
          </a:p>
          <a:p>
            <a:pPr marL="990600" lvl="2" indent="-285750" algn="just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F2F2F2">
                    <a:lumMod val="50000"/>
                  </a:srgbClr>
                </a:solidFill>
              </a:rPr>
              <a:t>04/05 a 09/06: </a:t>
            </a: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Recebimento dos comentários</a:t>
            </a:r>
            <a:endParaRPr lang="pt-BR" sz="5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8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chemeClr val="accent1"/>
                </a:solidFill>
              </a:rPr>
              <a:t>Status atual: </a:t>
            </a: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BM&amp;FBOVESPA está avaliando </a:t>
            </a:r>
            <a:r>
              <a:rPr lang="pt-BR" sz="1500" dirty="0">
                <a:solidFill>
                  <a:srgbClr val="F2F2F2">
                    <a:lumMod val="50000"/>
                  </a:srgbClr>
                </a:solidFill>
              </a:rPr>
              <a:t>os comentários recebidos e elaborando a versão final do </a:t>
            </a: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programa, bem como definindo os mecanismos </a:t>
            </a:r>
            <a:r>
              <a:rPr lang="pt-BR" sz="1500" dirty="0">
                <a:solidFill>
                  <a:srgbClr val="F2F2F2">
                    <a:lumMod val="50000"/>
                  </a:srgbClr>
                </a:solidFill>
              </a:rPr>
              <a:t>de reconhecimento</a:t>
            </a: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. </a:t>
            </a: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F2F2F2">
                  <a:lumMod val="50000"/>
                </a:srgbClr>
              </a:solidFill>
            </a:endParaRP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O programa será ainda submetido às aprovações finais nas instâncias deliberativas da BM&amp;FBOVESPA.</a:t>
            </a:r>
            <a:endParaRPr lang="pt-BR" sz="1500" dirty="0">
              <a:solidFill>
                <a:srgbClr val="F2F2F2">
                  <a:lumMod val="50000"/>
                </a:srgbClr>
              </a:solidFill>
            </a:endParaRP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lvl="1" algn="just">
              <a:buClr>
                <a:srgbClr val="00B050"/>
              </a:buClr>
            </a:pPr>
            <a:r>
              <a:rPr lang="pt-BR" sz="1500" b="1" dirty="0" smtClean="0">
                <a:solidFill>
                  <a:srgbClr val="F2F2F2">
                    <a:lumMod val="50000"/>
                  </a:srgbClr>
                </a:solidFill>
              </a:rPr>
              <a:t> </a:t>
            </a: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500" b="1" dirty="0">
              <a:solidFill>
                <a:srgbClr val="F2F2F2">
                  <a:lumMod val="50000"/>
                </a:srgbClr>
              </a:solidFill>
            </a:endParaRP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5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7429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 txBox="1">
            <a:spLocks/>
          </p:cNvSpPr>
          <p:nvPr/>
        </p:nvSpPr>
        <p:spPr>
          <a:xfrm>
            <a:off x="203200" y="5517232"/>
            <a:ext cx="5448920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Nome Completo do Palestrante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91710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O Papel da BM&amp;FBOVESPA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324544" y="836712"/>
            <a:ext cx="93965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lvl="1" indent="-285750" algn="just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00" b="1" dirty="0" smtClean="0">
              <a:solidFill>
                <a:schemeClr val="accent1"/>
              </a:solidFill>
            </a:endParaRPr>
          </a:p>
          <a:p>
            <a:pPr marL="717550" lvl="1" indent="-285750" algn="just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500" b="1" dirty="0" smtClean="0">
                <a:solidFill>
                  <a:schemeClr val="accent1"/>
                </a:solidFill>
              </a:rPr>
              <a:t>Função </a:t>
            </a:r>
            <a:r>
              <a:rPr lang="pt-BR" sz="1500" b="1" dirty="0" err="1" smtClean="0">
                <a:solidFill>
                  <a:schemeClr val="accent1"/>
                </a:solidFill>
              </a:rPr>
              <a:t>autorreguladora</a:t>
            </a:r>
            <a:r>
              <a:rPr lang="pt-BR" sz="1500" b="1" dirty="0" smtClean="0">
                <a:solidFill>
                  <a:schemeClr val="accent1"/>
                </a:solidFill>
              </a:rPr>
              <a:t> e atuação por delegação da CVM (Lei 6385/76 e ICVM 461)</a:t>
            </a:r>
            <a:endParaRPr lang="pt-BR" sz="1500" b="1" dirty="0">
              <a:solidFill>
                <a:schemeClr val="accent1"/>
              </a:solidFill>
            </a:endParaRP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As bolsas devem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fiscalizar os respectivos membros e as operações com valores mobiliários nelas </a:t>
            </a: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realizadas.</a:t>
            </a:r>
            <a:endParaRPr lang="pt-BR" sz="1600" dirty="0">
              <a:solidFill>
                <a:srgbClr val="F2F2F2">
                  <a:lumMod val="50000"/>
                </a:srgbClr>
              </a:solidFill>
            </a:endParaRP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A BM&amp;FBOVESPA atua como órgão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auxiliar da CVM, </a:t>
            </a: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fiscalizando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a observância, pelos emissores com valores mobiliários nela listados, de suas regras e normas de conduta, bem como da regulamentação vigente, de maneira a identificar violações ou comportamentos suscetíveis de pôr em risco a transparência e a credibilidade do </a:t>
            </a: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mercado.</a:t>
            </a:r>
            <a:endParaRPr lang="pt-BR" sz="1600" dirty="0">
              <a:solidFill>
                <a:srgbClr val="F2F2F2">
                  <a:lumMod val="50000"/>
                </a:srgbClr>
              </a:solidFill>
            </a:endParaRP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Convênio celebrado com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a CVM: acompanhamento e fiscalização conjunta </a:t>
            </a: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das divulgação,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pelos emissores de valores mobiliários</a:t>
            </a: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, de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informações periódicas e </a:t>
            </a: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eventuais estabelecidas em Plano de Trabalho.</a:t>
            </a:r>
          </a:p>
          <a:p>
            <a:pPr marL="717550" lvl="1" indent="-285750" algn="just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000" b="1" dirty="0" smtClean="0">
              <a:solidFill>
                <a:schemeClr val="accent1"/>
              </a:solidFill>
            </a:endParaRPr>
          </a:p>
          <a:p>
            <a:pPr marL="717550" lvl="1" indent="-285750" algn="just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500" b="1" dirty="0" smtClean="0">
                <a:solidFill>
                  <a:schemeClr val="accent1"/>
                </a:solidFill>
              </a:rPr>
              <a:t>Indutor </a:t>
            </a:r>
            <a:r>
              <a:rPr lang="pt-BR" sz="1500" b="1" dirty="0">
                <a:solidFill>
                  <a:schemeClr val="accent1"/>
                </a:solidFill>
              </a:rPr>
              <a:t>e referência de melhores práticas de governança </a:t>
            </a:r>
            <a:r>
              <a:rPr lang="pt-BR" sz="1500" b="1" dirty="0" smtClean="0">
                <a:solidFill>
                  <a:schemeClr val="accent1"/>
                </a:solidFill>
              </a:rPr>
              <a:t>corporativa</a:t>
            </a: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Criação do Novo Mercado.</a:t>
            </a: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Constantes discussões sobre o aprimoramento das práticas de governança corporativa.</a:t>
            </a: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Participação de entidades do mercado atuantes na área de governança corporativa.</a:t>
            </a:r>
            <a:endParaRPr lang="pt-BR" sz="1600" dirty="0">
              <a:solidFill>
                <a:srgbClr val="F2F2F2">
                  <a:lumMod val="50000"/>
                </a:srgbClr>
              </a:solidFill>
            </a:endParaRPr>
          </a:p>
          <a:p>
            <a:pPr marL="1174750" lvl="2" indent="-285750" algn="just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pt-BR" sz="2800" b="1" spc="0" dirty="0">
                <a:solidFill>
                  <a:srgbClr val="00478D"/>
                </a:solidFill>
              </a:rPr>
              <a:t>O Papel da BM&amp;FBOVESPA</a:t>
            </a:r>
            <a:br>
              <a:rPr lang="pt-BR" sz="2800" b="1" spc="0" dirty="0">
                <a:solidFill>
                  <a:srgbClr val="00478D"/>
                </a:solidFill>
              </a:rPr>
            </a:br>
            <a:r>
              <a:rPr lang="pt-BR" b="1" spc="0" dirty="0">
                <a:solidFill>
                  <a:srgbClr val="00478D"/>
                </a:solidFill>
              </a:rPr>
              <a:t>Importância do Novo Mercado</a:t>
            </a:r>
            <a:endParaRPr lang="en-US" b="1" spc="0" dirty="0">
              <a:solidFill>
                <a:srgbClr val="004685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324544" y="1021660"/>
            <a:ext cx="939653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lvl="1" indent="-285750" algn="just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700" b="1" dirty="0" smtClean="0">
                <a:solidFill>
                  <a:schemeClr val="accent1"/>
                </a:solidFill>
              </a:rPr>
              <a:t>Diferencial do Novo Mercado: </a:t>
            </a:r>
          </a:p>
          <a:p>
            <a:pPr marL="717550" lvl="1" indent="-285750" algn="just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00" b="1" dirty="0">
              <a:solidFill>
                <a:schemeClr val="accent1"/>
              </a:solidFill>
            </a:endParaRP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00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Obrigações adicionais </a:t>
            </a: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às da legislação e regulamentação em </a:t>
            </a: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vigor</a:t>
            </a:r>
          </a:p>
          <a:p>
            <a:pPr marL="9842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00" dirty="0">
              <a:solidFill>
                <a:srgbClr val="F2F2F2">
                  <a:lumMod val="50000"/>
                </a:srgbClr>
              </a:solidFill>
            </a:endParaRPr>
          </a:p>
          <a:p>
            <a:pPr marL="1250950" lvl="2" indent="-2603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F2F2F2">
                    <a:lumMod val="50000"/>
                  </a:srgbClr>
                </a:solidFill>
              </a:rPr>
              <a:t>Direitos e proteção aos acionistas: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(i) emissão somente de ações ordinárias; (ii) </a:t>
            </a:r>
            <a:r>
              <a:rPr lang="pt-BR" sz="1600" dirty="0" err="1">
                <a:solidFill>
                  <a:srgbClr val="F2F2F2">
                    <a:lumMod val="50000"/>
                  </a:srgbClr>
                </a:solidFill>
              </a:rPr>
              <a:t>lock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1600" dirty="0" err="1">
                <a:solidFill>
                  <a:srgbClr val="F2F2F2">
                    <a:lumMod val="50000"/>
                  </a:srgbClr>
                </a:solidFill>
              </a:rPr>
              <a:t>up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; (iii) tag along atribuído a todos os acionistas em caso de alienação de controle, sendo assegurado 100% do preço por ação pago ao controlador; (iv) OPA obrigatória em caso de saída do segmento. </a:t>
            </a:r>
          </a:p>
          <a:p>
            <a:pPr marL="1250950" lvl="2" indent="-2603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8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1250950" lvl="2" indent="-2603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600" b="1" dirty="0" smtClean="0">
                <a:solidFill>
                  <a:srgbClr val="F2F2F2">
                    <a:lumMod val="50000"/>
                  </a:srgbClr>
                </a:solidFill>
              </a:rPr>
              <a:t>Transparência/Fiscalização</a:t>
            </a:r>
            <a:r>
              <a:rPr lang="pt-BR" sz="1600" b="1" dirty="0">
                <a:solidFill>
                  <a:srgbClr val="F2F2F2">
                    <a:lumMod val="50000"/>
                  </a:srgbClr>
                </a:solidFill>
              </a:rPr>
              <a:t>: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 (i) divulgação de informações adicionais; (ii) Conselho de Administração composto por, no mínimo, 5 membros, dos quais 20% devem ser independentes; vedação à acumulação de </a:t>
            </a: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cargos; (</a:t>
            </a:r>
            <a:r>
              <a:rPr lang="pt-BR" sz="1600" dirty="0" err="1" smtClean="0">
                <a:solidFill>
                  <a:srgbClr val="F2F2F2">
                    <a:lumMod val="50000"/>
                  </a:srgbClr>
                </a:solidFill>
              </a:rPr>
              <a:t>iii</a:t>
            </a: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)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Código de </a:t>
            </a: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Conduta; e (</a:t>
            </a:r>
            <a:r>
              <a:rPr lang="pt-BR" sz="1600" dirty="0" err="1" smtClean="0">
                <a:solidFill>
                  <a:srgbClr val="F2F2F2">
                    <a:lumMod val="50000"/>
                  </a:srgbClr>
                </a:solidFill>
              </a:rPr>
              <a:t>iv</a:t>
            </a:r>
            <a:r>
              <a:rPr lang="pt-BR" sz="1600" dirty="0" smtClean="0">
                <a:solidFill>
                  <a:srgbClr val="F2F2F2">
                    <a:lumMod val="50000"/>
                  </a:srgbClr>
                </a:solidFill>
              </a:rPr>
              <a:t>) Contratos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com partes relacionadas (diferencial quando da criação do segmento; atualmente, tal requisito é objeto de instrução da CVM aplicável a todas as companhias). </a:t>
            </a:r>
          </a:p>
          <a:p>
            <a:pPr marL="1250950" lvl="2" indent="-2603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8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1250950" lvl="2" indent="-2603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600" b="1" dirty="0" smtClean="0">
                <a:solidFill>
                  <a:srgbClr val="F2F2F2">
                    <a:lumMod val="50000"/>
                  </a:srgbClr>
                </a:solidFill>
              </a:rPr>
              <a:t>Dispersão</a:t>
            </a:r>
            <a:r>
              <a:rPr lang="pt-BR" sz="1600" b="1" dirty="0">
                <a:solidFill>
                  <a:srgbClr val="F2F2F2">
                    <a:lumMod val="50000"/>
                  </a:srgbClr>
                </a:solidFill>
              </a:rPr>
              <a:t>: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(i) free float mínimo de 25%; (ii) procedimentos específicos para incentivar a dispersão em caso de distribuição pública de valores mobiliários.  </a:t>
            </a:r>
          </a:p>
          <a:p>
            <a:pPr marL="1250950" lvl="2" indent="-2603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8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1250950" lvl="2" indent="-260350" algn="just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600" b="1" dirty="0" smtClean="0">
                <a:solidFill>
                  <a:srgbClr val="F2F2F2">
                    <a:lumMod val="50000"/>
                  </a:srgbClr>
                </a:solidFill>
              </a:rPr>
              <a:t>Arbitragem</a:t>
            </a:r>
            <a:r>
              <a:rPr lang="pt-BR" sz="1600" b="1" dirty="0">
                <a:solidFill>
                  <a:srgbClr val="F2F2F2">
                    <a:lumMod val="50000"/>
                  </a:srgbClr>
                </a:solidFill>
              </a:rPr>
              <a:t>: </a:t>
            </a:r>
            <a:r>
              <a:rPr lang="pt-BR" sz="1600" dirty="0">
                <a:solidFill>
                  <a:srgbClr val="F2F2F2">
                    <a:lumMod val="50000"/>
                  </a:srgbClr>
                </a:solidFill>
              </a:rPr>
              <a:t>resolução de conflitos societários. </a:t>
            </a:r>
          </a:p>
          <a:p>
            <a:pPr marL="1200150" lvl="2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2F2F2F"/>
              </a:solidFill>
            </a:endParaRPr>
          </a:p>
          <a:p>
            <a:pPr marL="1200150" lvl="2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5"/>
          <p:cNvSpPr>
            <a:spLocks/>
          </p:cNvSpPr>
          <p:nvPr/>
        </p:nvSpPr>
        <p:spPr bwMode="auto">
          <a:xfrm>
            <a:off x="231775" y="116632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tx2"/>
                </a:solidFill>
              </a:rPr>
              <a:t>O Papel da BM&amp;FBOVESPA</a:t>
            </a:r>
            <a:br>
              <a:rPr lang="pt-BR" sz="2800" b="1" dirty="0">
                <a:solidFill>
                  <a:schemeClr val="tx2"/>
                </a:solidFill>
              </a:rPr>
            </a:br>
            <a:r>
              <a:rPr lang="pt-BR" sz="2000" b="1" dirty="0">
                <a:solidFill>
                  <a:schemeClr val="tx2"/>
                </a:solidFill>
              </a:rPr>
              <a:t>Importância do Novo Mercado</a:t>
            </a:r>
            <a:endParaRPr lang="en-US" sz="2000" b="1" dirty="0" smtClean="0">
              <a:solidFill>
                <a:srgbClr val="004685"/>
              </a:solidFill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929384"/>
              </p:ext>
            </p:extLst>
          </p:nvPr>
        </p:nvGraphicFramePr>
        <p:xfrm>
          <a:off x="94651" y="3789040"/>
          <a:ext cx="8867775" cy="278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6837" y="6453336"/>
            <a:ext cx="42497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1000" dirty="0" smtClean="0">
                <a:solidFill>
                  <a:srgbClr val="2F2F2F"/>
                </a:solidFill>
              </a:rPr>
              <a:t>Fonte: </a:t>
            </a:r>
            <a:r>
              <a:rPr lang="pt-BR" sz="1000" dirty="0">
                <a:solidFill>
                  <a:srgbClr val="2F2F2F"/>
                </a:solidFill>
              </a:rPr>
              <a:t>BM&amp;FBOVESPA. (*) </a:t>
            </a:r>
            <a:r>
              <a:rPr lang="pt-BR" sz="1000" dirty="0" smtClean="0">
                <a:solidFill>
                  <a:srgbClr val="2F2F2F"/>
                </a:solidFill>
              </a:rPr>
              <a:t>Dados  de 2004 a 15/06/2015.</a:t>
            </a:r>
            <a:endParaRPr lang="pt-BR" sz="1000" b="1" dirty="0">
              <a:solidFill>
                <a:srgbClr val="2F2F2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26222" r="45556" b="32444"/>
          <a:stretch/>
        </p:blipFill>
        <p:spPr bwMode="auto">
          <a:xfrm>
            <a:off x="5636330" y="980728"/>
            <a:ext cx="324460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4198" y="1052736"/>
            <a:ext cx="3852000" cy="647700"/>
          </a:xfrm>
          <a:prstGeom prst="rect">
            <a:avLst/>
          </a:prstGeom>
          <a:gradFill flip="none" rotWithShape="1">
            <a:gsLst>
              <a:gs pos="0">
                <a:srgbClr val="00468C">
                  <a:shade val="30000"/>
                  <a:satMod val="115000"/>
                </a:srgbClr>
              </a:gs>
              <a:gs pos="50000">
                <a:srgbClr val="00468C">
                  <a:shade val="67500"/>
                  <a:satMod val="115000"/>
                </a:srgbClr>
              </a:gs>
              <a:gs pos="100000">
                <a:srgbClr val="00468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pt-BR" dirty="0">
                <a:solidFill>
                  <a:srgbClr val="FFFFFF"/>
                </a:solidFill>
              </a:rPr>
              <a:t>Participação dos segmentos especiais na Bolsa </a:t>
            </a:r>
            <a:r>
              <a:rPr lang="pt-BR" dirty="0" smtClean="0">
                <a:solidFill>
                  <a:srgbClr val="FFFFFF"/>
                </a:solidFill>
              </a:rPr>
              <a:t>(março/2015)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4198" y="1702024"/>
            <a:ext cx="3816350" cy="10080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4685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42% </a:t>
            </a:r>
            <a:r>
              <a:rPr lang="pt-BR" dirty="0">
                <a:latin typeface="Arial" charset="0"/>
              </a:rPr>
              <a:t>do número de empresas</a:t>
            </a:r>
            <a:endParaRPr lang="en-US" dirty="0"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4685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69% </a:t>
            </a:r>
            <a:r>
              <a:rPr lang="pt-BR" dirty="0">
                <a:latin typeface="Arial" charset="0"/>
              </a:rPr>
              <a:t>do valor de mercado</a:t>
            </a:r>
            <a:endParaRPr lang="en-US" dirty="0"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4685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79% </a:t>
            </a:r>
            <a:r>
              <a:rPr lang="pt-BR" dirty="0">
                <a:latin typeface="Arial" charset="0"/>
              </a:rPr>
              <a:t>do volume negociado</a:t>
            </a:r>
            <a:endParaRPr lang="en-US" dirty="0">
              <a:latin typeface="Arial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1259632" y="3013146"/>
            <a:ext cx="1727700" cy="627179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191 Companhias</a:t>
            </a:r>
            <a:endParaRPr lang="pt-BR" sz="1400" b="1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353025"/>
              </p:ext>
            </p:extLst>
          </p:nvPr>
        </p:nvGraphicFramePr>
        <p:xfrm>
          <a:off x="231774" y="3294944"/>
          <a:ext cx="8804721" cy="356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5447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Mapeamentos e estudos realizados em 2014-2015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323528" y="764704"/>
            <a:ext cx="8424936" cy="5544616"/>
          </a:xfrm>
        </p:spPr>
        <p:txBody>
          <a:bodyPr/>
          <a:lstStyle/>
          <a:p>
            <a:pPr marL="6350" lvl="1" indent="0" algn="just" eaLnBrk="0" fontAlgn="base" hangingPunct="0">
              <a:spcAft>
                <a:spcPct val="0"/>
              </a:spcAft>
              <a:buNone/>
            </a:pPr>
            <a:endParaRPr lang="pt-BR" sz="400" b="1" dirty="0" smtClean="0">
              <a:solidFill>
                <a:schemeClr val="tx2"/>
              </a:solidFill>
            </a:endParaRPr>
          </a:p>
          <a:p>
            <a:pPr marL="6350" lvl="1" indent="0" algn="just" eaLnBrk="0" fontAlgn="base" hangingPunct="0">
              <a:spcAft>
                <a:spcPct val="0"/>
              </a:spcAft>
              <a:buNone/>
            </a:pPr>
            <a:r>
              <a:rPr lang="pt-BR" sz="1600" b="1" dirty="0" smtClean="0">
                <a:solidFill>
                  <a:schemeClr val="tx2"/>
                </a:solidFill>
              </a:rPr>
              <a:t>Princípios </a:t>
            </a:r>
            <a:r>
              <a:rPr lang="pt-BR" sz="1600" b="1" dirty="0">
                <a:solidFill>
                  <a:schemeClr val="tx2"/>
                </a:solidFill>
              </a:rPr>
              <a:t>internacionais utilizados</a:t>
            </a:r>
          </a:p>
          <a:p>
            <a:pPr marL="551100" lvl="1" indent="-176213" algn="just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Diretrizes da OCDE e</a:t>
            </a: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 sugestões </a:t>
            </a: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do processo de revisão </a:t>
            </a: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iniciado em 2014; e</a:t>
            </a:r>
            <a:endParaRPr lang="pt-BR" sz="1700" dirty="0">
              <a:solidFill>
                <a:srgbClr val="F2F2F2">
                  <a:lumMod val="50000"/>
                </a:srgbClr>
              </a:solidFill>
            </a:endParaRPr>
          </a:p>
          <a:p>
            <a:pPr marL="551100" lvl="1" indent="-176213" algn="just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Diretrizes de governança de estatais do </a:t>
            </a: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CAF.</a:t>
            </a:r>
            <a:endParaRPr lang="es-ES" sz="1700" dirty="0">
              <a:solidFill>
                <a:srgbClr val="F2F2F2">
                  <a:lumMod val="50000"/>
                </a:srgbClr>
              </a:solidFill>
            </a:endParaRPr>
          </a:p>
          <a:p>
            <a:pPr marL="374887" lvl="1" indent="0" algn="just" eaLnBrk="0" fontAlgn="base" hangingPunct="0">
              <a:spcAft>
                <a:spcPct val="0"/>
              </a:spcAft>
              <a:buNone/>
            </a:pPr>
            <a:endParaRPr lang="pt-BR" sz="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6350" lvl="1" indent="0" algn="just" eaLnBrk="0" fontAlgn="base" hangingPunct="0">
              <a:spcAft>
                <a:spcPct val="0"/>
              </a:spcAft>
              <a:buNone/>
            </a:pPr>
            <a:r>
              <a:rPr lang="pt-BR" sz="1600" b="1" dirty="0">
                <a:solidFill>
                  <a:schemeClr val="tx2"/>
                </a:solidFill>
              </a:rPr>
              <a:t>Mapeamento de Governança Corporativa Internacional</a:t>
            </a:r>
          </a:p>
          <a:p>
            <a:pPr marL="551100" lvl="1" indent="-176213" algn="just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Códigos </a:t>
            </a: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internacionais: ICGN e </a:t>
            </a: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UNCTAD;</a:t>
            </a:r>
            <a:endParaRPr lang="pt-BR" sz="1700" dirty="0">
              <a:solidFill>
                <a:srgbClr val="F2F2F2">
                  <a:lumMod val="50000"/>
                </a:srgbClr>
              </a:solidFill>
            </a:endParaRPr>
          </a:p>
          <a:p>
            <a:pPr marL="551100" lvl="1" indent="-176213" algn="just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Códigos </a:t>
            </a: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de 15 países: África do Sul, Alemanha, Austrália, China, Espanha, Estados </a:t>
            </a: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Unidos, </a:t>
            </a: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França, Hong Kong, Índia, Japão, Países Baixos, Reino Unido, Singapura, Suécia e </a:t>
            </a: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Suíça; e</a:t>
            </a:r>
            <a:endParaRPr lang="pt-BR" sz="1700" dirty="0">
              <a:solidFill>
                <a:srgbClr val="F2F2F2">
                  <a:lumMod val="50000"/>
                </a:srgbClr>
              </a:solidFill>
            </a:endParaRPr>
          </a:p>
          <a:p>
            <a:pPr marL="551100" lvl="1" indent="-176213" algn="just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Regras de listagem de </a:t>
            </a: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7 </a:t>
            </a: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bolsas (NYSE, NASDAQ, LSE, HKEx, </a:t>
            </a:r>
            <a:r>
              <a:rPr lang="pt-BR" sz="1700" dirty="0" smtClean="0">
                <a:solidFill>
                  <a:srgbClr val="F2F2F2">
                    <a:lumMod val="50000"/>
                  </a:srgbClr>
                </a:solidFill>
              </a:rPr>
              <a:t>TSX, Deutsche </a:t>
            </a:r>
            <a:r>
              <a:rPr lang="pt-BR" sz="1700" dirty="0" err="1">
                <a:solidFill>
                  <a:srgbClr val="F2F2F2">
                    <a:lumMod val="50000"/>
                  </a:srgbClr>
                </a:solidFill>
              </a:rPr>
              <a:t>Börse</a:t>
            </a: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 e ASX) em relação a temas específicos, como CAE, política de transações com partes relacionadas, entre outros.</a:t>
            </a:r>
          </a:p>
          <a:p>
            <a:pPr marL="6350" lvl="1" indent="0" algn="just" eaLnBrk="0" fontAlgn="base" hangingPunct="0">
              <a:spcAft>
                <a:spcPct val="0"/>
              </a:spcAft>
              <a:buNone/>
            </a:pPr>
            <a:endParaRPr lang="pt-BR" sz="800" b="1" dirty="0" smtClean="0">
              <a:solidFill>
                <a:schemeClr val="tx2"/>
              </a:solidFill>
            </a:endParaRPr>
          </a:p>
          <a:p>
            <a:pPr marL="6350" lvl="1" indent="0" algn="just" eaLnBrk="0" fontAlgn="base" hangingPunct="0">
              <a:spcAft>
                <a:spcPct val="0"/>
              </a:spcAft>
              <a:buNone/>
            </a:pPr>
            <a:r>
              <a:rPr lang="pt-BR" sz="1600" b="1" dirty="0" smtClean="0">
                <a:solidFill>
                  <a:schemeClr val="tx2"/>
                </a:solidFill>
              </a:rPr>
              <a:t>Mapeamento </a:t>
            </a:r>
            <a:r>
              <a:rPr lang="pt-BR" sz="1600" b="1" dirty="0">
                <a:solidFill>
                  <a:schemeClr val="tx2"/>
                </a:solidFill>
              </a:rPr>
              <a:t>de Governança de Estatais</a:t>
            </a:r>
          </a:p>
          <a:p>
            <a:pPr marL="550800" lvl="1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Práticas de governança em 12 países: Austrália, Áustria, Canadá, Chile, Colômbia, Finlândia, França, Israel, Noruega, Peru, Reino Unido e Suécia;</a:t>
            </a:r>
          </a:p>
          <a:p>
            <a:pPr marL="550800" lvl="1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Diagnóstico de práticas adotadas por estatais, consideradas referência por especialistas da área (</a:t>
            </a:r>
            <a:r>
              <a:rPr lang="pt-BR" sz="1700" dirty="0" err="1">
                <a:solidFill>
                  <a:srgbClr val="F2F2F2">
                    <a:lumMod val="50000"/>
                  </a:srgbClr>
                </a:solidFill>
              </a:rPr>
              <a:t>Codelco</a:t>
            </a: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, Singapore Air e Statoil); e</a:t>
            </a:r>
          </a:p>
          <a:p>
            <a:pPr marL="550800" lvl="1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F2F2F2">
                    <a:lumMod val="50000"/>
                  </a:srgbClr>
                </a:solidFill>
              </a:rPr>
              <a:t>Análise de práticas de governança adotadas pelas principais estatais brasileiras, listadas em bolsa.</a:t>
            </a:r>
          </a:p>
          <a:p>
            <a:pPr marL="7200" lvl="1" indent="0" algn="just" eaLnBrk="0" fontAlgn="base" hangingPunct="0">
              <a:spcAft>
                <a:spcPct val="0"/>
              </a:spcAft>
              <a:buNone/>
            </a:pPr>
            <a:endParaRPr lang="pt-BR" sz="1600" b="1" dirty="0">
              <a:solidFill>
                <a:srgbClr val="0046AD"/>
              </a:solidFill>
            </a:endParaRPr>
          </a:p>
          <a:p>
            <a:pPr marL="374887" lvl="1" indent="0" algn="just" eaLnBrk="0" fontAlgn="base" hangingPunct="0">
              <a:spcAft>
                <a:spcPct val="0"/>
              </a:spcAft>
              <a:buNone/>
            </a:pPr>
            <a:endParaRPr lang="pt-BR" sz="1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47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-54428"/>
            <a:ext cx="6912768" cy="76470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>
                <a:solidFill>
                  <a:schemeClr val="tx2"/>
                </a:solidFill>
              </a:rPr>
              <a:t>Importância das </a:t>
            </a:r>
            <a:r>
              <a:rPr lang="pt-BR" sz="2400" b="1" dirty="0" smtClean="0">
                <a:solidFill>
                  <a:schemeClr val="tx2"/>
                </a:solidFill>
              </a:rPr>
              <a:t>Estatais no Mercado de Capitais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9147" y="1836003"/>
            <a:ext cx="3600400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ct val="20000"/>
              </a:spcBef>
              <a:buClr>
                <a:srgbClr val="00B050"/>
              </a:buClr>
            </a:pPr>
            <a:r>
              <a:rPr lang="pt-BR" sz="2200" b="1" dirty="0" smtClean="0">
                <a:solidFill>
                  <a:srgbClr val="F2F2F2">
                    <a:lumMod val="50000"/>
                  </a:srgbClr>
                </a:solidFill>
              </a:rPr>
              <a:t>30</a:t>
            </a:r>
            <a:r>
              <a:rPr lang="pt-BR" sz="2400" b="1" dirty="0" smtClean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2000" dirty="0" smtClean="0">
                <a:solidFill>
                  <a:srgbClr val="F2F2F2">
                    <a:lumMod val="50000"/>
                  </a:srgbClr>
                </a:solidFill>
              </a:rPr>
              <a:t>companhias </a:t>
            </a:r>
            <a:r>
              <a:rPr lang="pt-BR" sz="2000" dirty="0">
                <a:solidFill>
                  <a:srgbClr val="F2F2F2">
                    <a:lumMod val="50000"/>
                  </a:srgbClr>
                </a:solidFill>
              </a:rPr>
              <a:t>listadas </a:t>
            </a:r>
            <a:endParaRPr lang="pt-BR" sz="2000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0" lvl="1" algn="just">
              <a:spcBef>
                <a:spcPct val="20000"/>
              </a:spcBef>
              <a:buClr>
                <a:srgbClr val="00B050"/>
              </a:buClr>
            </a:pPr>
            <a:r>
              <a:rPr lang="pt-BR" sz="2200" b="1" dirty="0" smtClean="0">
                <a:solidFill>
                  <a:srgbClr val="F2F2F2">
                    <a:lumMod val="50000"/>
                  </a:srgbClr>
                </a:solidFill>
              </a:rPr>
              <a:t>6</a:t>
            </a:r>
            <a:r>
              <a:rPr lang="pt-BR" sz="2400" b="1" dirty="0" smtClean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2000" dirty="0" smtClean="0">
                <a:solidFill>
                  <a:srgbClr val="F2F2F2">
                    <a:lumMod val="50000"/>
                  </a:srgbClr>
                </a:solidFill>
              </a:rPr>
              <a:t>setores de atuação em todas as esferas federativas (federal, estadual e municipal)</a:t>
            </a:r>
          </a:p>
          <a:p>
            <a:pPr marL="0" lvl="1" algn="just">
              <a:spcBef>
                <a:spcPct val="20000"/>
              </a:spcBef>
              <a:buClr>
                <a:srgbClr val="00B050"/>
              </a:buClr>
            </a:pPr>
            <a:r>
              <a:rPr lang="pt-BR" sz="2000" b="1" dirty="0" smtClean="0">
                <a:solidFill>
                  <a:srgbClr val="F2F2F2">
                    <a:lumMod val="50000"/>
                  </a:srgbClr>
                </a:solidFill>
              </a:rPr>
              <a:t>8</a:t>
            </a:r>
            <a:r>
              <a:rPr lang="pt-BR" sz="2400" dirty="0" smtClean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sz="2000" dirty="0">
                <a:solidFill>
                  <a:srgbClr val="F2F2F2">
                    <a:lumMod val="50000"/>
                  </a:srgbClr>
                </a:solidFill>
              </a:rPr>
              <a:t>integrantes do </a:t>
            </a:r>
            <a:r>
              <a:rPr lang="pt-BR" sz="2000" dirty="0" smtClean="0">
                <a:solidFill>
                  <a:srgbClr val="F2F2F2">
                    <a:lumMod val="50000"/>
                  </a:srgbClr>
                </a:solidFill>
              </a:rPr>
              <a:t>Ibovespa</a:t>
            </a:r>
          </a:p>
          <a:p>
            <a:pPr marL="0" lvl="1" algn="just">
              <a:spcBef>
                <a:spcPct val="20000"/>
              </a:spcBef>
              <a:buClr>
                <a:srgbClr val="00B050"/>
              </a:buClr>
            </a:pPr>
            <a:r>
              <a:rPr lang="pt-BR" sz="2000" b="1" dirty="0">
                <a:solidFill>
                  <a:srgbClr val="F2F2F2">
                    <a:lumMod val="50000"/>
                  </a:srgbClr>
                </a:solidFill>
              </a:rPr>
              <a:t>10</a:t>
            </a:r>
            <a:r>
              <a:rPr lang="pt-BR" sz="2000" dirty="0" smtClean="0"/>
              <a:t> </a:t>
            </a:r>
            <a:r>
              <a:rPr lang="pt-BR" sz="2000" dirty="0">
                <a:solidFill>
                  <a:srgbClr val="F2F2F2">
                    <a:lumMod val="50000"/>
                  </a:srgbClr>
                </a:solidFill>
              </a:rPr>
              <a:t>integrantes do IBrX-100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23520" y="1929265"/>
            <a:ext cx="4320480" cy="21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ct val="20000"/>
              </a:spcBef>
              <a:buClr>
                <a:srgbClr val="00B050"/>
              </a:buClr>
            </a:pPr>
            <a:r>
              <a:rPr lang="pt-BR" sz="2200" b="1" dirty="0" smtClean="0">
                <a:solidFill>
                  <a:srgbClr val="F2F2F2">
                    <a:lumMod val="50000"/>
                  </a:srgbClr>
                </a:solidFill>
              </a:rPr>
              <a:t>14,5%</a:t>
            </a:r>
            <a:r>
              <a:rPr lang="pt-BR" sz="2800" dirty="0" smtClean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dirty="0">
                <a:solidFill>
                  <a:srgbClr val="F2F2F2">
                    <a:lumMod val="50000"/>
                  </a:srgbClr>
                </a:solidFill>
              </a:rPr>
              <a:t>da </a:t>
            </a:r>
            <a:r>
              <a:rPr lang="pt-BR" dirty="0" smtClean="0">
                <a:solidFill>
                  <a:srgbClr val="F2F2F2">
                    <a:lumMod val="50000"/>
                  </a:srgbClr>
                </a:solidFill>
              </a:rPr>
              <a:t>Capitalização de Mercado</a:t>
            </a:r>
          </a:p>
          <a:p>
            <a:pPr marL="0" lvl="1" algn="just">
              <a:spcBef>
                <a:spcPct val="20000"/>
              </a:spcBef>
              <a:buClr>
                <a:srgbClr val="00B050"/>
              </a:buClr>
            </a:pPr>
            <a:r>
              <a:rPr lang="pt-BR" b="1" dirty="0" smtClean="0">
                <a:solidFill>
                  <a:srgbClr val="F2F2F2">
                    <a:lumMod val="50000"/>
                  </a:srgbClr>
                </a:solidFill>
              </a:rPr>
              <a:t>R</a:t>
            </a:r>
            <a:r>
              <a:rPr lang="pt-BR" b="1" dirty="0">
                <a:solidFill>
                  <a:srgbClr val="F2F2F2">
                    <a:lumMod val="50000"/>
                  </a:srgbClr>
                </a:solidFill>
              </a:rPr>
              <a:t>$ </a:t>
            </a:r>
            <a:r>
              <a:rPr lang="pt-BR" b="1" dirty="0" smtClean="0">
                <a:solidFill>
                  <a:srgbClr val="F2F2F2">
                    <a:lumMod val="50000"/>
                  </a:srgbClr>
                </a:solidFill>
              </a:rPr>
              <a:t>328 bilhões </a:t>
            </a:r>
            <a:r>
              <a:rPr lang="pt-BR" dirty="0" smtClean="0">
                <a:solidFill>
                  <a:srgbClr val="F2F2F2">
                    <a:lumMod val="50000"/>
                  </a:srgbClr>
                </a:solidFill>
              </a:rPr>
              <a:t>(</a:t>
            </a:r>
            <a:r>
              <a:rPr lang="pt-BR" dirty="0" err="1" smtClean="0">
                <a:solidFill>
                  <a:srgbClr val="F2F2F2">
                    <a:lumMod val="50000"/>
                  </a:srgbClr>
                </a:solidFill>
              </a:rPr>
              <a:t>Fev</a:t>
            </a:r>
            <a:r>
              <a:rPr lang="pt-BR" dirty="0" smtClean="0">
                <a:solidFill>
                  <a:srgbClr val="F2F2F2">
                    <a:lumMod val="50000"/>
                  </a:srgbClr>
                </a:solidFill>
              </a:rPr>
              <a:t>/2015)</a:t>
            </a:r>
          </a:p>
          <a:p>
            <a:pPr marL="0" lvl="1" algn="just">
              <a:spcBef>
                <a:spcPct val="20000"/>
              </a:spcBef>
              <a:buClr>
                <a:srgbClr val="00B050"/>
              </a:buClr>
            </a:pPr>
            <a:endParaRPr lang="pt-BR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0" lvl="1" algn="just">
              <a:spcBef>
                <a:spcPct val="20000"/>
              </a:spcBef>
              <a:buClr>
                <a:srgbClr val="00B050"/>
              </a:buClr>
            </a:pPr>
            <a:r>
              <a:rPr lang="pt-BR" sz="2200" b="1" dirty="0" smtClean="0">
                <a:solidFill>
                  <a:srgbClr val="F2F2F2">
                    <a:lumMod val="50000"/>
                  </a:srgbClr>
                </a:solidFill>
              </a:rPr>
              <a:t>25,1% </a:t>
            </a:r>
            <a:r>
              <a:rPr lang="pt-BR" dirty="0" smtClean="0">
                <a:solidFill>
                  <a:srgbClr val="F2F2F2">
                    <a:lumMod val="50000"/>
                  </a:srgbClr>
                </a:solidFill>
              </a:rPr>
              <a:t>do Volume Médio Diário Negociado: </a:t>
            </a:r>
            <a:r>
              <a:rPr lang="pt-BR" b="1" dirty="0" smtClean="0">
                <a:solidFill>
                  <a:srgbClr val="F2F2F2">
                    <a:lumMod val="50000"/>
                  </a:srgbClr>
                </a:solidFill>
              </a:rPr>
              <a:t>R</a:t>
            </a:r>
            <a:r>
              <a:rPr lang="pt-BR" b="1" dirty="0">
                <a:solidFill>
                  <a:srgbClr val="F2F2F2">
                    <a:lumMod val="50000"/>
                  </a:srgbClr>
                </a:solidFill>
              </a:rPr>
              <a:t>$ 1,6 </a:t>
            </a:r>
            <a:r>
              <a:rPr lang="pt-BR" b="1" dirty="0" smtClean="0">
                <a:solidFill>
                  <a:srgbClr val="F2F2F2">
                    <a:lumMod val="50000"/>
                  </a:srgbClr>
                </a:solidFill>
              </a:rPr>
              <a:t>bilhão </a:t>
            </a:r>
            <a:r>
              <a:rPr lang="pt-BR" dirty="0" smtClean="0">
                <a:solidFill>
                  <a:srgbClr val="F2F2F2">
                    <a:lumMod val="50000"/>
                  </a:srgbClr>
                </a:solidFill>
              </a:rPr>
              <a:t>(Mar/2014-Fev/2015) </a:t>
            </a:r>
            <a:endParaRPr lang="pt-BR" dirty="0">
              <a:solidFill>
                <a:srgbClr val="F2F2F2">
                  <a:lumMod val="50000"/>
                </a:srgb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3143" y="1017564"/>
            <a:ext cx="820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Representatividade na BM&amp;FBOVESPA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2" name="Chave esquerda 11"/>
          <p:cNvSpPr/>
          <p:nvPr/>
        </p:nvSpPr>
        <p:spPr>
          <a:xfrm>
            <a:off x="4118928" y="2001273"/>
            <a:ext cx="430445" cy="2076272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518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>
                <a:solidFill>
                  <a:schemeClr val="tx2"/>
                </a:solidFill>
              </a:rPr>
              <a:t>Importância das Estatais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981889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lvl="1" indent="-285750" algn="just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2F2F2">
                    <a:lumMod val="50000"/>
                  </a:srgbClr>
                </a:solidFill>
              </a:rPr>
              <a:t>Relevante </a:t>
            </a:r>
            <a:r>
              <a:rPr lang="pt-BR" dirty="0">
                <a:solidFill>
                  <a:srgbClr val="F2F2F2">
                    <a:lumMod val="50000"/>
                  </a:srgbClr>
                </a:solidFill>
              </a:rPr>
              <a:t>participação de </a:t>
            </a:r>
            <a:r>
              <a:rPr lang="pt-BR" sz="2000" b="1" dirty="0">
                <a:solidFill>
                  <a:srgbClr val="F2F2F2">
                    <a:lumMod val="50000"/>
                  </a:srgbClr>
                </a:solidFill>
              </a:rPr>
              <a:t>pessoas </a:t>
            </a:r>
            <a:r>
              <a:rPr lang="pt-BR" sz="2000" b="1" dirty="0" smtClean="0">
                <a:solidFill>
                  <a:srgbClr val="F2F2F2">
                    <a:lumMod val="50000"/>
                  </a:srgbClr>
                </a:solidFill>
              </a:rPr>
              <a:t>físicas</a:t>
            </a:r>
            <a:r>
              <a:rPr lang="pt-BR" b="1" dirty="0" smtClean="0">
                <a:solidFill>
                  <a:srgbClr val="F2F2F2">
                    <a:lumMod val="50000"/>
                  </a:srgbClr>
                </a:solidFill>
              </a:rPr>
              <a:t> </a:t>
            </a:r>
            <a:r>
              <a:rPr lang="pt-BR" dirty="0" smtClean="0">
                <a:solidFill>
                  <a:srgbClr val="F2F2F2">
                    <a:lumMod val="50000"/>
                  </a:srgbClr>
                </a:solidFill>
              </a:rPr>
              <a:t>no capital das empresas estatais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23996"/>
              </p:ext>
            </p:extLst>
          </p:nvPr>
        </p:nvGraphicFramePr>
        <p:xfrm>
          <a:off x="899592" y="1269298"/>
          <a:ext cx="7344816" cy="403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423"/>
                <a:gridCol w="3536393"/>
              </a:tblGrid>
              <a:tr h="447990"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9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BANCO</a:t>
                      </a:r>
                      <a:r>
                        <a:rPr lang="pt-BR" sz="1800" baseline="0" dirty="0" smtClean="0"/>
                        <a:t> DO BRASIL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335</a:t>
                      </a:r>
                      <a:r>
                        <a:rPr lang="pt-BR" sz="1800" baseline="0" dirty="0" smtClean="0"/>
                        <a:t> MIL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4479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PETROBRÁS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278 MIL</a:t>
                      </a:r>
                      <a:endParaRPr lang="pt-BR" sz="1800" dirty="0"/>
                    </a:p>
                  </a:txBody>
                  <a:tcPr/>
                </a:tc>
              </a:tr>
              <a:tr h="4479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CEMIG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121 MIL</a:t>
                      </a:r>
                      <a:endParaRPr lang="pt-BR" sz="1800" dirty="0"/>
                    </a:p>
                  </a:txBody>
                  <a:tcPr/>
                </a:tc>
              </a:tr>
              <a:tr h="4479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BANRISUL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52 MIL</a:t>
                      </a:r>
                      <a:endParaRPr lang="pt-BR" sz="1800" dirty="0"/>
                    </a:p>
                  </a:txBody>
                  <a:tcPr/>
                </a:tc>
              </a:tr>
              <a:tr h="4479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BB SEGURIDADE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45 MIL</a:t>
                      </a:r>
                      <a:endParaRPr lang="pt-BR" sz="1800" dirty="0"/>
                    </a:p>
                  </a:txBody>
                  <a:tcPr/>
                </a:tc>
              </a:tr>
              <a:tr h="4479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ELETROPAR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28 MIL</a:t>
                      </a:r>
                      <a:endParaRPr lang="pt-BR" sz="1800" dirty="0"/>
                    </a:p>
                  </a:txBody>
                  <a:tcPr/>
                </a:tc>
              </a:tr>
              <a:tr h="4479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EMAE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18 MIL</a:t>
                      </a:r>
                      <a:endParaRPr lang="pt-BR" sz="1800" dirty="0"/>
                    </a:p>
                  </a:txBody>
                  <a:tcPr/>
                </a:tc>
              </a:tr>
              <a:tr h="4479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ELETROBRÁS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15 MIL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899592" y="544522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rgbClr val="F2F2F2">
                    <a:lumMod val="50000"/>
                  </a:srgbClr>
                </a:solidFill>
              </a:rPr>
              <a:t>Fonte: Formulários de Referência de 2014.</a:t>
            </a:r>
          </a:p>
        </p:txBody>
      </p:sp>
    </p:spTree>
    <p:extLst>
      <p:ext uri="{BB962C8B-B14F-4D97-AF65-F5344CB8AC3E}">
        <p14:creationId xmlns:p14="http://schemas.microsoft.com/office/powerpoint/2010/main" val="1774024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Atuação da BM&amp;FBOVESPA em Governança </a:t>
            </a:r>
            <a:r>
              <a:rPr lang="pt-BR" sz="2400" b="1" dirty="0" smtClean="0">
                <a:solidFill>
                  <a:schemeClr val="tx2"/>
                </a:solidFill>
              </a:rPr>
              <a:t>de </a:t>
            </a:r>
            <a:r>
              <a:rPr lang="pt-BR" sz="2400" b="1" dirty="0" smtClean="0">
                <a:solidFill>
                  <a:schemeClr val="tx2"/>
                </a:solidFill>
              </a:rPr>
              <a:t>Estatais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836712"/>
            <a:ext cx="8424936" cy="478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pt-BR" b="1" dirty="0" smtClean="0">
                <a:solidFill>
                  <a:srgbClr val="00478D"/>
                </a:solidFill>
              </a:rPr>
              <a:t>Premissas</a:t>
            </a:r>
            <a:r>
              <a:rPr lang="pt-BR" sz="1600" b="1" dirty="0" smtClean="0">
                <a:solidFill>
                  <a:srgbClr val="00478D"/>
                </a:solidFill>
              </a:rPr>
              <a:t>:</a:t>
            </a:r>
          </a:p>
          <a:p>
            <a:pPr marL="6350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pt-BR" sz="1600" b="1" dirty="0" smtClean="0">
              <a:solidFill>
                <a:srgbClr val="00478D"/>
              </a:solidFill>
            </a:endParaRPr>
          </a:p>
          <a:p>
            <a:pPr marL="6350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pt-BR" sz="500" b="1" dirty="0" smtClean="0">
              <a:solidFill>
                <a:srgbClr val="00478D"/>
              </a:solidFill>
            </a:endParaRP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F2F2F2">
                    <a:lumMod val="50000"/>
                  </a:srgbClr>
                </a:solidFill>
              </a:rPr>
              <a:t>Credibilidade</a:t>
            </a:r>
            <a:r>
              <a:rPr lang="pt-BR" sz="1500" dirty="0">
                <a:solidFill>
                  <a:srgbClr val="F2F2F2">
                    <a:lumMod val="50000"/>
                  </a:srgbClr>
                </a:solidFill>
              </a:rPr>
              <a:t>: A continuidade do </a:t>
            </a: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desenvolvimento </a:t>
            </a:r>
            <a:r>
              <a:rPr lang="pt-BR" sz="1500" dirty="0">
                <a:solidFill>
                  <a:srgbClr val="F2F2F2">
                    <a:lumMod val="50000"/>
                  </a:srgbClr>
                </a:solidFill>
              </a:rPr>
              <a:t>do mercado de capitais no Brasil passa necessariamente </a:t>
            </a: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pelo fortalecimento </a:t>
            </a:r>
            <a:r>
              <a:rPr lang="pt-BR" sz="1500" dirty="0">
                <a:solidFill>
                  <a:srgbClr val="F2F2F2">
                    <a:lumMod val="50000"/>
                  </a:srgbClr>
                </a:solidFill>
              </a:rPr>
              <a:t>da relação de confiança entre investidores e empresas estatais, dada a importância das estatais para o mercado e economia do País</a:t>
            </a: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.</a:t>
            </a: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dirty="0">
              <a:solidFill>
                <a:srgbClr val="F2F2F2">
                  <a:lumMod val="50000"/>
                </a:srgbClr>
              </a:solidFill>
            </a:endParaRPr>
          </a:p>
          <a:p>
            <a:pPr marL="2857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2F2F2">
                    <a:lumMod val="50000"/>
                  </a:srgbClr>
                </a:solidFill>
              </a:rPr>
              <a:t>Alinhamento</a:t>
            </a:r>
            <a:r>
              <a:rPr lang="pt-BR" sz="1500" dirty="0" smtClean="0">
                <a:solidFill>
                  <a:srgbClr val="2F2F2F"/>
                </a:solidFill>
              </a:rPr>
              <a:t>: </a:t>
            </a:r>
            <a:r>
              <a:rPr lang="pt-BR" sz="1500" dirty="0">
                <a:solidFill>
                  <a:srgbClr val="F2F2F2">
                    <a:lumMod val="50000"/>
                  </a:srgbClr>
                </a:solidFill>
              </a:rPr>
              <a:t>Há um amplo conjunto de interessados em que as estatais listadas </a:t>
            </a: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exerçam </a:t>
            </a:r>
            <a:r>
              <a:rPr lang="pt-BR" sz="1500" dirty="0">
                <a:solidFill>
                  <a:srgbClr val="F2F2F2">
                    <a:lumMod val="50000"/>
                  </a:srgbClr>
                </a:solidFill>
              </a:rPr>
              <a:t>seu papel de destaque no </a:t>
            </a: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mercado:</a:t>
            </a:r>
          </a:p>
          <a:p>
            <a:pPr marL="2857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F2F2F2">
                    <a:lumMod val="50000"/>
                  </a:srgbClr>
                </a:solidFill>
              </a:rPr>
              <a:t>entes </a:t>
            </a: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da federação</a:t>
            </a: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investidores</a:t>
            </a:r>
          </a:p>
          <a:p>
            <a:pPr marL="742950" lvl="2" indent="-477838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F2F2F2">
                    <a:lumMod val="50000"/>
                  </a:srgbClr>
                </a:solidFill>
              </a:rPr>
              <a:t>colaboradores de estatais e toda a sociedade</a:t>
            </a: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5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F2F2F2">
                    <a:lumMod val="50000"/>
                  </a:srgbClr>
                </a:solidFill>
              </a:rPr>
              <a:t>Ferramentas</a:t>
            </a:r>
            <a:r>
              <a:rPr lang="pt-BR" sz="1500" dirty="0">
                <a:solidFill>
                  <a:srgbClr val="F2F2F2">
                    <a:lumMod val="50000"/>
                  </a:srgbClr>
                </a:solidFill>
              </a:rPr>
              <a:t>: </a:t>
            </a: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Os </a:t>
            </a:r>
            <a:r>
              <a:rPr lang="pt-BR" sz="1500" dirty="0">
                <a:solidFill>
                  <a:srgbClr val="F2F2F2">
                    <a:lumMod val="50000"/>
                  </a:srgbClr>
                </a:solidFill>
              </a:rPr>
              <a:t>instrumentos de governança corporativa – em especial, aprimoramento das informações, dos controles internos e dos mecanismos de escolha e avaliação de administradores – são importantes catalisadores desse processo de </a:t>
            </a:r>
            <a:r>
              <a:rPr lang="pt-BR" sz="1500" dirty="0" smtClean="0">
                <a:solidFill>
                  <a:srgbClr val="F2F2F2">
                    <a:lumMod val="50000"/>
                  </a:srgbClr>
                </a:solidFill>
              </a:rPr>
              <a:t>fortalecimento </a:t>
            </a:r>
            <a:r>
              <a:rPr lang="pt-BR" sz="1500" dirty="0">
                <a:solidFill>
                  <a:srgbClr val="F2F2F2">
                    <a:lumMod val="50000"/>
                  </a:srgbClr>
                </a:solidFill>
              </a:rPr>
              <a:t>de credibilidade.</a:t>
            </a:r>
          </a:p>
          <a:p>
            <a:endParaRPr lang="pt-BR" sz="500" dirty="0"/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F2F2F2">
                  <a:lumMod val="50000"/>
                </a:srgbClr>
              </a:solidFill>
            </a:endParaRP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F2F2F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Atuação da BM&amp;FBOVESPA em </a:t>
            </a:r>
            <a:r>
              <a:rPr lang="pt-BR" sz="2400" b="1" dirty="0" smtClean="0">
                <a:solidFill>
                  <a:schemeClr val="tx2"/>
                </a:solidFill>
              </a:rPr>
              <a:t>Governança de </a:t>
            </a:r>
            <a:r>
              <a:rPr lang="pt-BR" sz="2400" b="1" dirty="0" smtClean="0">
                <a:solidFill>
                  <a:schemeClr val="tx2"/>
                </a:solidFill>
              </a:rPr>
              <a:t>Estatais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836712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pt-BR" b="1" dirty="0" smtClean="0">
                <a:solidFill>
                  <a:srgbClr val="00478D"/>
                </a:solidFill>
              </a:rPr>
              <a:t>Linhas de Ação</a:t>
            </a:r>
            <a:endParaRPr lang="pt-BR" sz="1600" b="1" dirty="0" smtClean="0">
              <a:solidFill>
                <a:srgbClr val="00478D"/>
              </a:solidFill>
            </a:endParaRPr>
          </a:p>
          <a:p>
            <a:pPr marL="6350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pt-BR" sz="500" b="1" dirty="0" smtClean="0">
              <a:solidFill>
                <a:srgbClr val="00478D"/>
              </a:solidFill>
            </a:endParaRP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600" b="1" dirty="0" smtClean="0">
              <a:solidFill>
                <a:srgbClr val="F2F2F2">
                  <a:lumMod val="50000"/>
                </a:srgbClr>
              </a:solidFill>
            </a:endParaRPr>
          </a:p>
          <a:p>
            <a:pPr marL="285750" lvl="1" indent="-285750" algn="just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F2F2F2">
                  <a:lumMod val="50000"/>
                </a:srgb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63787"/>
              </p:ext>
            </p:extLst>
          </p:nvPr>
        </p:nvGraphicFramePr>
        <p:xfrm>
          <a:off x="680120" y="994752"/>
          <a:ext cx="792088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192688"/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092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Transparência</a:t>
                      </a:r>
                      <a:endParaRPr lang="pt-BR" sz="1400" b="1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divulgação de informações permite que os investidores conheçam os objetivos do controlador estatal, tornando previsível seu comportamento futuro e, assim, os riscos a que estão sujeitos.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correta e adequada divulgação de informações permite a mensuração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eventuais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custos implícitos e a fiscalização da atuação da administração e dos controladores.</a:t>
                      </a:r>
                      <a:endParaRPr lang="pt-BR" sz="1400" dirty="0"/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53092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Controles Internos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estabelecimento de mecanismos internos de governança busca assegurar a atuação da estatal de acordo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seu Estatuto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Social, com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interesse público que justificou sua criação e com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melhores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práticas de gestão.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092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Composição</a:t>
                      </a:r>
                      <a:r>
                        <a:rPr lang="pt-BR" sz="1400" b="1" baseline="0" dirty="0" smtClean="0"/>
                        <a:t> da Administração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 importante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Companhias estabeleçam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critérios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referentes à qualificação e à </a:t>
                      </a:r>
                      <a:r>
                        <a:rPr lang="pt-BR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expertise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Conselheiros de Administração e Diretores, notadamente em relação às áreas estratégicas de atuação da estatal, para a indicação de administradores.</a:t>
                      </a:r>
                      <a:endParaRPr lang="pt-BR" sz="1400" dirty="0"/>
                    </a:p>
                  </a:txBody>
                  <a:tcPr/>
                </a:tc>
              </a:tr>
              <a:tr h="48434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Obrigação do</a:t>
                      </a:r>
                      <a:r>
                        <a:rPr lang="pt-BR" sz="1400" b="1" baseline="0" dirty="0" smtClean="0"/>
                        <a:t> Controlador Público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entes federativos também devem demonstrar seu compromisso com as boas práticas de governança corporativa.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1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Padrão BM&amp;FBOVESPA">
      <a:dk1>
        <a:srgbClr val="2F2F2F"/>
      </a:dk1>
      <a:lt1>
        <a:srgbClr val="F2F2F2"/>
      </a:lt1>
      <a:dk2>
        <a:srgbClr val="00478D"/>
      </a:dk2>
      <a:lt2>
        <a:srgbClr val="F2F2F2"/>
      </a:lt2>
      <a:accent1>
        <a:srgbClr val="00478D"/>
      </a:accent1>
      <a:accent2>
        <a:srgbClr val="04AE4D"/>
      </a:accent2>
      <a:accent3>
        <a:srgbClr val="3C3C3C"/>
      </a:accent3>
      <a:accent4>
        <a:srgbClr val="BFBFBF"/>
      </a:accent4>
      <a:accent5>
        <a:srgbClr val="6BB5FF"/>
      </a:accent5>
      <a:accent6>
        <a:srgbClr val="3CFA8D"/>
      </a:accent6>
      <a:hlink>
        <a:srgbClr val="04AE4D"/>
      </a:hlink>
      <a:folHlink>
        <a:srgbClr val="04AE4D"/>
      </a:folHlink>
    </a:clrScheme>
    <a:fontScheme name="Padrão BM&amp;FBOVES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Padrão BM&amp;FBOVESPA">
      <a:dk1>
        <a:srgbClr val="2F2F2F"/>
      </a:dk1>
      <a:lt1>
        <a:srgbClr val="F2F2F2"/>
      </a:lt1>
      <a:dk2>
        <a:srgbClr val="00478D"/>
      </a:dk2>
      <a:lt2>
        <a:srgbClr val="F2F2F2"/>
      </a:lt2>
      <a:accent1>
        <a:srgbClr val="00478D"/>
      </a:accent1>
      <a:accent2>
        <a:srgbClr val="04AE4D"/>
      </a:accent2>
      <a:accent3>
        <a:srgbClr val="3C3C3C"/>
      </a:accent3>
      <a:accent4>
        <a:srgbClr val="BFBFBF"/>
      </a:accent4>
      <a:accent5>
        <a:srgbClr val="6BB5FF"/>
      </a:accent5>
      <a:accent6>
        <a:srgbClr val="3CFA8D"/>
      </a:accent6>
      <a:hlink>
        <a:srgbClr val="04AE4D"/>
      </a:hlink>
      <a:folHlink>
        <a:srgbClr val="04AE4D"/>
      </a:folHlink>
    </a:clrScheme>
    <a:fontScheme name="Padrão BM&amp;FBOVES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Padrão BM&amp;FBOVESPA">
      <a:dk1>
        <a:srgbClr val="2F2F2F"/>
      </a:dk1>
      <a:lt1>
        <a:srgbClr val="F2F2F2"/>
      </a:lt1>
      <a:dk2>
        <a:srgbClr val="00478D"/>
      </a:dk2>
      <a:lt2>
        <a:srgbClr val="F2F2F2"/>
      </a:lt2>
      <a:accent1>
        <a:srgbClr val="00478D"/>
      </a:accent1>
      <a:accent2>
        <a:srgbClr val="04AE4D"/>
      </a:accent2>
      <a:accent3>
        <a:srgbClr val="3C3C3C"/>
      </a:accent3>
      <a:accent4>
        <a:srgbClr val="BFBFBF"/>
      </a:accent4>
      <a:accent5>
        <a:srgbClr val="6BB5FF"/>
      </a:accent5>
      <a:accent6>
        <a:srgbClr val="3CFA8D"/>
      </a:accent6>
      <a:hlink>
        <a:srgbClr val="04AE4D"/>
      </a:hlink>
      <a:folHlink>
        <a:srgbClr val="04AE4D"/>
      </a:folHlink>
    </a:clrScheme>
    <a:fontScheme name="Padrão BM&amp;FBOVES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6925</TotalTime>
  <Words>1533</Words>
  <Application>Microsoft Office PowerPoint</Application>
  <PresentationFormat>Apresentação na tela (4:3)</PresentationFormat>
  <Paragraphs>177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1_Tema do Office</vt:lpstr>
      <vt:lpstr>2_Tema do Office</vt:lpstr>
      <vt:lpstr>Tema do Office</vt:lpstr>
      <vt:lpstr>Apresentação do PowerPoint</vt:lpstr>
      <vt:lpstr>O Papel da BM&amp;FBOVESPA</vt:lpstr>
      <vt:lpstr>O Papel da BM&amp;FBOVESPA Importância do Novo Mercado</vt:lpstr>
      <vt:lpstr>Apresentação do PowerPoint</vt:lpstr>
      <vt:lpstr>Mapeamentos e estudos realizados em 2014-2015</vt:lpstr>
      <vt:lpstr>Importância das Estatais no Mercado de Capitais</vt:lpstr>
      <vt:lpstr>Importância das Estatais</vt:lpstr>
      <vt:lpstr>Atuação da BM&amp;FBOVESPA em Governança de Estatais</vt:lpstr>
      <vt:lpstr>Atuação da BM&amp;FBOVESPA em Governança de Estatais</vt:lpstr>
      <vt:lpstr>Atuação da BM&amp;FBOVESPA em Governança de Estatais</vt:lpstr>
      <vt:lpstr>Programa de Governança de Estais</vt:lpstr>
      <vt:lpstr>Audiência Restrita </vt:lpstr>
      <vt:lpstr>Apresentação do PowerPoint</vt:lpstr>
    </vt:vector>
  </TitlesOfParts>
  <Company>BMFBovespa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BM&amp;FBOVESPA</dc:creator>
  <cp:lastModifiedBy>Flavia Mouta Fernandes</cp:lastModifiedBy>
  <cp:revision>398</cp:revision>
  <cp:lastPrinted>2015-06-23T22:01:02Z</cp:lastPrinted>
  <dcterms:created xsi:type="dcterms:W3CDTF">2013-07-31T16:45:37Z</dcterms:created>
  <dcterms:modified xsi:type="dcterms:W3CDTF">2015-06-24T14:35:03Z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