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handoutMasterIdLst>
    <p:handoutMasterId r:id="rId18"/>
  </p:handoutMasterIdLst>
  <p:sldIdLst>
    <p:sldId id="274" r:id="rId2"/>
    <p:sldId id="275" r:id="rId3"/>
    <p:sldId id="257" r:id="rId4"/>
    <p:sldId id="258" r:id="rId5"/>
    <p:sldId id="272" r:id="rId6"/>
    <p:sldId id="259" r:id="rId7"/>
    <p:sldId id="260" r:id="rId8"/>
    <p:sldId id="269" r:id="rId9"/>
    <p:sldId id="270" r:id="rId10"/>
    <p:sldId id="267" r:id="rId11"/>
    <p:sldId id="268" r:id="rId12"/>
    <p:sldId id="265" r:id="rId13"/>
    <p:sldId id="271" r:id="rId14"/>
    <p:sldId id="266" r:id="rId15"/>
    <p:sldId id="273" r:id="rId16"/>
  </p:sldIdLst>
  <p:sldSz cx="9144000" cy="6858000" type="screen4x3"/>
  <p:notesSz cx="6799263" cy="9929813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quarter" idx="1"/>
          </p:nvPr>
        </p:nvSpPr>
        <p:spPr>
          <a:xfrm>
            <a:off x="3851275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55D60C-A1A8-4B1B-9487-1E8BC086B096}" type="datetimeFigureOut">
              <a:rPr lang="pt-BR" smtClean="0"/>
              <a:t>30/06/2015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2"/>
          </p:nvPr>
        </p:nvSpPr>
        <p:spPr>
          <a:xfrm>
            <a:off x="0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3"/>
          </p:nvPr>
        </p:nvSpPr>
        <p:spPr>
          <a:xfrm>
            <a:off x="3851275" y="9431338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B3EAE62-42C6-40DE-B89C-ADBAA8A9B8E4}" type="slidenum">
              <a:rPr lang="pt-BR" smtClean="0"/>
              <a:t>‹nº›</a:t>
            </a:fld>
            <a:endParaRPr lang="pt-B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51342" y="0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931A340-DF42-40BB-9CF1-47F1CD77E1A9}" type="datetimeFigureOut">
              <a:rPr lang="pt-BR" smtClean="0"/>
              <a:pPr/>
              <a:t>30/06/2015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4113" cy="37242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79927" y="4716661"/>
            <a:ext cx="5439410" cy="4468416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51342" y="9431599"/>
            <a:ext cx="2946347" cy="49649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2AEFE09-51D4-4A8A-9428-C642A2EF2B43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xmlns="" val="265384564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Espaço Reservado para Imagem de Slide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sp>
      <p:sp>
        <p:nvSpPr>
          <p:cNvPr id="26627" name="Espaço Reservado para Anotações 2"/>
          <p:cNvSpPr>
            <a:spLocks noGrp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BR" smtClean="0"/>
          </a:p>
        </p:txBody>
      </p:sp>
      <p:sp>
        <p:nvSpPr>
          <p:cNvPr id="16388" name="Espaço Reservado para Número de Slide 3"/>
          <p:cNvSpPr>
            <a:spLocks noGrp="1"/>
          </p:cNvSpPr>
          <p:nvPr>
            <p:ph type="sldNum" sz="quarter" idx="5"/>
          </p:nvPr>
        </p:nvSpPr>
        <p:spPr bwMode="auto"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Ctr="0" compatLnSpc="1">
            <a:prstTxWarp prst="textNoShape">
              <a:avLst/>
            </a:prstTxWarp>
          </a:bodyPr>
          <a:lstStyle>
            <a:lvl1pPr>
              <a:defRPr>
                <a:solidFill>
                  <a:schemeClr val="tx1"/>
                </a:solidFill>
                <a:latin typeface="Gill Sans MT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Gill Sans MT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Gill Sans MT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Gill Sans MT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Gill Sans MT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Gill Sans MT" pitchFamily="34" charset="0"/>
              </a:defRPr>
            </a:lvl9pPr>
          </a:lstStyle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EACD69F0-8208-484D-9D4E-A95B7B1193B1}" type="slidenum">
              <a:rPr lang="pt-BR" smtClean="0">
                <a:latin typeface="Calibri" pitchFamily="34" charset="0"/>
              </a:rPr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pt-BR" smtClean="0">
              <a:latin typeface="Calibri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pt-BR" smtClean="0"/>
              <a:t>Clique para editar o estilo do subtítulo mestre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612886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6432190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934600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1205082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6661932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3699258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44836967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18664102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8191947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31994596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 dirty="0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 dirty="0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8514099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t-BR" smtClean="0"/>
              <a:t>Clique para editar o título mestre</a:t>
            </a:r>
            <a:endParaRPr lang="pt-BR"/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9484B82-8AE2-43A7-B1BF-E905CFA5C041}" type="datetimeFigureOut">
              <a:rPr lang="pt-BR" smtClean="0"/>
              <a:pPr/>
              <a:t>30/06/2015</a:t>
            </a:fld>
            <a:endParaRPr lang="pt-BR" dirty="0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pt-BR" dirty="0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CEC01E8-C33A-4A46-8FEF-3DAE9092862A}" type="slidenum">
              <a:rPr lang="pt-BR" smtClean="0"/>
              <a:pPr/>
              <a:t>‹nº›</a:t>
            </a:fld>
            <a:endParaRPr lang="pt-BR" dirty="0"/>
          </a:p>
        </p:txBody>
      </p:sp>
    </p:spTree>
    <p:extLst>
      <p:ext uri="{BB962C8B-B14F-4D97-AF65-F5344CB8AC3E}">
        <p14:creationId xmlns:p14="http://schemas.microsoft.com/office/powerpoint/2010/main" xmlns="" val="298281160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hyperlink" Target="http://www.cnte.org.br/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9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627313" y="981075"/>
            <a:ext cx="4897437" cy="48244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xmlns="" val="32475999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778098"/>
          </a:xfrm>
        </p:spPr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Formação...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80709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r>
              <a:rPr lang="pt-BR" dirty="0" smtClean="0">
                <a:solidFill>
                  <a:srgbClr val="00B050"/>
                </a:solidFill>
                <a:latin typeface="Arial Black" pitchFamily="34" charset="0"/>
              </a:rPr>
              <a:t>Dia 24 de junho de 2014</a:t>
            </a:r>
            <a:r>
              <a:rPr lang="pt-BR" dirty="0" smtClean="0">
                <a:latin typeface="Arial Black" pitchFamily="34" charset="0"/>
              </a:rPr>
              <a:t>, o </a:t>
            </a:r>
            <a:r>
              <a:rPr lang="pt-BR" dirty="0">
                <a:latin typeface="Arial Black" pitchFamily="34" charset="0"/>
              </a:rPr>
              <a:t>Ministro de Estado da Educação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HOMOLOGA o Parecer CNE/CP nº 2/2015</a:t>
            </a:r>
            <a:r>
              <a:rPr lang="pt-BR" dirty="0">
                <a:latin typeface="Arial Black" pitchFamily="34" charset="0"/>
              </a:rPr>
              <a:t>, do Conselho Pleno do Conselho Nacional de Educação,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que aprova as Diretrizes Curriculares Nacionais para a Formação Inicial e Continuada dos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Profissionais do Magistério</a:t>
            </a:r>
            <a:r>
              <a:rPr lang="pt-BR" dirty="0">
                <a:latin typeface="Arial Black" pitchFamily="34" charset="0"/>
              </a:rPr>
              <a:t> da Educação </a:t>
            </a:r>
            <a:r>
              <a:rPr lang="pt-BR" dirty="0" smtClean="0">
                <a:latin typeface="Arial Black" pitchFamily="34" charset="0"/>
              </a:rPr>
              <a:t>Básica.</a:t>
            </a: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850626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634082"/>
          </a:xfrm>
        </p:spPr>
        <p:txBody>
          <a:bodyPr>
            <a:normAutofit fontScale="90000"/>
          </a:bodyPr>
          <a:lstStyle/>
          <a:p>
            <a:r>
              <a:rPr lang="pt-BR" dirty="0">
                <a:solidFill>
                  <a:srgbClr val="FF0000"/>
                </a:solidFill>
                <a:latin typeface="Arial Black" pitchFamily="34" charset="0"/>
              </a:rPr>
              <a:t>Formação...</a:t>
            </a:r>
            <a:endParaRPr lang="pt-BR" dirty="0"/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196752"/>
            <a:ext cx="8229600" cy="5400600"/>
          </a:xfrm>
        </p:spPr>
        <p:txBody>
          <a:bodyPr/>
          <a:lstStyle/>
          <a:p>
            <a:pPr marL="0" indent="0" algn="just">
              <a:buNone/>
            </a:pPr>
            <a:r>
              <a:rPr lang="pt-BR" sz="2400" dirty="0" smtClean="0">
                <a:solidFill>
                  <a:srgbClr val="00B050"/>
                </a:solidFill>
                <a:latin typeface="Arial Black" pitchFamily="34" charset="0"/>
              </a:rPr>
              <a:t>PORTARIA N. 620, DE 24 DE JUNHO DE 2015</a:t>
            </a:r>
          </a:p>
          <a:p>
            <a:pPr marL="0" indent="0" algn="just">
              <a:buNone/>
            </a:pPr>
            <a:endParaRPr lang="pt-BR" sz="2400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u="sng" dirty="0" smtClean="0">
                <a:solidFill>
                  <a:srgbClr val="0070C0"/>
                </a:solidFill>
                <a:latin typeface="Arial Black" pitchFamily="34" charset="0"/>
              </a:rPr>
              <a:t>Propõe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consulta pública</a:t>
            </a:r>
            <a:r>
              <a:rPr lang="pt-BR" dirty="0">
                <a:latin typeface="Arial Black" pitchFamily="34" charset="0"/>
              </a:rPr>
              <a:t> para apresentação de sugestões ao texto que servirá de base para redação do decreto que instituirá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a Política Nacional de Formação dos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Profissionais da Educação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 Básica.</a:t>
            </a:r>
          </a:p>
        </p:txBody>
      </p:sp>
    </p:spTree>
    <p:extLst>
      <p:ext uri="{BB962C8B-B14F-4D97-AF65-F5344CB8AC3E}">
        <p14:creationId xmlns:p14="http://schemas.microsoft.com/office/powerpoint/2010/main" xmlns="" val="2424987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850106"/>
          </a:xfrm>
        </p:spPr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Estratégia da Meta 17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558924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17.1)</a:t>
            </a:r>
            <a:r>
              <a:rPr lang="pt-BR" dirty="0">
                <a:latin typeface="Arial Black" pitchFamily="34" charset="0"/>
              </a:rPr>
              <a:t> constituir, por iniciativa do Ministério da Educação, </a:t>
            </a:r>
            <a:r>
              <a:rPr lang="pt-BR" sz="3900" dirty="0">
                <a:solidFill>
                  <a:srgbClr val="00B050"/>
                </a:solidFill>
                <a:latin typeface="Arial Black" pitchFamily="34" charset="0"/>
              </a:rPr>
              <a:t>até o final do primeiro ano</a:t>
            </a:r>
            <a:r>
              <a:rPr lang="pt-BR" dirty="0">
                <a:latin typeface="Arial Black" pitchFamily="34" charset="0"/>
              </a:rPr>
              <a:t> de vigência deste PNE,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fórum permanente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, com representação da União, dos Estados, do Distrito Federal, dos Municípios e dos trabalhadores da educação, para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acompanhamento da atualização progressiva do valor do piso salarial nacional</a:t>
            </a:r>
            <a:r>
              <a:rPr lang="pt-BR" dirty="0">
                <a:latin typeface="Arial Black" pitchFamily="34" charset="0"/>
              </a:rPr>
              <a:t> para os profissionais do magistério público da educação básica;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346654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Fórum do PSPN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600200"/>
            <a:ext cx="8640960" cy="4525963"/>
          </a:xfrm>
        </p:spPr>
        <p:txBody>
          <a:bodyPr/>
          <a:lstStyle/>
          <a:p>
            <a:pPr marL="0" indent="0" algn="just">
              <a:buNone/>
            </a:pPr>
            <a:r>
              <a:rPr lang="pt-BR" sz="2400" dirty="0">
                <a:solidFill>
                  <a:srgbClr val="00B050"/>
                </a:solidFill>
                <a:latin typeface="Arial Black" pitchFamily="34" charset="0"/>
              </a:rPr>
              <a:t>PORTARIA </a:t>
            </a:r>
            <a:r>
              <a:rPr lang="pt-BR" sz="2400" dirty="0" smtClean="0">
                <a:solidFill>
                  <a:srgbClr val="00B050"/>
                </a:solidFill>
                <a:latin typeface="Arial Black" pitchFamily="34" charset="0"/>
              </a:rPr>
              <a:t>N. 618</a:t>
            </a:r>
            <a:r>
              <a:rPr lang="pt-BR" sz="2400" dirty="0">
                <a:solidFill>
                  <a:srgbClr val="00B050"/>
                </a:solidFill>
                <a:latin typeface="Arial Black" pitchFamily="34" charset="0"/>
              </a:rPr>
              <a:t>, DE 24 DE JUNHO DE </a:t>
            </a:r>
            <a:r>
              <a:rPr lang="pt-BR" sz="2400" dirty="0" smtClean="0">
                <a:solidFill>
                  <a:srgbClr val="00B050"/>
                </a:solidFill>
                <a:latin typeface="Arial Black" pitchFamily="34" charset="0"/>
              </a:rPr>
              <a:t>2015</a:t>
            </a:r>
          </a:p>
          <a:p>
            <a:pPr marL="0" indent="0" algn="just">
              <a:buNone/>
            </a:pPr>
            <a:endParaRPr lang="pt-BR" sz="2400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Dispõe </a:t>
            </a:r>
            <a:r>
              <a:rPr lang="pt-BR" dirty="0">
                <a:latin typeface="Arial Black" pitchFamily="34" charset="0"/>
              </a:rPr>
              <a:t>sobre o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Fórum Permanente</a:t>
            </a:r>
            <a:r>
              <a:rPr lang="pt-BR" dirty="0">
                <a:latin typeface="Arial Black" pitchFamily="34" charset="0"/>
              </a:rPr>
              <a:t> para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acompanhamento da atualização progressiva do valor do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piso salarial nacional</a:t>
            </a:r>
            <a:r>
              <a:rPr lang="pt-BR" dirty="0">
                <a:latin typeface="Arial Black" pitchFamily="34" charset="0"/>
              </a:rPr>
              <a:t> para os profissionais do magistério público da educação </a:t>
            </a:r>
            <a:r>
              <a:rPr lang="pt-BR" dirty="0" smtClean="0">
                <a:latin typeface="Arial Black" pitchFamily="34" charset="0"/>
              </a:rPr>
              <a:t>básica.</a:t>
            </a: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58749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Estratégia da META 20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97152"/>
          </a:xfrm>
        </p:spPr>
        <p:txBody>
          <a:bodyPr>
            <a:normAutofit fontScale="925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latin typeface="Arial Black" pitchFamily="34" charset="0"/>
              </a:rPr>
              <a:t>20.11)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 Aprovar</a:t>
            </a:r>
            <a:r>
              <a:rPr lang="pt-BR" dirty="0">
                <a:latin typeface="Arial Black" pitchFamily="34" charset="0"/>
              </a:rPr>
              <a:t>, </a:t>
            </a:r>
            <a:r>
              <a:rPr lang="pt-BR" dirty="0">
                <a:solidFill>
                  <a:srgbClr val="00B050"/>
                </a:solidFill>
                <a:latin typeface="Arial Black" pitchFamily="34" charset="0"/>
              </a:rPr>
              <a:t>no prazo de </a:t>
            </a:r>
            <a:r>
              <a:rPr lang="pt-BR" sz="4800" u="sng" dirty="0">
                <a:solidFill>
                  <a:srgbClr val="00B050"/>
                </a:solidFill>
                <a:latin typeface="Arial Black" pitchFamily="34" charset="0"/>
              </a:rPr>
              <a:t>1 (um) ano</a:t>
            </a:r>
            <a:r>
              <a:rPr lang="pt-BR" dirty="0">
                <a:latin typeface="Arial Black" pitchFamily="34" charset="0"/>
              </a:rPr>
              <a:t>,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Lei de </a:t>
            </a:r>
            <a:r>
              <a:rPr lang="pt-BR" u="sng" dirty="0" smtClean="0">
                <a:solidFill>
                  <a:srgbClr val="0070C0"/>
                </a:solidFill>
                <a:latin typeface="Arial Black" pitchFamily="34" charset="0"/>
              </a:rPr>
              <a:t>Responsabilidade Educacional</a:t>
            </a:r>
            <a:r>
              <a:rPr lang="pt-BR" dirty="0">
                <a:latin typeface="Arial Black" pitchFamily="34" charset="0"/>
              </a:rPr>
              <a:t>, assegurando padrão de qualidade na </a:t>
            </a:r>
            <a:r>
              <a:rPr lang="pt-BR" dirty="0" smtClean="0">
                <a:latin typeface="Arial Black" pitchFamily="34" charset="0"/>
              </a:rPr>
              <a:t>educação básica</a:t>
            </a:r>
            <a:r>
              <a:rPr lang="pt-BR" dirty="0">
                <a:latin typeface="Arial Black" pitchFamily="34" charset="0"/>
              </a:rPr>
              <a:t>, em cada sistema e rede de ensino, aferida </a:t>
            </a:r>
            <a:r>
              <a:rPr lang="pt-BR" dirty="0" smtClean="0">
                <a:latin typeface="Arial Black" pitchFamily="34" charset="0"/>
              </a:rPr>
              <a:t>pelo processo </a:t>
            </a:r>
            <a:r>
              <a:rPr lang="pt-BR" dirty="0">
                <a:latin typeface="Arial Black" pitchFamily="34" charset="0"/>
              </a:rPr>
              <a:t>de metas de qualidade aferidas por institutos </a:t>
            </a:r>
            <a:r>
              <a:rPr lang="pt-BR" dirty="0" smtClean="0">
                <a:latin typeface="Arial Black" pitchFamily="34" charset="0"/>
              </a:rPr>
              <a:t>oficiais de </a:t>
            </a:r>
            <a:r>
              <a:rPr lang="pt-BR" dirty="0">
                <a:latin typeface="Arial Black" pitchFamily="34" charset="0"/>
              </a:rPr>
              <a:t>avaliação </a:t>
            </a:r>
            <a:r>
              <a:rPr lang="pt-BR" dirty="0" smtClean="0">
                <a:latin typeface="Arial Black" pitchFamily="34" charset="0"/>
              </a:rPr>
              <a:t>educacionais.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latin typeface="+mj-lt"/>
              </a:rPr>
              <a:t>(Comissão na Câmara dos Deputados)</a:t>
            </a:r>
            <a:endParaRPr lang="pt-BR" dirty="0">
              <a:latin typeface="+mj-lt"/>
            </a:endParaRPr>
          </a:p>
          <a:p>
            <a:pPr marL="0" indent="0" algn="just">
              <a:buNone/>
            </a:pPr>
            <a:r>
              <a:rPr lang="pt-BR" dirty="0">
                <a:latin typeface="Arial Black" pitchFamily="34" charset="0"/>
              </a:rPr>
              <a:t> </a:t>
            </a:r>
          </a:p>
          <a:p>
            <a:pPr algn="just"/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5691274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>
            <a:normAutofit/>
          </a:bodyPr>
          <a:lstStyle/>
          <a:p>
            <a:r>
              <a:rPr lang="pt-BR" b="1" dirty="0" smtClean="0">
                <a:solidFill>
                  <a:srgbClr val="FF0000"/>
                </a:solidFill>
                <a:latin typeface="Arial Black" pitchFamily="34" charset="0"/>
              </a:rPr>
              <a:t>Sigamos firmes na luta e Mobilização</a:t>
            </a:r>
            <a:endParaRPr lang="pt-BR" b="1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b="1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b="1" dirty="0" smtClean="0">
                <a:latin typeface="Arial Black" pitchFamily="34" charset="0"/>
              </a:rPr>
              <a:t>“As </a:t>
            </a:r>
            <a:r>
              <a:rPr lang="pt-BR" b="1" dirty="0">
                <a:latin typeface="Arial Black" pitchFamily="34" charset="0"/>
              </a:rPr>
              <a:t>bases para </a:t>
            </a:r>
            <a:r>
              <a:rPr lang="pt-BR" b="1" dirty="0" smtClean="0">
                <a:latin typeface="Arial Black" pitchFamily="34" charset="0"/>
              </a:rPr>
              <a:t>um novo cenário </a:t>
            </a:r>
            <a:r>
              <a:rPr lang="pt-BR" b="1" dirty="0">
                <a:latin typeface="Arial Black" pitchFamily="34" charset="0"/>
              </a:rPr>
              <a:t>educacional no país estão lançadas. Contudo, sua </a:t>
            </a:r>
            <a:r>
              <a:rPr lang="pt-BR" b="1" dirty="0" smtClean="0">
                <a:latin typeface="Arial Black" pitchFamily="34" charset="0"/>
              </a:rPr>
              <a:t>realização </a:t>
            </a:r>
            <a:r>
              <a:rPr lang="pt-BR" b="1" dirty="0">
                <a:latin typeface="Arial Black" pitchFamily="34" charset="0"/>
              </a:rPr>
              <a:t>depende mais do que nunca do compromisso dos gestores públicos e da mobilização social</a:t>
            </a:r>
            <a:r>
              <a:rPr lang="pt-BR" b="1" dirty="0" smtClean="0">
                <a:latin typeface="Arial Black" pitchFamily="34" charset="0"/>
              </a:rPr>
              <a:t>.”</a:t>
            </a:r>
          </a:p>
          <a:p>
            <a:pPr marL="0" indent="0" algn="ctr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ctr">
              <a:buNone/>
            </a:pPr>
            <a:r>
              <a:rPr lang="pt-BR" sz="2400" dirty="0" smtClean="0">
                <a:latin typeface="+mj-lt"/>
              </a:rPr>
              <a:t>(Coleção Cadernos de </a:t>
            </a:r>
            <a:r>
              <a:rPr lang="pt-BR" sz="2400" dirty="0" err="1" smtClean="0">
                <a:latin typeface="+mj-lt"/>
              </a:rPr>
              <a:t>Educação,n</a:t>
            </a:r>
            <a:r>
              <a:rPr lang="pt-BR" sz="2400" dirty="0" smtClean="0">
                <a:latin typeface="+mj-lt"/>
              </a:rPr>
              <a:t>. 28, ano XVIII PNE</a:t>
            </a:r>
            <a:r>
              <a:rPr lang="pt-BR" sz="2400" dirty="0">
                <a:latin typeface="+mj-lt"/>
              </a:rPr>
              <a:t>, Brasília, </a:t>
            </a:r>
            <a:r>
              <a:rPr lang="pt-BR" sz="2400" dirty="0" smtClean="0">
                <a:latin typeface="+mj-lt"/>
              </a:rPr>
              <a:t>agosto </a:t>
            </a:r>
            <a:r>
              <a:rPr lang="pt-BR" sz="2400" dirty="0">
                <a:latin typeface="+mj-lt"/>
              </a:rPr>
              <a:t>2014. </a:t>
            </a:r>
            <a:r>
              <a:rPr lang="pt-BR" sz="2400" dirty="0" smtClean="0">
                <a:latin typeface="+mj-lt"/>
              </a:rPr>
              <a:t>  Disponível </a:t>
            </a:r>
            <a:r>
              <a:rPr lang="pt-BR" sz="2400" dirty="0">
                <a:latin typeface="+mj-lt"/>
              </a:rPr>
              <a:t>em: </a:t>
            </a:r>
            <a:r>
              <a:rPr lang="pt-BR" sz="2400" dirty="0" smtClean="0">
                <a:latin typeface="+mj-lt"/>
                <a:hlinkClick r:id="rId2"/>
              </a:rPr>
              <a:t>www.cnte.org.br</a:t>
            </a:r>
            <a:r>
              <a:rPr lang="pt-BR" sz="2400" dirty="0" smtClean="0">
                <a:latin typeface="+mj-lt"/>
              </a:rPr>
              <a:t>)</a:t>
            </a:r>
            <a:endParaRPr lang="pt-BR" sz="2400" dirty="0">
              <a:latin typeface="+mj-lt"/>
            </a:endParaRPr>
          </a:p>
          <a:p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659127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BR" sz="3200" dirty="0" smtClean="0">
                <a:solidFill>
                  <a:srgbClr val="FF0000"/>
                </a:solidFill>
                <a:latin typeface="Arial Black" pitchFamily="34" charset="0"/>
              </a:rPr>
              <a:t>Fórum Nacional de Educação</a:t>
            </a:r>
            <a:endParaRPr lang="pt-BR" sz="32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9219" name="Espaço Reservado para Conteúdo 2"/>
          <p:cNvSpPr>
            <a:spLocks noGrp="1"/>
          </p:cNvSpPr>
          <p:nvPr>
            <p:ph idx="1"/>
          </p:nvPr>
        </p:nvSpPr>
        <p:spPr>
          <a:xfrm>
            <a:off x="251520" y="1447800"/>
            <a:ext cx="8682930" cy="5221288"/>
          </a:xfrm>
        </p:spPr>
        <p:txBody>
          <a:bodyPr>
            <a:normAutofit/>
          </a:bodyPr>
          <a:lstStyle/>
          <a:p>
            <a:pPr marL="82550" indent="0" algn="ctr" eaLnBrk="1" hangingPunct="1">
              <a:buFont typeface="Wingdings 2" pitchFamily="18" charset="2"/>
              <a:buNone/>
            </a:pPr>
            <a:r>
              <a:rPr lang="pt-BR" dirty="0" smtClean="0">
                <a:latin typeface="Arial Black" pitchFamily="34" charset="0"/>
              </a:rPr>
              <a:t>Audiência Pública </a:t>
            </a:r>
          </a:p>
          <a:p>
            <a:pPr marL="82550" indent="0" algn="ctr" eaLnBrk="1" hangingPunct="1">
              <a:buFont typeface="Wingdings 2" pitchFamily="18" charset="2"/>
              <a:buNone/>
            </a:pPr>
            <a:r>
              <a:rPr lang="pt-BR" dirty="0" smtClean="0">
                <a:latin typeface="Arial Black" pitchFamily="34" charset="0"/>
              </a:rPr>
              <a:t>Comissão de Educação do Senado</a:t>
            </a:r>
          </a:p>
          <a:p>
            <a:pPr marL="82550" indent="0" algn="ctr" eaLnBrk="1" hangingPunct="1">
              <a:buFont typeface="Wingdings 2" pitchFamily="18" charset="2"/>
              <a:buNone/>
            </a:pPr>
            <a:endParaRPr lang="pt-BR" dirty="0" smtClean="0">
              <a:latin typeface="Arial Black" pitchFamily="34" charset="0"/>
            </a:endParaRPr>
          </a:p>
          <a:p>
            <a:pPr marL="82550" indent="0" algn="ctr" eaLnBrk="1" hangingPunct="1">
              <a:buFont typeface="Wingdings 2" pitchFamily="18" charset="2"/>
              <a:buNone/>
            </a:pPr>
            <a:r>
              <a:rPr lang="pt-BR" dirty="0" smtClean="0">
                <a:latin typeface="Arial Black" pitchFamily="34" charset="0"/>
              </a:rPr>
              <a:t>“O Balanço do Primeiro ano do PNE”</a:t>
            </a:r>
          </a:p>
          <a:p>
            <a:pPr marL="82550" indent="0" algn="ctr" eaLnBrk="1" hangingPunct="1">
              <a:buFont typeface="Wingdings 2" pitchFamily="18" charset="2"/>
              <a:buNone/>
            </a:pPr>
            <a:endParaRPr lang="pt-BR" dirty="0" smtClean="0">
              <a:latin typeface="Arial Black" pitchFamily="34" charset="0"/>
            </a:endParaRPr>
          </a:p>
          <a:p>
            <a:pPr marL="82550" indent="0" algn="ctr" eaLnBrk="1" hangingPunct="1">
              <a:buFont typeface="Wingdings 2" pitchFamily="18" charset="2"/>
              <a:buNone/>
            </a:pPr>
            <a:endParaRPr lang="pt-BR" dirty="0" smtClean="0">
              <a:latin typeface="Arial Black" pitchFamily="34" charset="0"/>
            </a:endParaRPr>
          </a:p>
          <a:p>
            <a:pPr marL="82550" indent="0" algn="ctr" eaLnBrk="1" hangingPunct="1">
              <a:buFont typeface="Wingdings 2" pitchFamily="18" charset="2"/>
              <a:buNone/>
            </a:pPr>
            <a:r>
              <a:rPr lang="pt-BR" sz="2400" b="1" dirty="0" smtClean="0">
                <a:latin typeface="Calibri" pitchFamily="34" charset="0"/>
              </a:rPr>
              <a:t>Prof. Heleno Araújo</a:t>
            </a:r>
          </a:p>
          <a:p>
            <a:pPr marL="82550" indent="0" algn="ctr" eaLnBrk="1" hangingPunct="1">
              <a:buFont typeface="Wingdings 2" pitchFamily="18" charset="2"/>
              <a:buNone/>
            </a:pPr>
            <a:r>
              <a:rPr lang="pt-BR" sz="1800" dirty="0" smtClean="0">
                <a:latin typeface="Calibri" pitchFamily="34" charset="0"/>
              </a:rPr>
              <a:t>Diretor de Assuntos Educacionais do SINTEPE</a:t>
            </a:r>
          </a:p>
          <a:p>
            <a:pPr marL="82550" indent="0" algn="ctr" eaLnBrk="1" hangingPunct="1">
              <a:buFont typeface="Wingdings 2" pitchFamily="18" charset="2"/>
              <a:buNone/>
            </a:pPr>
            <a:r>
              <a:rPr lang="pt-BR" sz="1800" dirty="0" smtClean="0">
                <a:latin typeface="Calibri" pitchFamily="34" charset="0"/>
              </a:rPr>
              <a:t>Secretário de Assuntos da CNTE</a:t>
            </a:r>
          </a:p>
          <a:p>
            <a:pPr marL="82550" indent="0" algn="ctr" eaLnBrk="1" hangingPunct="1">
              <a:buFont typeface="Wingdings 2" pitchFamily="18" charset="2"/>
              <a:buNone/>
            </a:pPr>
            <a:r>
              <a:rPr lang="pt-BR" sz="1800" b="1" dirty="0" smtClean="0">
                <a:latin typeface="Calibri" pitchFamily="34" charset="0"/>
              </a:rPr>
              <a:t>Coordenador do Fórum Nacional de Educação - FNE</a:t>
            </a:r>
          </a:p>
          <a:p>
            <a:pPr marL="82550" indent="0" algn="ctr" eaLnBrk="1" hangingPunct="1">
              <a:buFont typeface="Wingdings 2" pitchFamily="18" charset="2"/>
              <a:buNone/>
            </a:pPr>
            <a:endParaRPr lang="pt-BR" dirty="0" smtClean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355013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066130"/>
          </a:xfrm>
        </p:spPr>
        <p:txBody>
          <a:bodyPr>
            <a:noAutofit/>
          </a:bodyPr>
          <a:lstStyle/>
          <a:p>
            <a:r>
              <a:rPr lang="pt-BR" sz="3600" i="1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3600" i="1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3600" i="1" dirty="0" smtClean="0">
                <a:solidFill>
                  <a:srgbClr val="FF0000"/>
                </a:solidFill>
                <a:latin typeface="Arial Black" pitchFamily="34" charset="0"/>
              </a:rPr>
              <a:t>Regulamentações no primeiro ano </a:t>
            </a:r>
            <a:r>
              <a:rPr lang="pt-BR" sz="3600" i="1" dirty="0">
                <a:solidFill>
                  <a:srgbClr val="FF0000"/>
                </a:solidFill>
                <a:latin typeface="Arial Black" pitchFamily="34" charset="0"/>
              </a:rPr>
              <a:t>da Lei nº </a:t>
            </a:r>
            <a:r>
              <a:rPr lang="pt-BR" sz="3600" i="1" dirty="0" smtClean="0">
                <a:solidFill>
                  <a:srgbClr val="FF0000"/>
                </a:solidFill>
                <a:latin typeface="Arial Black" pitchFamily="34" charset="0"/>
              </a:rPr>
              <a:t>13.005/junho14:</a:t>
            </a:r>
            <a:r>
              <a:rPr lang="pt-BR" sz="3600" dirty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sz="3600" dirty="0">
                <a:solidFill>
                  <a:srgbClr val="FF0000"/>
                </a:solidFill>
                <a:latin typeface="Arial Black" pitchFamily="34" charset="0"/>
              </a:rPr>
            </a:br>
            <a:endParaRPr lang="pt-BR" sz="3600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257800"/>
          </a:xfrm>
        </p:spPr>
        <p:txBody>
          <a:bodyPr>
            <a:normAutofit/>
          </a:bodyPr>
          <a:lstStyle/>
          <a:p>
            <a:pPr marL="0" indent="0" algn="just">
              <a:buNone/>
            </a:pPr>
            <a:endParaRPr lang="pt-BR" dirty="0" smtClean="0">
              <a:solidFill>
                <a:srgbClr val="FF0000"/>
              </a:solidFill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Art</a:t>
            </a:r>
            <a:r>
              <a:rPr lang="pt-BR" dirty="0">
                <a:solidFill>
                  <a:srgbClr val="FF0000"/>
                </a:solidFill>
                <a:latin typeface="Arial Black" pitchFamily="34" charset="0"/>
              </a:rPr>
              <a:t>. </a:t>
            </a:r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8º</a:t>
            </a:r>
            <a:r>
              <a:rPr lang="pt-BR" dirty="0" smtClean="0">
                <a:latin typeface="Arial Black" pitchFamily="34" charset="0"/>
              </a:rPr>
              <a:t> - </a:t>
            </a:r>
            <a:r>
              <a:rPr lang="pt-BR" dirty="0">
                <a:latin typeface="Arial Black" pitchFamily="34" charset="0"/>
              </a:rPr>
              <a:t>Os Estados, o Distrito Federal e os Municípios </a:t>
            </a:r>
            <a:r>
              <a:rPr lang="pt-BR" u="sng" dirty="0" smtClean="0">
                <a:solidFill>
                  <a:srgbClr val="00B050"/>
                </a:solidFill>
                <a:latin typeface="Arial Black" pitchFamily="34" charset="0"/>
              </a:rPr>
              <a:t>deverão elaborar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seus correspondentes planos de educação</a:t>
            </a:r>
            <a:r>
              <a:rPr lang="pt-BR" dirty="0">
                <a:latin typeface="Arial Black" pitchFamily="34" charset="0"/>
              </a:rPr>
              <a:t>,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ou adequar </a:t>
            </a: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os planos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já aprovados em lei</a:t>
            </a:r>
            <a:r>
              <a:rPr lang="pt-BR" dirty="0">
                <a:latin typeface="Arial Black" pitchFamily="34" charset="0"/>
              </a:rPr>
              <a:t>, em consonância com as diretrizes, </a:t>
            </a:r>
            <a:r>
              <a:rPr lang="pt-BR" dirty="0" smtClean="0">
                <a:latin typeface="Arial Black" pitchFamily="34" charset="0"/>
              </a:rPr>
              <a:t>metas e </a:t>
            </a:r>
            <a:r>
              <a:rPr lang="pt-BR" dirty="0">
                <a:latin typeface="Arial Black" pitchFamily="34" charset="0"/>
              </a:rPr>
              <a:t>estratégias previstas neste PNE, </a:t>
            </a:r>
            <a:r>
              <a:rPr lang="pt-BR" dirty="0">
                <a:solidFill>
                  <a:srgbClr val="00B050"/>
                </a:solidFill>
                <a:latin typeface="Arial Black" pitchFamily="34" charset="0"/>
              </a:rPr>
              <a:t>no prazo de </a:t>
            </a:r>
            <a:r>
              <a:rPr lang="pt-BR" sz="4000" u="sng" dirty="0">
                <a:solidFill>
                  <a:srgbClr val="00B050"/>
                </a:solidFill>
                <a:latin typeface="Arial Black" pitchFamily="34" charset="0"/>
              </a:rPr>
              <a:t>1 (um) ano</a:t>
            </a:r>
            <a:r>
              <a:rPr lang="pt-BR" dirty="0">
                <a:latin typeface="Arial Black" pitchFamily="34" charset="0"/>
              </a:rPr>
              <a:t> </a:t>
            </a:r>
            <a:r>
              <a:rPr lang="pt-BR" dirty="0" smtClean="0">
                <a:latin typeface="Arial Black" pitchFamily="34" charset="0"/>
              </a:rPr>
              <a:t>contado da </a:t>
            </a:r>
            <a:r>
              <a:rPr lang="pt-BR" dirty="0">
                <a:latin typeface="Arial Black" pitchFamily="34" charset="0"/>
              </a:rPr>
              <a:t>publicação desta Lei.</a:t>
            </a:r>
          </a:p>
        </p:txBody>
      </p:sp>
    </p:spTree>
    <p:extLst>
      <p:ext uri="{BB962C8B-B14F-4D97-AF65-F5344CB8AC3E}">
        <p14:creationId xmlns:p14="http://schemas.microsoft.com/office/powerpoint/2010/main" xmlns="" val="15452987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pt-BR" sz="5300" dirty="0" smtClean="0">
                <a:solidFill>
                  <a:srgbClr val="FF0000"/>
                </a:solidFill>
                <a:latin typeface="Arial Black" pitchFamily="34" charset="0"/>
              </a:rPr>
              <a:t>Em Movimento...</a:t>
            </a:r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/>
            </a:r>
            <a:b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</a:br>
            <a:r>
              <a:rPr lang="pt-BR" sz="2700" dirty="0">
                <a:solidFill>
                  <a:srgbClr val="FF0000"/>
                </a:solidFill>
                <a:latin typeface="Arial Black" pitchFamily="34" charset="0"/>
              </a:rPr>
              <a:t>2</a:t>
            </a:r>
            <a:r>
              <a:rPr lang="pt-BR" sz="2700" dirty="0" smtClean="0">
                <a:solidFill>
                  <a:srgbClr val="FF0000"/>
                </a:solidFill>
                <a:latin typeface="Arial Black" pitchFamily="34" charset="0"/>
              </a:rPr>
              <a:t>9 de junho de 2015, 19h25</a:t>
            </a:r>
            <a:endParaRPr lang="pt-BR" sz="2700" dirty="0">
              <a:solidFill>
                <a:srgbClr val="FF0000"/>
              </a:solidFill>
              <a:latin typeface="Arial Black" pitchFamily="34" charset="0"/>
            </a:endParaRPr>
          </a:p>
        </p:txBody>
      </p:sp>
      <p:graphicFrame>
        <p:nvGraphicFramePr>
          <p:cNvPr id="4" name="Espaço Reservado para Conteúdo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xmlns="" val="739058659"/>
              </p:ext>
            </p:extLst>
          </p:nvPr>
        </p:nvGraphicFramePr>
        <p:xfrm>
          <a:off x="457200" y="1600200"/>
          <a:ext cx="8229600" cy="478112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466728"/>
                <a:gridCol w="2019672"/>
                <a:gridCol w="2743200"/>
              </a:tblGrid>
              <a:tr h="710840">
                <a:tc>
                  <a:txBody>
                    <a:bodyPr/>
                    <a:lstStyle/>
                    <a:p>
                      <a:r>
                        <a:rPr lang="pt-BR" dirty="0" smtClean="0"/>
                        <a:t>SITUAÇÃO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ESTADOS/DF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t-BR" dirty="0" smtClean="0"/>
                        <a:t>MUNICÍPIOS</a:t>
                      </a:r>
                      <a:endParaRPr lang="pt-BR" dirty="0"/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Com Lei Sancionada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11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4.058</a:t>
                      </a:r>
                      <a:endParaRPr lang="pt-BR" dirty="0"/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Com</a:t>
                      </a:r>
                      <a:r>
                        <a:rPr lang="pt-BR" baseline="0" dirty="0" smtClean="0"/>
                        <a:t> Lei Aprovada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449</a:t>
                      </a:r>
                      <a:endParaRPr lang="pt-BR" dirty="0"/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Projeto de Lei no Legislativo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3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617</a:t>
                      </a:r>
                      <a:endParaRPr lang="pt-BR" dirty="0"/>
                    </a:p>
                  </a:txBody>
                  <a:tcPr/>
                </a:tc>
              </a:tr>
              <a:tr h="1226929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Projeto de Lei Elaborado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</a:t>
                      </a:r>
                    </a:p>
                    <a:p>
                      <a:pPr algn="ctr"/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139</a:t>
                      </a:r>
                      <a:endParaRPr lang="pt-BR" dirty="0"/>
                    </a:p>
                  </a:txBody>
                  <a:tcPr/>
                </a:tc>
              </a:tr>
              <a:tr h="710840"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Total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22</a:t>
                      </a:r>
                      <a:endParaRPr lang="pt-BR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pt-BR" dirty="0" smtClean="0"/>
                        <a:t>5.263</a:t>
                      </a:r>
                      <a:endParaRPr lang="pt-BR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17185219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Lei n. 13.005/14 - PNE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92500" lnSpcReduction="10000"/>
          </a:bodyPr>
          <a:lstStyle/>
          <a:p>
            <a:pPr marL="0" indent="0" algn="just">
              <a:buNone/>
            </a:pPr>
            <a:r>
              <a:rPr lang="pt-BR" dirty="0">
                <a:solidFill>
                  <a:srgbClr val="00B050"/>
                </a:solidFill>
                <a:latin typeface="Arial Black" pitchFamily="34" charset="0"/>
              </a:rPr>
              <a:t>Art. </a:t>
            </a:r>
            <a:r>
              <a:rPr lang="pt-BR" dirty="0" smtClean="0">
                <a:solidFill>
                  <a:srgbClr val="00B050"/>
                </a:solidFill>
                <a:latin typeface="Arial Black" pitchFamily="34" charset="0"/>
              </a:rPr>
              <a:t>10</a:t>
            </a:r>
            <a:r>
              <a:rPr lang="pt-BR" dirty="0" smtClean="0">
                <a:latin typeface="Arial Black" pitchFamily="34" charset="0"/>
              </a:rPr>
              <a:t> - </a:t>
            </a:r>
            <a:r>
              <a:rPr lang="pt-BR" dirty="0">
                <a:latin typeface="Arial Black" pitchFamily="34" charset="0"/>
              </a:rPr>
              <a:t> O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plano plurianual</a:t>
            </a:r>
            <a:r>
              <a:rPr lang="pt-BR" dirty="0">
                <a:latin typeface="Arial Black" pitchFamily="34" charset="0"/>
              </a:rPr>
              <a:t>, as diretrizes orçamentárias e os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orçamentos anuais</a:t>
            </a:r>
            <a:r>
              <a:rPr lang="pt-BR" dirty="0">
                <a:latin typeface="Arial Black" pitchFamily="34" charset="0"/>
              </a:rPr>
              <a:t> da União, dos Estados, do Distrito Federal e dos Municípios serão formulados de maneira a assegurar a consignação de dotações orçamentárias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compatíveis com as diretrizes, metas e estratégias deste PNE e com os respectivos planos de educação</a:t>
            </a:r>
            <a:r>
              <a:rPr lang="pt-BR" dirty="0">
                <a:latin typeface="Arial Black" pitchFamily="34" charset="0"/>
              </a:rPr>
              <a:t>, a fim de viabilizar sua plena execução.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2153666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98178"/>
          </a:xfrm>
        </p:spPr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Estratégia da Meta 1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just">
              <a:buNone/>
            </a:pPr>
            <a:endParaRPr lang="pt-BR" dirty="0" smtClean="0">
              <a:latin typeface="Arial Black" pitchFamily="34" charset="0"/>
            </a:endParaRPr>
          </a:p>
          <a:p>
            <a:pPr marL="0" indent="0" algn="just">
              <a:buNone/>
            </a:pPr>
            <a:r>
              <a:rPr lang="pt-BR" dirty="0" smtClean="0">
                <a:solidFill>
                  <a:srgbClr val="00B050"/>
                </a:solidFill>
                <a:latin typeface="Arial Black" pitchFamily="34" charset="0"/>
              </a:rPr>
              <a:t>1.4</a:t>
            </a:r>
            <a:r>
              <a:rPr lang="pt-BR" dirty="0">
                <a:solidFill>
                  <a:srgbClr val="00B050"/>
                </a:solidFill>
                <a:latin typeface="Arial Black" pitchFamily="34" charset="0"/>
              </a:rPr>
              <a:t>)</a:t>
            </a:r>
            <a:r>
              <a:rPr lang="pt-BR" dirty="0">
                <a:latin typeface="Arial Black" pitchFamily="34" charset="0"/>
              </a:rPr>
              <a:t>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estabelecer</a:t>
            </a:r>
            <a:r>
              <a:rPr lang="pt-BR" dirty="0">
                <a:latin typeface="Arial Black" pitchFamily="34" charset="0"/>
              </a:rPr>
              <a:t>, </a:t>
            </a:r>
            <a:r>
              <a:rPr lang="pt-BR" sz="3600" u="sng" dirty="0">
                <a:solidFill>
                  <a:srgbClr val="00B050"/>
                </a:solidFill>
                <a:latin typeface="Arial Black" pitchFamily="34" charset="0"/>
              </a:rPr>
              <a:t>no primeiro ano de vigência</a:t>
            </a:r>
            <a:r>
              <a:rPr lang="pt-BR" dirty="0">
                <a:latin typeface="Arial Black" pitchFamily="34" charset="0"/>
              </a:rPr>
              <a:t> do PNE, </a:t>
            </a:r>
            <a:r>
              <a:rPr lang="pt-BR" dirty="0">
                <a:solidFill>
                  <a:srgbClr val="0070C0"/>
                </a:solidFill>
                <a:latin typeface="Arial Black" pitchFamily="34" charset="0"/>
              </a:rPr>
              <a:t>normas, procedimentos e prazos</a:t>
            </a:r>
            <a:r>
              <a:rPr lang="pt-BR" dirty="0">
                <a:latin typeface="Arial Black" pitchFamily="34" charset="0"/>
              </a:rPr>
              <a:t> para definição de mecanismos de consulta pública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da demanda das famílias por creches</a:t>
            </a:r>
            <a:r>
              <a:rPr lang="pt-BR" dirty="0">
                <a:latin typeface="Arial Black" pitchFamily="34" charset="0"/>
              </a:rPr>
              <a:t>;</a:t>
            </a:r>
          </a:p>
          <a:p>
            <a:pPr marL="0" indent="0" algn="just">
              <a:buNone/>
            </a:pPr>
            <a:endParaRPr lang="pt-BR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12283102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1008112"/>
          </a:xfrm>
        </p:spPr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META 15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5069160"/>
          </a:xfrm>
        </p:spPr>
        <p:txBody>
          <a:bodyPr>
            <a:normAutofit fontScale="85000" lnSpcReduction="20000"/>
          </a:bodyPr>
          <a:lstStyle/>
          <a:p>
            <a:pPr marL="0" indent="0" algn="just">
              <a:buNone/>
            </a:pPr>
            <a:r>
              <a:rPr lang="pt-BR" dirty="0" smtClean="0">
                <a:solidFill>
                  <a:srgbClr val="0070C0"/>
                </a:solidFill>
                <a:latin typeface="Arial Black" pitchFamily="34" charset="0"/>
              </a:rPr>
              <a:t>Garantir</a:t>
            </a:r>
            <a:r>
              <a:rPr lang="pt-BR" dirty="0">
                <a:latin typeface="Arial Black" pitchFamily="34" charset="0"/>
              </a:rPr>
              <a:t>, em regime de colaboração entre a União, </a:t>
            </a:r>
            <a:r>
              <a:rPr lang="pt-BR" dirty="0" smtClean="0">
                <a:latin typeface="Arial Black" pitchFamily="34" charset="0"/>
              </a:rPr>
              <a:t>os Estados</a:t>
            </a:r>
            <a:r>
              <a:rPr lang="pt-BR" dirty="0">
                <a:latin typeface="Arial Black" pitchFamily="34" charset="0"/>
              </a:rPr>
              <a:t>, o Distrito Federal e os Municípios, </a:t>
            </a:r>
            <a:r>
              <a:rPr lang="pt-BR" dirty="0">
                <a:solidFill>
                  <a:srgbClr val="00B050"/>
                </a:solidFill>
                <a:latin typeface="Arial Black" pitchFamily="34" charset="0"/>
              </a:rPr>
              <a:t>no </a:t>
            </a:r>
            <a:r>
              <a:rPr lang="pt-BR" dirty="0" smtClean="0">
                <a:solidFill>
                  <a:srgbClr val="00B050"/>
                </a:solidFill>
                <a:latin typeface="Arial Black" pitchFamily="34" charset="0"/>
              </a:rPr>
              <a:t>prazo de </a:t>
            </a:r>
            <a:r>
              <a:rPr lang="pt-BR" sz="4700" u="sng" dirty="0">
                <a:solidFill>
                  <a:srgbClr val="00B050"/>
                </a:solidFill>
                <a:latin typeface="Arial Black" pitchFamily="34" charset="0"/>
              </a:rPr>
              <a:t>1 (um) ano</a:t>
            </a:r>
            <a:r>
              <a:rPr lang="pt-BR" dirty="0">
                <a:solidFill>
                  <a:srgbClr val="00B050"/>
                </a:solidFill>
                <a:latin typeface="Arial Black" pitchFamily="34" charset="0"/>
              </a:rPr>
              <a:t> de vigência deste PNE,</a:t>
            </a:r>
            <a:r>
              <a:rPr lang="pt-BR" dirty="0">
                <a:latin typeface="Arial Black" pitchFamily="34" charset="0"/>
              </a:rPr>
              <a:t>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política </a:t>
            </a:r>
            <a:r>
              <a:rPr lang="pt-BR" u="sng" dirty="0" smtClean="0">
                <a:solidFill>
                  <a:srgbClr val="0070C0"/>
                </a:solidFill>
                <a:latin typeface="Arial Black" pitchFamily="34" charset="0"/>
              </a:rPr>
              <a:t>nacional de </a:t>
            </a:r>
            <a:r>
              <a:rPr lang="pt-BR" u="sng" dirty="0">
                <a:solidFill>
                  <a:srgbClr val="0070C0"/>
                </a:solidFill>
                <a:latin typeface="Arial Black" pitchFamily="34" charset="0"/>
              </a:rPr>
              <a:t>formação dos profissionais da educação </a:t>
            </a:r>
            <a:r>
              <a:rPr lang="pt-BR" dirty="0">
                <a:latin typeface="Arial Black" pitchFamily="34" charset="0"/>
              </a:rPr>
              <a:t>de </a:t>
            </a:r>
            <a:r>
              <a:rPr lang="pt-BR" dirty="0" smtClean="0">
                <a:latin typeface="Arial Black" pitchFamily="34" charset="0"/>
              </a:rPr>
              <a:t>que tratam </a:t>
            </a:r>
            <a:r>
              <a:rPr lang="pt-BR" dirty="0">
                <a:latin typeface="Arial Black" pitchFamily="34" charset="0"/>
              </a:rPr>
              <a:t>os incisos I, II e III do caput do art. 61 da </a:t>
            </a:r>
            <a:r>
              <a:rPr lang="pt-BR" dirty="0" smtClean="0">
                <a:latin typeface="Arial Black" pitchFamily="34" charset="0"/>
              </a:rPr>
              <a:t>Lei no </a:t>
            </a:r>
            <a:r>
              <a:rPr lang="pt-BR" dirty="0">
                <a:latin typeface="Arial Black" pitchFamily="34" charset="0"/>
              </a:rPr>
              <a:t>9.394, de 20 de dezembro de 1996, assegurado </a:t>
            </a:r>
            <a:r>
              <a:rPr lang="pt-BR" dirty="0" smtClean="0">
                <a:latin typeface="Arial Black" pitchFamily="34" charset="0"/>
              </a:rPr>
              <a:t>que todos </a:t>
            </a:r>
            <a:r>
              <a:rPr lang="pt-BR" dirty="0">
                <a:latin typeface="Arial Black" pitchFamily="34" charset="0"/>
              </a:rPr>
              <a:t>os professores e as professoras da educação </a:t>
            </a:r>
            <a:r>
              <a:rPr lang="pt-BR" dirty="0" smtClean="0">
                <a:latin typeface="Arial Black" pitchFamily="34" charset="0"/>
              </a:rPr>
              <a:t>básica possuam </a:t>
            </a:r>
            <a:r>
              <a:rPr lang="pt-BR" dirty="0">
                <a:latin typeface="Arial Black" pitchFamily="34" charset="0"/>
              </a:rPr>
              <a:t>formação específica de nível superior, </a:t>
            </a:r>
            <a:r>
              <a:rPr lang="pt-BR" dirty="0" smtClean="0">
                <a:latin typeface="Arial Black" pitchFamily="34" charset="0"/>
              </a:rPr>
              <a:t>obtida em </a:t>
            </a:r>
            <a:r>
              <a:rPr lang="pt-BR" dirty="0">
                <a:latin typeface="Arial Black" pitchFamily="34" charset="0"/>
              </a:rPr>
              <a:t>curso de </a:t>
            </a:r>
            <a:r>
              <a:rPr lang="pt-BR" dirty="0" smtClean="0">
                <a:latin typeface="Arial Black" pitchFamily="34" charset="0"/>
              </a:rPr>
              <a:t>licenciatura </a:t>
            </a:r>
            <a:r>
              <a:rPr lang="pt-BR" dirty="0">
                <a:latin typeface="Arial Black" pitchFamily="34" charset="0"/>
              </a:rPr>
              <a:t>na área de conhecimento </a:t>
            </a:r>
            <a:r>
              <a:rPr lang="pt-BR" dirty="0" smtClean="0">
                <a:latin typeface="Arial Black" pitchFamily="34" charset="0"/>
              </a:rPr>
              <a:t>em que </a:t>
            </a:r>
            <a:r>
              <a:rPr lang="pt-BR" dirty="0">
                <a:latin typeface="Arial Black" pitchFamily="34" charset="0"/>
              </a:rPr>
              <a:t>atuam.</a:t>
            </a:r>
          </a:p>
        </p:txBody>
      </p:sp>
    </p:spTree>
    <p:extLst>
      <p:ext uri="{BB962C8B-B14F-4D97-AF65-F5344CB8AC3E}">
        <p14:creationId xmlns:p14="http://schemas.microsoft.com/office/powerpoint/2010/main" xmlns="" val="3151377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Estratégia da Meta 15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925144"/>
          </a:xfrm>
        </p:spPr>
        <p:txBody>
          <a:bodyPr/>
          <a:lstStyle/>
          <a:p>
            <a:pPr marL="0" indent="0" algn="just">
              <a:buNone/>
            </a:pPr>
            <a:r>
              <a:rPr lang="pt-BR" b="1" dirty="0" smtClean="0">
                <a:solidFill>
                  <a:srgbClr val="0070C0"/>
                </a:solidFill>
                <a:latin typeface="Arial Black" pitchFamily="34" charset="0"/>
              </a:rPr>
              <a:t>15.11</a:t>
            </a:r>
            <a:r>
              <a:rPr lang="pt-BR" b="1" dirty="0">
                <a:solidFill>
                  <a:srgbClr val="0070C0"/>
                </a:solidFill>
                <a:latin typeface="Arial Black" pitchFamily="34" charset="0"/>
              </a:rPr>
              <a:t>)</a:t>
            </a:r>
            <a:r>
              <a:rPr lang="pt-BR" b="1" dirty="0">
                <a:latin typeface="Arial Black" pitchFamily="34" charset="0"/>
              </a:rPr>
              <a:t> implantar, </a:t>
            </a:r>
            <a:r>
              <a:rPr lang="pt-BR" sz="4000" b="1" dirty="0">
                <a:solidFill>
                  <a:srgbClr val="00B050"/>
                </a:solidFill>
                <a:latin typeface="Arial Black" pitchFamily="34" charset="0"/>
              </a:rPr>
              <a:t>no prazo de 1 (um) ano</a:t>
            </a:r>
            <a:r>
              <a:rPr lang="pt-BR" b="1" dirty="0">
                <a:latin typeface="Arial Black" pitchFamily="34" charset="0"/>
              </a:rPr>
              <a:t> de vigência desta Lei, </a:t>
            </a:r>
            <a:r>
              <a:rPr lang="pt-BR" b="1" dirty="0">
                <a:solidFill>
                  <a:srgbClr val="0070C0"/>
                </a:solidFill>
                <a:latin typeface="Arial Black" pitchFamily="34" charset="0"/>
              </a:rPr>
              <a:t>política nacional de formação continuada para os (as) </a:t>
            </a:r>
            <a:r>
              <a:rPr lang="pt-BR" b="1" u="sng" dirty="0">
                <a:solidFill>
                  <a:srgbClr val="0070C0"/>
                </a:solidFill>
                <a:latin typeface="Arial Black" pitchFamily="34" charset="0"/>
              </a:rPr>
              <a:t>profissionais da educação</a:t>
            </a:r>
            <a:r>
              <a:rPr lang="pt-BR" b="1" dirty="0">
                <a:solidFill>
                  <a:srgbClr val="0070C0"/>
                </a:solidFill>
                <a:latin typeface="Arial Black" pitchFamily="34" charset="0"/>
              </a:rPr>
              <a:t> de outros segmentos </a:t>
            </a:r>
            <a:r>
              <a:rPr lang="pt-BR" b="1" u="sng" dirty="0">
                <a:solidFill>
                  <a:srgbClr val="0070C0"/>
                </a:solidFill>
                <a:latin typeface="Arial Black" pitchFamily="34" charset="0"/>
              </a:rPr>
              <a:t>que não os do magistério</a:t>
            </a:r>
            <a:r>
              <a:rPr lang="pt-BR" b="1" dirty="0">
                <a:latin typeface="Arial Black" pitchFamily="34" charset="0"/>
              </a:rPr>
              <a:t>, construída em regime de colaboração entre os entes federados;</a:t>
            </a:r>
          </a:p>
          <a:p>
            <a:pPr marL="0" indent="0" algn="just">
              <a:buNone/>
            </a:pPr>
            <a:endParaRPr lang="pt-BR" b="1" dirty="0">
              <a:latin typeface="Arial Black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20670838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457200" y="188640"/>
            <a:ext cx="8229600" cy="720080"/>
          </a:xfrm>
        </p:spPr>
        <p:txBody>
          <a:bodyPr>
            <a:normAutofit fontScale="90000"/>
          </a:bodyPr>
          <a:lstStyle/>
          <a:p>
            <a:r>
              <a:rPr lang="pt-BR" dirty="0" smtClean="0">
                <a:solidFill>
                  <a:srgbClr val="FF0000"/>
                </a:solidFill>
                <a:latin typeface="Arial Black" pitchFamily="34" charset="0"/>
              </a:rPr>
              <a:t>Formação...</a:t>
            </a:r>
            <a:endParaRPr lang="pt-BR" dirty="0">
              <a:solidFill>
                <a:srgbClr val="FF0000"/>
              </a:solidFill>
              <a:latin typeface="Arial Black" pitchFamily="34" charset="0"/>
            </a:endParaRP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107504" y="908720"/>
            <a:ext cx="8856984" cy="5832648"/>
          </a:xfrm>
        </p:spPr>
        <p:txBody>
          <a:bodyPr>
            <a:normAutofit fontScale="85000" lnSpcReduction="20000"/>
          </a:bodyPr>
          <a:lstStyle/>
          <a:p>
            <a:pPr algn="just">
              <a:buFontTx/>
              <a:buChar char="-"/>
            </a:pPr>
            <a:r>
              <a:rPr lang="pt-BR" sz="2800" dirty="0" smtClean="0">
                <a:latin typeface="+mj-lt"/>
              </a:rPr>
              <a:t>Plano </a:t>
            </a:r>
            <a:r>
              <a:rPr lang="pt-BR" sz="2800" dirty="0">
                <a:latin typeface="+mj-lt"/>
              </a:rPr>
              <a:t>Nacional de Formação de Professores da Educação Básica (</a:t>
            </a:r>
            <a:r>
              <a:rPr lang="pt-BR" sz="2800" dirty="0" err="1">
                <a:latin typeface="+mj-lt"/>
              </a:rPr>
              <a:t>Parfor</a:t>
            </a:r>
            <a:r>
              <a:rPr lang="pt-BR" sz="2800" dirty="0" smtClean="0">
                <a:latin typeface="+mj-lt"/>
              </a:rPr>
              <a:t>).</a:t>
            </a:r>
          </a:p>
          <a:p>
            <a:pPr algn="just">
              <a:buFontTx/>
              <a:buChar char="-"/>
            </a:pPr>
            <a:r>
              <a:rPr lang="pt-BR" sz="2800" dirty="0">
                <a:latin typeface="+mj-lt"/>
              </a:rPr>
              <a:t>Rede Nacional de Formação Continuada de Profissionais do Magistério da Educação Básica Pública (</a:t>
            </a:r>
            <a:r>
              <a:rPr lang="pt-BR" sz="2800" dirty="0" err="1">
                <a:latin typeface="+mj-lt"/>
              </a:rPr>
              <a:t>Renaform</a:t>
            </a:r>
            <a:r>
              <a:rPr lang="pt-BR" sz="2800" dirty="0" smtClean="0">
                <a:latin typeface="+mj-lt"/>
              </a:rPr>
              <a:t>).</a:t>
            </a:r>
          </a:p>
          <a:p>
            <a:pPr algn="just">
              <a:buFontTx/>
              <a:buChar char="-"/>
            </a:pPr>
            <a:r>
              <a:rPr lang="pt-BR" sz="2800" dirty="0">
                <a:latin typeface="+mj-lt"/>
              </a:rPr>
              <a:t>Sistema Universidade Aberta do Brasil (UAB</a:t>
            </a:r>
            <a:r>
              <a:rPr lang="pt-BR" sz="2800" dirty="0" smtClean="0">
                <a:latin typeface="+mj-lt"/>
              </a:rPr>
              <a:t>).</a:t>
            </a:r>
          </a:p>
          <a:p>
            <a:pPr algn="just">
              <a:buFontTx/>
              <a:buChar char="-"/>
            </a:pPr>
            <a:r>
              <a:rPr lang="pt-BR" sz="2800" dirty="0">
                <a:latin typeface="+mj-lt"/>
              </a:rPr>
              <a:t>Programa Institucional de Bolsas de Iniciação à Docência (</a:t>
            </a:r>
            <a:r>
              <a:rPr lang="pt-BR" sz="2800" dirty="0" err="1">
                <a:latin typeface="+mj-lt"/>
              </a:rPr>
              <a:t>Pibid</a:t>
            </a:r>
            <a:r>
              <a:rPr lang="pt-BR" sz="2800" dirty="0" smtClean="0">
                <a:latin typeface="+mj-lt"/>
              </a:rPr>
              <a:t>).</a:t>
            </a:r>
          </a:p>
          <a:p>
            <a:pPr algn="just">
              <a:buFontTx/>
              <a:buChar char="-"/>
            </a:pPr>
            <a:r>
              <a:rPr lang="pt-BR" sz="2800" dirty="0">
                <a:latin typeface="+mj-lt"/>
              </a:rPr>
              <a:t>Pacto Nacional pela Alfabetização na Idade </a:t>
            </a:r>
            <a:r>
              <a:rPr lang="pt-BR" sz="2800" dirty="0" smtClean="0">
                <a:latin typeface="+mj-lt"/>
              </a:rPr>
              <a:t>Certa.</a:t>
            </a:r>
          </a:p>
          <a:p>
            <a:pPr algn="just">
              <a:buFontTx/>
              <a:buChar char="-"/>
            </a:pPr>
            <a:r>
              <a:rPr lang="pt-BR" sz="2800" b="1" dirty="0">
                <a:solidFill>
                  <a:srgbClr val="00B050"/>
                </a:solidFill>
                <a:latin typeface="+mj-lt"/>
              </a:rPr>
              <a:t>Plano de Ações Articuladas (PAR</a:t>
            </a:r>
            <a:r>
              <a:rPr lang="pt-BR" sz="2800" b="1" dirty="0" smtClean="0">
                <a:solidFill>
                  <a:srgbClr val="00B050"/>
                </a:solidFill>
                <a:latin typeface="+mj-lt"/>
              </a:rPr>
              <a:t>)</a:t>
            </a:r>
            <a:r>
              <a:rPr lang="pt-BR" sz="2800" dirty="0" smtClean="0">
                <a:latin typeface="+mj-lt"/>
              </a:rPr>
              <a:t>.</a:t>
            </a:r>
          </a:p>
          <a:p>
            <a:pPr algn="just">
              <a:buFontTx/>
              <a:buChar char="-"/>
            </a:pPr>
            <a:r>
              <a:rPr lang="pt-BR" sz="2800" dirty="0"/>
              <a:t>Programa Mais Educação (PME</a:t>
            </a:r>
            <a:r>
              <a:rPr lang="pt-BR" sz="2800" dirty="0" smtClean="0"/>
              <a:t>).</a:t>
            </a:r>
          </a:p>
          <a:p>
            <a:pPr algn="just">
              <a:buFontTx/>
              <a:buChar char="-"/>
            </a:pPr>
            <a:r>
              <a:rPr lang="pt-BR" sz="2800" dirty="0"/>
              <a:t>Programa Nacional pelo Fortalecimento do Ensino </a:t>
            </a:r>
            <a:r>
              <a:rPr lang="pt-BR" sz="2800" dirty="0" smtClean="0"/>
              <a:t>Médio.</a:t>
            </a:r>
          </a:p>
          <a:p>
            <a:pPr algn="just">
              <a:buFontTx/>
              <a:buChar char="-"/>
            </a:pPr>
            <a:r>
              <a:rPr lang="pt-BR" sz="2800" dirty="0"/>
              <a:t>Programa Nacional de Educação do Campo (</a:t>
            </a:r>
            <a:r>
              <a:rPr lang="pt-BR" sz="2800" dirty="0" err="1"/>
              <a:t>Pronacampo</a:t>
            </a:r>
            <a:r>
              <a:rPr lang="pt-BR" sz="2800" dirty="0" smtClean="0"/>
              <a:t>)</a:t>
            </a:r>
          </a:p>
          <a:p>
            <a:pPr algn="just">
              <a:buFontTx/>
              <a:buChar char="-"/>
            </a:pPr>
            <a:r>
              <a:rPr lang="pt-BR" sz="2800" b="1" dirty="0">
                <a:solidFill>
                  <a:srgbClr val="00B050"/>
                </a:solidFill>
              </a:rPr>
              <a:t>Programa Brasil Alfabetizado (PBA</a:t>
            </a:r>
            <a:r>
              <a:rPr lang="pt-BR" sz="2800" b="1" dirty="0" smtClean="0">
                <a:solidFill>
                  <a:srgbClr val="00B050"/>
                </a:solidFill>
              </a:rPr>
              <a:t>)</a:t>
            </a:r>
            <a:r>
              <a:rPr lang="pt-BR" sz="2800" dirty="0" smtClean="0"/>
              <a:t>.</a:t>
            </a:r>
          </a:p>
          <a:p>
            <a:pPr algn="just">
              <a:buFontTx/>
              <a:buChar char="-"/>
            </a:pPr>
            <a:r>
              <a:rPr lang="pt-BR" sz="2800" dirty="0"/>
              <a:t>Programa Nacional Biblioteca da Escola (PNBE</a:t>
            </a:r>
            <a:r>
              <a:rPr lang="pt-BR" sz="2800" dirty="0" smtClean="0"/>
              <a:t>).</a:t>
            </a:r>
          </a:p>
          <a:p>
            <a:pPr algn="just">
              <a:buFontTx/>
              <a:buChar char="-"/>
            </a:pPr>
            <a:r>
              <a:rPr lang="pt-BR" sz="2800" dirty="0"/>
              <a:t>Programa Nacional de Tecnologia Educacional (</a:t>
            </a:r>
            <a:r>
              <a:rPr lang="pt-BR" sz="2800" dirty="0" err="1"/>
              <a:t>ProInfo</a:t>
            </a:r>
            <a:r>
              <a:rPr lang="pt-BR" sz="2800" dirty="0" smtClean="0"/>
              <a:t>).</a:t>
            </a:r>
          </a:p>
          <a:p>
            <a:pPr algn="just">
              <a:buFontTx/>
              <a:buChar char="-"/>
            </a:pPr>
            <a:r>
              <a:rPr lang="pt-BR" sz="2800" b="1" dirty="0" smtClean="0">
                <a:solidFill>
                  <a:srgbClr val="00B050"/>
                </a:solidFill>
                <a:latin typeface="+mj-lt"/>
              </a:rPr>
              <a:t>Programa de Formação Continuada dos Funcionários de Escola (</a:t>
            </a:r>
            <a:r>
              <a:rPr lang="pt-BR" sz="2800" b="1" dirty="0" err="1" smtClean="0">
                <a:solidFill>
                  <a:srgbClr val="00B050"/>
                </a:solidFill>
                <a:latin typeface="+mj-lt"/>
              </a:rPr>
              <a:t>Profuncionário</a:t>
            </a:r>
            <a:r>
              <a:rPr lang="pt-BR" sz="2800" b="1" dirty="0" smtClean="0">
                <a:solidFill>
                  <a:srgbClr val="00B050"/>
                </a:solidFill>
                <a:latin typeface="+mj-lt"/>
              </a:rPr>
              <a:t>)</a:t>
            </a:r>
            <a:r>
              <a:rPr lang="pt-BR" sz="2800" dirty="0" smtClean="0">
                <a:latin typeface="+mj-lt"/>
              </a:rPr>
              <a:t>.  </a:t>
            </a:r>
          </a:p>
          <a:p>
            <a:pPr algn="just">
              <a:buFontTx/>
              <a:buChar char="-"/>
            </a:pPr>
            <a:endParaRPr lang="pt-BR" dirty="0" smtClean="0">
              <a:latin typeface="+mj-lt"/>
            </a:endParaRPr>
          </a:p>
          <a:p>
            <a:pPr algn="just">
              <a:buFontTx/>
              <a:buChar char="-"/>
            </a:pPr>
            <a:endParaRPr lang="pt-BR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4324370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Escritório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218</TotalTime>
  <Words>777</Words>
  <Application>Microsoft Office PowerPoint</Application>
  <PresentationFormat>Apresentação na tela (4:3)</PresentationFormat>
  <Paragraphs>79</Paragraphs>
  <Slides>15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15</vt:i4>
      </vt:variant>
    </vt:vector>
  </HeadingPairs>
  <TitlesOfParts>
    <vt:vector size="16" baseType="lpstr">
      <vt:lpstr>Tema do Office</vt:lpstr>
      <vt:lpstr>Slide 1</vt:lpstr>
      <vt:lpstr>Fórum Nacional de Educação</vt:lpstr>
      <vt:lpstr> Regulamentações no primeiro ano da Lei nº 13.005/junho14: </vt:lpstr>
      <vt:lpstr>Em Movimento... 29 de junho de 2015, 19h25</vt:lpstr>
      <vt:lpstr>Lei n. 13.005/14 - PNE</vt:lpstr>
      <vt:lpstr>Estratégia da Meta 1</vt:lpstr>
      <vt:lpstr>META 15</vt:lpstr>
      <vt:lpstr>Estratégia da Meta 15</vt:lpstr>
      <vt:lpstr>Formação...</vt:lpstr>
      <vt:lpstr>Formação...</vt:lpstr>
      <vt:lpstr>Formação...</vt:lpstr>
      <vt:lpstr>Estratégia da Meta 17</vt:lpstr>
      <vt:lpstr>Fórum do PSPN</vt:lpstr>
      <vt:lpstr>Estratégia da META 20</vt:lpstr>
      <vt:lpstr>Sigamos firmes na luta e Mobilização</vt:lpstr>
    </vt:vector>
  </TitlesOfParts>
  <Company>Hewlett-Packard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Regulamentações no primeiro ano da Lei nº 13.005/junho14:</dc:title>
  <dc:creator>User</dc:creator>
  <cp:lastModifiedBy>Adriana Nunes Gomes</cp:lastModifiedBy>
  <cp:revision>21</cp:revision>
  <dcterms:created xsi:type="dcterms:W3CDTF">2015-06-23T14:45:40Z</dcterms:created>
  <dcterms:modified xsi:type="dcterms:W3CDTF">2015-06-30T11:27:32Z</dcterms:modified>
</cp:coreProperties>
</file>