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5" r:id="rId3"/>
    <p:sldId id="257" r:id="rId4"/>
    <p:sldId id="258" r:id="rId5"/>
    <p:sldId id="272" r:id="rId6"/>
    <p:sldId id="259" r:id="rId7"/>
    <p:sldId id="260" r:id="rId8"/>
    <p:sldId id="269" r:id="rId9"/>
    <p:sldId id="270" r:id="rId10"/>
    <p:sldId id="267" r:id="rId11"/>
    <p:sldId id="268" r:id="rId12"/>
    <p:sldId id="265" r:id="rId13"/>
    <p:sldId id="271" r:id="rId14"/>
    <p:sldId id="266" r:id="rId15"/>
    <p:sldId id="273" r:id="rId16"/>
  </p:sldIdLst>
  <p:sldSz cx="9144000" cy="6858000" type="screen4x3"/>
  <p:notesSz cx="6799263" cy="9929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5D60C-A1A8-4B1B-9487-1E8BC086B096}" type="datetimeFigureOut">
              <a:rPr lang="pt-BR" smtClean="0"/>
              <a:t>30/06/2015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EAE62-42C6-40DE-B89C-ADBAA8A9B8E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1A340-DF42-40BB-9CF1-47F1CD77E1A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EFE09-51D4-4A8A-9428-C642A2EF2B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5384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D69F0-8208-484D-9D4E-A95B7B1193B1}" type="slidenum">
              <a:rPr lang="pt-B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6128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4321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9346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2050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6619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6992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4836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6641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1919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9945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5140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4B82-8AE2-43A7-B1BF-E905CFA5C041}" type="datetimeFigureOut">
              <a:rPr lang="pt-BR" smtClean="0"/>
              <a:pPr/>
              <a:t>30/06/2015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C01E8-C33A-4A46-8FEF-3DAE9092862A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8281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te.org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313" y="981075"/>
            <a:ext cx="4897437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475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Formação...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7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00B050"/>
                </a:solidFill>
                <a:latin typeface="Arial Black" pitchFamily="34" charset="0"/>
              </a:rPr>
              <a:t>Dia 24 de junho de 2014</a:t>
            </a:r>
            <a:r>
              <a:rPr lang="pt-BR" dirty="0" smtClean="0">
                <a:latin typeface="Arial Black" pitchFamily="34" charset="0"/>
              </a:rPr>
              <a:t>, o </a:t>
            </a:r>
            <a:r>
              <a:rPr lang="pt-BR" dirty="0">
                <a:latin typeface="Arial Black" pitchFamily="34" charset="0"/>
              </a:rPr>
              <a:t>Ministro de Estado da Educação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HOMOLOGA o Parecer CNE/CP nº 2/2015</a:t>
            </a:r>
            <a:r>
              <a:rPr lang="pt-BR" dirty="0">
                <a:latin typeface="Arial Black" pitchFamily="34" charset="0"/>
              </a:rPr>
              <a:t>, do Conselho Pleno do Conselho Nacional de Educação,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que aprova as Diretrizes Curriculares Nacionais para a Formação Inicial e Continuada dos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Profissionais do Magistério</a:t>
            </a:r>
            <a:r>
              <a:rPr lang="pt-BR" dirty="0">
                <a:latin typeface="Arial Black" pitchFamily="34" charset="0"/>
              </a:rPr>
              <a:t> da Educação </a:t>
            </a:r>
            <a:r>
              <a:rPr lang="pt-BR" dirty="0" smtClean="0">
                <a:latin typeface="Arial Black" pitchFamily="34" charset="0"/>
              </a:rPr>
              <a:t>Básica.</a:t>
            </a: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6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  <a:latin typeface="Arial Black" pitchFamily="34" charset="0"/>
              </a:rPr>
              <a:t>Formação...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 smtClean="0">
                <a:solidFill>
                  <a:srgbClr val="00B050"/>
                </a:solidFill>
                <a:latin typeface="Arial Black" pitchFamily="34" charset="0"/>
              </a:rPr>
              <a:t>PORTARIA N. 620, DE 24 DE JUNHO DE 2015</a:t>
            </a:r>
          </a:p>
          <a:p>
            <a:pPr marL="0" indent="0" algn="just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u="sng" dirty="0" smtClean="0">
                <a:solidFill>
                  <a:srgbClr val="0070C0"/>
                </a:solidFill>
                <a:latin typeface="Arial Black" pitchFamily="34" charset="0"/>
              </a:rPr>
              <a:t>Propõe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consulta pública</a:t>
            </a:r>
            <a:r>
              <a:rPr lang="pt-BR" dirty="0">
                <a:latin typeface="Arial Black" pitchFamily="34" charset="0"/>
              </a:rPr>
              <a:t> para apresentação de sugestões ao texto que servirá de base para redação do decreto que instituirá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a Política Nacional de Formação dos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Profissionais da Educação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 Básica.</a:t>
            </a:r>
          </a:p>
        </p:txBody>
      </p:sp>
    </p:spTree>
    <p:extLst>
      <p:ext uri="{BB962C8B-B14F-4D97-AF65-F5344CB8AC3E}">
        <p14:creationId xmlns:p14="http://schemas.microsoft.com/office/powerpoint/2010/main" xmlns="" val="24249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Estratégia da Meta 17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17.1)</a:t>
            </a:r>
            <a:r>
              <a:rPr lang="pt-BR" dirty="0">
                <a:latin typeface="Arial Black" pitchFamily="34" charset="0"/>
              </a:rPr>
              <a:t> constituir, por iniciativa do Ministério da Educação, </a:t>
            </a:r>
            <a:r>
              <a:rPr lang="pt-BR" sz="3900" dirty="0">
                <a:solidFill>
                  <a:srgbClr val="00B050"/>
                </a:solidFill>
                <a:latin typeface="Arial Black" pitchFamily="34" charset="0"/>
              </a:rPr>
              <a:t>até o final do primeiro ano</a:t>
            </a:r>
            <a:r>
              <a:rPr lang="pt-BR" dirty="0">
                <a:latin typeface="Arial Black" pitchFamily="34" charset="0"/>
              </a:rPr>
              <a:t> de vigência deste PNE,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fórum permanente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, com representação da União, dos Estados, do Distrito Federal, dos Municípios e dos trabalhadores da educação, para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acompanhamento da atualização progressiva do valor do piso salarial nacional</a:t>
            </a:r>
            <a:r>
              <a:rPr lang="pt-BR" dirty="0">
                <a:latin typeface="Arial Black" pitchFamily="34" charset="0"/>
              </a:rPr>
              <a:t> para os profissionais do magistério público da educação básica;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65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Fórum do PSPN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solidFill>
                  <a:srgbClr val="00B050"/>
                </a:solidFill>
                <a:latin typeface="Arial Black" pitchFamily="34" charset="0"/>
              </a:rPr>
              <a:t>PORTARIA </a:t>
            </a:r>
            <a:r>
              <a:rPr lang="pt-BR" sz="2400" dirty="0" smtClean="0">
                <a:solidFill>
                  <a:srgbClr val="00B050"/>
                </a:solidFill>
                <a:latin typeface="Arial Black" pitchFamily="34" charset="0"/>
              </a:rPr>
              <a:t>N. 618</a:t>
            </a:r>
            <a:r>
              <a:rPr lang="pt-BR" sz="2400" dirty="0">
                <a:solidFill>
                  <a:srgbClr val="00B050"/>
                </a:solidFill>
                <a:latin typeface="Arial Black" pitchFamily="34" charset="0"/>
              </a:rPr>
              <a:t>, DE 24 DE JUNHO DE </a:t>
            </a:r>
            <a:r>
              <a:rPr lang="pt-BR" sz="2400" dirty="0" smtClean="0">
                <a:solidFill>
                  <a:srgbClr val="00B050"/>
                </a:solidFill>
                <a:latin typeface="Arial Black" pitchFamily="34" charset="0"/>
              </a:rPr>
              <a:t>2015</a:t>
            </a:r>
          </a:p>
          <a:p>
            <a:pPr marL="0" indent="0" algn="just">
              <a:buNone/>
            </a:pPr>
            <a:endParaRPr lang="pt-BR" sz="2400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Dispõe </a:t>
            </a:r>
            <a:r>
              <a:rPr lang="pt-BR" dirty="0">
                <a:latin typeface="Arial Black" pitchFamily="34" charset="0"/>
              </a:rPr>
              <a:t>sobre o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Fórum Permanente</a:t>
            </a:r>
            <a:r>
              <a:rPr lang="pt-BR" dirty="0">
                <a:latin typeface="Arial Black" pitchFamily="34" charset="0"/>
              </a:rPr>
              <a:t> para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acompanhamento da atualização progressiva do valor do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piso salarial nacional</a:t>
            </a:r>
            <a:r>
              <a:rPr lang="pt-BR" dirty="0">
                <a:latin typeface="Arial Black" pitchFamily="34" charset="0"/>
              </a:rPr>
              <a:t> para os profissionais do magistério público da educação </a:t>
            </a:r>
            <a:r>
              <a:rPr lang="pt-BR" dirty="0" smtClean="0">
                <a:latin typeface="Arial Black" pitchFamily="34" charset="0"/>
              </a:rPr>
              <a:t>básica.</a:t>
            </a: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8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Estratégia da META 20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20.11)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 Aprovar</a:t>
            </a:r>
            <a:r>
              <a:rPr lang="pt-BR" dirty="0">
                <a:latin typeface="Arial Black" pitchFamily="34" charset="0"/>
              </a:rPr>
              <a:t>, </a:t>
            </a:r>
            <a:r>
              <a:rPr lang="pt-BR" dirty="0">
                <a:solidFill>
                  <a:srgbClr val="00B050"/>
                </a:solidFill>
                <a:latin typeface="Arial Black" pitchFamily="34" charset="0"/>
              </a:rPr>
              <a:t>no prazo de </a:t>
            </a:r>
            <a:r>
              <a:rPr lang="pt-BR" sz="4800" u="sng" dirty="0">
                <a:solidFill>
                  <a:srgbClr val="00B050"/>
                </a:solidFill>
                <a:latin typeface="Arial Black" pitchFamily="34" charset="0"/>
              </a:rPr>
              <a:t>1 (um) ano</a:t>
            </a:r>
            <a:r>
              <a:rPr lang="pt-BR" dirty="0">
                <a:latin typeface="Arial Black" pitchFamily="34" charset="0"/>
              </a:rPr>
              <a:t>,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Lei de </a:t>
            </a:r>
            <a:r>
              <a:rPr lang="pt-BR" u="sng" dirty="0" smtClean="0">
                <a:solidFill>
                  <a:srgbClr val="0070C0"/>
                </a:solidFill>
                <a:latin typeface="Arial Black" pitchFamily="34" charset="0"/>
              </a:rPr>
              <a:t>Responsabilidade Educacional</a:t>
            </a:r>
            <a:r>
              <a:rPr lang="pt-BR" dirty="0">
                <a:latin typeface="Arial Black" pitchFamily="34" charset="0"/>
              </a:rPr>
              <a:t>, assegurando padrão de qualidade na </a:t>
            </a:r>
            <a:r>
              <a:rPr lang="pt-BR" dirty="0" smtClean="0">
                <a:latin typeface="Arial Black" pitchFamily="34" charset="0"/>
              </a:rPr>
              <a:t>educação básica</a:t>
            </a:r>
            <a:r>
              <a:rPr lang="pt-BR" dirty="0">
                <a:latin typeface="Arial Black" pitchFamily="34" charset="0"/>
              </a:rPr>
              <a:t>, em cada sistema e rede de ensino, aferida </a:t>
            </a:r>
            <a:r>
              <a:rPr lang="pt-BR" dirty="0" smtClean="0">
                <a:latin typeface="Arial Black" pitchFamily="34" charset="0"/>
              </a:rPr>
              <a:t>pelo processo </a:t>
            </a:r>
            <a:r>
              <a:rPr lang="pt-BR" dirty="0">
                <a:latin typeface="Arial Black" pitchFamily="34" charset="0"/>
              </a:rPr>
              <a:t>de metas de qualidade aferidas por institutos </a:t>
            </a:r>
            <a:r>
              <a:rPr lang="pt-BR" dirty="0" smtClean="0">
                <a:latin typeface="Arial Black" pitchFamily="34" charset="0"/>
              </a:rPr>
              <a:t>oficiais de </a:t>
            </a:r>
            <a:r>
              <a:rPr lang="pt-BR" dirty="0">
                <a:latin typeface="Arial Black" pitchFamily="34" charset="0"/>
              </a:rPr>
              <a:t>avaliação </a:t>
            </a:r>
            <a:r>
              <a:rPr lang="pt-BR" dirty="0" smtClean="0">
                <a:latin typeface="Arial Black" pitchFamily="34" charset="0"/>
              </a:rPr>
              <a:t>educacionais.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+mj-lt"/>
              </a:rPr>
              <a:t>(Comissão na Câmara dos Deputados)</a:t>
            </a:r>
            <a:endParaRPr lang="pt-BR" dirty="0">
              <a:latin typeface="+mj-lt"/>
            </a:endParaRPr>
          </a:p>
          <a:p>
            <a:pPr marL="0" indent="0" algn="just">
              <a:buNone/>
            </a:pPr>
            <a:r>
              <a:rPr lang="pt-BR" dirty="0">
                <a:latin typeface="Arial Black" pitchFamily="34" charset="0"/>
              </a:rPr>
              <a:t> </a:t>
            </a:r>
          </a:p>
          <a:p>
            <a:pPr algn="just"/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91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Sigamos firmes na luta e Mobilização</a:t>
            </a:r>
            <a:endParaRPr lang="pt-BR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Arial Black" pitchFamily="34" charset="0"/>
              </a:rPr>
              <a:t>“As </a:t>
            </a:r>
            <a:r>
              <a:rPr lang="pt-BR" b="1" dirty="0">
                <a:latin typeface="Arial Black" pitchFamily="34" charset="0"/>
              </a:rPr>
              <a:t>bases para </a:t>
            </a:r>
            <a:r>
              <a:rPr lang="pt-BR" b="1" dirty="0" smtClean="0">
                <a:latin typeface="Arial Black" pitchFamily="34" charset="0"/>
              </a:rPr>
              <a:t>um novo cenário </a:t>
            </a:r>
            <a:r>
              <a:rPr lang="pt-BR" b="1" dirty="0">
                <a:latin typeface="Arial Black" pitchFamily="34" charset="0"/>
              </a:rPr>
              <a:t>educacional no país estão lançadas. Contudo, sua </a:t>
            </a:r>
            <a:r>
              <a:rPr lang="pt-BR" b="1" dirty="0" smtClean="0">
                <a:latin typeface="Arial Black" pitchFamily="34" charset="0"/>
              </a:rPr>
              <a:t>realização </a:t>
            </a:r>
            <a:r>
              <a:rPr lang="pt-BR" b="1" dirty="0">
                <a:latin typeface="Arial Black" pitchFamily="34" charset="0"/>
              </a:rPr>
              <a:t>depende mais do que nunca do compromisso dos gestores públicos e da mobilização social</a:t>
            </a:r>
            <a:r>
              <a:rPr lang="pt-BR" b="1" dirty="0" smtClean="0">
                <a:latin typeface="Arial Black" pitchFamily="34" charset="0"/>
              </a:rPr>
              <a:t>.”</a:t>
            </a:r>
          </a:p>
          <a:p>
            <a:pPr marL="0" indent="0" algn="ctr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+mj-lt"/>
              </a:rPr>
              <a:t>(Coleção Cadernos de </a:t>
            </a:r>
            <a:r>
              <a:rPr lang="pt-BR" sz="2400" dirty="0" err="1" smtClean="0">
                <a:latin typeface="+mj-lt"/>
              </a:rPr>
              <a:t>Educação,n</a:t>
            </a:r>
            <a:r>
              <a:rPr lang="pt-BR" sz="2400" dirty="0" smtClean="0">
                <a:latin typeface="+mj-lt"/>
              </a:rPr>
              <a:t>. 28, ano XVIII PNE</a:t>
            </a:r>
            <a:r>
              <a:rPr lang="pt-BR" sz="2400" dirty="0">
                <a:latin typeface="+mj-lt"/>
              </a:rPr>
              <a:t>, Brasília, </a:t>
            </a:r>
            <a:r>
              <a:rPr lang="pt-BR" sz="2400" dirty="0" smtClean="0">
                <a:latin typeface="+mj-lt"/>
              </a:rPr>
              <a:t>agosto </a:t>
            </a:r>
            <a:r>
              <a:rPr lang="pt-BR" sz="2400" dirty="0">
                <a:latin typeface="+mj-lt"/>
              </a:rPr>
              <a:t>2014. </a:t>
            </a:r>
            <a:r>
              <a:rPr lang="pt-BR" sz="2400" dirty="0" smtClean="0">
                <a:latin typeface="+mj-lt"/>
              </a:rPr>
              <a:t>  Disponível </a:t>
            </a:r>
            <a:r>
              <a:rPr lang="pt-BR" sz="2400" dirty="0">
                <a:latin typeface="+mj-lt"/>
              </a:rPr>
              <a:t>em: </a:t>
            </a:r>
            <a:r>
              <a:rPr lang="pt-BR" sz="2400" dirty="0" smtClean="0">
                <a:latin typeface="+mj-lt"/>
                <a:hlinkClick r:id="rId2"/>
              </a:rPr>
              <a:t>www.cnte.org.br</a:t>
            </a:r>
            <a:r>
              <a:rPr lang="pt-BR" sz="2400" dirty="0" smtClean="0">
                <a:latin typeface="+mj-lt"/>
              </a:rPr>
              <a:t>)</a:t>
            </a:r>
            <a:endParaRPr lang="pt-BR" sz="2400" dirty="0">
              <a:latin typeface="+mj-lt"/>
            </a:endParaRPr>
          </a:p>
          <a:p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9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>Fórum Nacional de Educação</a:t>
            </a:r>
            <a:endParaRPr lang="pt-BR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47800"/>
            <a:ext cx="8682930" cy="5221288"/>
          </a:xfrm>
        </p:spPr>
        <p:txBody>
          <a:bodyPr>
            <a:normAutofit/>
          </a:bodyPr>
          <a:lstStyle/>
          <a:p>
            <a:pPr marL="82550" indent="0" algn="ctr" eaLnBrk="1" hangingPunct="1">
              <a:buFont typeface="Wingdings 2" pitchFamily="18" charset="2"/>
              <a:buNone/>
            </a:pPr>
            <a:r>
              <a:rPr lang="pt-BR" dirty="0" smtClean="0">
                <a:latin typeface="Arial Black" pitchFamily="34" charset="0"/>
              </a:rPr>
              <a:t>Audiência Pública </a:t>
            </a:r>
          </a:p>
          <a:p>
            <a:pPr marL="82550" indent="0" algn="ctr" eaLnBrk="1" hangingPunct="1">
              <a:buFont typeface="Wingdings 2" pitchFamily="18" charset="2"/>
              <a:buNone/>
            </a:pPr>
            <a:r>
              <a:rPr lang="pt-BR" dirty="0" smtClean="0">
                <a:latin typeface="Arial Black" pitchFamily="34" charset="0"/>
              </a:rPr>
              <a:t>Comissão de Educação do Senado</a:t>
            </a:r>
          </a:p>
          <a:p>
            <a:pPr marL="82550" indent="0" algn="ctr" eaLnBrk="1" hangingPunct="1">
              <a:buFont typeface="Wingdings 2" pitchFamily="18" charset="2"/>
              <a:buNone/>
            </a:pPr>
            <a:endParaRPr lang="pt-BR" dirty="0" smtClean="0">
              <a:latin typeface="Arial Black" pitchFamily="34" charset="0"/>
            </a:endParaRPr>
          </a:p>
          <a:p>
            <a:pPr marL="82550" indent="0" algn="ctr" eaLnBrk="1" hangingPunct="1">
              <a:buFont typeface="Wingdings 2" pitchFamily="18" charset="2"/>
              <a:buNone/>
            </a:pPr>
            <a:r>
              <a:rPr lang="pt-BR" dirty="0" smtClean="0">
                <a:latin typeface="Arial Black" pitchFamily="34" charset="0"/>
              </a:rPr>
              <a:t>“O Balanço do Primeiro ano do PNE”</a:t>
            </a:r>
          </a:p>
          <a:p>
            <a:pPr marL="82550" indent="0" algn="ctr" eaLnBrk="1" hangingPunct="1">
              <a:buFont typeface="Wingdings 2" pitchFamily="18" charset="2"/>
              <a:buNone/>
            </a:pPr>
            <a:endParaRPr lang="pt-BR" dirty="0" smtClean="0">
              <a:latin typeface="Arial Black" pitchFamily="34" charset="0"/>
            </a:endParaRPr>
          </a:p>
          <a:p>
            <a:pPr marL="82550" indent="0" algn="ctr" eaLnBrk="1" hangingPunct="1">
              <a:buFont typeface="Wingdings 2" pitchFamily="18" charset="2"/>
              <a:buNone/>
            </a:pPr>
            <a:endParaRPr lang="pt-BR" dirty="0" smtClean="0">
              <a:latin typeface="Arial Black" pitchFamily="34" charset="0"/>
            </a:endParaRPr>
          </a:p>
          <a:p>
            <a:pPr marL="82550" indent="0" algn="ctr" eaLnBrk="1" hangingPunct="1">
              <a:buFont typeface="Wingdings 2" pitchFamily="18" charset="2"/>
              <a:buNone/>
            </a:pPr>
            <a:r>
              <a:rPr lang="pt-BR" sz="2400" b="1" dirty="0" smtClean="0">
                <a:latin typeface="Calibri" pitchFamily="34" charset="0"/>
              </a:rPr>
              <a:t>Prof. Heleno Araújo</a:t>
            </a:r>
          </a:p>
          <a:p>
            <a:pPr marL="82550" indent="0" algn="ctr" eaLnBrk="1" hangingPunct="1">
              <a:buFont typeface="Wingdings 2" pitchFamily="18" charset="2"/>
              <a:buNone/>
            </a:pPr>
            <a:r>
              <a:rPr lang="pt-BR" sz="1800" dirty="0" smtClean="0">
                <a:latin typeface="Calibri" pitchFamily="34" charset="0"/>
              </a:rPr>
              <a:t>Diretor de Assuntos Educacionais do SINTEPE</a:t>
            </a:r>
          </a:p>
          <a:p>
            <a:pPr marL="82550" indent="0" algn="ctr" eaLnBrk="1" hangingPunct="1">
              <a:buFont typeface="Wingdings 2" pitchFamily="18" charset="2"/>
              <a:buNone/>
            </a:pPr>
            <a:r>
              <a:rPr lang="pt-BR" sz="1800" dirty="0" smtClean="0">
                <a:latin typeface="Calibri" pitchFamily="34" charset="0"/>
              </a:rPr>
              <a:t>Secretário de Assuntos da CNTE</a:t>
            </a:r>
          </a:p>
          <a:p>
            <a:pPr marL="82550" indent="0" algn="ctr" eaLnBrk="1" hangingPunct="1">
              <a:buFont typeface="Wingdings 2" pitchFamily="18" charset="2"/>
              <a:buNone/>
            </a:pPr>
            <a:r>
              <a:rPr lang="pt-BR" sz="1800" b="1" dirty="0" smtClean="0">
                <a:latin typeface="Calibri" pitchFamily="34" charset="0"/>
              </a:rPr>
              <a:t>Coordenador do Fórum Nacional de Educação - FNE</a:t>
            </a:r>
          </a:p>
          <a:p>
            <a:pPr marL="82550" indent="0" algn="ctr" eaLnBrk="1" hangingPunct="1">
              <a:buFont typeface="Wingdings 2" pitchFamily="18" charset="2"/>
              <a:buNone/>
            </a:pPr>
            <a:endParaRPr lang="pt-BR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pt-BR" sz="3600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600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600" i="1" dirty="0" smtClean="0">
                <a:solidFill>
                  <a:srgbClr val="FF0000"/>
                </a:solidFill>
                <a:latin typeface="Arial Black" pitchFamily="34" charset="0"/>
              </a:rPr>
              <a:t>Regulamentações no primeiro ano </a:t>
            </a:r>
            <a:r>
              <a:rPr lang="pt-BR" sz="3600" i="1" dirty="0">
                <a:solidFill>
                  <a:srgbClr val="FF0000"/>
                </a:solidFill>
                <a:latin typeface="Arial Black" pitchFamily="34" charset="0"/>
              </a:rPr>
              <a:t>da Lei nº </a:t>
            </a:r>
            <a:r>
              <a:rPr lang="pt-BR" sz="3600" i="1" dirty="0" smtClean="0">
                <a:solidFill>
                  <a:srgbClr val="FF0000"/>
                </a:solidFill>
                <a:latin typeface="Arial Black" pitchFamily="34" charset="0"/>
              </a:rPr>
              <a:t>13.005/junho14:</a:t>
            </a:r>
            <a:r>
              <a:rPr lang="pt-BR" sz="36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FF0000"/>
                </a:solidFill>
                <a:latin typeface="Arial Black" pitchFamily="34" charset="0"/>
              </a:rPr>
            </a:br>
            <a:endParaRPr lang="pt-BR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Art</a:t>
            </a:r>
            <a:r>
              <a:rPr lang="pt-BR" dirty="0">
                <a:solidFill>
                  <a:srgbClr val="FF0000"/>
                </a:solidFill>
                <a:latin typeface="Arial Black" pitchFamily="34" charset="0"/>
              </a:rPr>
              <a:t>. </a:t>
            </a: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8º</a:t>
            </a:r>
            <a:r>
              <a:rPr lang="pt-BR" dirty="0" smtClean="0">
                <a:latin typeface="Arial Black" pitchFamily="34" charset="0"/>
              </a:rPr>
              <a:t> - </a:t>
            </a:r>
            <a:r>
              <a:rPr lang="pt-BR" dirty="0">
                <a:latin typeface="Arial Black" pitchFamily="34" charset="0"/>
              </a:rPr>
              <a:t>Os Estados, o Distrito Federal e os Municípios </a:t>
            </a:r>
            <a:r>
              <a:rPr lang="pt-BR" u="sng" dirty="0" smtClean="0">
                <a:solidFill>
                  <a:srgbClr val="00B050"/>
                </a:solidFill>
                <a:latin typeface="Arial Black" pitchFamily="34" charset="0"/>
              </a:rPr>
              <a:t>deverão elaborar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seus correspondentes planos de educação</a:t>
            </a:r>
            <a:r>
              <a:rPr lang="pt-BR" dirty="0">
                <a:latin typeface="Arial Black" pitchFamily="34" charset="0"/>
              </a:rPr>
              <a:t>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ou adequar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os planos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já aprovados em lei</a:t>
            </a:r>
            <a:r>
              <a:rPr lang="pt-BR" dirty="0">
                <a:latin typeface="Arial Black" pitchFamily="34" charset="0"/>
              </a:rPr>
              <a:t>, em consonância com as diretrizes, </a:t>
            </a:r>
            <a:r>
              <a:rPr lang="pt-BR" dirty="0" smtClean="0">
                <a:latin typeface="Arial Black" pitchFamily="34" charset="0"/>
              </a:rPr>
              <a:t>metas e </a:t>
            </a:r>
            <a:r>
              <a:rPr lang="pt-BR" dirty="0">
                <a:latin typeface="Arial Black" pitchFamily="34" charset="0"/>
              </a:rPr>
              <a:t>estratégias previstas neste PNE, </a:t>
            </a:r>
            <a:r>
              <a:rPr lang="pt-BR" dirty="0">
                <a:solidFill>
                  <a:srgbClr val="00B050"/>
                </a:solidFill>
                <a:latin typeface="Arial Black" pitchFamily="34" charset="0"/>
              </a:rPr>
              <a:t>no prazo de </a:t>
            </a:r>
            <a:r>
              <a:rPr lang="pt-BR" sz="4000" u="sng" dirty="0">
                <a:solidFill>
                  <a:srgbClr val="00B050"/>
                </a:solidFill>
                <a:latin typeface="Arial Black" pitchFamily="34" charset="0"/>
              </a:rPr>
              <a:t>1 (um) ano</a:t>
            </a:r>
            <a:r>
              <a:rPr lang="pt-BR" dirty="0">
                <a:latin typeface="Arial Black" pitchFamily="34" charset="0"/>
              </a:rPr>
              <a:t> </a:t>
            </a:r>
            <a:r>
              <a:rPr lang="pt-BR" dirty="0" smtClean="0">
                <a:latin typeface="Arial Black" pitchFamily="34" charset="0"/>
              </a:rPr>
              <a:t>contado da </a:t>
            </a:r>
            <a:r>
              <a:rPr lang="pt-BR" dirty="0">
                <a:latin typeface="Arial Black" pitchFamily="34" charset="0"/>
              </a:rPr>
              <a:t>publicação desta Lei.</a:t>
            </a:r>
          </a:p>
        </p:txBody>
      </p:sp>
    </p:spTree>
    <p:extLst>
      <p:ext uri="{BB962C8B-B14F-4D97-AF65-F5344CB8AC3E}">
        <p14:creationId xmlns:p14="http://schemas.microsoft.com/office/powerpoint/2010/main" xmlns="" val="15452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5300" dirty="0" smtClean="0">
                <a:solidFill>
                  <a:srgbClr val="FF0000"/>
                </a:solidFill>
                <a:latin typeface="Arial Black" pitchFamily="34" charset="0"/>
              </a:rPr>
              <a:t>Em Movimento...</a:t>
            </a: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2700" dirty="0">
                <a:solidFill>
                  <a:srgbClr val="FF0000"/>
                </a:solidFill>
                <a:latin typeface="Arial Black" pitchFamily="34" charset="0"/>
              </a:rPr>
              <a:t>2</a:t>
            </a:r>
            <a:r>
              <a:rPr lang="pt-BR" sz="2700" dirty="0" smtClean="0">
                <a:solidFill>
                  <a:srgbClr val="FF0000"/>
                </a:solidFill>
                <a:latin typeface="Arial Black" pitchFamily="34" charset="0"/>
              </a:rPr>
              <a:t>9 de junho de 2015, 19h25</a:t>
            </a:r>
            <a:endParaRPr lang="pt-BR" sz="27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9058659"/>
              </p:ext>
            </p:extLst>
          </p:nvPr>
        </p:nvGraphicFramePr>
        <p:xfrm>
          <a:off x="457200" y="1600200"/>
          <a:ext cx="8229600" cy="478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2019672"/>
                <a:gridCol w="2743200"/>
              </a:tblGrid>
              <a:tr h="710840">
                <a:tc>
                  <a:txBody>
                    <a:bodyPr/>
                    <a:lstStyle/>
                    <a:p>
                      <a:r>
                        <a:rPr lang="pt-BR" dirty="0" smtClean="0"/>
                        <a:t>SITUAÇÃO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ESTADOS/DF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MUNICÍPIOS</a:t>
                      </a:r>
                      <a:endParaRPr lang="pt-BR" dirty="0"/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 Lei Sancionada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4.058</a:t>
                      </a:r>
                      <a:endParaRPr lang="pt-BR" dirty="0"/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</a:t>
                      </a:r>
                      <a:r>
                        <a:rPr lang="pt-BR" baseline="0" dirty="0" smtClean="0"/>
                        <a:t> Lei Aprovada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449</a:t>
                      </a:r>
                      <a:endParaRPr lang="pt-BR" dirty="0"/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Projeto de Lei no Legislativo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617</a:t>
                      </a:r>
                      <a:endParaRPr lang="pt-BR" dirty="0"/>
                    </a:p>
                  </a:txBody>
                  <a:tcPr/>
                </a:tc>
              </a:tr>
              <a:tr h="122692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Projeto de Lei Elaborado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139</a:t>
                      </a:r>
                      <a:endParaRPr lang="pt-BR" dirty="0"/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5.263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1852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Lei n. 13.005/14 - PNE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00B050"/>
                </a:solidFill>
                <a:latin typeface="Arial Black" pitchFamily="34" charset="0"/>
              </a:rPr>
              <a:t>Art. </a:t>
            </a:r>
            <a:r>
              <a:rPr lang="pt-BR" dirty="0" smtClean="0">
                <a:solidFill>
                  <a:srgbClr val="00B050"/>
                </a:solidFill>
                <a:latin typeface="Arial Black" pitchFamily="34" charset="0"/>
              </a:rPr>
              <a:t>10</a:t>
            </a:r>
            <a:r>
              <a:rPr lang="pt-BR" dirty="0" smtClean="0">
                <a:latin typeface="Arial Black" pitchFamily="34" charset="0"/>
              </a:rPr>
              <a:t> - </a:t>
            </a:r>
            <a:r>
              <a:rPr lang="pt-BR" dirty="0">
                <a:latin typeface="Arial Black" pitchFamily="34" charset="0"/>
              </a:rPr>
              <a:t> O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plano plurianual</a:t>
            </a:r>
            <a:r>
              <a:rPr lang="pt-BR" dirty="0">
                <a:latin typeface="Arial Black" pitchFamily="34" charset="0"/>
              </a:rPr>
              <a:t>, as diretrizes orçamentárias e os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orçamentos anuais</a:t>
            </a:r>
            <a:r>
              <a:rPr lang="pt-BR" dirty="0">
                <a:latin typeface="Arial Black" pitchFamily="34" charset="0"/>
              </a:rPr>
              <a:t> da União, dos Estados, do Distrito Federal e dos Municípios serão formulados de maneira a assegurar a consignação de dotações orçamentárias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compatíveis com as diretrizes, metas e estratégias deste PNE e com os respectivos planos de educação</a:t>
            </a:r>
            <a:r>
              <a:rPr lang="pt-BR" dirty="0">
                <a:latin typeface="Arial Black" pitchFamily="34" charset="0"/>
              </a:rPr>
              <a:t>, a fim de viabilizar sua plena execução.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3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Estratégia da Meta 1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00B050"/>
                </a:solidFill>
                <a:latin typeface="Arial Black" pitchFamily="34" charset="0"/>
              </a:rPr>
              <a:t>1.4</a:t>
            </a:r>
            <a:r>
              <a:rPr lang="pt-BR" dirty="0">
                <a:solidFill>
                  <a:srgbClr val="00B050"/>
                </a:solidFill>
                <a:latin typeface="Arial Black" pitchFamily="34" charset="0"/>
              </a:rPr>
              <a:t>)</a:t>
            </a:r>
            <a:r>
              <a:rPr lang="pt-BR" dirty="0">
                <a:latin typeface="Arial Black" pitchFamily="34" charset="0"/>
              </a:rPr>
              <a:t>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estabelecer</a:t>
            </a:r>
            <a:r>
              <a:rPr lang="pt-BR" dirty="0">
                <a:latin typeface="Arial Black" pitchFamily="34" charset="0"/>
              </a:rPr>
              <a:t>, </a:t>
            </a:r>
            <a:r>
              <a:rPr lang="pt-BR" sz="3600" u="sng" dirty="0">
                <a:solidFill>
                  <a:srgbClr val="00B050"/>
                </a:solidFill>
                <a:latin typeface="Arial Black" pitchFamily="34" charset="0"/>
              </a:rPr>
              <a:t>no primeiro ano de vigência</a:t>
            </a:r>
            <a:r>
              <a:rPr lang="pt-BR" dirty="0">
                <a:latin typeface="Arial Black" pitchFamily="34" charset="0"/>
              </a:rPr>
              <a:t> do PNE,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normas, procedimentos e prazos</a:t>
            </a:r>
            <a:r>
              <a:rPr lang="pt-BR" dirty="0">
                <a:latin typeface="Arial Black" pitchFamily="34" charset="0"/>
              </a:rPr>
              <a:t> para definição de mecanismos de consulta pública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da demanda das famílias por creches</a:t>
            </a:r>
            <a:r>
              <a:rPr lang="pt-BR" dirty="0">
                <a:latin typeface="Arial Black" pitchFamily="34" charset="0"/>
              </a:rPr>
              <a:t>;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31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META 15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Garantir</a:t>
            </a:r>
            <a:r>
              <a:rPr lang="pt-BR" dirty="0">
                <a:latin typeface="Arial Black" pitchFamily="34" charset="0"/>
              </a:rPr>
              <a:t>, em regime de colaboração entre a União, </a:t>
            </a:r>
            <a:r>
              <a:rPr lang="pt-BR" dirty="0" smtClean="0">
                <a:latin typeface="Arial Black" pitchFamily="34" charset="0"/>
              </a:rPr>
              <a:t>os Estados</a:t>
            </a:r>
            <a:r>
              <a:rPr lang="pt-BR" dirty="0">
                <a:latin typeface="Arial Black" pitchFamily="34" charset="0"/>
              </a:rPr>
              <a:t>, o Distrito Federal e os Municípios, </a:t>
            </a:r>
            <a:r>
              <a:rPr lang="pt-BR" dirty="0">
                <a:solidFill>
                  <a:srgbClr val="00B050"/>
                </a:solidFill>
                <a:latin typeface="Arial Black" pitchFamily="34" charset="0"/>
              </a:rPr>
              <a:t>no </a:t>
            </a:r>
            <a:r>
              <a:rPr lang="pt-BR" dirty="0" smtClean="0">
                <a:solidFill>
                  <a:srgbClr val="00B050"/>
                </a:solidFill>
                <a:latin typeface="Arial Black" pitchFamily="34" charset="0"/>
              </a:rPr>
              <a:t>prazo de </a:t>
            </a:r>
            <a:r>
              <a:rPr lang="pt-BR" sz="4700" u="sng" dirty="0">
                <a:solidFill>
                  <a:srgbClr val="00B050"/>
                </a:solidFill>
                <a:latin typeface="Arial Black" pitchFamily="34" charset="0"/>
              </a:rPr>
              <a:t>1 (um) ano</a:t>
            </a:r>
            <a:r>
              <a:rPr lang="pt-BR" dirty="0">
                <a:solidFill>
                  <a:srgbClr val="00B050"/>
                </a:solidFill>
                <a:latin typeface="Arial Black" pitchFamily="34" charset="0"/>
              </a:rPr>
              <a:t> de vigência deste PNE,</a:t>
            </a:r>
            <a:r>
              <a:rPr lang="pt-BR" dirty="0">
                <a:latin typeface="Arial Black" pitchFamily="34" charset="0"/>
              </a:rPr>
              <a:t>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política </a:t>
            </a:r>
            <a:r>
              <a:rPr lang="pt-BR" u="sng" dirty="0" smtClean="0">
                <a:solidFill>
                  <a:srgbClr val="0070C0"/>
                </a:solidFill>
                <a:latin typeface="Arial Black" pitchFamily="34" charset="0"/>
              </a:rPr>
              <a:t>nacional de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formação dos profissionais da educação </a:t>
            </a:r>
            <a:r>
              <a:rPr lang="pt-BR" dirty="0">
                <a:latin typeface="Arial Black" pitchFamily="34" charset="0"/>
              </a:rPr>
              <a:t>de </a:t>
            </a:r>
            <a:r>
              <a:rPr lang="pt-BR" dirty="0" smtClean="0">
                <a:latin typeface="Arial Black" pitchFamily="34" charset="0"/>
              </a:rPr>
              <a:t>que tratam </a:t>
            </a:r>
            <a:r>
              <a:rPr lang="pt-BR" dirty="0">
                <a:latin typeface="Arial Black" pitchFamily="34" charset="0"/>
              </a:rPr>
              <a:t>os incisos I, II e III do caput do art. 61 da </a:t>
            </a:r>
            <a:r>
              <a:rPr lang="pt-BR" dirty="0" smtClean="0">
                <a:latin typeface="Arial Black" pitchFamily="34" charset="0"/>
              </a:rPr>
              <a:t>Lei no </a:t>
            </a:r>
            <a:r>
              <a:rPr lang="pt-BR" dirty="0">
                <a:latin typeface="Arial Black" pitchFamily="34" charset="0"/>
              </a:rPr>
              <a:t>9.394, de 20 de dezembro de 1996, assegurado </a:t>
            </a:r>
            <a:r>
              <a:rPr lang="pt-BR" dirty="0" smtClean="0">
                <a:latin typeface="Arial Black" pitchFamily="34" charset="0"/>
              </a:rPr>
              <a:t>que todos </a:t>
            </a:r>
            <a:r>
              <a:rPr lang="pt-BR" dirty="0">
                <a:latin typeface="Arial Black" pitchFamily="34" charset="0"/>
              </a:rPr>
              <a:t>os professores e as professoras da educação </a:t>
            </a:r>
            <a:r>
              <a:rPr lang="pt-BR" dirty="0" smtClean="0">
                <a:latin typeface="Arial Black" pitchFamily="34" charset="0"/>
              </a:rPr>
              <a:t>básica possuam </a:t>
            </a:r>
            <a:r>
              <a:rPr lang="pt-BR" dirty="0">
                <a:latin typeface="Arial Black" pitchFamily="34" charset="0"/>
              </a:rPr>
              <a:t>formação específica de nível superior, </a:t>
            </a:r>
            <a:r>
              <a:rPr lang="pt-BR" dirty="0" smtClean="0">
                <a:latin typeface="Arial Black" pitchFamily="34" charset="0"/>
              </a:rPr>
              <a:t>obtida em </a:t>
            </a:r>
            <a:r>
              <a:rPr lang="pt-BR" dirty="0">
                <a:latin typeface="Arial Black" pitchFamily="34" charset="0"/>
              </a:rPr>
              <a:t>curso de </a:t>
            </a:r>
            <a:r>
              <a:rPr lang="pt-BR" dirty="0" smtClean="0">
                <a:latin typeface="Arial Black" pitchFamily="34" charset="0"/>
              </a:rPr>
              <a:t>licenciatura </a:t>
            </a:r>
            <a:r>
              <a:rPr lang="pt-BR" dirty="0">
                <a:latin typeface="Arial Black" pitchFamily="34" charset="0"/>
              </a:rPr>
              <a:t>na área de conhecimento </a:t>
            </a:r>
            <a:r>
              <a:rPr lang="pt-BR" dirty="0" smtClean="0">
                <a:latin typeface="Arial Black" pitchFamily="34" charset="0"/>
              </a:rPr>
              <a:t>em que </a:t>
            </a:r>
            <a:r>
              <a:rPr lang="pt-BR" dirty="0">
                <a:latin typeface="Arial Black" pitchFamily="34" charset="0"/>
              </a:rPr>
              <a:t>atuam.</a:t>
            </a:r>
          </a:p>
        </p:txBody>
      </p:sp>
    </p:spTree>
    <p:extLst>
      <p:ext uri="{BB962C8B-B14F-4D97-AF65-F5344CB8AC3E}">
        <p14:creationId xmlns:p14="http://schemas.microsoft.com/office/powerpoint/2010/main" xmlns="" val="315137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Estratégia da Meta 15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0070C0"/>
                </a:solidFill>
                <a:latin typeface="Arial Black" pitchFamily="34" charset="0"/>
              </a:rPr>
              <a:t>15.11</a:t>
            </a:r>
            <a:r>
              <a:rPr lang="pt-BR" b="1" dirty="0">
                <a:solidFill>
                  <a:srgbClr val="0070C0"/>
                </a:solidFill>
                <a:latin typeface="Arial Black" pitchFamily="34" charset="0"/>
              </a:rPr>
              <a:t>)</a:t>
            </a:r>
            <a:r>
              <a:rPr lang="pt-BR" b="1" dirty="0">
                <a:latin typeface="Arial Black" pitchFamily="34" charset="0"/>
              </a:rPr>
              <a:t> implantar, </a:t>
            </a:r>
            <a:r>
              <a:rPr lang="pt-BR" sz="4000" b="1" dirty="0">
                <a:solidFill>
                  <a:srgbClr val="00B050"/>
                </a:solidFill>
                <a:latin typeface="Arial Black" pitchFamily="34" charset="0"/>
              </a:rPr>
              <a:t>no prazo de 1 (um) ano</a:t>
            </a:r>
            <a:r>
              <a:rPr lang="pt-BR" b="1" dirty="0">
                <a:latin typeface="Arial Black" pitchFamily="34" charset="0"/>
              </a:rPr>
              <a:t> de vigência desta Lei, </a:t>
            </a:r>
            <a:r>
              <a:rPr lang="pt-BR" b="1" dirty="0">
                <a:solidFill>
                  <a:srgbClr val="0070C0"/>
                </a:solidFill>
                <a:latin typeface="Arial Black" pitchFamily="34" charset="0"/>
              </a:rPr>
              <a:t>política nacional de formação continuada para os (as) </a:t>
            </a:r>
            <a:r>
              <a:rPr lang="pt-BR" b="1" u="sng" dirty="0">
                <a:solidFill>
                  <a:srgbClr val="0070C0"/>
                </a:solidFill>
                <a:latin typeface="Arial Black" pitchFamily="34" charset="0"/>
              </a:rPr>
              <a:t>profissionais da educação</a:t>
            </a:r>
            <a:r>
              <a:rPr lang="pt-BR" b="1" dirty="0">
                <a:solidFill>
                  <a:srgbClr val="0070C0"/>
                </a:solidFill>
                <a:latin typeface="Arial Black" pitchFamily="34" charset="0"/>
              </a:rPr>
              <a:t> de outros segmentos </a:t>
            </a:r>
            <a:r>
              <a:rPr lang="pt-BR" b="1" u="sng" dirty="0">
                <a:solidFill>
                  <a:srgbClr val="0070C0"/>
                </a:solidFill>
                <a:latin typeface="Arial Black" pitchFamily="34" charset="0"/>
              </a:rPr>
              <a:t>que não os do magistério</a:t>
            </a:r>
            <a:r>
              <a:rPr lang="pt-BR" b="1" dirty="0">
                <a:latin typeface="Arial Black" pitchFamily="34" charset="0"/>
              </a:rPr>
              <a:t>, construída em regime de colaboração entre os entes federados;</a:t>
            </a:r>
          </a:p>
          <a:p>
            <a:pPr marL="0" indent="0" algn="just">
              <a:buNone/>
            </a:pPr>
            <a:endParaRPr lang="pt-BR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7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Formação...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pt-BR" sz="2800" dirty="0" smtClean="0">
                <a:latin typeface="+mj-lt"/>
              </a:rPr>
              <a:t>Plano </a:t>
            </a:r>
            <a:r>
              <a:rPr lang="pt-BR" sz="2800" dirty="0">
                <a:latin typeface="+mj-lt"/>
              </a:rPr>
              <a:t>Nacional de Formação de Professores da Educação Básica (</a:t>
            </a:r>
            <a:r>
              <a:rPr lang="pt-BR" sz="2800" dirty="0" err="1">
                <a:latin typeface="+mj-lt"/>
              </a:rPr>
              <a:t>Parfor</a:t>
            </a:r>
            <a:r>
              <a:rPr lang="pt-BR" sz="2800" dirty="0" smtClean="0">
                <a:latin typeface="+mj-lt"/>
              </a:rPr>
              <a:t>).</a:t>
            </a:r>
          </a:p>
          <a:p>
            <a:pPr algn="just">
              <a:buFontTx/>
              <a:buChar char="-"/>
            </a:pPr>
            <a:r>
              <a:rPr lang="pt-BR" sz="2800" dirty="0">
                <a:latin typeface="+mj-lt"/>
              </a:rPr>
              <a:t>Rede Nacional de Formação Continuada de Profissionais do Magistério da Educação Básica Pública (</a:t>
            </a:r>
            <a:r>
              <a:rPr lang="pt-BR" sz="2800" dirty="0" err="1">
                <a:latin typeface="+mj-lt"/>
              </a:rPr>
              <a:t>Renaform</a:t>
            </a:r>
            <a:r>
              <a:rPr lang="pt-BR" sz="2800" dirty="0" smtClean="0">
                <a:latin typeface="+mj-lt"/>
              </a:rPr>
              <a:t>).</a:t>
            </a:r>
          </a:p>
          <a:p>
            <a:pPr algn="just">
              <a:buFontTx/>
              <a:buChar char="-"/>
            </a:pPr>
            <a:r>
              <a:rPr lang="pt-BR" sz="2800" dirty="0">
                <a:latin typeface="+mj-lt"/>
              </a:rPr>
              <a:t>Sistema Universidade Aberta do Brasil (UAB</a:t>
            </a:r>
            <a:r>
              <a:rPr lang="pt-BR" sz="2800" dirty="0" smtClean="0">
                <a:latin typeface="+mj-lt"/>
              </a:rPr>
              <a:t>).</a:t>
            </a:r>
          </a:p>
          <a:p>
            <a:pPr algn="just">
              <a:buFontTx/>
              <a:buChar char="-"/>
            </a:pPr>
            <a:r>
              <a:rPr lang="pt-BR" sz="2800" dirty="0">
                <a:latin typeface="+mj-lt"/>
              </a:rPr>
              <a:t>Programa Institucional de Bolsas de Iniciação à Docência (</a:t>
            </a:r>
            <a:r>
              <a:rPr lang="pt-BR" sz="2800" dirty="0" err="1">
                <a:latin typeface="+mj-lt"/>
              </a:rPr>
              <a:t>Pibid</a:t>
            </a:r>
            <a:r>
              <a:rPr lang="pt-BR" sz="2800" dirty="0" smtClean="0">
                <a:latin typeface="+mj-lt"/>
              </a:rPr>
              <a:t>).</a:t>
            </a:r>
          </a:p>
          <a:p>
            <a:pPr algn="just">
              <a:buFontTx/>
              <a:buChar char="-"/>
            </a:pPr>
            <a:r>
              <a:rPr lang="pt-BR" sz="2800" dirty="0">
                <a:latin typeface="+mj-lt"/>
              </a:rPr>
              <a:t>Pacto Nacional pela Alfabetização na Idade </a:t>
            </a:r>
            <a:r>
              <a:rPr lang="pt-BR" sz="2800" dirty="0" smtClean="0">
                <a:latin typeface="+mj-lt"/>
              </a:rPr>
              <a:t>Certa.</a:t>
            </a:r>
          </a:p>
          <a:p>
            <a:pPr algn="just">
              <a:buFontTx/>
              <a:buChar char="-"/>
            </a:pPr>
            <a:r>
              <a:rPr lang="pt-BR" sz="2800" b="1" dirty="0">
                <a:solidFill>
                  <a:srgbClr val="00B050"/>
                </a:solidFill>
                <a:latin typeface="+mj-lt"/>
              </a:rPr>
              <a:t>Plano de Ações Articuladas (PAR</a:t>
            </a:r>
            <a:r>
              <a:rPr lang="pt-BR" sz="2800" b="1" dirty="0" smtClean="0">
                <a:solidFill>
                  <a:srgbClr val="00B050"/>
                </a:solidFill>
                <a:latin typeface="+mj-lt"/>
              </a:rPr>
              <a:t>)</a:t>
            </a:r>
            <a:r>
              <a:rPr lang="pt-BR" sz="2800" dirty="0" smtClean="0">
                <a:latin typeface="+mj-lt"/>
              </a:rPr>
              <a:t>.</a:t>
            </a:r>
          </a:p>
          <a:p>
            <a:pPr algn="just">
              <a:buFontTx/>
              <a:buChar char="-"/>
            </a:pPr>
            <a:r>
              <a:rPr lang="pt-BR" sz="2800" dirty="0"/>
              <a:t>Programa Mais Educação (PME</a:t>
            </a:r>
            <a:r>
              <a:rPr lang="pt-BR" sz="2800" dirty="0" smtClean="0"/>
              <a:t>).</a:t>
            </a:r>
          </a:p>
          <a:p>
            <a:pPr algn="just">
              <a:buFontTx/>
              <a:buChar char="-"/>
            </a:pPr>
            <a:r>
              <a:rPr lang="pt-BR" sz="2800" dirty="0"/>
              <a:t>Programa Nacional pelo Fortalecimento do Ensino </a:t>
            </a:r>
            <a:r>
              <a:rPr lang="pt-BR" sz="2800" dirty="0" smtClean="0"/>
              <a:t>Médio.</a:t>
            </a:r>
          </a:p>
          <a:p>
            <a:pPr algn="just">
              <a:buFontTx/>
              <a:buChar char="-"/>
            </a:pPr>
            <a:r>
              <a:rPr lang="pt-BR" sz="2800" dirty="0"/>
              <a:t>Programa Nacional de Educação do Campo (</a:t>
            </a:r>
            <a:r>
              <a:rPr lang="pt-BR" sz="2800" dirty="0" err="1"/>
              <a:t>Pronacampo</a:t>
            </a:r>
            <a:r>
              <a:rPr lang="pt-BR" sz="2800" dirty="0" smtClean="0"/>
              <a:t>)</a:t>
            </a:r>
          </a:p>
          <a:p>
            <a:pPr algn="just">
              <a:buFontTx/>
              <a:buChar char="-"/>
            </a:pPr>
            <a:r>
              <a:rPr lang="pt-BR" sz="2800" b="1" dirty="0">
                <a:solidFill>
                  <a:srgbClr val="00B050"/>
                </a:solidFill>
              </a:rPr>
              <a:t>Programa Brasil Alfabetizado (PBA</a:t>
            </a:r>
            <a:r>
              <a:rPr lang="pt-BR" sz="2800" b="1" dirty="0" smtClean="0">
                <a:solidFill>
                  <a:srgbClr val="00B050"/>
                </a:solidFill>
              </a:rPr>
              <a:t>)</a:t>
            </a:r>
            <a:r>
              <a:rPr lang="pt-BR" sz="2800" dirty="0" smtClean="0"/>
              <a:t>.</a:t>
            </a:r>
          </a:p>
          <a:p>
            <a:pPr algn="just">
              <a:buFontTx/>
              <a:buChar char="-"/>
            </a:pPr>
            <a:r>
              <a:rPr lang="pt-BR" sz="2800" dirty="0"/>
              <a:t>Programa Nacional Biblioteca da Escola (PNBE</a:t>
            </a:r>
            <a:r>
              <a:rPr lang="pt-BR" sz="2800" dirty="0" smtClean="0"/>
              <a:t>).</a:t>
            </a:r>
          </a:p>
          <a:p>
            <a:pPr algn="just">
              <a:buFontTx/>
              <a:buChar char="-"/>
            </a:pPr>
            <a:r>
              <a:rPr lang="pt-BR" sz="2800" dirty="0"/>
              <a:t>Programa Nacional de Tecnologia Educacional (</a:t>
            </a:r>
            <a:r>
              <a:rPr lang="pt-BR" sz="2800" dirty="0" err="1"/>
              <a:t>ProInfo</a:t>
            </a:r>
            <a:r>
              <a:rPr lang="pt-BR" sz="2800" dirty="0" smtClean="0"/>
              <a:t>).</a:t>
            </a:r>
          </a:p>
          <a:p>
            <a:pPr algn="just">
              <a:buFontTx/>
              <a:buChar char="-"/>
            </a:pPr>
            <a:r>
              <a:rPr lang="pt-BR" sz="2800" b="1" dirty="0" smtClean="0">
                <a:solidFill>
                  <a:srgbClr val="00B050"/>
                </a:solidFill>
                <a:latin typeface="+mj-lt"/>
              </a:rPr>
              <a:t>Programa de Formação Continuada dos Funcionários de Escola (</a:t>
            </a:r>
            <a:r>
              <a:rPr lang="pt-BR" sz="2800" b="1" dirty="0" err="1" smtClean="0">
                <a:solidFill>
                  <a:srgbClr val="00B050"/>
                </a:solidFill>
                <a:latin typeface="+mj-lt"/>
              </a:rPr>
              <a:t>Profuncionário</a:t>
            </a:r>
            <a:r>
              <a:rPr lang="pt-BR" sz="2800" b="1" dirty="0" smtClean="0">
                <a:solidFill>
                  <a:srgbClr val="00B050"/>
                </a:solidFill>
                <a:latin typeface="+mj-lt"/>
              </a:rPr>
              <a:t>)</a:t>
            </a:r>
            <a:r>
              <a:rPr lang="pt-BR" sz="2800" dirty="0" smtClean="0">
                <a:latin typeface="+mj-lt"/>
              </a:rPr>
              <a:t>.  </a:t>
            </a:r>
          </a:p>
          <a:p>
            <a:pPr algn="just">
              <a:buFontTx/>
              <a:buChar char="-"/>
            </a:pPr>
            <a:endParaRPr lang="pt-BR" dirty="0" smtClean="0">
              <a:latin typeface="+mj-lt"/>
            </a:endParaRPr>
          </a:p>
          <a:p>
            <a:pPr algn="just">
              <a:buFontTx/>
              <a:buChar char="-"/>
            </a:pP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4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777</Words>
  <Application>Microsoft Office PowerPoint</Application>
  <PresentationFormat>Apresentação na tela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Fórum Nacional de Educação</vt:lpstr>
      <vt:lpstr> Regulamentações no primeiro ano da Lei nº 13.005/junho14: </vt:lpstr>
      <vt:lpstr>Em Movimento... 29 de junho de 2015, 19h25</vt:lpstr>
      <vt:lpstr>Lei n. 13.005/14 - PNE</vt:lpstr>
      <vt:lpstr>Estratégia da Meta 1</vt:lpstr>
      <vt:lpstr>META 15</vt:lpstr>
      <vt:lpstr>Estratégia da Meta 15</vt:lpstr>
      <vt:lpstr>Formação...</vt:lpstr>
      <vt:lpstr>Formação...</vt:lpstr>
      <vt:lpstr>Formação...</vt:lpstr>
      <vt:lpstr>Estratégia da Meta 17</vt:lpstr>
      <vt:lpstr>Fórum do PSPN</vt:lpstr>
      <vt:lpstr>Estratégia da META 20</vt:lpstr>
      <vt:lpstr>Sigamos firmes na luta e Mobilização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Regulamentações no primeiro ano da Lei nº 13.005/junho14:</dc:title>
  <dc:creator>User</dc:creator>
  <cp:lastModifiedBy>Adriana Nunes Gomes</cp:lastModifiedBy>
  <cp:revision>21</cp:revision>
  <dcterms:created xsi:type="dcterms:W3CDTF">2015-06-23T14:45:40Z</dcterms:created>
  <dcterms:modified xsi:type="dcterms:W3CDTF">2015-06-30T11:27:32Z</dcterms:modified>
</cp:coreProperties>
</file>