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9" r:id="rId2"/>
    <p:sldId id="257" r:id="rId3"/>
    <p:sldId id="259" r:id="rId4"/>
    <p:sldId id="260" r:id="rId5"/>
    <p:sldId id="295" r:id="rId6"/>
    <p:sldId id="296" r:id="rId7"/>
    <p:sldId id="297" r:id="rId8"/>
    <p:sldId id="301" r:id="rId9"/>
    <p:sldId id="293" r:id="rId10"/>
    <p:sldId id="290" r:id="rId11"/>
    <p:sldId id="298" r:id="rId12"/>
    <p:sldId id="299" r:id="rId13"/>
    <p:sldId id="302" r:id="rId14"/>
    <p:sldId id="303" r:id="rId15"/>
    <p:sldId id="305" r:id="rId16"/>
    <p:sldId id="304" r:id="rId17"/>
    <p:sldId id="300" r:id="rId18"/>
    <p:sldId id="286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">
          <p15:clr>
            <a:srgbClr val="A4A3A4"/>
          </p15:clr>
        </p15:guide>
        <p15:guide id="2" pos="3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5FA6"/>
    <a:srgbClr val="C0504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31" autoAdjust="0"/>
    <p:restoredTop sz="97762" autoAdjust="0"/>
  </p:normalViewPr>
  <p:slideViewPr>
    <p:cSldViewPr snapToObjects="1">
      <p:cViewPr varScale="1">
        <p:scale>
          <a:sx n="87" d="100"/>
          <a:sy n="87" d="100"/>
        </p:scale>
        <p:origin x="336" y="90"/>
      </p:cViewPr>
      <p:guideLst>
        <p:guide orient="horz" pos="318"/>
        <p:guide pos="3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736C9-BE8B-B84C-8FCC-53AF6A1A40D5}" type="datetime1">
              <a:rPr lang="pt-BR" smtClean="0"/>
              <a:pPr/>
              <a:t>10/03/2020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0D616-DBED-364C-8B36-D308A681EF3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66400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0B64-111E-BF45-8F2F-D5C4E6CE43CE}" type="datetime1">
              <a:rPr lang="pt-BR" smtClean="0"/>
              <a:pPr/>
              <a:t>10/03/2020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F29CF-965D-7744-AA7E-87E109CB2F6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00917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FFF0-2CFD-D14C-8EFF-2E5FC3163827}" type="datetime1">
              <a:rPr lang="pt-BR" smtClean="0"/>
              <a:pPr/>
              <a:t>10/03/2020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33A8-61E9-A448-870C-93659D590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39498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38ED-A4FB-C646-BDEE-3FA75F14A7F5}" type="datetime1">
              <a:rPr lang="pt-BR" smtClean="0"/>
              <a:pPr/>
              <a:t>10/03/2020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33A8-61E9-A448-870C-93659D590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02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F8EA-969E-744D-A5B6-BE55D802BA89}" type="datetime1">
              <a:rPr lang="pt-BR" smtClean="0"/>
              <a:pPr/>
              <a:t>10/03/2020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33A8-61E9-A448-870C-93659D590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88944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teo Yaksic\Pictures\MSY Images\Minhas imagens\Logos Projecto ESV\Imagem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6988" y="-23813"/>
            <a:ext cx="9199563" cy="6907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3659791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A82D-8645-C84B-8BA6-298572ED142C}" type="datetime1">
              <a:rPr lang="pt-BR" smtClean="0"/>
              <a:pPr/>
              <a:t>10/03/2020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33A8-61E9-A448-870C-93659D590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1826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ED75-D636-D44A-A51A-FE270CF2F4FC}" type="datetime1">
              <a:rPr lang="pt-BR" smtClean="0"/>
              <a:pPr/>
              <a:t>10/03/2020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33A8-61E9-A448-870C-93659D590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2824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BF89E-874B-8A4F-905C-2C69E68E1D4E}" type="datetime1">
              <a:rPr lang="pt-BR" smtClean="0"/>
              <a:pPr/>
              <a:t>10/03/2020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33A8-61E9-A448-870C-93659D590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92358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D414-202F-BA4D-9482-8D5A9C8BC3A4}" type="datetime1">
              <a:rPr lang="pt-BR" smtClean="0"/>
              <a:pPr/>
              <a:t>10/03/2020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33A8-61E9-A448-870C-93659D590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92246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4867-A8FE-934B-A6B4-2CC678D15201}" type="datetime1">
              <a:rPr lang="pt-BR" smtClean="0"/>
              <a:pPr/>
              <a:t>10/03/2020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33A8-61E9-A448-870C-93659D590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66013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3864-81E4-EF47-8AC1-77005611D0DE}" type="datetime1">
              <a:rPr lang="pt-BR" smtClean="0"/>
              <a:pPr/>
              <a:t>10/03/2020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33A8-61E9-A448-870C-93659D590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744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0419-06F8-2349-B06D-FBCF85900883}" type="datetime1">
              <a:rPr lang="pt-BR" smtClean="0"/>
              <a:pPr/>
              <a:t>10/03/2020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33A8-61E9-A448-870C-93659D590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87115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24409-D372-144E-B326-41B6879654D4}" type="datetime1">
              <a:rPr lang="pt-BR" smtClean="0"/>
              <a:pPr/>
              <a:t>10/03/2020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833A8-61E9-A448-870C-93659D590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3590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99565-EA0D-1844-BD5A-3E0EA49CA827}" type="datetime1">
              <a:rPr lang="pt-BR" smtClean="0"/>
              <a:pPr/>
              <a:t>10/03/2020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833A8-61E9-A448-870C-93659D590F3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8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zoom/>
  </p:transition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13" b="4865"/>
          <a:stretch/>
        </p:blipFill>
        <p:spPr>
          <a:xfrm>
            <a:off x="0" y="2257168"/>
            <a:ext cx="9144000" cy="42672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" t="13333" r="37387" b="34655"/>
          <a:stretch/>
        </p:blipFill>
        <p:spPr>
          <a:xfrm>
            <a:off x="329514" y="914400"/>
            <a:ext cx="5395783" cy="356698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9" t="62583"/>
          <a:stretch/>
        </p:blipFill>
        <p:spPr>
          <a:xfrm>
            <a:off x="4522572" y="4291914"/>
            <a:ext cx="4621427" cy="25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470042" y="227174"/>
            <a:ext cx="3372492" cy="7385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12832" y="118373"/>
            <a:ext cx="69412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rgbClr val="FF5FA6"/>
                </a:solidFill>
              </a:rPr>
              <a:t>A paciente diante do diagnóstico....</a:t>
            </a:r>
          </a:p>
          <a:p>
            <a:endParaRPr lang="pt-B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32" y="854730"/>
            <a:ext cx="8748464" cy="33266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tângulo 8"/>
          <p:cNvSpPr/>
          <p:nvPr/>
        </p:nvSpPr>
        <p:spPr>
          <a:xfrm>
            <a:off x="2843808" y="4437112"/>
            <a:ext cx="39495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Sinais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sintomas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negligenciados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Demora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diagnóstico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Paciente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informação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Preconceito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Tratamento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forte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Impacto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qualidade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vida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28686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3132EF6-4BC4-BC40-9085-CC611E1C7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620688"/>
            <a:ext cx="5461000" cy="5283200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xmlns="" id="{304D32E0-0641-D342-8340-EC085D48A461}"/>
              </a:ext>
            </a:extLst>
          </p:cNvPr>
          <p:cNvCxnSpPr/>
          <p:nvPr/>
        </p:nvCxnSpPr>
        <p:spPr>
          <a:xfrm flipH="1" flipV="1">
            <a:off x="6732240" y="4365104"/>
            <a:ext cx="1656184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xmlns="" id="{2FABBE3B-C5A6-AC43-B523-0B2353069544}"/>
              </a:ext>
            </a:extLst>
          </p:cNvPr>
          <p:cNvCxnSpPr/>
          <p:nvPr/>
        </p:nvCxnSpPr>
        <p:spPr>
          <a:xfrm flipV="1">
            <a:off x="827584" y="4365104"/>
            <a:ext cx="1296144" cy="7920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745943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07B9B0B-97A8-0F44-88CC-01C47FADB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32656"/>
            <a:ext cx="6248400" cy="5600700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xmlns="" id="{7DCE767F-FA28-3440-A617-2D615BDBAD2C}"/>
              </a:ext>
            </a:extLst>
          </p:cNvPr>
          <p:cNvCxnSpPr/>
          <p:nvPr/>
        </p:nvCxnSpPr>
        <p:spPr>
          <a:xfrm flipH="1">
            <a:off x="7164288" y="764704"/>
            <a:ext cx="1224136" cy="15841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909943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C6F8F30-40B5-7E4B-AEA0-60F01967E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749300"/>
            <a:ext cx="6350000" cy="5359400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xmlns="" id="{A46CF89C-3DD1-5249-B380-E9A2DF556A3B}"/>
              </a:ext>
            </a:extLst>
          </p:cNvPr>
          <p:cNvCxnSpPr/>
          <p:nvPr/>
        </p:nvCxnSpPr>
        <p:spPr>
          <a:xfrm flipV="1">
            <a:off x="467544" y="4221088"/>
            <a:ext cx="1440160" cy="648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888457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F4736D6-11F4-B244-A20E-00A7CA347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692150"/>
            <a:ext cx="63627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97418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98FFB24-480C-5649-BC72-E209F7F3F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04664"/>
            <a:ext cx="5947618" cy="5397500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xmlns="" id="{A9494EB3-9149-344D-9DF2-383D0DF0AEC6}"/>
              </a:ext>
            </a:extLst>
          </p:cNvPr>
          <p:cNvCxnSpPr/>
          <p:nvPr/>
        </p:nvCxnSpPr>
        <p:spPr>
          <a:xfrm flipH="1" flipV="1">
            <a:off x="5796136" y="4725144"/>
            <a:ext cx="2088232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="" id="{A4057497-E664-D24E-B32F-372774D34E12}"/>
              </a:ext>
            </a:extLst>
          </p:cNvPr>
          <p:cNvCxnSpPr/>
          <p:nvPr/>
        </p:nvCxnSpPr>
        <p:spPr>
          <a:xfrm flipH="1">
            <a:off x="7020272" y="1628800"/>
            <a:ext cx="1368152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593505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4D299D6-D489-944B-977D-8D2AA9E56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590550"/>
            <a:ext cx="63627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63656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A20BBDA-3AF3-AD4F-A57D-67E63F5DD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99" y="980728"/>
            <a:ext cx="9144000" cy="431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51660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470042" y="227174"/>
            <a:ext cx="3372492" cy="7385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881470" y="144137"/>
            <a:ext cx="3381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Nossos pedidos?</a:t>
            </a:r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3375109" y="118373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>
              <a:solidFill>
                <a:srgbClr val="000090"/>
              </a:solidFill>
              <a:latin typeface="Calibri" panose="020F0502020204030204" pitchFamily="34" charset="0"/>
              <a:cs typeface="Constantia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-3" y="388904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</a:rPr>
              <a:t>Câncer do Colo do Útero:</a:t>
            </a:r>
          </a:p>
          <a:p>
            <a:pPr algn="ctr"/>
            <a:r>
              <a:rPr lang="pt-BR" sz="4400" b="1" dirty="0">
                <a:solidFill>
                  <a:srgbClr val="FF0000"/>
                </a:solidFill>
              </a:rPr>
              <a:t>O câncer que não deveria existir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572000" y="1249768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Retorno da vacinação </a:t>
            </a:r>
          </a:p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as escolas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475656" y="1277831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Intensificar as estratégias para melhorar a adesão a vacina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627233" y="1163196"/>
            <a:ext cx="3168352" cy="830997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196696" y="1180910"/>
            <a:ext cx="3183936" cy="830997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2609280" y="3337757"/>
            <a:ext cx="349339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/>
              <a:t>Pra</a:t>
            </a:r>
            <a:r>
              <a:rPr lang="en-US" sz="2800" b="1" dirty="0"/>
              <a:t> </a:t>
            </a:r>
            <a:r>
              <a:rPr lang="en-US" sz="2800" b="1" dirty="0" err="1"/>
              <a:t>não</a:t>
            </a:r>
            <a:r>
              <a:rPr lang="en-US" sz="2800" b="1" dirty="0"/>
              <a:t> </a:t>
            </a:r>
            <a:r>
              <a:rPr lang="en-US" sz="2800" b="1" dirty="0" err="1"/>
              <a:t>esquecermos</a:t>
            </a:r>
            <a:r>
              <a:rPr lang="en-US" sz="2800" b="1" dirty="0"/>
              <a:t>!</a:t>
            </a:r>
          </a:p>
        </p:txBody>
      </p:sp>
      <p:sp>
        <p:nvSpPr>
          <p:cNvPr id="14" name="Retângulo de cantos arredondados 12">
            <a:extLst>
              <a:ext uri="{FF2B5EF4-FFF2-40B4-BE49-F238E27FC236}">
                <a16:creationId xmlns:a16="http://schemas.microsoft.com/office/drawing/2014/main" xmlns="" id="{FA86C807-40F0-1240-8B3A-275ECC436D2F}"/>
              </a:ext>
            </a:extLst>
          </p:cNvPr>
          <p:cNvSpPr/>
          <p:nvPr/>
        </p:nvSpPr>
        <p:spPr>
          <a:xfrm>
            <a:off x="1475655" y="2168303"/>
            <a:ext cx="3543685" cy="830997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1">
            <a:extLst>
              <a:ext uri="{FF2B5EF4-FFF2-40B4-BE49-F238E27FC236}">
                <a16:creationId xmlns:a16="http://schemas.microsoft.com/office/drawing/2014/main" xmlns="" id="{2B3F4A42-2BC9-E54F-8F0B-B9FA45C5E0C2}"/>
              </a:ext>
            </a:extLst>
          </p:cNvPr>
          <p:cNvSpPr/>
          <p:nvPr/>
        </p:nvSpPr>
        <p:spPr>
          <a:xfrm>
            <a:off x="5276496" y="2212615"/>
            <a:ext cx="3168352" cy="830997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DBE4CBD1-DB4E-194B-83D0-E7617CD40072}"/>
              </a:ext>
            </a:extLst>
          </p:cNvPr>
          <p:cNvSpPr/>
          <p:nvPr/>
        </p:nvSpPr>
        <p:spPr>
          <a:xfrm>
            <a:off x="1381315" y="2246238"/>
            <a:ext cx="3799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Saúde da Mulher: </a:t>
            </a:r>
          </a:p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Focar em Linhas de Cuidado 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80FC08A-D94D-DC47-BDC4-57A9FB961FE9}"/>
              </a:ext>
            </a:extLst>
          </p:cNvPr>
          <p:cNvSpPr txBox="1"/>
          <p:nvPr/>
        </p:nvSpPr>
        <p:spPr>
          <a:xfrm>
            <a:off x="5354966" y="2193879"/>
            <a:ext cx="3361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Diagnóstico e tratamentos </a:t>
            </a:r>
          </a:p>
          <a:p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Adequados para a paciente de CCU</a:t>
            </a:r>
          </a:p>
        </p:txBody>
      </p:sp>
    </p:spTree>
    <p:extLst>
      <p:ext uri="{BB962C8B-B14F-4D97-AF65-F5344CB8AC3E}">
        <p14:creationId xmlns:p14="http://schemas.microsoft.com/office/powerpoint/2010/main" val="115145678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063615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422108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Combate ao Câncer de Colo Uterino no Brasil </a:t>
            </a:r>
          </a:p>
          <a:p>
            <a:pPr algn="ctr"/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Audiência Pública</a:t>
            </a:r>
          </a:p>
          <a:p>
            <a:pPr algn="ctr"/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Luciana </a:t>
            </a:r>
            <a:r>
              <a:rPr lang="pt-BR" sz="2800" b="1" dirty="0" err="1">
                <a:solidFill>
                  <a:schemeClr val="bg1">
                    <a:lumMod val="5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Holtz</a:t>
            </a: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  </a:t>
            </a:r>
            <a:endParaRPr lang="pt-BR" sz="2400" dirty="0">
              <a:solidFill>
                <a:schemeClr val="bg1">
                  <a:lumMod val="50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Presidente - Instituto Oncoguia</a:t>
            </a:r>
          </a:p>
        </p:txBody>
      </p:sp>
    </p:spTree>
    <p:extLst>
      <p:ext uri="{BB962C8B-B14F-4D97-AF65-F5344CB8AC3E}">
        <p14:creationId xmlns:p14="http://schemas.microsoft.com/office/powerpoint/2010/main" val="3539813807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de cantos arredondados 27"/>
          <p:cNvSpPr/>
          <p:nvPr/>
        </p:nvSpPr>
        <p:spPr>
          <a:xfrm>
            <a:off x="2339752" y="2060848"/>
            <a:ext cx="4176464" cy="4320480"/>
          </a:xfrm>
          <a:prstGeom prst="roundRect">
            <a:avLst>
              <a:gd name="adj" fmla="val 4793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470042" y="227174"/>
            <a:ext cx="3372492" cy="7385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83641" y="965771"/>
            <a:ext cx="827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Instituto Oncoguia é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uma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organização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fins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lucrativos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existe para ajudar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paciente com câncer a viver Mais e Melhor.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12832" y="118373"/>
            <a:ext cx="2702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Quem somos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339752" y="220486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Nossas frentes de atuação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339753" y="5445224"/>
            <a:ext cx="4176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B0F0"/>
                </a:solidFill>
                <a:latin typeface="+mj-lt"/>
                <a:ea typeface="Verdana" pitchFamily="34" charset="0"/>
                <a:cs typeface="Verdana" pitchFamily="34" charset="0"/>
              </a:rPr>
              <a:t>ADVOCACY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339752" y="2852936"/>
            <a:ext cx="4176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B0F0"/>
                </a:solidFill>
                <a:latin typeface="+mj-lt"/>
                <a:ea typeface="Verdana" pitchFamily="34" charset="0"/>
                <a:cs typeface="Verdana" pitchFamily="34" charset="0"/>
              </a:rPr>
              <a:t>INFORMAÇÃO DE QUALIDADE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339752" y="3264659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6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APOIO E ORIENTAÇÃO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339752" y="3656057"/>
            <a:ext cx="4176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ESPECIALIZADA AO PACIENTE </a:t>
            </a:r>
          </a:p>
          <a:p>
            <a:pPr algn="ctr"/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COM CÂNCER E SEU FAMILIAR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339753" y="4363943"/>
            <a:ext cx="417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B0F0"/>
                </a:solidFill>
                <a:latin typeface="+mj-lt"/>
                <a:ea typeface="Verdana" pitchFamily="34" charset="0"/>
                <a:cs typeface="Verdana" pitchFamily="34" charset="0"/>
              </a:rPr>
              <a:t>EDUCAÇÃO  EM SAÚDE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339753" y="4822280"/>
            <a:ext cx="4176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DEFESA E GARANTIA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339753" y="4982266"/>
            <a:ext cx="41764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b="1" dirty="0">
                <a:solidFill>
                  <a:schemeClr val="bg1">
                    <a:lumMod val="6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DE DIREITOS</a:t>
            </a:r>
          </a:p>
        </p:txBody>
      </p:sp>
      <p:sp>
        <p:nvSpPr>
          <p:cNvPr id="16" name="Elipse 15"/>
          <p:cNvSpPr/>
          <p:nvPr/>
        </p:nvSpPr>
        <p:spPr>
          <a:xfrm>
            <a:off x="4369121" y="2708920"/>
            <a:ext cx="45719" cy="4571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cxnSp>
        <p:nvCxnSpPr>
          <p:cNvPr id="17" name="Conector reto 16"/>
          <p:cNvCxnSpPr/>
          <p:nvPr/>
        </p:nvCxnSpPr>
        <p:spPr>
          <a:xfrm>
            <a:off x="2747455" y="3283823"/>
            <a:ext cx="336105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2756449" y="4363943"/>
            <a:ext cx="3343071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/>
          <p:cNvSpPr/>
          <p:nvPr/>
        </p:nvSpPr>
        <p:spPr>
          <a:xfrm>
            <a:off x="4405125" y="6093296"/>
            <a:ext cx="45719" cy="4571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cxnSp>
        <p:nvCxnSpPr>
          <p:cNvPr id="25" name="Conector reto 24"/>
          <p:cNvCxnSpPr/>
          <p:nvPr/>
        </p:nvCxnSpPr>
        <p:spPr>
          <a:xfrm>
            <a:off x="2756449" y="4795991"/>
            <a:ext cx="3343071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2756449" y="5542360"/>
            <a:ext cx="3343071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45678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470042" y="227174"/>
            <a:ext cx="3372492" cy="7385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965771"/>
            <a:ext cx="8350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Nossos esforços para ajudar a mudar esse cenário:</a:t>
            </a:r>
          </a:p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Ouvir especialistas e as pacientes e propor melhorias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12832" y="118373"/>
            <a:ext cx="7354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Oncoguia e  Câncer do Colo do Útero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683568" y="2276872"/>
            <a:ext cx="2672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683567" y="4653136"/>
            <a:ext cx="2672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62837" y="205416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Mulheres e Pais (Mães e Pais)</a:t>
            </a:r>
          </a:p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Prevenção do câncer do colo do útero </a:t>
            </a:r>
          </a:p>
          <a:p>
            <a:pPr marL="457200" indent="-457200">
              <a:buAutoNum type="arabicPeriod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Ampla divulgação da importância da Vacinação</a:t>
            </a:r>
          </a:p>
          <a:p>
            <a:pPr marL="457200" indent="-457200">
              <a:buAutoNum type="arabicPeriod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Conscientização das mulheres sobre o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Papanicolaou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Engajamento de influenciadores</a:t>
            </a:r>
          </a:p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69260" y="4008854"/>
            <a:ext cx="6519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Paciente com câncer do colo do útero</a:t>
            </a:r>
          </a:p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Orientação de qualidade e educação</a:t>
            </a:r>
          </a:p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Apoio</a:t>
            </a:r>
          </a:p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Defesa de direitos 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5678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F8AFA7E-7212-AF4C-A9F0-7C7FC4AF1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32656"/>
            <a:ext cx="6408712" cy="5742457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xmlns="" id="{6E3CA14E-78E9-F840-B691-58582F756B0A}"/>
              </a:ext>
            </a:extLst>
          </p:cNvPr>
          <p:cNvCxnSpPr/>
          <p:nvPr/>
        </p:nvCxnSpPr>
        <p:spPr>
          <a:xfrm flipH="1">
            <a:off x="7164288" y="1052736"/>
            <a:ext cx="1224136" cy="7920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xmlns="" id="{CA7A7675-257B-2A45-9999-79C9DDE3642D}"/>
              </a:ext>
            </a:extLst>
          </p:cNvPr>
          <p:cNvCxnSpPr/>
          <p:nvPr/>
        </p:nvCxnSpPr>
        <p:spPr>
          <a:xfrm flipV="1">
            <a:off x="395536" y="4797152"/>
            <a:ext cx="1512168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="" id="{0D5EB67D-01C3-8548-988D-D0FC6BD7F27D}"/>
              </a:ext>
            </a:extLst>
          </p:cNvPr>
          <p:cNvCxnSpPr/>
          <p:nvPr/>
        </p:nvCxnSpPr>
        <p:spPr>
          <a:xfrm>
            <a:off x="611560" y="1196752"/>
            <a:ext cx="1296144" cy="7920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885710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BA2255C-635E-A640-9802-31F560A8B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32656"/>
            <a:ext cx="5770835" cy="5633731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xmlns="" id="{D8C7F415-F6CE-8E45-993E-B34737D605D2}"/>
              </a:ext>
            </a:extLst>
          </p:cNvPr>
          <p:cNvCxnSpPr/>
          <p:nvPr/>
        </p:nvCxnSpPr>
        <p:spPr>
          <a:xfrm flipH="1">
            <a:off x="6228184" y="1196752"/>
            <a:ext cx="1152128" cy="7920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xmlns="" id="{E8D45E06-ED48-1344-82BD-E52B4D2AC05A}"/>
              </a:ext>
            </a:extLst>
          </p:cNvPr>
          <p:cNvCxnSpPr/>
          <p:nvPr/>
        </p:nvCxnSpPr>
        <p:spPr>
          <a:xfrm flipH="1" flipV="1">
            <a:off x="6306548" y="4221088"/>
            <a:ext cx="1440160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="" id="{5300D6B0-842F-CD49-87FB-58D1F17FEAD3}"/>
              </a:ext>
            </a:extLst>
          </p:cNvPr>
          <p:cNvCxnSpPr/>
          <p:nvPr/>
        </p:nvCxnSpPr>
        <p:spPr>
          <a:xfrm>
            <a:off x="827584" y="1412776"/>
            <a:ext cx="1080120" cy="7920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317340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B61F146-BD55-344E-B46B-4BCF5CFF7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620688"/>
            <a:ext cx="5994772" cy="5040735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xmlns="" id="{AD35FAA5-67BA-064B-A711-23CFE89F059A}"/>
              </a:ext>
            </a:extLst>
          </p:cNvPr>
          <p:cNvCxnSpPr/>
          <p:nvPr/>
        </p:nvCxnSpPr>
        <p:spPr>
          <a:xfrm>
            <a:off x="251520" y="2636912"/>
            <a:ext cx="1656184" cy="2160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xmlns="" id="{0CEAEFFB-59AF-D743-A9A6-8E86B03C16FC}"/>
              </a:ext>
            </a:extLst>
          </p:cNvPr>
          <p:cNvCxnSpPr/>
          <p:nvPr/>
        </p:nvCxnSpPr>
        <p:spPr>
          <a:xfrm flipH="1">
            <a:off x="6948264" y="1412776"/>
            <a:ext cx="936104" cy="7920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187589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CA23E89-C94A-034B-B116-6AE6DBDD6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50" y="920750"/>
            <a:ext cx="47371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22339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F824962-D700-D942-A50F-2454D6509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980728"/>
            <a:ext cx="5542737" cy="4934365"/>
          </a:xfrm>
          <a:prstGeom prst="rect">
            <a:avLst/>
          </a:prstGeom>
          <a:solidFill>
            <a:srgbClr val="C0504D"/>
          </a:solidFill>
          <a:ln>
            <a:solidFill>
              <a:srgbClr val="FF5FA6"/>
            </a:solidFill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363E143-0BDB-0A48-9EC6-77EF95DC9D83}"/>
              </a:ext>
            </a:extLst>
          </p:cNvPr>
          <p:cNvSpPr txBox="1"/>
          <p:nvPr/>
        </p:nvSpPr>
        <p:spPr>
          <a:xfrm>
            <a:off x="395536" y="260648"/>
            <a:ext cx="4758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5FA6"/>
                </a:solidFill>
              </a:rPr>
              <a:t>O que as pacientes falam...</a:t>
            </a:r>
          </a:p>
        </p:txBody>
      </p:sp>
    </p:spTree>
    <p:extLst>
      <p:ext uri="{BB962C8B-B14F-4D97-AF65-F5344CB8AC3E}">
        <p14:creationId xmlns:p14="http://schemas.microsoft.com/office/powerpoint/2010/main" val="1709940797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12033</TotalTime>
  <Words>235</Words>
  <Application>Microsoft Office PowerPoint</Application>
  <PresentationFormat>Apresentação na tela (4:3)</PresentationFormat>
  <Paragraphs>52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Constantia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UVXZ-Vlad1</dc:creator>
  <cp:lastModifiedBy>Carolina de Almeida Pereira</cp:lastModifiedBy>
  <cp:revision>1122</cp:revision>
  <cp:lastPrinted>2014-08-03T02:48:44Z</cp:lastPrinted>
  <dcterms:created xsi:type="dcterms:W3CDTF">2014-04-30T18:43:33Z</dcterms:created>
  <dcterms:modified xsi:type="dcterms:W3CDTF">2020-03-10T15:36:21Z</dcterms:modified>
</cp:coreProperties>
</file>