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84" r:id="rId6"/>
    <p:sldId id="308" r:id="rId7"/>
    <p:sldId id="309" r:id="rId8"/>
    <p:sldId id="310" r:id="rId9"/>
    <p:sldId id="304" r:id="rId10"/>
    <p:sldId id="311" r:id="rId11"/>
    <p:sldId id="312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E68"/>
    <a:srgbClr val="000099"/>
    <a:srgbClr val="FF9933"/>
    <a:srgbClr val="DF6613"/>
    <a:srgbClr val="0033CC"/>
    <a:srgbClr val="B3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8" y="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2700" y="0"/>
            <a:ext cx="12204700" cy="6857999"/>
          </a:xfrm>
          <a:prstGeom prst="rect">
            <a:avLst/>
          </a:prstGeom>
          <a:solidFill>
            <a:srgbClr val="282E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aseline="-250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592263"/>
            <a:ext cx="9144000" cy="1633537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52900"/>
            <a:ext cx="9144000" cy="15748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19809" y="497840"/>
            <a:ext cx="3248891" cy="365125"/>
          </a:xfrm>
        </p:spPr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25900" y="497840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597900" y="497840"/>
            <a:ext cx="3309852" cy="365125"/>
          </a:xfrm>
        </p:spPr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-19166" y="0"/>
            <a:ext cx="12211166" cy="99567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aseline="-25000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484" y="173411"/>
            <a:ext cx="1472742" cy="64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76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52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1147155"/>
            <a:ext cx="2628900" cy="5029808"/>
          </a:xfrm>
        </p:spPr>
        <p:txBody>
          <a:bodyPr vert="eaVert"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1147155"/>
            <a:ext cx="7734300" cy="5029807"/>
          </a:xfrm>
        </p:spPr>
        <p:txBody>
          <a:bodyPr vert="eaVert"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77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2509" y="1435100"/>
            <a:ext cx="11529753" cy="4741863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74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800" y="1346200"/>
            <a:ext cx="11488652" cy="32162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31800" y="4589463"/>
            <a:ext cx="1148865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58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68300" y="1381124"/>
            <a:ext cx="5562600" cy="4664075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88100" y="1381124"/>
            <a:ext cx="5549900" cy="46640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17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1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89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00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9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55D-BC2D-4EEB-81B5-5AF65239312D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676F-45CD-4D98-9966-A6BFB83F47D0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04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2509" y="1305098"/>
            <a:ext cx="11529753" cy="4871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32509" y="6356350"/>
            <a:ext cx="3248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31A155D-BC2D-4EEB-81B5-5AF65239312D}" type="datetimeFigureOut">
              <a:rPr lang="fr-FR" smtClean="0"/>
              <a:pPr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09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728676F-45CD-4D98-9966-A6BFB83F47D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12191999" cy="995679"/>
          </a:xfrm>
          <a:prstGeom prst="rect">
            <a:avLst/>
          </a:prstGeom>
          <a:solidFill>
            <a:srgbClr val="282E6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aseline="-2500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58042" y="-638"/>
            <a:ext cx="9628912" cy="9962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04" y="231601"/>
            <a:ext cx="1208592" cy="532477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-27"/>
            <a:ext cx="2128059" cy="995679"/>
          </a:xfrm>
          <a:custGeom>
            <a:avLst/>
            <a:gdLst>
              <a:gd name="connsiteX0" fmla="*/ 0 w 2128058"/>
              <a:gd name="connsiteY0" fmla="*/ 0 h 995679"/>
              <a:gd name="connsiteX1" fmla="*/ 2128058 w 2128058"/>
              <a:gd name="connsiteY1" fmla="*/ 0 h 995679"/>
              <a:gd name="connsiteX2" fmla="*/ 2128058 w 2128058"/>
              <a:gd name="connsiteY2" fmla="*/ 995679 h 995679"/>
              <a:gd name="connsiteX3" fmla="*/ 0 w 2128058"/>
              <a:gd name="connsiteY3" fmla="*/ 995679 h 995679"/>
              <a:gd name="connsiteX4" fmla="*/ 0 w 2128058"/>
              <a:gd name="connsiteY4" fmla="*/ 0 h 995679"/>
              <a:gd name="connsiteX0" fmla="*/ 0 w 2128058"/>
              <a:gd name="connsiteY0" fmla="*/ 0 h 995679"/>
              <a:gd name="connsiteX1" fmla="*/ 1945178 w 2128058"/>
              <a:gd name="connsiteY1" fmla="*/ 0 h 995679"/>
              <a:gd name="connsiteX2" fmla="*/ 2128058 w 2128058"/>
              <a:gd name="connsiteY2" fmla="*/ 995679 h 995679"/>
              <a:gd name="connsiteX3" fmla="*/ 0 w 2128058"/>
              <a:gd name="connsiteY3" fmla="*/ 995679 h 995679"/>
              <a:gd name="connsiteX4" fmla="*/ 0 w 2128058"/>
              <a:gd name="connsiteY4" fmla="*/ 0 h 995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8058" h="995679">
                <a:moveTo>
                  <a:pt x="0" y="0"/>
                </a:moveTo>
                <a:lnTo>
                  <a:pt x="1945178" y="0"/>
                </a:lnTo>
                <a:lnTo>
                  <a:pt x="2128058" y="995679"/>
                </a:lnTo>
                <a:lnTo>
                  <a:pt x="0" y="99567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4" y="161065"/>
            <a:ext cx="1472742" cy="64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02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2E68"/>
        </a:buClr>
        <a:buFont typeface="Wingdings" panose="05000000000000000000" pitchFamily="2" charset="2"/>
        <a:buChar char="§"/>
        <a:defRPr sz="2800" kern="1200">
          <a:solidFill>
            <a:srgbClr val="282E68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2E68"/>
        </a:buClr>
        <a:buFont typeface="Wingdings" panose="05000000000000000000" pitchFamily="2" charset="2"/>
        <a:buChar char="§"/>
        <a:defRPr sz="2400" kern="1200">
          <a:solidFill>
            <a:srgbClr val="282E68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2E68"/>
        </a:buClr>
        <a:buFont typeface="Wingdings" panose="05000000000000000000" pitchFamily="2" charset="2"/>
        <a:buChar char="§"/>
        <a:defRPr sz="2000" kern="1200">
          <a:solidFill>
            <a:srgbClr val="282E68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2E68"/>
        </a:buClr>
        <a:buFont typeface="Wingdings" panose="05000000000000000000" pitchFamily="2" charset="2"/>
        <a:buChar char="§"/>
        <a:defRPr sz="1800" kern="1200">
          <a:solidFill>
            <a:srgbClr val="282E68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2E68"/>
        </a:buClr>
        <a:buFont typeface="Wingdings" panose="05000000000000000000" pitchFamily="2" charset="2"/>
        <a:buChar char="§"/>
        <a:defRPr sz="1800" kern="1200">
          <a:solidFill>
            <a:srgbClr val="282E68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EIS_2001/L10303.htm#art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15-2018/2015/Lei/L13129.htm#art4" TargetMode="External"/><Relationship Id="rId2" Type="http://schemas.openxmlformats.org/officeDocument/2006/relationships/hyperlink" Target="http://www.planalto.gov.br/ccivil_03/_Ato2015-2018/2015/Lei/L13129.htm#art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34716" y="2346157"/>
            <a:ext cx="9633284" cy="9384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FR" sz="4000" b="1" dirty="0" smtClean="0">
                <a:latin typeface="Cambria" panose="02040503050406030204" pitchFamily="18" charset="0"/>
              </a:rPr>
              <a:t/>
            </a:r>
            <a:br>
              <a:rPr lang="fr-FR" sz="4000" b="1" dirty="0" smtClean="0">
                <a:latin typeface="Cambria" panose="02040503050406030204" pitchFamily="18" charset="0"/>
              </a:rPr>
            </a:br>
            <a:r>
              <a:rPr lang="fr-FR" sz="4000" b="1" dirty="0" smtClean="0">
                <a:latin typeface="Cambria" panose="02040503050406030204" pitchFamily="18" charset="0"/>
              </a:rPr>
              <a:t/>
            </a:r>
            <a:br>
              <a:rPr lang="fr-FR" sz="4000" b="1" dirty="0" smtClean="0">
                <a:latin typeface="Cambria" panose="02040503050406030204" pitchFamily="18" charset="0"/>
              </a:rPr>
            </a:br>
            <a:r>
              <a:rPr lang="fr-FR" sz="4000" b="1" dirty="0">
                <a:latin typeface="Cambria" panose="02040503050406030204" pitchFamily="18" charset="0"/>
              </a:rPr>
              <a:t/>
            </a:r>
            <a:br>
              <a:rPr lang="fr-FR" sz="4000" b="1" dirty="0">
                <a:latin typeface="Cambria" panose="02040503050406030204" pitchFamily="18" charset="0"/>
              </a:rPr>
            </a:br>
            <a:r>
              <a:rPr lang="fr-FR" sz="4000" b="1" dirty="0" smtClean="0">
                <a:latin typeface="Cambria" panose="02040503050406030204" pitchFamily="18" charset="0"/>
              </a:rPr>
              <a:t/>
            </a:r>
            <a:br>
              <a:rPr lang="fr-FR" sz="4000" b="1" dirty="0" smtClean="0">
                <a:latin typeface="Cambria" panose="02040503050406030204" pitchFamily="18" charset="0"/>
              </a:rPr>
            </a:br>
            <a:r>
              <a:rPr lang="fr-FR" sz="2800" b="1" dirty="0" smtClean="0">
                <a:latin typeface="Cambria" panose="02040503050406030204" pitchFamily="18" charset="0"/>
              </a:rPr>
              <a:t>ARNOLDO </a:t>
            </a:r>
            <a:r>
              <a:rPr lang="fr-FR" sz="2800" b="1" dirty="0" smtClean="0">
                <a:latin typeface="Cambria" panose="02040503050406030204" pitchFamily="18" charset="0"/>
              </a:rPr>
              <a:t>WALD </a:t>
            </a:r>
            <a:br>
              <a:rPr lang="fr-FR" sz="2800" b="1" dirty="0" smtClean="0">
                <a:latin typeface="Cambria" panose="02040503050406030204" pitchFamily="18" charset="0"/>
              </a:rPr>
            </a:br>
            <a:r>
              <a:rPr lang="pt-BR" sz="1800" dirty="0" smtClean="0"/>
              <a:t>Advogado</a:t>
            </a:r>
            <a:r>
              <a:rPr lang="pt-BR" sz="1800" dirty="0"/>
              <a:t>. Professor Catedrático de Direito Civil na Faculdade de Direito da Universidade do Estado do Rio de Janeiro (UERJ). Doutor </a:t>
            </a:r>
            <a:r>
              <a:rPr lang="pt-BR" sz="1800" i="1" dirty="0"/>
              <a:t>honoris causa</a:t>
            </a:r>
            <a:r>
              <a:rPr lang="pt-BR" sz="1800" dirty="0"/>
              <a:t> da Universidade </a:t>
            </a:r>
            <a:r>
              <a:rPr lang="pt-BR" sz="1800" dirty="0" err="1"/>
              <a:t>Panthéon</a:t>
            </a:r>
            <a:r>
              <a:rPr lang="pt-BR" sz="1800" dirty="0"/>
              <a:t>-Assas (Paris II).</a:t>
            </a:r>
            <a:endParaRPr lang="fr-FR" sz="1800" b="1" dirty="0">
              <a:latin typeface="Cambria" panose="020405030504060302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523875"/>
            <a:ext cx="9144000" cy="1744578"/>
          </a:xfrm>
        </p:spPr>
        <p:txBody>
          <a:bodyPr>
            <a:noAutofit/>
          </a:bodyPr>
          <a:lstStyle/>
          <a:p>
            <a:r>
              <a:rPr lang="pt-BR" b="1" dirty="0"/>
              <a:t>Audiência Pública da Comissão do Código Comercial - 18/04/2018 - 14h30 - Senado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955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latin typeface="Cambria" panose="02040503050406030204" pitchFamily="18" charset="0"/>
              </a:rPr>
              <a:t>Lei </a:t>
            </a:r>
            <a:r>
              <a:rPr lang="pt-BR" sz="2800" b="1" dirty="0" smtClean="0">
                <a:latin typeface="Cambria" panose="02040503050406030204" pitchFamily="18" charset="0"/>
              </a:rPr>
              <a:t>6.404/76 </a:t>
            </a:r>
            <a:r>
              <a:rPr lang="pt-BR" sz="2800" b="1" dirty="0">
                <a:latin typeface="Cambria" panose="02040503050406030204" pitchFamily="18" charset="0"/>
              </a:rPr>
              <a:t>– Lei das S.A.</a:t>
            </a:r>
            <a:r>
              <a:rPr lang="pt-BR" sz="2800" b="1" dirty="0" smtClean="0">
                <a:latin typeface="Cambria" panose="02040503050406030204" pitchFamily="18" charset="0"/>
              </a:rPr>
              <a:t>	 </a:t>
            </a:r>
            <a:r>
              <a:rPr lang="pt-BR" sz="2300" b="1" dirty="0" smtClean="0">
                <a:latin typeface="Cambria" panose="02040503050406030204" pitchFamily="18" charset="0"/>
              </a:rPr>
              <a:t>	</a:t>
            </a:r>
            <a:endParaRPr lang="pt-BR" sz="23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9579" y="1249749"/>
            <a:ext cx="11529753" cy="5860800"/>
          </a:xfrm>
        </p:spPr>
        <p:txBody>
          <a:bodyPr>
            <a:noAutofit/>
          </a:bodyPr>
          <a:lstStyle/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algn="just"/>
            <a:r>
              <a:rPr lang="pt-BR" sz="2400" b="1" dirty="0">
                <a:latin typeface="Cambria" panose="02040503050406030204" pitchFamily="18" charset="0"/>
              </a:rPr>
              <a:t>Art. 109. (...)</a:t>
            </a:r>
            <a:endParaRPr lang="pt-BR" sz="2400" dirty="0">
              <a:latin typeface="Cambria" panose="02040503050406030204" pitchFamily="18" charset="0"/>
            </a:endParaRPr>
          </a:p>
          <a:p>
            <a:pPr algn="just"/>
            <a:r>
              <a:rPr lang="pt-BR" sz="2400" b="1" dirty="0">
                <a:latin typeface="Cambria" panose="02040503050406030204" pitchFamily="18" charset="0"/>
              </a:rPr>
              <a:t>§ 3</a:t>
            </a:r>
            <a:r>
              <a:rPr lang="pt-BR" sz="2400" b="1" u="sng" baseline="30000" dirty="0">
                <a:latin typeface="Cambria" panose="02040503050406030204" pitchFamily="18" charset="0"/>
              </a:rPr>
              <a:t>o</a:t>
            </a:r>
            <a:r>
              <a:rPr lang="pt-BR" sz="2400" b="1" dirty="0">
                <a:latin typeface="Cambria" panose="02040503050406030204" pitchFamily="18" charset="0"/>
              </a:rPr>
              <a:t> </a:t>
            </a:r>
            <a:r>
              <a:rPr lang="pt-BR" sz="2400" dirty="0">
                <a:latin typeface="Cambria" panose="02040503050406030204" pitchFamily="18" charset="0"/>
              </a:rPr>
              <a:t>O estatuto da sociedade pode estabelecer que as divergências entre os acionistas e a companhia, ou entre os acionistas controladores e os acionistas minoritários, poderão ser solucionadas mediante arbitragem, nos termos em que especificar. </a:t>
            </a:r>
            <a:r>
              <a:rPr lang="pt-BR" sz="2400" u="sng" dirty="0">
                <a:latin typeface="Cambria" panose="02040503050406030204" pitchFamily="18" charset="0"/>
                <a:hlinkClick r:id="rId2"/>
              </a:rPr>
              <a:t>(Incluído pela Lei nº 10.303, de 2001)</a:t>
            </a:r>
            <a:endParaRPr lang="pt-BR" sz="2400" dirty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36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latin typeface="Cambria" panose="02040503050406030204" pitchFamily="18" charset="0"/>
              </a:rPr>
              <a:t>Lei 6.404/76 – Lei das S.A.</a:t>
            </a:r>
            <a:r>
              <a:rPr lang="pt-BR" sz="2800" b="1" dirty="0" smtClean="0">
                <a:latin typeface="Cambria" panose="02040503050406030204" pitchFamily="18" charset="0"/>
              </a:rPr>
              <a:t> 	</a:t>
            </a:r>
            <a:endParaRPr lang="pt-BR" sz="2800" b="1" dirty="0">
              <a:latin typeface="Cambria" panose="0204050305040603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9579" y="1249749"/>
            <a:ext cx="11529753" cy="5860800"/>
          </a:xfrm>
        </p:spPr>
        <p:txBody>
          <a:bodyPr>
            <a:noAutofit/>
          </a:bodyPr>
          <a:lstStyle/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r>
              <a:rPr lang="pt-BR" b="1" dirty="0" smtClean="0">
                <a:latin typeface="Cambria" panose="02040503050406030204" pitchFamily="18" charset="0"/>
              </a:rPr>
              <a:t>Art</a:t>
            </a:r>
            <a:r>
              <a:rPr lang="pt-BR" b="1" dirty="0">
                <a:latin typeface="Cambria" panose="02040503050406030204" pitchFamily="18" charset="0"/>
              </a:rPr>
              <a:t>. 136-A</a:t>
            </a:r>
            <a:r>
              <a:rPr lang="pt-BR" dirty="0">
                <a:latin typeface="Cambria" panose="02040503050406030204" pitchFamily="18" charset="0"/>
              </a:rPr>
              <a:t>.  A aprovação da inserção de convenção de arbitragem no estatuto social, observado o </a:t>
            </a:r>
            <a:r>
              <a:rPr lang="pt-BR" i="1" dirty="0" err="1">
                <a:latin typeface="Cambria" panose="02040503050406030204" pitchFamily="18" charset="0"/>
              </a:rPr>
              <a:t>quorum</a:t>
            </a:r>
            <a:r>
              <a:rPr lang="pt-BR" i="1" dirty="0">
                <a:latin typeface="Cambria" panose="02040503050406030204" pitchFamily="18" charset="0"/>
              </a:rPr>
              <a:t> </a:t>
            </a:r>
            <a:r>
              <a:rPr lang="pt-BR" dirty="0">
                <a:latin typeface="Cambria" panose="02040503050406030204" pitchFamily="18" charset="0"/>
              </a:rPr>
              <a:t>do art. 136, obriga a todos os acionistas, assegurado ao acionista dissidente o direito de retirar-se da companhia mediante o reembolso do valor de suas ações, nos termos do art. 45.  </a:t>
            </a:r>
            <a:r>
              <a:rPr lang="pt-BR" u="sng" dirty="0">
                <a:latin typeface="Cambria" panose="02040503050406030204" pitchFamily="18" charset="0"/>
                <a:hlinkClick r:id="rId2"/>
              </a:rPr>
              <a:t>(Incluído pela Lei nº 13.129, de 2015</a:t>
            </a:r>
            <a:r>
              <a:rPr lang="pt-BR" u="sng" dirty="0" smtClean="0">
                <a:latin typeface="Cambria" panose="02040503050406030204" pitchFamily="18" charset="0"/>
                <a:hlinkClick r:id="rId2"/>
              </a:rPr>
              <a:t>)</a:t>
            </a:r>
            <a:endParaRPr lang="pt-BR" u="sng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u="sng" dirty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Cambria" panose="02040503050406030204" pitchFamily="18" charset="0"/>
              </a:rPr>
              <a:t>§ 1</a:t>
            </a:r>
            <a:r>
              <a:rPr lang="pt-BR" u="sng" baseline="30000" dirty="0">
                <a:latin typeface="Cambria" panose="02040503050406030204" pitchFamily="18" charset="0"/>
              </a:rPr>
              <a:t>o</a:t>
            </a:r>
            <a:r>
              <a:rPr lang="pt-BR" dirty="0">
                <a:latin typeface="Cambria" panose="02040503050406030204" pitchFamily="18" charset="0"/>
              </a:rPr>
              <a:t> A convenção somente terá eficácia após o decurso do prazo de 30 (trinta) dias, contado da publicação da ata da assembleia geral que a aprovou.      </a:t>
            </a:r>
            <a:r>
              <a:rPr lang="pt-BR" u="sng" dirty="0">
                <a:latin typeface="Cambria" panose="02040503050406030204" pitchFamily="18" charset="0"/>
                <a:hlinkClick r:id="rId3"/>
              </a:rPr>
              <a:t>(Incluído pela Lei nº 13.129, de 2015)</a:t>
            </a:r>
            <a:r>
              <a:rPr lang="pt-BR" dirty="0">
                <a:latin typeface="Cambria" panose="02040503050406030204" pitchFamily="18" charset="0"/>
              </a:rPr>
              <a:t>     </a:t>
            </a: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u="sng" dirty="0" smtClean="0">
              <a:latin typeface="Cambria" panose="02040503050406030204" pitchFamily="18" charset="0"/>
            </a:endParaRPr>
          </a:p>
          <a:p>
            <a:pPr algn="just"/>
            <a:r>
              <a:rPr lang="pt-BR" sz="2000" dirty="0">
                <a:latin typeface="Cambria" panose="02040503050406030204" pitchFamily="18" charset="0"/>
              </a:rPr>
              <a:t>§ 2</a:t>
            </a:r>
            <a:r>
              <a:rPr lang="pt-BR" sz="2000" u="sng" baseline="30000" dirty="0">
                <a:latin typeface="Cambria" panose="02040503050406030204" pitchFamily="18" charset="0"/>
              </a:rPr>
              <a:t>o</a:t>
            </a:r>
            <a:r>
              <a:rPr lang="pt-BR" sz="2000" dirty="0">
                <a:latin typeface="Cambria" panose="02040503050406030204" pitchFamily="18" charset="0"/>
              </a:rPr>
              <a:t> O direito de retirada previsto no caput não será aplicável:    </a:t>
            </a:r>
            <a:r>
              <a:rPr lang="pt-BR" sz="2000" u="sng" dirty="0">
                <a:latin typeface="Cambria" panose="02040503050406030204" pitchFamily="18" charset="0"/>
                <a:hlinkClick r:id="rId2"/>
              </a:rPr>
              <a:t>(Incluído pela Lei nº 13.129, de 2015)</a:t>
            </a:r>
            <a:r>
              <a:rPr lang="pt-BR" sz="2000" dirty="0">
                <a:latin typeface="Cambria" panose="02040503050406030204" pitchFamily="18" charset="0"/>
              </a:rPr>
              <a:t>     </a:t>
            </a:r>
          </a:p>
          <a:p>
            <a:pPr algn="just"/>
            <a:r>
              <a:rPr lang="pt-BR" sz="2000" dirty="0">
                <a:latin typeface="Cambria" panose="02040503050406030204" pitchFamily="18" charset="0"/>
              </a:rPr>
              <a:t>I - caso a inclusão da convenção de arbitragem no estatuto social represente condição para que os valores mobiliários de emissão da companhia sejam admitidos à negociação em segmento de listagem de bolsa de valores ou de mercado de balcão organizado que exija dispersão acionária mínima de 25% (vinte e cinco por cento) das ações de cada espécie ou classe;        </a:t>
            </a:r>
            <a:r>
              <a:rPr lang="pt-BR" sz="2000" u="sng" dirty="0">
                <a:latin typeface="Cambria" panose="02040503050406030204" pitchFamily="18" charset="0"/>
                <a:hlinkClick r:id="rId2"/>
              </a:rPr>
              <a:t>(Incluído pela Lei nº 13.129, de 2015)</a:t>
            </a:r>
            <a:r>
              <a:rPr lang="pt-BR" sz="2000" dirty="0">
                <a:latin typeface="Cambria" panose="02040503050406030204" pitchFamily="18" charset="0"/>
              </a:rPr>
              <a:t>      </a:t>
            </a:r>
          </a:p>
          <a:p>
            <a:pPr algn="just"/>
            <a:r>
              <a:rPr lang="pt-BR" sz="2000" dirty="0">
                <a:latin typeface="Cambria" panose="02040503050406030204" pitchFamily="18" charset="0"/>
              </a:rPr>
              <a:t>II - caso a inclusão da convenção de arbitragem seja efetuada no estatuto social de companhia aberta cujas ações sejam dotadas de liquidez e dispersão no mercado, nos termos das alíneas “a” e “b” do inciso II do art. 137 desta Lei.        </a:t>
            </a:r>
            <a:r>
              <a:rPr lang="pt-BR" sz="2000" u="sng" dirty="0">
                <a:latin typeface="Cambria" panose="02040503050406030204" pitchFamily="18" charset="0"/>
                <a:hlinkClick r:id="rId2"/>
              </a:rPr>
              <a:t>(Incluído pela Lei nº 13.129, de 2015)</a:t>
            </a:r>
            <a:r>
              <a:rPr lang="pt-BR" sz="2000" dirty="0">
                <a:latin typeface="Cambria" panose="02040503050406030204" pitchFamily="18" charset="0"/>
              </a:rPr>
              <a:t>    </a:t>
            </a:r>
            <a:r>
              <a:rPr lang="pt-BR" sz="2000" dirty="0"/>
              <a:t> </a:t>
            </a: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5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Cambria" panose="02040503050406030204" pitchFamily="18" charset="0"/>
              </a:rPr>
              <a:t>LEI 6.404/76 – LEI DAS S.A. 	</a:t>
            </a:r>
            <a:endParaRPr lang="pt-BR" sz="2800" b="1" dirty="0">
              <a:latin typeface="Cambria" panose="0204050305040603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9579" y="1249749"/>
            <a:ext cx="11529753" cy="5860800"/>
          </a:xfrm>
        </p:spPr>
        <p:txBody>
          <a:bodyPr>
            <a:noAutofit/>
          </a:bodyPr>
          <a:lstStyle/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dirty="0" smtClean="0"/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r>
              <a:rPr lang="pt-BR" sz="2400" dirty="0" smtClean="0">
                <a:latin typeface="Cambria" panose="02040503050406030204" pitchFamily="18" charset="0"/>
              </a:rPr>
              <a:t>“Embora </a:t>
            </a:r>
            <a:r>
              <a:rPr lang="pt-BR" sz="2400" dirty="0">
                <a:latin typeface="Cambria" panose="02040503050406030204" pitchFamily="18" charset="0"/>
              </a:rPr>
              <a:t>a Lei das S.A. mencione apenas as divergências entre os acionistas e a companhia, ou entre acionistas controladores e os minoritários, nada impede que o estatuto social relacione outros conflitos como passíveis de solução mediante a via arbitral. Assim, eventuais divergências entre integrantes do mesmo bloco de controle ou entre 2 (dois) grupos de acionistas minoritários, ou entre administradores e acionistas, ou entre o conselho de administração e o conselho fiscal, ou mesmo entre membros de um mesmo órgão de administração, desde que exista previsão expressa no estatuo, poderão ser objeto de arbitragem. O dispositivo legal deve ser interpretado tendo em vista o princípio </a:t>
            </a:r>
            <a:r>
              <a:rPr lang="pt-BR" sz="2400" i="1" dirty="0">
                <a:latin typeface="Cambria" panose="02040503050406030204" pitchFamily="18" charset="0"/>
              </a:rPr>
              <a:t>favor </a:t>
            </a:r>
            <a:r>
              <a:rPr lang="pt-BR" sz="2400" i="1" dirty="0" err="1">
                <a:latin typeface="Cambria" panose="02040503050406030204" pitchFamily="18" charset="0"/>
              </a:rPr>
              <a:t>arbitratis</a:t>
            </a:r>
            <a:r>
              <a:rPr lang="pt-BR" sz="2400" i="1" dirty="0">
                <a:latin typeface="Cambria" panose="02040503050406030204" pitchFamily="18" charset="0"/>
              </a:rPr>
              <a:t>: </a:t>
            </a:r>
            <a:r>
              <a:rPr lang="pt-BR" sz="2400" dirty="0">
                <a:latin typeface="Cambria" panose="02040503050406030204" pitchFamily="18" charset="0"/>
              </a:rPr>
              <a:t>se os acionistas decidiram submeter determinados litígios à arbitragem, mediante cláusula compromissória estatutária, tal vontade deve ser respeitada.”</a:t>
            </a:r>
            <a:endParaRPr lang="pt-BR" sz="2400" b="1" dirty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r>
              <a:rPr lang="pt-BR" sz="1800" dirty="0">
                <a:latin typeface="Cambria" panose="02040503050406030204" pitchFamily="18" charset="0"/>
              </a:rPr>
              <a:t>    </a:t>
            </a: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18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PROJETO DE LEI DO SENADO N° 487, DE 2013</a:t>
            </a:r>
            <a:r>
              <a:rPr lang="pt-BR" b="1" dirty="0" smtClean="0"/>
              <a:t>	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9579" y="1249749"/>
            <a:ext cx="11529753" cy="5860800"/>
          </a:xfrm>
        </p:spPr>
        <p:txBody>
          <a:bodyPr>
            <a:noAutofit/>
          </a:bodyPr>
          <a:lstStyle/>
          <a:p>
            <a:endParaRPr lang="pt-BR" b="1" dirty="0" smtClean="0"/>
          </a:p>
          <a:p>
            <a:pPr algn="just"/>
            <a:r>
              <a:rPr lang="pt-BR" sz="2400" b="1" dirty="0" smtClean="0">
                <a:latin typeface="Cambria" panose="02040503050406030204" pitchFamily="18" charset="0"/>
              </a:rPr>
              <a:t>Art</a:t>
            </a:r>
            <a:r>
              <a:rPr lang="pt-BR" sz="2400" b="1" dirty="0">
                <a:latin typeface="Cambria" panose="02040503050406030204" pitchFamily="18" charset="0"/>
              </a:rPr>
              <a:t>. 188. </a:t>
            </a:r>
            <a:r>
              <a:rPr lang="pt-BR" sz="2400" dirty="0">
                <a:latin typeface="Cambria" panose="02040503050406030204" pitchFamily="18" charset="0"/>
              </a:rPr>
              <a:t>Todos os litígios societários, inclusive o cumprimento de deveres ou obrigações de sócio, a liquidação de quota, apuração de haveres e dissolução, podem ser decididos mediante recurso à arbitragem nos termos da convenção firmada pelas partes ou constantes do contrato social, estatuto ou acordo de acionistas ou de quotistas, abrangendo divergências entre:</a:t>
            </a:r>
          </a:p>
          <a:p>
            <a:pPr algn="just"/>
            <a:r>
              <a:rPr lang="pt-BR" sz="2400" dirty="0">
                <a:latin typeface="Cambria" panose="02040503050406030204" pitchFamily="18" charset="0"/>
              </a:rPr>
              <a:t> </a:t>
            </a:r>
          </a:p>
          <a:p>
            <a:pPr lvl="0" algn="just"/>
            <a:r>
              <a:rPr lang="pt-BR" sz="2400" dirty="0">
                <a:latin typeface="Cambria" panose="02040503050406030204" pitchFamily="18" charset="0"/>
              </a:rPr>
              <a:t>a sociedade e seus administradores;</a:t>
            </a:r>
          </a:p>
          <a:p>
            <a:pPr lvl="0" algn="just"/>
            <a:r>
              <a:rPr lang="pt-BR" sz="2400" dirty="0">
                <a:latin typeface="Cambria" panose="02040503050406030204" pitchFamily="18" charset="0"/>
              </a:rPr>
              <a:t>a sociedade e seus sócios; ou </a:t>
            </a:r>
          </a:p>
          <a:p>
            <a:pPr algn="just"/>
            <a:r>
              <a:rPr lang="pt-BR" sz="2400" dirty="0">
                <a:latin typeface="Cambria" panose="02040503050406030204" pitchFamily="18" charset="0"/>
              </a:rPr>
              <a:t>os sócios, entre si, ou com os administradores.   </a:t>
            </a:r>
            <a:r>
              <a:rPr lang="pt-BR" sz="4400" dirty="0">
                <a:latin typeface="Cambria" panose="02040503050406030204" pitchFamily="18" charset="0"/>
              </a:rPr>
              <a:t> </a:t>
            </a:r>
            <a:r>
              <a:rPr lang="pt-BR" sz="4400" dirty="0"/>
              <a:t> </a:t>
            </a: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4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Cambria" panose="02040503050406030204" pitchFamily="18" charset="0"/>
              </a:rPr>
              <a:t>RECOMENDAÇÕES DA CVM SOBRE GOVERNANÇA CORPORATIVA – Jun./2002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9579" y="1249749"/>
            <a:ext cx="11529753" cy="5860800"/>
          </a:xfrm>
        </p:spPr>
        <p:txBody>
          <a:bodyPr>
            <a:noAutofit/>
          </a:bodyPr>
          <a:lstStyle/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algn="just"/>
            <a:endParaRPr lang="pt-BR" sz="2400" b="1" i="1" dirty="0" smtClean="0">
              <a:latin typeface="Cambria" panose="02040503050406030204" pitchFamily="18" charset="0"/>
            </a:endParaRPr>
          </a:p>
          <a:p>
            <a:pPr algn="just"/>
            <a:r>
              <a:rPr lang="pt-BR" sz="2400" b="1" dirty="0" smtClean="0">
                <a:latin typeface="Cambria" panose="02040503050406030204" pitchFamily="18" charset="0"/>
              </a:rPr>
              <a:t>III.6</a:t>
            </a:r>
            <a:r>
              <a:rPr lang="pt-BR" sz="2400" dirty="0" smtClean="0">
                <a:latin typeface="Cambria" panose="02040503050406030204" pitchFamily="18" charset="0"/>
              </a:rPr>
              <a:t> </a:t>
            </a:r>
            <a:r>
              <a:rPr lang="pt-BR" sz="2400" dirty="0">
                <a:latin typeface="Cambria" panose="02040503050406030204" pitchFamily="18" charset="0"/>
              </a:rPr>
              <a:t>O estatuto da companhia deve estabelecer que as divergências entre acionistas e companhia ou entre acionistas controladores e acionistas minoritários serão solucionadas por arbitragem. A adoção da arbitragem visa acelerar a solução de impasses, sem prejuízo da qualidade do julgamento. A eficácia de uma tal disposição estatutária depende de que sejam escolhidas câmaras arbitrais cujos membros tenham reconhecida capacidade em matérias societárias.”</a:t>
            </a: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903600" lvl="3" indent="-446400"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t-BR" sz="16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t-BR" sz="1800" dirty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903600" lvl="3" indent="-446400" algn="just">
              <a:lnSpc>
                <a:spcPct val="100000"/>
              </a:lnSpc>
              <a:spcBef>
                <a:spcPts val="0"/>
              </a:spcBef>
            </a:pPr>
            <a:endParaRPr lang="pt-BR" sz="1600" b="1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b="1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b="1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00000"/>
              </a:lnSpc>
              <a:spcBef>
                <a:spcPts val="0"/>
              </a:spcBef>
            </a:pPr>
            <a:endParaRPr lang="pt-BR" sz="1800" b="1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  <a:p>
            <a:pPr marL="446400" lvl="2" indent="-446400"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29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CÓDIGO DE MELHORES PRÁTICAS DO IBGC, 2015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“</a:t>
            </a:r>
            <a:r>
              <a:rPr lang="pt-BR" b="1" dirty="0"/>
              <a:t>Práticas</a:t>
            </a:r>
            <a:r>
              <a:rPr lang="pt-BR" dirty="0"/>
              <a:t> a) O estatuto/contrato social deve, sempre que aplicável, contemplar:</a:t>
            </a:r>
          </a:p>
          <a:p>
            <a:pPr algn="just"/>
            <a:r>
              <a:rPr lang="pt-BR" dirty="0"/>
              <a:t>(...)</a:t>
            </a:r>
          </a:p>
          <a:p>
            <a:pPr algn="just"/>
            <a:r>
              <a:rPr lang="pt-BR" dirty="0"/>
              <a:t>x. cláusulas de arbitragem e/ou outras formas de resolução de conflito (vide 1.4);</a:t>
            </a:r>
          </a:p>
          <a:p>
            <a:pPr algn="just"/>
            <a:r>
              <a:rPr lang="pt-BR" dirty="0"/>
              <a:t>(...)</a:t>
            </a:r>
          </a:p>
          <a:p>
            <a:pPr algn="just"/>
            <a:r>
              <a:rPr lang="pt-BR" b="1" dirty="0"/>
              <a:t>1.4 </a:t>
            </a:r>
            <a:r>
              <a:rPr lang="pt-BR" cap="small" dirty="0"/>
              <a:t>Mediação e arbitragem Fundamento</a:t>
            </a:r>
            <a:r>
              <a:rPr lang="pt-BR" dirty="0"/>
              <a:t> </a:t>
            </a:r>
          </a:p>
          <a:p>
            <a:pPr algn="just"/>
            <a:r>
              <a:rPr lang="pt-BR" dirty="0"/>
              <a:t> </a:t>
            </a:r>
          </a:p>
          <a:p>
            <a:pPr algn="just"/>
            <a:r>
              <a:rPr lang="pt-BR" dirty="0"/>
              <a:t>É fundamental prever formas ágeis e eficazes de resolução de controvérsias e divergências entre sócios e administradores e entre estes e a própria organização, para evitar prejuízos ao desempenho ou redução do valor da organização. </a:t>
            </a:r>
          </a:p>
          <a:p>
            <a:pPr algn="just"/>
            <a:r>
              <a:rPr lang="pt-BR" dirty="0"/>
              <a:t> </a:t>
            </a:r>
          </a:p>
          <a:p>
            <a:pPr algn="just"/>
            <a:r>
              <a:rPr lang="pt-BR" dirty="0"/>
              <a:t>Práticas </a:t>
            </a:r>
          </a:p>
          <a:p>
            <a:pPr algn="just"/>
            <a:r>
              <a:rPr lang="pt-BR" dirty="0"/>
              <a:t>a) Os conflitos entre sócios, administradores e entre estes e a organização devem, preferencialmente, ser resolvidos mediante a negociação entre as partes. Caso isso não seja possível, recomenda-se que sejam resolvidos por meio de mediação e/ou arbitragem.”</a:t>
            </a:r>
          </a:p>
        </p:txBody>
      </p:sp>
    </p:spTree>
    <p:extLst>
      <p:ext uri="{BB962C8B-B14F-4D97-AF65-F5344CB8AC3E}">
        <p14:creationId xmlns:p14="http://schemas.microsoft.com/office/powerpoint/2010/main" val="990317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Comissão do Código Comercial - 18/04/2018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altLang="pt-BR" sz="5400" dirty="0" smtClean="0">
              <a:solidFill>
                <a:srgbClr val="33339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pt-BR" altLang="pt-BR" sz="5400" dirty="0">
              <a:solidFill>
                <a:srgbClr val="33339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pt-BR" altLang="pt-BR" sz="5400" dirty="0" smtClean="0">
                <a:solidFill>
                  <a:srgbClr val="333399"/>
                </a:solidFill>
                <a:latin typeface="Cambria" panose="02040503050406030204" pitchFamily="18" charset="0"/>
              </a:rPr>
              <a:t>Muito </a:t>
            </a:r>
            <a:r>
              <a:rPr lang="pt-BR" altLang="pt-BR" sz="5400" dirty="0">
                <a:solidFill>
                  <a:srgbClr val="333399"/>
                </a:solidFill>
                <a:latin typeface="Cambria" panose="02040503050406030204" pitchFamily="18" charset="0"/>
              </a:rPr>
              <a:t>obrigado!</a:t>
            </a:r>
          </a:p>
          <a:p>
            <a:pPr marL="0" indent="0" algn="ctr">
              <a:buNone/>
            </a:pPr>
            <a:endParaRPr lang="pt-BR" altLang="pt-BR" dirty="0">
              <a:solidFill>
                <a:srgbClr val="33339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pt-BR" altLang="pt-BR" dirty="0">
              <a:solidFill>
                <a:srgbClr val="33339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pt-BR" altLang="pt-BR" dirty="0">
                <a:solidFill>
                  <a:srgbClr val="333399"/>
                </a:solidFill>
                <a:latin typeface="Cambria" panose="02040503050406030204" pitchFamily="18" charset="0"/>
              </a:rPr>
              <a:t>aw@wald.com.br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29145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717F83DC2F8134CB6F08EE64C126CA7" ma:contentTypeVersion="0" ma:contentTypeDescription="Crie um novo documento." ma:contentTypeScope="" ma:versionID="feb9ef92e0a8e40dcdd309658aaea932">
  <xsd:schema xmlns:xsd="http://www.w3.org/2001/XMLSchema" xmlns:p="http://schemas.microsoft.com/office/2006/metadata/properties" targetNamespace="http://schemas.microsoft.com/office/2006/metadata/properties" ma:root="true" ma:fieldsID="834597303d62dd03ddcd59f56325a21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9FCE9A1F-27D0-4D6A-8233-F2A233AEEF0A}"/>
</file>

<file path=customXml/itemProps2.xml><?xml version="1.0" encoding="utf-8"?>
<ds:datastoreItem xmlns:ds="http://schemas.openxmlformats.org/officeDocument/2006/customXml" ds:itemID="{588E58A2-B1EE-4A59-9C41-B6A665D56AA0}"/>
</file>

<file path=customXml/itemProps3.xml><?xml version="1.0" encoding="utf-8"?>
<ds:datastoreItem xmlns:ds="http://schemas.openxmlformats.org/officeDocument/2006/customXml" ds:itemID="{2600C10C-6517-4C7E-A4CE-0605861DB79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5735</TotalTime>
  <Words>396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Verdana</vt:lpstr>
      <vt:lpstr>Wingdings</vt:lpstr>
      <vt:lpstr>Thème Office</vt:lpstr>
      <vt:lpstr>    ARNOLDO WALD  Advogado. Professor Catedrático de Direito Civil na Faculdade de Direito da Universidade do Estado do Rio de Janeiro (UERJ). Doutor honoris causa da Universidade Panthéon-Assas (Paris II).</vt:lpstr>
      <vt:lpstr>Lei 6.404/76 – Lei das S.A.   </vt:lpstr>
      <vt:lpstr>Lei 6.404/76 – Lei das S.A.  </vt:lpstr>
      <vt:lpstr>LEI 6.404/76 – LEI DAS S.A.  </vt:lpstr>
      <vt:lpstr>PROJETO DE LEI DO SENADO N° 487, DE 2013 </vt:lpstr>
      <vt:lpstr>RECOMENDAÇÕES DA CVM SOBRE GOVERNANÇA CORPORATIVA – Jun./2002</vt:lpstr>
      <vt:lpstr>CÓDIGO DE MELHORES PRÁTICAS DO IBGC, 2015</vt:lpstr>
      <vt:lpstr>Comissão do Código Comercial - 18/04/2018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Etienne</dc:creator>
  <cp:lastModifiedBy>Aparecida da Silva Santos [aparecida@wald.com.br]</cp:lastModifiedBy>
  <cp:revision>332</cp:revision>
  <dcterms:created xsi:type="dcterms:W3CDTF">2017-04-02T19:35:09Z</dcterms:created>
  <dcterms:modified xsi:type="dcterms:W3CDTF">2018-04-16T21:53:53Z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0x010100D717F83DC2F8134CB6F08EE64C126CA7</vt:lpwstr>
  </property>
</Properties>
</file>