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3" r:id="rId4"/>
    <p:sldId id="264" r:id="rId5"/>
    <p:sldId id="268" r:id="rId6"/>
    <p:sldId id="270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Jose%20Luis\AppData\Local\Microsoft\Windows\Temporary%20Internet%20Files\Content.IE5\SFS93VLB\c&#226;mbio+e+termos+de+troc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Evolução da Taxa Real Efetiva de Câmbio e da Participação da Indústria de Transformação</a:t>
            </a:r>
            <a:r>
              <a:rPr lang="pt-BR" baseline="0"/>
              <a:t> no PIB da Economia Brasileira (2003-2010)</a:t>
            </a:r>
            <a:endParaRPr lang="pt-BR"/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TRC </c:v>
          </c:tx>
          <c:marker>
            <c:symbol val="none"/>
          </c:marker>
          <c:cat>
            <c:numRef>
              <c:f>'ipeadata(21-04-2012-01-02)'!$G$4:$G$11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'ipeadata(21-04-2012-01-02)'!$H$4:$H$11</c:f>
              <c:numCache>
                <c:formatCode>General</c:formatCode>
                <c:ptCount val="8"/>
                <c:pt idx="0">
                  <c:v>121.53197401620901</c:v>
                </c:pt>
                <c:pt idx="1">
                  <c:v>118.54747252933092</c:v>
                </c:pt>
                <c:pt idx="2">
                  <c:v>99.936454489027611</c:v>
                </c:pt>
                <c:pt idx="3">
                  <c:v>91.270719106176429</c:v>
                </c:pt>
                <c:pt idx="4">
                  <c:v>86.26359603489901</c:v>
                </c:pt>
                <c:pt idx="5">
                  <c:v>90.509900920057333</c:v>
                </c:pt>
                <c:pt idx="6">
                  <c:v>90.649880385117228</c:v>
                </c:pt>
                <c:pt idx="7">
                  <c:v>81.207886707824528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69120"/>
        <c:axId val="37675008"/>
      </c:lineChart>
      <c:lineChart>
        <c:grouping val="standard"/>
        <c:varyColors val="0"/>
        <c:ser>
          <c:idx val="1"/>
          <c:order val="1"/>
          <c:tx>
            <c:v>% ind</c:v>
          </c:tx>
          <c:marker>
            <c:symbol val="none"/>
          </c:marker>
          <c:cat>
            <c:numRef>
              <c:f>'ipeadata(21-04-2012-01-02)'!$G$4:$G$11</c:f>
              <c:numCache>
                <c:formatCode>General</c:formatCode>
                <c:ptCount val="8"/>
                <c:pt idx="0">
                  <c:v>2003</c:v>
                </c:pt>
                <c:pt idx="1">
                  <c:v>2004</c:v>
                </c:pt>
                <c:pt idx="2">
                  <c:v>2005</c:v>
                </c:pt>
                <c:pt idx="3">
                  <c:v>2006</c:v>
                </c:pt>
                <c:pt idx="4">
                  <c:v>2007</c:v>
                </c:pt>
                <c:pt idx="5">
                  <c:v>2008</c:v>
                </c:pt>
                <c:pt idx="6">
                  <c:v>2009</c:v>
                </c:pt>
                <c:pt idx="7">
                  <c:v>2010</c:v>
                </c:pt>
              </c:numCache>
            </c:numRef>
          </c:cat>
          <c:val>
            <c:numRef>
              <c:f>'ipeadata(21-04-2012-01-02)'!$I$4:$I$11</c:f>
              <c:numCache>
                <c:formatCode>General</c:formatCode>
                <c:ptCount val="8"/>
                <c:pt idx="0">
                  <c:v>18.02</c:v>
                </c:pt>
                <c:pt idx="1">
                  <c:v>19.22</c:v>
                </c:pt>
                <c:pt idx="2">
                  <c:v>18.100000000000001</c:v>
                </c:pt>
                <c:pt idx="3">
                  <c:v>16.38</c:v>
                </c:pt>
                <c:pt idx="4">
                  <c:v>15.450000000000001</c:v>
                </c:pt>
                <c:pt idx="5">
                  <c:v>16.630000000000003</c:v>
                </c:pt>
                <c:pt idx="6">
                  <c:v>15.81</c:v>
                </c:pt>
                <c:pt idx="7">
                  <c:v>15.75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678080"/>
        <c:axId val="37676544"/>
      </c:lineChart>
      <c:catAx>
        <c:axId val="37669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7675008"/>
        <c:crosses val="autoZero"/>
        <c:auto val="1"/>
        <c:lblAlgn val="ctr"/>
        <c:lblOffset val="100"/>
        <c:noMultiLvlLbl val="0"/>
      </c:catAx>
      <c:valAx>
        <c:axId val="37675008"/>
        <c:scaling>
          <c:orientation val="minMax"/>
          <c:max val="125"/>
          <c:min val="30"/>
        </c:scaling>
        <c:delete val="0"/>
        <c:axPos val="l"/>
        <c:majorGridlines/>
        <c:numFmt formatCode="General" sourceLinked="1"/>
        <c:majorTickMark val="out"/>
        <c:minorTickMark val="out"/>
        <c:tickLblPos val="nextTo"/>
        <c:crossAx val="37669120"/>
        <c:crosses val="autoZero"/>
        <c:crossBetween val="between"/>
        <c:majorUnit val="10"/>
        <c:minorUnit val="1"/>
      </c:valAx>
      <c:valAx>
        <c:axId val="37676544"/>
        <c:scaling>
          <c:orientation val="minMax"/>
          <c:min val="10"/>
        </c:scaling>
        <c:delete val="0"/>
        <c:axPos val="r"/>
        <c:numFmt formatCode="General" sourceLinked="1"/>
        <c:majorTickMark val="out"/>
        <c:minorTickMark val="none"/>
        <c:tickLblPos val="nextTo"/>
        <c:crossAx val="37678080"/>
        <c:crosses val="max"/>
        <c:crossBetween val="between"/>
      </c:valAx>
      <c:catAx>
        <c:axId val="376780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7676544"/>
        <c:crosses val="autoZero"/>
        <c:auto val="1"/>
        <c:lblAlgn val="ctr"/>
        <c:lblOffset val="100"/>
        <c:noMultiLvlLbl val="0"/>
      </c:cat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C4DFA2-ACED-43F8-8C4E-16DC5AA593B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E9C2051-FFC7-4833-AF98-D38E31515CBF}">
      <dgm:prSet phldrT="[Texto]"/>
      <dgm:spPr/>
      <dgm:t>
        <a:bodyPr/>
        <a:lstStyle/>
        <a:p>
          <a:r>
            <a:rPr lang="pt-BR" dirty="0"/>
            <a:t>Objetivos</a:t>
          </a:r>
        </a:p>
      </dgm:t>
    </dgm:pt>
    <dgm:pt modelId="{8E4995D6-EC41-416B-B724-962FA64F0AE6}" type="parTrans" cxnId="{08E1526D-4EBF-461E-9F19-819BCD211922}">
      <dgm:prSet/>
      <dgm:spPr/>
      <dgm:t>
        <a:bodyPr/>
        <a:lstStyle/>
        <a:p>
          <a:endParaRPr lang="pt-BR"/>
        </a:p>
      </dgm:t>
    </dgm:pt>
    <dgm:pt modelId="{2A9FC204-3548-4A30-8D53-D20C59D7FF28}" type="sibTrans" cxnId="{08E1526D-4EBF-461E-9F19-819BCD211922}">
      <dgm:prSet/>
      <dgm:spPr/>
      <dgm:t>
        <a:bodyPr/>
        <a:lstStyle/>
        <a:p>
          <a:endParaRPr lang="pt-BR"/>
        </a:p>
      </dgm:t>
    </dgm:pt>
    <dgm:pt modelId="{A2577939-1FD9-479F-A674-D2E53CC88116}">
      <dgm:prSet phldrT="[Texto]"/>
      <dgm:spPr/>
      <dgm:t>
        <a:bodyPr/>
        <a:lstStyle/>
        <a:p>
          <a:r>
            <a:rPr lang="pt-BR" dirty="0"/>
            <a:t>Metas intermediárias</a:t>
          </a:r>
        </a:p>
      </dgm:t>
    </dgm:pt>
    <dgm:pt modelId="{A58D93F2-302A-4FFC-9EF9-76CA26AC2B66}" type="parTrans" cxnId="{003289F2-BEDE-49E1-BE8B-90BFA8194B89}">
      <dgm:prSet/>
      <dgm:spPr/>
      <dgm:t>
        <a:bodyPr/>
        <a:lstStyle/>
        <a:p>
          <a:endParaRPr lang="pt-BR"/>
        </a:p>
      </dgm:t>
    </dgm:pt>
    <dgm:pt modelId="{7EDFEA92-EB54-4455-BB58-4DDF91061CA3}" type="sibTrans" cxnId="{003289F2-BEDE-49E1-BE8B-90BFA8194B89}">
      <dgm:prSet/>
      <dgm:spPr/>
      <dgm:t>
        <a:bodyPr/>
        <a:lstStyle/>
        <a:p>
          <a:endParaRPr lang="pt-BR"/>
        </a:p>
      </dgm:t>
    </dgm:pt>
    <dgm:pt modelId="{572046F8-A717-4BA9-909F-C72586252B75}">
      <dgm:prSet phldrT="[Texto]"/>
      <dgm:spPr/>
      <dgm:t>
        <a:bodyPr/>
        <a:lstStyle/>
        <a:p>
          <a:r>
            <a:rPr lang="pt-BR" dirty="0"/>
            <a:t>Metas operacionais</a:t>
          </a:r>
        </a:p>
      </dgm:t>
    </dgm:pt>
    <dgm:pt modelId="{DCFBF19B-D0C7-4673-B80C-1239CEF6D1A8}" type="parTrans" cxnId="{B560C976-2464-4A8F-967B-AF708FAB433D}">
      <dgm:prSet/>
      <dgm:spPr/>
      <dgm:t>
        <a:bodyPr/>
        <a:lstStyle/>
        <a:p>
          <a:endParaRPr lang="pt-BR"/>
        </a:p>
      </dgm:t>
    </dgm:pt>
    <dgm:pt modelId="{0DFBFCFD-55FE-4595-97FC-C15A208EA421}" type="sibTrans" cxnId="{B560C976-2464-4A8F-967B-AF708FAB433D}">
      <dgm:prSet/>
      <dgm:spPr/>
      <dgm:t>
        <a:bodyPr/>
        <a:lstStyle/>
        <a:p>
          <a:endParaRPr lang="pt-BR"/>
        </a:p>
      </dgm:t>
    </dgm:pt>
    <dgm:pt modelId="{BD8BAAD1-FB17-4C98-AD77-2C7CC1D3A525}">
      <dgm:prSet phldrT="[Texto]"/>
      <dgm:spPr/>
      <dgm:t>
        <a:bodyPr/>
        <a:lstStyle/>
        <a:p>
          <a:r>
            <a:rPr lang="pt-BR" dirty="0"/>
            <a:t>Reformas institucionais</a:t>
          </a:r>
        </a:p>
      </dgm:t>
    </dgm:pt>
    <dgm:pt modelId="{43173261-BD1D-47E5-B982-8A254923B232}" type="parTrans" cxnId="{9269AF87-DB79-46DB-9446-C527E42AF7A7}">
      <dgm:prSet/>
      <dgm:spPr/>
      <dgm:t>
        <a:bodyPr/>
        <a:lstStyle/>
        <a:p>
          <a:endParaRPr lang="pt-BR"/>
        </a:p>
      </dgm:t>
    </dgm:pt>
    <dgm:pt modelId="{6B15E4BD-E868-4F95-931C-4A26D986B1BE}" type="sibTrans" cxnId="{9269AF87-DB79-46DB-9446-C527E42AF7A7}">
      <dgm:prSet/>
      <dgm:spPr/>
      <dgm:t>
        <a:bodyPr/>
        <a:lstStyle/>
        <a:p>
          <a:endParaRPr lang="pt-BR"/>
        </a:p>
      </dgm:t>
    </dgm:pt>
    <dgm:pt modelId="{9764C0E1-5E32-49AC-9895-748A56F8B23A}">
      <dgm:prSet phldrT="[Texto]"/>
      <dgm:spPr/>
      <dgm:t>
        <a:bodyPr/>
        <a:lstStyle/>
        <a:p>
          <a:r>
            <a:rPr lang="pt-BR" dirty="0"/>
            <a:t>Desindexação financeira</a:t>
          </a:r>
        </a:p>
      </dgm:t>
    </dgm:pt>
    <dgm:pt modelId="{E3C4EDF3-0CC5-4E87-8BE9-1DDA75F95D32}" type="parTrans" cxnId="{C25816FE-9DF5-4B90-A481-402A15C94617}">
      <dgm:prSet/>
      <dgm:spPr/>
      <dgm:t>
        <a:bodyPr/>
        <a:lstStyle/>
        <a:p>
          <a:endParaRPr lang="pt-BR"/>
        </a:p>
      </dgm:t>
    </dgm:pt>
    <dgm:pt modelId="{85AE35D0-9AEC-4836-9F49-0D88C7FA92EA}" type="sibTrans" cxnId="{C25816FE-9DF5-4B90-A481-402A15C94617}">
      <dgm:prSet/>
      <dgm:spPr/>
      <dgm:t>
        <a:bodyPr/>
        <a:lstStyle/>
        <a:p>
          <a:endParaRPr lang="pt-BR"/>
        </a:p>
      </dgm:t>
    </dgm:pt>
    <dgm:pt modelId="{C2E0D890-F49A-4CF7-A289-74B46C913963}">
      <dgm:prSet phldrT="[Texto]"/>
      <dgm:spPr/>
      <dgm:t>
        <a:bodyPr/>
        <a:lstStyle/>
        <a:p>
          <a:r>
            <a:rPr lang="pt-BR" dirty="0"/>
            <a:t>Reforma tributária e regras fiscais</a:t>
          </a:r>
        </a:p>
      </dgm:t>
    </dgm:pt>
    <dgm:pt modelId="{CFD14514-FE5D-41EE-B8AA-CC0DF3E960A3}" type="parTrans" cxnId="{A496AADE-E710-48F9-993E-B5CEE93BCBB4}">
      <dgm:prSet/>
      <dgm:spPr/>
      <dgm:t>
        <a:bodyPr/>
        <a:lstStyle/>
        <a:p>
          <a:endParaRPr lang="pt-BR"/>
        </a:p>
      </dgm:t>
    </dgm:pt>
    <dgm:pt modelId="{2DADDA69-AF79-4A55-9A37-FC15AFC648A5}" type="sibTrans" cxnId="{A496AADE-E710-48F9-993E-B5CEE93BCBB4}">
      <dgm:prSet/>
      <dgm:spPr/>
      <dgm:t>
        <a:bodyPr/>
        <a:lstStyle/>
        <a:p>
          <a:endParaRPr lang="pt-BR"/>
        </a:p>
      </dgm:t>
    </dgm:pt>
    <dgm:pt modelId="{ABF18764-A288-4260-99E1-1342EA61B2BA}">
      <dgm:prSet/>
      <dgm:spPr/>
      <dgm:t>
        <a:bodyPr/>
        <a:lstStyle/>
        <a:p>
          <a:r>
            <a:rPr lang="pt-BR" dirty="0"/>
            <a:t>Instrumentos de politica</a:t>
          </a:r>
        </a:p>
      </dgm:t>
    </dgm:pt>
    <dgm:pt modelId="{12B7BF52-48D0-4DAF-8457-AAF877A0DE6E}" type="parTrans" cxnId="{808D6DE1-7AF2-4EFA-AB68-8731A635E548}">
      <dgm:prSet/>
      <dgm:spPr/>
      <dgm:t>
        <a:bodyPr/>
        <a:lstStyle/>
        <a:p>
          <a:endParaRPr lang="pt-BR"/>
        </a:p>
      </dgm:t>
    </dgm:pt>
    <dgm:pt modelId="{786FD2F8-F421-4968-B04E-95CBB456CFD4}" type="sibTrans" cxnId="{808D6DE1-7AF2-4EFA-AB68-8731A635E548}">
      <dgm:prSet/>
      <dgm:spPr/>
      <dgm:t>
        <a:bodyPr/>
        <a:lstStyle/>
        <a:p>
          <a:endParaRPr lang="pt-BR"/>
        </a:p>
      </dgm:t>
    </dgm:pt>
    <dgm:pt modelId="{67D8DF7D-131D-42A3-A76E-7D9DC4B9F7BF}">
      <dgm:prSet/>
      <dgm:spPr/>
      <dgm:t>
        <a:bodyPr/>
        <a:lstStyle/>
        <a:p>
          <a:r>
            <a:rPr lang="pt-BR" dirty="0"/>
            <a:t>Politica de salário mínimo</a:t>
          </a:r>
        </a:p>
      </dgm:t>
    </dgm:pt>
    <dgm:pt modelId="{69BC3F33-A8E8-4AFB-83F1-A8178B997651}" type="parTrans" cxnId="{6E1E574C-07DB-4AAC-AB4E-EE66B4DE8CFD}">
      <dgm:prSet/>
      <dgm:spPr/>
      <dgm:t>
        <a:bodyPr/>
        <a:lstStyle/>
        <a:p>
          <a:endParaRPr lang="pt-BR"/>
        </a:p>
      </dgm:t>
    </dgm:pt>
    <dgm:pt modelId="{82C1DB75-4A5E-4E99-9AFA-C8CEA9D0300B}" type="sibTrans" cxnId="{6E1E574C-07DB-4AAC-AB4E-EE66B4DE8CFD}">
      <dgm:prSet/>
      <dgm:spPr/>
      <dgm:t>
        <a:bodyPr/>
        <a:lstStyle/>
        <a:p>
          <a:endParaRPr lang="pt-BR"/>
        </a:p>
      </dgm:t>
    </dgm:pt>
    <dgm:pt modelId="{980F6737-1975-4200-BA23-ADE1C1459B76}" type="pres">
      <dgm:prSet presAssocID="{43C4DFA2-ACED-43F8-8C4E-16DC5AA593B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4DB18F4-3313-48C1-AD59-735A11F0BC57}" type="pres">
      <dgm:prSet presAssocID="{EE9C2051-FFC7-4833-AF98-D38E31515CBF}" presName="horFlow" presStyleCnt="0"/>
      <dgm:spPr/>
    </dgm:pt>
    <dgm:pt modelId="{D3425AB7-B476-40E3-A47C-EA5A8275334E}" type="pres">
      <dgm:prSet presAssocID="{EE9C2051-FFC7-4833-AF98-D38E31515CBF}" presName="bigChev" presStyleLbl="node1" presStyleIdx="0" presStyleCnt="2"/>
      <dgm:spPr/>
      <dgm:t>
        <a:bodyPr/>
        <a:lstStyle/>
        <a:p>
          <a:endParaRPr lang="en-US"/>
        </a:p>
      </dgm:t>
    </dgm:pt>
    <dgm:pt modelId="{5BCFBA1D-4C5C-4869-8CC9-339FD384F955}" type="pres">
      <dgm:prSet presAssocID="{A58D93F2-302A-4FFC-9EF9-76CA26AC2B66}" presName="parTrans" presStyleCnt="0"/>
      <dgm:spPr/>
    </dgm:pt>
    <dgm:pt modelId="{5C4E6A64-B8FC-4198-94F5-624BC9E5891F}" type="pres">
      <dgm:prSet presAssocID="{A2577939-1FD9-479F-A674-D2E53CC88116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DD6644-7269-4C4E-89B8-A3D31B19CCAA}" type="pres">
      <dgm:prSet presAssocID="{7EDFEA92-EB54-4455-BB58-4DDF91061CA3}" presName="sibTrans" presStyleCnt="0"/>
      <dgm:spPr/>
    </dgm:pt>
    <dgm:pt modelId="{87CB6624-6BBA-4ACA-B7E7-6A59E573452B}" type="pres">
      <dgm:prSet presAssocID="{572046F8-A717-4BA9-909F-C72586252B75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8F250B-36E1-404A-A098-EF532B4A87B7}" type="pres">
      <dgm:prSet presAssocID="{0DFBFCFD-55FE-4595-97FC-C15A208EA421}" presName="sibTrans" presStyleCnt="0"/>
      <dgm:spPr/>
    </dgm:pt>
    <dgm:pt modelId="{881B728F-6A8B-4186-8318-ED6FBD021AE4}" type="pres">
      <dgm:prSet presAssocID="{ABF18764-A288-4260-99E1-1342EA61B2BA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1FF9D8-1D0C-4AD3-A5A4-B611EBB21DB4}" type="pres">
      <dgm:prSet presAssocID="{EE9C2051-FFC7-4833-AF98-D38E31515CBF}" presName="vSp" presStyleCnt="0"/>
      <dgm:spPr/>
    </dgm:pt>
    <dgm:pt modelId="{D7A490B4-E9E0-453B-9788-A661E04228F0}" type="pres">
      <dgm:prSet presAssocID="{BD8BAAD1-FB17-4C98-AD77-2C7CC1D3A525}" presName="horFlow" presStyleCnt="0"/>
      <dgm:spPr/>
    </dgm:pt>
    <dgm:pt modelId="{38100FEA-D879-4B5E-919D-418C10C9F879}" type="pres">
      <dgm:prSet presAssocID="{BD8BAAD1-FB17-4C98-AD77-2C7CC1D3A525}" presName="bigChev" presStyleLbl="node1" presStyleIdx="1" presStyleCnt="2"/>
      <dgm:spPr/>
      <dgm:t>
        <a:bodyPr/>
        <a:lstStyle/>
        <a:p>
          <a:endParaRPr lang="en-US"/>
        </a:p>
      </dgm:t>
    </dgm:pt>
    <dgm:pt modelId="{88265FFD-BD74-43B9-AF43-19EAA358FB46}" type="pres">
      <dgm:prSet presAssocID="{E3C4EDF3-0CC5-4E87-8BE9-1DDA75F95D32}" presName="parTrans" presStyleCnt="0"/>
      <dgm:spPr/>
    </dgm:pt>
    <dgm:pt modelId="{1FF067A2-2199-4D6B-A95F-1EEEC59C01C9}" type="pres">
      <dgm:prSet presAssocID="{9764C0E1-5E32-49AC-9895-748A56F8B23A}" presName="node" presStyleLbl="alignAccFollowNode1" presStyleIdx="3" presStyleCnt="6" custLinFactNeighborX="20662" custLinFactNeighborY="-20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A8FEBF-2B82-4403-8C60-AA35E1881E59}" type="pres">
      <dgm:prSet presAssocID="{85AE35D0-9AEC-4836-9F49-0D88C7FA92EA}" presName="sibTrans" presStyleCnt="0"/>
      <dgm:spPr/>
    </dgm:pt>
    <dgm:pt modelId="{8C58764B-E8F6-44AE-BAE0-2018707AFC73}" type="pres">
      <dgm:prSet presAssocID="{C2E0D890-F49A-4CF7-A289-74B46C913963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041B81-4897-4964-B3B2-D5F9EB86F1C8}" type="pres">
      <dgm:prSet presAssocID="{2DADDA69-AF79-4A55-9A37-FC15AFC648A5}" presName="sibTrans" presStyleCnt="0"/>
      <dgm:spPr/>
    </dgm:pt>
    <dgm:pt modelId="{0140A090-CDA9-4097-8404-045A5440B39F}" type="pres">
      <dgm:prSet presAssocID="{67D8DF7D-131D-42A3-A76E-7D9DC4B9F7BF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E1E574C-07DB-4AAC-AB4E-EE66B4DE8CFD}" srcId="{BD8BAAD1-FB17-4C98-AD77-2C7CC1D3A525}" destId="{67D8DF7D-131D-42A3-A76E-7D9DC4B9F7BF}" srcOrd="2" destOrd="0" parTransId="{69BC3F33-A8E8-4AFB-83F1-A8178B997651}" sibTransId="{82C1DB75-4A5E-4E99-9AFA-C8CEA9D0300B}"/>
    <dgm:cxn modelId="{08E1526D-4EBF-461E-9F19-819BCD211922}" srcId="{43C4DFA2-ACED-43F8-8C4E-16DC5AA593BB}" destId="{EE9C2051-FFC7-4833-AF98-D38E31515CBF}" srcOrd="0" destOrd="0" parTransId="{8E4995D6-EC41-416B-B724-962FA64F0AE6}" sibTransId="{2A9FC204-3548-4A30-8D53-D20C59D7FF28}"/>
    <dgm:cxn modelId="{CB830A60-3671-4344-9F14-2DFA13356D69}" type="presOf" srcId="{BD8BAAD1-FB17-4C98-AD77-2C7CC1D3A525}" destId="{38100FEA-D879-4B5E-919D-418C10C9F879}" srcOrd="0" destOrd="0" presId="urn:microsoft.com/office/officeart/2005/8/layout/lProcess3"/>
    <dgm:cxn modelId="{38BB0166-9F0D-43C1-AEB7-8E377E359137}" type="presOf" srcId="{9764C0E1-5E32-49AC-9895-748A56F8B23A}" destId="{1FF067A2-2199-4D6B-A95F-1EEEC59C01C9}" srcOrd="0" destOrd="0" presId="urn:microsoft.com/office/officeart/2005/8/layout/lProcess3"/>
    <dgm:cxn modelId="{1DC46D71-9409-4345-9E57-A2AA4EB97ABF}" type="presOf" srcId="{67D8DF7D-131D-42A3-A76E-7D9DC4B9F7BF}" destId="{0140A090-CDA9-4097-8404-045A5440B39F}" srcOrd="0" destOrd="0" presId="urn:microsoft.com/office/officeart/2005/8/layout/lProcess3"/>
    <dgm:cxn modelId="{808D6DE1-7AF2-4EFA-AB68-8731A635E548}" srcId="{EE9C2051-FFC7-4833-AF98-D38E31515CBF}" destId="{ABF18764-A288-4260-99E1-1342EA61B2BA}" srcOrd="2" destOrd="0" parTransId="{12B7BF52-48D0-4DAF-8457-AAF877A0DE6E}" sibTransId="{786FD2F8-F421-4968-B04E-95CBB456CFD4}"/>
    <dgm:cxn modelId="{76BA9B0F-18FD-4BFA-A197-775604AD5D3B}" type="presOf" srcId="{43C4DFA2-ACED-43F8-8C4E-16DC5AA593BB}" destId="{980F6737-1975-4200-BA23-ADE1C1459B76}" srcOrd="0" destOrd="0" presId="urn:microsoft.com/office/officeart/2005/8/layout/lProcess3"/>
    <dgm:cxn modelId="{9269AF87-DB79-46DB-9446-C527E42AF7A7}" srcId="{43C4DFA2-ACED-43F8-8C4E-16DC5AA593BB}" destId="{BD8BAAD1-FB17-4C98-AD77-2C7CC1D3A525}" srcOrd="1" destOrd="0" parTransId="{43173261-BD1D-47E5-B982-8A254923B232}" sibTransId="{6B15E4BD-E868-4F95-931C-4A26D986B1BE}"/>
    <dgm:cxn modelId="{B560C976-2464-4A8F-967B-AF708FAB433D}" srcId="{EE9C2051-FFC7-4833-AF98-D38E31515CBF}" destId="{572046F8-A717-4BA9-909F-C72586252B75}" srcOrd="1" destOrd="0" parTransId="{DCFBF19B-D0C7-4673-B80C-1239CEF6D1A8}" sibTransId="{0DFBFCFD-55FE-4595-97FC-C15A208EA421}"/>
    <dgm:cxn modelId="{94D88A17-0DE0-49DF-ABD3-71A4F204F734}" type="presOf" srcId="{C2E0D890-F49A-4CF7-A289-74B46C913963}" destId="{8C58764B-E8F6-44AE-BAE0-2018707AFC73}" srcOrd="0" destOrd="0" presId="urn:microsoft.com/office/officeart/2005/8/layout/lProcess3"/>
    <dgm:cxn modelId="{BF26AFA4-BCB8-426E-86C3-AC83D5E44E18}" type="presOf" srcId="{572046F8-A717-4BA9-909F-C72586252B75}" destId="{87CB6624-6BBA-4ACA-B7E7-6A59E573452B}" srcOrd="0" destOrd="0" presId="urn:microsoft.com/office/officeart/2005/8/layout/lProcess3"/>
    <dgm:cxn modelId="{A496AADE-E710-48F9-993E-B5CEE93BCBB4}" srcId="{BD8BAAD1-FB17-4C98-AD77-2C7CC1D3A525}" destId="{C2E0D890-F49A-4CF7-A289-74B46C913963}" srcOrd="1" destOrd="0" parTransId="{CFD14514-FE5D-41EE-B8AA-CC0DF3E960A3}" sibTransId="{2DADDA69-AF79-4A55-9A37-FC15AFC648A5}"/>
    <dgm:cxn modelId="{F4D46402-843E-42CB-8976-2753D6F67086}" type="presOf" srcId="{A2577939-1FD9-479F-A674-D2E53CC88116}" destId="{5C4E6A64-B8FC-4198-94F5-624BC9E5891F}" srcOrd="0" destOrd="0" presId="urn:microsoft.com/office/officeart/2005/8/layout/lProcess3"/>
    <dgm:cxn modelId="{6E9C618A-A8DF-41DB-9055-E0FE0F131236}" type="presOf" srcId="{EE9C2051-FFC7-4833-AF98-D38E31515CBF}" destId="{D3425AB7-B476-40E3-A47C-EA5A8275334E}" srcOrd="0" destOrd="0" presId="urn:microsoft.com/office/officeart/2005/8/layout/lProcess3"/>
    <dgm:cxn modelId="{6A94C580-6251-42ED-9F2F-2E9F53C43A2E}" type="presOf" srcId="{ABF18764-A288-4260-99E1-1342EA61B2BA}" destId="{881B728F-6A8B-4186-8318-ED6FBD021AE4}" srcOrd="0" destOrd="0" presId="urn:microsoft.com/office/officeart/2005/8/layout/lProcess3"/>
    <dgm:cxn modelId="{003289F2-BEDE-49E1-BE8B-90BFA8194B89}" srcId="{EE9C2051-FFC7-4833-AF98-D38E31515CBF}" destId="{A2577939-1FD9-479F-A674-D2E53CC88116}" srcOrd="0" destOrd="0" parTransId="{A58D93F2-302A-4FFC-9EF9-76CA26AC2B66}" sibTransId="{7EDFEA92-EB54-4455-BB58-4DDF91061CA3}"/>
    <dgm:cxn modelId="{C25816FE-9DF5-4B90-A481-402A15C94617}" srcId="{BD8BAAD1-FB17-4C98-AD77-2C7CC1D3A525}" destId="{9764C0E1-5E32-49AC-9895-748A56F8B23A}" srcOrd="0" destOrd="0" parTransId="{E3C4EDF3-0CC5-4E87-8BE9-1DDA75F95D32}" sibTransId="{85AE35D0-9AEC-4836-9F49-0D88C7FA92EA}"/>
    <dgm:cxn modelId="{FF0CBE81-37B8-4D2F-8536-71B401C16B8F}" type="presParOf" srcId="{980F6737-1975-4200-BA23-ADE1C1459B76}" destId="{C4DB18F4-3313-48C1-AD59-735A11F0BC57}" srcOrd="0" destOrd="0" presId="urn:microsoft.com/office/officeart/2005/8/layout/lProcess3"/>
    <dgm:cxn modelId="{2F284597-6BEF-42E6-B415-610613CF5956}" type="presParOf" srcId="{C4DB18F4-3313-48C1-AD59-735A11F0BC57}" destId="{D3425AB7-B476-40E3-A47C-EA5A8275334E}" srcOrd="0" destOrd="0" presId="urn:microsoft.com/office/officeart/2005/8/layout/lProcess3"/>
    <dgm:cxn modelId="{FB1B6A08-E81B-41E6-B91D-1F2ECF26CDE6}" type="presParOf" srcId="{C4DB18F4-3313-48C1-AD59-735A11F0BC57}" destId="{5BCFBA1D-4C5C-4869-8CC9-339FD384F955}" srcOrd="1" destOrd="0" presId="urn:microsoft.com/office/officeart/2005/8/layout/lProcess3"/>
    <dgm:cxn modelId="{007D90A1-F847-41DC-856C-9935DDC1D8DA}" type="presParOf" srcId="{C4DB18F4-3313-48C1-AD59-735A11F0BC57}" destId="{5C4E6A64-B8FC-4198-94F5-624BC9E5891F}" srcOrd="2" destOrd="0" presId="urn:microsoft.com/office/officeart/2005/8/layout/lProcess3"/>
    <dgm:cxn modelId="{77C3BF07-5202-47F3-9BF1-D89AB6FEE37D}" type="presParOf" srcId="{C4DB18F4-3313-48C1-AD59-735A11F0BC57}" destId="{16DD6644-7269-4C4E-89B8-A3D31B19CCAA}" srcOrd="3" destOrd="0" presId="urn:microsoft.com/office/officeart/2005/8/layout/lProcess3"/>
    <dgm:cxn modelId="{8FD78AC3-3797-4DBE-A3C8-D6513549A469}" type="presParOf" srcId="{C4DB18F4-3313-48C1-AD59-735A11F0BC57}" destId="{87CB6624-6BBA-4ACA-B7E7-6A59E573452B}" srcOrd="4" destOrd="0" presId="urn:microsoft.com/office/officeart/2005/8/layout/lProcess3"/>
    <dgm:cxn modelId="{A9733558-7C13-4495-8517-71246EFE75BC}" type="presParOf" srcId="{C4DB18F4-3313-48C1-AD59-735A11F0BC57}" destId="{F88F250B-36E1-404A-A098-EF532B4A87B7}" srcOrd="5" destOrd="0" presId="urn:microsoft.com/office/officeart/2005/8/layout/lProcess3"/>
    <dgm:cxn modelId="{96E08A99-BD2E-4CDD-AAA3-8431AE090590}" type="presParOf" srcId="{C4DB18F4-3313-48C1-AD59-735A11F0BC57}" destId="{881B728F-6A8B-4186-8318-ED6FBD021AE4}" srcOrd="6" destOrd="0" presId="urn:microsoft.com/office/officeart/2005/8/layout/lProcess3"/>
    <dgm:cxn modelId="{77FB34E6-CACC-419D-896D-7E61DB5629EE}" type="presParOf" srcId="{980F6737-1975-4200-BA23-ADE1C1459B76}" destId="{331FF9D8-1D0C-4AD3-A5A4-B611EBB21DB4}" srcOrd="1" destOrd="0" presId="urn:microsoft.com/office/officeart/2005/8/layout/lProcess3"/>
    <dgm:cxn modelId="{6750EA72-5931-4F52-8538-B85C6E25FB72}" type="presParOf" srcId="{980F6737-1975-4200-BA23-ADE1C1459B76}" destId="{D7A490B4-E9E0-453B-9788-A661E04228F0}" srcOrd="2" destOrd="0" presId="urn:microsoft.com/office/officeart/2005/8/layout/lProcess3"/>
    <dgm:cxn modelId="{5F330323-05F3-4E6E-903B-50A3BC9A57B1}" type="presParOf" srcId="{D7A490B4-E9E0-453B-9788-A661E04228F0}" destId="{38100FEA-D879-4B5E-919D-418C10C9F879}" srcOrd="0" destOrd="0" presId="urn:microsoft.com/office/officeart/2005/8/layout/lProcess3"/>
    <dgm:cxn modelId="{274D6722-1E65-4902-9C17-A3F265AC4397}" type="presParOf" srcId="{D7A490B4-E9E0-453B-9788-A661E04228F0}" destId="{88265FFD-BD74-43B9-AF43-19EAA358FB46}" srcOrd="1" destOrd="0" presId="urn:microsoft.com/office/officeart/2005/8/layout/lProcess3"/>
    <dgm:cxn modelId="{5935FE3F-DB40-4D1F-A9D7-562FA5686C43}" type="presParOf" srcId="{D7A490B4-E9E0-453B-9788-A661E04228F0}" destId="{1FF067A2-2199-4D6B-A95F-1EEEC59C01C9}" srcOrd="2" destOrd="0" presId="urn:microsoft.com/office/officeart/2005/8/layout/lProcess3"/>
    <dgm:cxn modelId="{78FAB6DD-2921-4659-AEAF-2D7F12C57B5D}" type="presParOf" srcId="{D7A490B4-E9E0-453B-9788-A661E04228F0}" destId="{0AA8FEBF-2B82-4403-8C60-AA35E1881E59}" srcOrd="3" destOrd="0" presId="urn:microsoft.com/office/officeart/2005/8/layout/lProcess3"/>
    <dgm:cxn modelId="{400977B6-1907-428B-AD9A-FA164B60DB38}" type="presParOf" srcId="{D7A490B4-E9E0-453B-9788-A661E04228F0}" destId="{8C58764B-E8F6-44AE-BAE0-2018707AFC73}" srcOrd="4" destOrd="0" presId="urn:microsoft.com/office/officeart/2005/8/layout/lProcess3"/>
    <dgm:cxn modelId="{6114F7D4-21E2-4F03-8747-B16796C5928B}" type="presParOf" srcId="{D7A490B4-E9E0-453B-9788-A661E04228F0}" destId="{DD041B81-4897-4964-B3B2-D5F9EB86F1C8}" srcOrd="5" destOrd="0" presId="urn:microsoft.com/office/officeart/2005/8/layout/lProcess3"/>
    <dgm:cxn modelId="{7B274719-934E-47AF-A23B-0BB483BE7400}" type="presParOf" srcId="{D7A490B4-E9E0-453B-9788-A661E04228F0}" destId="{0140A090-CDA9-4097-8404-045A5440B39F}" srcOrd="6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425AB7-B476-40E3-A47C-EA5A8275334E}">
      <dsp:nvSpPr>
        <dsp:cNvPr id="0" name=""/>
        <dsp:cNvSpPr/>
      </dsp:nvSpPr>
      <dsp:spPr>
        <a:xfrm>
          <a:off x="5244" y="1424569"/>
          <a:ext cx="2690384" cy="107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/>
            <a:t>Objetivos</a:t>
          </a:r>
        </a:p>
      </dsp:txBody>
      <dsp:txXfrm>
        <a:off x="543321" y="1424569"/>
        <a:ext cx="1614231" cy="1076153"/>
      </dsp:txXfrm>
    </dsp:sp>
    <dsp:sp modelId="{5C4E6A64-B8FC-4198-94F5-624BC9E5891F}">
      <dsp:nvSpPr>
        <dsp:cNvPr id="0" name=""/>
        <dsp:cNvSpPr/>
      </dsp:nvSpPr>
      <dsp:spPr>
        <a:xfrm>
          <a:off x="2345879" y="1516042"/>
          <a:ext cx="2233019" cy="8932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/>
            <a:t>Metas intermediárias</a:t>
          </a:r>
        </a:p>
      </dsp:txBody>
      <dsp:txXfrm>
        <a:off x="2792483" y="1516042"/>
        <a:ext cx="1339812" cy="893207"/>
      </dsp:txXfrm>
    </dsp:sp>
    <dsp:sp modelId="{87CB6624-6BBA-4ACA-B7E7-6A59E573452B}">
      <dsp:nvSpPr>
        <dsp:cNvPr id="0" name=""/>
        <dsp:cNvSpPr/>
      </dsp:nvSpPr>
      <dsp:spPr>
        <a:xfrm>
          <a:off x="4266275" y="1516042"/>
          <a:ext cx="2233019" cy="8932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/>
            <a:t>Metas operacionais</a:t>
          </a:r>
        </a:p>
      </dsp:txBody>
      <dsp:txXfrm>
        <a:off x="4712879" y="1516042"/>
        <a:ext cx="1339812" cy="893207"/>
      </dsp:txXfrm>
    </dsp:sp>
    <dsp:sp modelId="{881B728F-6A8B-4186-8318-ED6FBD021AE4}">
      <dsp:nvSpPr>
        <dsp:cNvPr id="0" name=""/>
        <dsp:cNvSpPr/>
      </dsp:nvSpPr>
      <dsp:spPr>
        <a:xfrm>
          <a:off x="6186672" y="1516042"/>
          <a:ext cx="2233019" cy="8932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/>
            <a:t>Instrumentos de politica</a:t>
          </a:r>
        </a:p>
      </dsp:txBody>
      <dsp:txXfrm>
        <a:off x="6633276" y="1516042"/>
        <a:ext cx="1339812" cy="893207"/>
      </dsp:txXfrm>
    </dsp:sp>
    <dsp:sp modelId="{38100FEA-D879-4B5E-919D-418C10C9F879}">
      <dsp:nvSpPr>
        <dsp:cNvPr id="0" name=""/>
        <dsp:cNvSpPr/>
      </dsp:nvSpPr>
      <dsp:spPr>
        <a:xfrm>
          <a:off x="5244" y="2651384"/>
          <a:ext cx="2690384" cy="107615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14605" rIns="0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300" kern="1200" dirty="0"/>
            <a:t>Reformas institucionais</a:t>
          </a:r>
        </a:p>
      </dsp:txBody>
      <dsp:txXfrm>
        <a:off x="543321" y="2651384"/>
        <a:ext cx="1614231" cy="1076153"/>
      </dsp:txXfrm>
    </dsp:sp>
    <dsp:sp modelId="{1FF067A2-2199-4D6B-A95F-1EEEC59C01C9}">
      <dsp:nvSpPr>
        <dsp:cNvPr id="0" name=""/>
        <dsp:cNvSpPr/>
      </dsp:nvSpPr>
      <dsp:spPr>
        <a:xfrm>
          <a:off x="2410473" y="2724547"/>
          <a:ext cx="2233019" cy="8932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/>
            <a:t>Desindexação financeira</a:t>
          </a:r>
        </a:p>
      </dsp:txBody>
      <dsp:txXfrm>
        <a:off x="2857077" y="2724547"/>
        <a:ext cx="1339812" cy="893207"/>
      </dsp:txXfrm>
    </dsp:sp>
    <dsp:sp modelId="{8C58764B-E8F6-44AE-BAE0-2018707AFC73}">
      <dsp:nvSpPr>
        <dsp:cNvPr id="0" name=""/>
        <dsp:cNvSpPr/>
      </dsp:nvSpPr>
      <dsp:spPr>
        <a:xfrm>
          <a:off x="4266275" y="2742857"/>
          <a:ext cx="2233019" cy="8932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/>
            <a:t>Reforma tributária e regras fiscais</a:t>
          </a:r>
        </a:p>
      </dsp:txBody>
      <dsp:txXfrm>
        <a:off x="4712879" y="2742857"/>
        <a:ext cx="1339812" cy="893207"/>
      </dsp:txXfrm>
    </dsp:sp>
    <dsp:sp modelId="{0140A090-CDA9-4097-8404-045A5440B39F}">
      <dsp:nvSpPr>
        <dsp:cNvPr id="0" name=""/>
        <dsp:cNvSpPr/>
      </dsp:nvSpPr>
      <dsp:spPr>
        <a:xfrm>
          <a:off x="6186672" y="2742857"/>
          <a:ext cx="2233019" cy="89320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10795" rIns="0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kern="1200" dirty="0"/>
            <a:t>Politica de salário mínimo</a:t>
          </a:r>
        </a:p>
      </dsp:txBody>
      <dsp:txXfrm>
        <a:off x="6633276" y="2742857"/>
        <a:ext cx="1339812" cy="8932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62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69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583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55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8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627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278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895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285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6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9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BCC9E-A61D-465A-9483-3242FF3D3F41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32A2B-249E-456D-AC4E-7F3F61E7A9B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060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seluisoreiro.com.br/" TargetMode="External"/><Relationship Id="rId2" Type="http://schemas.openxmlformats.org/officeDocument/2006/relationships/hyperlink" Target="mailto:joreirocosta@yahoo.com.br" TargetMode="Externa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hyperlink" Target="http://www.jlcoreiro.wordpress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475707"/>
          </a:xfrm>
        </p:spPr>
        <p:txBody>
          <a:bodyPr>
            <a:normAutofit fontScale="90000"/>
          </a:bodyPr>
          <a:lstStyle/>
          <a:p>
            <a:r>
              <a:rPr lang="pt-BR" sz="3200" dirty="0" smtClean="0"/>
              <a:t/>
            </a:r>
            <a:br>
              <a:rPr lang="pt-BR" sz="3200" dirty="0" smtClean="0"/>
            </a:br>
            <a:r>
              <a:rPr lang="pt-BR" sz="3200" dirty="0" smtClean="0"/>
              <a:t>Agenda Brasil 2022: </a:t>
            </a:r>
            <a:br>
              <a:rPr lang="pt-BR" sz="3200" dirty="0" smtClean="0"/>
            </a:br>
            <a:r>
              <a:rPr lang="pt-BR" sz="3200" dirty="0" smtClean="0"/>
              <a:t>Resolver os Desequilíbrios Macroeconômicos e a </a:t>
            </a:r>
            <a:r>
              <a:rPr lang="pt-BR" sz="3200" dirty="0" err="1" smtClean="0"/>
              <a:t>Disfuncionalidade</a:t>
            </a:r>
            <a:r>
              <a:rPr lang="pt-BR" sz="3200" dirty="0" smtClean="0"/>
              <a:t> Institucional do Regime de Política Macroeconômica no Brasil </a:t>
            </a:r>
            <a:endParaRPr lang="en-US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sz="2800" dirty="0" smtClean="0"/>
              <a:t>José </a:t>
            </a:r>
            <a:r>
              <a:rPr lang="pt-BR" sz="2800" dirty="0" err="1" smtClean="0"/>
              <a:t>Luis</a:t>
            </a:r>
            <a:r>
              <a:rPr lang="pt-BR" sz="2800" dirty="0" smtClean="0"/>
              <a:t> </a:t>
            </a:r>
            <a:r>
              <a:rPr lang="pt-BR" sz="2800" dirty="0" err="1" smtClean="0"/>
              <a:t>Oreiro</a:t>
            </a:r>
            <a:r>
              <a:rPr lang="pt-BR" sz="2800" dirty="0" smtClean="0"/>
              <a:t> </a:t>
            </a:r>
            <a:endParaRPr lang="pt-BR" sz="2800" dirty="0"/>
          </a:p>
          <a:p>
            <a:r>
              <a:rPr lang="pt-BR" sz="2800" dirty="0" smtClean="0"/>
              <a:t>Professor do Departamento de Economia da Universidade de Brasília </a:t>
            </a:r>
          </a:p>
          <a:p>
            <a:r>
              <a:rPr lang="pt-BR" sz="2800" dirty="0" smtClean="0"/>
              <a:t>Pesquisador Nível IB do CNPq. </a:t>
            </a:r>
          </a:p>
        </p:txBody>
      </p:sp>
      <p:pic>
        <p:nvPicPr>
          <p:cNvPr id="4" name="Imagem 3" descr="http://1.bp.blogspot.com/_KPAka0CQN9M/TOa04qazOBI/AAAAAAAAAIw/d-xCwu8V78Y/s1600/logo_unb1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1584176" cy="10801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36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759595C-DA5C-4E1A-AD35-4346EAABA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Agenda Brasil 2022: metas operacionais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3A66B23-6FBF-4BB6-8159-CF308CAF2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1734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/>
              <a:t>Taxa de câmbio de equilíbrio industrial (viabiliza exportações de bens de maior valor agregado no estado da artes da tecnologia</a:t>
            </a:r>
            <a:r>
              <a:rPr lang="pt-BR" dirty="0" smtClean="0"/>
              <a:t>).</a:t>
            </a:r>
          </a:p>
          <a:p>
            <a:pPr lvl="1" algn="just"/>
            <a:r>
              <a:rPr lang="pt-BR" dirty="0" smtClean="0"/>
              <a:t>Em torno de R$ 3,80 e R$ 4,00</a:t>
            </a:r>
          </a:p>
          <a:p>
            <a:pPr algn="just"/>
            <a:r>
              <a:rPr lang="pt-BR" dirty="0" smtClean="0"/>
              <a:t>Taxa </a:t>
            </a:r>
            <a:r>
              <a:rPr lang="pt-BR" dirty="0"/>
              <a:t>de juros real de equilíbrio </a:t>
            </a:r>
            <a:r>
              <a:rPr lang="pt-BR" dirty="0" smtClean="0"/>
              <a:t>em torno de 3,7% a.a. </a:t>
            </a:r>
            <a:endParaRPr lang="pt-BR" dirty="0"/>
          </a:p>
          <a:p>
            <a:pPr algn="just"/>
            <a:r>
              <a:rPr lang="pt-BR" dirty="0"/>
              <a:t>Superávit primário </a:t>
            </a:r>
            <a:r>
              <a:rPr lang="pt-BR" dirty="0" smtClean="0"/>
              <a:t>requerido para estabilizar/reduzir a dívida pública/PIB de </a:t>
            </a:r>
            <a:r>
              <a:rPr lang="pt-BR" dirty="0"/>
              <a:t>0,5% do PIB </a:t>
            </a:r>
            <a:endParaRPr lang="pt-BR" dirty="0" smtClean="0"/>
          </a:p>
          <a:p>
            <a:pPr lvl="1" algn="just"/>
            <a:r>
              <a:rPr lang="pt-BR" dirty="0" smtClean="0"/>
              <a:t>estimativas </a:t>
            </a:r>
            <a:r>
              <a:rPr lang="pt-BR" dirty="0"/>
              <a:t>feitas com </a:t>
            </a:r>
            <a:r>
              <a:rPr lang="pt-BR" dirty="0" smtClean="0"/>
              <a:t>crescimento do PIB de 3,0% </a:t>
            </a:r>
            <a:r>
              <a:rPr lang="pt-BR" dirty="0" err="1" smtClean="0"/>
              <a:t>a.a</a:t>
            </a:r>
            <a:r>
              <a:rPr lang="pt-BR" dirty="0" smtClean="0"/>
              <a:t> , taxa </a:t>
            </a:r>
            <a:r>
              <a:rPr lang="pt-BR" dirty="0"/>
              <a:t>juros real </a:t>
            </a:r>
            <a:r>
              <a:rPr lang="pt-BR" dirty="0" smtClean="0"/>
              <a:t>de 3,68%</a:t>
            </a:r>
          </a:p>
          <a:p>
            <a:pPr lvl="1" algn="just"/>
            <a:r>
              <a:rPr lang="pt-BR" dirty="0" smtClean="0"/>
              <a:t>Gastos </a:t>
            </a:r>
            <a:r>
              <a:rPr lang="pt-BR" dirty="0"/>
              <a:t>com bolsa família </a:t>
            </a:r>
            <a:r>
              <a:rPr lang="pt-BR" dirty="0" smtClean="0"/>
              <a:t>de, </a:t>
            </a:r>
            <a:r>
              <a:rPr lang="pt-BR" dirty="0"/>
              <a:t>no </a:t>
            </a:r>
            <a:r>
              <a:rPr lang="pt-BR" dirty="0" smtClean="0"/>
              <a:t>mínimo, </a:t>
            </a:r>
            <a:r>
              <a:rPr lang="pt-BR" dirty="0"/>
              <a:t>0,5% do PIB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9979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28B50ED-7AB4-4101-A9C6-882988D9E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Instrumentos de politica: taxa de câmbio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022A62C9-AEC7-4DFD-A553-74C827E35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1734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Regulação macro prudencial: introdução de um depósito compulsório não remunerado de 30% pelo prazo de um ano sobre toda a entrada de capitais na economia brasileira, inclusive o Investimento Externo Direto. </a:t>
            </a:r>
            <a:endParaRPr lang="pt-BR" dirty="0"/>
          </a:p>
          <a:p>
            <a:pPr algn="just"/>
            <a:r>
              <a:rPr lang="pt-BR" dirty="0"/>
              <a:t>Manutenção de reservas cambiais em níveis elevados como instrumento de redução da vulnerabilidade </a:t>
            </a:r>
            <a:r>
              <a:rPr lang="pt-BR" dirty="0" smtClean="0"/>
              <a:t>externa. </a:t>
            </a:r>
            <a:endParaRPr lang="pt-BR" dirty="0"/>
          </a:p>
          <a:p>
            <a:pPr algn="just"/>
            <a:r>
              <a:rPr lang="pt-BR" dirty="0"/>
              <a:t>Desvalorização gradual da taxa de câmbio em direção a taxa de cambio de equilíbrio </a:t>
            </a:r>
            <a:r>
              <a:rPr lang="pt-BR" dirty="0" smtClean="0"/>
              <a:t>industrial. </a:t>
            </a:r>
          </a:p>
          <a:p>
            <a:pPr lvl="1" algn="just"/>
            <a:r>
              <a:rPr lang="pt-BR" dirty="0" smtClean="0"/>
              <a:t>Introdução de um regime de bandas cambiais deslizantes (desvalorização pré-programada do “teto” e do “piso” da banda) para permitir uma transição gradual para uma taxa de câmbio competitiva. </a:t>
            </a:r>
          </a:p>
          <a:p>
            <a:pPr lvl="1" algn="just"/>
            <a:r>
              <a:rPr lang="pt-BR" dirty="0" smtClean="0"/>
              <a:t>Prazo de convergência: 2 a 3 anos. 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497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5A44DA4-3C0D-4325-9C31-7BD2CF21E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Instrumentos de politica: taxa de juros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F1C43E54-B87A-4E07-8C72-A4713FB3D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80218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4400" dirty="0"/>
              <a:t>Mudança no horizonte da meta de inflação para 2 anos</a:t>
            </a:r>
          </a:p>
          <a:p>
            <a:pPr algn="just"/>
            <a:r>
              <a:rPr lang="pt-BR" sz="4400" dirty="0"/>
              <a:t>Remoção da indexação financeira: melhoria nos canais de transmissão da politica monetária e fim de efeito-contágio</a:t>
            </a:r>
          </a:p>
          <a:p>
            <a:pPr algn="just"/>
            <a:r>
              <a:rPr lang="pt-BR" sz="4400" dirty="0"/>
              <a:t>Redução da volatilidade da taxa de </a:t>
            </a:r>
            <a:r>
              <a:rPr lang="pt-BR" sz="4400" dirty="0" smtClean="0"/>
              <a:t>câmbio devido ao sistema de bandas cambiais. </a:t>
            </a:r>
          </a:p>
          <a:p>
            <a:pPr marL="457200" lvl="1" indent="0" algn="just">
              <a:buNone/>
            </a:pP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26864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624EDFD-E750-4BCE-88E9-202F7503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Instrumentos de politica: política fiscal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F92FF88-8440-45AC-AEAA-834229432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2776"/>
            <a:ext cx="7886700" cy="5112567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pt-BR" sz="3600" dirty="0"/>
              <a:t>Ajuste fiscal de emergência: CPMF (1,3% do PIB </a:t>
            </a:r>
            <a:r>
              <a:rPr lang="pt-BR" sz="3600" dirty="0" smtClean="0"/>
              <a:t>a.a. por </a:t>
            </a:r>
            <a:r>
              <a:rPr lang="pt-BR" sz="3600" dirty="0"/>
              <a:t>5 anos</a:t>
            </a:r>
            <a:r>
              <a:rPr lang="pt-BR" sz="3600" dirty="0" smtClean="0"/>
              <a:t>)</a:t>
            </a:r>
          </a:p>
          <a:p>
            <a:pPr algn="just"/>
            <a:r>
              <a:rPr lang="pt-BR" sz="3600" dirty="0" smtClean="0"/>
              <a:t>Reintrodução de Imposto de Renda sobre lucros e dividendos distribuídos com alíquotas equivalentes ao do IRPF, redução do IRPJ sobre o lucro corporativo antes dos impostos. </a:t>
            </a:r>
          </a:p>
          <a:p>
            <a:pPr lvl="1" algn="just"/>
            <a:r>
              <a:rPr lang="pt-BR" dirty="0" smtClean="0"/>
              <a:t>Incentivar as empresas a aumentar o coeficiente de retenção de lucros: importante para aumentar a taxa de poupança doméstica. </a:t>
            </a:r>
          </a:p>
          <a:p>
            <a:pPr lvl="1" algn="just"/>
            <a:r>
              <a:rPr lang="pt-BR" dirty="0" smtClean="0"/>
              <a:t>Aumentar a progressividade  da tributação no Brasil. </a:t>
            </a:r>
          </a:p>
          <a:p>
            <a:pPr lvl="1" algn="just"/>
            <a:r>
              <a:rPr lang="pt-BR" dirty="0" smtClean="0"/>
              <a:t>Aumento marginal na receita com o IRPJ:   Entre  0,2% e 0,3% do PIB</a:t>
            </a:r>
            <a:endParaRPr lang="pt-BR" dirty="0"/>
          </a:p>
          <a:p>
            <a:pPr algn="just"/>
            <a:r>
              <a:rPr lang="pt-BR" sz="3600" dirty="0"/>
              <a:t>Meta de </a:t>
            </a:r>
            <a:r>
              <a:rPr lang="pt-BR" sz="3600" dirty="0" smtClean="0"/>
              <a:t>superávit primário de 0,5% </a:t>
            </a:r>
            <a:r>
              <a:rPr lang="pt-BR" sz="3600" dirty="0"/>
              <a:t>do PIB </a:t>
            </a:r>
            <a:r>
              <a:rPr lang="pt-BR" sz="3600" dirty="0" smtClean="0"/>
              <a:t>a </a:t>
            </a:r>
            <a:r>
              <a:rPr lang="pt-BR" sz="3600" dirty="0"/>
              <a:t>ser </a:t>
            </a:r>
            <a:r>
              <a:rPr lang="pt-BR" sz="3600" dirty="0" smtClean="0"/>
              <a:t>alcançada num prazo de três 3 anos</a:t>
            </a:r>
          </a:p>
          <a:p>
            <a:pPr algn="just"/>
            <a:r>
              <a:rPr lang="pt-BR" sz="3600" dirty="0" smtClean="0"/>
              <a:t>Criação de um </a:t>
            </a:r>
            <a:r>
              <a:rPr lang="pt-BR" sz="3600" i="1" dirty="0" smtClean="0"/>
              <a:t>Fundo Constitucional para o Financiamento de Infraestrutura e Reaparelhamento das Forças Armadas</a:t>
            </a:r>
            <a:r>
              <a:rPr lang="pt-BR" sz="3600" dirty="0" smtClean="0"/>
              <a:t>, financiado pelo aumento da alíquota sobre a exploração de minérios, principalmente o minério de Ferro. </a:t>
            </a:r>
          </a:p>
          <a:p>
            <a:pPr lvl="1" algn="just"/>
            <a:r>
              <a:rPr lang="pt-BR" dirty="0" smtClean="0"/>
              <a:t>Fundos Constitucionais estão livres da DRU: </a:t>
            </a:r>
            <a:r>
              <a:rPr lang="pt-BR" i="1" dirty="0" err="1" smtClean="0"/>
              <a:t>funding</a:t>
            </a:r>
            <a:r>
              <a:rPr lang="pt-BR" dirty="0" smtClean="0"/>
              <a:t> regular permite a continuidade dos projetos de infraestrutura e de defesa nacional. </a:t>
            </a:r>
          </a:p>
          <a:p>
            <a:pPr lvl="1" algn="just"/>
            <a:r>
              <a:rPr lang="pt-BR" dirty="0" smtClean="0"/>
              <a:t>O Brasil possui  graves deficiências de infraestrutura que aumentam o “custo Brasil”, reduzindo a competitividade externa da indústria de transformação. </a:t>
            </a:r>
          </a:p>
          <a:p>
            <a:pPr lvl="1" algn="just"/>
            <a:r>
              <a:rPr lang="pt-BR" dirty="0" smtClean="0"/>
              <a:t>O mundo pós-</a:t>
            </a:r>
            <a:r>
              <a:rPr lang="pt-BR" dirty="0" err="1" smtClean="0"/>
              <a:t>Trump</a:t>
            </a:r>
            <a:r>
              <a:rPr lang="pt-BR" dirty="0" smtClean="0"/>
              <a:t> é um lugar bem mais inseguro. Não podemos mais contar com o “guarda chuvas” militar dos Estados Unidos para garantir nossa soberania. O Brasil precisa estar preparado militarmente para defender seus interesses na Arena Internacional. </a:t>
            </a:r>
          </a:p>
          <a:p>
            <a:pPr lvl="2" algn="just"/>
            <a:r>
              <a:rPr lang="pt-BR" dirty="0" smtClean="0"/>
              <a:t>“</a:t>
            </a:r>
            <a:r>
              <a:rPr lang="pt-PT" b="1" dirty="0"/>
              <a:t>Si vis pacem, para </a:t>
            </a:r>
            <a:r>
              <a:rPr lang="pt-PT" b="1" dirty="0" smtClean="0"/>
              <a:t>bellum”</a:t>
            </a:r>
            <a:endParaRPr lang="pt-PT" b="1" dirty="0"/>
          </a:p>
          <a:p>
            <a:pPr lvl="2" algn="just"/>
            <a:r>
              <a:rPr lang="pt-BR" dirty="0" smtClean="0"/>
              <a:t>“Se queres a Paz, prepara-te para a Guerra” (</a:t>
            </a:r>
            <a:r>
              <a:rPr lang="la-Latn" i="1" dirty="0"/>
              <a:t>Publius Flavius Vegetius </a:t>
            </a:r>
            <a:r>
              <a:rPr lang="la-Latn" i="1" dirty="0" smtClean="0"/>
              <a:t>Renatus</a:t>
            </a:r>
            <a:r>
              <a:rPr lang="pt-BR" i="1" dirty="0" smtClean="0"/>
              <a:t>, século IV)</a:t>
            </a:r>
            <a:endParaRPr lang="pt-BR" dirty="0" smtClean="0"/>
          </a:p>
          <a:p>
            <a:pPr marL="457200" lvl="1" indent="0" algn="just">
              <a:buNone/>
            </a:pPr>
            <a:endParaRPr lang="pt-BR" dirty="0" smtClean="0"/>
          </a:p>
          <a:p>
            <a:pPr marL="457200" lvl="1" indent="0" algn="just">
              <a:buNone/>
            </a:pPr>
            <a:endParaRPr lang="pt-BR" dirty="0" smtClean="0"/>
          </a:p>
          <a:p>
            <a:pPr lvl="1" algn="just"/>
            <a:endParaRPr lang="pt-BR" dirty="0" smtClean="0"/>
          </a:p>
          <a:p>
            <a:pPr lvl="1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057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624EDFD-E750-4BCE-88E9-202F7503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/>
              <a:t>Instrumentos de politica: política salarial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F92FF88-8440-45AC-AEAA-834229432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sz="4400" dirty="0"/>
              <a:t>Nova regra para salário mínimo: meta de inflação + média móvel do </a:t>
            </a:r>
            <a:r>
              <a:rPr lang="pt-BR" sz="4400" dirty="0" smtClean="0"/>
              <a:t>crescimento do PIB </a:t>
            </a:r>
            <a:r>
              <a:rPr lang="pt-BR" sz="4400" dirty="0"/>
              <a:t>per </a:t>
            </a:r>
            <a:r>
              <a:rPr lang="pt-BR" sz="4400" dirty="0" smtClean="0"/>
              <a:t>capita </a:t>
            </a:r>
            <a:r>
              <a:rPr lang="pt-BR" sz="4400" dirty="0"/>
              <a:t>nos últimos 5 anos </a:t>
            </a:r>
            <a:endParaRPr lang="pt-BR" sz="4400" dirty="0" smtClean="0"/>
          </a:p>
          <a:p>
            <a:pPr lvl="1" algn="just"/>
            <a:r>
              <a:rPr lang="pt-BR" sz="4000" dirty="0" smtClean="0"/>
              <a:t>Reduz a inércia inflacionária ao atrelar o aumento do salário mínimo a meta de inflação, ao invés da inflação passada </a:t>
            </a:r>
          </a:p>
          <a:p>
            <a:pPr lvl="1" algn="just"/>
            <a:r>
              <a:rPr lang="pt-BR" sz="4000" dirty="0" smtClean="0"/>
              <a:t>No médio e longo-prazo o salário mínimo irá crescer a uma taxa igual a do crescimento da produtividade do trabalho (regra de ouro da política salarial). 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80669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B3EFC86-B26A-4403-B8D2-95F1278A74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Reformas </a:t>
            </a:r>
            <a:r>
              <a:rPr lang="pt-BR" dirty="0" smtClean="0"/>
              <a:t>institucionais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76F5F210-8C2E-454B-ACDF-59D30FF40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0261"/>
            <a:ext cx="7886700" cy="458670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dirty="0"/>
              <a:t>Fim da indexação financeira: processo gradual já que mudança na composição da divida pública impõe um custo para o </a:t>
            </a:r>
            <a:r>
              <a:rPr lang="pt-BR" dirty="0" smtClean="0"/>
              <a:t>Tesouro. </a:t>
            </a:r>
          </a:p>
          <a:p>
            <a:pPr lvl="1" algn="just"/>
            <a:r>
              <a:rPr lang="pt-BR" dirty="0" smtClean="0"/>
              <a:t>Troca de títulos indexados a </a:t>
            </a:r>
            <a:r>
              <a:rPr lang="pt-BR" dirty="0" err="1" smtClean="0"/>
              <a:t>selic</a:t>
            </a:r>
            <a:r>
              <a:rPr lang="pt-BR" dirty="0" smtClean="0"/>
              <a:t> por títulos pré-fixados ou indexados a índice de preços. </a:t>
            </a:r>
            <a:endParaRPr lang="pt-BR" dirty="0"/>
          </a:p>
          <a:p>
            <a:pPr algn="just"/>
            <a:r>
              <a:rPr lang="pt-BR" dirty="0"/>
              <a:t>Mudança gradual das operações compromissadas por depósito voluntário remunerado do BCB (não negociável no mercado</a:t>
            </a:r>
            <a:r>
              <a:rPr lang="pt-BR" dirty="0" smtClean="0"/>
              <a:t>). </a:t>
            </a:r>
            <a:endParaRPr lang="pt-BR" dirty="0"/>
          </a:p>
          <a:p>
            <a:pPr algn="just"/>
            <a:r>
              <a:rPr lang="pt-BR" dirty="0"/>
              <a:t>Redução gradual dos depósitos compulsórios</a:t>
            </a:r>
          </a:p>
          <a:p>
            <a:pPr algn="just"/>
            <a:r>
              <a:rPr lang="pt-BR" dirty="0"/>
              <a:t>Reforma tributária</a:t>
            </a:r>
            <a:r>
              <a:rPr lang="pt-BR" dirty="0" smtClean="0"/>
              <a:t>: aumento da progressividade da carga tributária e instituição de um IVA em substituição ao ICMS atual. </a:t>
            </a:r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5843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Contato </a:t>
            </a:r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4"/>
          </p:nvPr>
        </p:nvSpPr>
        <p:spPr>
          <a:xfrm>
            <a:off x="4644008" y="2420888"/>
            <a:ext cx="4248471" cy="2592288"/>
          </a:xfrm>
        </p:spPr>
        <p:txBody>
          <a:bodyPr/>
          <a:lstStyle/>
          <a:p>
            <a:r>
              <a:rPr lang="pt-BR" sz="1800" dirty="0" smtClean="0"/>
              <a:t>E-mail: </a:t>
            </a:r>
          </a:p>
          <a:p>
            <a:pPr lvl="1"/>
            <a:r>
              <a:rPr lang="pt-BR" sz="1400" dirty="0" smtClean="0">
                <a:hlinkClick r:id="rId2"/>
              </a:rPr>
              <a:t>joreirocosta@yahoo.com.br</a:t>
            </a:r>
            <a:r>
              <a:rPr lang="pt-BR" sz="1400" dirty="0" smtClean="0"/>
              <a:t>. </a:t>
            </a:r>
          </a:p>
          <a:p>
            <a:r>
              <a:rPr lang="pt-BR" sz="1800" dirty="0" err="1" smtClean="0"/>
              <a:t>Web-Site</a:t>
            </a:r>
            <a:r>
              <a:rPr lang="pt-BR" sz="1800" dirty="0" smtClean="0"/>
              <a:t> </a:t>
            </a:r>
          </a:p>
          <a:p>
            <a:pPr lvl="1"/>
            <a:r>
              <a:rPr lang="pt-BR" sz="1400" dirty="0" smtClean="0">
                <a:hlinkClick r:id="rId3"/>
              </a:rPr>
              <a:t>www.joseluisoreiro.com.br</a:t>
            </a:r>
            <a:r>
              <a:rPr lang="pt-BR" sz="1400" dirty="0" smtClean="0"/>
              <a:t>. </a:t>
            </a:r>
          </a:p>
          <a:p>
            <a:r>
              <a:rPr lang="pt-BR" sz="1800" dirty="0" smtClean="0"/>
              <a:t>Blog: </a:t>
            </a:r>
          </a:p>
          <a:p>
            <a:pPr lvl="1"/>
            <a:r>
              <a:rPr lang="pt-BR" sz="1400" dirty="0" smtClean="0">
                <a:hlinkClick r:id="rId4"/>
              </a:rPr>
              <a:t>www.jlcoreiro.wordpress.com</a:t>
            </a:r>
            <a:r>
              <a:rPr lang="pt-BR" sz="1400" dirty="0" smtClean="0"/>
              <a:t>. </a:t>
            </a:r>
          </a:p>
          <a:p>
            <a:endParaRPr lang="pt-BR" dirty="0" smtClean="0"/>
          </a:p>
          <a:p>
            <a:endParaRPr lang="pt-BR" dirty="0" smtClean="0"/>
          </a:p>
          <a:p>
            <a:pPr marL="109728" indent="0">
              <a:buNone/>
            </a:pPr>
            <a:endParaRPr lang="pt-BR" dirty="0"/>
          </a:p>
        </p:txBody>
      </p:sp>
      <p:pic>
        <p:nvPicPr>
          <p:cNvPr id="4098" name="Picture 2" descr="C:\Users\joreiro\Pictures\1437257603223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4572000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4210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Desequilíbrios Macroeconômicos </a:t>
            </a:r>
            <a:endParaRPr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Inflação sistematicamente acima do centro da meta de inflação para o período 2003-2017 </a:t>
            </a:r>
          </a:p>
          <a:p>
            <a:pPr algn="just"/>
            <a:r>
              <a:rPr lang="pt-BR" dirty="0" smtClean="0"/>
              <a:t>Taxa de juros sistematicamente acima da taxa de juros de equilíbrio (= a taxa de juros internacional mais o prêmio de risco país). </a:t>
            </a:r>
          </a:p>
          <a:p>
            <a:pPr algn="just"/>
            <a:r>
              <a:rPr lang="pt-BR" dirty="0" smtClean="0"/>
              <a:t>Salários crescendo acima da produtividade do trabalho. </a:t>
            </a:r>
          </a:p>
          <a:p>
            <a:pPr algn="just"/>
            <a:r>
              <a:rPr lang="pt-BR" dirty="0" smtClean="0"/>
              <a:t>Esmagamento de lucros (redução da ROE das empresas não financeiras de capital aberto e fechado a partir de 2010). </a:t>
            </a:r>
          </a:p>
          <a:p>
            <a:pPr algn="just"/>
            <a:r>
              <a:rPr lang="pt-BR" dirty="0" smtClean="0"/>
              <a:t>Sobrevalorização crônica da taxa de câmbio (causa principal da desindustrialização)</a:t>
            </a:r>
          </a:p>
        </p:txBody>
      </p:sp>
    </p:spTree>
    <p:extLst>
      <p:ext uri="{BB962C8B-B14F-4D97-AF65-F5344CB8AC3E}">
        <p14:creationId xmlns:p14="http://schemas.microsoft.com/office/powerpoint/2010/main" val="15283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4820873"/>
              </p:ext>
            </p:extLst>
          </p:nvPr>
        </p:nvGraphicFramePr>
        <p:xfrm>
          <a:off x="0" y="404664"/>
          <a:ext cx="9144000" cy="56166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Documento" r:id="rId3" imgW="5530101" imgH="1957557" progId="Word.Document.12">
                  <p:embed/>
                </p:oleObj>
              </mc:Choice>
              <mc:Fallback>
                <p:oleObj name="Documento" r:id="rId3" imgW="5530101" imgH="1957557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404664"/>
                        <a:ext cx="9144000" cy="56166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82711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4013"/>
            <a:ext cx="7992887" cy="614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173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200" dirty="0"/>
              <a:t>Retorno sobre patrimônio líquido (ROE) das cias abertas - % (CEMEC, 2015)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1548428"/>
            <a:ext cx="8136904" cy="5071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394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Espaço Reservado para Conteúdo 6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445947678"/>
              </p:ext>
            </p:extLst>
          </p:nvPr>
        </p:nvGraphicFramePr>
        <p:xfrm>
          <a:off x="0" y="0"/>
          <a:ext cx="9144000" cy="6165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4067944" y="6309320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 : IPEADATA, Elaboração própria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08409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33697D4-C70C-4645-8ABE-684B09CB1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Agenda Brasil para 2022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="" xmlns:a16="http://schemas.microsoft.com/office/drawing/2014/main" id="{77FA1D65-97B8-4BC3-9577-808E46D415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1510237"/>
              </p:ext>
            </p:extLst>
          </p:nvPr>
        </p:nvGraphicFramePr>
        <p:xfrm>
          <a:off x="395536" y="1340768"/>
          <a:ext cx="8424936" cy="5152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364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624EDFD-E750-4BCE-88E9-202F7503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Agenda Brasil 2022: 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F92FF88-8440-45AC-AEAA-834229432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3757"/>
            <a:ext cx="7886700" cy="4929118"/>
          </a:xfrm>
        </p:spPr>
        <p:txBody>
          <a:bodyPr>
            <a:normAutofit/>
          </a:bodyPr>
          <a:lstStyle/>
          <a:p>
            <a:pPr algn="just"/>
            <a:r>
              <a:rPr lang="pt-BR" sz="3600" dirty="0"/>
              <a:t>Crescimento econômico </a:t>
            </a:r>
            <a:r>
              <a:rPr lang="pt-BR" sz="3600" dirty="0" smtClean="0"/>
              <a:t>sustentável: </a:t>
            </a:r>
            <a:r>
              <a:rPr lang="pt-BR" sz="3600" dirty="0"/>
              <a:t>cerca de 3,0% </a:t>
            </a:r>
            <a:r>
              <a:rPr lang="pt-BR" sz="3600" dirty="0" err="1" smtClean="0"/>
              <a:t>a.a</a:t>
            </a:r>
            <a:r>
              <a:rPr lang="pt-BR" sz="3600" dirty="0" smtClean="0"/>
              <a:t> para o PIB e 2,2% </a:t>
            </a:r>
            <a:r>
              <a:rPr lang="pt-BR" sz="3600" dirty="0" err="1" smtClean="0"/>
              <a:t>a.a</a:t>
            </a:r>
            <a:r>
              <a:rPr lang="pt-BR" sz="3600" dirty="0" smtClean="0"/>
              <a:t> para o PIB per-capita.</a:t>
            </a:r>
            <a:endParaRPr lang="pt-BR" sz="3600" dirty="0"/>
          </a:p>
          <a:p>
            <a:pPr algn="just"/>
            <a:r>
              <a:rPr lang="pt-BR" sz="3600" dirty="0"/>
              <a:t>Manutenção da uma taxa de inflação </a:t>
            </a:r>
            <a:r>
              <a:rPr lang="pt-BR" sz="3600" dirty="0" smtClean="0"/>
              <a:t>baixa: meta </a:t>
            </a:r>
            <a:r>
              <a:rPr lang="pt-BR" sz="3600" dirty="0"/>
              <a:t>de 4,0% a.a.</a:t>
            </a:r>
          </a:p>
          <a:p>
            <a:pPr algn="just"/>
            <a:r>
              <a:rPr lang="pt-BR" sz="3600" dirty="0"/>
              <a:t>Inclusão financeira com redução da pobreza e melhoria “sustentável” na distribuição de renda  </a:t>
            </a:r>
          </a:p>
        </p:txBody>
      </p:sp>
    </p:spTree>
    <p:extLst>
      <p:ext uri="{BB962C8B-B14F-4D97-AF65-F5344CB8AC3E}">
        <p14:creationId xmlns:p14="http://schemas.microsoft.com/office/powerpoint/2010/main" val="221317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624EDFD-E750-4BCE-88E9-202F75030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Agenda Brasil 2022: metas intermediárias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AF92FF88-8440-45AC-AEAA-834229432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486275"/>
          </a:xfrm>
        </p:spPr>
        <p:txBody>
          <a:bodyPr>
            <a:normAutofit/>
          </a:bodyPr>
          <a:lstStyle/>
          <a:p>
            <a:pPr algn="just"/>
            <a:r>
              <a:rPr lang="pt-BR" sz="3200" dirty="0" smtClean="0"/>
              <a:t>Equilíbrio </a:t>
            </a:r>
            <a:r>
              <a:rPr lang="pt-BR" sz="3200" dirty="0"/>
              <a:t>externo: pequeno superávit em conta corrente do balanço de pagamentos</a:t>
            </a:r>
          </a:p>
          <a:p>
            <a:pPr algn="just"/>
            <a:r>
              <a:rPr lang="pt-BR" sz="3200" dirty="0"/>
              <a:t>Estabilização da dívida publica/PIB a médio prazo</a:t>
            </a:r>
          </a:p>
          <a:p>
            <a:pPr algn="just"/>
            <a:r>
              <a:rPr lang="pt-BR" sz="3200" dirty="0"/>
              <a:t>Aumento na participação da indústria de transformação no PIB (para cerca de 14%)</a:t>
            </a:r>
          </a:p>
          <a:p>
            <a:pPr algn="just"/>
            <a:r>
              <a:rPr lang="pt-BR" sz="3200" dirty="0"/>
              <a:t>Eliminação da miséria absoluta</a:t>
            </a:r>
          </a:p>
          <a:p>
            <a:pPr algn="just"/>
            <a:r>
              <a:rPr lang="pt-BR" sz="3200" dirty="0"/>
              <a:t>Melhoria </a:t>
            </a:r>
            <a:r>
              <a:rPr lang="pt-BR" sz="3200" dirty="0" smtClean="0"/>
              <a:t>gradual </a:t>
            </a:r>
            <a:r>
              <a:rPr lang="pt-BR" sz="3200" dirty="0"/>
              <a:t>no índice de </a:t>
            </a:r>
            <a:r>
              <a:rPr lang="pt-BR" sz="3200" dirty="0" err="1"/>
              <a:t>Gini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254038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965</Words>
  <Application>Microsoft Office PowerPoint</Application>
  <PresentationFormat>Apresentação na tela (4:3)</PresentationFormat>
  <Paragraphs>83</Paragraphs>
  <Slides>16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Tema do Office</vt:lpstr>
      <vt:lpstr>Documento</vt:lpstr>
      <vt:lpstr> Agenda Brasil 2022:  Resolver os Desequilíbrios Macroeconômicos e a Disfuncionalidade Institucional do Regime de Política Macroeconômica no Brasil </vt:lpstr>
      <vt:lpstr>Desequilíbrios Macroeconômicos </vt:lpstr>
      <vt:lpstr>Apresentação do PowerPoint</vt:lpstr>
      <vt:lpstr>Apresentação do PowerPoint</vt:lpstr>
      <vt:lpstr>Retorno sobre patrimônio líquido (ROE) das cias abertas - % (CEMEC, 2015)</vt:lpstr>
      <vt:lpstr>Apresentação do PowerPoint</vt:lpstr>
      <vt:lpstr>Agenda Brasil para 2022</vt:lpstr>
      <vt:lpstr>Agenda Brasil 2022: objetivos</vt:lpstr>
      <vt:lpstr>Agenda Brasil 2022: metas intermediárias</vt:lpstr>
      <vt:lpstr>Agenda Brasil 2022: metas operacionais </vt:lpstr>
      <vt:lpstr>Instrumentos de politica: taxa de câmbio</vt:lpstr>
      <vt:lpstr>Instrumentos de politica: taxa de juros</vt:lpstr>
      <vt:lpstr>Instrumentos de politica: política fiscal</vt:lpstr>
      <vt:lpstr>Instrumentos de politica: política salarial</vt:lpstr>
      <vt:lpstr>Reformas institucionais</vt:lpstr>
      <vt:lpstr>Contato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Brasil 2022:  Resolver os Desequilíbrios Macroeconômicos e a Disfuncionalidade Institucional do Regime de Política Macroeconômica no Brasil</dc:title>
  <dc:creator>joreiro</dc:creator>
  <cp:lastModifiedBy>joreiro</cp:lastModifiedBy>
  <cp:revision>21</cp:revision>
  <dcterms:created xsi:type="dcterms:W3CDTF">2018-01-11T12:52:14Z</dcterms:created>
  <dcterms:modified xsi:type="dcterms:W3CDTF">2018-04-09T19:53:12Z</dcterms:modified>
</cp:coreProperties>
</file>