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 type="screen4x3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0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301680" y="3915360"/>
            <a:ext cx="850356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59120" y="391536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301680" y="391536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pic>
        <p:nvPicPr>
          <p:cNvPr id="55" name="Imagem 54"/>
          <p:cNvPicPr/>
          <p:nvPr/>
        </p:nvPicPr>
        <p:blipFill>
          <a:blip r:embed="rId2"/>
          <a:stretch/>
        </p:blipFill>
        <p:spPr>
          <a:xfrm>
            <a:off x="1688400" y="1526760"/>
            <a:ext cx="5729760" cy="4571640"/>
          </a:xfrm>
          <a:prstGeom prst="rect">
            <a:avLst/>
          </a:prstGeom>
          <a:ln>
            <a:noFill/>
          </a:ln>
        </p:spPr>
      </p:pic>
      <p:pic>
        <p:nvPicPr>
          <p:cNvPr id="56" name="Imagem 55"/>
          <p:cNvPicPr/>
          <p:nvPr/>
        </p:nvPicPr>
        <p:blipFill>
          <a:blip r:embed="rId2"/>
          <a:stretch/>
        </p:blipFill>
        <p:spPr>
          <a:xfrm>
            <a:off x="1688400" y="1526760"/>
            <a:ext cx="5729760" cy="4571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subTitle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subTitle"/>
          </p:nvPr>
        </p:nvSpPr>
        <p:spPr>
          <a:xfrm>
            <a:off x="301680" y="228600"/>
            <a:ext cx="8534160" cy="3517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301680" y="391536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subTitle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4659120" y="391536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301680" y="3915360"/>
            <a:ext cx="850356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301680" y="3915360"/>
            <a:ext cx="850356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659120" y="391536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99" name="PlaceHolder 5"/>
          <p:cNvSpPr>
            <a:spLocks noGrp="1"/>
          </p:cNvSpPr>
          <p:nvPr>
            <p:ph type="body"/>
          </p:nvPr>
        </p:nvSpPr>
        <p:spPr>
          <a:xfrm>
            <a:off x="301680" y="391536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pic>
        <p:nvPicPr>
          <p:cNvPr id="103" name="Imagem 102"/>
          <p:cNvPicPr/>
          <p:nvPr/>
        </p:nvPicPr>
        <p:blipFill>
          <a:blip r:embed="rId2"/>
          <a:stretch/>
        </p:blipFill>
        <p:spPr>
          <a:xfrm>
            <a:off x="1688400" y="1526760"/>
            <a:ext cx="5729760" cy="4571640"/>
          </a:xfrm>
          <a:prstGeom prst="rect">
            <a:avLst/>
          </a:prstGeom>
          <a:ln>
            <a:noFill/>
          </a:ln>
        </p:spPr>
      </p:pic>
      <p:pic>
        <p:nvPicPr>
          <p:cNvPr id="104" name="Imagem 103"/>
          <p:cNvPicPr/>
          <p:nvPr/>
        </p:nvPicPr>
        <p:blipFill>
          <a:blip r:embed="rId2"/>
          <a:stretch/>
        </p:blipFill>
        <p:spPr>
          <a:xfrm>
            <a:off x="1688400" y="1526760"/>
            <a:ext cx="5729760" cy="4571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ubTitle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ubTitle"/>
          </p:nvPr>
        </p:nvSpPr>
        <p:spPr>
          <a:xfrm>
            <a:off x="301680" y="228600"/>
            <a:ext cx="8534160" cy="3517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301680" y="391536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4659120" y="391536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301680" y="3915360"/>
            <a:ext cx="850356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301680" y="3915360"/>
            <a:ext cx="850356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 type="body"/>
          </p:nvPr>
        </p:nvSpPr>
        <p:spPr>
          <a:xfrm>
            <a:off x="4659120" y="391536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 type="body"/>
          </p:nvPr>
        </p:nvSpPr>
        <p:spPr>
          <a:xfrm>
            <a:off x="301680" y="391536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pic>
        <p:nvPicPr>
          <p:cNvPr id="160" name="Imagem 159"/>
          <p:cNvPicPr/>
          <p:nvPr/>
        </p:nvPicPr>
        <p:blipFill>
          <a:blip r:embed="rId2"/>
          <a:stretch/>
        </p:blipFill>
        <p:spPr>
          <a:xfrm>
            <a:off x="1688400" y="1526760"/>
            <a:ext cx="5729760" cy="4571640"/>
          </a:xfrm>
          <a:prstGeom prst="rect">
            <a:avLst/>
          </a:prstGeom>
          <a:ln>
            <a:noFill/>
          </a:ln>
        </p:spPr>
      </p:pic>
      <p:pic>
        <p:nvPicPr>
          <p:cNvPr id="161" name="Imagem 160"/>
          <p:cNvPicPr/>
          <p:nvPr/>
        </p:nvPicPr>
        <p:blipFill>
          <a:blip r:embed="rId2"/>
          <a:stretch/>
        </p:blipFill>
        <p:spPr>
          <a:xfrm>
            <a:off x="1688400" y="1526760"/>
            <a:ext cx="5729760" cy="4571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subTitle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subTitle"/>
          </p:nvPr>
        </p:nvSpPr>
        <p:spPr>
          <a:xfrm>
            <a:off x="301680" y="228600"/>
            <a:ext cx="8534160" cy="3517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301680" y="391536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92" name="PlaceHolder 4"/>
          <p:cNvSpPr>
            <a:spLocks noGrp="1"/>
          </p:cNvSpPr>
          <p:nvPr>
            <p:ph type="body"/>
          </p:nvPr>
        </p:nvSpPr>
        <p:spPr>
          <a:xfrm>
            <a:off x="4659120" y="391536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96" name="PlaceHolder 4"/>
          <p:cNvSpPr>
            <a:spLocks noGrp="1"/>
          </p:cNvSpPr>
          <p:nvPr>
            <p:ph type="body"/>
          </p:nvPr>
        </p:nvSpPr>
        <p:spPr>
          <a:xfrm>
            <a:off x="301680" y="3915360"/>
            <a:ext cx="850356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 type="body"/>
          </p:nvPr>
        </p:nvSpPr>
        <p:spPr>
          <a:xfrm>
            <a:off x="301680" y="3915360"/>
            <a:ext cx="850356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4659120" y="391536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04" name="PlaceHolder 5"/>
          <p:cNvSpPr>
            <a:spLocks noGrp="1"/>
          </p:cNvSpPr>
          <p:nvPr>
            <p:ph type="body"/>
          </p:nvPr>
        </p:nvSpPr>
        <p:spPr>
          <a:xfrm>
            <a:off x="301680" y="391536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pic>
        <p:nvPicPr>
          <p:cNvPr id="208" name="Imagem 207"/>
          <p:cNvPicPr/>
          <p:nvPr/>
        </p:nvPicPr>
        <p:blipFill>
          <a:blip r:embed="rId2"/>
          <a:stretch/>
        </p:blipFill>
        <p:spPr>
          <a:xfrm>
            <a:off x="1688400" y="1526760"/>
            <a:ext cx="5729760" cy="4571640"/>
          </a:xfrm>
          <a:prstGeom prst="rect">
            <a:avLst/>
          </a:prstGeom>
          <a:ln>
            <a:noFill/>
          </a:ln>
        </p:spPr>
      </p:pic>
      <p:pic>
        <p:nvPicPr>
          <p:cNvPr id="209" name="Imagem 208"/>
          <p:cNvPicPr/>
          <p:nvPr/>
        </p:nvPicPr>
        <p:blipFill>
          <a:blip r:embed="rId2"/>
          <a:stretch/>
        </p:blipFill>
        <p:spPr>
          <a:xfrm>
            <a:off x="1688400" y="1526760"/>
            <a:ext cx="5729760" cy="4571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subTitle"/>
          </p:nvPr>
        </p:nvSpPr>
        <p:spPr>
          <a:xfrm>
            <a:off x="301680" y="228600"/>
            <a:ext cx="8534160" cy="3517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01680" y="391536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45716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659120" y="391536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301680" y="3915360"/>
            <a:ext cx="8503560" cy="2180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D1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ustomShape 1" hidden="1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" name="CustomShape 2" hidden="1"/>
          <p:cNvSpPr/>
          <p:nvPr/>
        </p:nvSpPr>
        <p:spPr>
          <a:xfrm>
            <a:off x="0" y="0"/>
            <a:ext cx="9143640" cy="13928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4" hidden="1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CustomShape 5" hidden="1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6" hidden="1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360">
            <a:solidFill>
              <a:schemeClr val="accent3">
                <a:shade val="75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Line 7"/>
          <p:cNvSpPr/>
          <p:nvPr/>
        </p:nvSpPr>
        <p:spPr>
          <a:xfrm>
            <a:off x="152280" y="1276560"/>
            <a:ext cx="8832960" cy="0"/>
          </a:xfrm>
          <a:prstGeom prst="line">
            <a:avLst/>
          </a:prstGeom>
          <a:ln w="9360">
            <a:solidFill>
              <a:schemeClr val="accent3">
                <a:shade val="75000"/>
              </a:schemeClr>
            </a:solidFill>
            <a:custDash>
              <a:ds d="4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CustomShape 8" hidden="1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40">
            <a:noFill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" name="CustomShape 9" hidden="1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w="50760">
            <a:solidFill>
              <a:schemeClr val="accent3">
                <a:shade val="75000"/>
              </a:schemeClr>
            </a:solidFill>
            <a:round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" name="CustomShape 10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" name="CustomShape 11"/>
          <p:cNvSpPr/>
          <p:nvPr/>
        </p:nvSpPr>
        <p:spPr>
          <a:xfrm>
            <a:off x="8991720" y="2880"/>
            <a:ext cx="151920" cy="68576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CustomShape 12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CustomShape 13"/>
          <p:cNvSpPr/>
          <p:nvPr/>
        </p:nvSpPr>
        <p:spPr>
          <a:xfrm>
            <a:off x="0" y="0"/>
            <a:ext cx="9143640" cy="25142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" name="CustomShape 14"/>
          <p:cNvSpPr/>
          <p:nvPr/>
        </p:nvSpPr>
        <p:spPr>
          <a:xfrm>
            <a:off x="146160" y="6391800"/>
            <a:ext cx="8832600" cy="309240"/>
          </a:xfrm>
          <a:prstGeom prst="rect">
            <a:avLst/>
          </a:prstGeom>
          <a:solidFill>
            <a:schemeClr val="accent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" name="PlaceHolder 15"/>
          <p:cNvSpPr>
            <a:spLocks noGrp="1"/>
          </p:cNvSpPr>
          <p:nvPr>
            <p:ph type="dt"/>
          </p:nvPr>
        </p:nvSpPr>
        <p:spPr>
          <a:xfrm>
            <a:off x="5791320" y="6405120"/>
            <a:ext cx="3044520" cy="3654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14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13/01/17</a:t>
            </a:r>
            <a:endParaRPr lang="pt-BR" sz="1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" name="PlaceHolder 16"/>
          <p:cNvSpPr>
            <a:spLocks noGrp="1"/>
          </p:cNvSpPr>
          <p:nvPr>
            <p:ph type="ftr"/>
          </p:nvPr>
        </p:nvSpPr>
        <p:spPr>
          <a:xfrm>
            <a:off x="304920" y="6410880"/>
            <a:ext cx="3580920" cy="36540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 lang="pt-B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" name="Line 17"/>
          <p:cNvSpPr/>
          <p:nvPr/>
        </p:nvSpPr>
        <p:spPr>
          <a:xfrm>
            <a:off x="155160" y="2419920"/>
            <a:ext cx="8833320" cy="0"/>
          </a:xfrm>
          <a:prstGeom prst="line">
            <a:avLst/>
          </a:prstGeom>
          <a:ln w="11520">
            <a:solidFill>
              <a:schemeClr val="accent3">
                <a:shade val="75000"/>
              </a:schemeClr>
            </a:solidFill>
            <a:custDash>
              <a:ds d="3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" name="CustomShape 18"/>
          <p:cNvSpPr/>
          <p:nvPr/>
        </p:nvSpPr>
        <p:spPr>
          <a:xfrm>
            <a:off x="152280" y="152280"/>
            <a:ext cx="8832600" cy="6546600"/>
          </a:xfrm>
          <a:prstGeom prst="rect">
            <a:avLst/>
          </a:prstGeom>
          <a:noFill/>
          <a:ln w="9360">
            <a:solidFill>
              <a:schemeClr val="accent3">
                <a:shade val="75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" name="CustomShape 19"/>
          <p:cNvSpPr/>
          <p:nvPr/>
        </p:nvSpPr>
        <p:spPr>
          <a:xfrm>
            <a:off x="4267080" y="2115360"/>
            <a:ext cx="609120" cy="609120"/>
          </a:xfrm>
          <a:prstGeom prst="ellipse">
            <a:avLst/>
          </a:prstGeom>
          <a:solidFill>
            <a:srgbClr val="FFFFFF"/>
          </a:solidFill>
          <a:ln w="15840">
            <a:noFill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9" name="CustomShape 20"/>
          <p:cNvSpPr/>
          <p:nvPr/>
        </p:nvSpPr>
        <p:spPr>
          <a:xfrm>
            <a:off x="4361760" y="2209680"/>
            <a:ext cx="420120" cy="420120"/>
          </a:xfrm>
          <a:prstGeom prst="ellipse">
            <a:avLst/>
          </a:prstGeom>
          <a:solidFill>
            <a:srgbClr val="FFFFFF"/>
          </a:solidFill>
          <a:ln w="50760">
            <a:solidFill>
              <a:schemeClr val="accent3">
                <a:shade val="75000"/>
              </a:schemeClr>
            </a:solidFill>
            <a:round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0" name="PlaceHolder 21"/>
          <p:cNvSpPr>
            <a:spLocks noGrp="1"/>
          </p:cNvSpPr>
          <p:nvPr>
            <p:ph type="sldNum"/>
          </p:nvPr>
        </p:nvSpPr>
        <p:spPr>
          <a:xfrm>
            <a:off x="4343400" y="2199600"/>
            <a:ext cx="456840" cy="441000"/>
          </a:xfrm>
          <a:prstGeom prst="rect">
            <a:avLst/>
          </a:prstGeom>
        </p:spPr>
        <p:txBody>
          <a:bodyPr lIns="45720" tIns="45000" rIns="45720" bIns="45000" anchor="ctr"/>
          <a:lstStyle/>
          <a:p>
            <a:pPr algn="ctr">
              <a:lnSpc>
                <a:spcPct val="100000"/>
              </a:lnSpc>
            </a:pPr>
            <a:fld id="{6343DFAA-DBF0-4A0C-B75E-6D34E60EAD7C}" type="slidenum">
              <a:rPr lang="pt-BR" sz="1600" strike="noStrike" spc="-1">
                <a:solidFill>
                  <a:srgbClr val="6D8687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‹nº›</a:t>
            </a:fld>
            <a:endParaRPr lang="pt-BR" sz="1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1" name="PlaceHolder 22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040" cy="175212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4200" strike="noStrike" spc="-1">
                <a:solidFill>
                  <a:srgbClr val="D16349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Clique para editar o estilo do título mestre</a:t>
            </a:r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2" name="PlaceHolder 2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7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Clique para editar o formato do texto da estrutura de tópicos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2.º nível da estrutura de tópicos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strike="noStrike" spc="-1">
                <a:solidFill>
                  <a:srgbClr val="646B86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3.º nível da estrutura de tópicos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4.º nível da estrutura de tópicos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5.º nível da estrutura de tópicos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6.º nível da estrutura de tópicos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D1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ustomShape 1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8" name="CustomShape 2"/>
          <p:cNvSpPr/>
          <p:nvPr/>
        </p:nvSpPr>
        <p:spPr>
          <a:xfrm>
            <a:off x="0" y="0"/>
            <a:ext cx="9143640" cy="13928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" name="CustomShape 3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0" name="CustomShape 4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1" name="CustomShape 5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2" name="CustomShape 6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360">
            <a:solidFill>
              <a:schemeClr val="accent3">
                <a:shade val="75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3" name="Line 7"/>
          <p:cNvSpPr/>
          <p:nvPr/>
        </p:nvSpPr>
        <p:spPr>
          <a:xfrm>
            <a:off x="152280" y="1276560"/>
            <a:ext cx="8832960" cy="0"/>
          </a:xfrm>
          <a:prstGeom prst="line">
            <a:avLst/>
          </a:prstGeom>
          <a:ln w="9360">
            <a:solidFill>
              <a:schemeClr val="accent3">
                <a:shade val="75000"/>
              </a:schemeClr>
            </a:solidFill>
            <a:custDash>
              <a:ds d="4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4" name="CustomShape 8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40">
            <a:noFill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5" name="CustomShape 9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w="50760">
            <a:solidFill>
              <a:schemeClr val="accent3">
                <a:shade val="75000"/>
              </a:schemeClr>
            </a:solidFill>
            <a:round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6" name="PlaceHolder 10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3300" strike="noStrike" spc="-1">
                <a:solidFill>
                  <a:srgbClr val="7B9899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Clique para editar o estilo do título mestre</a:t>
            </a:r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67" name="PlaceHolder 11"/>
          <p:cNvSpPr>
            <a:spLocks noGrp="1"/>
          </p:cNvSpPr>
          <p:nvPr>
            <p:ph type="dt"/>
          </p:nvPr>
        </p:nvSpPr>
        <p:spPr>
          <a:xfrm>
            <a:off x="5791320" y="6405120"/>
            <a:ext cx="3044520" cy="3654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14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13/01/17</a:t>
            </a:r>
            <a:endParaRPr lang="pt-BR" sz="1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8" name="PlaceHolder 12"/>
          <p:cNvSpPr>
            <a:spLocks noGrp="1"/>
          </p:cNvSpPr>
          <p:nvPr>
            <p:ph type="ftr"/>
          </p:nvPr>
        </p:nvSpPr>
        <p:spPr>
          <a:xfrm>
            <a:off x="304920" y="6410880"/>
            <a:ext cx="3580920" cy="36540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 lang="pt-B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9" name="PlaceHolder 13"/>
          <p:cNvSpPr>
            <a:spLocks noGrp="1"/>
          </p:cNvSpPr>
          <p:nvPr>
            <p:ph type="sldNum"/>
          </p:nvPr>
        </p:nvSpPr>
        <p:spPr>
          <a:xfrm>
            <a:off x="4361760" y="1026360"/>
            <a:ext cx="456840" cy="441000"/>
          </a:xfrm>
          <a:prstGeom prst="rect">
            <a:avLst/>
          </a:prstGeom>
        </p:spPr>
        <p:txBody>
          <a:bodyPr lIns="45720" tIns="45000" rIns="45720" bIns="45000" anchor="ctr"/>
          <a:lstStyle/>
          <a:p>
            <a:pPr algn="ctr">
              <a:lnSpc>
                <a:spcPct val="100000"/>
              </a:lnSpc>
            </a:pPr>
            <a:fld id="{62D35D6D-0617-4E24-8861-F52BB8997DA0}" type="slidenum">
              <a:rPr lang="pt-BR" sz="1600" strike="noStrike" spc="-1">
                <a:solidFill>
                  <a:srgbClr val="7B9899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‹nº›</a:t>
            </a:fld>
            <a:endParaRPr lang="pt-BR" sz="1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0" name="PlaceHolder 14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7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Clique para editar o formato do texto da estrutura de tópicos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7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2.º nível da estrutura de tópicos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7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3.º nível da estrutura de tópicos</a:t>
            </a:r>
            <a:endParaRPr lang="pt-BR" sz="2700" strike="noStrike" spc="-1">
              <a:solidFill>
                <a:srgbClr val="646B86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7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4.º nível da estrutura de tópicos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7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5.º nível da estrutura de tópicos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7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6.º nível da estrutura de tópicos</a:t>
            </a:r>
          </a:p>
          <a:p>
            <a:pPr marL="274320" indent="-273960">
              <a:lnSpc>
                <a:spcPct val="100000"/>
              </a:lnSpc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lang="pt-BR" sz="27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7.º nível da estrutura de tópicosClique para editar os estilos do texto mestre</a:t>
            </a:r>
          </a:p>
          <a:p>
            <a:pPr marL="548640" lvl="1" indent="-273960">
              <a:lnSpc>
                <a:spcPct val="100000"/>
              </a:lnSpc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lang="pt-BR" sz="2200" strike="noStrike" spc="-1">
                <a:solidFill>
                  <a:srgbClr val="646B86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Segundo nível</a:t>
            </a:r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  <a:p>
            <a:pPr marL="822960" lvl="2" indent="-228240">
              <a:lnSpc>
                <a:spcPct val="100000"/>
              </a:lnSpc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lang="pt-B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Terceiro nível</a:t>
            </a:r>
            <a:endParaRPr lang="pt-BR" sz="2700" strike="noStrike" spc="-1">
              <a:solidFill>
                <a:srgbClr val="646B86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  <a:p>
            <a:pPr marL="1097280" lvl="3" indent="-228240">
              <a:lnSpc>
                <a:spcPct val="100000"/>
              </a:lnSpc>
              <a:buClr>
                <a:srgbClr val="8C7B70"/>
              </a:buClr>
              <a:buSzPct val="70000"/>
              <a:buFont typeface="Wingdings" charset="2"/>
              <a:buChar char=""/>
            </a:pPr>
            <a:r>
              <a:rPr lang="pt-BR" sz="2000" strike="noStrike" spc="-1">
                <a:solidFill>
                  <a:srgbClr val="646B86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Quarto nível</a:t>
            </a:r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  <a:p>
            <a:pPr marL="1371600" lvl="4" indent="-228240">
              <a:lnSpc>
                <a:spcPct val="100000"/>
              </a:lnSpc>
              <a:buClr>
                <a:srgbClr val="8FB08C"/>
              </a:buClr>
              <a:buFont typeface="Symbol" charset="2"/>
              <a:buChar char=""/>
            </a:pPr>
            <a:r>
              <a:rPr lang="pt-BR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Quinto nível</a:t>
            </a:r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D1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 hidden="1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6" name="CustomShape 2" hidden="1"/>
          <p:cNvSpPr/>
          <p:nvPr/>
        </p:nvSpPr>
        <p:spPr>
          <a:xfrm>
            <a:off x="0" y="0"/>
            <a:ext cx="9143640" cy="13928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7" name="CustomShape 3" hidden="1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8" name="CustomShape 4" hidden="1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9" name="CustomShape 5" hidden="1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0" name="CustomShape 6" hidden="1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360">
            <a:solidFill>
              <a:schemeClr val="accent3">
                <a:shade val="75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1" name="Line 7"/>
          <p:cNvSpPr/>
          <p:nvPr/>
        </p:nvSpPr>
        <p:spPr>
          <a:xfrm>
            <a:off x="152280" y="1276560"/>
            <a:ext cx="8832960" cy="0"/>
          </a:xfrm>
          <a:prstGeom prst="line">
            <a:avLst/>
          </a:prstGeom>
          <a:ln w="9360">
            <a:solidFill>
              <a:schemeClr val="accent3">
                <a:shade val="75000"/>
              </a:schemeClr>
            </a:solidFill>
            <a:custDash>
              <a:ds d="4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2" name="CustomShape 8" hidden="1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40">
            <a:noFill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13" name="CustomShape 9" hidden="1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w="50760">
            <a:solidFill>
              <a:schemeClr val="accent3">
                <a:shade val="75000"/>
              </a:schemeClr>
            </a:solidFill>
            <a:round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14" name="CustomShape 10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5" name="CustomShape 11"/>
          <p:cNvSpPr/>
          <p:nvPr/>
        </p:nvSpPr>
        <p:spPr>
          <a:xfrm>
            <a:off x="8991720" y="2880"/>
            <a:ext cx="151920" cy="68576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6" name="CustomShape 12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7" name="CustomShape 13"/>
          <p:cNvSpPr/>
          <p:nvPr/>
        </p:nvSpPr>
        <p:spPr>
          <a:xfrm>
            <a:off x="0" y="0"/>
            <a:ext cx="9143640" cy="25142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8" name="CustomShape 14"/>
          <p:cNvSpPr/>
          <p:nvPr/>
        </p:nvSpPr>
        <p:spPr>
          <a:xfrm>
            <a:off x="146160" y="6391800"/>
            <a:ext cx="8832600" cy="309240"/>
          </a:xfrm>
          <a:prstGeom prst="rect">
            <a:avLst/>
          </a:prstGeom>
          <a:solidFill>
            <a:schemeClr val="accent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" name="PlaceHolder 15"/>
          <p:cNvSpPr>
            <a:spLocks noGrp="1"/>
          </p:cNvSpPr>
          <p:nvPr>
            <p:ph type="dt"/>
          </p:nvPr>
        </p:nvSpPr>
        <p:spPr>
          <a:xfrm>
            <a:off x="5791320" y="6405120"/>
            <a:ext cx="3044520" cy="3654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14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13/01/17</a:t>
            </a:r>
            <a:endParaRPr lang="pt-BR" sz="1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0" name="PlaceHolder 16"/>
          <p:cNvSpPr>
            <a:spLocks noGrp="1"/>
          </p:cNvSpPr>
          <p:nvPr>
            <p:ph type="ftr"/>
          </p:nvPr>
        </p:nvSpPr>
        <p:spPr>
          <a:xfrm>
            <a:off x="304920" y="6410880"/>
            <a:ext cx="3580920" cy="36540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 lang="pt-B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1" name="Line 17"/>
          <p:cNvSpPr/>
          <p:nvPr/>
        </p:nvSpPr>
        <p:spPr>
          <a:xfrm>
            <a:off x="155160" y="2419920"/>
            <a:ext cx="8833320" cy="0"/>
          </a:xfrm>
          <a:prstGeom prst="line">
            <a:avLst/>
          </a:prstGeom>
          <a:ln w="11520">
            <a:solidFill>
              <a:schemeClr val="accent3">
                <a:shade val="75000"/>
              </a:schemeClr>
            </a:solidFill>
            <a:custDash>
              <a:ds d="3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2" name="CustomShape 18"/>
          <p:cNvSpPr/>
          <p:nvPr/>
        </p:nvSpPr>
        <p:spPr>
          <a:xfrm>
            <a:off x="152280" y="152280"/>
            <a:ext cx="8832600" cy="6546600"/>
          </a:xfrm>
          <a:prstGeom prst="rect">
            <a:avLst/>
          </a:prstGeom>
          <a:noFill/>
          <a:ln w="9360">
            <a:solidFill>
              <a:schemeClr val="accent3">
                <a:shade val="75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3" name="CustomShape 19"/>
          <p:cNvSpPr/>
          <p:nvPr/>
        </p:nvSpPr>
        <p:spPr>
          <a:xfrm>
            <a:off x="4267080" y="2115360"/>
            <a:ext cx="609120" cy="609120"/>
          </a:xfrm>
          <a:prstGeom prst="ellipse">
            <a:avLst/>
          </a:prstGeom>
          <a:solidFill>
            <a:srgbClr val="FFFFFF"/>
          </a:solidFill>
          <a:ln w="15840">
            <a:noFill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24" name="CustomShape 20"/>
          <p:cNvSpPr/>
          <p:nvPr/>
        </p:nvSpPr>
        <p:spPr>
          <a:xfrm>
            <a:off x="4361760" y="2209680"/>
            <a:ext cx="420120" cy="420120"/>
          </a:xfrm>
          <a:prstGeom prst="ellipse">
            <a:avLst/>
          </a:prstGeom>
          <a:solidFill>
            <a:srgbClr val="FFFFFF"/>
          </a:solidFill>
          <a:ln w="50760">
            <a:solidFill>
              <a:schemeClr val="accent3">
                <a:shade val="75000"/>
              </a:schemeClr>
            </a:solidFill>
            <a:round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25" name="PlaceHolder 21"/>
          <p:cNvSpPr>
            <a:spLocks noGrp="1"/>
          </p:cNvSpPr>
          <p:nvPr>
            <p:ph type="sldNum"/>
          </p:nvPr>
        </p:nvSpPr>
        <p:spPr>
          <a:xfrm>
            <a:off x="4343400" y="2199600"/>
            <a:ext cx="456840" cy="441000"/>
          </a:xfrm>
          <a:prstGeom prst="rect">
            <a:avLst/>
          </a:prstGeom>
        </p:spPr>
        <p:txBody>
          <a:bodyPr lIns="45720" tIns="45000" rIns="45720" bIns="45000" anchor="ctr"/>
          <a:lstStyle/>
          <a:p>
            <a:pPr algn="ctr">
              <a:lnSpc>
                <a:spcPct val="100000"/>
              </a:lnSpc>
            </a:pPr>
            <a:fld id="{83F93C78-BC06-46BA-BA0C-A5654C74908A}" type="slidenum">
              <a:rPr lang="pt-BR" sz="1600" strike="noStrike" spc="-1">
                <a:solidFill>
                  <a:srgbClr val="6D8687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‹nº›</a:t>
            </a:fld>
            <a:endParaRPr lang="pt-BR" sz="1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6" name="PlaceHolder 22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040" cy="175212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4200" strike="noStrike" spc="-1">
                <a:solidFill>
                  <a:srgbClr val="D16349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Clique para editar o estilo do título mestre</a:t>
            </a:r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27" name="PlaceHolder 2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7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Clique para editar o formato do texto da estrutura de tópicos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2.º nível da estrutura de tópicos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strike="noStrike" spc="-1">
                <a:solidFill>
                  <a:srgbClr val="646B86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3.º nível da estrutura de tópicos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4.º nível da estrutura de tópicos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5.º nível da estrutura de tópicos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6.º nível da estrutura de tópicos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D1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" name="CustomShape 2"/>
          <p:cNvSpPr/>
          <p:nvPr/>
        </p:nvSpPr>
        <p:spPr>
          <a:xfrm>
            <a:off x="0" y="0"/>
            <a:ext cx="9143640" cy="13928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4" name="CustomShape 3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5" name="CustomShape 4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6" name="CustomShape 5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7" name="CustomShape 6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360">
            <a:solidFill>
              <a:schemeClr val="accent3">
                <a:shade val="75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8" name="Line 7"/>
          <p:cNvSpPr/>
          <p:nvPr/>
        </p:nvSpPr>
        <p:spPr>
          <a:xfrm>
            <a:off x="152280" y="1276560"/>
            <a:ext cx="8832960" cy="0"/>
          </a:xfrm>
          <a:prstGeom prst="line">
            <a:avLst/>
          </a:prstGeom>
          <a:ln w="9360">
            <a:solidFill>
              <a:schemeClr val="accent3">
                <a:shade val="75000"/>
              </a:schemeClr>
            </a:solidFill>
            <a:custDash>
              <a:ds d="4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9" name="CustomShape 8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40">
            <a:noFill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0" name="CustomShape 9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w="50760">
            <a:solidFill>
              <a:schemeClr val="accent3">
                <a:shade val="75000"/>
              </a:schemeClr>
            </a:solidFill>
            <a:round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1" name="PlaceHolder 10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3300" strike="noStrike" spc="-1">
                <a:solidFill>
                  <a:srgbClr val="7B9899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Clique para editar o estilo do título mestre</a:t>
            </a:r>
            <a:endParaRPr lang="pt-B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172" name="PlaceHolder 11"/>
          <p:cNvSpPr>
            <a:spLocks noGrp="1"/>
          </p:cNvSpPr>
          <p:nvPr>
            <p:ph type="dt"/>
          </p:nvPr>
        </p:nvSpPr>
        <p:spPr>
          <a:xfrm>
            <a:off x="5791320" y="6405120"/>
            <a:ext cx="3044520" cy="3654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14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13/01/17</a:t>
            </a:r>
            <a:endParaRPr lang="pt-BR" sz="1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3" name="PlaceHolder 12"/>
          <p:cNvSpPr>
            <a:spLocks noGrp="1"/>
          </p:cNvSpPr>
          <p:nvPr>
            <p:ph type="ftr"/>
          </p:nvPr>
        </p:nvSpPr>
        <p:spPr>
          <a:xfrm>
            <a:off x="304920" y="6410880"/>
            <a:ext cx="3580920" cy="36540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 lang="pt-B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4" name="PlaceHolder 13"/>
          <p:cNvSpPr>
            <a:spLocks noGrp="1"/>
          </p:cNvSpPr>
          <p:nvPr>
            <p:ph type="sldNum"/>
          </p:nvPr>
        </p:nvSpPr>
        <p:spPr>
          <a:xfrm>
            <a:off x="4361760" y="1026360"/>
            <a:ext cx="456840" cy="441000"/>
          </a:xfrm>
          <a:prstGeom prst="rect">
            <a:avLst/>
          </a:prstGeom>
        </p:spPr>
        <p:txBody>
          <a:bodyPr lIns="45720" tIns="45000" rIns="45720" bIns="45000" anchor="ctr"/>
          <a:lstStyle/>
          <a:p>
            <a:pPr algn="ctr">
              <a:lnSpc>
                <a:spcPct val="100000"/>
              </a:lnSpc>
            </a:pPr>
            <a:fld id="{BB35E157-C7FD-4FD3-926B-F77E546138A1}" type="slidenum">
              <a:rPr lang="pt-BR" sz="1600" strike="noStrike" spc="-1">
                <a:solidFill>
                  <a:srgbClr val="7B9899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‹nº›</a:t>
            </a:fld>
            <a:endParaRPr lang="pt-BR" sz="1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5" name="PlaceHolder 14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7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Clique para editar o formato do texto da estrutura de tópicos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7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2.º nível da estrutura de tópicos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7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3.º nível da estrutura de tópicos</a:t>
            </a:r>
            <a:endParaRPr lang="pt-BR" sz="2700" strike="noStrike" spc="-1">
              <a:solidFill>
                <a:srgbClr val="646B86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7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4.º nível da estrutura de tópicos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7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5.º nível da estrutura de tópicos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7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6.º nível da estrutura de tópicos</a:t>
            </a:r>
          </a:p>
          <a:p>
            <a:pPr marL="274320" indent="-273960">
              <a:lnSpc>
                <a:spcPct val="100000"/>
              </a:lnSpc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lang="pt-BR" sz="27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7.º nível da estrutura de tópicosClique para editar os estilos do texto mestre</a:t>
            </a:r>
          </a:p>
          <a:p>
            <a:pPr marL="548640" lvl="1" indent="-273960">
              <a:lnSpc>
                <a:spcPct val="100000"/>
              </a:lnSpc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lang="pt-BR" sz="2200" strike="noStrike" spc="-1">
                <a:solidFill>
                  <a:srgbClr val="646B86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Segundo nível</a:t>
            </a:r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  <a:p>
            <a:pPr marL="822960" lvl="2" indent="-228240">
              <a:lnSpc>
                <a:spcPct val="100000"/>
              </a:lnSpc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lang="pt-B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Terceiro nível</a:t>
            </a:r>
            <a:endParaRPr lang="pt-BR" sz="2700" strike="noStrike" spc="-1">
              <a:solidFill>
                <a:srgbClr val="646B86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  <a:p>
            <a:pPr marL="1097280" lvl="3" indent="-228240">
              <a:lnSpc>
                <a:spcPct val="100000"/>
              </a:lnSpc>
              <a:buClr>
                <a:srgbClr val="8C7B70"/>
              </a:buClr>
              <a:buSzPct val="70000"/>
              <a:buFont typeface="Wingdings" charset="2"/>
              <a:buChar char=""/>
            </a:pPr>
            <a:r>
              <a:rPr lang="pt-BR" sz="2000" strike="noStrike" spc="-1">
                <a:solidFill>
                  <a:srgbClr val="646B86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Quarto nível</a:t>
            </a:r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  <a:p>
            <a:pPr marL="1371600" lvl="4" indent="-228240">
              <a:lnSpc>
                <a:spcPct val="100000"/>
              </a:lnSpc>
              <a:buClr>
                <a:srgbClr val="8FB08C"/>
              </a:buClr>
              <a:buFont typeface="Symbol" charset="2"/>
              <a:buChar char=""/>
            </a:pPr>
            <a:r>
              <a:rPr lang="pt-BR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Quinto nível</a:t>
            </a:r>
            <a:endParaRPr lang="pt-BR" sz="27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5-2018/2016/Mpv/mpv759.htm#art2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1-2014/2014/Lei/L13001.htm#art10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07-2010/2009/Lei/L11952.htm#art40a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1-2014/2014/Lei/L13001.htm#art10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Shape 1"/>
          <p:cNvSpPr txBox="1"/>
          <p:nvPr/>
        </p:nvSpPr>
        <p:spPr>
          <a:xfrm>
            <a:off x="785880" y="71280"/>
            <a:ext cx="7772040" cy="2785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4200" spc="-1" dirty="0" smtClean="0">
                <a:solidFill>
                  <a:srgbClr val="D16349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AUDIÊNCIA PÚBLICA PL/SENADO </a:t>
            </a:r>
          </a:p>
          <a:p>
            <a:pPr algn="ctr">
              <a:lnSpc>
                <a:spcPct val="100000"/>
              </a:lnSpc>
            </a:pPr>
            <a:r>
              <a:rPr lang="pt-BR" sz="4200" spc="-1" dirty="0" smtClean="0">
                <a:solidFill>
                  <a:srgbClr val="D16349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Nº 734/2015</a:t>
            </a:r>
            <a:r>
              <a:rPr lang="pt-BR" sz="4200" strike="noStrike" spc="-1" dirty="0">
                <a:solidFill>
                  <a:srgbClr val="D16349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
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pic>
        <p:nvPicPr>
          <p:cNvPr id="211" name="Picture 2"/>
          <p:cNvPicPr/>
          <p:nvPr/>
        </p:nvPicPr>
        <p:blipFill>
          <a:blip r:embed="rId2"/>
          <a:stretch/>
        </p:blipFill>
        <p:spPr>
          <a:xfrm>
            <a:off x="4190400" y="5500800"/>
            <a:ext cx="4596120" cy="999720"/>
          </a:xfrm>
          <a:prstGeom prst="rect">
            <a:avLst/>
          </a:prstGeom>
          <a:ln>
            <a:noFill/>
          </a:ln>
        </p:spPr>
      </p:pic>
      <p:sp>
        <p:nvSpPr>
          <p:cNvPr id="212" name="CustomShape 2"/>
          <p:cNvSpPr/>
          <p:nvPr/>
        </p:nvSpPr>
        <p:spPr>
          <a:xfrm>
            <a:off x="2429755" y="3814200"/>
            <a:ext cx="295920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t-BR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Brasília, </a:t>
            </a:r>
            <a:r>
              <a:rPr lang="pt-BR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29 </a:t>
            </a:r>
            <a:r>
              <a:rPr lang="pt-BR" sz="18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de Março </a:t>
            </a:r>
            <a:r>
              <a:rPr lang="pt-BR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de </a:t>
            </a:r>
            <a:r>
              <a:rPr lang="pt-BR" sz="18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2016</a:t>
            </a:r>
          </a:p>
          <a:p>
            <a:pPr>
              <a:lnSpc>
                <a:spcPct val="100000"/>
              </a:lnSpc>
            </a:pP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  <a:p>
            <a:pPr>
              <a:lnSpc>
                <a:spcPct val="100000"/>
              </a:lnSpc>
            </a:pPr>
            <a:r>
              <a:rPr lang="pt-BR" sz="18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Ewerton Giovanni dos Santos</a:t>
            </a:r>
          </a:p>
          <a:p>
            <a:pPr>
              <a:lnSpc>
                <a:spcPct val="100000"/>
              </a:lnSpc>
            </a:pPr>
            <a:r>
              <a:rPr lang="pt-BR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Diretor de Desenvolvimento - INCRA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extShape 1"/>
          <p:cNvSpPr txBox="1"/>
          <p:nvPr/>
        </p:nvSpPr>
        <p:spPr>
          <a:xfrm>
            <a:off x="214200" y="228600"/>
            <a:ext cx="8621640" cy="842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/>
          <a:lstStyle/>
          <a:p>
            <a:pPr algn="ctr">
              <a:lnSpc>
                <a:spcPct val="100000"/>
              </a:lnSpc>
            </a:pPr>
            <a:r>
              <a:rPr lang="pt-BR" sz="2800" b="1" strike="noStrike" spc="-1" dirty="0" smtClean="0">
                <a:solidFill>
                  <a:srgbClr val="A96D2B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Abrangência no público da Reforma Agrária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080798"/>
              </p:ext>
            </p:extLst>
          </p:nvPr>
        </p:nvGraphicFramePr>
        <p:xfrm>
          <a:off x="1170877" y="1493719"/>
          <a:ext cx="7504772" cy="5112533"/>
        </p:xfrm>
        <a:graphic>
          <a:graphicData uri="http://schemas.openxmlformats.org/drawingml/2006/table">
            <a:tbl>
              <a:tblPr/>
              <a:tblGrid>
                <a:gridCol w="1414334">
                  <a:extLst>
                    <a:ext uri="{9D8B030D-6E8A-4147-A177-3AD203B41FA5}">
                      <a16:colId xmlns:a16="http://schemas.microsoft.com/office/drawing/2014/main" xmlns="" val="1699578474"/>
                    </a:ext>
                  </a:extLst>
                </a:gridCol>
                <a:gridCol w="1362904">
                  <a:extLst>
                    <a:ext uri="{9D8B030D-6E8A-4147-A177-3AD203B41FA5}">
                      <a16:colId xmlns:a16="http://schemas.microsoft.com/office/drawing/2014/main" xmlns="" val="1886978642"/>
                    </a:ext>
                  </a:extLst>
                </a:gridCol>
                <a:gridCol w="2305828">
                  <a:extLst>
                    <a:ext uri="{9D8B030D-6E8A-4147-A177-3AD203B41FA5}">
                      <a16:colId xmlns:a16="http://schemas.microsoft.com/office/drawing/2014/main" xmlns="" val="4129874408"/>
                    </a:ext>
                  </a:extLst>
                </a:gridCol>
                <a:gridCol w="2421706">
                  <a:extLst>
                    <a:ext uri="{9D8B030D-6E8A-4147-A177-3AD203B41FA5}">
                      <a16:colId xmlns:a16="http://schemas.microsoft.com/office/drawing/2014/main" xmlns="" val="1683255761"/>
                    </a:ext>
                  </a:extLst>
                </a:gridCol>
              </a:tblGrid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SUPERINTENDÊNCIA</a:t>
                      </a:r>
                      <a:r>
                        <a:rPr lang="pt-BR" sz="9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lang="pt-B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Nº </a:t>
                      </a:r>
                      <a:r>
                        <a:rPr lang="pt-BR" sz="9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PA,s</a:t>
                      </a:r>
                      <a:endParaRPr lang="pt-B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Nº Famílias</a:t>
                      </a:r>
                      <a:endParaRPr lang="pt-B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Média </a:t>
                      </a:r>
                      <a:r>
                        <a:rPr lang="pt-B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FISC FAM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0965711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9.199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32178882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10.973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81273564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4.780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05182485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6.073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54188861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504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43.288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87555227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407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23.838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13343596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DF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179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14.538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48188552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4.124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23295130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GO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290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14.238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14256475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539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80.922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41766261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MB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357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50.985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78036744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MF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7.435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70556151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MG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271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14.972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8842953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MS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183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30.039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6358717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MT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299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64.940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2523925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19.706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29690699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PB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273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13.443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49766981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300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19.764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40100602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276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20.958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94835997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286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16.886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98778939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RJ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4.716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41122999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RN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284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20.273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80268954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19.076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8344421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RS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181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8.736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92163574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SC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133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5.423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5557389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192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8.899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09422633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SM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5.348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73024411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8.637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13541586"/>
                  </a:ext>
                </a:extLst>
              </a:tr>
              <a:tr h="156683"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281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21.614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35531397"/>
                  </a:ext>
                </a:extLst>
              </a:tr>
              <a:tr h="284646"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geral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6.009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573.823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8676" marR="8676" marT="8676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661264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TextShape 1"/>
          <p:cNvSpPr txBox="1"/>
          <p:nvPr/>
        </p:nvSpPr>
        <p:spPr>
          <a:xfrm>
            <a:off x="214200" y="228600"/>
            <a:ext cx="8621640" cy="842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/>
          <a:lstStyle/>
          <a:p>
            <a:pPr algn="ctr">
              <a:lnSpc>
                <a:spcPct val="100000"/>
              </a:lnSpc>
            </a:pPr>
            <a:r>
              <a:rPr lang="pt-BR" sz="2800" b="1" spc="-1" dirty="0" smtClean="0">
                <a:solidFill>
                  <a:srgbClr val="A96D2B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ALTERNATIVA PROPOSTA NA MP - 759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14200" y="1471961"/>
            <a:ext cx="8621640" cy="3815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8000"/>
              </a:lnSpc>
            </a:pPr>
            <a:r>
              <a:rPr lang="pt-BR" sz="2400" dirty="0"/>
              <a:t>Art. 18......</a:t>
            </a:r>
            <a:endParaRPr lang="pt-BR" sz="2400" dirty="0" smtClean="0">
              <a:effectLst/>
            </a:endParaRPr>
          </a:p>
          <a:p>
            <a:pPr algn="just"/>
            <a:r>
              <a:rPr lang="pt-BR" sz="2400" dirty="0"/>
              <a:t>........</a:t>
            </a:r>
            <a:endParaRPr lang="pt-BR" sz="2400" dirty="0" smtClean="0">
              <a:effectLst/>
            </a:endParaRPr>
          </a:p>
          <a:p>
            <a:pPr algn="just"/>
            <a:r>
              <a:rPr lang="pt-BR" sz="2400" dirty="0" smtClean="0">
                <a:effectLst/>
              </a:rPr>
              <a:t>   </a:t>
            </a:r>
            <a:r>
              <a:rPr lang="pt-BR" sz="2400" dirty="0"/>
              <a:t>§ 5º O valor da alienação, na hipótese do beneficiário optar pelo título de domínio, considerará o tamanho da área e será estabelecido entre dez por cento até o limite de cinquenta por cento do valor mínimo da pauta de valores da terra nua para fins de titulação de projetos de assentamento e regularização fundiária elaborada pelo Incra, sobre o qual poderão incidir redutores, rebates ou bônus de adimplência, conforme regulamento. </a:t>
            </a:r>
            <a:r>
              <a:rPr lang="pt-BR" dirty="0">
                <a:latin typeface="Times New Roman, serif"/>
              </a:rPr>
              <a:t>    </a:t>
            </a:r>
            <a:endParaRPr lang="pt-BR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433292" y="2542478"/>
            <a:ext cx="8621640" cy="2485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8000"/>
              </a:lnSpc>
            </a:pPr>
            <a:r>
              <a:rPr lang="pt-BR" sz="2400" dirty="0" smtClean="0"/>
              <a:t>OBRIGADO</a:t>
            </a:r>
          </a:p>
          <a:p>
            <a:pPr algn="just">
              <a:lnSpc>
                <a:spcPct val="108000"/>
              </a:lnSpc>
            </a:pPr>
            <a:endParaRPr lang="pt-BR" sz="2400" dirty="0">
              <a:effectLst/>
            </a:endParaRPr>
          </a:p>
          <a:p>
            <a:pPr algn="just">
              <a:lnSpc>
                <a:spcPct val="108000"/>
              </a:lnSpc>
            </a:pPr>
            <a:r>
              <a:rPr lang="pt-BR" sz="2400" dirty="0" smtClean="0"/>
              <a:t>Ewerton Giovanni dos Santos</a:t>
            </a:r>
          </a:p>
          <a:p>
            <a:pPr algn="just">
              <a:lnSpc>
                <a:spcPct val="108000"/>
              </a:lnSpc>
            </a:pPr>
            <a:r>
              <a:rPr lang="pt-BR" sz="2400" dirty="0" smtClean="0"/>
              <a:t>Diretor de Desenvolvimento – INCRA</a:t>
            </a:r>
          </a:p>
          <a:p>
            <a:pPr algn="just">
              <a:lnSpc>
                <a:spcPct val="108000"/>
              </a:lnSpc>
            </a:pPr>
            <a:endParaRPr lang="pt-BR" sz="2400" dirty="0">
              <a:effectLst/>
            </a:endParaRPr>
          </a:p>
          <a:p>
            <a:pPr algn="just">
              <a:lnSpc>
                <a:spcPct val="108000"/>
              </a:lnSpc>
            </a:pPr>
            <a:r>
              <a:rPr lang="pt-BR" sz="2400" dirty="0" smtClean="0"/>
              <a:t>ewerton.santos@incra.gov.br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1362218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551705" y="-330164"/>
            <a:ext cx="7772040" cy="2785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4200" spc="-1" dirty="0" smtClean="0">
                <a:solidFill>
                  <a:srgbClr val="D16349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Altera o art. 13 da Lei 8629/93</a:t>
            </a:r>
            <a:r>
              <a:rPr lang="pt-BR" sz="4200" strike="noStrike" spc="-1" dirty="0">
                <a:solidFill>
                  <a:srgbClr val="D16349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
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56478" y="2661107"/>
            <a:ext cx="849722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Inclui:</a:t>
            </a:r>
          </a:p>
          <a:p>
            <a:endParaRPr lang="pt-BR" sz="2400" dirty="0" smtClean="0"/>
          </a:p>
          <a:p>
            <a:pPr algn="just"/>
            <a:r>
              <a:rPr lang="pt-BR" sz="2400" dirty="0" smtClean="0"/>
              <a:t>§ 2º Os serviços de medição e demarcação topográficos exigíveis pela legislação vigente em projetos de assentamento originados sobre as terras de que trata o caput poderão ser contratados e custeados pelos assentados, individual ou coletivamente, com recursos próprios ou de terceiros, mediante cooperação técnica entre o Incra e outros Entes públicos ou entidades privadas, na forma de regulamento. 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3300" b="1" strike="noStrike" spc="-1" dirty="0" smtClean="0">
                <a:solidFill>
                  <a:srgbClr val="A96D2B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Art. 13  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09604" y="2419815"/>
            <a:ext cx="84343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/>
              <a:t>§ 3º A alienação de lotes de até 2 (dois) módulos fiscais, em projetos de assentamento criados em terras devolutas federais, desapropriadas ou adquiridas, ocorrerá de forma gratuita.” (NR)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3300" b="1" strike="noStrike" spc="-1" dirty="0" smtClean="0">
                <a:solidFill>
                  <a:srgbClr val="A96D2B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Altera o Art. 18 da Lei 8.629/93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48384" y="1973767"/>
            <a:ext cx="824075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 smtClean="0"/>
              <a:t>Altera: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 smtClean="0"/>
              <a:t>§ 1º Os títulos de domínio, a concessão de uso e a concessão de direito real de uso serão inegociáveis pelo prazo de 10 (dez) anos, a contar do ato formal homologatório dos candidatos selecionados como beneficiários da reforma agrária, observado o disposto nesta Lei. 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3300" b="1" strike="noStrike" spc="-1" dirty="0" smtClean="0">
                <a:solidFill>
                  <a:srgbClr val="A96D2B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MP – 759/2016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01444" y="2051824"/>
            <a:ext cx="84343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ALTEROU:</a:t>
            </a:r>
          </a:p>
          <a:p>
            <a:endParaRPr lang="pt-B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1</a:t>
            </a:r>
            <a:r>
              <a:rPr lang="pt-BR" sz="2800" b="0" i="0" u="sng" baseline="30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</a:t>
            </a:r>
            <a:r>
              <a:rPr lang="pt-BR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 Os títulos de domínio e a CDRU são inegociáveis pelo prazo de dez anos, contado da data de celebração do contrato de concessão de uso ou de outro instrumento equivalente, observado o disposto nesta Lei.            </a:t>
            </a:r>
            <a:r>
              <a:rPr lang="pt-BR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2"/>
              </a:rPr>
              <a:t>(Redação dada pela Medida Provisória nº 759, de 2016)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3300" b="1" spc="-1" dirty="0" smtClean="0">
                <a:solidFill>
                  <a:srgbClr val="A96D2B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Inclusão do § 2º ao Art. 13º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01680" y="1416697"/>
            <a:ext cx="844554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pt-BR" dirty="0" smtClean="0"/>
              <a:t>I – Confere direito legal</a:t>
            </a:r>
            <a:endParaRPr lang="pt-BR" dirty="0" smtClean="0">
              <a:effectLst/>
            </a:endParaRPr>
          </a:p>
          <a:p>
            <a:pPr algn="just">
              <a:lnSpc>
                <a:spcPct val="120000"/>
              </a:lnSpc>
            </a:pPr>
            <a:r>
              <a:rPr lang="pt-BR" dirty="0"/>
              <a:t>II </a:t>
            </a:r>
            <a:r>
              <a:rPr lang="pt-BR" dirty="0" smtClean="0"/>
              <a:t>– Confere maior segurança jurídica para a autarquia</a:t>
            </a:r>
            <a:endParaRPr lang="pt-BR" dirty="0" smtClean="0">
              <a:effectLst/>
            </a:endParaRPr>
          </a:p>
          <a:p>
            <a:pPr algn="just">
              <a:lnSpc>
                <a:spcPct val="120000"/>
              </a:lnSpc>
            </a:pPr>
            <a:r>
              <a:rPr lang="pt-BR" dirty="0"/>
              <a:t>III </a:t>
            </a:r>
            <a:r>
              <a:rPr lang="pt-BR" dirty="0" smtClean="0"/>
              <a:t>– desburocratiza e agiliza o desenvolvimento dos assentamentos</a:t>
            </a:r>
            <a:endParaRPr lang="pt-BR" dirty="0" smtClean="0">
              <a:effectLst/>
            </a:endParaRPr>
          </a:p>
          <a:p>
            <a:pPr algn="just">
              <a:lnSpc>
                <a:spcPct val="120000"/>
              </a:lnSpc>
            </a:pPr>
            <a:r>
              <a:rPr lang="pt-BR" dirty="0"/>
              <a:t>IV </a:t>
            </a:r>
            <a:r>
              <a:rPr lang="pt-BR" dirty="0" smtClean="0"/>
              <a:t>– solução para o déficit orçamentário  </a:t>
            </a:r>
          </a:p>
          <a:p>
            <a:pPr algn="just">
              <a:lnSpc>
                <a:spcPct val="120000"/>
              </a:lnSpc>
            </a:pPr>
            <a:endParaRPr lang="pt-BR" dirty="0" smtClean="0">
              <a:effectLst/>
            </a:endParaRPr>
          </a:p>
          <a:p>
            <a:pPr algn="just">
              <a:lnSpc>
                <a:spcPct val="120000"/>
              </a:lnSpc>
            </a:pPr>
            <a:r>
              <a:rPr lang="pt-BR" dirty="0" smtClean="0"/>
              <a:t>Por outro lado, NÃO há impedimento legal.</a:t>
            </a:r>
          </a:p>
          <a:p>
            <a:pPr algn="just">
              <a:lnSpc>
                <a:spcPct val="120000"/>
              </a:lnSpc>
            </a:pPr>
            <a:endParaRPr lang="pt-BR" dirty="0">
              <a:effectLst/>
            </a:endParaRPr>
          </a:p>
          <a:p>
            <a:pPr algn="just">
              <a:lnSpc>
                <a:spcPct val="120000"/>
              </a:lnSpc>
            </a:pPr>
            <a:r>
              <a:rPr lang="pt-BR" dirty="0" smtClean="0"/>
              <a:t>OBJETO DE REGULAMENTAÇÃO ADMINISTRATIVA EM TRAMITAÇÃO</a:t>
            </a:r>
            <a:endParaRPr lang="pt-BR" dirty="0">
              <a:effectLst/>
            </a:endParaRPr>
          </a:p>
          <a:p>
            <a:pPr algn="just">
              <a:lnSpc>
                <a:spcPct val="120000"/>
              </a:lnSpc>
            </a:pPr>
            <a:r>
              <a:rPr lang="pt-BR" dirty="0" smtClean="0"/>
              <a:t>IN XX/2017 - </a:t>
            </a:r>
            <a:r>
              <a:rPr lang="pt-BR" dirty="0" smtClean="0">
                <a:effectLst/>
              </a:rPr>
              <a:t>ART. 22</a:t>
            </a:r>
          </a:p>
          <a:p>
            <a:pPr algn="just">
              <a:lnSpc>
                <a:spcPct val="120000"/>
              </a:lnSpc>
            </a:pPr>
            <a:endParaRPr lang="pt-BR" dirty="0" smtClean="0">
              <a:effectLst/>
            </a:endParaRPr>
          </a:p>
          <a:p>
            <a:pPr algn="just">
              <a:lnSpc>
                <a:spcPct val="120000"/>
              </a:lnSpc>
            </a:pPr>
            <a:r>
              <a:rPr lang="pt-BR" dirty="0" smtClean="0"/>
              <a:t>Parágrafo </a:t>
            </a:r>
            <a:r>
              <a:rPr lang="pt-BR" dirty="0"/>
              <a:t>Único - N</a:t>
            </a:r>
            <a:r>
              <a:rPr lang="pt-BR" dirty="0" smtClean="0"/>
              <a:t>os </a:t>
            </a:r>
            <a:r>
              <a:rPr lang="pt-BR" dirty="0"/>
              <a:t>Projetos de Assentamento onde as famílias beneficiárias tenham efetivado contratação de serviços de </a:t>
            </a:r>
            <a:r>
              <a:rPr lang="pt-BR" dirty="0" err="1"/>
              <a:t>georreferenciamento</a:t>
            </a:r>
            <a:r>
              <a:rPr lang="pt-BR" dirty="0"/>
              <a:t> e demarcação topográfica, o INCRA poderá receber em doação as peças técnicas, desde que a documentação apresentada esteja de acordo com a legislação vigente, para avaliação e homologação.</a:t>
            </a:r>
            <a:endParaRPr lang="pt-BR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3300" b="1" strike="noStrike" spc="-1" dirty="0" smtClean="0">
                <a:solidFill>
                  <a:srgbClr val="A96D2B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Inclusão do § 3º ao Art. 13º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01680" y="1667987"/>
            <a:ext cx="85341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Conflitos topográficos com o art. 18:</a:t>
            </a:r>
          </a:p>
          <a:p>
            <a:pPr algn="just"/>
            <a:endParaRPr lang="pt-BR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§ 5</a:t>
            </a:r>
            <a:r>
              <a:rPr lang="pt-BR" sz="2000" b="0" i="0" u="sng" baseline="30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</a:t>
            </a: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O valor da alienação, na hipótese do beneficiário optar pelo título de domínio, será definido com base no valor mínimo estabelecido em planilha referencial de preços, sobre o qual poderão incidir redutores, rebates ou bônus de adimplência, estabelecidos em regulamento.      </a:t>
            </a: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2"/>
              </a:rPr>
              <a:t>(Redação  dada pela Lei nº 13.001, de 2014)</a:t>
            </a:r>
            <a:endParaRPr lang="pt-BR" sz="2000" dirty="0"/>
          </a:p>
        </p:txBody>
      </p:sp>
      <p:sp>
        <p:nvSpPr>
          <p:cNvPr id="3" name="Retângulo 2"/>
          <p:cNvSpPr/>
          <p:nvPr/>
        </p:nvSpPr>
        <p:spPr>
          <a:xfrm>
            <a:off x="301680" y="4401838"/>
            <a:ext cx="84185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7</a:t>
            </a:r>
            <a:r>
              <a:rPr lang="pt-BR" sz="2000" b="0" i="0" u="sng" baseline="30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</a:t>
            </a: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A alienação de lotes de até 1 (um) módulo fiscal, em projetos de assentamento criados em terras devolutas discriminadas e registradas em nome do Incra ou da União, ocorrerá de forma gratuita.     </a:t>
            </a: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2"/>
              </a:rPr>
              <a:t>(Redação  dada pela Lei nº 13.001, de 2014)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2800" b="1" spc="-1" dirty="0" smtClean="0">
                <a:solidFill>
                  <a:srgbClr val="A96D2B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MP 759/2016 – Alterou a Lei 11.952 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327460" y="1538869"/>
            <a:ext cx="8508380" cy="49176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just">
              <a:buFont typeface="Arial" panose="020B0604020202020204" pitchFamily="34" charset="0"/>
              <a:buNone/>
            </a:pPr>
            <a:r>
              <a:rPr lang="pt-BR" sz="1800" dirty="0" smtClean="0">
                <a:latin typeface="+mj-lt"/>
                <a:cs typeface="Times New Roman" panose="02020603050405020304" pitchFamily="18" charset="0"/>
                <a:hlinkClick r:id="rId2"/>
              </a:rPr>
              <a:t>Art. 40-A</a:t>
            </a:r>
            <a:r>
              <a:rPr lang="pt-BR" sz="1800" dirty="0" smtClean="0">
                <a:latin typeface="+mj-lt"/>
                <a:cs typeface="Times New Roman" panose="02020603050405020304" pitchFamily="18" charset="0"/>
              </a:rPr>
              <a:t>.  Aplicam-se as disposições desta Lei, à exceção do disposto nos </a:t>
            </a:r>
            <a:r>
              <a:rPr lang="pt-BR" sz="1800" dirty="0" err="1" smtClean="0">
                <a:latin typeface="+mj-lt"/>
                <a:cs typeface="Times New Roman" panose="02020603050405020304" pitchFamily="18" charset="0"/>
              </a:rPr>
              <a:t>arts</a:t>
            </a:r>
            <a:r>
              <a:rPr lang="pt-BR" sz="1800" dirty="0" smtClean="0">
                <a:latin typeface="+mj-lt"/>
                <a:cs typeface="Times New Roman" panose="02020603050405020304" pitchFamily="18" charset="0"/>
              </a:rPr>
              <a:t>. 11, 12, § 1</a:t>
            </a:r>
            <a:r>
              <a:rPr lang="pt-BR" sz="1800" strike="sngStrike" dirty="0" smtClean="0">
                <a:latin typeface="+mj-lt"/>
                <a:cs typeface="Times New Roman" panose="02020603050405020304" pitchFamily="18" charset="0"/>
              </a:rPr>
              <a:t>º</a:t>
            </a:r>
            <a:r>
              <a:rPr lang="pt-BR" sz="1800" dirty="0" smtClean="0">
                <a:latin typeface="+mj-lt"/>
                <a:cs typeface="Times New Roman" panose="02020603050405020304" pitchFamily="18" charset="0"/>
              </a:rPr>
              <a:t>, e 38, parágrafo único, à regularização fundiária das ocupações fora da Amazônia Legal nas áreas rurais da União e do Incra, inclusive nas áreas remanescentes de colonizações oficiais, e nas áreas urbanas do Incra. </a:t>
            </a:r>
          </a:p>
          <a:p>
            <a:pPr marL="114300" indent="0" algn="just">
              <a:buFont typeface="Arial" panose="020B0604020202020204" pitchFamily="34" charset="0"/>
              <a:buNone/>
            </a:pPr>
            <a:r>
              <a:rPr lang="pt-BR" sz="1800" dirty="0" smtClean="0">
                <a:latin typeface="+mj-lt"/>
                <a:cs typeface="Times New Roman" panose="02020603050405020304" pitchFamily="18" charset="0"/>
              </a:rPr>
              <a:t> </a:t>
            </a:r>
          </a:p>
          <a:p>
            <a:pPr marL="114300" indent="0" algn="just">
              <a:buFont typeface="Arial" panose="020B0604020202020204" pitchFamily="34" charset="0"/>
              <a:buNone/>
            </a:pPr>
            <a:r>
              <a:rPr lang="pt-BR" sz="1800" dirty="0" smtClean="0">
                <a:latin typeface="+mj-lt"/>
                <a:cs typeface="Times New Roman" panose="02020603050405020304" pitchFamily="18" charset="0"/>
              </a:rPr>
              <a:t>§ 1</a:t>
            </a:r>
            <a:r>
              <a:rPr lang="pt-BR" sz="1800" u="sng" baseline="30000" dirty="0" smtClean="0">
                <a:latin typeface="+mj-lt"/>
                <a:cs typeface="Times New Roman" panose="02020603050405020304" pitchFamily="18" charset="0"/>
              </a:rPr>
              <a:t>o</a:t>
            </a:r>
            <a:r>
              <a:rPr lang="pt-BR" sz="1800" dirty="0" smtClean="0">
                <a:latin typeface="+mj-lt"/>
                <a:cs typeface="Times New Roman" panose="02020603050405020304" pitchFamily="18" charset="0"/>
              </a:rPr>
              <a:t>  O preço do imóvel regularizado nos termos do </a:t>
            </a:r>
            <a:r>
              <a:rPr lang="pt-BR" sz="1800" b="1" dirty="0" smtClean="0">
                <a:latin typeface="+mj-lt"/>
                <a:cs typeface="Times New Roman" panose="02020603050405020304" pitchFamily="18" charset="0"/>
              </a:rPr>
              <a:t>caput</a:t>
            </a:r>
            <a:r>
              <a:rPr lang="pt-BR" sz="1800" dirty="0" smtClean="0">
                <a:latin typeface="+mj-lt"/>
                <a:cs typeface="Times New Roman" panose="02020603050405020304" pitchFamily="18" charset="0"/>
              </a:rPr>
              <a:t> terá como base o valor mínimo da terra nua estabelecido na PPR e seu cálculo considerará o tamanho da área, nos seguintes percentuais:</a:t>
            </a:r>
          </a:p>
          <a:p>
            <a:pPr marL="114300" indent="0" algn="just">
              <a:buFont typeface="Arial" panose="020B0604020202020204" pitchFamily="34" charset="0"/>
              <a:buNone/>
            </a:pPr>
            <a:r>
              <a:rPr lang="pt-BR" sz="1800" dirty="0" smtClean="0">
                <a:latin typeface="+mj-lt"/>
                <a:cs typeface="Times New Roman" panose="02020603050405020304" pitchFamily="18" charset="0"/>
              </a:rPr>
              <a:t>I - até um módulo fiscal - trinta por cento do valor mínimo da terra nua da PPR;</a:t>
            </a:r>
          </a:p>
          <a:p>
            <a:pPr marL="114300" indent="0" algn="just">
              <a:buFont typeface="Arial" panose="020B0604020202020204" pitchFamily="34" charset="0"/>
              <a:buNone/>
            </a:pPr>
            <a:r>
              <a:rPr lang="pt-BR" sz="1800" dirty="0" smtClean="0">
                <a:latin typeface="+mj-lt"/>
                <a:cs typeface="Times New Roman" panose="02020603050405020304" pitchFamily="18" charset="0"/>
              </a:rPr>
              <a:t>II - acima de um e até dois módulos fiscais - quarenta por cento do valor mínimo da terra nua da PPR;</a:t>
            </a:r>
          </a:p>
          <a:p>
            <a:pPr marL="114300" indent="0" algn="just">
              <a:buFont typeface="Arial" panose="020B0604020202020204" pitchFamily="34" charset="0"/>
              <a:buNone/>
            </a:pPr>
            <a:r>
              <a:rPr lang="pt-BR" sz="1800" dirty="0" smtClean="0">
                <a:latin typeface="+mj-lt"/>
                <a:cs typeface="Times New Roman" panose="02020603050405020304" pitchFamily="18" charset="0"/>
              </a:rPr>
              <a:t>III - acima de dois e até três módulos fiscais - cinquenta por cento do valor mínimo da terra nua da PPR;</a:t>
            </a:r>
          </a:p>
          <a:p>
            <a:pPr marL="114300" indent="0" algn="just">
              <a:buFont typeface="Arial" panose="020B0604020202020204" pitchFamily="34" charset="0"/>
              <a:buNone/>
            </a:pPr>
            <a:r>
              <a:rPr lang="pt-BR" sz="1800" dirty="0" smtClean="0">
                <a:latin typeface="+mj-lt"/>
                <a:cs typeface="Times New Roman" panose="02020603050405020304" pitchFamily="18" charset="0"/>
              </a:rPr>
              <a:t>IV - acima de três e até quatro módulos fiscais - sessenta por cento do valor mínimo da terra nua da PPR; e</a:t>
            </a:r>
          </a:p>
          <a:p>
            <a:pPr marL="114300" indent="0" algn="just">
              <a:buFont typeface="Arial" panose="020B0604020202020204" pitchFamily="34" charset="0"/>
              <a:buNone/>
            </a:pPr>
            <a:r>
              <a:rPr lang="pt-BR" sz="1800" dirty="0" smtClean="0">
                <a:latin typeface="+mj-lt"/>
                <a:cs typeface="Times New Roman" panose="02020603050405020304" pitchFamily="18" charset="0"/>
              </a:rPr>
              <a:t>V - acima de quatro e até quinze módulos fiscais - setenta por cento do valor mínimo da terra nua da PPR.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1800" dirty="0" smtClean="0">
              <a:latin typeface="+mj-lt"/>
              <a:cs typeface="Times New Roman" panose="02020603050405020304" pitchFamily="18" charset="0"/>
            </a:endParaRPr>
          </a:p>
          <a:p>
            <a:pPr marL="342900" indent="-342900" algn="just"/>
            <a:endParaRPr lang="pt-BR" sz="1800" dirty="0" smtClean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1800" dirty="0" smtClean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1800" dirty="0" smtClean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1800" dirty="0">
              <a:latin typeface="+mj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TextShape 1"/>
          <p:cNvSpPr txBox="1"/>
          <p:nvPr/>
        </p:nvSpPr>
        <p:spPr>
          <a:xfrm>
            <a:off x="214200" y="228600"/>
            <a:ext cx="8621640" cy="842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pt-BR" sz="2800" b="1" spc="-1" dirty="0" smtClean="0">
                <a:solidFill>
                  <a:srgbClr val="A96D2B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IMPACTO DA PROPOSTA NA REFORMA AGRÁRIA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Georgia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71704" y="2587082"/>
            <a:ext cx="856413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18-A.  Os lotes a serem distribuídos pelo Programa Nacional de Reforma Agrária não poderão ter área superior a 2 (dois) módulos fiscais ou inferior à fração mínima de parcelamento.     </a:t>
            </a:r>
            <a:r>
              <a:rPr lang="pt-BR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 </a:t>
            </a:r>
            <a:r>
              <a:rPr lang="pt-BR" b="0" i="0" dirty="0" smtClean="0">
                <a:effectLst/>
                <a:latin typeface="Arial" panose="020B0604020202020204" pitchFamily="34" charset="0"/>
                <a:hlinkClick r:id="rId2"/>
              </a:rPr>
              <a:t>(Incluído pela Lei nº 13.001, de 2014)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507</Words>
  <Application>Microsoft Office PowerPoint</Application>
  <PresentationFormat>Apresentação na tela (4:3)</PresentationFormat>
  <Paragraphs>186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12</vt:i4>
      </vt:variant>
    </vt:vector>
  </HeadingPairs>
  <TitlesOfParts>
    <vt:vector size="25" baseType="lpstr">
      <vt:lpstr>ARIAL</vt:lpstr>
      <vt:lpstr>ARIAL</vt:lpstr>
      <vt:lpstr>DejaVu Sans</vt:lpstr>
      <vt:lpstr>Georgia</vt:lpstr>
      <vt:lpstr>Symbol</vt:lpstr>
      <vt:lpstr>Times New Roman</vt:lpstr>
      <vt:lpstr>Times New Roman, serif</vt:lpstr>
      <vt:lpstr>Wingdings</vt:lpstr>
      <vt:lpstr>Wingdings 2</vt:lpstr>
      <vt:lpstr>Office Theme</vt:lpstr>
      <vt:lpstr>Office Theme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Execução Orçamentária Diretoria de Desenvolvimento - 2014 a 2016  Brasília, 15 de junho de 2016</dc:title>
  <dc:creator>Luis</dc:creator>
  <cp:lastModifiedBy>Shangely Silva Souza</cp:lastModifiedBy>
  <cp:revision>49</cp:revision>
  <dcterms:created xsi:type="dcterms:W3CDTF">2016-06-14T18:47:10Z</dcterms:created>
  <dcterms:modified xsi:type="dcterms:W3CDTF">2017-03-29T17:22:04Z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HOME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Apresentação na tela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8</vt:i4>
  </property>
</Properties>
</file>