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3372C-B5B1-4DCD-8283-9BBCB3673F8C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40F9-9BC1-4DB1-96CE-E09BEC17D62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Autofit/>
          </a:bodyPr>
          <a:lstStyle/>
          <a:p>
            <a:r>
              <a:rPr lang="pt-BR" sz="5500" b="1" dirty="0" smtClean="0"/>
              <a:t>Representante de Pessoas com </a:t>
            </a:r>
            <a:r>
              <a:rPr lang="pt-BR" sz="5500" b="1" dirty="0" err="1" smtClean="0"/>
              <a:t>Glicogenoses</a:t>
            </a:r>
            <a:r>
              <a:rPr lang="pt-BR" sz="5500" b="1" dirty="0" smtClean="0"/>
              <a:t/>
            </a:r>
            <a:br>
              <a:rPr lang="pt-BR" sz="5500" b="1" dirty="0" smtClean="0"/>
            </a:br>
            <a:r>
              <a:rPr lang="pt-BR" sz="3000" b="1" dirty="0" smtClean="0"/>
              <a:t>por </a:t>
            </a:r>
            <a:r>
              <a:rPr lang="pt-BR" sz="3000" b="1" dirty="0" err="1" smtClean="0"/>
              <a:t>Danila</a:t>
            </a:r>
            <a:r>
              <a:rPr lang="pt-BR" sz="3000" b="1" dirty="0" smtClean="0"/>
              <a:t> Mantovani </a:t>
            </a:r>
            <a:endParaRPr lang="pt-BR" sz="3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600" b="1" u="sng" dirty="0" smtClean="0"/>
              <a:t>* Conclusão</a:t>
            </a:r>
            <a:endParaRPr lang="pt-BR" sz="3600" b="1" u="sng" dirty="0"/>
          </a:p>
          <a:p>
            <a:pPr algn="just">
              <a:buNone/>
            </a:pPr>
            <a:endParaRPr lang="pt-BR" sz="3400" b="1" dirty="0" smtClean="0"/>
          </a:p>
          <a:p>
            <a:pPr algn="just">
              <a:buFontTx/>
              <a:buChar char="-"/>
            </a:pPr>
            <a:r>
              <a:rPr lang="pt-BR" sz="3400" b="1" dirty="0" smtClean="0"/>
              <a:t>Importância de estabelecer políticas públicas voltadas para doenças raras </a:t>
            </a:r>
          </a:p>
          <a:p>
            <a:pPr algn="just">
              <a:buFontTx/>
              <a:buChar char="-"/>
            </a:pPr>
            <a:r>
              <a:rPr lang="pt-BR" sz="3400" b="1" dirty="0" smtClean="0"/>
              <a:t>Qualidade de vida dos pacientes e familiares</a:t>
            </a:r>
          </a:p>
          <a:p>
            <a:pPr algn="just">
              <a:buFontTx/>
              <a:buChar char="-"/>
            </a:pPr>
            <a:r>
              <a:rPr lang="pt-BR" sz="3400" b="1" dirty="0" smtClean="0"/>
              <a:t>Protocolos de atendimentos </a:t>
            </a:r>
          </a:p>
          <a:p>
            <a:pPr algn="just">
              <a:buFontTx/>
              <a:buChar char="-"/>
            </a:pPr>
            <a:r>
              <a:rPr lang="pt-BR" sz="3400" b="1" dirty="0" smtClean="0"/>
              <a:t>Chamar a atenção da sociedade para essas famílias e as dificuldades enfrentada</a:t>
            </a:r>
            <a:endParaRPr lang="pt-BR" sz="3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684784"/>
          </a:xfrm>
        </p:spPr>
        <p:txBody>
          <a:bodyPr/>
          <a:lstStyle/>
          <a:p>
            <a:r>
              <a:rPr lang="pt-BR" b="1" dirty="0"/>
              <a:t>Para ilustrar que tudo isso vale a pena, deixo </a:t>
            </a:r>
            <a:r>
              <a:rPr lang="pt-BR" b="1" dirty="0" smtClean="0"/>
              <a:t>algumas fotos de crianças portadoras </a:t>
            </a:r>
            <a:r>
              <a:rPr lang="pt-BR" b="1" dirty="0"/>
              <a:t>de </a:t>
            </a:r>
            <a:r>
              <a:rPr lang="pt-BR" b="1" dirty="0" err="1"/>
              <a:t>glicogenose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31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15433"/>
            <a:ext cx="3127011" cy="45296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2" y="1700808"/>
            <a:ext cx="2955063" cy="450912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047875"/>
            <a:ext cx="32766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52736"/>
            <a:ext cx="3176236" cy="42484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733" y="116633"/>
            <a:ext cx="2638350" cy="3600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603600"/>
            <a:ext cx="3995936" cy="32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4012129" cy="34322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30158"/>
            <a:ext cx="3668035" cy="40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0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19-11-04 at 18.25.5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/>
          </a:bodyPr>
          <a:lstStyle/>
          <a:p>
            <a:r>
              <a:rPr lang="pt-BR" sz="4400" dirty="0" smtClean="0"/>
              <a:t>AGRADECIMENTOS</a:t>
            </a:r>
          </a:p>
          <a:p>
            <a:endParaRPr lang="pt-BR" sz="4400" dirty="0" smtClean="0"/>
          </a:p>
          <a:p>
            <a:endParaRPr lang="pt-BR" sz="4400" dirty="0" smtClean="0"/>
          </a:p>
          <a:p>
            <a:r>
              <a:rPr lang="pt-BR" sz="4400" dirty="0" smtClean="0"/>
              <a:t>BREVE REALTO DA MINHA HISTÓRIA</a:t>
            </a:r>
            <a:endParaRPr lang="pt-BR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5786478"/>
          </a:xfrm>
        </p:spPr>
        <p:txBody>
          <a:bodyPr>
            <a:normAutofit fontScale="92500" lnSpcReduction="20000"/>
          </a:bodyPr>
          <a:lstStyle/>
          <a:p>
            <a:r>
              <a:rPr lang="pt-BR" sz="5700" b="1" u="sng" dirty="0" smtClean="0"/>
              <a:t>Dificuldades </a:t>
            </a:r>
          </a:p>
          <a:p>
            <a:pPr algn="just">
              <a:buNone/>
            </a:pPr>
            <a:r>
              <a:rPr lang="pt-BR" sz="4400" dirty="0" smtClean="0"/>
              <a:t> </a:t>
            </a:r>
            <a:r>
              <a:rPr lang="pt-BR" sz="4000" dirty="0" smtClean="0"/>
              <a:t>- </a:t>
            </a:r>
            <a:r>
              <a:rPr lang="pt-BR" sz="3400" b="1" dirty="0" smtClean="0"/>
              <a:t>Ausência </a:t>
            </a:r>
            <a:r>
              <a:rPr lang="pt-BR" sz="3400" b="1" dirty="0"/>
              <a:t>de conhecimento sobre a </a:t>
            </a:r>
            <a:r>
              <a:rPr lang="pt-BR" sz="3400" b="1" dirty="0" smtClean="0"/>
              <a:t>doença de médicos e profissionais da saúde:</a:t>
            </a:r>
          </a:p>
          <a:p>
            <a:pPr algn="just"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	* Ausência </a:t>
            </a:r>
            <a:r>
              <a:rPr lang="pt-BR" sz="3400" b="1" dirty="0"/>
              <a:t>de artigos científicos </a:t>
            </a:r>
            <a:r>
              <a:rPr lang="pt-BR" sz="3400" b="1" dirty="0" smtClean="0"/>
              <a:t>atuais;</a:t>
            </a:r>
          </a:p>
          <a:p>
            <a:pPr algn="just"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	* pouco ensinamento nas faculdades;</a:t>
            </a:r>
          </a:p>
          <a:p>
            <a:pPr algn="just"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	* protocolo de atendimento:</a:t>
            </a:r>
          </a:p>
          <a:p>
            <a:pPr algn="just"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			- inexistência</a:t>
            </a:r>
          </a:p>
          <a:p>
            <a:pPr algn="just"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			- descumprimento </a:t>
            </a:r>
          </a:p>
          <a:p>
            <a:pPr algn="just">
              <a:buNone/>
            </a:pPr>
            <a:r>
              <a:rPr lang="pt-BR" sz="3400" b="1" dirty="0" smtClean="0"/>
              <a:t> 				- tríplice capacidade em  				internação: ser  mãe,  médica e - 			vigia</a:t>
            </a:r>
          </a:p>
          <a:p>
            <a:pPr marL="0" indent="0">
              <a:buNone/>
            </a:pPr>
            <a:endParaRPr lang="pt-BR" sz="4000" b="1" dirty="0" smtClean="0"/>
          </a:p>
          <a:p>
            <a:pPr>
              <a:buFontTx/>
              <a:buChar char="-"/>
            </a:pPr>
            <a:endParaRPr lang="pt-BR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- Diagnóstico de elevador valor</a:t>
            </a:r>
          </a:p>
          <a:p>
            <a:pPr>
              <a:buNone/>
            </a:pPr>
            <a:r>
              <a:rPr lang="pt-BR" b="1" dirty="0" smtClean="0"/>
              <a:t>		* biopsia de fígado: maioria - </a:t>
            </a:r>
          </a:p>
          <a:p>
            <a:pPr>
              <a:buNone/>
            </a:pPr>
            <a:r>
              <a:rPr lang="pt-BR" b="1" dirty="0" smtClean="0"/>
              <a:t>		* exame genético: particular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	* importância do diagnóstico adequado</a:t>
            </a:r>
          </a:p>
          <a:p>
            <a:pPr>
              <a:buNone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Rotina desgastante</a:t>
            </a:r>
          </a:p>
          <a:p>
            <a:pPr marL="0" indent="0">
              <a:buNone/>
            </a:pPr>
            <a:r>
              <a:rPr lang="pt-BR" b="1" dirty="0" smtClean="0"/>
              <a:t>	* alimentação a cada 3h – dia e noite;</a:t>
            </a:r>
          </a:p>
          <a:p>
            <a:pPr marL="0" indent="0">
              <a:buNone/>
            </a:pPr>
            <a:r>
              <a:rPr lang="pt-BR" b="1" dirty="0"/>
              <a:t>	</a:t>
            </a:r>
            <a:r>
              <a:rPr lang="pt-BR" b="1" dirty="0" smtClean="0"/>
              <a:t>* privação de sono</a:t>
            </a:r>
          </a:p>
          <a:p>
            <a:pPr marL="0" indent="0">
              <a:buNone/>
            </a:pPr>
            <a:r>
              <a:rPr lang="pt-BR" b="1" dirty="0"/>
              <a:t>	</a:t>
            </a:r>
            <a:r>
              <a:rPr lang="pt-BR" b="1" dirty="0" smtClean="0"/>
              <a:t>* ansiedade 24h do dia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45957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1150" y="642938"/>
            <a:ext cx="59817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b="1" dirty="0" smtClean="0"/>
              <a:t>Elevados custos: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* leite especial 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* </a:t>
            </a:r>
            <a:r>
              <a:rPr lang="pt-BR" b="1" dirty="0" err="1" smtClean="0"/>
              <a:t>amído</a:t>
            </a:r>
            <a:r>
              <a:rPr lang="pt-BR" b="1" dirty="0" smtClean="0"/>
              <a:t> de milho em grande quantidade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* suplementação de vitaminas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* tiras de glicemia de alto custo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* medicação para aumentar a imunidade: </a:t>
            </a:r>
            <a:r>
              <a:rPr lang="pt-BR" b="1" dirty="0" err="1" smtClean="0"/>
              <a:t>filgrastim</a:t>
            </a:r>
            <a:endParaRPr lang="pt-BR" b="1" dirty="0" smtClean="0"/>
          </a:p>
          <a:p>
            <a:pPr>
              <a:buNone/>
            </a:pPr>
            <a:r>
              <a:rPr lang="pt-BR" b="1" dirty="0"/>
              <a:t>	</a:t>
            </a:r>
            <a:r>
              <a:rPr lang="pt-BR" b="1" dirty="0" smtClean="0"/>
              <a:t>* </a:t>
            </a:r>
            <a:r>
              <a:rPr lang="pt-BR" b="1" dirty="0"/>
              <a:t>situação do Brasil</a:t>
            </a:r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pt-BR" sz="4000" b="1" u="sng" dirty="0" smtClean="0"/>
              <a:t>Dificuldades </a:t>
            </a:r>
          </a:p>
          <a:p>
            <a:pPr>
              <a:buNone/>
            </a:pPr>
            <a:endParaRPr lang="pt-BR" sz="4000" b="1" u="sng" dirty="0" smtClean="0"/>
          </a:p>
          <a:p>
            <a:pPr>
              <a:buNone/>
            </a:pPr>
            <a:r>
              <a:rPr lang="pt-BR" sz="3400" b="1" dirty="0"/>
              <a:t> </a:t>
            </a:r>
            <a:r>
              <a:rPr lang="pt-BR" sz="3400" b="1" dirty="0" smtClean="0"/>
              <a:t>- Recusa Alimentar:</a:t>
            </a:r>
          </a:p>
          <a:p>
            <a:pPr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* dificuldade em aceitação de alimentos;</a:t>
            </a:r>
          </a:p>
          <a:p>
            <a:pPr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* supressão da fase oral de bebês</a:t>
            </a:r>
          </a:p>
          <a:p>
            <a:pPr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* ausência de profissionais com especialidade em recusa alimentar</a:t>
            </a:r>
          </a:p>
          <a:p>
            <a:pPr>
              <a:buNone/>
            </a:pPr>
            <a:r>
              <a:rPr lang="pt-BR" sz="3400" b="1" dirty="0" smtClean="0"/>
              <a:t>	* tratamento caro e longo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pt-BR" sz="4000" b="1" u="sng" dirty="0" smtClean="0"/>
              <a:t>Dificuldades </a:t>
            </a:r>
          </a:p>
          <a:p>
            <a:endParaRPr lang="pt-BR" sz="4000" b="1" u="sng" dirty="0"/>
          </a:p>
          <a:p>
            <a:pPr algn="just">
              <a:buFontTx/>
              <a:buChar char="-"/>
            </a:pPr>
            <a:r>
              <a:rPr lang="pt-BR" sz="3400" b="1" dirty="0" smtClean="0"/>
              <a:t>Ausência de benefícios para as mães trabalhadoras ou familiares </a:t>
            </a:r>
          </a:p>
          <a:p>
            <a:pPr marL="0" indent="0" algn="just">
              <a:buNone/>
            </a:pPr>
            <a:r>
              <a:rPr lang="pt-BR" sz="3400" b="1" dirty="0"/>
              <a:t>	</a:t>
            </a:r>
            <a:r>
              <a:rPr lang="pt-BR" sz="3400" b="1" dirty="0" smtClean="0"/>
              <a:t>* paralelo com servidores estatutários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101</Words>
  <Application>Microsoft Office PowerPoint</Application>
  <PresentationFormat>Apresentação na tela (4:3)</PresentationFormat>
  <Paragraphs>49</Paragraphs>
  <Slides>15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Representante de Pessoas com Glicogenoses por Danila Mantovani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Representante de Pessoas com Glicogenoses</dc:title>
  <dc:creator>danila.mantovani</dc:creator>
  <cp:lastModifiedBy>Ana Carolina Vaz da Silva</cp:lastModifiedBy>
  <cp:revision>20</cp:revision>
  <dcterms:created xsi:type="dcterms:W3CDTF">2019-11-04T17:51:50Z</dcterms:created>
  <dcterms:modified xsi:type="dcterms:W3CDTF">2019-11-05T14:19:43Z</dcterms:modified>
</cp:coreProperties>
</file>