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70" r:id="rId5"/>
  </p:sldMasterIdLst>
  <p:notesMasterIdLst>
    <p:notesMasterId r:id="rId25"/>
  </p:notesMasterIdLst>
  <p:sldIdLst>
    <p:sldId id="1007" r:id="rId6"/>
    <p:sldId id="1008" r:id="rId7"/>
    <p:sldId id="1009" r:id="rId8"/>
    <p:sldId id="1013" r:id="rId9"/>
    <p:sldId id="1010" r:id="rId10"/>
    <p:sldId id="1079" r:id="rId11"/>
    <p:sldId id="1078" r:id="rId12"/>
    <p:sldId id="1074" r:id="rId13"/>
    <p:sldId id="1044" r:id="rId14"/>
    <p:sldId id="1085" r:id="rId15"/>
    <p:sldId id="1097" r:id="rId16"/>
    <p:sldId id="1091" r:id="rId17"/>
    <p:sldId id="1092" r:id="rId18"/>
    <p:sldId id="1098" r:id="rId19"/>
    <p:sldId id="1094" r:id="rId20"/>
    <p:sldId id="1095" r:id="rId21"/>
    <p:sldId id="1096" r:id="rId22"/>
    <p:sldId id="1093" r:id="rId23"/>
    <p:sldId id="108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a Brigida de Souza" initials="ABdS" lastIdx="8" clrIdx="0">
    <p:extLst>
      <p:ext uri="{19B8F6BF-5375-455C-9EA6-DF929625EA0E}">
        <p15:presenceInfo xmlns:p15="http://schemas.microsoft.com/office/powerpoint/2012/main" userId="Andrea Brigida de Souz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DB606"/>
    <a:srgbClr val="4343FF"/>
    <a:srgbClr val="FFD100"/>
    <a:srgbClr val="06F200"/>
    <a:srgbClr val="F6F6F5"/>
    <a:srgbClr val="FAFAFA"/>
    <a:srgbClr val="FFFFFF"/>
    <a:srgbClr val="E4E4E4"/>
    <a:srgbClr val="EDED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ED0420-ED10-4A9C-8076-22EED374979D}" v="14" dt="2025-09-03T12:53:30.5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84994" autoAdjust="0"/>
  </p:normalViewPr>
  <p:slideViewPr>
    <p:cSldViewPr snapToGrid="0">
      <p:cViewPr varScale="1">
        <p:scale>
          <a:sx n="76" d="100"/>
          <a:sy n="76" d="100"/>
        </p:scale>
        <p:origin x="11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6EA000-0407-482A-8114-59951F7D247B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7AF6ECA-7158-49E1-AD38-A354D2558A5D}">
      <dgm:prSet phldrT="[Texto]" custT="1"/>
      <dgm:spPr>
        <a:solidFill>
          <a:srgbClr val="183EFF"/>
        </a:solidFill>
        <a:ln>
          <a:noFill/>
        </a:ln>
        <a:effectLst/>
      </dgm:spPr>
      <dgm:t>
        <a:bodyPr/>
        <a:lstStyle/>
        <a:p>
          <a:r>
            <a:rPr lang="pt-BR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anose="00000900000000000000" pitchFamily="50" charset="0"/>
            </a:rPr>
            <a:t>COMITÊS</a:t>
          </a:r>
          <a:endParaRPr lang="pt-B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tserrat ExtraBold" panose="00000900000000000000" pitchFamily="50" charset="0"/>
          </a:endParaRPr>
        </a:p>
      </dgm:t>
    </dgm:pt>
    <dgm:pt modelId="{4C413AB9-7B1D-4AB6-9B0D-78D2887C0D42}" type="parTrans" cxnId="{DDAD33A8-6306-485B-99A6-3E4DC83CE4F2}">
      <dgm:prSet/>
      <dgm:spPr>
        <a:ln>
          <a:solidFill>
            <a:srgbClr val="03D100"/>
          </a:solidFill>
        </a:ln>
      </dgm:spPr>
      <dgm:t>
        <a:bodyPr/>
        <a:lstStyle/>
        <a:p>
          <a:endParaRPr lang="pt-BR"/>
        </a:p>
      </dgm:t>
    </dgm:pt>
    <dgm:pt modelId="{FA764EBF-13A5-44D9-9216-5FCE473DAA6A}" type="sibTrans" cxnId="{DDAD33A8-6306-485B-99A6-3E4DC83CE4F2}">
      <dgm:prSet/>
      <dgm:spPr/>
      <dgm:t>
        <a:bodyPr/>
        <a:lstStyle/>
        <a:p>
          <a:endParaRPr lang="pt-BR"/>
        </a:p>
      </dgm:t>
    </dgm:pt>
    <dgm:pt modelId="{C60CD577-647D-4FAC-B2CC-D69030C837D6}">
      <dgm:prSet phldrT="[Texto]" custT="1"/>
      <dgm:spPr>
        <a:solidFill>
          <a:srgbClr val="183EFF"/>
        </a:solidFill>
        <a:ln>
          <a:noFill/>
        </a:ln>
        <a:effectLst/>
      </dgm:spPr>
      <dgm:t>
        <a:bodyPr/>
        <a:lstStyle/>
        <a:p>
          <a:r>
            <a:rPr lang="pt-BR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anose="00000900000000000000" pitchFamily="50" charset="0"/>
            </a:rPr>
            <a:t>MEDICAMENTOS</a:t>
          </a:r>
        </a:p>
      </dgm:t>
    </dgm:pt>
    <dgm:pt modelId="{0A972D64-7513-45BD-98F4-44175585B861}" type="parTrans" cxnId="{4E97B439-02B4-439E-99D9-73EA921C363E}">
      <dgm:prSet/>
      <dgm:spPr>
        <a:ln>
          <a:solidFill>
            <a:srgbClr val="03D100"/>
          </a:solidFill>
        </a:ln>
      </dgm:spPr>
      <dgm:t>
        <a:bodyPr/>
        <a:lstStyle/>
        <a:p>
          <a:endParaRPr lang="pt-BR"/>
        </a:p>
      </dgm:t>
    </dgm:pt>
    <dgm:pt modelId="{75A9081B-E43E-4DE7-9D8D-8440A30CBADB}" type="sibTrans" cxnId="{4E97B439-02B4-439E-99D9-73EA921C363E}">
      <dgm:prSet/>
      <dgm:spPr/>
      <dgm:t>
        <a:bodyPr/>
        <a:lstStyle/>
        <a:p>
          <a:endParaRPr lang="pt-BR"/>
        </a:p>
      </dgm:t>
    </dgm:pt>
    <dgm:pt modelId="{DE835A1C-EF0C-405C-831E-B0EF50BEA8CE}">
      <dgm:prSet phldrT="[Texto]" custT="1"/>
      <dgm:spPr>
        <a:solidFill>
          <a:srgbClr val="183EFF"/>
        </a:solidFill>
        <a:ln>
          <a:noFill/>
        </a:ln>
        <a:effectLst/>
      </dgm:spPr>
      <dgm:t>
        <a:bodyPr/>
        <a:lstStyle/>
        <a:p>
          <a:r>
            <a:rPr lang="pt-BR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anose="00000900000000000000" pitchFamily="50" charset="0"/>
            </a:rPr>
            <a:t>PROTOCOLOS CLÍNICOS E</a:t>
          </a:r>
          <a:br>
            <a:rPr lang="pt-BR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anose="00000900000000000000" pitchFamily="50" charset="0"/>
            </a:rPr>
          </a:br>
          <a:r>
            <a:rPr lang="pt-BR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anose="00000900000000000000" pitchFamily="50" charset="0"/>
            </a:rPr>
            <a:t>DIRETRIZES TERAPÊUTICAS</a:t>
          </a:r>
        </a:p>
      </dgm:t>
    </dgm:pt>
    <dgm:pt modelId="{69A52F98-4492-4C7B-827A-9A74CAF79CBA}" type="parTrans" cxnId="{E2BD2B28-1BA6-48E5-9476-FA29A31EA87A}">
      <dgm:prSet/>
      <dgm:spPr>
        <a:ln>
          <a:solidFill>
            <a:srgbClr val="03D100"/>
          </a:solidFill>
        </a:ln>
      </dgm:spPr>
      <dgm:t>
        <a:bodyPr/>
        <a:lstStyle/>
        <a:p>
          <a:endParaRPr lang="pt-BR"/>
        </a:p>
      </dgm:t>
    </dgm:pt>
    <dgm:pt modelId="{0CD831F5-974D-445B-96C3-38726FBFFC98}" type="sibTrans" cxnId="{E2BD2B28-1BA6-48E5-9476-FA29A31EA87A}">
      <dgm:prSet/>
      <dgm:spPr/>
      <dgm:t>
        <a:bodyPr/>
        <a:lstStyle/>
        <a:p>
          <a:endParaRPr lang="pt-BR"/>
        </a:p>
      </dgm:t>
    </dgm:pt>
    <dgm:pt modelId="{C35CF7E3-3725-4DB4-8C41-93B5CB33D5FE}">
      <dgm:prSet phldrT="[Texto]" custT="1"/>
      <dgm:spPr>
        <a:solidFill>
          <a:srgbClr val="183EFF"/>
        </a:solidFill>
        <a:ln>
          <a:noFill/>
        </a:ln>
        <a:effectLst/>
      </dgm:spPr>
      <dgm:t>
        <a:bodyPr/>
        <a:lstStyle/>
        <a:p>
          <a:r>
            <a:rPr lang="pt-BR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anose="00000900000000000000" pitchFamily="50" charset="0"/>
            </a:rPr>
            <a:t>SECRETARIA EXECUTIVA</a:t>
          </a:r>
          <a:endParaRPr lang="pt-B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tserrat ExtraBold" panose="00000900000000000000" pitchFamily="50" charset="0"/>
          </a:endParaRPr>
        </a:p>
      </dgm:t>
    </dgm:pt>
    <dgm:pt modelId="{9AC1057E-EDA3-4CAA-99D8-404C91D3A8F6}" type="parTrans" cxnId="{29800297-48CB-43C2-B6EB-90A3B51A94A7}">
      <dgm:prSet/>
      <dgm:spPr>
        <a:ln>
          <a:solidFill>
            <a:srgbClr val="03D100"/>
          </a:solidFill>
        </a:ln>
      </dgm:spPr>
      <dgm:t>
        <a:bodyPr/>
        <a:lstStyle/>
        <a:p>
          <a:endParaRPr lang="pt-BR"/>
        </a:p>
      </dgm:t>
    </dgm:pt>
    <dgm:pt modelId="{6E53A6E3-DC26-4B39-88A7-239AC1FDED7B}" type="sibTrans" cxnId="{29800297-48CB-43C2-B6EB-90A3B51A94A7}">
      <dgm:prSet/>
      <dgm:spPr/>
      <dgm:t>
        <a:bodyPr/>
        <a:lstStyle/>
        <a:p>
          <a:endParaRPr lang="pt-BR"/>
        </a:p>
      </dgm:t>
    </dgm:pt>
    <dgm:pt modelId="{AF948992-24A3-42EA-9D3C-72DD73E604A5}">
      <dgm:prSet phldrT="[Texto]" custT="1"/>
      <dgm:spPr>
        <a:solidFill>
          <a:srgbClr val="183EFF"/>
        </a:solidFill>
        <a:ln>
          <a:noFill/>
        </a:ln>
        <a:effectLst/>
      </dgm:spPr>
      <dgm:t>
        <a:bodyPr/>
        <a:lstStyle/>
        <a:p>
          <a:pPr algn="ctr"/>
          <a:r>
            <a:rPr lang="pt-BR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anose="00000900000000000000" pitchFamily="50" charset="0"/>
            </a:rPr>
            <a:t>DGITS</a:t>
          </a:r>
          <a:br>
            <a:rPr lang="pt-BR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</a:br>
          <a:r>
            <a:rPr lang="pt-BR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  <a:t>Departamento de Gestão e Incorporação</a:t>
          </a:r>
          <a:br>
            <a:rPr lang="pt-BR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</a:br>
          <a:r>
            <a:rPr lang="pt-BR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  <a:t>de Tecnologias em Saúde, criado pelo</a:t>
          </a:r>
          <a:br>
            <a:rPr lang="pt-BR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</a:br>
          <a:r>
            <a:rPr lang="pt-BR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  <a:t>criado pelo Decreto nº 7.797/2012</a:t>
          </a:r>
          <a:br>
            <a:rPr lang="pt-BR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</a:br>
          <a:r>
            <a:rPr lang="pt-BR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  <a:t>(Decreto nº 12.036/2024)</a:t>
          </a:r>
          <a:br>
            <a:rPr lang="pt-BR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</a:br>
          <a:br>
            <a:rPr lang="pt-B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</a:br>
          <a:r>
            <a:rPr lang="pt-BR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  <a:t>Secretaria de Ciência, Tecnologia e Inovação e do Complexo Econômico-Industrial da Saúde </a:t>
          </a:r>
        </a:p>
      </dgm:t>
    </dgm:pt>
    <dgm:pt modelId="{FEB300C0-63CE-4B51-B987-55FA654DA646}" type="parTrans" cxnId="{0ADC6579-5DA2-4A59-B698-DB50DDEE17B2}">
      <dgm:prSet/>
      <dgm:spPr>
        <a:ln>
          <a:solidFill>
            <a:srgbClr val="03D100"/>
          </a:solidFill>
        </a:ln>
      </dgm:spPr>
      <dgm:t>
        <a:bodyPr/>
        <a:lstStyle/>
        <a:p>
          <a:endParaRPr lang="pt-BR"/>
        </a:p>
      </dgm:t>
    </dgm:pt>
    <dgm:pt modelId="{A48A9F4D-BC07-4260-A170-80DED4027709}" type="sibTrans" cxnId="{0ADC6579-5DA2-4A59-B698-DB50DDEE17B2}">
      <dgm:prSet/>
      <dgm:spPr/>
      <dgm:t>
        <a:bodyPr/>
        <a:lstStyle/>
        <a:p>
          <a:endParaRPr lang="pt-BR"/>
        </a:p>
      </dgm:t>
    </dgm:pt>
    <dgm:pt modelId="{2A38329B-03CA-4C31-B312-A4303BA8D353}">
      <dgm:prSet custT="1"/>
      <dgm:spPr>
        <a:solidFill>
          <a:srgbClr val="183EFF"/>
        </a:solidFill>
        <a:ln>
          <a:noFill/>
        </a:ln>
        <a:effectLst/>
      </dgm:spPr>
      <dgm:t>
        <a:bodyPr/>
        <a:lstStyle/>
        <a:p>
          <a:r>
            <a:rPr lang="pt-BR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anose="00000900000000000000" pitchFamily="50" charset="0"/>
            </a:rPr>
            <a:t>PRODUTOS E PROCEDIMENTOS</a:t>
          </a:r>
        </a:p>
      </dgm:t>
    </dgm:pt>
    <dgm:pt modelId="{8E135995-E4FD-4118-AC16-562C351459CC}" type="parTrans" cxnId="{46A231DE-FEEB-46CA-8260-6F45DBFD7113}">
      <dgm:prSet/>
      <dgm:spPr>
        <a:ln>
          <a:solidFill>
            <a:srgbClr val="03D100"/>
          </a:solidFill>
        </a:ln>
      </dgm:spPr>
      <dgm:t>
        <a:bodyPr/>
        <a:lstStyle/>
        <a:p>
          <a:endParaRPr lang="pt-BR"/>
        </a:p>
      </dgm:t>
    </dgm:pt>
    <dgm:pt modelId="{0AD9F8E6-4AB9-446D-820C-3822E29ABA35}" type="sibTrans" cxnId="{46A231DE-FEEB-46CA-8260-6F45DBFD7113}">
      <dgm:prSet/>
      <dgm:spPr/>
      <dgm:t>
        <a:bodyPr/>
        <a:lstStyle/>
        <a:p>
          <a:endParaRPr lang="pt-BR"/>
        </a:p>
      </dgm:t>
    </dgm:pt>
    <dgm:pt modelId="{1BF09824-D633-420D-AF58-8D6218B8BBE4}">
      <dgm:prSet phldrT="[Texto]" phldr="1"/>
      <dgm:spPr>
        <a:solidFill>
          <a:srgbClr val="FFFFFF"/>
        </a:solidFill>
        <a:ln>
          <a:noFill/>
        </a:ln>
      </dgm:spPr>
      <dgm:t>
        <a:bodyPr/>
        <a:lstStyle/>
        <a:p>
          <a:endParaRPr lang="pt-BR" dirty="0">
            <a:solidFill>
              <a:srgbClr val="FFFFFF"/>
            </a:solidFill>
          </a:endParaRPr>
        </a:p>
      </dgm:t>
    </dgm:pt>
    <dgm:pt modelId="{570E8F6A-374E-44F0-9026-3E327418BED7}" type="sibTrans" cxnId="{AE989C91-1877-47D7-8786-08488F1004FA}">
      <dgm:prSet/>
      <dgm:spPr/>
      <dgm:t>
        <a:bodyPr/>
        <a:lstStyle/>
        <a:p>
          <a:endParaRPr lang="pt-BR"/>
        </a:p>
      </dgm:t>
    </dgm:pt>
    <dgm:pt modelId="{A8E922F6-033E-481E-8931-7B43BC4FA30A}" type="parTrans" cxnId="{AE989C91-1877-47D7-8786-08488F1004FA}">
      <dgm:prSet/>
      <dgm:spPr/>
      <dgm:t>
        <a:bodyPr/>
        <a:lstStyle/>
        <a:p>
          <a:endParaRPr lang="pt-BR"/>
        </a:p>
      </dgm:t>
    </dgm:pt>
    <dgm:pt modelId="{B2424280-0DC5-4543-8418-A724FE8F7293}" type="pres">
      <dgm:prSet presAssocID="{6B6EA000-0407-482A-8114-59951F7D247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96720C3-A14A-4889-A36F-461ED1C480F8}" type="pres">
      <dgm:prSet presAssocID="{1BF09824-D633-420D-AF58-8D6218B8BBE4}" presName="root1" presStyleCnt="0"/>
      <dgm:spPr/>
    </dgm:pt>
    <dgm:pt modelId="{A10B9280-70EA-489B-8A66-AEC99284AE29}" type="pres">
      <dgm:prSet presAssocID="{1BF09824-D633-420D-AF58-8D6218B8BBE4}" presName="LevelOneTextNode" presStyleLbl="node0" presStyleIdx="0" presStyleCnt="1" custScaleX="49428">
        <dgm:presLayoutVars>
          <dgm:chPref val="3"/>
        </dgm:presLayoutVars>
      </dgm:prSet>
      <dgm:spPr>
        <a:prstGeom prst="ellipse">
          <a:avLst/>
        </a:prstGeom>
      </dgm:spPr>
    </dgm:pt>
    <dgm:pt modelId="{F0101180-ABF0-446C-ACEE-8321973B8649}" type="pres">
      <dgm:prSet presAssocID="{1BF09824-D633-420D-AF58-8D6218B8BBE4}" presName="level2hierChild" presStyleCnt="0"/>
      <dgm:spPr/>
    </dgm:pt>
    <dgm:pt modelId="{ECA67727-2254-408C-85B4-E83FA8AA1603}" type="pres">
      <dgm:prSet presAssocID="{4C413AB9-7B1D-4AB6-9B0D-78D2887C0D42}" presName="conn2-1" presStyleLbl="parChTrans1D2" presStyleIdx="0" presStyleCnt="2"/>
      <dgm:spPr/>
    </dgm:pt>
    <dgm:pt modelId="{4752FCFC-3D20-4D55-8C68-23C9DD1150DB}" type="pres">
      <dgm:prSet presAssocID="{4C413AB9-7B1D-4AB6-9B0D-78D2887C0D42}" presName="connTx" presStyleLbl="parChTrans1D2" presStyleIdx="0" presStyleCnt="2"/>
      <dgm:spPr/>
    </dgm:pt>
    <dgm:pt modelId="{5BC32266-1B51-4F60-BC10-8953B3F1011A}" type="pres">
      <dgm:prSet presAssocID="{F7AF6ECA-7158-49E1-AD38-A354D2558A5D}" presName="root2" presStyleCnt="0"/>
      <dgm:spPr/>
    </dgm:pt>
    <dgm:pt modelId="{89B3BCA7-D3AC-4360-BB76-1A2D65DA5BBE}" type="pres">
      <dgm:prSet presAssocID="{F7AF6ECA-7158-49E1-AD38-A354D2558A5D}" presName="LevelTwoTextNode" presStyleLbl="node2" presStyleIdx="0" presStyleCnt="2" custScaleX="68452" custScaleY="54997">
        <dgm:presLayoutVars>
          <dgm:chPref val="3"/>
        </dgm:presLayoutVars>
      </dgm:prSet>
      <dgm:spPr>
        <a:prstGeom prst="roundRect">
          <a:avLst/>
        </a:prstGeom>
      </dgm:spPr>
    </dgm:pt>
    <dgm:pt modelId="{6C4B687E-E7E3-4329-95E7-6E4CB5B82797}" type="pres">
      <dgm:prSet presAssocID="{F7AF6ECA-7158-49E1-AD38-A354D2558A5D}" presName="level3hierChild" presStyleCnt="0"/>
      <dgm:spPr/>
    </dgm:pt>
    <dgm:pt modelId="{46D1A4F7-6C36-429B-ADDE-A10422EA3072}" type="pres">
      <dgm:prSet presAssocID="{0A972D64-7513-45BD-98F4-44175585B861}" presName="conn2-1" presStyleLbl="parChTrans1D3" presStyleIdx="0" presStyleCnt="4"/>
      <dgm:spPr/>
    </dgm:pt>
    <dgm:pt modelId="{1DBDDA40-7731-4D37-833C-9E1406DAC4D8}" type="pres">
      <dgm:prSet presAssocID="{0A972D64-7513-45BD-98F4-44175585B861}" presName="connTx" presStyleLbl="parChTrans1D3" presStyleIdx="0" presStyleCnt="4"/>
      <dgm:spPr/>
    </dgm:pt>
    <dgm:pt modelId="{B4D4758E-3A24-467F-813D-E5CC0A8F9C14}" type="pres">
      <dgm:prSet presAssocID="{C60CD577-647D-4FAC-B2CC-D69030C837D6}" presName="root2" presStyleCnt="0"/>
      <dgm:spPr/>
    </dgm:pt>
    <dgm:pt modelId="{E2EAF484-B3CF-497B-AFF5-F58B0F876BF6}" type="pres">
      <dgm:prSet presAssocID="{C60CD577-647D-4FAC-B2CC-D69030C837D6}" presName="LevelTwoTextNode" presStyleLbl="node3" presStyleIdx="0" presStyleCnt="4" custScaleX="122648" custScaleY="40768">
        <dgm:presLayoutVars>
          <dgm:chPref val="3"/>
        </dgm:presLayoutVars>
      </dgm:prSet>
      <dgm:spPr>
        <a:prstGeom prst="roundRect">
          <a:avLst/>
        </a:prstGeom>
      </dgm:spPr>
    </dgm:pt>
    <dgm:pt modelId="{89ADB23D-7FA7-479C-BA1D-202608E4C9DD}" type="pres">
      <dgm:prSet presAssocID="{C60CD577-647D-4FAC-B2CC-D69030C837D6}" presName="level3hierChild" presStyleCnt="0"/>
      <dgm:spPr/>
    </dgm:pt>
    <dgm:pt modelId="{94D3E925-EF0D-4133-8A43-892A8CEA201B}" type="pres">
      <dgm:prSet presAssocID="{8E135995-E4FD-4118-AC16-562C351459CC}" presName="conn2-1" presStyleLbl="parChTrans1D3" presStyleIdx="1" presStyleCnt="4"/>
      <dgm:spPr/>
    </dgm:pt>
    <dgm:pt modelId="{18ABBDC9-9666-461E-A770-2E79B2A68A65}" type="pres">
      <dgm:prSet presAssocID="{8E135995-E4FD-4118-AC16-562C351459CC}" presName="connTx" presStyleLbl="parChTrans1D3" presStyleIdx="1" presStyleCnt="4"/>
      <dgm:spPr/>
    </dgm:pt>
    <dgm:pt modelId="{858F6B26-6D41-4B3A-9841-93E25E4B1C10}" type="pres">
      <dgm:prSet presAssocID="{2A38329B-03CA-4C31-B312-A4303BA8D353}" presName="root2" presStyleCnt="0"/>
      <dgm:spPr/>
    </dgm:pt>
    <dgm:pt modelId="{4AACB571-6E4F-4AB6-A6F8-BAA38562D0F7}" type="pres">
      <dgm:prSet presAssocID="{2A38329B-03CA-4C31-B312-A4303BA8D353}" presName="LevelTwoTextNode" presStyleLbl="node3" presStyleIdx="1" presStyleCnt="4" custScaleX="122648" custScaleY="40768">
        <dgm:presLayoutVars>
          <dgm:chPref val="3"/>
        </dgm:presLayoutVars>
      </dgm:prSet>
      <dgm:spPr>
        <a:prstGeom prst="roundRect">
          <a:avLst/>
        </a:prstGeom>
      </dgm:spPr>
    </dgm:pt>
    <dgm:pt modelId="{EFA160B8-72CC-4B06-A990-51C0A575D1B0}" type="pres">
      <dgm:prSet presAssocID="{2A38329B-03CA-4C31-B312-A4303BA8D353}" presName="level3hierChild" presStyleCnt="0"/>
      <dgm:spPr/>
    </dgm:pt>
    <dgm:pt modelId="{B1984735-345B-4DFC-8D9F-B072FDBC7EAE}" type="pres">
      <dgm:prSet presAssocID="{69A52F98-4492-4C7B-827A-9A74CAF79CBA}" presName="conn2-1" presStyleLbl="parChTrans1D3" presStyleIdx="2" presStyleCnt="4"/>
      <dgm:spPr/>
    </dgm:pt>
    <dgm:pt modelId="{38993088-F87B-45F6-B00B-1CADD7A010F0}" type="pres">
      <dgm:prSet presAssocID="{69A52F98-4492-4C7B-827A-9A74CAF79CBA}" presName="connTx" presStyleLbl="parChTrans1D3" presStyleIdx="2" presStyleCnt="4"/>
      <dgm:spPr/>
    </dgm:pt>
    <dgm:pt modelId="{DC8A5235-6C1F-4853-86F9-F53A23294C93}" type="pres">
      <dgm:prSet presAssocID="{DE835A1C-EF0C-405C-831E-B0EF50BEA8CE}" presName="root2" presStyleCnt="0"/>
      <dgm:spPr/>
    </dgm:pt>
    <dgm:pt modelId="{DAE11262-ECBB-4C9B-940C-F1A2EDED970A}" type="pres">
      <dgm:prSet presAssocID="{DE835A1C-EF0C-405C-831E-B0EF50BEA8CE}" presName="LevelTwoTextNode" presStyleLbl="node3" presStyleIdx="2" presStyleCnt="4" custScaleX="122648" custScaleY="48093">
        <dgm:presLayoutVars>
          <dgm:chPref val="3"/>
        </dgm:presLayoutVars>
      </dgm:prSet>
      <dgm:spPr>
        <a:prstGeom prst="roundRect">
          <a:avLst/>
        </a:prstGeom>
      </dgm:spPr>
    </dgm:pt>
    <dgm:pt modelId="{D82D9024-2E36-4425-80E8-0C2BD656E737}" type="pres">
      <dgm:prSet presAssocID="{DE835A1C-EF0C-405C-831E-B0EF50BEA8CE}" presName="level3hierChild" presStyleCnt="0"/>
      <dgm:spPr/>
    </dgm:pt>
    <dgm:pt modelId="{994DC659-59EA-41D8-A4A2-B55634238856}" type="pres">
      <dgm:prSet presAssocID="{9AC1057E-EDA3-4CAA-99D8-404C91D3A8F6}" presName="conn2-1" presStyleLbl="parChTrans1D2" presStyleIdx="1" presStyleCnt="2"/>
      <dgm:spPr/>
    </dgm:pt>
    <dgm:pt modelId="{B0C76504-322B-4CA3-90B7-BAB7C8B07DD7}" type="pres">
      <dgm:prSet presAssocID="{9AC1057E-EDA3-4CAA-99D8-404C91D3A8F6}" presName="connTx" presStyleLbl="parChTrans1D2" presStyleIdx="1" presStyleCnt="2"/>
      <dgm:spPr/>
    </dgm:pt>
    <dgm:pt modelId="{DA1A5C0C-6869-4D0E-90F5-F0C5A9EF2B97}" type="pres">
      <dgm:prSet presAssocID="{C35CF7E3-3725-4DB4-8C41-93B5CB33D5FE}" presName="root2" presStyleCnt="0"/>
      <dgm:spPr/>
    </dgm:pt>
    <dgm:pt modelId="{BFC9FB79-4481-428A-BE80-A7CF52349B4B}" type="pres">
      <dgm:prSet presAssocID="{C35CF7E3-3725-4DB4-8C41-93B5CB33D5FE}" presName="LevelTwoTextNode" presStyleLbl="node2" presStyleIdx="1" presStyleCnt="2" custScaleX="68452" custScaleY="54997">
        <dgm:presLayoutVars>
          <dgm:chPref val="3"/>
        </dgm:presLayoutVars>
      </dgm:prSet>
      <dgm:spPr>
        <a:prstGeom prst="roundRect">
          <a:avLst/>
        </a:prstGeom>
      </dgm:spPr>
    </dgm:pt>
    <dgm:pt modelId="{A370873F-C5F2-4673-88AF-EF90639F4D98}" type="pres">
      <dgm:prSet presAssocID="{C35CF7E3-3725-4DB4-8C41-93B5CB33D5FE}" presName="level3hierChild" presStyleCnt="0"/>
      <dgm:spPr/>
    </dgm:pt>
    <dgm:pt modelId="{07A1CD58-6F9A-4ADD-82EE-D20E13E0573C}" type="pres">
      <dgm:prSet presAssocID="{FEB300C0-63CE-4B51-B987-55FA654DA646}" presName="conn2-1" presStyleLbl="parChTrans1D3" presStyleIdx="3" presStyleCnt="4"/>
      <dgm:spPr/>
    </dgm:pt>
    <dgm:pt modelId="{59E95B81-09A4-4652-8057-16C7202728A9}" type="pres">
      <dgm:prSet presAssocID="{FEB300C0-63CE-4B51-B987-55FA654DA646}" presName="connTx" presStyleLbl="parChTrans1D3" presStyleIdx="3" presStyleCnt="4"/>
      <dgm:spPr/>
    </dgm:pt>
    <dgm:pt modelId="{CF635A78-3243-4051-B1EC-25A6813FD024}" type="pres">
      <dgm:prSet presAssocID="{AF948992-24A3-42EA-9D3C-72DD73E604A5}" presName="root2" presStyleCnt="0"/>
      <dgm:spPr/>
    </dgm:pt>
    <dgm:pt modelId="{F17922B4-74BA-4F11-8D67-03980B22CD77}" type="pres">
      <dgm:prSet presAssocID="{AF948992-24A3-42EA-9D3C-72DD73E604A5}" presName="LevelTwoTextNode" presStyleLbl="node3" presStyleIdx="3" presStyleCnt="4" custScaleX="122648" custScaleY="149392">
        <dgm:presLayoutVars>
          <dgm:chPref val="3"/>
        </dgm:presLayoutVars>
      </dgm:prSet>
      <dgm:spPr>
        <a:prstGeom prst="roundRect">
          <a:avLst/>
        </a:prstGeom>
      </dgm:spPr>
    </dgm:pt>
    <dgm:pt modelId="{D1974E6D-8113-4F79-8B85-EC8AE84D9E87}" type="pres">
      <dgm:prSet presAssocID="{AF948992-24A3-42EA-9D3C-72DD73E604A5}" presName="level3hierChild" presStyleCnt="0"/>
      <dgm:spPr/>
    </dgm:pt>
  </dgm:ptLst>
  <dgm:cxnLst>
    <dgm:cxn modelId="{84B1C003-9414-4430-B625-A2B4EFBEEAB7}" type="presOf" srcId="{C35CF7E3-3725-4DB4-8C41-93B5CB33D5FE}" destId="{BFC9FB79-4481-428A-BE80-A7CF52349B4B}" srcOrd="0" destOrd="0" presId="urn:microsoft.com/office/officeart/2005/8/layout/hierarchy2"/>
    <dgm:cxn modelId="{1805D81D-28D5-4B92-9C1B-33E1722F4CE3}" type="presOf" srcId="{FEB300C0-63CE-4B51-B987-55FA654DA646}" destId="{59E95B81-09A4-4652-8057-16C7202728A9}" srcOrd="1" destOrd="0" presId="urn:microsoft.com/office/officeart/2005/8/layout/hierarchy2"/>
    <dgm:cxn modelId="{E2BD2B28-1BA6-48E5-9476-FA29A31EA87A}" srcId="{F7AF6ECA-7158-49E1-AD38-A354D2558A5D}" destId="{DE835A1C-EF0C-405C-831E-B0EF50BEA8CE}" srcOrd="2" destOrd="0" parTransId="{69A52F98-4492-4C7B-827A-9A74CAF79CBA}" sibTransId="{0CD831F5-974D-445B-96C3-38726FBFFC98}"/>
    <dgm:cxn modelId="{BEA6DF32-06ED-4E25-9C1B-8964951EF25A}" type="presOf" srcId="{2A38329B-03CA-4C31-B312-A4303BA8D353}" destId="{4AACB571-6E4F-4AB6-A6F8-BAA38562D0F7}" srcOrd="0" destOrd="0" presId="urn:microsoft.com/office/officeart/2005/8/layout/hierarchy2"/>
    <dgm:cxn modelId="{4E97B439-02B4-439E-99D9-73EA921C363E}" srcId="{F7AF6ECA-7158-49E1-AD38-A354D2558A5D}" destId="{C60CD577-647D-4FAC-B2CC-D69030C837D6}" srcOrd="0" destOrd="0" parTransId="{0A972D64-7513-45BD-98F4-44175585B861}" sibTransId="{75A9081B-E43E-4DE7-9D8D-8440A30CBADB}"/>
    <dgm:cxn modelId="{64B1686A-4420-4462-82B2-FB1ECC4D84EF}" type="presOf" srcId="{1BF09824-D633-420D-AF58-8D6218B8BBE4}" destId="{A10B9280-70EA-489B-8A66-AEC99284AE29}" srcOrd="0" destOrd="0" presId="urn:microsoft.com/office/officeart/2005/8/layout/hierarchy2"/>
    <dgm:cxn modelId="{62AE334F-057A-43ED-A92E-B7D5B496FEF8}" type="presOf" srcId="{AF948992-24A3-42EA-9D3C-72DD73E604A5}" destId="{F17922B4-74BA-4F11-8D67-03980B22CD77}" srcOrd="0" destOrd="0" presId="urn:microsoft.com/office/officeart/2005/8/layout/hierarchy2"/>
    <dgm:cxn modelId="{445E4E4F-6909-44C6-BC87-97B969C5A9F7}" type="presOf" srcId="{0A972D64-7513-45BD-98F4-44175585B861}" destId="{46D1A4F7-6C36-429B-ADDE-A10422EA3072}" srcOrd="0" destOrd="0" presId="urn:microsoft.com/office/officeart/2005/8/layout/hierarchy2"/>
    <dgm:cxn modelId="{0ADC6579-5DA2-4A59-B698-DB50DDEE17B2}" srcId="{C35CF7E3-3725-4DB4-8C41-93B5CB33D5FE}" destId="{AF948992-24A3-42EA-9D3C-72DD73E604A5}" srcOrd="0" destOrd="0" parTransId="{FEB300C0-63CE-4B51-B987-55FA654DA646}" sibTransId="{A48A9F4D-BC07-4260-A170-80DED4027709}"/>
    <dgm:cxn modelId="{BF81535A-01A3-465B-A717-DEA80937C12C}" type="presOf" srcId="{F7AF6ECA-7158-49E1-AD38-A354D2558A5D}" destId="{89B3BCA7-D3AC-4360-BB76-1A2D65DA5BBE}" srcOrd="0" destOrd="0" presId="urn:microsoft.com/office/officeart/2005/8/layout/hierarchy2"/>
    <dgm:cxn modelId="{B6F2DA7D-9379-4372-8B09-F09EFBC2E117}" type="presOf" srcId="{C60CD577-647D-4FAC-B2CC-D69030C837D6}" destId="{E2EAF484-B3CF-497B-AFF5-F58B0F876BF6}" srcOrd="0" destOrd="0" presId="urn:microsoft.com/office/officeart/2005/8/layout/hierarchy2"/>
    <dgm:cxn modelId="{9956BF87-E956-4D8B-9B37-A8EC0B4D79B1}" type="presOf" srcId="{69A52F98-4492-4C7B-827A-9A74CAF79CBA}" destId="{B1984735-345B-4DFC-8D9F-B072FDBC7EAE}" srcOrd="0" destOrd="0" presId="urn:microsoft.com/office/officeart/2005/8/layout/hierarchy2"/>
    <dgm:cxn modelId="{AE989C91-1877-47D7-8786-08488F1004FA}" srcId="{6B6EA000-0407-482A-8114-59951F7D247B}" destId="{1BF09824-D633-420D-AF58-8D6218B8BBE4}" srcOrd="0" destOrd="0" parTransId="{A8E922F6-033E-481E-8931-7B43BC4FA30A}" sibTransId="{570E8F6A-374E-44F0-9026-3E327418BED7}"/>
    <dgm:cxn modelId="{1709A193-1A99-405E-9192-5C02339E6CC6}" type="presOf" srcId="{9AC1057E-EDA3-4CAA-99D8-404C91D3A8F6}" destId="{B0C76504-322B-4CA3-90B7-BAB7C8B07DD7}" srcOrd="1" destOrd="0" presId="urn:microsoft.com/office/officeart/2005/8/layout/hierarchy2"/>
    <dgm:cxn modelId="{29800297-48CB-43C2-B6EB-90A3B51A94A7}" srcId="{1BF09824-D633-420D-AF58-8D6218B8BBE4}" destId="{C35CF7E3-3725-4DB4-8C41-93B5CB33D5FE}" srcOrd="1" destOrd="0" parTransId="{9AC1057E-EDA3-4CAA-99D8-404C91D3A8F6}" sibTransId="{6E53A6E3-DC26-4B39-88A7-239AC1FDED7B}"/>
    <dgm:cxn modelId="{9F377B97-4F0A-45E8-B707-1B205A514DBE}" type="presOf" srcId="{6B6EA000-0407-482A-8114-59951F7D247B}" destId="{B2424280-0DC5-4543-8418-A724FE8F7293}" srcOrd="0" destOrd="0" presId="urn:microsoft.com/office/officeart/2005/8/layout/hierarchy2"/>
    <dgm:cxn modelId="{7C51539C-45CA-4102-93D4-B5A88C5E507F}" type="presOf" srcId="{0A972D64-7513-45BD-98F4-44175585B861}" destId="{1DBDDA40-7731-4D37-833C-9E1406DAC4D8}" srcOrd="1" destOrd="0" presId="urn:microsoft.com/office/officeart/2005/8/layout/hierarchy2"/>
    <dgm:cxn modelId="{52B81EA7-309A-4C17-A0D9-34CD506C158A}" type="presOf" srcId="{69A52F98-4492-4C7B-827A-9A74CAF79CBA}" destId="{38993088-F87B-45F6-B00B-1CADD7A010F0}" srcOrd="1" destOrd="0" presId="urn:microsoft.com/office/officeart/2005/8/layout/hierarchy2"/>
    <dgm:cxn modelId="{DDAD33A8-6306-485B-99A6-3E4DC83CE4F2}" srcId="{1BF09824-D633-420D-AF58-8D6218B8BBE4}" destId="{F7AF6ECA-7158-49E1-AD38-A354D2558A5D}" srcOrd="0" destOrd="0" parTransId="{4C413AB9-7B1D-4AB6-9B0D-78D2887C0D42}" sibTransId="{FA764EBF-13A5-44D9-9216-5FCE473DAA6A}"/>
    <dgm:cxn modelId="{D947B1AB-EA1B-47A6-A3E8-405EE303D01F}" type="presOf" srcId="{4C413AB9-7B1D-4AB6-9B0D-78D2887C0D42}" destId="{ECA67727-2254-408C-85B4-E83FA8AA1603}" srcOrd="0" destOrd="0" presId="urn:microsoft.com/office/officeart/2005/8/layout/hierarchy2"/>
    <dgm:cxn modelId="{600B3EAF-6E17-4BA1-8BE7-873AF7B95FCB}" type="presOf" srcId="{8E135995-E4FD-4118-AC16-562C351459CC}" destId="{18ABBDC9-9666-461E-A770-2E79B2A68A65}" srcOrd="1" destOrd="0" presId="urn:microsoft.com/office/officeart/2005/8/layout/hierarchy2"/>
    <dgm:cxn modelId="{D29B80DB-9BF6-41C5-8180-A7D76687028C}" type="presOf" srcId="{DE835A1C-EF0C-405C-831E-B0EF50BEA8CE}" destId="{DAE11262-ECBB-4C9B-940C-F1A2EDED970A}" srcOrd="0" destOrd="0" presId="urn:microsoft.com/office/officeart/2005/8/layout/hierarchy2"/>
    <dgm:cxn modelId="{47929BDB-901D-4742-9FD9-192BCAC28595}" type="presOf" srcId="{FEB300C0-63CE-4B51-B987-55FA654DA646}" destId="{07A1CD58-6F9A-4ADD-82EE-D20E13E0573C}" srcOrd="0" destOrd="0" presId="urn:microsoft.com/office/officeart/2005/8/layout/hierarchy2"/>
    <dgm:cxn modelId="{004871DD-C84A-46D3-A468-47A867CA5F39}" type="presOf" srcId="{4C413AB9-7B1D-4AB6-9B0D-78D2887C0D42}" destId="{4752FCFC-3D20-4D55-8C68-23C9DD1150DB}" srcOrd="1" destOrd="0" presId="urn:microsoft.com/office/officeart/2005/8/layout/hierarchy2"/>
    <dgm:cxn modelId="{46A231DE-FEEB-46CA-8260-6F45DBFD7113}" srcId="{F7AF6ECA-7158-49E1-AD38-A354D2558A5D}" destId="{2A38329B-03CA-4C31-B312-A4303BA8D353}" srcOrd="1" destOrd="0" parTransId="{8E135995-E4FD-4118-AC16-562C351459CC}" sibTransId="{0AD9F8E6-4AB9-446D-820C-3822E29ABA35}"/>
    <dgm:cxn modelId="{CBD060EE-15A3-473F-B05C-47BEE8032142}" type="presOf" srcId="{8E135995-E4FD-4118-AC16-562C351459CC}" destId="{94D3E925-EF0D-4133-8A43-892A8CEA201B}" srcOrd="0" destOrd="0" presId="urn:microsoft.com/office/officeart/2005/8/layout/hierarchy2"/>
    <dgm:cxn modelId="{99C308F1-0DA1-4A37-828B-A78263F2C53F}" type="presOf" srcId="{9AC1057E-EDA3-4CAA-99D8-404C91D3A8F6}" destId="{994DC659-59EA-41D8-A4A2-B55634238856}" srcOrd="0" destOrd="0" presId="urn:microsoft.com/office/officeart/2005/8/layout/hierarchy2"/>
    <dgm:cxn modelId="{476CB368-3E28-4064-B2E8-E3BAF5D425DC}" type="presParOf" srcId="{B2424280-0DC5-4543-8418-A724FE8F7293}" destId="{196720C3-A14A-4889-A36F-461ED1C480F8}" srcOrd="0" destOrd="0" presId="urn:microsoft.com/office/officeart/2005/8/layout/hierarchy2"/>
    <dgm:cxn modelId="{FB1EF968-E1EC-40A9-8762-5D8B421E7F86}" type="presParOf" srcId="{196720C3-A14A-4889-A36F-461ED1C480F8}" destId="{A10B9280-70EA-489B-8A66-AEC99284AE29}" srcOrd="0" destOrd="0" presId="urn:microsoft.com/office/officeart/2005/8/layout/hierarchy2"/>
    <dgm:cxn modelId="{3EB3E26E-D7CA-4BF7-9A68-CABBDD086FD0}" type="presParOf" srcId="{196720C3-A14A-4889-A36F-461ED1C480F8}" destId="{F0101180-ABF0-446C-ACEE-8321973B8649}" srcOrd="1" destOrd="0" presId="urn:microsoft.com/office/officeart/2005/8/layout/hierarchy2"/>
    <dgm:cxn modelId="{48192277-12E5-4D2D-97DA-B12C6C3E2C30}" type="presParOf" srcId="{F0101180-ABF0-446C-ACEE-8321973B8649}" destId="{ECA67727-2254-408C-85B4-E83FA8AA1603}" srcOrd="0" destOrd="0" presId="urn:microsoft.com/office/officeart/2005/8/layout/hierarchy2"/>
    <dgm:cxn modelId="{B1ECE4C3-8120-4BA4-BE3E-A03DFB357CC4}" type="presParOf" srcId="{ECA67727-2254-408C-85B4-E83FA8AA1603}" destId="{4752FCFC-3D20-4D55-8C68-23C9DD1150DB}" srcOrd="0" destOrd="0" presId="urn:microsoft.com/office/officeart/2005/8/layout/hierarchy2"/>
    <dgm:cxn modelId="{ADC5B6BC-A434-454B-B960-6C4C92A44AE4}" type="presParOf" srcId="{F0101180-ABF0-446C-ACEE-8321973B8649}" destId="{5BC32266-1B51-4F60-BC10-8953B3F1011A}" srcOrd="1" destOrd="0" presId="urn:microsoft.com/office/officeart/2005/8/layout/hierarchy2"/>
    <dgm:cxn modelId="{84A35D8A-C5F6-4940-A334-465C71CB5039}" type="presParOf" srcId="{5BC32266-1B51-4F60-BC10-8953B3F1011A}" destId="{89B3BCA7-D3AC-4360-BB76-1A2D65DA5BBE}" srcOrd="0" destOrd="0" presId="urn:microsoft.com/office/officeart/2005/8/layout/hierarchy2"/>
    <dgm:cxn modelId="{5BDEA05F-2FDD-4188-BCBF-A22FADFDD6B9}" type="presParOf" srcId="{5BC32266-1B51-4F60-BC10-8953B3F1011A}" destId="{6C4B687E-E7E3-4329-95E7-6E4CB5B82797}" srcOrd="1" destOrd="0" presId="urn:microsoft.com/office/officeart/2005/8/layout/hierarchy2"/>
    <dgm:cxn modelId="{8D20DC54-A9D3-4D1A-8C97-B55F73E98C40}" type="presParOf" srcId="{6C4B687E-E7E3-4329-95E7-6E4CB5B82797}" destId="{46D1A4F7-6C36-429B-ADDE-A10422EA3072}" srcOrd="0" destOrd="0" presId="urn:microsoft.com/office/officeart/2005/8/layout/hierarchy2"/>
    <dgm:cxn modelId="{ED5042FC-07B2-4393-B81B-F328FFC02A98}" type="presParOf" srcId="{46D1A4F7-6C36-429B-ADDE-A10422EA3072}" destId="{1DBDDA40-7731-4D37-833C-9E1406DAC4D8}" srcOrd="0" destOrd="0" presId="urn:microsoft.com/office/officeart/2005/8/layout/hierarchy2"/>
    <dgm:cxn modelId="{755F24F9-0C5B-4606-B8A2-F48EDDA62C24}" type="presParOf" srcId="{6C4B687E-E7E3-4329-95E7-6E4CB5B82797}" destId="{B4D4758E-3A24-467F-813D-E5CC0A8F9C14}" srcOrd="1" destOrd="0" presId="urn:microsoft.com/office/officeart/2005/8/layout/hierarchy2"/>
    <dgm:cxn modelId="{0EA07C1A-C19F-4FD8-915D-DE17131F0F0D}" type="presParOf" srcId="{B4D4758E-3A24-467F-813D-E5CC0A8F9C14}" destId="{E2EAF484-B3CF-497B-AFF5-F58B0F876BF6}" srcOrd="0" destOrd="0" presId="urn:microsoft.com/office/officeart/2005/8/layout/hierarchy2"/>
    <dgm:cxn modelId="{F5EAE791-E0AB-4505-B0A1-E89177F66870}" type="presParOf" srcId="{B4D4758E-3A24-467F-813D-E5CC0A8F9C14}" destId="{89ADB23D-7FA7-479C-BA1D-202608E4C9DD}" srcOrd="1" destOrd="0" presId="urn:microsoft.com/office/officeart/2005/8/layout/hierarchy2"/>
    <dgm:cxn modelId="{CC590A97-F4E3-4324-96D9-CEABA2AED79E}" type="presParOf" srcId="{6C4B687E-E7E3-4329-95E7-6E4CB5B82797}" destId="{94D3E925-EF0D-4133-8A43-892A8CEA201B}" srcOrd="2" destOrd="0" presId="urn:microsoft.com/office/officeart/2005/8/layout/hierarchy2"/>
    <dgm:cxn modelId="{14A5548E-54EF-45DA-ADEA-6D551721AEAC}" type="presParOf" srcId="{94D3E925-EF0D-4133-8A43-892A8CEA201B}" destId="{18ABBDC9-9666-461E-A770-2E79B2A68A65}" srcOrd="0" destOrd="0" presId="urn:microsoft.com/office/officeart/2005/8/layout/hierarchy2"/>
    <dgm:cxn modelId="{A50D55E8-32ED-4953-A953-7355BFFE7126}" type="presParOf" srcId="{6C4B687E-E7E3-4329-95E7-6E4CB5B82797}" destId="{858F6B26-6D41-4B3A-9841-93E25E4B1C10}" srcOrd="3" destOrd="0" presId="urn:microsoft.com/office/officeart/2005/8/layout/hierarchy2"/>
    <dgm:cxn modelId="{38DFB2F7-E73F-4DB7-B0E9-3F8B688F4574}" type="presParOf" srcId="{858F6B26-6D41-4B3A-9841-93E25E4B1C10}" destId="{4AACB571-6E4F-4AB6-A6F8-BAA38562D0F7}" srcOrd="0" destOrd="0" presId="urn:microsoft.com/office/officeart/2005/8/layout/hierarchy2"/>
    <dgm:cxn modelId="{6BA13304-C236-4A03-88F1-FDB57BE1E36A}" type="presParOf" srcId="{858F6B26-6D41-4B3A-9841-93E25E4B1C10}" destId="{EFA160B8-72CC-4B06-A990-51C0A575D1B0}" srcOrd="1" destOrd="0" presId="urn:microsoft.com/office/officeart/2005/8/layout/hierarchy2"/>
    <dgm:cxn modelId="{BAB76E41-9782-4FBB-8406-107C23AEC91B}" type="presParOf" srcId="{6C4B687E-E7E3-4329-95E7-6E4CB5B82797}" destId="{B1984735-345B-4DFC-8D9F-B072FDBC7EAE}" srcOrd="4" destOrd="0" presId="urn:microsoft.com/office/officeart/2005/8/layout/hierarchy2"/>
    <dgm:cxn modelId="{D51A5E31-96F4-403F-8FF4-3AD2BEE746F7}" type="presParOf" srcId="{B1984735-345B-4DFC-8D9F-B072FDBC7EAE}" destId="{38993088-F87B-45F6-B00B-1CADD7A010F0}" srcOrd="0" destOrd="0" presId="urn:microsoft.com/office/officeart/2005/8/layout/hierarchy2"/>
    <dgm:cxn modelId="{CBDB0579-9CEA-4A15-9277-46BD43EDFF75}" type="presParOf" srcId="{6C4B687E-E7E3-4329-95E7-6E4CB5B82797}" destId="{DC8A5235-6C1F-4853-86F9-F53A23294C93}" srcOrd="5" destOrd="0" presId="urn:microsoft.com/office/officeart/2005/8/layout/hierarchy2"/>
    <dgm:cxn modelId="{F83C3236-C095-462C-BA73-6D91CEBA6428}" type="presParOf" srcId="{DC8A5235-6C1F-4853-86F9-F53A23294C93}" destId="{DAE11262-ECBB-4C9B-940C-F1A2EDED970A}" srcOrd="0" destOrd="0" presId="urn:microsoft.com/office/officeart/2005/8/layout/hierarchy2"/>
    <dgm:cxn modelId="{0147AB12-0081-4F9B-8947-DD61BEF88A76}" type="presParOf" srcId="{DC8A5235-6C1F-4853-86F9-F53A23294C93}" destId="{D82D9024-2E36-4425-80E8-0C2BD656E737}" srcOrd="1" destOrd="0" presId="urn:microsoft.com/office/officeart/2005/8/layout/hierarchy2"/>
    <dgm:cxn modelId="{6826D36E-A9ED-41B4-B43B-0CF8D1348B02}" type="presParOf" srcId="{F0101180-ABF0-446C-ACEE-8321973B8649}" destId="{994DC659-59EA-41D8-A4A2-B55634238856}" srcOrd="2" destOrd="0" presId="urn:microsoft.com/office/officeart/2005/8/layout/hierarchy2"/>
    <dgm:cxn modelId="{273C6C00-1F03-4E83-AFFB-A73E6198A390}" type="presParOf" srcId="{994DC659-59EA-41D8-A4A2-B55634238856}" destId="{B0C76504-322B-4CA3-90B7-BAB7C8B07DD7}" srcOrd="0" destOrd="0" presId="urn:microsoft.com/office/officeart/2005/8/layout/hierarchy2"/>
    <dgm:cxn modelId="{A77154D3-4FE5-4654-AF2C-BAD15138E18E}" type="presParOf" srcId="{F0101180-ABF0-446C-ACEE-8321973B8649}" destId="{DA1A5C0C-6869-4D0E-90F5-F0C5A9EF2B97}" srcOrd="3" destOrd="0" presId="urn:microsoft.com/office/officeart/2005/8/layout/hierarchy2"/>
    <dgm:cxn modelId="{0F802750-4429-48D5-9524-60A4D54543D3}" type="presParOf" srcId="{DA1A5C0C-6869-4D0E-90F5-F0C5A9EF2B97}" destId="{BFC9FB79-4481-428A-BE80-A7CF52349B4B}" srcOrd="0" destOrd="0" presId="urn:microsoft.com/office/officeart/2005/8/layout/hierarchy2"/>
    <dgm:cxn modelId="{B1FBAC2D-8F78-4D79-81E0-0B20BC6B07AE}" type="presParOf" srcId="{DA1A5C0C-6869-4D0E-90F5-F0C5A9EF2B97}" destId="{A370873F-C5F2-4673-88AF-EF90639F4D98}" srcOrd="1" destOrd="0" presId="urn:microsoft.com/office/officeart/2005/8/layout/hierarchy2"/>
    <dgm:cxn modelId="{4CCC705B-503C-471C-8357-26FCBD40C115}" type="presParOf" srcId="{A370873F-C5F2-4673-88AF-EF90639F4D98}" destId="{07A1CD58-6F9A-4ADD-82EE-D20E13E0573C}" srcOrd="0" destOrd="0" presId="urn:microsoft.com/office/officeart/2005/8/layout/hierarchy2"/>
    <dgm:cxn modelId="{15310B0D-2982-4CB1-9F61-4C7D3D209AA4}" type="presParOf" srcId="{07A1CD58-6F9A-4ADD-82EE-D20E13E0573C}" destId="{59E95B81-09A4-4652-8057-16C7202728A9}" srcOrd="0" destOrd="0" presId="urn:microsoft.com/office/officeart/2005/8/layout/hierarchy2"/>
    <dgm:cxn modelId="{F052444D-5677-4615-9546-AA76810643A8}" type="presParOf" srcId="{A370873F-C5F2-4673-88AF-EF90639F4D98}" destId="{CF635A78-3243-4051-B1EC-25A6813FD024}" srcOrd="1" destOrd="0" presId="urn:microsoft.com/office/officeart/2005/8/layout/hierarchy2"/>
    <dgm:cxn modelId="{60DCD0D3-C27B-4CFD-9DDB-4D6A9EA6B583}" type="presParOf" srcId="{CF635A78-3243-4051-B1EC-25A6813FD024}" destId="{F17922B4-74BA-4F11-8D67-03980B22CD77}" srcOrd="0" destOrd="0" presId="urn:microsoft.com/office/officeart/2005/8/layout/hierarchy2"/>
    <dgm:cxn modelId="{AF14364B-7719-4578-8D93-B8F6A4518E60}" type="presParOf" srcId="{CF635A78-3243-4051-B1EC-25A6813FD024}" destId="{D1974E6D-8113-4F79-8B85-EC8AE84D9E8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0CE1B5-A707-4BAE-BDB1-101D7ADC2264}" type="doc">
      <dgm:prSet loTypeId="urn:microsoft.com/office/officeart/2009/3/layout/Pi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6C7B4C3-C16C-4C11-9C46-96D4471BC55B}">
      <dgm:prSet phldrT="[Texto]"/>
      <dgm:spPr/>
      <dgm:t>
        <a:bodyPr/>
        <a:lstStyle/>
        <a:p>
          <a:r>
            <a:rPr lang="pt-BR" dirty="0"/>
            <a:t>2018</a:t>
          </a:r>
        </a:p>
      </dgm:t>
    </dgm:pt>
    <dgm:pt modelId="{C5A8F034-3178-4C83-B0F6-F8E2A216CF3E}" type="parTrans" cxnId="{4F6D494F-95B5-454E-90ED-84401DAD939B}">
      <dgm:prSet/>
      <dgm:spPr/>
      <dgm:t>
        <a:bodyPr/>
        <a:lstStyle/>
        <a:p>
          <a:endParaRPr lang="pt-BR"/>
        </a:p>
      </dgm:t>
    </dgm:pt>
    <dgm:pt modelId="{A25CCC32-A951-4288-95E0-5329456F8A0E}" type="sibTrans" cxnId="{4F6D494F-95B5-454E-90ED-84401DAD939B}">
      <dgm:prSet/>
      <dgm:spPr/>
      <dgm:t>
        <a:bodyPr/>
        <a:lstStyle/>
        <a:p>
          <a:endParaRPr lang="pt-BR"/>
        </a:p>
      </dgm:t>
    </dgm:pt>
    <dgm:pt modelId="{954DA6AD-15AA-49F9-A907-58DADBEEDBDB}">
      <dgm:prSet phldrT="[Texto]"/>
      <dgm:spPr/>
      <dgm:t>
        <a:bodyPr/>
        <a:lstStyle/>
        <a:p>
          <a:r>
            <a:rPr lang="pt-BR" dirty="0"/>
            <a:t>2023</a:t>
          </a:r>
        </a:p>
      </dgm:t>
    </dgm:pt>
    <dgm:pt modelId="{7C00476F-8CFA-449B-A5A7-6764A4A44B6A}" type="parTrans" cxnId="{89017B23-2677-439C-B958-761DB8D4D6AE}">
      <dgm:prSet/>
      <dgm:spPr/>
      <dgm:t>
        <a:bodyPr/>
        <a:lstStyle/>
        <a:p>
          <a:endParaRPr lang="pt-BR"/>
        </a:p>
      </dgm:t>
    </dgm:pt>
    <dgm:pt modelId="{5BFC82FA-BAB5-4DB1-AA04-3BAC6F8124FB}" type="sibTrans" cxnId="{89017B23-2677-439C-B958-761DB8D4D6AE}">
      <dgm:prSet/>
      <dgm:spPr/>
      <dgm:t>
        <a:bodyPr/>
        <a:lstStyle/>
        <a:p>
          <a:endParaRPr lang="pt-BR"/>
        </a:p>
      </dgm:t>
    </dgm:pt>
    <dgm:pt modelId="{1AC13D12-507D-484F-B5A0-82991DC1047D}">
      <dgm:prSet phldrT="[Texto]"/>
      <dgm:spPr/>
      <dgm:t>
        <a:bodyPr/>
        <a:lstStyle/>
        <a:p>
          <a:r>
            <a:rPr lang="pt-BR" dirty="0"/>
            <a:t>2024</a:t>
          </a:r>
        </a:p>
      </dgm:t>
    </dgm:pt>
    <dgm:pt modelId="{FD04E86E-C0A9-4600-9FBC-0417941589A6}" type="parTrans" cxnId="{952CDF9A-0438-4147-B6D3-C10D171892FC}">
      <dgm:prSet/>
      <dgm:spPr/>
      <dgm:t>
        <a:bodyPr/>
        <a:lstStyle/>
        <a:p>
          <a:endParaRPr lang="pt-BR"/>
        </a:p>
      </dgm:t>
    </dgm:pt>
    <dgm:pt modelId="{A6255E47-063C-411E-87E8-527E0ADDF1BB}" type="sibTrans" cxnId="{952CDF9A-0438-4147-B6D3-C10D171892FC}">
      <dgm:prSet/>
      <dgm:spPr/>
      <dgm:t>
        <a:bodyPr/>
        <a:lstStyle/>
        <a:p>
          <a:endParaRPr lang="pt-BR"/>
        </a:p>
      </dgm:t>
    </dgm:pt>
    <dgm:pt modelId="{CD1AC1CE-C292-4109-804B-5F8AD9C4FCD7}">
      <dgm:prSet phldrT="[Texto]" custT="1"/>
      <dgm:spPr/>
      <dgm:t>
        <a:bodyPr/>
        <a:lstStyle/>
        <a:p>
          <a:r>
            <a:rPr lang="pt-BR" sz="1600" dirty="0"/>
            <a:t>Incorporação do </a:t>
          </a:r>
          <a:r>
            <a:rPr lang="pt-BR" sz="1600" dirty="0" err="1"/>
            <a:t>tafamidis</a:t>
          </a:r>
          <a:r>
            <a:rPr lang="pt-BR" sz="1600" dirty="0"/>
            <a:t> </a:t>
          </a:r>
          <a:r>
            <a:rPr lang="pt-BR" sz="1600" dirty="0" err="1"/>
            <a:t>meglumina</a:t>
          </a:r>
          <a:endParaRPr lang="pt-BR" sz="1600" dirty="0"/>
        </a:p>
      </dgm:t>
    </dgm:pt>
    <dgm:pt modelId="{7965228C-F563-41DB-B81B-0E6F515D38AB}" type="parTrans" cxnId="{384990E7-939E-4D5F-B14A-477FDF9E1412}">
      <dgm:prSet/>
      <dgm:spPr/>
      <dgm:t>
        <a:bodyPr/>
        <a:lstStyle/>
        <a:p>
          <a:endParaRPr lang="pt-BR"/>
        </a:p>
      </dgm:t>
    </dgm:pt>
    <dgm:pt modelId="{7F0AA1ED-ECC7-4AF9-B72A-16E5C2D1E23D}" type="sibTrans" cxnId="{384990E7-939E-4D5F-B14A-477FDF9E1412}">
      <dgm:prSet/>
      <dgm:spPr/>
      <dgm:t>
        <a:bodyPr/>
        <a:lstStyle/>
        <a:p>
          <a:endParaRPr lang="pt-BR"/>
        </a:p>
      </dgm:t>
    </dgm:pt>
    <dgm:pt modelId="{EECD6924-345E-4730-9180-9E8B5873835E}">
      <dgm:prSet phldrT="[Texto]" custT="1"/>
      <dgm:spPr/>
      <dgm:t>
        <a:bodyPr/>
        <a:lstStyle/>
        <a:p>
          <a:r>
            <a:rPr lang="pt-BR" sz="1600" dirty="0"/>
            <a:t>Decisão de não incorporar a </a:t>
          </a:r>
          <a:r>
            <a:rPr lang="pt-BR" sz="1600" dirty="0" err="1"/>
            <a:t>inotersena</a:t>
          </a:r>
          <a:endParaRPr lang="pt-BR" sz="1600" dirty="0"/>
        </a:p>
      </dgm:t>
    </dgm:pt>
    <dgm:pt modelId="{830B5CD7-B07F-493D-AA69-FCAEFFBD7354}" type="parTrans" cxnId="{6692704E-87C5-4602-8FE2-B59F887D8DCC}">
      <dgm:prSet/>
      <dgm:spPr/>
      <dgm:t>
        <a:bodyPr/>
        <a:lstStyle/>
        <a:p>
          <a:endParaRPr lang="pt-BR"/>
        </a:p>
      </dgm:t>
    </dgm:pt>
    <dgm:pt modelId="{7C1E77F8-65AA-431E-BA0B-DC488D99784E}" type="sibTrans" cxnId="{6692704E-87C5-4602-8FE2-B59F887D8DCC}">
      <dgm:prSet/>
      <dgm:spPr/>
      <dgm:t>
        <a:bodyPr/>
        <a:lstStyle/>
        <a:p>
          <a:endParaRPr lang="pt-BR"/>
        </a:p>
      </dgm:t>
    </dgm:pt>
    <dgm:pt modelId="{A12634FD-AD33-4BD1-B600-A3236B676CA6}">
      <dgm:prSet phldrT="[Texto]" custT="1"/>
      <dgm:spPr/>
      <dgm:t>
        <a:bodyPr/>
        <a:lstStyle/>
        <a:p>
          <a:r>
            <a:rPr lang="pt-BR" sz="1600" dirty="0"/>
            <a:t>Decisão de não incorporar a </a:t>
          </a:r>
          <a:r>
            <a:rPr lang="pt-BR" sz="1600" dirty="0" err="1"/>
            <a:t>inotersena</a:t>
          </a:r>
          <a:endParaRPr lang="pt-BR" sz="1600" dirty="0"/>
        </a:p>
      </dgm:t>
    </dgm:pt>
    <dgm:pt modelId="{71C10964-2DAE-45BC-BA2E-52AE2DD3A3BF}" type="parTrans" cxnId="{A813A0C1-B549-47C0-8E53-08BFFCEA20BD}">
      <dgm:prSet/>
      <dgm:spPr/>
      <dgm:t>
        <a:bodyPr/>
        <a:lstStyle/>
        <a:p>
          <a:endParaRPr lang="pt-BR"/>
        </a:p>
      </dgm:t>
    </dgm:pt>
    <dgm:pt modelId="{FB019DA7-7ED0-438D-AE36-B38674A451E1}" type="sibTrans" cxnId="{A813A0C1-B549-47C0-8E53-08BFFCEA20BD}">
      <dgm:prSet/>
      <dgm:spPr/>
      <dgm:t>
        <a:bodyPr/>
        <a:lstStyle/>
        <a:p>
          <a:endParaRPr lang="pt-BR"/>
        </a:p>
      </dgm:t>
    </dgm:pt>
    <dgm:pt modelId="{0B0464EF-32AA-4574-A908-247DA3606062}">
      <dgm:prSet phldrT="[Texto]" custT="1"/>
      <dgm:spPr/>
      <dgm:t>
        <a:bodyPr/>
        <a:lstStyle/>
        <a:p>
          <a:r>
            <a:rPr lang="pt-BR" sz="1600" dirty="0"/>
            <a:t>PCDT da </a:t>
          </a:r>
          <a:r>
            <a:rPr lang="pt-BR" sz="1600" dirty="0" err="1"/>
            <a:t>Polineuropatia</a:t>
          </a:r>
          <a:r>
            <a:rPr lang="pt-BR" sz="1600" dirty="0"/>
            <a:t> </a:t>
          </a:r>
          <a:r>
            <a:rPr lang="pt-BR" sz="1600" dirty="0" err="1"/>
            <a:t>Amiloidótica</a:t>
          </a:r>
          <a:r>
            <a:rPr lang="pt-BR" sz="1600" dirty="0"/>
            <a:t> familiar</a:t>
          </a:r>
        </a:p>
      </dgm:t>
    </dgm:pt>
    <dgm:pt modelId="{9DB60C63-C632-417A-9D8F-E46CB37DD917}" type="parTrans" cxnId="{F69A39E3-D18D-49A9-9115-460FCE242C0B}">
      <dgm:prSet/>
      <dgm:spPr/>
      <dgm:t>
        <a:bodyPr/>
        <a:lstStyle/>
        <a:p>
          <a:endParaRPr lang="pt-BR"/>
        </a:p>
      </dgm:t>
    </dgm:pt>
    <dgm:pt modelId="{64150952-BE38-4981-B7A9-FB799FEC5480}" type="sibTrans" cxnId="{F69A39E3-D18D-49A9-9115-460FCE242C0B}">
      <dgm:prSet/>
      <dgm:spPr/>
      <dgm:t>
        <a:bodyPr/>
        <a:lstStyle/>
        <a:p>
          <a:endParaRPr lang="pt-BR"/>
        </a:p>
      </dgm:t>
    </dgm:pt>
    <dgm:pt modelId="{FBE7E958-C02E-4526-B4C2-2DD8E14E92D0}">
      <dgm:prSet phldrT="[Texto]" custT="1"/>
      <dgm:spPr/>
      <dgm:t>
        <a:bodyPr/>
        <a:lstStyle/>
        <a:p>
          <a:r>
            <a:rPr lang="pt-BR" sz="1600" dirty="0"/>
            <a:t>Decisão de não incorporar a </a:t>
          </a:r>
          <a:r>
            <a:rPr lang="pt-BR" sz="1600" dirty="0" err="1"/>
            <a:t>patisirana</a:t>
          </a:r>
          <a:r>
            <a:rPr lang="pt-BR" sz="1600" dirty="0"/>
            <a:t> sódica</a:t>
          </a:r>
        </a:p>
      </dgm:t>
    </dgm:pt>
    <dgm:pt modelId="{87B00421-5A88-4B64-9613-4C0FDD8DA992}" type="parTrans" cxnId="{699B5AC1-54DF-4759-8DBA-0DD7A5E65C77}">
      <dgm:prSet/>
      <dgm:spPr/>
      <dgm:t>
        <a:bodyPr/>
        <a:lstStyle/>
        <a:p>
          <a:endParaRPr lang="pt-BR"/>
        </a:p>
      </dgm:t>
    </dgm:pt>
    <dgm:pt modelId="{AC45BE79-9ADA-4572-8E54-AE4C70046D41}" type="sibTrans" cxnId="{699B5AC1-54DF-4759-8DBA-0DD7A5E65C77}">
      <dgm:prSet/>
      <dgm:spPr/>
      <dgm:t>
        <a:bodyPr/>
        <a:lstStyle/>
        <a:p>
          <a:endParaRPr lang="pt-BR"/>
        </a:p>
      </dgm:t>
    </dgm:pt>
    <dgm:pt modelId="{07268F42-7BE2-4F1E-959F-EBE0CA0D8763}">
      <dgm:prSet phldrT="[Texto]" custT="1"/>
      <dgm:spPr/>
      <dgm:t>
        <a:bodyPr/>
        <a:lstStyle/>
        <a:p>
          <a:r>
            <a:rPr lang="pt-BR" sz="3000" dirty="0"/>
            <a:t>2025</a:t>
          </a:r>
        </a:p>
      </dgm:t>
    </dgm:pt>
    <dgm:pt modelId="{5F7C4F41-8C25-48D2-BFD7-A32B22A7EF3A}" type="parTrans" cxnId="{44EB9665-1464-462F-8139-AFA4F7F2EB17}">
      <dgm:prSet/>
      <dgm:spPr/>
      <dgm:t>
        <a:bodyPr/>
        <a:lstStyle/>
        <a:p>
          <a:endParaRPr lang="pt-BR"/>
        </a:p>
      </dgm:t>
    </dgm:pt>
    <dgm:pt modelId="{CF4A3378-1417-48E3-9590-C01909FCC702}" type="sibTrans" cxnId="{44EB9665-1464-462F-8139-AFA4F7F2EB17}">
      <dgm:prSet/>
      <dgm:spPr/>
      <dgm:t>
        <a:bodyPr/>
        <a:lstStyle/>
        <a:p>
          <a:endParaRPr lang="pt-BR"/>
        </a:p>
      </dgm:t>
    </dgm:pt>
    <dgm:pt modelId="{F503E6EB-5345-4EBA-ADA2-A6A22D526654}">
      <dgm:prSet phldrT="[Texto]" custT="1"/>
      <dgm:spPr/>
      <dgm:t>
        <a:bodyPr/>
        <a:lstStyle/>
        <a:p>
          <a:r>
            <a:rPr lang="pt-BR" sz="1600" dirty="0"/>
            <a:t>Decisão de não incorporar a </a:t>
          </a:r>
          <a:r>
            <a:rPr lang="pt-BR" sz="1600" dirty="0" err="1"/>
            <a:t>vutrisirana</a:t>
          </a:r>
          <a:endParaRPr lang="pt-BR" sz="1600" dirty="0"/>
        </a:p>
      </dgm:t>
    </dgm:pt>
    <dgm:pt modelId="{846B5CEF-146D-4184-BF73-1F94131EF4DA}" type="parTrans" cxnId="{EE1E0C08-E45A-45BB-A7E9-12B95A1AF9D6}">
      <dgm:prSet/>
      <dgm:spPr/>
      <dgm:t>
        <a:bodyPr/>
        <a:lstStyle/>
        <a:p>
          <a:endParaRPr lang="pt-BR"/>
        </a:p>
      </dgm:t>
    </dgm:pt>
    <dgm:pt modelId="{B648E15A-DDED-4F97-8342-9B1A5E56054A}" type="sibTrans" cxnId="{EE1E0C08-E45A-45BB-A7E9-12B95A1AF9D6}">
      <dgm:prSet/>
      <dgm:spPr/>
      <dgm:t>
        <a:bodyPr/>
        <a:lstStyle/>
        <a:p>
          <a:endParaRPr lang="pt-BR"/>
        </a:p>
      </dgm:t>
    </dgm:pt>
    <dgm:pt modelId="{085BD9AB-CD7F-437F-9AD3-8299563775CE}">
      <dgm:prSet phldrT="[Texto]" custT="1"/>
      <dgm:spPr/>
      <dgm:t>
        <a:bodyPr/>
        <a:lstStyle/>
        <a:p>
          <a:r>
            <a:rPr lang="pt-BR" sz="3000" dirty="0"/>
            <a:t>2022</a:t>
          </a:r>
        </a:p>
      </dgm:t>
    </dgm:pt>
    <dgm:pt modelId="{233D2FC7-ACAA-459F-A3C1-B42ECC5E11DC}" type="parTrans" cxnId="{A017B05B-9C8A-400A-B7D8-107C24D8D51C}">
      <dgm:prSet/>
      <dgm:spPr/>
      <dgm:t>
        <a:bodyPr/>
        <a:lstStyle/>
        <a:p>
          <a:endParaRPr lang="pt-BR"/>
        </a:p>
      </dgm:t>
    </dgm:pt>
    <dgm:pt modelId="{7957DA22-D353-4B29-9270-F7AB9B03469A}" type="sibTrans" cxnId="{A017B05B-9C8A-400A-B7D8-107C24D8D51C}">
      <dgm:prSet/>
      <dgm:spPr/>
      <dgm:t>
        <a:bodyPr/>
        <a:lstStyle/>
        <a:p>
          <a:endParaRPr lang="pt-BR"/>
        </a:p>
      </dgm:t>
    </dgm:pt>
    <dgm:pt modelId="{670BE3E2-0A30-4D94-AEAA-1A5D8C480D38}">
      <dgm:prSet phldrT="[Texto]" custT="1"/>
      <dgm:spPr/>
      <dgm:t>
        <a:bodyPr/>
        <a:lstStyle/>
        <a:p>
          <a:r>
            <a:rPr lang="pt-BR" sz="1600" dirty="0"/>
            <a:t>Decisão de não incorporar </a:t>
          </a:r>
          <a:r>
            <a:rPr lang="pt-BR" sz="1600" dirty="0" err="1"/>
            <a:t>tafamidis</a:t>
          </a:r>
          <a:r>
            <a:rPr lang="pt-BR" sz="1600" dirty="0"/>
            <a:t> </a:t>
          </a:r>
          <a:r>
            <a:rPr lang="pt-BR" sz="1600" dirty="0" err="1"/>
            <a:t>meglumina</a:t>
          </a:r>
          <a:r>
            <a:rPr lang="pt-BR" sz="1600" dirty="0"/>
            <a:t> (cardiopatia)</a:t>
          </a:r>
        </a:p>
      </dgm:t>
    </dgm:pt>
    <dgm:pt modelId="{6BC901DD-A60D-4F6F-984E-9844648D6281}" type="parTrans" cxnId="{FE3DB5B6-D1EE-4B2B-92FD-CE813634DE6F}">
      <dgm:prSet/>
      <dgm:spPr/>
      <dgm:t>
        <a:bodyPr/>
        <a:lstStyle/>
        <a:p>
          <a:endParaRPr lang="pt-BR"/>
        </a:p>
      </dgm:t>
    </dgm:pt>
    <dgm:pt modelId="{2FBA8A46-FD12-42EB-A93B-411EBF2EFA40}" type="sibTrans" cxnId="{FE3DB5B6-D1EE-4B2B-92FD-CE813634DE6F}">
      <dgm:prSet/>
      <dgm:spPr/>
      <dgm:t>
        <a:bodyPr/>
        <a:lstStyle/>
        <a:p>
          <a:endParaRPr lang="pt-BR"/>
        </a:p>
      </dgm:t>
    </dgm:pt>
    <dgm:pt modelId="{59118A5D-E026-4DA2-A627-B97E33256F67}">
      <dgm:prSet phldrT="[Texto]" custT="1"/>
      <dgm:spPr/>
      <dgm:t>
        <a:bodyPr/>
        <a:lstStyle/>
        <a:p>
          <a:r>
            <a:rPr lang="pt-BR" sz="1600" dirty="0"/>
            <a:t>Decisão de incorporar </a:t>
          </a:r>
          <a:r>
            <a:rPr lang="pt-BR" sz="1600" dirty="0" err="1"/>
            <a:t>tafamidis</a:t>
          </a:r>
          <a:r>
            <a:rPr lang="pt-BR" sz="1600" dirty="0"/>
            <a:t> 61mg </a:t>
          </a:r>
          <a:r>
            <a:rPr lang="pt-BR" sz="1400" dirty="0"/>
            <a:t>(cardiomiopatia)</a:t>
          </a:r>
          <a:endParaRPr lang="pt-BR" sz="1600" dirty="0"/>
        </a:p>
      </dgm:t>
    </dgm:pt>
    <dgm:pt modelId="{14EAD713-7423-48C0-BDEA-E6EB43B081E2}" type="parTrans" cxnId="{687A759D-B2CE-41CD-AC3A-15E4764CB63A}">
      <dgm:prSet/>
      <dgm:spPr/>
      <dgm:t>
        <a:bodyPr/>
        <a:lstStyle/>
        <a:p>
          <a:endParaRPr lang="pt-BR"/>
        </a:p>
      </dgm:t>
    </dgm:pt>
    <dgm:pt modelId="{D991CB56-5FD3-4BF6-B889-C42F316D7DBA}" type="sibTrans" cxnId="{687A759D-B2CE-41CD-AC3A-15E4764CB63A}">
      <dgm:prSet/>
      <dgm:spPr/>
      <dgm:t>
        <a:bodyPr/>
        <a:lstStyle/>
        <a:p>
          <a:endParaRPr lang="pt-BR"/>
        </a:p>
      </dgm:t>
    </dgm:pt>
    <dgm:pt modelId="{2F9E0525-2080-47E6-A5C2-5610D410943D}" type="pres">
      <dgm:prSet presAssocID="{390CE1B5-A707-4BAE-BDB1-101D7ADC2264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F5D54DDD-31E4-4AFF-9D25-675879CE7076}" type="pres">
      <dgm:prSet presAssocID="{66C7B4C3-C16C-4C11-9C46-96D4471BC55B}" presName="ParentComposite" presStyleCnt="0"/>
      <dgm:spPr/>
    </dgm:pt>
    <dgm:pt modelId="{3CC960EC-6A7A-4BCF-B0C4-DB6629F0DD91}" type="pres">
      <dgm:prSet presAssocID="{66C7B4C3-C16C-4C11-9C46-96D4471BC55B}" presName="Chord" presStyleLbl="bgShp" presStyleIdx="0" presStyleCnt="5"/>
      <dgm:spPr/>
    </dgm:pt>
    <dgm:pt modelId="{01629070-B178-4D3A-8051-B6FA35CF934F}" type="pres">
      <dgm:prSet presAssocID="{66C7B4C3-C16C-4C11-9C46-96D4471BC55B}" presName="Pie" presStyleLbl="alignNode1" presStyleIdx="0" presStyleCnt="5"/>
      <dgm:spPr/>
    </dgm:pt>
    <dgm:pt modelId="{1A29E436-9199-47A6-B0DD-2A0F88ADA4B1}" type="pres">
      <dgm:prSet presAssocID="{66C7B4C3-C16C-4C11-9C46-96D4471BC55B}" presName="Parent" presStyleLbl="revTx" presStyleIdx="0" presStyleCnt="10">
        <dgm:presLayoutVars>
          <dgm:chMax val="1"/>
          <dgm:chPref val="1"/>
          <dgm:bulletEnabled val="1"/>
        </dgm:presLayoutVars>
      </dgm:prSet>
      <dgm:spPr/>
    </dgm:pt>
    <dgm:pt modelId="{E9C2E298-EF46-4C9F-83A1-A0B0D9624019}" type="pres">
      <dgm:prSet presAssocID="{7F0AA1ED-ECC7-4AF9-B72A-16E5C2D1E23D}" presName="negSibTrans" presStyleCnt="0"/>
      <dgm:spPr/>
    </dgm:pt>
    <dgm:pt modelId="{20C1FE01-BF83-4F98-A0E9-604FBD70FC55}" type="pres">
      <dgm:prSet presAssocID="{66C7B4C3-C16C-4C11-9C46-96D4471BC55B}" presName="composite" presStyleCnt="0"/>
      <dgm:spPr/>
    </dgm:pt>
    <dgm:pt modelId="{4E9CDBD8-C2F2-4E67-9592-F723C6174430}" type="pres">
      <dgm:prSet presAssocID="{66C7B4C3-C16C-4C11-9C46-96D4471BC55B}" presName="Child" presStyleLbl="revTx" presStyleIdx="1" presStyleCnt="10">
        <dgm:presLayoutVars>
          <dgm:chMax val="0"/>
          <dgm:chPref val="0"/>
          <dgm:bulletEnabled val="1"/>
        </dgm:presLayoutVars>
      </dgm:prSet>
      <dgm:spPr/>
    </dgm:pt>
    <dgm:pt modelId="{540A551D-083D-4841-B0AC-91F31BFE6EBE}" type="pres">
      <dgm:prSet presAssocID="{A25CCC32-A951-4288-95E0-5329456F8A0E}" presName="sibTrans" presStyleCnt="0"/>
      <dgm:spPr/>
    </dgm:pt>
    <dgm:pt modelId="{9E8CDB1D-4135-4448-ADAD-FECCBC4E72FD}" type="pres">
      <dgm:prSet presAssocID="{085BD9AB-CD7F-437F-9AD3-8299563775CE}" presName="ParentComposite" presStyleCnt="0"/>
      <dgm:spPr/>
    </dgm:pt>
    <dgm:pt modelId="{21CECF12-B2FB-485F-8E64-990FD4D37BFE}" type="pres">
      <dgm:prSet presAssocID="{085BD9AB-CD7F-437F-9AD3-8299563775CE}" presName="Chord" presStyleLbl="bgShp" presStyleIdx="1" presStyleCnt="5"/>
      <dgm:spPr/>
    </dgm:pt>
    <dgm:pt modelId="{87A35458-1AC0-4026-A21D-6E360BE80122}" type="pres">
      <dgm:prSet presAssocID="{085BD9AB-CD7F-437F-9AD3-8299563775CE}" presName="Pie" presStyleLbl="alignNode1" presStyleIdx="1" presStyleCnt="5"/>
      <dgm:spPr/>
    </dgm:pt>
    <dgm:pt modelId="{F274038F-ED4E-46D8-8566-D035BD0048FC}" type="pres">
      <dgm:prSet presAssocID="{085BD9AB-CD7F-437F-9AD3-8299563775CE}" presName="Parent" presStyleLbl="revTx" presStyleIdx="2" presStyleCnt="10">
        <dgm:presLayoutVars>
          <dgm:chMax val="1"/>
          <dgm:chPref val="1"/>
          <dgm:bulletEnabled val="1"/>
        </dgm:presLayoutVars>
      </dgm:prSet>
      <dgm:spPr/>
    </dgm:pt>
    <dgm:pt modelId="{7D11A37D-3890-42A9-A38A-8737032F7357}" type="pres">
      <dgm:prSet presAssocID="{2FBA8A46-FD12-42EB-A93B-411EBF2EFA40}" presName="negSibTrans" presStyleCnt="0"/>
      <dgm:spPr/>
    </dgm:pt>
    <dgm:pt modelId="{A946431A-B02C-4736-B005-2F1C2D6A70D7}" type="pres">
      <dgm:prSet presAssocID="{085BD9AB-CD7F-437F-9AD3-8299563775CE}" presName="composite" presStyleCnt="0"/>
      <dgm:spPr/>
    </dgm:pt>
    <dgm:pt modelId="{604F84D6-0E12-43ED-B5C7-B7745005B2C1}" type="pres">
      <dgm:prSet presAssocID="{085BD9AB-CD7F-437F-9AD3-8299563775CE}" presName="Child" presStyleLbl="revTx" presStyleIdx="3" presStyleCnt="10">
        <dgm:presLayoutVars>
          <dgm:chMax val="0"/>
          <dgm:chPref val="0"/>
          <dgm:bulletEnabled val="1"/>
        </dgm:presLayoutVars>
      </dgm:prSet>
      <dgm:spPr/>
    </dgm:pt>
    <dgm:pt modelId="{5CA8BB99-E6B0-47A4-9D25-F2B9C561B636}" type="pres">
      <dgm:prSet presAssocID="{7957DA22-D353-4B29-9270-F7AB9B03469A}" presName="sibTrans" presStyleCnt="0"/>
      <dgm:spPr/>
    </dgm:pt>
    <dgm:pt modelId="{600B5ACE-A978-492B-8A98-627B1BF6C642}" type="pres">
      <dgm:prSet presAssocID="{954DA6AD-15AA-49F9-A907-58DADBEEDBDB}" presName="ParentComposite" presStyleCnt="0"/>
      <dgm:spPr/>
    </dgm:pt>
    <dgm:pt modelId="{DEF5A362-5CB9-48BC-8423-950163E37BBB}" type="pres">
      <dgm:prSet presAssocID="{954DA6AD-15AA-49F9-A907-58DADBEEDBDB}" presName="Chord" presStyleLbl="bgShp" presStyleIdx="2" presStyleCnt="5"/>
      <dgm:spPr/>
    </dgm:pt>
    <dgm:pt modelId="{70D993C3-43B0-4B99-B5D4-9D56BA72BB6C}" type="pres">
      <dgm:prSet presAssocID="{954DA6AD-15AA-49F9-A907-58DADBEEDBDB}" presName="Pie" presStyleLbl="alignNode1" presStyleIdx="2" presStyleCnt="5"/>
      <dgm:spPr/>
    </dgm:pt>
    <dgm:pt modelId="{E6227744-CD8F-433C-BD7E-0BA8BD88F83D}" type="pres">
      <dgm:prSet presAssocID="{954DA6AD-15AA-49F9-A907-58DADBEEDBDB}" presName="Parent" presStyleLbl="revTx" presStyleIdx="4" presStyleCnt="10">
        <dgm:presLayoutVars>
          <dgm:chMax val="1"/>
          <dgm:chPref val="1"/>
          <dgm:bulletEnabled val="1"/>
        </dgm:presLayoutVars>
      </dgm:prSet>
      <dgm:spPr/>
    </dgm:pt>
    <dgm:pt modelId="{02979A7D-ABFC-4E2B-9F24-A9D2D295C211}" type="pres">
      <dgm:prSet presAssocID="{7C1E77F8-65AA-431E-BA0B-DC488D99784E}" presName="negSibTrans" presStyleCnt="0"/>
      <dgm:spPr/>
    </dgm:pt>
    <dgm:pt modelId="{7A7B14F9-4369-434C-B662-3F1DB574821B}" type="pres">
      <dgm:prSet presAssocID="{954DA6AD-15AA-49F9-A907-58DADBEEDBDB}" presName="composite" presStyleCnt="0"/>
      <dgm:spPr/>
    </dgm:pt>
    <dgm:pt modelId="{D454914A-8C67-4425-AEED-DA327B0AB6C5}" type="pres">
      <dgm:prSet presAssocID="{954DA6AD-15AA-49F9-A907-58DADBEEDBDB}" presName="Child" presStyleLbl="revTx" presStyleIdx="5" presStyleCnt="10">
        <dgm:presLayoutVars>
          <dgm:chMax val="0"/>
          <dgm:chPref val="0"/>
          <dgm:bulletEnabled val="1"/>
        </dgm:presLayoutVars>
      </dgm:prSet>
      <dgm:spPr/>
    </dgm:pt>
    <dgm:pt modelId="{59F6FE75-BF3F-4E4C-9270-851BA2CD96BD}" type="pres">
      <dgm:prSet presAssocID="{5BFC82FA-BAB5-4DB1-AA04-3BAC6F8124FB}" presName="sibTrans" presStyleCnt="0"/>
      <dgm:spPr/>
    </dgm:pt>
    <dgm:pt modelId="{D1DAD3E7-DE57-4662-9EC7-4091D3912887}" type="pres">
      <dgm:prSet presAssocID="{1AC13D12-507D-484F-B5A0-82991DC1047D}" presName="ParentComposite" presStyleCnt="0"/>
      <dgm:spPr/>
    </dgm:pt>
    <dgm:pt modelId="{EA16061C-06B1-47B3-97B1-9EBD6336D6B6}" type="pres">
      <dgm:prSet presAssocID="{1AC13D12-507D-484F-B5A0-82991DC1047D}" presName="Chord" presStyleLbl="bgShp" presStyleIdx="3" presStyleCnt="5"/>
      <dgm:spPr/>
    </dgm:pt>
    <dgm:pt modelId="{17EBDACA-6F5B-4452-B00A-E29C1BC14ABF}" type="pres">
      <dgm:prSet presAssocID="{1AC13D12-507D-484F-B5A0-82991DC1047D}" presName="Pie" presStyleLbl="alignNode1" presStyleIdx="3" presStyleCnt="5"/>
      <dgm:spPr/>
    </dgm:pt>
    <dgm:pt modelId="{F1FD5704-692A-48EA-BABF-A24AA6C8E553}" type="pres">
      <dgm:prSet presAssocID="{1AC13D12-507D-484F-B5A0-82991DC1047D}" presName="Parent" presStyleLbl="revTx" presStyleIdx="6" presStyleCnt="10">
        <dgm:presLayoutVars>
          <dgm:chMax val="1"/>
          <dgm:chPref val="1"/>
          <dgm:bulletEnabled val="1"/>
        </dgm:presLayoutVars>
      </dgm:prSet>
      <dgm:spPr/>
    </dgm:pt>
    <dgm:pt modelId="{2680F61D-66D5-4F2B-ABDD-4D2BECF7D450}" type="pres">
      <dgm:prSet presAssocID="{FB019DA7-7ED0-438D-AE36-B38674A451E1}" presName="negSibTrans" presStyleCnt="0"/>
      <dgm:spPr/>
    </dgm:pt>
    <dgm:pt modelId="{D6E8B292-9321-469D-AABC-9BD2AB11F4C8}" type="pres">
      <dgm:prSet presAssocID="{1AC13D12-507D-484F-B5A0-82991DC1047D}" presName="composite" presStyleCnt="0"/>
      <dgm:spPr/>
    </dgm:pt>
    <dgm:pt modelId="{660AEF06-9DF7-475E-ACBC-BFB5E348248C}" type="pres">
      <dgm:prSet presAssocID="{1AC13D12-507D-484F-B5A0-82991DC1047D}" presName="Child" presStyleLbl="revTx" presStyleIdx="7" presStyleCnt="10">
        <dgm:presLayoutVars>
          <dgm:chMax val="0"/>
          <dgm:chPref val="0"/>
          <dgm:bulletEnabled val="1"/>
        </dgm:presLayoutVars>
      </dgm:prSet>
      <dgm:spPr/>
    </dgm:pt>
    <dgm:pt modelId="{E0F4342F-74EC-4D14-8A16-450B74FA304A}" type="pres">
      <dgm:prSet presAssocID="{A6255E47-063C-411E-87E8-527E0ADDF1BB}" presName="sibTrans" presStyleCnt="0"/>
      <dgm:spPr/>
    </dgm:pt>
    <dgm:pt modelId="{297FCF88-FBDB-4C34-AB4E-80E398685046}" type="pres">
      <dgm:prSet presAssocID="{07268F42-7BE2-4F1E-959F-EBE0CA0D8763}" presName="ParentComposite" presStyleCnt="0"/>
      <dgm:spPr/>
    </dgm:pt>
    <dgm:pt modelId="{33DA2E89-B91F-42ED-AF31-7A6366DCC9F4}" type="pres">
      <dgm:prSet presAssocID="{07268F42-7BE2-4F1E-959F-EBE0CA0D8763}" presName="Chord" presStyleLbl="bgShp" presStyleIdx="4" presStyleCnt="5"/>
      <dgm:spPr/>
    </dgm:pt>
    <dgm:pt modelId="{3FC67B21-E5D3-47D1-88A4-3B06479E742F}" type="pres">
      <dgm:prSet presAssocID="{07268F42-7BE2-4F1E-959F-EBE0CA0D8763}" presName="Pie" presStyleLbl="alignNode1" presStyleIdx="4" presStyleCnt="5"/>
      <dgm:spPr/>
    </dgm:pt>
    <dgm:pt modelId="{65AD1270-ED0C-4EC2-BFD8-EC9B9FACBA24}" type="pres">
      <dgm:prSet presAssocID="{07268F42-7BE2-4F1E-959F-EBE0CA0D8763}" presName="Parent" presStyleLbl="revTx" presStyleIdx="8" presStyleCnt="10">
        <dgm:presLayoutVars>
          <dgm:chMax val="1"/>
          <dgm:chPref val="1"/>
          <dgm:bulletEnabled val="1"/>
        </dgm:presLayoutVars>
      </dgm:prSet>
      <dgm:spPr/>
    </dgm:pt>
    <dgm:pt modelId="{6904D4C6-2736-429D-A422-6A84B30D85F4}" type="pres">
      <dgm:prSet presAssocID="{B648E15A-DDED-4F97-8342-9B1A5E56054A}" presName="negSibTrans" presStyleCnt="0"/>
      <dgm:spPr/>
    </dgm:pt>
    <dgm:pt modelId="{B587AF6A-5112-4ABB-BBF5-8EE54B4B1640}" type="pres">
      <dgm:prSet presAssocID="{07268F42-7BE2-4F1E-959F-EBE0CA0D8763}" presName="composite" presStyleCnt="0"/>
      <dgm:spPr/>
    </dgm:pt>
    <dgm:pt modelId="{5AE6548E-8243-4586-910C-CEC9ECE2F909}" type="pres">
      <dgm:prSet presAssocID="{07268F42-7BE2-4F1E-959F-EBE0CA0D8763}" presName="Child" presStyleLbl="revTx" presStyleIdx="9" presStyleCnt="10">
        <dgm:presLayoutVars>
          <dgm:chMax val="0"/>
          <dgm:chPref val="0"/>
          <dgm:bulletEnabled val="1"/>
        </dgm:presLayoutVars>
      </dgm:prSet>
      <dgm:spPr/>
    </dgm:pt>
  </dgm:ptLst>
  <dgm:cxnLst>
    <dgm:cxn modelId="{79F7CC07-E20C-4A8C-AA4A-C9F9454680F8}" type="presOf" srcId="{954DA6AD-15AA-49F9-A907-58DADBEEDBDB}" destId="{E6227744-CD8F-433C-BD7E-0BA8BD88F83D}" srcOrd="0" destOrd="0" presId="urn:microsoft.com/office/officeart/2009/3/layout/PieProcess"/>
    <dgm:cxn modelId="{EE1E0C08-E45A-45BB-A7E9-12B95A1AF9D6}" srcId="{07268F42-7BE2-4F1E-959F-EBE0CA0D8763}" destId="{F503E6EB-5345-4EBA-ADA2-A6A22D526654}" srcOrd="0" destOrd="0" parTransId="{846B5CEF-146D-4184-BF73-1F94131EF4DA}" sibTransId="{B648E15A-DDED-4F97-8342-9B1A5E56054A}"/>
    <dgm:cxn modelId="{BB410C14-1937-44CB-B078-AC131ADA4474}" type="presOf" srcId="{390CE1B5-A707-4BAE-BDB1-101D7ADC2264}" destId="{2F9E0525-2080-47E6-A5C2-5610D410943D}" srcOrd="0" destOrd="0" presId="urn:microsoft.com/office/officeart/2009/3/layout/PieProcess"/>
    <dgm:cxn modelId="{744FB218-5087-4725-945B-E1FB0ED7DDFD}" type="presOf" srcId="{07268F42-7BE2-4F1E-959F-EBE0CA0D8763}" destId="{65AD1270-ED0C-4EC2-BFD8-EC9B9FACBA24}" srcOrd="0" destOrd="0" presId="urn:microsoft.com/office/officeart/2009/3/layout/PieProcess"/>
    <dgm:cxn modelId="{89017B23-2677-439C-B958-761DB8D4D6AE}" srcId="{390CE1B5-A707-4BAE-BDB1-101D7ADC2264}" destId="{954DA6AD-15AA-49F9-A907-58DADBEEDBDB}" srcOrd="2" destOrd="0" parTransId="{7C00476F-8CFA-449B-A5A7-6764A4A44B6A}" sibTransId="{5BFC82FA-BAB5-4DB1-AA04-3BAC6F8124FB}"/>
    <dgm:cxn modelId="{63FC342B-9B3F-4B2A-9F76-D2C53F66911E}" type="presOf" srcId="{1AC13D12-507D-484F-B5A0-82991DC1047D}" destId="{F1FD5704-692A-48EA-BABF-A24AA6C8E553}" srcOrd="0" destOrd="0" presId="urn:microsoft.com/office/officeart/2009/3/layout/PieProcess"/>
    <dgm:cxn modelId="{2A73922B-CFAF-4E2C-B39A-7442349FC16A}" type="presOf" srcId="{A12634FD-AD33-4BD1-B600-A3236B676CA6}" destId="{660AEF06-9DF7-475E-ACBC-BFB5E348248C}" srcOrd="0" destOrd="0" presId="urn:microsoft.com/office/officeart/2009/3/layout/PieProcess"/>
    <dgm:cxn modelId="{EB1C432E-6732-4A34-8452-4293BA29ECFA}" type="presOf" srcId="{EECD6924-345E-4730-9180-9E8B5873835E}" destId="{D454914A-8C67-4425-AEED-DA327B0AB6C5}" srcOrd="0" destOrd="0" presId="urn:microsoft.com/office/officeart/2009/3/layout/PieProcess"/>
    <dgm:cxn modelId="{A017B05B-9C8A-400A-B7D8-107C24D8D51C}" srcId="{390CE1B5-A707-4BAE-BDB1-101D7ADC2264}" destId="{085BD9AB-CD7F-437F-9AD3-8299563775CE}" srcOrd="1" destOrd="0" parTransId="{233D2FC7-ACAA-459F-A3C1-B42ECC5E11DC}" sibTransId="{7957DA22-D353-4B29-9270-F7AB9B03469A}"/>
    <dgm:cxn modelId="{36848E64-2AE9-41A9-B798-06DD3C336C49}" type="presOf" srcId="{670BE3E2-0A30-4D94-AEAA-1A5D8C480D38}" destId="{604F84D6-0E12-43ED-B5C7-B7745005B2C1}" srcOrd="0" destOrd="0" presId="urn:microsoft.com/office/officeart/2009/3/layout/PieProcess"/>
    <dgm:cxn modelId="{44EB9665-1464-462F-8139-AFA4F7F2EB17}" srcId="{390CE1B5-A707-4BAE-BDB1-101D7ADC2264}" destId="{07268F42-7BE2-4F1E-959F-EBE0CA0D8763}" srcOrd="4" destOrd="0" parTransId="{5F7C4F41-8C25-48D2-BFD7-A32B22A7EF3A}" sibTransId="{CF4A3378-1417-48E3-9590-C01909FCC702}"/>
    <dgm:cxn modelId="{1EEAB445-E590-4CE2-AD26-9549AEED443D}" type="presOf" srcId="{66C7B4C3-C16C-4C11-9C46-96D4471BC55B}" destId="{1A29E436-9199-47A6-B0DD-2A0F88ADA4B1}" srcOrd="0" destOrd="0" presId="urn:microsoft.com/office/officeart/2009/3/layout/PieProcess"/>
    <dgm:cxn modelId="{4E073849-41D2-4E4A-9363-55BBC1FA782D}" type="presOf" srcId="{CD1AC1CE-C292-4109-804B-5F8AD9C4FCD7}" destId="{4E9CDBD8-C2F2-4E67-9592-F723C6174430}" srcOrd="0" destOrd="0" presId="urn:microsoft.com/office/officeart/2009/3/layout/PieProcess"/>
    <dgm:cxn modelId="{6692704E-87C5-4602-8FE2-B59F887D8DCC}" srcId="{954DA6AD-15AA-49F9-A907-58DADBEEDBDB}" destId="{EECD6924-345E-4730-9180-9E8B5873835E}" srcOrd="0" destOrd="0" parTransId="{830B5CD7-B07F-493D-AA69-FCAEFFBD7354}" sibTransId="{7C1E77F8-65AA-431E-BA0B-DC488D99784E}"/>
    <dgm:cxn modelId="{4F6D494F-95B5-454E-90ED-84401DAD939B}" srcId="{390CE1B5-A707-4BAE-BDB1-101D7ADC2264}" destId="{66C7B4C3-C16C-4C11-9C46-96D4471BC55B}" srcOrd="0" destOrd="0" parTransId="{C5A8F034-3178-4C83-B0F6-F8E2A216CF3E}" sibTransId="{A25CCC32-A951-4288-95E0-5329456F8A0E}"/>
    <dgm:cxn modelId="{BBCBD859-4F62-454E-81B1-BE0AA3B85B9D}" type="presOf" srcId="{085BD9AB-CD7F-437F-9AD3-8299563775CE}" destId="{F274038F-ED4E-46D8-8566-D035BD0048FC}" srcOrd="0" destOrd="0" presId="urn:microsoft.com/office/officeart/2009/3/layout/PieProcess"/>
    <dgm:cxn modelId="{199DAB7F-7668-45F6-BE63-D76CD514DE02}" type="presOf" srcId="{F503E6EB-5345-4EBA-ADA2-A6A22D526654}" destId="{5AE6548E-8243-4586-910C-CEC9ECE2F909}" srcOrd="0" destOrd="0" presId="urn:microsoft.com/office/officeart/2009/3/layout/PieProcess"/>
    <dgm:cxn modelId="{A28DAF8F-BD2D-4ABB-846E-7E707809DAC4}" type="presOf" srcId="{59118A5D-E026-4DA2-A627-B97E33256F67}" destId="{660AEF06-9DF7-475E-ACBC-BFB5E348248C}" srcOrd="0" destOrd="1" presId="urn:microsoft.com/office/officeart/2009/3/layout/PieProcess"/>
    <dgm:cxn modelId="{D9AA4A96-475B-4B21-BDDB-CACB49546105}" type="presOf" srcId="{0B0464EF-32AA-4574-A908-247DA3606062}" destId="{4E9CDBD8-C2F2-4E67-9592-F723C6174430}" srcOrd="0" destOrd="1" presId="urn:microsoft.com/office/officeart/2009/3/layout/PieProcess"/>
    <dgm:cxn modelId="{952CDF9A-0438-4147-B6D3-C10D171892FC}" srcId="{390CE1B5-A707-4BAE-BDB1-101D7ADC2264}" destId="{1AC13D12-507D-484F-B5A0-82991DC1047D}" srcOrd="3" destOrd="0" parTransId="{FD04E86E-C0A9-4600-9FBC-0417941589A6}" sibTransId="{A6255E47-063C-411E-87E8-527E0ADDF1BB}"/>
    <dgm:cxn modelId="{687A759D-B2CE-41CD-AC3A-15E4764CB63A}" srcId="{1AC13D12-507D-484F-B5A0-82991DC1047D}" destId="{59118A5D-E026-4DA2-A627-B97E33256F67}" srcOrd="1" destOrd="0" parTransId="{14EAD713-7423-48C0-BDEA-E6EB43B081E2}" sibTransId="{D991CB56-5FD3-4BF6-B889-C42F316D7DBA}"/>
    <dgm:cxn modelId="{703BBFAF-3B17-4E5A-9ADA-7535A73B786C}" type="presOf" srcId="{FBE7E958-C02E-4526-B4C2-2DD8E14E92D0}" destId="{D454914A-8C67-4425-AEED-DA327B0AB6C5}" srcOrd="0" destOrd="1" presId="urn:microsoft.com/office/officeart/2009/3/layout/PieProcess"/>
    <dgm:cxn modelId="{FE3DB5B6-D1EE-4B2B-92FD-CE813634DE6F}" srcId="{085BD9AB-CD7F-437F-9AD3-8299563775CE}" destId="{670BE3E2-0A30-4D94-AEAA-1A5D8C480D38}" srcOrd="0" destOrd="0" parTransId="{6BC901DD-A60D-4F6F-984E-9844648D6281}" sibTransId="{2FBA8A46-FD12-42EB-A93B-411EBF2EFA40}"/>
    <dgm:cxn modelId="{699B5AC1-54DF-4759-8DBA-0DD7A5E65C77}" srcId="{954DA6AD-15AA-49F9-A907-58DADBEEDBDB}" destId="{FBE7E958-C02E-4526-B4C2-2DD8E14E92D0}" srcOrd="1" destOrd="0" parTransId="{87B00421-5A88-4B64-9613-4C0FDD8DA992}" sibTransId="{AC45BE79-9ADA-4572-8E54-AE4C70046D41}"/>
    <dgm:cxn modelId="{A813A0C1-B549-47C0-8E53-08BFFCEA20BD}" srcId="{1AC13D12-507D-484F-B5A0-82991DC1047D}" destId="{A12634FD-AD33-4BD1-B600-A3236B676CA6}" srcOrd="0" destOrd="0" parTransId="{71C10964-2DAE-45BC-BA2E-52AE2DD3A3BF}" sibTransId="{FB019DA7-7ED0-438D-AE36-B38674A451E1}"/>
    <dgm:cxn modelId="{F69A39E3-D18D-49A9-9115-460FCE242C0B}" srcId="{66C7B4C3-C16C-4C11-9C46-96D4471BC55B}" destId="{0B0464EF-32AA-4574-A908-247DA3606062}" srcOrd="1" destOrd="0" parTransId="{9DB60C63-C632-417A-9D8F-E46CB37DD917}" sibTransId="{64150952-BE38-4981-B7A9-FB799FEC5480}"/>
    <dgm:cxn modelId="{384990E7-939E-4D5F-B14A-477FDF9E1412}" srcId="{66C7B4C3-C16C-4C11-9C46-96D4471BC55B}" destId="{CD1AC1CE-C292-4109-804B-5F8AD9C4FCD7}" srcOrd="0" destOrd="0" parTransId="{7965228C-F563-41DB-B81B-0E6F515D38AB}" sibTransId="{7F0AA1ED-ECC7-4AF9-B72A-16E5C2D1E23D}"/>
    <dgm:cxn modelId="{0D5420AB-248E-4876-B406-1A2D77032594}" type="presParOf" srcId="{2F9E0525-2080-47E6-A5C2-5610D410943D}" destId="{F5D54DDD-31E4-4AFF-9D25-675879CE7076}" srcOrd="0" destOrd="0" presId="urn:microsoft.com/office/officeart/2009/3/layout/PieProcess"/>
    <dgm:cxn modelId="{2F3BDBA9-936A-4998-88EF-9CC2DD032DC7}" type="presParOf" srcId="{F5D54DDD-31E4-4AFF-9D25-675879CE7076}" destId="{3CC960EC-6A7A-4BCF-B0C4-DB6629F0DD91}" srcOrd="0" destOrd="0" presId="urn:microsoft.com/office/officeart/2009/3/layout/PieProcess"/>
    <dgm:cxn modelId="{6AA18AD7-BC59-4B2F-AD0E-33D231FD85A9}" type="presParOf" srcId="{F5D54DDD-31E4-4AFF-9D25-675879CE7076}" destId="{01629070-B178-4D3A-8051-B6FA35CF934F}" srcOrd="1" destOrd="0" presId="urn:microsoft.com/office/officeart/2009/3/layout/PieProcess"/>
    <dgm:cxn modelId="{B35C724F-4588-4577-ACD6-8B685FE400DF}" type="presParOf" srcId="{F5D54DDD-31E4-4AFF-9D25-675879CE7076}" destId="{1A29E436-9199-47A6-B0DD-2A0F88ADA4B1}" srcOrd="2" destOrd="0" presId="urn:microsoft.com/office/officeart/2009/3/layout/PieProcess"/>
    <dgm:cxn modelId="{778E45D9-19C6-4115-98D8-30D4F83F2ACD}" type="presParOf" srcId="{2F9E0525-2080-47E6-A5C2-5610D410943D}" destId="{E9C2E298-EF46-4C9F-83A1-A0B0D9624019}" srcOrd="1" destOrd="0" presId="urn:microsoft.com/office/officeart/2009/3/layout/PieProcess"/>
    <dgm:cxn modelId="{12ABC895-2C25-4100-9987-CE48BFC49652}" type="presParOf" srcId="{2F9E0525-2080-47E6-A5C2-5610D410943D}" destId="{20C1FE01-BF83-4F98-A0E9-604FBD70FC55}" srcOrd="2" destOrd="0" presId="urn:microsoft.com/office/officeart/2009/3/layout/PieProcess"/>
    <dgm:cxn modelId="{7954AD29-DA60-48DC-A9EB-4C5125D4E44B}" type="presParOf" srcId="{20C1FE01-BF83-4F98-A0E9-604FBD70FC55}" destId="{4E9CDBD8-C2F2-4E67-9592-F723C6174430}" srcOrd="0" destOrd="0" presId="urn:microsoft.com/office/officeart/2009/3/layout/PieProcess"/>
    <dgm:cxn modelId="{9E5C016E-F0BF-4BDE-9A0A-AEF1F783A0F4}" type="presParOf" srcId="{2F9E0525-2080-47E6-A5C2-5610D410943D}" destId="{540A551D-083D-4841-B0AC-91F31BFE6EBE}" srcOrd="3" destOrd="0" presId="urn:microsoft.com/office/officeart/2009/3/layout/PieProcess"/>
    <dgm:cxn modelId="{F103C38E-6B81-4879-98EE-A3D4696F299D}" type="presParOf" srcId="{2F9E0525-2080-47E6-A5C2-5610D410943D}" destId="{9E8CDB1D-4135-4448-ADAD-FECCBC4E72FD}" srcOrd="4" destOrd="0" presId="urn:microsoft.com/office/officeart/2009/3/layout/PieProcess"/>
    <dgm:cxn modelId="{844897E8-7C47-4D3A-BEDC-631A8D58283E}" type="presParOf" srcId="{9E8CDB1D-4135-4448-ADAD-FECCBC4E72FD}" destId="{21CECF12-B2FB-485F-8E64-990FD4D37BFE}" srcOrd="0" destOrd="0" presId="urn:microsoft.com/office/officeart/2009/3/layout/PieProcess"/>
    <dgm:cxn modelId="{EEA8D576-81F8-4332-BCA9-66156353A240}" type="presParOf" srcId="{9E8CDB1D-4135-4448-ADAD-FECCBC4E72FD}" destId="{87A35458-1AC0-4026-A21D-6E360BE80122}" srcOrd="1" destOrd="0" presId="urn:microsoft.com/office/officeart/2009/3/layout/PieProcess"/>
    <dgm:cxn modelId="{43B9CA75-EF33-44EA-B66D-516F608254A9}" type="presParOf" srcId="{9E8CDB1D-4135-4448-ADAD-FECCBC4E72FD}" destId="{F274038F-ED4E-46D8-8566-D035BD0048FC}" srcOrd="2" destOrd="0" presId="urn:microsoft.com/office/officeart/2009/3/layout/PieProcess"/>
    <dgm:cxn modelId="{0F414C06-D570-4DEA-A3D1-72F01FD9B560}" type="presParOf" srcId="{2F9E0525-2080-47E6-A5C2-5610D410943D}" destId="{7D11A37D-3890-42A9-A38A-8737032F7357}" srcOrd="5" destOrd="0" presId="urn:microsoft.com/office/officeart/2009/3/layout/PieProcess"/>
    <dgm:cxn modelId="{9521A728-085C-46A5-9696-A0AC8C2F4B11}" type="presParOf" srcId="{2F9E0525-2080-47E6-A5C2-5610D410943D}" destId="{A946431A-B02C-4736-B005-2F1C2D6A70D7}" srcOrd="6" destOrd="0" presId="urn:microsoft.com/office/officeart/2009/3/layout/PieProcess"/>
    <dgm:cxn modelId="{F314EF7D-19BC-46B7-97B7-71445DF55E4A}" type="presParOf" srcId="{A946431A-B02C-4736-B005-2F1C2D6A70D7}" destId="{604F84D6-0E12-43ED-B5C7-B7745005B2C1}" srcOrd="0" destOrd="0" presId="urn:microsoft.com/office/officeart/2009/3/layout/PieProcess"/>
    <dgm:cxn modelId="{DDFCC389-5B47-42A8-A838-31781940385F}" type="presParOf" srcId="{2F9E0525-2080-47E6-A5C2-5610D410943D}" destId="{5CA8BB99-E6B0-47A4-9D25-F2B9C561B636}" srcOrd="7" destOrd="0" presId="urn:microsoft.com/office/officeart/2009/3/layout/PieProcess"/>
    <dgm:cxn modelId="{12851A3A-E021-448F-878F-41EF06A3B053}" type="presParOf" srcId="{2F9E0525-2080-47E6-A5C2-5610D410943D}" destId="{600B5ACE-A978-492B-8A98-627B1BF6C642}" srcOrd="8" destOrd="0" presId="urn:microsoft.com/office/officeart/2009/3/layout/PieProcess"/>
    <dgm:cxn modelId="{083694AF-D0D2-4CBD-AE52-92EB2EF284BB}" type="presParOf" srcId="{600B5ACE-A978-492B-8A98-627B1BF6C642}" destId="{DEF5A362-5CB9-48BC-8423-950163E37BBB}" srcOrd="0" destOrd="0" presId="urn:microsoft.com/office/officeart/2009/3/layout/PieProcess"/>
    <dgm:cxn modelId="{6F8D2B2F-C0AC-4732-94E8-8B80E5DA2D0C}" type="presParOf" srcId="{600B5ACE-A978-492B-8A98-627B1BF6C642}" destId="{70D993C3-43B0-4B99-B5D4-9D56BA72BB6C}" srcOrd="1" destOrd="0" presId="urn:microsoft.com/office/officeart/2009/3/layout/PieProcess"/>
    <dgm:cxn modelId="{9BC85F70-B7F7-4094-9888-43503FFC4C27}" type="presParOf" srcId="{600B5ACE-A978-492B-8A98-627B1BF6C642}" destId="{E6227744-CD8F-433C-BD7E-0BA8BD88F83D}" srcOrd="2" destOrd="0" presId="urn:microsoft.com/office/officeart/2009/3/layout/PieProcess"/>
    <dgm:cxn modelId="{FD634A25-04CC-4ADB-947B-4AE3C20B2936}" type="presParOf" srcId="{2F9E0525-2080-47E6-A5C2-5610D410943D}" destId="{02979A7D-ABFC-4E2B-9F24-A9D2D295C211}" srcOrd="9" destOrd="0" presId="urn:microsoft.com/office/officeart/2009/3/layout/PieProcess"/>
    <dgm:cxn modelId="{EAA7F464-56FB-4943-A0B3-E66653DC9361}" type="presParOf" srcId="{2F9E0525-2080-47E6-A5C2-5610D410943D}" destId="{7A7B14F9-4369-434C-B662-3F1DB574821B}" srcOrd="10" destOrd="0" presId="urn:microsoft.com/office/officeart/2009/3/layout/PieProcess"/>
    <dgm:cxn modelId="{2C84604D-6BD9-41A3-B3E6-BBEC09E68C02}" type="presParOf" srcId="{7A7B14F9-4369-434C-B662-3F1DB574821B}" destId="{D454914A-8C67-4425-AEED-DA327B0AB6C5}" srcOrd="0" destOrd="0" presId="urn:microsoft.com/office/officeart/2009/3/layout/PieProcess"/>
    <dgm:cxn modelId="{33AFB49A-02D3-422E-9382-7392EF122A79}" type="presParOf" srcId="{2F9E0525-2080-47E6-A5C2-5610D410943D}" destId="{59F6FE75-BF3F-4E4C-9270-851BA2CD96BD}" srcOrd="11" destOrd="0" presId="urn:microsoft.com/office/officeart/2009/3/layout/PieProcess"/>
    <dgm:cxn modelId="{14B728C3-D7D5-47D4-BE4B-EB7468D33722}" type="presParOf" srcId="{2F9E0525-2080-47E6-A5C2-5610D410943D}" destId="{D1DAD3E7-DE57-4662-9EC7-4091D3912887}" srcOrd="12" destOrd="0" presId="urn:microsoft.com/office/officeart/2009/3/layout/PieProcess"/>
    <dgm:cxn modelId="{D0D802E2-E0DC-4AA5-AC33-C35521672E16}" type="presParOf" srcId="{D1DAD3E7-DE57-4662-9EC7-4091D3912887}" destId="{EA16061C-06B1-47B3-97B1-9EBD6336D6B6}" srcOrd="0" destOrd="0" presId="urn:microsoft.com/office/officeart/2009/3/layout/PieProcess"/>
    <dgm:cxn modelId="{E7324272-4CB0-4C26-AA1B-E964E0882646}" type="presParOf" srcId="{D1DAD3E7-DE57-4662-9EC7-4091D3912887}" destId="{17EBDACA-6F5B-4452-B00A-E29C1BC14ABF}" srcOrd="1" destOrd="0" presId="urn:microsoft.com/office/officeart/2009/3/layout/PieProcess"/>
    <dgm:cxn modelId="{2FC79A48-1975-4121-A0E6-420ABFA7E509}" type="presParOf" srcId="{D1DAD3E7-DE57-4662-9EC7-4091D3912887}" destId="{F1FD5704-692A-48EA-BABF-A24AA6C8E553}" srcOrd="2" destOrd="0" presId="urn:microsoft.com/office/officeart/2009/3/layout/PieProcess"/>
    <dgm:cxn modelId="{7BF5CB13-4D71-4263-AA10-2A48247BCD0F}" type="presParOf" srcId="{2F9E0525-2080-47E6-A5C2-5610D410943D}" destId="{2680F61D-66D5-4F2B-ABDD-4D2BECF7D450}" srcOrd="13" destOrd="0" presId="urn:microsoft.com/office/officeart/2009/3/layout/PieProcess"/>
    <dgm:cxn modelId="{41652C15-EC62-42EE-8963-9E81C54DE60D}" type="presParOf" srcId="{2F9E0525-2080-47E6-A5C2-5610D410943D}" destId="{D6E8B292-9321-469D-AABC-9BD2AB11F4C8}" srcOrd="14" destOrd="0" presId="urn:microsoft.com/office/officeart/2009/3/layout/PieProcess"/>
    <dgm:cxn modelId="{5903C26A-B055-468A-BA3F-55E0772A5F50}" type="presParOf" srcId="{D6E8B292-9321-469D-AABC-9BD2AB11F4C8}" destId="{660AEF06-9DF7-475E-ACBC-BFB5E348248C}" srcOrd="0" destOrd="0" presId="urn:microsoft.com/office/officeart/2009/3/layout/PieProcess"/>
    <dgm:cxn modelId="{A1DB363E-7E56-4CCF-B0E9-217051E494C8}" type="presParOf" srcId="{2F9E0525-2080-47E6-A5C2-5610D410943D}" destId="{E0F4342F-74EC-4D14-8A16-450B74FA304A}" srcOrd="15" destOrd="0" presId="urn:microsoft.com/office/officeart/2009/3/layout/PieProcess"/>
    <dgm:cxn modelId="{1A07A443-58B0-4C22-8959-81754E092566}" type="presParOf" srcId="{2F9E0525-2080-47E6-A5C2-5610D410943D}" destId="{297FCF88-FBDB-4C34-AB4E-80E398685046}" srcOrd="16" destOrd="0" presId="urn:microsoft.com/office/officeart/2009/3/layout/PieProcess"/>
    <dgm:cxn modelId="{3E9C1D89-D3EA-483F-B70D-66DD4D54AD28}" type="presParOf" srcId="{297FCF88-FBDB-4C34-AB4E-80E398685046}" destId="{33DA2E89-B91F-42ED-AF31-7A6366DCC9F4}" srcOrd="0" destOrd="0" presId="urn:microsoft.com/office/officeart/2009/3/layout/PieProcess"/>
    <dgm:cxn modelId="{8B896670-831C-4064-81FE-AA771185433C}" type="presParOf" srcId="{297FCF88-FBDB-4C34-AB4E-80E398685046}" destId="{3FC67B21-E5D3-47D1-88A4-3B06479E742F}" srcOrd="1" destOrd="0" presId="urn:microsoft.com/office/officeart/2009/3/layout/PieProcess"/>
    <dgm:cxn modelId="{88E285A1-6CFF-4D28-BDF3-C315FF73FC9B}" type="presParOf" srcId="{297FCF88-FBDB-4C34-AB4E-80E398685046}" destId="{65AD1270-ED0C-4EC2-BFD8-EC9B9FACBA24}" srcOrd="2" destOrd="0" presId="urn:microsoft.com/office/officeart/2009/3/layout/PieProcess"/>
    <dgm:cxn modelId="{5EC1E931-FA1B-41F5-AC28-A3F5219290C8}" type="presParOf" srcId="{2F9E0525-2080-47E6-A5C2-5610D410943D}" destId="{6904D4C6-2736-429D-A422-6A84B30D85F4}" srcOrd="17" destOrd="0" presId="urn:microsoft.com/office/officeart/2009/3/layout/PieProcess"/>
    <dgm:cxn modelId="{FBB82510-CAAD-49AD-8EDF-6B802F7D3294}" type="presParOf" srcId="{2F9E0525-2080-47E6-A5C2-5610D410943D}" destId="{B587AF6A-5112-4ABB-BBF5-8EE54B4B1640}" srcOrd="18" destOrd="0" presId="urn:microsoft.com/office/officeart/2009/3/layout/PieProcess"/>
    <dgm:cxn modelId="{140BF474-E070-4B69-9662-ADB03E66546C}" type="presParOf" srcId="{B587AF6A-5112-4ABB-BBF5-8EE54B4B1640}" destId="{5AE6548E-8243-4586-910C-CEC9ECE2F909}" srcOrd="0" destOrd="0" presId="urn:microsoft.com/office/officeart/2009/3/layout/Pie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0B9280-70EA-489B-8A66-AEC99284AE29}">
      <dsp:nvSpPr>
        <dsp:cNvPr id="0" name=""/>
        <dsp:cNvSpPr/>
      </dsp:nvSpPr>
      <dsp:spPr>
        <a:xfrm>
          <a:off x="168925" y="1896167"/>
          <a:ext cx="1633629" cy="1652534"/>
        </a:xfrm>
        <a:prstGeom prst="ellipse">
          <a:avLst/>
        </a:prstGeom>
        <a:solidFill>
          <a:srgbClr val="FFFFFF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800" kern="1200" dirty="0">
            <a:solidFill>
              <a:srgbClr val="FFFFFF"/>
            </a:solidFill>
          </a:endParaRPr>
        </a:p>
      </dsp:txBody>
      <dsp:txXfrm>
        <a:off x="408164" y="2138175"/>
        <a:ext cx="1155151" cy="1168518"/>
      </dsp:txXfrm>
    </dsp:sp>
    <dsp:sp modelId="{ECA67727-2254-408C-85B4-E83FA8AA1603}">
      <dsp:nvSpPr>
        <dsp:cNvPr id="0" name=""/>
        <dsp:cNvSpPr/>
      </dsp:nvSpPr>
      <dsp:spPr>
        <a:xfrm rot="18800806">
          <a:off x="1500570" y="1994383"/>
          <a:ext cx="1925997" cy="55492"/>
        </a:xfrm>
        <a:custGeom>
          <a:avLst/>
          <a:gdLst/>
          <a:ahLst/>
          <a:cxnLst/>
          <a:rect l="0" t="0" r="0" b="0"/>
          <a:pathLst>
            <a:path>
              <a:moveTo>
                <a:pt x="0" y="27746"/>
              </a:moveTo>
              <a:lnTo>
                <a:pt x="1925997" y="27746"/>
              </a:lnTo>
            </a:path>
          </a:pathLst>
        </a:custGeom>
        <a:noFill/>
        <a:ln w="12700" cap="flat" cmpd="sng" algn="ctr">
          <a:solidFill>
            <a:srgbClr val="03D1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700" kern="1200"/>
        </a:p>
      </dsp:txBody>
      <dsp:txXfrm>
        <a:off x="2415419" y="1973979"/>
        <a:ext cx="96299" cy="96299"/>
      </dsp:txXfrm>
    </dsp:sp>
    <dsp:sp modelId="{89B3BCA7-D3AC-4360-BB76-1A2D65DA5BBE}">
      <dsp:nvSpPr>
        <dsp:cNvPr id="0" name=""/>
        <dsp:cNvSpPr/>
      </dsp:nvSpPr>
      <dsp:spPr>
        <a:xfrm>
          <a:off x="3124582" y="867402"/>
          <a:ext cx="2262386" cy="908844"/>
        </a:xfrm>
        <a:prstGeom prst="roundRect">
          <a:avLst/>
        </a:prstGeom>
        <a:solidFill>
          <a:srgbClr val="183EFF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anose="00000900000000000000" pitchFamily="50" charset="0"/>
            </a:rPr>
            <a:t>COMITÊS</a:t>
          </a:r>
          <a:endParaRPr lang="pt-B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tserrat ExtraBold" panose="00000900000000000000" pitchFamily="50" charset="0"/>
          </a:endParaRPr>
        </a:p>
      </dsp:txBody>
      <dsp:txXfrm>
        <a:off x="3168948" y="911768"/>
        <a:ext cx="2173654" cy="820112"/>
      </dsp:txXfrm>
    </dsp:sp>
    <dsp:sp modelId="{46D1A4F7-6C36-429B-ADDE-A10422EA3072}">
      <dsp:nvSpPr>
        <dsp:cNvPr id="0" name=""/>
        <dsp:cNvSpPr/>
      </dsp:nvSpPr>
      <dsp:spPr>
        <a:xfrm rot="19403522">
          <a:off x="5224530" y="803023"/>
          <a:ext cx="1646905" cy="55492"/>
        </a:xfrm>
        <a:custGeom>
          <a:avLst/>
          <a:gdLst/>
          <a:ahLst/>
          <a:cxnLst/>
          <a:rect l="0" t="0" r="0" b="0"/>
          <a:pathLst>
            <a:path>
              <a:moveTo>
                <a:pt x="0" y="27746"/>
              </a:moveTo>
              <a:lnTo>
                <a:pt x="1646905" y="27746"/>
              </a:lnTo>
            </a:path>
          </a:pathLst>
        </a:custGeom>
        <a:noFill/>
        <a:ln w="12700" cap="flat" cmpd="sng" algn="ctr">
          <a:solidFill>
            <a:srgbClr val="03D1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600" kern="1200"/>
        </a:p>
      </dsp:txBody>
      <dsp:txXfrm>
        <a:off x="6006810" y="789597"/>
        <a:ext cx="82345" cy="82345"/>
      </dsp:txXfrm>
    </dsp:sp>
    <dsp:sp modelId="{E2EAF484-B3CF-497B-AFF5-F58B0F876BF6}">
      <dsp:nvSpPr>
        <dsp:cNvPr id="0" name=""/>
        <dsp:cNvSpPr/>
      </dsp:nvSpPr>
      <dsp:spPr>
        <a:xfrm>
          <a:off x="6708996" y="2862"/>
          <a:ext cx="4053601" cy="673705"/>
        </a:xfrm>
        <a:prstGeom prst="roundRect">
          <a:avLst/>
        </a:prstGeom>
        <a:solidFill>
          <a:srgbClr val="183EFF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anose="00000900000000000000" pitchFamily="50" charset="0"/>
            </a:rPr>
            <a:t>MEDICAMENTOS</a:t>
          </a:r>
        </a:p>
      </dsp:txBody>
      <dsp:txXfrm>
        <a:off x="6741884" y="35750"/>
        <a:ext cx="3987825" cy="607929"/>
      </dsp:txXfrm>
    </dsp:sp>
    <dsp:sp modelId="{94D3E925-EF0D-4133-8A43-892A8CEA201B}">
      <dsp:nvSpPr>
        <dsp:cNvPr id="0" name=""/>
        <dsp:cNvSpPr/>
      </dsp:nvSpPr>
      <dsp:spPr>
        <a:xfrm rot="21442725">
          <a:off x="5386276" y="1263816"/>
          <a:ext cx="1323412" cy="55492"/>
        </a:xfrm>
        <a:custGeom>
          <a:avLst/>
          <a:gdLst/>
          <a:ahLst/>
          <a:cxnLst/>
          <a:rect l="0" t="0" r="0" b="0"/>
          <a:pathLst>
            <a:path>
              <a:moveTo>
                <a:pt x="0" y="27746"/>
              </a:moveTo>
              <a:lnTo>
                <a:pt x="1323412" y="27746"/>
              </a:lnTo>
            </a:path>
          </a:pathLst>
        </a:custGeom>
        <a:noFill/>
        <a:ln w="12700" cap="flat" cmpd="sng" algn="ctr">
          <a:solidFill>
            <a:srgbClr val="03D1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6014897" y="1258477"/>
        <a:ext cx="66170" cy="66170"/>
      </dsp:txXfrm>
    </dsp:sp>
    <dsp:sp modelId="{4AACB571-6E4F-4AB6-A6F8-BAA38562D0F7}">
      <dsp:nvSpPr>
        <dsp:cNvPr id="0" name=""/>
        <dsp:cNvSpPr/>
      </dsp:nvSpPr>
      <dsp:spPr>
        <a:xfrm>
          <a:off x="6708996" y="924447"/>
          <a:ext cx="4053601" cy="673705"/>
        </a:xfrm>
        <a:prstGeom prst="roundRect">
          <a:avLst/>
        </a:prstGeom>
        <a:solidFill>
          <a:srgbClr val="183EFF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anose="00000900000000000000" pitchFamily="50" charset="0"/>
            </a:rPr>
            <a:t>PRODUTOS E PROCEDIMENTOS</a:t>
          </a:r>
        </a:p>
      </dsp:txBody>
      <dsp:txXfrm>
        <a:off x="6741884" y="957335"/>
        <a:ext cx="3987825" cy="607929"/>
      </dsp:txXfrm>
    </dsp:sp>
    <dsp:sp modelId="{B1984735-345B-4DFC-8D9F-B072FDBC7EAE}">
      <dsp:nvSpPr>
        <dsp:cNvPr id="0" name=""/>
        <dsp:cNvSpPr/>
      </dsp:nvSpPr>
      <dsp:spPr>
        <a:xfrm rot="2092821">
          <a:off x="5242210" y="1754871"/>
          <a:ext cx="1611545" cy="55492"/>
        </a:xfrm>
        <a:custGeom>
          <a:avLst/>
          <a:gdLst/>
          <a:ahLst/>
          <a:cxnLst/>
          <a:rect l="0" t="0" r="0" b="0"/>
          <a:pathLst>
            <a:path>
              <a:moveTo>
                <a:pt x="0" y="27746"/>
              </a:moveTo>
              <a:lnTo>
                <a:pt x="1611545" y="27746"/>
              </a:lnTo>
            </a:path>
          </a:pathLst>
        </a:custGeom>
        <a:noFill/>
        <a:ln w="12700" cap="flat" cmpd="sng" algn="ctr">
          <a:solidFill>
            <a:srgbClr val="03D1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6007694" y="1742328"/>
        <a:ext cx="80577" cy="80577"/>
      </dsp:txXfrm>
    </dsp:sp>
    <dsp:sp modelId="{DAE11262-ECBB-4C9B-940C-F1A2EDED970A}">
      <dsp:nvSpPr>
        <dsp:cNvPr id="0" name=""/>
        <dsp:cNvSpPr/>
      </dsp:nvSpPr>
      <dsp:spPr>
        <a:xfrm>
          <a:off x="6708996" y="1846033"/>
          <a:ext cx="4053601" cy="794753"/>
        </a:xfrm>
        <a:prstGeom prst="roundRect">
          <a:avLst/>
        </a:prstGeom>
        <a:solidFill>
          <a:srgbClr val="183EFF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anose="00000900000000000000" pitchFamily="50" charset="0"/>
            </a:rPr>
            <a:t>PROTOCOLOS CLÍNICOS E</a:t>
          </a:r>
          <a:br>
            <a:rPr lang="pt-BR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anose="00000900000000000000" pitchFamily="50" charset="0"/>
            </a:rPr>
          </a:br>
          <a:r>
            <a:rPr lang="pt-BR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anose="00000900000000000000" pitchFamily="50" charset="0"/>
            </a:rPr>
            <a:t>DIRETRIZES TERAPÊUTICAS</a:t>
          </a:r>
        </a:p>
      </dsp:txBody>
      <dsp:txXfrm>
        <a:off x="6747793" y="1884830"/>
        <a:ext cx="3976007" cy="717159"/>
      </dsp:txXfrm>
    </dsp:sp>
    <dsp:sp modelId="{994DC659-59EA-41D8-A4A2-B55634238856}">
      <dsp:nvSpPr>
        <dsp:cNvPr id="0" name=""/>
        <dsp:cNvSpPr/>
      </dsp:nvSpPr>
      <dsp:spPr>
        <a:xfrm rot="2799194">
          <a:off x="1500570" y="3394993"/>
          <a:ext cx="1925997" cy="55492"/>
        </a:xfrm>
        <a:custGeom>
          <a:avLst/>
          <a:gdLst/>
          <a:ahLst/>
          <a:cxnLst/>
          <a:rect l="0" t="0" r="0" b="0"/>
          <a:pathLst>
            <a:path>
              <a:moveTo>
                <a:pt x="0" y="27746"/>
              </a:moveTo>
              <a:lnTo>
                <a:pt x="1925997" y="27746"/>
              </a:lnTo>
            </a:path>
          </a:pathLst>
        </a:custGeom>
        <a:noFill/>
        <a:ln w="12700" cap="flat" cmpd="sng" algn="ctr">
          <a:solidFill>
            <a:srgbClr val="03D1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700" kern="1200"/>
        </a:p>
      </dsp:txBody>
      <dsp:txXfrm>
        <a:off x="2415419" y="3374589"/>
        <a:ext cx="96299" cy="96299"/>
      </dsp:txXfrm>
    </dsp:sp>
    <dsp:sp modelId="{BFC9FB79-4481-428A-BE80-A7CF52349B4B}">
      <dsp:nvSpPr>
        <dsp:cNvPr id="0" name=""/>
        <dsp:cNvSpPr/>
      </dsp:nvSpPr>
      <dsp:spPr>
        <a:xfrm>
          <a:off x="3124582" y="3668622"/>
          <a:ext cx="2262386" cy="908844"/>
        </a:xfrm>
        <a:prstGeom prst="roundRect">
          <a:avLst/>
        </a:prstGeom>
        <a:solidFill>
          <a:srgbClr val="183EFF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anose="00000900000000000000" pitchFamily="50" charset="0"/>
            </a:rPr>
            <a:t>SECRETARIA EXECUTIVA</a:t>
          </a:r>
          <a:endParaRPr lang="pt-B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tserrat ExtraBold" panose="00000900000000000000" pitchFamily="50" charset="0"/>
          </a:endParaRPr>
        </a:p>
      </dsp:txBody>
      <dsp:txXfrm>
        <a:off x="3168948" y="3712988"/>
        <a:ext cx="2173654" cy="820112"/>
      </dsp:txXfrm>
    </dsp:sp>
    <dsp:sp modelId="{07A1CD58-6F9A-4ADD-82EE-D20E13E0573C}">
      <dsp:nvSpPr>
        <dsp:cNvPr id="0" name=""/>
        <dsp:cNvSpPr/>
      </dsp:nvSpPr>
      <dsp:spPr>
        <a:xfrm>
          <a:off x="5386969" y="4095298"/>
          <a:ext cx="1322027" cy="55492"/>
        </a:xfrm>
        <a:custGeom>
          <a:avLst/>
          <a:gdLst/>
          <a:ahLst/>
          <a:cxnLst/>
          <a:rect l="0" t="0" r="0" b="0"/>
          <a:pathLst>
            <a:path>
              <a:moveTo>
                <a:pt x="0" y="27746"/>
              </a:moveTo>
              <a:lnTo>
                <a:pt x="1322027" y="27746"/>
              </a:lnTo>
            </a:path>
          </a:pathLst>
        </a:custGeom>
        <a:noFill/>
        <a:ln w="12700" cap="flat" cmpd="sng" algn="ctr">
          <a:solidFill>
            <a:srgbClr val="03D1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6014932" y="4089993"/>
        <a:ext cx="66101" cy="66101"/>
      </dsp:txXfrm>
    </dsp:sp>
    <dsp:sp modelId="{F17922B4-74BA-4F11-8D67-03980B22CD77}">
      <dsp:nvSpPr>
        <dsp:cNvPr id="0" name=""/>
        <dsp:cNvSpPr/>
      </dsp:nvSpPr>
      <dsp:spPr>
        <a:xfrm>
          <a:off x="6708996" y="2888667"/>
          <a:ext cx="4053601" cy="2468754"/>
        </a:xfrm>
        <a:prstGeom prst="roundRect">
          <a:avLst/>
        </a:prstGeom>
        <a:solidFill>
          <a:srgbClr val="183EFF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anose="00000900000000000000" pitchFamily="50" charset="0"/>
            </a:rPr>
            <a:t>DGITS</a:t>
          </a:r>
          <a:br>
            <a:rPr lang="pt-BR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</a:br>
          <a:r>
            <a:rPr lang="pt-BR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  <a:t>Departamento de Gestão e Incorporação</a:t>
          </a:r>
          <a:br>
            <a:rPr lang="pt-BR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</a:br>
          <a:r>
            <a:rPr lang="pt-BR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  <a:t>de Tecnologias em Saúde, criado pelo</a:t>
          </a:r>
          <a:br>
            <a:rPr lang="pt-BR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</a:br>
          <a:r>
            <a:rPr lang="pt-BR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  <a:t>criado pelo Decreto nº 7.797/2012</a:t>
          </a:r>
          <a:br>
            <a:rPr lang="pt-BR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</a:br>
          <a:r>
            <a:rPr lang="pt-BR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  <a:t>(Decreto nº 12.036/2024)</a:t>
          </a:r>
          <a:br>
            <a:rPr lang="pt-BR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</a:br>
          <a:br>
            <a:rPr lang="pt-BR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</a:br>
          <a:r>
            <a:rPr lang="pt-BR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SemiBold" panose="00000700000000000000" pitchFamily="50" charset="0"/>
            </a:rPr>
            <a:t>Secretaria de Ciência, Tecnologia e Inovação e do Complexo Econômico-Industrial da Saúde </a:t>
          </a:r>
        </a:p>
      </dsp:txBody>
      <dsp:txXfrm>
        <a:off x="6829511" y="3009182"/>
        <a:ext cx="3812571" cy="22277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C960EC-6A7A-4BCF-B0C4-DB6629F0DD91}">
      <dsp:nvSpPr>
        <dsp:cNvPr id="0" name=""/>
        <dsp:cNvSpPr/>
      </dsp:nvSpPr>
      <dsp:spPr>
        <a:xfrm>
          <a:off x="6189" y="823742"/>
          <a:ext cx="706845" cy="706845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629070-B178-4D3A-8051-B6FA35CF934F}">
      <dsp:nvSpPr>
        <dsp:cNvPr id="0" name=""/>
        <dsp:cNvSpPr/>
      </dsp:nvSpPr>
      <dsp:spPr>
        <a:xfrm>
          <a:off x="76874" y="894426"/>
          <a:ext cx="565476" cy="565476"/>
        </a:xfrm>
        <a:prstGeom prst="pie">
          <a:avLst>
            <a:gd name="adj1" fmla="val 1404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29E436-9199-47A6-B0DD-2A0F88ADA4B1}">
      <dsp:nvSpPr>
        <dsp:cNvPr id="0" name=""/>
        <dsp:cNvSpPr/>
      </dsp:nvSpPr>
      <dsp:spPr>
        <a:xfrm rot="16200000">
          <a:off x="-806681" y="2414143"/>
          <a:ext cx="2049850" cy="424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2018</a:t>
          </a:r>
        </a:p>
      </dsp:txBody>
      <dsp:txXfrm>
        <a:off x="-806681" y="2414143"/>
        <a:ext cx="2049850" cy="424107"/>
      </dsp:txXfrm>
    </dsp:sp>
    <dsp:sp modelId="{4E9CDBD8-C2F2-4E67-9592-F723C6174430}">
      <dsp:nvSpPr>
        <dsp:cNvPr id="0" name=""/>
        <dsp:cNvSpPr/>
      </dsp:nvSpPr>
      <dsp:spPr>
        <a:xfrm>
          <a:off x="500981" y="823742"/>
          <a:ext cx="1413690" cy="2827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Incorporação do </a:t>
          </a:r>
          <a:r>
            <a:rPr lang="pt-BR" sz="1600" kern="1200" dirty="0" err="1"/>
            <a:t>tafamidis</a:t>
          </a:r>
          <a:r>
            <a:rPr lang="pt-BR" sz="1600" kern="1200" dirty="0"/>
            <a:t> </a:t>
          </a:r>
          <a:r>
            <a:rPr lang="pt-BR" sz="1600" kern="1200" dirty="0" err="1"/>
            <a:t>meglumina</a:t>
          </a: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PCDT da </a:t>
          </a:r>
          <a:r>
            <a:rPr lang="pt-BR" sz="1600" kern="1200" dirty="0" err="1"/>
            <a:t>Polineuropatia</a:t>
          </a:r>
          <a:r>
            <a:rPr lang="pt-BR" sz="1600" kern="1200" dirty="0"/>
            <a:t> </a:t>
          </a:r>
          <a:r>
            <a:rPr lang="pt-BR" sz="1600" kern="1200" dirty="0" err="1"/>
            <a:t>Amiloidótica</a:t>
          </a:r>
          <a:r>
            <a:rPr lang="pt-BR" sz="1600" kern="1200" dirty="0"/>
            <a:t> familiar</a:t>
          </a:r>
        </a:p>
      </dsp:txBody>
      <dsp:txXfrm>
        <a:off x="500981" y="823742"/>
        <a:ext cx="1413690" cy="2827380"/>
      </dsp:txXfrm>
    </dsp:sp>
    <dsp:sp modelId="{21CECF12-B2FB-485F-8E64-990FD4D37BFE}">
      <dsp:nvSpPr>
        <dsp:cNvPr id="0" name=""/>
        <dsp:cNvSpPr/>
      </dsp:nvSpPr>
      <dsp:spPr>
        <a:xfrm>
          <a:off x="2202122" y="823742"/>
          <a:ext cx="706845" cy="706845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A35458-1AC0-4026-A21D-6E360BE80122}">
      <dsp:nvSpPr>
        <dsp:cNvPr id="0" name=""/>
        <dsp:cNvSpPr/>
      </dsp:nvSpPr>
      <dsp:spPr>
        <a:xfrm>
          <a:off x="2272807" y="894426"/>
          <a:ext cx="565476" cy="565476"/>
        </a:xfrm>
        <a:prstGeom prst="pie">
          <a:avLst>
            <a:gd name="adj1" fmla="val 1188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74038F-ED4E-46D8-8566-D035BD0048FC}">
      <dsp:nvSpPr>
        <dsp:cNvPr id="0" name=""/>
        <dsp:cNvSpPr/>
      </dsp:nvSpPr>
      <dsp:spPr>
        <a:xfrm rot="16200000">
          <a:off x="1389250" y="2414143"/>
          <a:ext cx="2049850" cy="424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2022</a:t>
          </a:r>
        </a:p>
      </dsp:txBody>
      <dsp:txXfrm>
        <a:off x="1389250" y="2414143"/>
        <a:ext cx="2049850" cy="424107"/>
      </dsp:txXfrm>
    </dsp:sp>
    <dsp:sp modelId="{604F84D6-0E12-43ED-B5C7-B7745005B2C1}">
      <dsp:nvSpPr>
        <dsp:cNvPr id="0" name=""/>
        <dsp:cNvSpPr/>
      </dsp:nvSpPr>
      <dsp:spPr>
        <a:xfrm>
          <a:off x="2696914" y="823742"/>
          <a:ext cx="1413690" cy="2827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Decisão de não incorporar </a:t>
          </a:r>
          <a:r>
            <a:rPr lang="pt-BR" sz="1600" kern="1200" dirty="0" err="1"/>
            <a:t>tafamidis</a:t>
          </a:r>
          <a:r>
            <a:rPr lang="pt-BR" sz="1600" kern="1200" dirty="0"/>
            <a:t> </a:t>
          </a:r>
          <a:r>
            <a:rPr lang="pt-BR" sz="1600" kern="1200" dirty="0" err="1"/>
            <a:t>meglumina</a:t>
          </a:r>
          <a:r>
            <a:rPr lang="pt-BR" sz="1600" kern="1200" dirty="0"/>
            <a:t> (cardiopatia)</a:t>
          </a:r>
        </a:p>
      </dsp:txBody>
      <dsp:txXfrm>
        <a:off x="2696914" y="823742"/>
        <a:ext cx="1413690" cy="2827380"/>
      </dsp:txXfrm>
    </dsp:sp>
    <dsp:sp modelId="{DEF5A362-5CB9-48BC-8423-950163E37BBB}">
      <dsp:nvSpPr>
        <dsp:cNvPr id="0" name=""/>
        <dsp:cNvSpPr/>
      </dsp:nvSpPr>
      <dsp:spPr>
        <a:xfrm>
          <a:off x="4398055" y="823742"/>
          <a:ext cx="706845" cy="706845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D993C3-43B0-4B99-B5D4-9D56BA72BB6C}">
      <dsp:nvSpPr>
        <dsp:cNvPr id="0" name=""/>
        <dsp:cNvSpPr/>
      </dsp:nvSpPr>
      <dsp:spPr>
        <a:xfrm>
          <a:off x="4468739" y="894426"/>
          <a:ext cx="565476" cy="565476"/>
        </a:xfrm>
        <a:prstGeom prst="pie">
          <a:avLst>
            <a:gd name="adj1" fmla="val 972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227744-CD8F-433C-BD7E-0BA8BD88F83D}">
      <dsp:nvSpPr>
        <dsp:cNvPr id="0" name=""/>
        <dsp:cNvSpPr/>
      </dsp:nvSpPr>
      <dsp:spPr>
        <a:xfrm rot="16200000">
          <a:off x="3585183" y="2414143"/>
          <a:ext cx="2049850" cy="424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2023</a:t>
          </a:r>
        </a:p>
      </dsp:txBody>
      <dsp:txXfrm>
        <a:off x="3585183" y="2414143"/>
        <a:ext cx="2049850" cy="424107"/>
      </dsp:txXfrm>
    </dsp:sp>
    <dsp:sp modelId="{D454914A-8C67-4425-AEED-DA327B0AB6C5}">
      <dsp:nvSpPr>
        <dsp:cNvPr id="0" name=""/>
        <dsp:cNvSpPr/>
      </dsp:nvSpPr>
      <dsp:spPr>
        <a:xfrm>
          <a:off x="4892846" y="823742"/>
          <a:ext cx="1413690" cy="2827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Decisão de não incorporar a </a:t>
          </a:r>
          <a:r>
            <a:rPr lang="pt-BR" sz="1600" kern="1200" dirty="0" err="1"/>
            <a:t>inotersena</a:t>
          </a: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Decisão de não incorporar a </a:t>
          </a:r>
          <a:r>
            <a:rPr lang="pt-BR" sz="1600" kern="1200" dirty="0" err="1"/>
            <a:t>patisirana</a:t>
          </a:r>
          <a:r>
            <a:rPr lang="pt-BR" sz="1600" kern="1200" dirty="0"/>
            <a:t> sódica</a:t>
          </a:r>
        </a:p>
      </dsp:txBody>
      <dsp:txXfrm>
        <a:off x="4892846" y="823742"/>
        <a:ext cx="1413690" cy="2827380"/>
      </dsp:txXfrm>
    </dsp:sp>
    <dsp:sp modelId="{EA16061C-06B1-47B3-97B1-9EBD6336D6B6}">
      <dsp:nvSpPr>
        <dsp:cNvPr id="0" name=""/>
        <dsp:cNvSpPr/>
      </dsp:nvSpPr>
      <dsp:spPr>
        <a:xfrm>
          <a:off x="6593987" y="823742"/>
          <a:ext cx="706845" cy="706845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EBDACA-6F5B-4452-B00A-E29C1BC14ABF}">
      <dsp:nvSpPr>
        <dsp:cNvPr id="0" name=""/>
        <dsp:cNvSpPr/>
      </dsp:nvSpPr>
      <dsp:spPr>
        <a:xfrm>
          <a:off x="6664672" y="894426"/>
          <a:ext cx="565476" cy="565476"/>
        </a:xfrm>
        <a:prstGeom prst="pie">
          <a:avLst>
            <a:gd name="adj1" fmla="val 756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FD5704-692A-48EA-BABF-A24AA6C8E553}">
      <dsp:nvSpPr>
        <dsp:cNvPr id="0" name=""/>
        <dsp:cNvSpPr/>
      </dsp:nvSpPr>
      <dsp:spPr>
        <a:xfrm rot="16200000">
          <a:off x="5781115" y="2414143"/>
          <a:ext cx="2049850" cy="424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2024</a:t>
          </a:r>
        </a:p>
      </dsp:txBody>
      <dsp:txXfrm>
        <a:off x="5781115" y="2414143"/>
        <a:ext cx="2049850" cy="424107"/>
      </dsp:txXfrm>
    </dsp:sp>
    <dsp:sp modelId="{660AEF06-9DF7-475E-ACBC-BFB5E348248C}">
      <dsp:nvSpPr>
        <dsp:cNvPr id="0" name=""/>
        <dsp:cNvSpPr/>
      </dsp:nvSpPr>
      <dsp:spPr>
        <a:xfrm>
          <a:off x="7088779" y="823742"/>
          <a:ext cx="1413690" cy="2827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Decisão de não incorporar a </a:t>
          </a:r>
          <a:r>
            <a:rPr lang="pt-BR" sz="1600" kern="1200" dirty="0" err="1"/>
            <a:t>inotersena</a:t>
          </a: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Decisão de incorporar </a:t>
          </a:r>
          <a:r>
            <a:rPr lang="pt-BR" sz="1600" kern="1200" dirty="0" err="1"/>
            <a:t>tafamidis</a:t>
          </a:r>
          <a:r>
            <a:rPr lang="pt-BR" sz="1600" kern="1200" dirty="0"/>
            <a:t> 61mg </a:t>
          </a:r>
          <a:r>
            <a:rPr lang="pt-BR" sz="1400" kern="1200" dirty="0"/>
            <a:t>(cardiomiopatia)</a:t>
          </a:r>
          <a:endParaRPr lang="pt-BR" sz="1600" kern="1200" dirty="0"/>
        </a:p>
      </dsp:txBody>
      <dsp:txXfrm>
        <a:off x="7088779" y="823742"/>
        <a:ext cx="1413690" cy="2827380"/>
      </dsp:txXfrm>
    </dsp:sp>
    <dsp:sp modelId="{33DA2E89-B91F-42ED-AF31-7A6366DCC9F4}">
      <dsp:nvSpPr>
        <dsp:cNvPr id="0" name=""/>
        <dsp:cNvSpPr/>
      </dsp:nvSpPr>
      <dsp:spPr>
        <a:xfrm>
          <a:off x="8789920" y="823742"/>
          <a:ext cx="706845" cy="706845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C67B21-E5D3-47D1-88A4-3B06479E742F}">
      <dsp:nvSpPr>
        <dsp:cNvPr id="0" name=""/>
        <dsp:cNvSpPr/>
      </dsp:nvSpPr>
      <dsp:spPr>
        <a:xfrm>
          <a:off x="8860604" y="894426"/>
          <a:ext cx="565476" cy="56547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AD1270-ED0C-4EC2-BFD8-EC9B9FACBA24}">
      <dsp:nvSpPr>
        <dsp:cNvPr id="0" name=""/>
        <dsp:cNvSpPr/>
      </dsp:nvSpPr>
      <dsp:spPr>
        <a:xfrm rot="16200000">
          <a:off x="7977048" y="2414143"/>
          <a:ext cx="2049850" cy="424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2025</a:t>
          </a:r>
        </a:p>
      </dsp:txBody>
      <dsp:txXfrm>
        <a:off x="7977048" y="2414143"/>
        <a:ext cx="2049850" cy="424107"/>
      </dsp:txXfrm>
    </dsp:sp>
    <dsp:sp modelId="{5AE6548E-8243-4586-910C-CEC9ECE2F909}">
      <dsp:nvSpPr>
        <dsp:cNvPr id="0" name=""/>
        <dsp:cNvSpPr/>
      </dsp:nvSpPr>
      <dsp:spPr>
        <a:xfrm>
          <a:off x="9284711" y="823742"/>
          <a:ext cx="1413690" cy="2827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Decisão de não incorporar a </a:t>
          </a:r>
          <a:r>
            <a:rPr lang="pt-BR" sz="1600" kern="1200" dirty="0" err="1"/>
            <a:t>vutrisirana</a:t>
          </a:r>
          <a:endParaRPr lang="pt-BR" sz="1600" kern="1200" dirty="0"/>
        </a:p>
      </dsp:txBody>
      <dsp:txXfrm>
        <a:off x="9284711" y="823742"/>
        <a:ext cx="1413690" cy="28273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PieProcess">
  <dgm:title val=""/>
  <dgm:desc val=""/>
  <dgm:catLst>
    <dgm:cat type="list" pri="8600"/>
    <dgm:cat type="process" pri="4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</dgm:alg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w" for="ch" forName="ParentComposite" refType="w" fact="0.5"/>
      <dgm:constr type="h" for="ch" forName="ParentComposite" refType="h"/>
      <dgm:constr type="w" for="ch" forName="negSibTrans" refType="h" refFor="ch" refForName="composite" fact="-0.075"/>
      <dgm:constr type="w" for="ch" forName="sibTrans" refType="w" refFor="ch" refForName="composite" fact="0.0425"/>
    </dgm:constrLst>
    <dgm:forEach name="nodesForEach" axis="ch" ptType="node" cnt="7">
      <dgm:layoutNode name="ParentComposite">
        <dgm:alg type="composite">
          <dgm:param type="ar" val="0.2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l" for="ch" forName="Chord" refType="w" fact="0"/>
              <dgm:constr type="t" for="ch" forName="Chord" refType="h" fact="0"/>
              <dgm:constr type="w" for="ch" forName="Chord" refType="w"/>
              <dgm:constr type="h" for="ch" forName="Chord" refType="h" fact="0.25"/>
              <dgm:constr type="l" for="ch" forName="Pie" refType="w" fact="0.1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if>
          <dgm:else name="Name6">
            <dgm:constrLst>
              <dgm:constr type="r" for="ch" forName="Parent" refType="w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r" for="ch" forName="Chord" refType="w"/>
              <dgm:constr type="t" for="ch" forName="Chord" refType="h" fact="0"/>
              <dgm:constr type="w" for="ch" forName="Chord" refType="w"/>
              <dgm:constr type="h" for="ch" forName="Chord" refType="h" fact="0.25"/>
              <dgm:constr type="r" for="ch" forName="Pie" refType="w" fact="0.9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else>
        </dgm:choose>
        <dgm:layoutNode name="Chord" styleLbl="bgShp">
          <dgm:alg type="sp"/>
          <dgm:choose name="Name7">
            <dgm:if name="Name8" func="var" arg="dir" op="equ" val="norm">
              <dgm:shape xmlns:r="http://schemas.openxmlformats.org/officeDocument/2006/relationships" type="chord" r:blip="">
                <dgm:adjLst>
                  <dgm:adj idx="1" val="80"/>
                  <dgm:adj idx="2" val="-80"/>
                </dgm:adjLst>
              </dgm:shape>
            </dgm:if>
            <dgm:else name="Name9">
              <dgm:shape xmlns:r="http://schemas.openxmlformats.org/officeDocument/2006/relationships" rot="180" type="chord" r:blip="">
                <dgm:adjLst>
                  <dgm:adj idx="1" val="80"/>
                  <dgm:adj idx="2" val="-80"/>
                </dgm:adjLst>
              </dgm:shape>
            </dgm:else>
          </dgm:choose>
          <dgm:presOf/>
        </dgm:layoutNode>
        <dgm:layoutNode name="Pie" styleLbl="alignNode1">
          <dgm:alg type="sp"/>
          <dgm:choose name="Name10">
            <dgm:if name="Name11" func="var" arg="dir" op="equ" val="norm">
              <dgm:choose name="Name12">
                <dgm:if name="Name13" axis="precedSib" ptType="node" func="cnt" op="equ" val="0">
                  <dgm:choose name="Name14">
                    <dgm:if name="Name1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1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17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if name="Name18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35"/>
                          <dgm:adj idx="2" val="-90"/>
                        </dgm:adjLst>
                      </dgm:shape>
                    </dgm:if>
                    <dgm:if name="Name19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26"/>
                          <dgm:adj idx="2" val="-90"/>
                        </dgm:adjLst>
                      </dgm:shape>
                    </dgm:if>
                    <dgm:if name="Name20" axis="followSib" ptType="node" func="cnt" op="equ" val="5">
                      <dgm:shape xmlns:r="http://schemas.openxmlformats.org/officeDocument/2006/relationships" type="pie" r:blip="">
                        <dgm:adjLst>
                          <dgm:adj idx="1" val="-120"/>
                          <dgm:adj idx="2" val="-90"/>
                        </dgm:adjLst>
                      </dgm:shape>
                    </dgm:if>
                    <dgm:else name="Name21">
                      <dgm:shape xmlns:r="http://schemas.openxmlformats.org/officeDocument/2006/relationships" type="pie" r:blip="">
                        <dgm:adjLst>
                          <dgm:adj idx="1" val="-115.7143"/>
                          <dgm:adj idx="2" val="-90"/>
                        </dgm:adjLst>
                      </dgm:shape>
                    </dgm:else>
                  </dgm:choose>
                </dgm:if>
                <dgm:if name="Name22" axis="precedSib" ptType="node" func="cnt" op="equ" val="1">
                  <dgm:choose name="Name23">
                    <dgm:if name="Name24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25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if name="Name26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27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62"/>
                          <dgm:adj idx="2" val="-90"/>
                        </dgm:adjLst>
                      </dgm:shape>
                    </dgm:if>
                    <dgm:if name="Name28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else name="Name29">
                      <dgm:shape xmlns:r="http://schemas.openxmlformats.org/officeDocument/2006/relationships" type="pie" r:blip="">
                        <dgm:adjLst>
                          <dgm:adj idx="1" val="-141.4286"/>
                          <dgm:adj idx="2" val="-90"/>
                        </dgm:adjLst>
                      </dgm:shape>
                    </dgm:else>
                  </dgm:choose>
                </dgm:if>
                <dgm:if name="Name30" axis="precedSib" ptType="node" func="cnt" op="equ" val="2">
                  <dgm:choose name="Name31">
                    <dgm:if name="Name32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33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35"/>
                          <dgm:adj idx="2" val="-90"/>
                        </dgm:adjLst>
                      </dgm:shape>
                    </dgm:if>
                    <dgm:if name="Name34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62"/>
                          <dgm:adj idx="2" val="-90"/>
                        </dgm:adjLst>
                      </dgm:shape>
                    </dgm:if>
                    <dgm:if name="Name35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else name="Name36">
                      <dgm:shape xmlns:r="http://schemas.openxmlformats.org/officeDocument/2006/relationships" type="pie" r:blip="">
                        <dgm:adjLst>
                          <dgm:adj idx="1" val="-167.1429"/>
                          <dgm:adj idx="2" val="-90"/>
                        </dgm:adjLst>
                      </dgm:shape>
                    </dgm:else>
                  </dgm:choose>
                </dgm:if>
                <dgm:if name="Name37" axis="precedSib" ptType="node" func="cnt" op="equ" val="3">
                  <dgm:choose name="Name38">
                    <dgm:if name="Name39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0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6"/>
                          <dgm:adj idx="2" val="-90"/>
                        </dgm:adjLst>
                      </dgm:shape>
                    </dgm:if>
                    <dgm:if name="Name41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else name="Name42">
                      <dgm:shape xmlns:r="http://schemas.openxmlformats.org/officeDocument/2006/relationships" type="pie" r:blip="">
                        <dgm:adjLst>
                          <dgm:adj idx="1" val="167.1429"/>
                          <dgm:adj idx="2" val="-90"/>
                        </dgm:adjLst>
                      </dgm:shape>
                    </dgm:else>
                  </dgm:choose>
                </dgm:if>
                <dgm:if name="Name43" axis="precedSib" ptType="node" func="cnt" op="equ" val="4">
                  <dgm:choose name="Name44">
                    <dgm:if name="Name4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0"/>
                          <dgm:adj idx="2" val="-90"/>
                        </dgm:adjLst>
                      </dgm:shape>
                    </dgm:if>
                    <dgm:else name="Name47">
                      <dgm:shape xmlns:r="http://schemas.openxmlformats.org/officeDocument/2006/relationships" type="pie" r:blip="">
                        <dgm:adjLst>
                          <dgm:adj idx="1" val="141.4286"/>
                          <dgm:adj idx="2" val="-90"/>
                        </dgm:adjLst>
                      </dgm:shape>
                    </dgm:else>
                  </dgm:choose>
                </dgm:if>
                <dgm:if name="Name48" axis="precedSib" ptType="node" func="cnt" op="equ" val="5">
                  <dgm:choose name="Name49">
                    <dgm:if name="Name50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51">
                      <dgm:shape xmlns:r="http://schemas.openxmlformats.org/officeDocument/2006/relationships" type="pie" r:blip="">
                        <dgm:adjLst>
                          <dgm:adj idx="1" val="115.7143"/>
                          <dgm:adj idx="2" val="-90"/>
                        </dgm:adjLst>
                      </dgm:shape>
                    </dgm:else>
                  </dgm:choose>
                </dgm:if>
                <dgm:else name="Name52">
                  <dgm:shape xmlns:r="http://schemas.openxmlformats.org/officeDocument/2006/relationships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if>
            <dgm:else name="Name53">
              <dgm:choose name="Name54">
                <dgm:if name="Name55" axis="precedSib" ptType="node" func="cnt" op="equ" val="0">
                  <dgm:choose name="Name56">
                    <dgm:if name="Name5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5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59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if name="Name60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35"/>
                        </dgm:adjLst>
                      </dgm:shape>
                    </dgm:if>
                    <dgm:if name="Name61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6"/>
                        </dgm:adjLst>
                      </dgm:shape>
                    </dgm:if>
                    <dgm:if name="Name62" axis="followSib" ptType="node" func="cnt" op="equ" val="5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0"/>
                        </dgm:adjLst>
                      </dgm:shape>
                    </dgm:if>
                    <dgm:else name="Name6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15.7143"/>
                        </dgm:adjLst>
                      </dgm:shape>
                    </dgm:else>
                  </dgm:choose>
                </dgm:if>
                <dgm:if name="Name64" axis="precedSib" ptType="node" func="cnt" op="equ" val="1">
                  <dgm:choose name="Name65">
                    <dgm:if name="Name66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67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if name="Name68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69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2"/>
                        </dgm:adjLst>
                      </dgm:shape>
                    </dgm:if>
                    <dgm:if name="Name70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else name="Name7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41.4286"/>
                        </dgm:adjLst>
                      </dgm:shape>
                    </dgm:else>
                  </dgm:choose>
                </dgm:if>
                <dgm:if name="Name72" axis="precedSib" ptType="node" func="cnt" op="equ" val="2">
                  <dgm:choose name="Name73">
                    <dgm:if name="Name74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75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35"/>
                        </dgm:adjLst>
                      </dgm:shape>
                    </dgm:if>
                    <dgm:if name="Name76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2"/>
                        </dgm:adjLst>
                      </dgm:shape>
                    </dgm:if>
                    <dgm:if name="Name77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else name="Name78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7.1429"/>
                        </dgm:adjLst>
                      </dgm:shape>
                    </dgm:else>
                  </dgm:choose>
                </dgm:if>
                <dgm:if name="Name79" axis="precedSib" ptType="node" func="cnt" op="equ" val="3">
                  <dgm:choose name="Name80">
                    <dgm:if name="Name81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2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6"/>
                        </dgm:adjLst>
                      </dgm:shape>
                    </dgm:if>
                    <dgm:if name="Name83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else name="Name8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7.1429"/>
                        </dgm:adjLst>
                      </dgm:shape>
                    </dgm:else>
                  </dgm:choose>
                </dgm:if>
                <dgm:if name="Name85" axis="precedSib" ptType="node" func="cnt" op="equ" val="4">
                  <dgm:choose name="Name86">
                    <dgm:if name="Name8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0"/>
                        </dgm:adjLst>
                      </dgm:shape>
                    </dgm:if>
                    <dgm:else name="Name89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41.4286"/>
                        </dgm:adjLst>
                      </dgm:shape>
                    </dgm:else>
                  </dgm:choose>
                </dgm:if>
                <dgm:if name="Name90" axis="precedSib" ptType="node" func="cnt" op="equ" val="5">
                  <dgm:choose name="Name91">
                    <dgm:if name="Name92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9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15.7143"/>
                        </dgm:adjLst>
                      </dgm:shape>
                    </dgm:else>
                  </dgm:choose>
                </dgm:if>
                <dgm:else name="Name94">
                  <dgm:shape xmlns:r="http://schemas.openxmlformats.org/officeDocument/2006/relationships" rot="180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else>
          </dgm:choose>
          <dgm:presOf/>
        </dgm:layoutNode>
        <dgm:layoutNode name="Parent" styleLbl="revTx">
          <dgm:varLst>
            <dgm:chMax val="1"/>
            <dgm:chPref val="1"/>
            <dgm:bulletEnabled val="1"/>
          </dgm:varLst>
          <dgm:choose name="Name95">
            <dgm:if name="Name96" func="var" arg="dir" op="equ" val="norm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autoTxRot" val="grav"/>
              </dgm:alg>
            </dgm:if>
            <dgm:else name="Name97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autoTxRot" val="grav"/>
              </dgm:alg>
            </dgm:else>
          </dgm:choose>
          <dgm:choose name="Name98">
            <dgm:if name="Name99" func="var" arg="dir" op="equ" val="norm">
              <dgm:shape xmlns:r="http://schemas.openxmlformats.org/officeDocument/2006/relationships" rot="-90" type="rect" r:blip="">
                <dgm:adjLst/>
              </dgm:shape>
            </dgm:if>
            <dgm:else name="Name100">
              <dgm:shape xmlns:r="http://schemas.openxmlformats.org/officeDocument/2006/relationships" rot="90" type="rect" r:blip="">
                <dgm:adjLst/>
              </dgm:shape>
            </dgm:else>
          </dgm:choose>
          <dgm:presOf axis="self" ptType="node"/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</dgm:layoutNode>
      <dgm:choose name="Name101">
        <dgm:if name="Name102" axis="ch" ptType="node" func="cnt" op="gte" val="1">
          <dgm:forEach name="negSibTransForEach" axis="ch" ptType="sibTrans" hideLastTrans="0" cnt="1">
            <dgm:layoutNode name="neg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  <dgm:layoutNode name="composite">
            <dgm:alg type="composite">
              <dgm:param type="ar" val="0.5"/>
            </dgm:alg>
            <dgm:shape xmlns:r="http://schemas.openxmlformats.org/officeDocument/2006/relationships" r:blip="">
              <dgm:adjLst/>
            </dgm:shape>
            <dgm:choose name="Name103">
              <dgm:if name="Name104" func="var" arg="dir" op="equ" val="norm">
                <dgm:constrLst>
                  <dgm:constr type="l" for="ch" forName="Child" refType="w" fact="0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if>
              <dgm:else name="Name105">
                <dgm:constrLst>
                  <dgm:constr type="r" for="ch" forName="Child" refType="w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else>
            </dgm:choose>
            <dgm:ruleLst/>
            <dgm:layoutNode name="Child" styleLbl="revTx">
              <dgm:varLst>
                <dgm:chMax val="0"/>
                <dgm:chPref val="0"/>
                <dgm:bulletEnabled val="1"/>
              </dgm:varLst>
              <dgm:choose name="Name106">
                <dgm:if name="Name107" func="var" arg="dir" op="equ" val="norm">
                  <dgm:alg type="tx">
                    <dgm:param type="parTxLTRAlign" val="l"/>
                    <dgm:param type="parTxRTLAlign" val="r"/>
                    <dgm:param type="txAnchorVert" val="t"/>
                  </dgm:alg>
                </dgm:if>
                <dgm:else name="Name108">
                  <dgm:alg type="tx">
                    <dgm:param type="parTxLTRAlign" val="r"/>
                    <dgm:param type="parTxRTLAlign" val="l"/>
                    <dgm:param type="txAnchorVert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"/>
                <dgm:constr type="rMarg" refType="primFontSz" fact="0"/>
                <dgm:constr type="tMarg" refType="primFontSz" fact="0"/>
                <dgm:constr type="bMarg" refType="primFontSz" fact="0"/>
              </dgm:constrLst>
              <dgm:ruleLst>
                <dgm:rule type="primFontSz" val="5" fact="NaN" max="NaN"/>
              </dgm:ruleLst>
            </dgm:layoutNode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</dgm:if>
        <dgm:else name="Name10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20494-C441-4E17-8799-068E8D41BFD9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A8667-3526-4782-AB87-81383F3F43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73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3536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019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448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8815A-9E8A-D694-1E3C-1618C9C8D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EA3150E-967B-3E07-EF0B-82DE5C7010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5AA0457-C7ED-108D-F43B-1E240A9018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FFA5945-9C87-61DA-3369-60D10EC456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908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0663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3076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758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7746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697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68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925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289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15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7338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14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29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67-3526-4782-AB87-81383F3F43C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47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103A12-6945-47C8-8758-1196B35EC4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-1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D889A00-7C5F-49E8-BB13-62960BBC234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43514" y="2119863"/>
            <a:ext cx="4208970" cy="2618271"/>
          </a:xfrm>
          <a:custGeom>
            <a:avLst/>
            <a:gdLst>
              <a:gd name="connsiteX0" fmla="*/ 4105851 w 4208970"/>
              <a:gd name="connsiteY0" fmla="*/ 2394918 h 2618271"/>
              <a:gd name="connsiteX1" fmla="*/ 4178898 w 4208970"/>
              <a:gd name="connsiteY1" fmla="*/ 2424562 h 2618271"/>
              <a:gd name="connsiteX2" fmla="*/ 4208970 w 4208970"/>
              <a:gd name="connsiteY2" fmla="*/ 2497181 h 2618271"/>
              <a:gd name="connsiteX3" fmla="*/ 4178898 w 4208970"/>
              <a:gd name="connsiteY3" fmla="*/ 2570222 h 2618271"/>
              <a:gd name="connsiteX4" fmla="*/ 4105851 w 4208970"/>
              <a:gd name="connsiteY4" fmla="*/ 2600300 h 2618271"/>
              <a:gd name="connsiteX5" fmla="*/ 4030671 w 4208970"/>
              <a:gd name="connsiteY5" fmla="*/ 2570222 h 2618271"/>
              <a:gd name="connsiteX6" fmla="*/ 4000164 w 4208970"/>
              <a:gd name="connsiteY6" fmla="*/ 2497181 h 2618271"/>
              <a:gd name="connsiteX7" fmla="*/ 4030671 w 4208970"/>
              <a:gd name="connsiteY7" fmla="*/ 2424562 h 2618271"/>
              <a:gd name="connsiteX8" fmla="*/ 4105851 w 4208970"/>
              <a:gd name="connsiteY8" fmla="*/ 2394918 h 2618271"/>
              <a:gd name="connsiteX9" fmla="*/ 2048396 w 4208970"/>
              <a:gd name="connsiteY9" fmla="*/ 2009825 h 2618271"/>
              <a:gd name="connsiteX10" fmla="*/ 1911273 w 4208970"/>
              <a:gd name="connsiteY10" fmla="*/ 2072857 h 2618271"/>
              <a:gd name="connsiteX11" fmla="*/ 1867830 w 4208970"/>
              <a:gd name="connsiteY11" fmla="*/ 2189535 h 2618271"/>
              <a:gd name="connsiteX12" fmla="*/ 1911273 w 4208970"/>
              <a:gd name="connsiteY12" fmla="*/ 2306213 h 2618271"/>
              <a:gd name="connsiteX13" fmla="*/ 2048396 w 4208970"/>
              <a:gd name="connsiteY13" fmla="*/ 2369245 h 2618271"/>
              <a:gd name="connsiteX14" fmla="*/ 2176579 w 4208970"/>
              <a:gd name="connsiteY14" fmla="*/ 2317291 h 2618271"/>
              <a:gd name="connsiteX15" fmla="*/ 2228961 w 4208970"/>
              <a:gd name="connsiteY15" fmla="*/ 2189535 h 2618271"/>
              <a:gd name="connsiteX16" fmla="*/ 2176151 w 4208970"/>
              <a:gd name="connsiteY16" fmla="*/ 2062207 h 2618271"/>
              <a:gd name="connsiteX17" fmla="*/ 2048396 w 4208970"/>
              <a:gd name="connsiteY17" fmla="*/ 2009825 h 2618271"/>
              <a:gd name="connsiteX18" fmla="*/ 3233661 w 4208970"/>
              <a:gd name="connsiteY18" fmla="*/ 1781336 h 2618271"/>
              <a:gd name="connsiteX19" fmla="*/ 3288283 w 4208970"/>
              <a:gd name="connsiteY19" fmla="*/ 1783890 h 2618271"/>
              <a:gd name="connsiteX20" fmla="*/ 3288283 w 4208970"/>
              <a:gd name="connsiteY20" fmla="*/ 2050901 h 2618271"/>
              <a:gd name="connsiteX21" fmla="*/ 3168797 w 4208970"/>
              <a:gd name="connsiteY21" fmla="*/ 2022661 h 2618271"/>
              <a:gd name="connsiteX22" fmla="*/ 2989582 w 4208970"/>
              <a:gd name="connsiteY22" fmla="*/ 2136478 h 2618271"/>
              <a:gd name="connsiteX23" fmla="*/ 2974218 w 4208970"/>
              <a:gd name="connsiteY23" fmla="*/ 2246871 h 2618271"/>
              <a:gd name="connsiteX24" fmla="*/ 2974218 w 4208970"/>
              <a:gd name="connsiteY24" fmla="*/ 2586608 h 2618271"/>
              <a:gd name="connsiteX25" fmla="*/ 2692672 w 4208970"/>
              <a:gd name="connsiteY25" fmla="*/ 2586608 h 2618271"/>
              <a:gd name="connsiteX26" fmla="*/ 2692672 w 4208970"/>
              <a:gd name="connsiteY26" fmla="*/ 1792461 h 2618271"/>
              <a:gd name="connsiteX27" fmla="*/ 2974218 w 4208970"/>
              <a:gd name="connsiteY27" fmla="*/ 1792461 h 2618271"/>
              <a:gd name="connsiteX28" fmla="*/ 2974218 w 4208970"/>
              <a:gd name="connsiteY28" fmla="*/ 1922537 h 2618271"/>
              <a:gd name="connsiteX29" fmla="*/ 3069809 w 4208970"/>
              <a:gd name="connsiteY29" fmla="*/ 1822413 h 2618271"/>
              <a:gd name="connsiteX30" fmla="*/ 3233661 w 4208970"/>
              <a:gd name="connsiteY30" fmla="*/ 1781336 h 2618271"/>
              <a:gd name="connsiteX31" fmla="*/ 1973423 w 4208970"/>
              <a:gd name="connsiteY31" fmla="*/ 1767644 h 2618271"/>
              <a:gd name="connsiteX32" fmla="*/ 2132381 w 4208970"/>
              <a:gd name="connsiteY32" fmla="*/ 1802731 h 2618271"/>
              <a:gd name="connsiteX33" fmla="*/ 2220404 w 4208970"/>
              <a:gd name="connsiteY33" fmla="*/ 1870336 h 2618271"/>
              <a:gd name="connsiteX34" fmla="*/ 2220404 w 4208970"/>
              <a:gd name="connsiteY34" fmla="*/ 1792461 h 2618271"/>
              <a:gd name="connsiteX35" fmla="*/ 2501949 w 4208970"/>
              <a:gd name="connsiteY35" fmla="*/ 1792461 h 2618271"/>
              <a:gd name="connsiteX36" fmla="*/ 2501949 w 4208970"/>
              <a:gd name="connsiteY36" fmla="*/ 2586608 h 2618271"/>
              <a:gd name="connsiteX37" fmla="*/ 2220404 w 4208970"/>
              <a:gd name="connsiteY37" fmla="*/ 2586608 h 2618271"/>
              <a:gd name="connsiteX38" fmla="*/ 2220404 w 4208970"/>
              <a:gd name="connsiteY38" fmla="*/ 2498465 h 2618271"/>
              <a:gd name="connsiteX39" fmla="*/ 2139213 w 4208970"/>
              <a:gd name="connsiteY39" fmla="*/ 2572060 h 2618271"/>
              <a:gd name="connsiteX40" fmla="*/ 1975977 w 4208970"/>
              <a:gd name="connsiteY40" fmla="*/ 2612281 h 2618271"/>
              <a:gd name="connsiteX41" fmla="*/ 1712750 w 4208970"/>
              <a:gd name="connsiteY41" fmla="*/ 2510552 h 2618271"/>
              <a:gd name="connsiteX42" fmla="*/ 1575159 w 4208970"/>
              <a:gd name="connsiteY42" fmla="*/ 2189107 h 2618271"/>
              <a:gd name="connsiteX43" fmla="*/ 1716173 w 4208970"/>
              <a:gd name="connsiteY43" fmla="*/ 1864252 h 2618271"/>
              <a:gd name="connsiteX44" fmla="*/ 1973423 w 4208970"/>
              <a:gd name="connsiteY44" fmla="*/ 1767644 h 2618271"/>
              <a:gd name="connsiteX45" fmla="*/ 3449091 w 4208970"/>
              <a:gd name="connsiteY45" fmla="*/ 1553704 h 2618271"/>
              <a:gd name="connsiteX46" fmla="*/ 3730637 w 4208970"/>
              <a:gd name="connsiteY46" fmla="*/ 1553704 h 2618271"/>
              <a:gd name="connsiteX47" fmla="*/ 3730637 w 4208970"/>
              <a:gd name="connsiteY47" fmla="*/ 1792461 h 2618271"/>
              <a:gd name="connsiteX48" fmla="*/ 3890664 w 4208970"/>
              <a:gd name="connsiteY48" fmla="*/ 1792461 h 2618271"/>
              <a:gd name="connsiteX49" fmla="*/ 3890664 w 4208970"/>
              <a:gd name="connsiteY49" fmla="*/ 2022661 h 2618271"/>
              <a:gd name="connsiteX50" fmla="*/ 3730637 w 4208970"/>
              <a:gd name="connsiteY50" fmla="*/ 2022661 h 2618271"/>
              <a:gd name="connsiteX51" fmla="*/ 3730637 w 4208970"/>
              <a:gd name="connsiteY51" fmla="*/ 2586608 h 2618271"/>
              <a:gd name="connsiteX52" fmla="*/ 3449091 w 4208970"/>
              <a:gd name="connsiteY52" fmla="*/ 2586608 h 2618271"/>
              <a:gd name="connsiteX53" fmla="*/ 3449091 w 4208970"/>
              <a:gd name="connsiteY53" fmla="*/ 2022661 h 2618271"/>
              <a:gd name="connsiteX54" fmla="*/ 3356669 w 4208970"/>
              <a:gd name="connsiteY54" fmla="*/ 2022661 h 2618271"/>
              <a:gd name="connsiteX55" fmla="*/ 3356669 w 4208970"/>
              <a:gd name="connsiteY55" fmla="*/ 1792461 h 2618271"/>
              <a:gd name="connsiteX56" fmla="*/ 3449091 w 4208970"/>
              <a:gd name="connsiteY56" fmla="*/ 1792461 h 2618271"/>
              <a:gd name="connsiteX57" fmla="*/ 1058316 w 4208970"/>
              <a:gd name="connsiteY57" fmla="*/ 1553704 h 2618271"/>
              <a:gd name="connsiteX58" fmla="*/ 1339862 w 4208970"/>
              <a:gd name="connsiteY58" fmla="*/ 1553704 h 2618271"/>
              <a:gd name="connsiteX59" fmla="*/ 1339862 w 4208970"/>
              <a:gd name="connsiteY59" fmla="*/ 1792461 h 2618271"/>
              <a:gd name="connsiteX60" fmla="*/ 1499889 w 4208970"/>
              <a:gd name="connsiteY60" fmla="*/ 1792461 h 2618271"/>
              <a:gd name="connsiteX61" fmla="*/ 1499889 w 4208970"/>
              <a:gd name="connsiteY61" fmla="*/ 2022661 h 2618271"/>
              <a:gd name="connsiteX62" fmla="*/ 1339862 w 4208970"/>
              <a:gd name="connsiteY62" fmla="*/ 2022661 h 2618271"/>
              <a:gd name="connsiteX63" fmla="*/ 1339862 w 4208970"/>
              <a:gd name="connsiteY63" fmla="*/ 2586608 h 2618271"/>
              <a:gd name="connsiteX64" fmla="*/ 1058316 w 4208970"/>
              <a:gd name="connsiteY64" fmla="*/ 2586608 h 2618271"/>
              <a:gd name="connsiteX65" fmla="*/ 1058316 w 4208970"/>
              <a:gd name="connsiteY65" fmla="*/ 2022661 h 2618271"/>
              <a:gd name="connsiteX66" fmla="*/ 965894 w 4208970"/>
              <a:gd name="connsiteY66" fmla="*/ 2022661 h 2618271"/>
              <a:gd name="connsiteX67" fmla="*/ 965894 w 4208970"/>
              <a:gd name="connsiteY67" fmla="*/ 1792461 h 2618271"/>
              <a:gd name="connsiteX68" fmla="*/ 1058316 w 4208970"/>
              <a:gd name="connsiteY68" fmla="*/ 1792461 h 2618271"/>
              <a:gd name="connsiteX69" fmla="*/ 444140 w 4208970"/>
              <a:gd name="connsiteY69" fmla="*/ 1390253 h 2618271"/>
              <a:gd name="connsiteX70" fmla="*/ 814685 w 4208970"/>
              <a:gd name="connsiteY70" fmla="*/ 1485243 h 2618271"/>
              <a:gd name="connsiteX71" fmla="*/ 693167 w 4208970"/>
              <a:gd name="connsiteY71" fmla="*/ 1721433 h 2618271"/>
              <a:gd name="connsiteX72" fmla="*/ 492397 w 4208970"/>
              <a:gd name="connsiteY72" fmla="*/ 1643559 h 2618271"/>
              <a:gd name="connsiteX73" fmla="*/ 404882 w 4208970"/>
              <a:gd name="connsiteY73" fmla="*/ 1668470 h 2618271"/>
              <a:gd name="connsiteX74" fmla="*/ 361131 w 4208970"/>
              <a:gd name="connsiteY74" fmla="*/ 1744057 h 2618271"/>
              <a:gd name="connsiteX75" fmla="*/ 418561 w 4208970"/>
              <a:gd name="connsiteY75" fmla="*/ 1823924 h 2618271"/>
              <a:gd name="connsiteX76" fmla="*/ 572865 w 4208970"/>
              <a:gd name="connsiteY76" fmla="*/ 1877182 h 2618271"/>
              <a:gd name="connsiteX77" fmla="*/ 802597 w 4208970"/>
              <a:gd name="connsiteY77" fmla="*/ 2010841 h 2618271"/>
              <a:gd name="connsiteX78" fmla="*/ 861752 w 4208970"/>
              <a:gd name="connsiteY78" fmla="*/ 2200178 h 2618271"/>
              <a:gd name="connsiteX79" fmla="*/ 601600 w 4208970"/>
              <a:gd name="connsiteY79" fmla="*/ 2586568 h 2618271"/>
              <a:gd name="connsiteX80" fmla="*/ 406486 w 4208970"/>
              <a:gd name="connsiteY80" fmla="*/ 2618271 h 2618271"/>
              <a:gd name="connsiteX81" fmla="*/ 0 w 4208970"/>
              <a:gd name="connsiteY81" fmla="*/ 2485628 h 2618271"/>
              <a:gd name="connsiteX82" fmla="*/ 130075 w 4208970"/>
              <a:gd name="connsiteY82" fmla="*/ 2240880 h 2618271"/>
              <a:gd name="connsiteX83" fmla="*/ 398477 w 4208970"/>
              <a:gd name="connsiteY83" fmla="*/ 2364966 h 2618271"/>
              <a:gd name="connsiteX84" fmla="*/ 498815 w 4208970"/>
              <a:gd name="connsiteY84" fmla="*/ 2337301 h 2618271"/>
              <a:gd name="connsiteX85" fmla="*/ 546831 w 4208970"/>
              <a:gd name="connsiteY85" fmla="*/ 2249131 h 2618271"/>
              <a:gd name="connsiteX86" fmla="*/ 493681 w 4208970"/>
              <a:gd name="connsiteY86" fmla="*/ 2162685 h 2618271"/>
              <a:gd name="connsiteX87" fmla="*/ 360810 w 4208970"/>
              <a:gd name="connsiteY87" fmla="*/ 2109949 h 2618271"/>
              <a:gd name="connsiteX88" fmla="*/ 218513 w 4208970"/>
              <a:gd name="connsiteY88" fmla="*/ 2063791 h 2618271"/>
              <a:gd name="connsiteX89" fmla="*/ 139649 w 4208970"/>
              <a:gd name="connsiteY89" fmla="*/ 2017634 h 2618271"/>
              <a:gd name="connsiteX90" fmla="*/ 46211 w 4208970"/>
              <a:gd name="connsiteY90" fmla="*/ 1785147 h 2618271"/>
              <a:gd name="connsiteX91" fmla="*/ 142912 w 4208970"/>
              <a:gd name="connsiteY91" fmla="*/ 1515903 h 2618271"/>
              <a:gd name="connsiteX92" fmla="*/ 444140 w 4208970"/>
              <a:gd name="connsiteY92" fmla="*/ 1390253 h 2618271"/>
              <a:gd name="connsiteX93" fmla="*/ 1275382 w 4208970"/>
              <a:gd name="connsiteY93" fmla="*/ 528861 h 2618271"/>
              <a:gd name="connsiteX94" fmla="*/ 1159614 w 4208970"/>
              <a:gd name="connsiteY94" fmla="*/ 571609 h 2618271"/>
              <a:gd name="connsiteX95" fmla="*/ 1115355 w 4208970"/>
              <a:gd name="connsiteY95" fmla="*/ 663215 h 2618271"/>
              <a:gd name="connsiteX96" fmla="*/ 1434554 w 4208970"/>
              <a:gd name="connsiteY96" fmla="*/ 663215 h 2618271"/>
              <a:gd name="connsiteX97" fmla="*/ 1275382 w 4208970"/>
              <a:gd name="connsiteY97" fmla="*/ 528861 h 2618271"/>
              <a:gd name="connsiteX98" fmla="*/ 1264257 w 4208970"/>
              <a:gd name="connsiteY98" fmla="*/ 351718 h 2618271"/>
              <a:gd name="connsiteX99" fmla="*/ 1634802 w 4208970"/>
              <a:gd name="connsiteY99" fmla="*/ 540333 h 2618271"/>
              <a:gd name="connsiteX100" fmla="*/ 1697273 w 4208970"/>
              <a:gd name="connsiteY100" fmla="*/ 787234 h 2618271"/>
              <a:gd name="connsiteX101" fmla="*/ 1697273 w 4208970"/>
              <a:gd name="connsiteY101" fmla="*/ 823243 h 2618271"/>
              <a:gd name="connsiteX102" fmla="*/ 1107653 w 4208970"/>
              <a:gd name="connsiteY102" fmla="*/ 823243 h 2618271"/>
              <a:gd name="connsiteX103" fmla="*/ 1279554 w 4208970"/>
              <a:gd name="connsiteY103" fmla="*/ 1002097 h 2618271"/>
              <a:gd name="connsiteX104" fmla="*/ 1414016 w 4208970"/>
              <a:gd name="connsiteY104" fmla="*/ 926790 h 2618271"/>
              <a:gd name="connsiteX105" fmla="*/ 1686148 w 4208970"/>
              <a:gd name="connsiteY105" fmla="*/ 926790 h 2618271"/>
              <a:gd name="connsiteX106" fmla="*/ 1590303 w 4208970"/>
              <a:gd name="connsiteY106" fmla="*/ 1093142 h 2618271"/>
              <a:gd name="connsiteX107" fmla="*/ 1283084 w 4208970"/>
              <a:gd name="connsiteY107" fmla="*/ 1199778 h 2618271"/>
              <a:gd name="connsiteX108" fmla="*/ 915107 w 4208970"/>
              <a:gd name="connsiteY108" fmla="*/ 1050876 h 2618271"/>
              <a:gd name="connsiteX109" fmla="*/ 822684 w 4208970"/>
              <a:gd name="connsiteY109" fmla="*/ 779599 h 2618271"/>
              <a:gd name="connsiteX110" fmla="*/ 938212 w 4208970"/>
              <a:gd name="connsiteY110" fmla="*/ 470669 h 2618271"/>
              <a:gd name="connsiteX111" fmla="*/ 1264257 w 4208970"/>
              <a:gd name="connsiteY111" fmla="*/ 351718 h 2618271"/>
              <a:gd name="connsiteX112" fmla="*/ 3410508 w 4208970"/>
              <a:gd name="connsiteY112" fmla="*/ 345728 h 2618271"/>
              <a:gd name="connsiteX113" fmla="*/ 3668092 w 4208970"/>
              <a:gd name="connsiteY113" fmla="*/ 397074 h 2618271"/>
              <a:gd name="connsiteX114" fmla="*/ 3573102 w 4208970"/>
              <a:gd name="connsiteY114" fmla="*/ 578495 h 2618271"/>
              <a:gd name="connsiteX115" fmla="*/ 3423037 w 4208970"/>
              <a:gd name="connsiteY115" fmla="*/ 537418 h 2618271"/>
              <a:gd name="connsiteX116" fmla="*/ 3338624 w 4208970"/>
              <a:gd name="connsiteY116" fmla="*/ 596105 h 2618271"/>
              <a:gd name="connsiteX117" fmla="*/ 3372774 w 4208970"/>
              <a:gd name="connsiteY117" fmla="*/ 639254 h 2618271"/>
              <a:gd name="connsiteX118" fmla="*/ 3463257 w 4208970"/>
              <a:gd name="connsiteY118" fmla="*/ 662360 h 2618271"/>
              <a:gd name="connsiteX119" fmla="*/ 3625464 w 4208970"/>
              <a:gd name="connsiteY119" fmla="*/ 735955 h 2618271"/>
              <a:gd name="connsiteX120" fmla="*/ 3691198 w 4208970"/>
              <a:gd name="connsiteY120" fmla="*/ 900261 h 2618271"/>
              <a:gd name="connsiteX121" fmla="*/ 3600487 w 4208970"/>
              <a:gd name="connsiteY121" fmla="*/ 1107356 h 2618271"/>
              <a:gd name="connsiteX122" fmla="*/ 3313807 w 4208970"/>
              <a:gd name="connsiteY122" fmla="*/ 1198067 h 2618271"/>
              <a:gd name="connsiteX123" fmla="*/ 2996319 w 4208970"/>
              <a:gd name="connsiteY123" fmla="*/ 1106500 h 2618271"/>
              <a:gd name="connsiteX124" fmla="*/ 3098155 w 4208970"/>
              <a:gd name="connsiteY124" fmla="*/ 907963 h 2618271"/>
              <a:gd name="connsiteX125" fmla="*/ 3321749 w 4208970"/>
              <a:gd name="connsiteY125" fmla="*/ 986694 h 2618271"/>
              <a:gd name="connsiteX126" fmla="*/ 3409652 w 4208970"/>
              <a:gd name="connsiteY126" fmla="*/ 925934 h 2618271"/>
              <a:gd name="connsiteX127" fmla="*/ 3378925 w 4208970"/>
              <a:gd name="connsiteY127" fmla="*/ 877156 h 2618271"/>
              <a:gd name="connsiteX128" fmla="*/ 3290140 w 4208970"/>
              <a:gd name="connsiteY128" fmla="*/ 850627 h 2618271"/>
              <a:gd name="connsiteX129" fmla="*/ 3188545 w 4208970"/>
              <a:gd name="connsiteY129" fmla="*/ 824139 h 2618271"/>
              <a:gd name="connsiteX130" fmla="*/ 3073298 w 4208970"/>
              <a:gd name="connsiteY130" fmla="*/ 719923 h 2618271"/>
              <a:gd name="connsiteX131" fmla="*/ 3057078 w 4208970"/>
              <a:gd name="connsiteY131" fmla="*/ 627648 h 2618271"/>
              <a:gd name="connsiteX132" fmla="*/ 3128106 w 4208970"/>
              <a:gd name="connsiteY132" fmla="*/ 445678 h 2618271"/>
              <a:gd name="connsiteX133" fmla="*/ 3410508 w 4208970"/>
              <a:gd name="connsiteY133" fmla="*/ 345728 h 2618271"/>
              <a:gd name="connsiteX134" fmla="*/ 1886992 w 4208970"/>
              <a:gd name="connsiteY134" fmla="*/ 135210 h 2618271"/>
              <a:gd name="connsiteX135" fmla="*/ 2168537 w 4208970"/>
              <a:gd name="connsiteY135" fmla="*/ 135210 h 2618271"/>
              <a:gd name="connsiteX136" fmla="*/ 2168537 w 4208970"/>
              <a:gd name="connsiteY136" fmla="*/ 373968 h 2618271"/>
              <a:gd name="connsiteX137" fmla="*/ 2328564 w 4208970"/>
              <a:gd name="connsiteY137" fmla="*/ 373968 h 2618271"/>
              <a:gd name="connsiteX138" fmla="*/ 2328564 w 4208970"/>
              <a:gd name="connsiteY138" fmla="*/ 604168 h 2618271"/>
              <a:gd name="connsiteX139" fmla="*/ 2168537 w 4208970"/>
              <a:gd name="connsiteY139" fmla="*/ 604168 h 2618271"/>
              <a:gd name="connsiteX140" fmla="*/ 2168537 w 4208970"/>
              <a:gd name="connsiteY140" fmla="*/ 1168115 h 2618271"/>
              <a:gd name="connsiteX141" fmla="*/ 1886992 w 4208970"/>
              <a:gd name="connsiteY141" fmla="*/ 1168115 h 2618271"/>
              <a:gd name="connsiteX142" fmla="*/ 1886992 w 4208970"/>
              <a:gd name="connsiteY142" fmla="*/ 604168 h 2618271"/>
              <a:gd name="connsiteX143" fmla="*/ 1794569 w 4208970"/>
              <a:gd name="connsiteY143" fmla="*/ 604168 h 2618271"/>
              <a:gd name="connsiteX144" fmla="*/ 1794569 w 4208970"/>
              <a:gd name="connsiteY144" fmla="*/ 373968 h 2618271"/>
              <a:gd name="connsiteX145" fmla="*/ 1886992 w 4208970"/>
              <a:gd name="connsiteY145" fmla="*/ 373968 h 2618271"/>
              <a:gd name="connsiteX146" fmla="*/ 2598948 w 4208970"/>
              <a:gd name="connsiteY146" fmla="*/ 0 h 2618271"/>
              <a:gd name="connsiteX147" fmla="*/ 2862523 w 4208970"/>
              <a:gd name="connsiteY147" fmla="*/ 0 h 2618271"/>
              <a:gd name="connsiteX148" fmla="*/ 2577554 w 4208970"/>
              <a:gd name="connsiteY148" fmla="*/ 513457 h 2618271"/>
              <a:gd name="connsiteX149" fmla="*/ 2397844 w 4208970"/>
              <a:gd name="connsiteY149" fmla="*/ 513457 h 2618271"/>
              <a:gd name="connsiteX150" fmla="*/ 52201 w 4208970"/>
              <a:gd name="connsiteY150" fmla="*/ 0 h 2618271"/>
              <a:gd name="connsiteX151" fmla="*/ 355996 w 4208970"/>
              <a:gd name="connsiteY151" fmla="*/ 0 h 2618271"/>
              <a:gd name="connsiteX152" fmla="*/ 355996 w 4208970"/>
              <a:gd name="connsiteY152" fmla="*/ 914809 h 2618271"/>
              <a:gd name="connsiteX153" fmla="*/ 720551 w 4208970"/>
              <a:gd name="connsiteY153" fmla="*/ 914809 h 2618271"/>
              <a:gd name="connsiteX154" fmla="*/ 720551 w 4208970"/>
              <a:gd name="connsiteY154" fmla="*/ 1168115 h 2618271"/>
              <a:gd name="connsiteX155" fmla="*/ 52201 w 4208970"/>
              <a:gd name="connsiteY155" fmla="*/ 1168115 h 2618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</a:cxnLst>
            <a:rect l="l" t="t" r="r" b="b"/>
            <a:pathLst>
              <a:path w="4208970" h="2618271">
                <a:moveTo>
                  <a:pt x="4105851" y="2394918"/>
                </a:moveTo>
                <a:cubicBezTo>
                  <a:pt x="4134502" y="2394918"/>
                  <a:pt x="4158851" y="2404799"/>
                  <a:pt x="4178898" y="2424562"/>
                </a:cubicBezTo>
                <a:cubicBezTo>
                  <a:pt x="4198947" y="2444324"/>
                  <a:pt x="4208970" y="2468531"/>
                  <a:pt x="4208970" y="2497181"/>
                </a:cubicBezTo>
                <a:cubicBezTo>
                  <a:pt x="4208970" y="2525822"/>
                  <a:pt x="4198947" y="2550169"/>
                  <a:pt x="4178898" y="2570222"/>
                </a:cubicBezTo>
                <a:cubicBezTo>
                  <a:pt x="4158851" y="2590274"/>
                  <a:pt x="4134502" y="2600300"/>
                  <a:pt x="4105851" y="2600300"/>
                </a:cubicBezTo>
                <a:cubicBezTo>
                  <a:pt x="4076069" y="2600300"/>
                  <a:pt x="4051009" y="2590274"/>
                  <a:pt x="4030671" y="2570222"/>
                </a:cubicBezTo>
                <a:cubicBezTo>
                  <a:pt x="4010333" y="2550169"/>
                  <a:pt x="4000164" y="2525822"/>
                  <a:pt x="4000164" y="2497181"/>
                </a:cubicBezTo>
                <a:cubicBezTo>
                  <a:pt x="4000164" y="2468531"/>
                  <a:pt x="4010333" y="2444324"/>
                  <a:pt x="4030671" y="2424562"/>
                </a:cubicBezTo>
                <a:cubicBezTo>
                  <a:pt x="4051009" y="2404799"/>
                  <a:pt x="4076069" y="2394918"/>
                  <a:pt x="4105851" y="2394918"/>
                </a:cubicBezTo>
                <a:close/>
                <a:moveTo>
                  <a:pt x="2048396" y="2009825"/>
                </a:moveTo>
                <a:cubicBezTo>
                  <a:pt x="1992753" y="2009825"/>
                  <a:pt x="1947046" y="2030836"/>
                  <a:pt x="1911273" y="2072857"/>
                </a:cubicBezTo>
                <a:cubicBezTo>
                  <a:pt x="1882311" y="2106918"/>
                  <a:pt x="1867830" y="2145811"/>
                  <a:pt x="1867830" y="2189535"/>
                </a:cubicBezTo>
                <a:cubicBezTo>
                  <a:pt x="1867830" y="2233259"/>
                  <a:pt x="1882311" y="2272151"/>
                  <a:pt x="1911273" y="2306213"/>
                </a:cubicBezTo>
                <a:cubicBezTo>
                  <a:pt x="1946475" y="2348234"/>
                  <a:pt x="1992183" y="2369245"/>
                  <a:pt x="2048396" y="2369245"/>
                </a:cubicBezTo>
                <a:cubicBezTo>
                  <a:pt x="2098930" y="2369245"/>
                  <a:pt x="2141658" y="2351927"/>
                  <a:pt x="2176579" y="2317291"/>
                </a:cubicBezTo>
                <a:cubicBezTo>
                  <a:pt x="2211501" y="2282655"/>
                  <a:pt x="2228961" y="2240069"/>
                  <a:pt x="2228961" y="2189535"/>
                </a:cubicBezTo>
                <a:cubicBezTo>
                  <a:pt x="2228961" y="2139571"/>
                  <a:pt x="2211358" y="2097128"/>
                  <a:pt x="2176151" y="2062207"/>
                </a:cubicBezTo>
                <a:cubicBezTo>
                  <a:pt x="2140945" y="2027285"/>
                  <a:pt x="2098360" y="2009825"/>
                  <a:pt x="2048396" y="2009825"/>
                </a:cubicBezTo>
                <a:close/>
                <a:moveTo>
                  <a:pt x="3233661" y="1781336"/>
                </a:moveTo>
                <a:cubicBezTo>
                  <a:pt x="3248459" y="1781336"/>
                  <a:pt x="3266666" y="1782188"/>
                  <a:pt x="3288283" y="1783890"/>
                </a:cubicBezTo>
                <a:lnTo>
                  <a:pt x="3288283" y="2050901"/>
                </a:lnTo>
                <a:cubicBezTo>
                  <a:pt x="3249025" y="2032075"/>
                  <a:pt x="3209196" y="2022661"/>
                  <a:pt x="3168797" y="2022661"/>
                </a:cubicBezTo>
                <a:cubicBezTo>
                  <a:pt x="3076633" y="2022661"/>
                  <a:pt x="3016895" y="2060600"/>
                  <a:pt x="2989582" y="2136478"/>
                </a:cubicBezTo>
                <a:cubicBezTo>
                  <a:pt x="2979339" y="2163862"/>
                  <a:pt x="2974218" y="2200660"/>
                  <a:pt x="2974218" y="2246871"/>
                </a:cubicBezTo>
                <a:lnTo>
                  <a:pt x="2974218" y="2586608"/>
                </a:lnTo>
                <a:lnTo>
                  <a:pt x="2692672" y="2586608"/>
                </a:lnTo>
                <a:lnTo>
                  <a:pt x="2692672" y="1792461"/>
                </a:lnTo>
                <a:lnTo>
                  <a:pt x="2974218" y="1792461"/>
                </a:lnTo>
                <a:lnTo>
                  <a:pt x="2974218" y="1922537"/>
                </a:lnTo>
                <a:cubicBezTo>
                  <a:pt x="3003804" y="1876326"/>
                  <a:pt x="3035668" y="1842951"/>
                  <a:pt x="3069809" y="1822413"/>
                </a:cubicBezTo>
                <a:cubicBezTo>
                  <a:pt x="3115887" y="1795029"/>
                  <a:pt x="3170504" y="1781336"/>
                  <a:pt x="3233661" y="1781336"/>
                </a:cubicBezTo>
                <a:close/>
                <a:moveTo>
                  <a:pt x="1973423" y="1767644"/>
                </a:moveTo>
                <a:cubicBezTo>
                  <a:pt x="2029823" y="1767644"/>
                  <a:pt x="2082809" y="1779340"/>
                  <a:pt x="2132381" y="1802731"/>
                </a:cubicBezTo>
                <a:cubicBezTo>
                  <a:pt x="2160861" y="1816423"/>
                  <a:pt x="2190202" y="1838958"/>
                  <a:pt x="2220404" y="1870336"/>
                </a:cubicBezTo>
                <a:lnTo>
                  <a:pt x="2220404" y="1792461"/>
                </a:lnTo>
                <a:lnTo>
                  <a:pt x="2501949" y="1792461"/>
                </a:lnTo>
                <a:lnTo>
                  <a:pt x="2501949" y="2586608"/>
                </a:lnTo>
                <a:lnTo>
                  <a:pt x="2220404" y="2586608"/>
                </a:lnTo>
                <a:lnTo>
                  <a:pt x="2220404" y="2498465"/>
                </a:lnTo>
                <a:cubicBezTo>
                  <a:pt x="2193625" y="2532125"/>
                  <a:pt x="2166562" y="2556657"/>
                  <a:pt x="2139213" y="2572060"/>
                </a:cubicBezTo>
                <a:cubicBezTo>
                  <a:pt x="2091353" y="2598874"/>
                  <a:pt x="2036941" y="2612281"/>
                  <a:pt x="1975977" y="2612281"/>
                </a:cubicBezTo>
                <a:cubicBezTo>
                  <a:pt x="1877413" y="2612281"/>
                  <a:pt x="1789670" y="2578372"/>
                  <a:pt x="1712750" y="2510552"/>
                </a:cubicBezTo>
                <a:cubicBezTo>
                  <a:pt x="1621023" y="2429620"/>
                  <a:pt x="1575159" y="2322472"/>
                  <a:pt x="1575159" y="2189107"/>
                </a:cubicBezTo>
                <a:cubicBezTo>
                  <a:pt x="1575159" y="2053460"/>
                  <a:pt x="1622164" y="1945175"/>
                  <a:pt x="1716173" y="1864252"/>
                </a:cubicBezTo>
                <a:cubicBezTo>
                  <a:pt x="1790811" y="1799847"/>
                  <a:pt x="1876561" y="1767644"/>
                  <a:pt x="1973423" y="1767644"/>
                </a:cubicBezTo>
                <a:close/>
                <a:moveTo>
                  <a:pt x="3449091" y="1553704"/>
                </a:moveTo>
                <a:lnTo>
                  <a:pt x="3730637" y="1553704"/>
                </a:lnTo>
                <a:lnTo>
                  <a:pt x="3730637" y="1792461"/>
                </a:lnTo>
                <a:lnTo>
                  <a:pt x="3890664" y="1792461"/>
                </a:lnTo>
                <a:lnTo>
                  <a:pt x="3890664" y="2022661"/>
                </a:lnTo>
                <a:lnTo>
                  <a:pt x="3730637" y="2022661"/>
                </a:lnTo>
                <a:lnTo>
                  <a:pt x="3730637" y="2586608"/>
                </a:lnTo>
                <a:lnTo>
                  <a:pt x="3449091" y="2586608"/>
                </a:lnTo>
                <a:lnTo>
                  <a:pt x="3449091" y="2022661"/>
                </a:lnTo>
                <a:lnTo>
                  <a:pt x="3356669" y="2022661"/>
                </a:lnTo>
                <a:lnTo>
                  <a:pt x="3356669" y="1792461"/>
                </a:lnTo>
                <a:lnTo>
                  <a:pt x="3449091" y="1792461"/>
                </a:lnTo>
                <a:close/>
                <a:moveTo>
                  <a:pt x="1058316" y="1553704"/>
                </a:moveTo>
                <a:lnTo>
                  <a:pt x="1339862" y="1553704"/>
                </a:lnTo>
                <a:lnTo>
                  <a:pt x="1339862" y="1792461"/>
                </a:lnTo>
                <a:lnTo>
                  <a:pt x="1499889" y="1792461"/>
                </a:lnTo>
                <a:lnTo>
                  <a:pt x="1499889" y="2022661"/>
                </a:lnTo>
                <a:lnTo>
                  <a:pt x="1339862" y="2022661"/>
                </a:lnTo>
                <a:lnTo>
                  <a:pt x="1339862" y="2586608"/>
                </a:lnTo>
                <a:lnTo>
                  <a:pt x="1058316" y="2586608"/>
                </a:lnTo>
                <a:lnTo>
                  <a:pt x="1058316" y="2022661"/>
                </a:lnTo>
                <a:lnTo>
                  <a:pt x="965894" y="2022661"/>
                </a:lnTo>
                <a:lnTo>
                  <a:pt x="965894" y="1792461"/>
                </a:lnTo>
                <a:lnTo>
                  <a:pt x="1058316" y="1792461"/>
                </a:lnTo>
                <a:close/>
                <a:moveTo>
                  <a:pt x="444140" y="1390253"/>
                </a:moveTo>
                <a:cubicBezTo>
                  <a:pt x="570222" y="1390253"/>
                  <a:pt x="693737" y="1421917"/>
                  <a:pt x="814685" y="1485243"/>
                </a:cubicBezTo>
                <a:lnTo>
                  <a:pt x="693167" y="1721433"/>
                </a:lnTo>
                <a:cubicBezTo>
                  <a:pt x="626818" y="1669517"/>
                  <a:pt x="559895" y="1643559"/>
                  <a:pt x="492397" y="1643559"/>
                </a:cubicBezTo>
                <a:cubicBezTo>
                  <a:pt x="459798" y="1643559"/>
                  <a:pt x="430626" y="1651862"/>
                  <a:pt x="404882" y="1668470"/>
                </a:cubicBezTo>
                <a:cubicBezTo>
                  <a:pt x="375715" y="1687368"/>
                  <a:pt x="361131" y="1712564"/>
                  <a:pt x="361131" y="1744057"/>
                </a:cubicBezTo>
                <a:cubicBezTo>
                  <a:pt x="361131" y="1774972"/>
                  <a:pt x="380274" y="1801594"/>
                  <a:pt x="418561" y="1823924"/>
                </a:cubicBezTo>
                <a:cubicBezTo>
                  <a:pt x="435712" y="1834238"/>
                  <a:pt x="487146" y="1851990"/>
                  <a:pt x="572865" y="1877182"/>
                </a:cubicBezTo>
                <a:cubicBezTo>
                  <a:pt x="680308" y="1908595"/>
                  <a:pt x="756885" y="1953148"/>
                  <a:pt x="802597" y="2010841"/>
                </a:cubicBezTo>
                <a:cubicBezTo>
                  <a:pt x="842034" y="2059958"/>
                  <a:pt x="861752" y="2123071"/>
                  <a:pt x="861752" y="2200178"/>
                </a:cubicBezTo>
                <a:cubicBezTo>
                  <a:pt x="861752" y="2397797"/>
                  <a:pt x="775035" y="2526593"/>
                  <a:pt x="601600" y="2586568"/>
                </a:cubicBezTo>
                <a:cubicBezTo>
                  <a:pt x="541126" y="2607704"/>
                  <a:pt x="476088" y="2618271"/>
                  <a:pt x="406486" y="2618271"/>
                </a:cubicBezTo>
                <a:cubicBezTo>
                  <a:pt x="260436" y="2618271"/>
                  <a:pt x="124941" y="2574057"/>
                  <a:pt x="0" y="2485628"/>
                </a:cubicBezTo>
                <a:lnTo>
                  <a:pt x="130075" y="2240880"/>
                </a:lnTo>
                <a:cubicBezTo>
                  <a:pt x="221544" y="2323604"/>
                  <a:pt x="311011" y="2364966"/>
                  <a:pt x="398477" y="2364966"/>
                </a:cubicBezTo>
                <a:cubicBezTo>
                  <a:pt x="437922" y="2364966"/>
                  <a:pt x="471368" y="2355744"/>
                  <a:pt x="498815" y="2337301"/>
                </a:cubicBezTo>
                <a:cubicBezTo>
                  <a:pt x="530826" y="2316557"/>
                  <a:pt x="546831" y="2287167"/>
                  <a:pt x="546831" y="2249131"/>
                </a:cubicBezTo>
                <a:cubicBezTo>
                  <a:pt x="546831" y="2214552"/>
                  <a:pt x="529114" y="2185737"/>
                  <a:pt x="493681" y="2162685"/>
                </a:cubicBezTo>
                <a:cubicBezTo>
                  <a:pt x="467393" y="2145392"/>
                  <a:pt x="423102" y="2127813"/>
                  <a:pt x="360810" y="2109949"/>
                </a:cubicBezTo>
                <a:cubicBezTo>
                  <a:pt x="285378" y="2087726"/>
                  <a:pt x="237946" y="2072340"/>
                  <a:pt x="218513" y="2063791"/>
                </a:cubicBezTo>
                <a:cubicBezTo>
                  <a:pt x="187652" y="2050687"/>
                  <a:pt x="161364" y="2035302"/>
                  <a:pt x="139649" y="2017634"/>
                </a:cubicBezTo>
                <a:cubicBezTo>
                  <a:pt x="77357" y="1966350"/>
                  <a:pt x="46211" y="1888855"/>
                  <a:pt x="46211" y="1785147"/>
                </a:cubicBezTo>
                <a:cubicBezTo>
                  <a:pt x="46211" y="1676876"/>
                  <a:pt x="78444" y="1587128"/>
                  <a:pt x="142912" y="1515903"/>
                </a:cubicBezTo>
                <a:cubicBezTo>
                  <a:pt x="218219" y="1432137"/>
                  <a:pt x="318628" y="1390253"/>
                  <a:pt x="444140" y="1390253"/>
                </a:cubicBezTo>
                <a:close/>
                <a:moveTo>
                  <a:pt x="1275382" y="528861"/>
                </a:moveTo>
                <a:cubicBezTo>
                  <a:pt x="1227718" y="528861"/>
                  <a:pt x="1189129" y="543110"/>
                  <a:pt x="1159614" y="571609"/>
                </a:cubicBezTo>
                <a:cubicBezTo>
                  <a:pt x="1136348" y="594295"/>
                  <a:pt x="1121595" y="624831"/>
                  <a:pt x="1115355" y="663215"/>
                </a:cubicBezTo>
                <a:lnTo>
                  <a:pt x="1434554" y="663215"/>
                </a:lnTo>
                <a:cubicBezTo>
                  <a:pt x="1414693" y="573646"/>
                  <a:pt x="1361636" y="528861"/>
                  <a:pt x="1275382" y="528861"/>
                </a:cubicBezTo>
                <a:close/>
                <a:moveTo>
                  <a:pt x="1264257" y="351718"/>
                </a:moveTo>
                <a:cubicBezTo>
                  <a:pt x="1437121" y="351718"/>
                  <a:pt x="1560636" y="414590"/>
                  <a:pt x="1634802" y="540333"/>
                </a:cubicBezTo>
                <a:cubicBezTo>
                  <a:pt x="1676449" y="611201"/>
                  <a:pt x="1697273" y="693501"/>
                  <a:pt x="1697273" y="787234"/>
                </a:cubicBezTo>
                <a:lnTo>
                  <a:pt x="1697273" y="823243"/>
                </a:lnTo>
                <a:lnTo>
                  <a:pt x="1107653" y="823243"/>
                </a:lnTo>
                <a:cubicBezTo>
                  <a:pt x="1107653" y="942479"/>
                  <a:pt x="1164953" y="1002097"/>
                  <a:pt x="1279554" y="1002097"/>
                </a:cubicBezTo>
                <a:cubicBezTo>
                  <a:pt x="1337996" y="1002097"/>
                  <a:pt x="1382816" y="976995"/>
                  <a:pt x="1414016" y="926790"/>
                </a:cubicBezTo>
                <a:lnTo>
                  <a:pt x="1686148" y="926790"/>
                </a:lnTo>
                <a:cubicBezTo>
                  <a:pt x="1664469" y="998451"/>
                  <a:pt x="1632520" y="1053902"/>
                  <a:pt x="1590303" y="1093142"/>
                </a:cubicBezTo>
                <a:cubicBezTo>
                  <a:pt x="1513855" y="1164233"/>
                  <a:pt x="1411448" y="1199778"/>
                  <a:pt x="1283084" y="1199778"/>
                </a:cubicBezTo>
                <a:cubicBezTo>
                  <a:pt x="1119919" y="1199778"/>
                  <a:pt x="997259" y="1150144"/>
                  <a:pt x="915107" y="1050876"/>
                </a:cubicBezTo>
                <a:cubicBezTo>
                  <a:pt x="853492" y="976709"/>
                  <a:pt x="822684" y="886284"/>
                  <a:pt x="822684" y="779599"/>
                </a:cubicBezTo>
                <a:cubicBezTo>
                  <a:pt x="822684" y="652946"/>
                  <a:pt x="861194" y="549970"/>
                  <a:pt x="938212" y="470669"/>
                </a:cubicBezTo>
                <a:cubicBezTo>
                  <a:pt x="1015231" y="391368"/>
                  <a:pt x="1123912" y="351718"/>
                  <a:pt x="1264257" y="351718"/>
                </a:cubicBezTo>
                <a:close/>
                <a:moveTo>
                  <a:pt x="3410508" y="345728"/>
                </a:moveTo>
                <a:cubicBezTo>
                  <a:pt x="3498936" y="345728"/>
                  <a:pt x="3584798" y="362843"/>
                  <a:pt x="3668092" y="397074"/>
                </a:cubicBezTo>
                <a:lnTo>
                  <a:pt x="3573102" y="578495"/>
                </a:lnTo>
                <a:cubicBezTo>
                  <a:pt x="3520803" y="551111"/>
                  <a:pt x="3470781" y="537418"/>
                  <a:pt x="3423037" y="537418"/>
                </a:cubicBezTo>
                <a:cubicBezTo>
                  <a:pt x="3366761" y="537418"/>
                  <a:pt x="3338624" y="556981"/>
                  <a:pt x="3338624" y="596105"/>
                </a:cubicBezTo>
                <a:cubicBezTo>
                  <a:pt x="3338624" y="613942"/>
                  <a:pt x="3350007" y="628325"/>
                  <a:pt x="3372774" y="639254"/>
                </a:cubicBezTo>
                <a:cubicBezTo>
                  <a:pt x="3383016" y="644389"/>
                  <a:pt x="3413177" y="652091"/>
                  <a:pt x="3463257" y="662360"/>
                </a:cubicBezTo>
                <a:cubicBezTo>
                  <a:pt x="3536675" y="677763"/>
                  <a:pt x="3590744" y="702295"/>
                  <a:pt x="3625464" y="735955"/>
                </a:cubicBezTo>
                <a:cubicBezTo>
                  <a:pt x="3669286" y="778173"/>
                  <a:pt x="3691198" y="832942"/>
                  <a:pt x="3691198" y="900261"/>
                </a:cubicBezTo>
                <a:cubicBezTo>
                  <a:pt x="3691198" y="984697"/>
                  <a:pt x="3660961" y="1053728"/>
                  <a:pt x="3600487" y="1107356"/>
                </a:cubicBezTo>
                <a:cubicBezTo>
                  <a:pt x="3532597" y="1167830"/>
                  <a:pt x="3437036" y="1198067"/>
                  <a:pt x="3313807" y="1198067"/>
                </a:cubicBezTo>
                <a:cubicBezTo>
                  <a:pt x="3204839" y="1198067"/>
                  <a:pt x="3099010" y="1167545"/>
                  <a:pt x="2996319" y="1106500"/>
                </a:cubicBezTo>
                <a:lnTo>
                  <a:pt x="3098155" y="907963"/>
                </a:lnTo>
                <a:cubicBezTo>
                  <a:pt x="3178373" y="960450"/>
                  <a:pt x="3252905" y="986694"/>
                  <a:pt x="3321749" y="986694"/>
                </a:cubicBezTo>
                <a:cubicBezTo>
                  <a:pt x="3380351" y="986694"/>
                  <a:pt x="3409652" y="966440"/>
                  <a:pt x="3409652" y="925934"/>
                </a:cubicBezTo>
                <a:cubicBezTo>
                  <a:pt x="3409652" y="904826"/>
                  <a:pt x="3399410" y="888566"/>
                  <a:pt x="3378925" y="877156"/>
                </a:cubicBezTo>
                <a:cubicBezTo>
                  <a:pt x="3365830" y="869739"/>
                  <a:pt x="3336235" y="860896"/>
                  <a:pt x="3290140" y="850627"/>
                </a:cubicBezTo>
                <a:cubicBezTo>
                  <a:pt x="3238348" y="839235"/>
                  <a:pt x="3204483" y="830405"/>
                  <a:pt x="3188545" y="824139"/>
                </a:cubicBezTo>
                <a:cubicBezTo>
                  <a:pt x="3131636" y="801934"/>
                  <a:pt x="3093221" y="767195"/>
                  <a:pt x="3073298" y="719923"/>
                </a:cubicBezTo>
                <a:cubicBezTo>
                  <a:pt x="3062485" y="694286"/>
                  <a:pt x="3057078" y="663527"/>
                  <a:pt x="3057078" y="627648"/>
                </a:cubicBezTo>
                <a:cubicBezTo>
                  <a:pt x="3057078" y="558162"/>
                  <a:pt x="3080754" y="497505"/>
                  <a:pt x="3128106" y="445678"/>
                </a:cubicBezTo>
                <a:cubicBezTo>
                  <a:pt x="3189151" y="379045"/>
                  <a:pt x="3283284" y="345728"/>
                  <a:pt x="3410508" y="345728"/>
                </a:cubicBezTo>
                <a:close/>
                <a:moveTo>
                  <a:pt x="1886992" y="135210"/>
                </a:moveTo>
                <a:lnTo>
                  <a:pt x="2168537" y="135210"/>
                </a:lnTo>
                <a:lnTo>
                  <a:pt x="2168537" y="373968"/>
                </a:lnTo>
                <a:lnTo>
                  <a:pt x="2328564" y="373968"/>
                </a:lnTo>
                <a:lnTo>
                  <a:pt x="2328564" y="604168"/>
                </a:lnTo>
                <a:lnTo>
                  <a:pt x="2168537" y="604168"/>
                </a:lnTo>
                <a:lnTo>
                  <a:pt x="2168537" y="1168115"/>
                </a:lnTo>
                <a:lnTo>
                  <a:pt x="1886992" y="1168115"/>
                </a:lnTo>
                <a:lnTo>
                  <a:pt x="1886992" y="604168"/>
                </a:lnTo>
                <a:lnTo>
                  <a:pt x="1794569" y="604168"/>
                </a:lnTo>
                <a:lnTo>
                  <a:pt x="1794569" y="373968"/>
                </a:lnTo>
                <a:lnTo>
                  <a:pt x="1886992" y="373968"/>
                </a:lnTo>
                <a:close/>
                <a:moveTo>
                  <a:pt x="2598948" y="0"/>
                </a:moveTo>
                <a:lnTo>
                  <a:pt x="2862523" y="0"/>
                </a:lnTo>
                <a:lnTo>
                  <a:pt x="2577554" y="513457"/>
                </a:lnTo>
                <a:lnTo>
                  <a:pt x="2397844" y="513457"/>
                </a:lnTo>
                <a:close/>
                <a:moveTo>
                  <a:pt x="52201" y="0"/>
                </a:moveTo>
                <a:lnTo>
                  <a:pt x="355996" y="0"/>
                </a:lnTo>
                <a:lnTo>
                  <a:pt x="355996" y="914809"/>
                </a:lnTo>
                <a:lnTo>
                  <a:pt x="720551" y="914809"/>
                </a:lnTo>
                <a:lnTo>
                  <a:pt x="720551" y="1168115"/>
                </a:lnTo>
                <a:lnTo>
                  <a:pt x="52201" y="1168115"/>
                </a:lnTo>
                <a:close/>
              </a:path>
            </a:pathLst>
          </a:custGeom>
          <a:solidFill>
            <a:schemeClr val="bg1"/>
          </a:solidFill>
          <a:effectLst>
            <a:outerShdw blurRad="584200" sx="102000" sy="102000" algn="ctr" rotWithShape="0">
              <a:prstClr val="black">
                <a:alpha val="50000"/>
              </a:prstClr>
            </a:outerShdw>
          </a:effectLst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76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oto com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6933011" y="1924050"/>
            <a:ext cx="3886200" cy="1714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0" y="1924050"/>
            <a:ext cx="6096000" cy="364807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6933011" y="3910474"/>
            <a:ext cx="3886200" cy="16616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1418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íc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964672"/>
          </a:xfrm>
          <a:prstGeom prst="rect">
            <a:avLst/>
          </a:prstGeom>
        </p:spPr>
        <p:txBody>
          <a:bodyPr wrap="square" anchor="ctr" anchorCtr="1">
            <a:normAutofit/>
          </a:bodyPr>
          <a:lstStyle>
            <a:lvl1pPr algn="ctr">
              <a:defRPr sz="4400" b="1" spc="0" baseline="0">
                <a:solidFill>
                  <a:srgbClr val="183EFF"/>
                </a:solidFill>
              </a:defRPr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4" y="3767446"/>
            <a:ext cx="3886200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90624" y="4558021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12" name="Espaço Reservado para Texto 3"/>
          <p:cNvSpPr>
            <a:spLocks noGrp="1"/>
          </p:cNvSpPr>
          <p:nvPr>
            <p:ph type="body" sz="quarter" idx="17" hasCustomPrompt="1"/>
          </p:nvPr>
        </p:nvSpPr>
        <p:spPr>
          <a:xfrm>
            <a:off x="6933011" y="3767446"/>
            <a:ext cx="3886200" cy="6667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3" name="Espaço Reservado para Texto 3"/>
          <p:cNvSpPr>
            <a:spLocks noGrp="1"/>
          </p:cNvSpPr>
          <p:nvPr>
            <p:ph type="body" sz="quarter" idx="18" hasCustomPrompt="1"/>
          </p:nvPr>
        </p:nvSpPr>
        <p:spPr>
          <a:xfrm>
            <a:off x="6933011" y="4558020"/>
            <a:ext cx="3886200" cy="8953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1411887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964672"/>
          </a:xfrm>
          <a:prstGeom prst="rect">
            <a:avLst/>
          </a:prstGeom>
        </p:spPr>
        <p:txBody>
          <a:bodyPr wrap="square" anchor="ctr" anchorCtr="1">
            <a:normAutofit/>
          </a:bodyPr>
          <a:lstStyle>
            <a:lvl1pPr algn="ctr">
              <a:defRPr sz="4400" b="1" spc="0" baseline="0">
                <a:solidFill>
                  <a:srgbClr val="183EFF"/>
                </a:solidFill>
              </a:defRPr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4" y="3143556"/>
            <a:ext cx="3886200" cy="4137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90624" y="5215246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4" name="Espaço Reservado para Imagem 3"/>
          <p:cNvSpPr>
            <a:spLocks noGrp="1"/>
          </p:cNvSpPr>
          <p:nvPr>
            <p:ph type="pic" sz="quarter" idx="19"/>
          </p:nvPr>
        </p:nvSpPr>
        <p:spPr>
          <a:xfrm>
            <a:off x="1190624" y="3767138"/>
            <a:ext cx="3886201" cy="123825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6933010" y="3143556"/>
            <a:ext cx="3886200" cy="4146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5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6933010" y="5215246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16" name="Espaço Reservado para Imagem 3"/>
          <p:cNvSpPr>
            <a:spLocks noGrp="1"/>
          </p:cNvSpPr>
          <p:nvPr>
            <p:ph type="pic" sz="quarter" idx="22"/>
          </p:nvPr>
        </p:nvSpPr>
        <p:spPr>
          <a:xfrm>
            <a:off x="6933010" y="3767138"/>
            <a:ext cx="3886201" cy="123825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4924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exto com gráfico dire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000124" y="2457451"/>
            <a:ext cx="3886200" cy="1123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000124" y="3857625"/>
            <a:ext cx="3886200" cy="13074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5" name="Espaço Reservado para Gráfico 4"/>
          <p:cNvSpPr>
            <a:spLocks noGrp="1"/>
          </p:cNvSpPr>
          <p:nvPr>
            <p:ph type="chart" sz="quarter" idx="17"/>
          </p:nvPr>
        </p:nvSpPr>
        <p:spPr>
          <a:xfrm>
            <a:off x="5723336" y="1085850"/>
            <a:ext cx="5095875" cy="48126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8993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ções com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7991475" y="1085850"/>
            <a:ext cx="2827736" cy="441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7" name="Espaço Reservado para Imagem 2"/>
          <p:cNvSpPr>
            <a:spLocks noGrp="1"/>
          </p:cNvSpPr>
          <p:nvPr>
            <p:ph type="pic" sz="quarter" idx="16"/>
          </p:nvPr>
        </p:nvSpPr>
        <p:spPr>
          <a:xfrm>
            <a:off x="1276350" y="0"/>
            <a:ext cx="2105025" cy="4191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3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1360706" y="4466196"/>
            <a:ext cx="1857375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5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1360706" y="5256771"/>
            <a:ext cx="1857375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3500438" y="4466196"/>
            <a:ext cx="1857375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7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3500438" y="5256771"/>
            <a:ext cx="1857375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quarter" idx="23" hasCustomPrompt="1"/>
          </p:nvPr>
        </p:nvSpPr>
        <p:spPr>
          <a:xfrm>
            <a:off x="5638800" y="4466196"/>
            <a:ext cx="1857375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9" name="Espaço Reservado para Texto 3"/>
          <p:cNvSpPr>
            <a:spLocks noGrp="1"/>
          </p:cNvSpPr>
          <p:nvPr>
            <p:ph type="body" sz="quarter" idx="24" hasCustomPrompt="1"/>
          </p:nvPr>
        </p:nvSpPr>
        <p:spPr>
          <a:xfrm>
            <a:off x="5638800" y="5256771"/>
            <a:ext cx="1857375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22" name="Espaço Reservado para Imagem 2"/>
          <p:cNvSpPr>
            <a:spLocks noGrp="1"/>
          </p:cNvSpPr>
          <p:nvPr>
            <p:ph type="pic" sz="quarter" idx="25"/>
          </p:nvPr>
        </p:nvSpPr>
        <p:spPr>
          <a:xfrm>
            <a:off x="3381375" y="0"/>
            <a:ext cx="2105025" cy="4191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23" name="Espaço Reservado para Imagem 2"/>
          <p:cNvSpPr>
            <a:spLocks noGrp="1"/>
          </p:cNvSpPr>
          <p:nvPr>
            <p:ph type="pic" sz="quarter" idx="26"/>
          </p:nvPr>
        </p:nvSpPr>
        <p:spPr>
          <a:xfrm>
            <a:off x="5486400" y="0"/>
            <a:ext cx="2105025" cy="4191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74577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ções se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E2E83493-C7F4-C7B2-D2BD-755425FFEBF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C1CA0A4-F05B-5773-BC79-24B6F476CF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957388" y="1085850"/>
            <a:ext cx="3143250" cy="48126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Texto</a:t>
            </a:r>
          </a:p>
        </p:txBody>
      </p:sp>
      <p:sp>
        <p:nvSpPr>
          <p:cNvPr id="7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5723336" y="1085850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8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5723336" y="1612805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5723336" y="4847655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7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5723336" y="5374609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quarter" idx="23" hasCustomPrompt="1"/>
          </p:nvPr>
        </p:nvSpPr>
        <p:spPr>
          <a:xfrm>
            <a:off x="5723336" y="3593720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9" name="Espaço Reservado para Texto 3"/>
          <p:cNvSpPr>
            <a:spLocks noGrp="1"/>
          </p:cNvSpPr>
          <p:nvPr>
            <p:ph type="body" sz="quarter" idx="24" hasCustomPrompt="1"/>
          </p:nvPr>
        </p:nvSpPr>
        <p:spPr>
          <a:xfrm>
            <a:off x="5723336" y="4120675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20" name="Espaço Reservado para Texto 3"/>
          <p:cNvSpPr>
            <a:spLocks noGrp="1"/>
          </p:cNvSpPr>
          <p:nvPr>
            <p:ph type="body" sz="quarter" idx="25" hasCustomPrompt="1"/>
          </p:nvPr>
        </p:nvSpPr>
        <p:spPr>
          <a:xfrm>
            <a:off x="5723336" y="2339785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21" name="Espaço Reservado para Texto 3"/>
          <p:cNvSpPr>
            <a:spLocks noGrp="1"/>
          </p:cNvSpPr>
          <p:nvPr>
            <p:ph type="body" sz="quarter" idx="26" hasCustomPrompt="1"/>
          </p:nvPr>
        </p:nvSpPr>
        <p:spPr>
          <a:xfrm>
            <a:off x="5723336" y="2866740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1464415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ícones à dire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5" y="797453"/>
            <a:ext cx="8715376" cy="697972"/>
          </a:xfrm>
          <a:prstGeom prst="rect">
            <a:avLst/>
          </a:prstGeom>
        </p:spPr>
        <p:txBody>
          <a:bodyPr wrap="square" anchor="t" anchorCtr="0">
            <a:normAutofit/>
          </a:bodyPr>
          <a:lstStyle>
            <a:lvl1pPr algn="l">
              <a:defRPr sz="4400" b="1" spc="0" baseline="0">
                <a:solidFill>
                  <a:srgbClr val="183EFF"/>
                </a:solidFill>
              </a:defRPr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5" y="265302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90625" y="324849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15" name="Espaço Reservado para Texto 3"/>
          <p:cNvSpPr>
            <a:spLocks noGrp="1"/>
          </p:cNvSpPr>
          <p:nvPr>
            <p:ph type="body" sz="quarter" idx="17" hasCustomPrompt="1"/>
          </p:nvPr>
        </p:nvSpPr>
        <p:spPr>
          <a:xfrm>
            <a:off x="1190625" y="446277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18" hasCustomPrompt="1"/>
          </p:nvPr>
        </p:nvSpPr>
        <p:spPr>
          <a:xfrm>
            <a:off x="1190625" y="505824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20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6019801" y="265302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21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6019801" y="324849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23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6019801" y="446277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24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6019801" y="505824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33833210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ot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0" y="971550"/>
            <a:ext cx="12192000" cy="460057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8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3567113" y="5667840"/>
            <a:ext cx="5057775" cy="62910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9309814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otos com texto de apo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8042F7E-415C-1C9E-840D-52A0033B7EA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1F607B2-00A9-937D-8269-29A3E21E02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843088" y="928688"/>
            <a:ext cx="2100262" cy="49697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8"/>
          </p:nvPr>
        </p:nvSpPr>
        <p:spPr>
          <a:xfrm>
            <a:off x="8143875" y="0"/>
            <a:ext cx="375285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8" name="Espaço Reservado para Imagem 2"/>
          <p:cNvSpPr>
            <a:spLocks noGrp="1"/>
          </p:cNvSpPr>
          <p:nvPr>
            <p:ph type="pic" sz="quarter" idx="19"/>
          </p:nvPr>
        </p:nvSpPr>
        <p:spPr>
          <a:xfrm>
            <a:off x="4391025" y="0"/>
            <a:ext cx="375285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8166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í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640822"/>
          </a:xfrm>
          <a:prstGeom prst="rect">
            <a:avLst/>
          </a:prstGeom>
        </p:spPr>
        <p:txBody>
          <a:bodyPr wrap="square" anchor="t" anchorCtr="0">
            <a:normAutofit/>
          </a:bodyPr>
          <a:lstStyle>
            <a:lvl1pPr algn="l">
              <a:defRPr sz="4400" b="1" spc="0" baseline="0">
                <a:solidFill>
                  <a:srgbClr val="183EFF"/>
                </a:solidFill>
              </a:defRPr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654660" y="3767446"/>
            <a:ext cx="3238501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654659" y="4291320"/>
            <a:ext cx="3238501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17" hasCustomPrompt="1"/>
          </p:nvPr>
        </p:nvSpPr>
        <p:spPr>
          <a:xfrm>
            <a:off x="6988660" y="3767446"/>
            <a:ext cx="3238501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quarter" idx="18" hasCustomPrompt="1"/>
          </p:nvPr>
        </p:nvSpPr>
        <p:spPr>
          <a:xfrm>
            <a:off x="6988659" y="4291320"/>
            <a:ext cx="3238501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346173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6A3DBB9-38FD-425E-8F3E-ADA35762745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88526" y="-145473"/>
            <a:ext cx="7067538" cy="7003474"/>
          </a:xfrm>
          <a:custGeom>
            <a:avLst/>
            <a:gdLst>
              <a:gd name="connsiteX0" fmla="*/ 7003473 w 7067538"/>
              <a:gd name="connsiteY0" fmla="*/ 1635436 h 7003474"/>
              <a:gd name="connsiteX1" fmla="*/ 7003473 w 7067538"/>
              <a:gd name="connsiteY1" fmla="*/ 7003473 h 7003474"/>
              <a:gd name="connsiteX2" fmla="*/ 1635438 w 7067538"/>
              <a:gd name="connsiteY2" fmla="*/ 6998843 h 7003474"/>
              <a:gd name="connsiteX3" fmla="*/ 7003473 w 7067538"/>
              <a:gd name="connsiteY3" fmla="*/ 1635436 h 7003474"/>
              <a:gd name="connsiteX4" fmla="*/ 7067538 w 7067538"/>
              <a:gd name="connsiteY4" fmla="*/ 293 h 7003474"/>
              <a:gd name="connsiteX5" fmla="*/ 7054132 w 7067538"/>
              <a:gd name="connsiteY5" fmla="*/ 1465638 h 7003474"/>
              <a:gd name="connsiteX6" fmla="*/ 3105420 w 7067538"/>
              <a:gd name="connsiteY6" fmla="*/ 3069599 h 7003474"/>
              <a:gd name="connsiteX7" fmla="*/ 1465406 w 7067538"/>
              <a:gd name="connsiteY7" fmla="*/ 7003474 h 7003474"/>
              <a:gd name="connsiteX8" fmla="*/ 0 w 7067538"/>
              <a:gd name="connsiteY8" fmla="*/ 7003473 h 7003474"/>
              <a:gd name="connsiteX9" fmla="*/ 2073972 w 7067538"/>
              <a:gd name="connsiteY9" fmla="*/ 2028671 h 7003474"/>
              <a:gd name="connsiteX10" fmla="*/ 7067538 w 7067538"/>
              <a:gd name="connsiteY10" fmla="*/ 293 h 7003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67538" h="7003474">
                <a:moveTo>
                  <a:pt x="7003473" y="1635436"/>
                </a:moveTo>
                <a:lnTo>
                  <a:pt x="7003473" y="7003473"/>
                </a:lnTo>
                <a:lnTo>
                  <a:pt x="1635438" y="6998843"/>
                </a:lnTo>
                <a:cubicBezTo>
                  <a:pt x="1637993" y="4035967"/>
                  <a:pt x="4040596" y="1635436"/>
                  <a:pt x="7003473" y="1635436"/>
                </a:cubicBezTo>
                <a:close/>
                <a:moveTo>
                  <a:pt x="7067538" y="293"/>
                </a:moveTo>
                <a:lnTo>
                  <a:pt x="7054132" y="1465638"/>
                </a:lnTo>
                <a:cubicBezTo>
                  <a:pt x="5576628" y="1452122"/>
                  <a:pt x="4154985" y="2029591"/>
                  <a:pt x="3105420" y="3069599"/>
                </a:cubicBezTo>
                <a:cubicBezTo>
                  <a:pt x="2055855" y="4109606"/>
                  <a:pt x="1465406" y="5525907"/>
                  <a:pt x="1465406" y="7003474"/>
                </a:cubicBezTo>
                <a:lnTo>
                  <a:pt x="0" y="7003473"/>
                </a:lnTo>
                <a:cubicBezTo>
                  <a:pt x="0" y="5134934"/>
                  <a:pt x="746686" y="3343870"/>
                  <a:pt x="2073972" y="2028671"/>
                </a:cubicBezTo>
                <a:cubicBezTo>
                  <a:pt x="3401258" y="713471"/>
                  <a:pt x="5199077" y="-16799"/>
                  <a:pt x="7067538" y="293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284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gráfico de progres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640822"/>
          </a:xfrm>
          <a:prstGeom prst="rect">
            <a:avLst/>
          </a:prstGeom>
        </p:spPr>
        <p:txBody>
          <a:bodyPr wrap="square" anchor="t" anchorCtr="0">
            <a:normAutofit/>
          </a:bodyPr>
          <a:lstStyle>
            <a:lvl1pPr algn="ctr">
              <a:defRPr sz="4400" b="1" spc="0" baseline="0">
                <a:solidFill>
                  <a:srgbClr val="183EFF"/>
                </a:solidFill>
              </a:defRPr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4" y="2803499"/>
            <a:ext cx="2871786" cy="2806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23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1877460" y="4205902"/>
            <a:ext cx="1498115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30%</a:t>
            </a:r>
          </a:p>
        </p:txBody>
      </p:sp>
      <p:sp>
        <p:nvSpPr>
          <p:cNvPr id="32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7947425" y="2803499"/>
            <a:ext cx="2871786" cy="2806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35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8634261" y="4205902"/>
            <a:ext cx="1498115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90%</a:t>
            </a:r>
          </a:p>
        </p:txBody>
      </p:sp>
      <p:sp>
        <p:nvSpPr>
          <p:cNvPr id="36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4565888" y="2803499"/>
            <a:ext cx="2871786" cy="2806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39" name="Espaço Reservado para Texto 3"/>
          <p:cNvSpPr>
            <a:spLocks noGrp="1"/>
          </p:cNvSpPr>
          <p:nvPr>
            <p:ph type="body" sz="quarter" idx="23" hasCustomPrompt="1"/>
          </p:nvPr>
        </p:nvSpPr>
        <p:spPr>
          <a:xfrm>
            <a:off x="5252724" y="4205902"/>
            <a:ext cx="1498115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60%</a:t>
            </a:r>
          </a:p>
        </p:txBody>
      </p:sp>
      <p:sp>
        <p:nvSpPr>
          <p:cNvPr id="40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2619375" y="5222209"/>
            <a:ext cx="6857999" cy="7127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006068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âmina de Abert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38541560-C1DA-B090-79D4-D29BAABC60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5EAA027-B7AC-E312-3D74-EFF272CDB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875" y="2324784"/>
            <a:ext cx="7110249" cy="1543023"/>
          </a:xfrm>
          <a:prstGeom prst="rect">
            <a:avLst/>
          </a:prstGeom>
        </p:spPr>
        <p:txBody>
          <a:bodyPr/>
          <a:lstStyle>
            <a:lvl1pPr algn="ctr">
              <a:defRPr lang="pt-BR" sz="5400" b="1" kern="1200" dirty="0">
                <a:solidFill>
                  <a:srgbClr val="183EFF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250531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1136B438-876F-4751-7E8C-E90A1F6FF92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2D3DD27C-1B6D-E72C-E6D4-588D161670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494993" y="1847419"/>
            <a:ext cx="8344764" cy="2620238"/>
          </a:xfrm>
          <a:prstGeom prst="rect">
            <a:avLst/>
          </a:prstGeom>
        </p:spPr>
        <p:txBody>
          <a:bodyPr wrap="square" anchor="ctr" anchorCtr="1">
            <a:normAutofit/>
          </a:bodyPr>
          <a:lstStyle>
            <a:lvl1pPr algn="l">
              <a:defRPr sz="6000" b="1" spc="0" baseline="0">
                <a:solidFill>
                  <a:srgbClr val="03CF00"/>
                </a:solidFill>
              </a:defRPr>
            </a:lvl1pPr>
          </a:lstStyle>
          <a:p>
            <a:r>
              <a:rPr lang="pt-BR" dirty="0"/>
              <a:t>Título Principal da Apresentação</a:t>
            </a:r>
          </a:p>
        </p:txBody>
      </p:sp>
    </p:spTree>
    <p:extLst>
      <p:ext uri="{BB962C8B-B14F-4D97-AF65-F5344CB8AC3E}">
        <p14:creationId xmlns:p14="http://schemas.microsoft.com/office/powerpoint/2010/main" val="3523780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spa co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ço Reservado para Imagem 1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0" y="1085850"/>
            <a:ext cx="9639301" cy="4076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Aspas</a:t>
            </a:r>
          </a:p>
        </p:txBody>
      </p:sp>
      <p:sp>
        <p:nvSpPr>
          <p:cNvPr id="9" name="Espaço Reservado para Texto 3"/>
          <p:cNvSpPr>
            <a:spLocks noGrp="1"/>
          </p:cNvSpPr>
          <p:nvPr>
            <p:ph type="body" sz="quarter" idx="15" hasCustomPrompt="1"/>
          </p:nvPr>
        </p:nvSpPr>
        <p:spPr>
          <a:xfrm>
            <a:off x="1781175" y="5286375"/>
            <a:ext cx="9134476" cy="400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>
                <a:solidFill>
                  <a:schemeClr val="tx1">
                    <a:lumMod val="95000"/>
                    <a:lumOff val="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Pessoa</a:t>
            </a:r>
          </a:p>
        </p:txBody>
      </p:sp>
      <p:cxnSp>
        <p:nvCxnSpPr>
          <p:cNvPr id="7" name="Conector reto 6"/>
          <p:cNvCxnSpPr>
            <a:stCxn id="9" idx="1"/>
          </p:cNvCxnSpPr>
          <p:nvPr userDrawn="1"/>
        </p:nvCxnSpPr>
        <p:spPr>
          <a:xfrm flipH="1">
            <a:off x="1276350" y="5486400"/>
            <a:ext cx="50482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 userDrawn="1"/>
        </p:nvCxnSpPr>
        <p:spPr>
          <a:xfrm>
            <a:off x="1276350" y="5991225"/>
            <a:ext cx="9639301" cy="0"/>
          </a:xfrm>
          <a:prstGeom prst="line">
            <a:avLst/>
          </a:prstGeom>
          <a:ln cap="rnd">
            <a:solidFill>
              <a:srgbClr val="03C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 userDrawn="1"/>
        </p:nvSpPr>
        <p:spPr>
          <a:xfrm>
            <a:off x="552450" y="295275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 dirty="0">
                <a:solidFill>
                  <a:srgbClr val="183EFF"/>
                </a:solidFill>
              </a:rPr>
              <a:t>“</a:t>
            </a:r>
          </a:p>
        </p:txBody>
      </p:sp>
      <p:sp>
        <p:nvSpPr>
          <p:cNvPr id="17" name="CaixaDeTexto 16"/>
          <p:cNvSpPr txBox="1"/>
          <p:nvPr userDrawn="1"/>
        </p:nvSpPr>
        <p:spPr>
          <a:xfrm rot="10800000">
            <a:off x="10591801" y="3201472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31772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spa se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0" y="1085850"/>
            <a:ext cx="9639301" cy="4076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 b="0">
                <a:solidFill>
                  <a:schemeClr val="tx1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Aspas</a:t>
            </a:r>
          </a:p>
        </p:txBody>
      </p:sp>
      <p:sp>
        <p:nvSpPr>
          <p:cNvPr id="9" name="Espaço Reservado para Texto 3"/>
          <p:cNvSpPr>
            <a:spLocks noGrp="1"/>
          </p:cNvSpPr>
          <p:nvPr>
            <p:ph type="body" sz="quarter" idx="15" hasCustomPrompt="1"/>
          </p:nvPr>
        </p:nvSpPr>
        <p:spPr>
          <a:xfrm>
            <a:off x="1276350" y="5286375"/>
            <a:ext cx="9639301" cy="4000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solidFill>
                  <a:schemeClr val="tx1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Pessoa</a:t>
            </a:r>
          </a:p>
        </p:txBody>
      </p:sp>
      <p:sp>
        <p:nvSpPr>
          <p:cNvPr id="12" name="CaixaDeTexto 11"/>
          <p:cNvSpPr txBox="1"/>
          <p:nvPr userDrawn="1"/>
        </p:nvSpPr>
        <p:spPr>
          <a:xfrm>
            <a:off x="552450" y="295275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 dirty="0">
                <a:solidFill>
                  <a:srgbClr val="183EFF"/>
                </a:solidFill>
              </a:rPr>
              <a:t>“</a:t>
            </a:r>
          </a:p>
        </p:txBody>
      </p:sp>
      <p:sp>
        <p:nvSpPr>
          <p:cNvPr id="17" name="CaixaDeTexto 16"/>
          <p:cNvSpPr txBox="1"/>
          <p:nvPr userDrawn="1"/>
        </p:nvSpPr>
        <p:spPr>
          <a:xfrm rot="10800000">
            <a:off x="10591801" y="3201472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809213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1/2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1" y="1085850"/>
            <a:ext cx="3886200" cy="3476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276351" y="4765931"/>
            <a:ext cx="3886200" cy="11325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3509943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1/4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44271" y="394971"/>
            <a:ext cx="8548369" cy="13693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44271" y="5330476"/>
            <a:ext cx="6099809" cy="11325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3E2E41F-A220-420D-8F86-395E5FDF23A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44272" y="2078959"/>
            <a:ext cx="8549004" cy="2936875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3CF00"/>
              </a:buClr>
              <a:buFont typeface="Courier New" panose="02070309020205020404" pitchFamily="49" charset="0"/>
              <a:buChar char="o"/>
              <a:defRPr/>
            </a:lvl1pPr>
            <a:lvl2pPr marL="685800" indent="-228600">
              <a:buClr>
                <a:srgbClr val="03CF00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rgbClr val="03CF00"/>
              </a:buClr>
              <a:buFont typeface="Courier New" panose="02070309020205020404" pitchFamily="49" charset="0"/>
              <a:buChar char="o"/>
              <a:defRPr/>
            </a:lvl3pPr>
            <a:lvl4pPr marL="1600200" indent="-228600">
              <a:buClr>
                <a:srgbClr val="03CF00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rgbClr val="03CF00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981858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exto com gráfico esquer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6933011" y="1085850"/>
            <a:ext cx="3886200" cy="1285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6933011" y="2619375"/>
            <a:ext cx="3886200" cy="32791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Texto de apoio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DCC7624-8FD6-2D50-7C98-A23CCFB6C8D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25975" y="1085850"/>
            <a:ext cx="5359078" cy="48126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1309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6C472B-E851-42AA-AA58-91181E5E5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47D6D1-0219-4FDF-9459-22340B561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5196C-9CD3-424A-9389-68E1F6DE0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97C2D-021F-463A-B10A-639F1335C6F7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BD7438-58D5-4463-BDE1-4A1BC385F9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2CD38-80A1-484B-BEC4-0BE73E4761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7B0FE-933D-4D61-BAEA-383F1DDE3E2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76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>
            <a:extLst>
              <a:ext uri="{FF2B5EF4-FFF2-40B4-BE49-F238E27FC236}">
                <a16:creationId xmlns:a16="http://schemas.microsoft.com/office/drawing/2014/main" id="{D042BC1F-CB3C-CC65-4A71-CE0130D46AA5}"/>
              </a:ext>
            </a:extLst>
          </p:cNvPr>
          <p:cNvSpPr/>
          <p:nvPr userDrawn="1"/>
        </p:nvSpPr>
        <p:spPr>
          <a:xfrm>
            <a:off x="1728788" y="0"/>
            <a:ext cx="10463212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3851CBDE-93DB-CD9F-EE75-A4C07C9679E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AC3555A-6B36-11F3-774F-D6A303961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8749B18A-0E23-44DA-1802-4304D5D66306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402" y="6016675"/>
            <a:ext cx="3335498" cy="603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460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183E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8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190847" y="1254642"/>
            <a:ext cx="10377375" cy="3583171"/>
          </a:xfrm>
        </p:spPr>
        <p:txBody>
          <a:bodyPr>
            <a:normAutofit/>
          </a:bodyPr>
          <a:lstStyle/>
          <a:p>
            <a:pPr algn="l"/>
            <a:r>
              <a:rPr lang="pt-BR" sz="4800" dirty="0">
                <a:latin typeface="Montserrat ExtraBold" panose="00000900000000000000" pitchFamily="50" charset="0"/>
              </a:rPr>
              <a:t>Comissão Nacional</a:t>
            </a:r>
            <a:br>
              <a:rPr lang="pt-BR" sz="4800" dirty="0">
                <a:latin typeface="Montserrat ExtraBold" panose="00000900000000000000" pitchFamily="50" charset="0"/>
              </a:rPr>
            </a:br>
            <a:r>
              <a:rPr lang="pt-BR" sz="4800" dirty="0">
                <a:latin typeface="Montserrat ExtraBold" panose="00000900000000000000" pitchFamily="50" charset="0"/>
              </a:rPr>
              <a:t>de Incorporação</a:t>
            </a:r>
            <a:br>
              <a:rPr lang="pt-BR" sz="4800" dirty="0">
                <a:latin typeface="Montserrat ExtraBold" panose="00000900000000000000" pitchFamily="50" charset="0"/>
              </a:rPr>
            </a:br>
            <a:r>
              <a:rPr lang="pt-BR" sz="4800" dirty="0">
                <a:latin typeface="Montserrat ExtraBold" panose="00000900000000000000" pitchFamily="50" charset="0"/>
              </a:rPr>
              <a:t>de Tecnologias no</a:t>
            </a:r>
            <a:br>
              <a:rPr lang="pt-BR" sz="4800" dirty="0">
                <a:latin typeface="Montserrat ExtraBold" panose="00000900000000000000" pitchFamily="50" charset="0"/>
              </a:rPr>
            </a:br>
            <a:r>
              <a:rPr lang="pt-BR" sz="4800" dirty="0">
                <a:latin typeface="Montserrat ExtraBold" panose="00000900000000000000" pitchFamily="50" charset="0"/>
              </a:rPr>
              <a:t>Sistema Único de Saúde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0108FD88-2502-D413-4DDC-4318B399D3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086" y="5690137"/>
            <a:ext cx="3867670" cy="700793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946" y="5830457"/>
            <a:ext cx="1433167" cy="36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703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/>
          <p:cNvSpPr/>
          <p:nvPr/>
        </p:nvSpPr>
        <p:spPr>
          <a:xfrm>
            <a:off x="10109200" y="318312"/>
            <a:ext cx="1920240" cy="821817"/>
          </a:xfrm>
          <a:prstGeom prst="rect">
            <a:avLst/>
          </a:prstGeom>
          <a:solidFill>
            <a:srgbClr val="EDED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5" name="Conector reto 14"/>
          <p:cNvCxnSpPr/>
          <p:nvPr/>
        </p:nvCxnSpPr>
        <p:spPr>
          <a:xfrm>
            <a:off x="11469826" y="6424613"/>
            <a:ext cx="0" cy="92868"/>
          </a:xfrm>
          <a:prstGeom prst="line">
            <a:avLst/>
          </a:prstGeom>
          <a:ln cap="rnd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6" name="Group 10">
            <a:extLst>
              <a:ext uri="{FF2B5EF4-FFF2-40B4-BE49-F238E27FC236}">
                <a16:creationId xmlns:a16="http://schemas.microsoft.com/office/drawing/2014/main" id="{DA3751E0-FEC4-CD16-F58D-76E61E02245B}"/>
              </a:ext>
            </a:extLst>
          </p:cNvPr>
          <p:cNvGrpSpPr/>
          <p:nvPr/>
        </p:nvGrpSpPr>
        <p:grpSpPr>
          <a:xfrm>
            <a:off x="1097090" y="873412"/>
            <a:ext cx="6291071" cy="996663"/>
            <a:chOff x="7162801" y="550183"/>
            <a:chExt cx="4267200" cy="1328887"/>
          </a:xfrm>
        </p:grpSpPr>
        <p:sp>
          <p:nvSpPr>
            <p:cNvPr id="17" name="TextBox 11">
              <a:extLst>
                <a:ext uri="{FF2B5EF4-FFF2-40B4-BE49-F238E27FC236}">
                  <a16:creationId xmlns:a16="http://schemas.microsoft.com/office/drawing/2014/main" id="{68C738A0-251B-2188-6048-D6D005A40549}"/>
                </a:ext>
              </a:extLst>
            </p:cNvPr>
            <p:cNvSpPr txBox="1"/>
            <p:nvPr/>
          </p:nvSpPr>
          <p:spPr>
            <a:xfrm>
              <a:off x="7162801" y="935220"/>
              <a:ext cx="4267199" cy="94385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4000" b="1" dirty="0">
                  <a:solidFill>
                    <a:srgbClr val="183EFF"/>
                  </a:solidFill>
                  <a:latin typeface="Montserrat SemiBold" panose="00000700000000000000" pitchFamily="50" charset="0"/>
                  <a:ea typeface="Montserrat" charset="0"/>
                  <a:cs typeface="Montserrat" charset="0"/>
                </a:rPr>
                <a:t>ATS</a:t>
              </a:r>
              <a:endParaRPr lang="en-US" sz="44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18" name="TextBox 12">
              <a:extLst>
                <a:ext uri="{FF2B5EF4-FFF2-40B4-BE49-F238E27FC236}">
                  <a16:creationId xmlns:a16="http://schemas.microsoft.com/office/drawing/2014/main" id="{C580227C-D561-F66E-A59E-1EFB427734D3}"/>
                </a:ext>
              </a:extLst>
            </p:cNvPr>
            <p:cNvSpPr txBox="1"/>
            <p:nvPr/>
          </p:nvSpPr>
          <p:spPr>
            <a:xfrm>
              <a:off x="7162801" y="550183"/>
              <a:ext cx="4267200" cy="492444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ontserrat Light" panose="00000400000000000000" pitchFamily="50" charset="0"/>
                  <a:ea typeface="Montserrat" charset="0"/>
                  <a:cs typeface="Montserrat" charset="0"/>
                </a:rPr>
                <a:t>RELATÓRIOS TÉCNICOS</a:t>
              </a:r>
              <a:endParaRPr lang="en-US" sz="16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  <a:ea typeface="Montserrat" charset="0"/>
                <a:cs typeface="Montserrat" charset="0"/>
              </a:endParaRPr>
            </a:p>
          </p:txBody>
        </p:sp>
      </p:grpSp>
      <p:cxnSp>
        <p:nvCxnSpPr>
          <p:cNvPr id="19" name="Straight Connector 13">
            <a:extLst>
              <a:ext uri="{FF2B5EF4-FFF2-40B4-BE49-F238E27FC236}">
                <a16:creationId xmlns:a16="http://schemas.microsoft.com/office/drawing/2014/main" id="{B3F5694D-CB9A-2106-4965-2405B669DD84}"/>
              </a:ext>
            </a:extLst>
          </p:cNvPr>
          <p:cNvCxnSpPr>
            <a:cxnSpLocks/>
          </p:cNvCxnSpPr>
          <p:nvPr/>
        </p:nvCxnSpPr>
        <p:spPr>
          <a:xfrm>
            <a:off x="1144508" y="1917523"/>
            <a:ext cx="1103299" cy="0"/>
          </a:xfrm>
          <a:prstGeom prst="line">
            <a:avLst/>
          </a:prstGeom>
          <a:ln w="53975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/>
          <p:cNvSpPr txBox="1"/>
          <p:nvPr/>
        </p:nvSpPr>
        <p:spPr>
          <a:xfrm>
            <a:off x="1097091" y="2162511"/>
            <a:ext cx="606571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6F200"/>
              </a:buClr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</a:rPr>
              <a:t>Doença</a:t>
            </a:r>
          </a:p>
          <a:p>
            <a:pPr marL="342900" indent="-342900">
              <a:buClr>
                <a:srgbClr val="06F200"/>
              </a:buClr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</a:rPr>
              <a:t>Tecnologia</a:t>
            </a:r>
          </a:p>
          <a:p>
            <a:pPr marL="342900" indent="-342900">
              <a:buClr>
                <a:srgbClr val="06F200"/>
              </a:buClr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</a:rPr>
              <a:t>Análise das evidências apresentadas pelo demandante (evidências clínicas, avaliação econômica e impacto orçamentário)</a:t>
            </a:r>
          </a:p>
          <a:p>
            <a:pPr marL="342900" indent="-342900">
              <a:buClr>
                <a:srgbClr val="06F200"/>
              </a:buClr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</a:rPr>
              <a:t>Busca e Análise de Evidências </a:t>
            </a:r>
          </a:p>
          <a:p>
            <a:pPr marL="342900" indent="-342900">
              <a:buClr>
                <a:srgbClr val="06F200"/>
              </a:buClr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</a:rPr>
              <a:t>Experiências internacionais</a:t>
            </a:r>
          </a:p>
          <a:p>
            <a:pPr marL="342900" indent="-342900">
              <a:buClr>
                <a:srgbClr val="06F200"/>
              </a:buClr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</a:rPr>
              <a:t>Monitoramento do Horizonte Tecnológico</a:t>
            </a:r>
          </a:p>
          <a:p>
            <a:pPr marL="342900" indent="-342900">
              <a:buClr>
                <a:srgbClr val="06F200"/>
              </a:buClr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</a:rPr>
              <a:t>Perspectiva do Paciente</a:t>
            </a:r>
          </a:p>
          <a:p>
            <a:pPr marL="342900" indent="-342900">
              <a:buClr>
                <a:srgbClr val="06F200"/>
              </a:buClr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</a:rPr>
              <a:t>Recomendação da Conitec</a:t>
            </a:r>
          </a:p>
          <a:p>
            <a:pPr marL="342900" indent="-342900">
              <a:buClr>
                <a:srgbClr val="06F200"/>
              </a:buClr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</a:rPr>
              <a:t>Consulta Pública</a:t>
            </a:r>
          </a:p>
          <a:p>
            <a:pPr marL="342900" indent="-342900">
              <a:buClr>
                <a:srgbClr val="06F200"/>
              </a:buClr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</a:rPr>
              <a:t>Deliberação Final</a:t>
            </a:r>
          </a:p>
          <a:p>
            <a:pPr marL="342900" indent="-342900">
              <a:buClr>
                <a:srgbClr val="06F200"/>
              </a:buClr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</a:rPr>
              <a:t>Decisão</a:t>
            </a:r>
          </a:p>
        </p:txBody>
      </p:sp>
      <p:pic>
        <p:nvPicPr>
          <p:cNvPr id="21" name="Imagem 20"/>
          <p:cNvPicPr/>
          <p:nvPr/>
        </p:nvPicPr>
        <p:blipFill rotWithShape="1">
          <a:blip r:embed="rId2"/>
          <a:srcRect l="64161" t="11026" r="20832" b="19714"/>
          <a:stretch/>
        </p:blipFill>
        <p:spPr bwMode="auto">
          <a:xfrm rot="390040">
            <a:off x="7522105" y="920041"/>
            <a:ext cx="3665717" cy="5189921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schemeClr val="bg1">
                <a:lumMod val="95000"/>
                <a:alpha val="40000"/>
              </a:scheme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61473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946640" y="245098"/>
            <a:ext cx="2011680" cy="811542"/>
          </a:xfrm>
          <a:prstGeom prst="rect">
            <a:avLst/>
          </a:prstGeom>
          <a:solidFill>
            <a:srgbClr val="F6F6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ctangle 5"/>
          <p:cNvSpPr/>
          <p:nvPr/>
        </p:nvSpPr>
        <p:spPr>
          <a:xfrm>
            <a:off x="1" y="0"/>
            <a:ext cx="4996206" cy="6858000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6"/>
          <p:cNvSpPr/>
          <p:nvPr/>
        </p:nvSpPr>
        <p:spPr>
          <a:xfrm>
            <a:off x="772996" y="1411514"/>
            <a:ext cx="4223212" cy="403497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10">
            <a:extLst>
              <a:ext uri="{FF2B5EF4-FFF2-40B4-BE49-F238E27FC236}">
                <a16:creationId xmlns:a16="http://schemas.microsoft.com/office/drawing/2014/main" id="{DA3751E0-FEC4-CD16-F58D-76E61E02245B}"/>
              </a:ext>
            </a:extLst>
          </p:cNvPr>
          <p:cNvGrpSpPr/>
          <p:nvPr/>
        </p:nvGrpSpPr>
        <p:grpSpPr>
          <a:xfrm>
            <a:off x="1087120" y="2923992"/>
            <a:ext cx="3556000" cy="935108"/>
            <a:chOff x="7162801" y="550183"/>
            <a:chExt cx="4267200" cy="1246814"/>
          </a:xfrm>
        </p:grpSpPr>
        <p:sp>
          <p:nvSpPr>
            <p:cNvPr id="6" name="TextBox 11">
              <a:extLst>
                <a:ext uri="{FF2B5EF4-FFF2-40B4-BE49-F238E27FC236}">
                  <a16:creationId xmlns:a16="http://schemas.microsoft.com/office/drawing/2014/main" id="{68C738A0-251B-2188-6048-D6D005A40549}"/>
                </a:ext>
              </a:extLst>
            </p:cNvPr>
            <p:cNvSpPr txBox="1"/>
            <p:nvPr/>
          </p:nvSpPr>
          <p:spPr>
            <a:xfrm>
              <a:off x="7162801" y="935220"/>
              <a:ext cx="4267199" cy="861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3600" b="1" dirty="0" err="1">
                  <a:solidFill>
                    <a:schemeClr val="bg1"/>
                  </a:solidFill>
                  <a:latin typeface="Montserrat SemiBold" panose="00000700000000000000" pitchFamily="50" charset="0"/>
                  <a:ea typeface="Montserrat" charset="0"/>
                  <a:cs typeface="Montserrat" charset="0"/>
                </a:rPr>
                <a:t>Parâmetros</a:t>
              </a:r>
              <a:endParaRPr lang="en-US" sz="3600" b="1" dirty="0">
                <a:solidFill>
                  <a:schemeClr val="bg1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7" name="TextBox 12">
              <a:extLst>
                <a:ext uri="{FF2B5EF4-FFF2-40B4-BE49-F238E27FC236}">
                  <a16:creationId xmlns:a16="http://schemas.microsoft.com/office/drawing/2014/main" id="{C580227C-D561-F66E-A59E-1EFB427734D3}"/>
                </a:ext>
              </a:extLst>
            </p:cNvPr>
            <p:cNvSpPr txBox="1"/>
            <p:nvPr/>
          </p:nvSpPr>
          <p:spPr>
            <a:xfrm>
              <a:off x="7162801" y="550183"/>
              <a:ext cx="4267200" cy="492444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pc="300" dirty="0">
                  <a:solidFill>
                    <a:schemeClr val="bg1"/>
                  </a:solidFill>
                  <a:latin typeface="Montserrat Light" panose="00000400000000000000" pitchFamily="50" charset="0"/>
                  <a:ea typeface="Montserrat" charset="0"/>
                  <a:cs typeface="Montserrat" charset="0"/>
                </a:rPr>
                <a:t>TOMADA DE DECISÃO</a:t>
              </a:r>
              <a:endParaRPr lang="en-US" sz="1600" spc="300" dirty="0">
                <a:solidFill>
                  <a:schemeClr val="bg1"/>
                </a:solidFill>
                <a:latin typeface="Montserrat Light" panose="00000400000000000000" pitchFamily="50" charset="0"/>
                <a:ea typeface="Montserrat" charset="0"/>
                <a:cs typeface="Montserrat" charset="0"/>
              </a:endParaRPr>
            </a:p>
          </p:txBody>
        </p:sp>
      </p:grpSp>
      <p:cxnSp>
        <p:nvCxnSpPr>
          <p:cNvPr id="8" name="Straight Connector 13">
            <a:extLst>
              <a:ext uri="{FF2B5EF4-FFF2-40B4-BE49-F238E27FC236}">
                <a16:creationId xmlns:a16="http://schemas.microsoft.com/office/drawing/2014/main" id="{B3F5694D-CB9A-2106-4965-2405B669DD84}"/>
              </a:ext>
            </a:extLst>
          </p:cNvPr>
          <p:cNvCxnSpPr>
            <a:cxnSpLocks/>
          </p:cNvCxnSpPr>
          <p:nvPr/>
        </p:nvCxnSpPr>
        <p:spPr>
          <a:xfrm>
            <a:off x="1096886" y="3959683"/>
            <a:ext cx="467489" cy="0"/>
          </a:xfrm>
          <a:prstGeom prst="line">
            <a:avLst/>
          </a:prstGeom>
          <a:ln w="539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rredondar Retângulo em um Canto Diagonal 8"/>
          <p:cNvSpPr/>
          <p:nvPr/>
        </p:nvSpPr>
        <p:spPr>
          <a:xfrm>
            <a:off x="5685443" y="848854"/>
            <a:ext cx="2855467" cy="2534577"/>
          </a:xfrm>
          <a:prstGeom prst="round2DiagRect">
            <a:avLst/>
          </a:prstGeom>
          <a:noFill/>
          <a:ln w="57150">
            <a:solidFill>
              <a:srgbClr val="03D1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Arredondar Retângulo em um Canto Diagonal 9"/>
          <p:cNvSpPr/>
          <p:nvPr/>
        </p:nvSpPr>
        <p:spPr>
          <a:xfrm>
            <a:off x="8711221" y="848854"/>
            <a:ext cx="2855467" cy="2534577"/>
          </a:xfrm>
          <a:prstGeom prst="round2DiagRect">
            <a:avLst/>
          </a:prstGeom>
          <a:noFill/>
          <a:ln w="57150">
            <a:solidFill>
              <a:srgbClr val="FE30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Arredondar Retângulo em um Canto Diagonal 10"/>
          <p:cNvSpPr/>
          <p:nvPr/>
        </p:nvSpPr>
        <p:spPr>
          <a:xfrm>
            <a:off x="5685443" y="3529789"/>
            <a:ext cx="2855467" cy="2534577"/>
          </a:xfrm>
          <a:prstGeom prst="round2DiagRect">
            <a:avLst/>
          </a:prstGeom>
          <a:noFill/>
          <a:ln w="57150">
            <a:solidFill>
              <a:srgbClr val="FECF1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Arredondar Retângulo em um Canto Diagonal 11"/>
          <p:cNvSpPr/>
          <p:nvPr/>
        </p:nvSpPr>
        <p:spPr>
          <a:xfrm>
            <a:off x="8711221" y="3529788"/>
            <a:ext cx="2855467" cy="2534577"/>
          </a:xfrm>
          <a:prstGeom prst="round2DiagRect">
            <a:avLst/>
          </a:prstGeom>
          <a:noFill/>
          <a:ln w="57150">
            <a:solidFill>
              <a:srgbClr val="183E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/>
          <p:cNvSpPr txBox="1"/>
          <p:nvPr/>
        </p:nvSpPr>
        <p:spPr>
          <a:xfrm>
            <a:off x="5726853" y="1155190"/>
            <a:ext cx="2771708" cy="240065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buClr>
                <a:srgbClr val="183EFF"/>
              </a:buClr>
            </a:pPr>
            <a:r>
              <a:rPr lang="pt-BR" sz="1600" dirty="0">
                <a:solidFill>
                  <a:srgbClr val="183EFF"/>
                </a:solidFill>
                <a:latin typeface="Montserrat ExtraBold" panose="00000900000000000000" pitchFamily="50" charset="0"/>
              </a:rPr>
              <a:t>CLÍNICA</a:t>
            </a:r>
          </a:p>
          <a:p>
            <a:pPr algn="ctr">
              <a:buClr>
                <a:srgbClr val="183EFF"/>
              </a:buClr>
            </a:pPr>
            <a:endParaRPr lang="pt-BR" sz="600" dirty="0">
              <a:solidFill>
                <a:srgbClr val="183EFF"/>
              </a:solidFill>
              <a:latin typeface="Montserrat ExtraBold" panose="00000900000000000000" pitchFamily="50" charset="0"/>
            </a:endParaRP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segurança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eficácia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população beneficiada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indicações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Efetividade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outros resultados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Montserrat Medium" panose="00000600000000000000" pitchFamily="50" charset="0"/>
              <a:cs typeface="Calibri Light" panose="020F0302020204030204" pitchFamily="34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8778240" y="893581"/>
            <a:ext cx="2702560" cy="243143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buClr>
                <a:srgbClr val="183EFF"/>
              </a:buClr>
            </a:pPr>
            <a:r>
              <a:rPr lang="pt-BR" sz="1600" dirty="0">
                <a:solidFill>
                  <a:srgbClr val="183EFF"/>
                </a:solidFill>
                <a:latin typeface="Montserrat ExtraBold" panose="00000900000000000000" pitchFamily="50" charset="0"/>
              </a:rPr>
              <a:t>ECONÔMICA</a:t>
            </a:r>
          </a:p>
          <a:p>
            <a:pPr algn="ctr">
              <a:buClr>
                <a:srgbClr val="183EFF"/>
              </a:buClr>
            </a:pPr>
            <a:endParaRPr lang="pt-BR" sz="600" dirty="0">
              <a:solidFill>
                <a:srgbClr val="183EFF"/>
              </a:solidFill>
              <a:latin typeface="Montserrat ExtraBold" panose="00000900000000000000" pitchFamily="50" charset="0"/>
            </a:endParaRP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impacto orçamentário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eficiência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custos de oportunidade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custo-efetividade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custo-utilidade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custos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5684504" y="3840874"/>
            <a:ext cx="2856406" cy="190821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buClr>
                <a:srgbClr val="183EFF"/>
              </a:buClr>
            </a:pPr>
            <a:r>
              <a:rPr lang="pt-BR" sz="1600" dirty="0">
                <a:solidFill>
                  <a:srgbClr val="183EFF"/>
                </a:solidFill>
                <a:latin typeface="Montserrat ExtraBold" panose="00000900000000000000" pitchFamily="50" charset="0"/>
              </a:rPr>
              <a:t>PACIENTE</a:t>
            </a:r>
          </a:p>
          <a:p>
            <a:pPr algn="ctr">
              <a:buClr>
                <a:srgbClr val="183EFF"/>
              </a:buClr>
            </a:pPr>
            <a:endParaRPr lang="pt-BR" sz="600" dirty="0">
              <a:solidFill>
                <a:srgbClr val="183EFF"/>
              </a:solidFill>
              <a:latin typeface="Montserrat ExtraBold" panose="00000900000000000000" pitchFamily="50" charset="0"/>
            </a:endParaRP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ética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impacto social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aceitabilidade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reações psicológicas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Conveniência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outros aspectos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8711221" y="3837943"/>
            <a:ext cx="2855467" cy="190821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buClr>
                <a:srgbClr val="183EFF"/>
              </a:buClr>
            </a:pPr>
            <a:r>
              <a:rPr lang="pt-BR" sz="1600" dirty="0">
                <a:solidFill>
                  <a:srgbClr val="183EFF"/>
                </a:solidFill>
                <a:latin typeface="Montserrat ExtraBold" panose="00000900000000000000" pitchFamily="50" charset="0"/>
              </a:rPr>
              <a:t>ORGANIZACIONAL</a:t>
            </a:r>
          </a:p>
          <a:p>
            <a:pPr algn="ctr">
              <a:buClr>
                <a:srgbClr val="183EFF"/>
              </a:buClr>
            </a:pPr>
            <a:endParaRPr lang="pt-BR" sz="600" dirty="0">
              <a:solidFill>
                <a:srgbClr val="183EFF"/>
              </a:solidFill>
              <a:latin typeface="Montserrat ExtraBold" panose="00000900000000000000" pitchFamily="50" charset="0"/>
            </a:endParaRP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difusão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acessibilidade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logística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capacitação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utilização</a:t>
            </a:r>
          </a:p>
          <a:p>
            <a:pPr marL="342900" indent="-342900"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Medium" panose="00000600000000000000" pitchFamily="50" charset="0"/>
                <a:cs typeface="Calibri Light" panose="020F0302020204030204" pitchFamily="34" charset="0"/>
              </a:rPr>
              <a:t>sustentabilidade</a:t>
            </a: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21E82BBD-3954-DFE8-9C5E-288AE8B365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20" y="3898900"/>
            <a:ext cx="2794000" cy="295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41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/>
          <p:cNvCxnSpPr/>
          <p:nvPr/>
        </p:nvCxnSpPr>
        <p:spPr>
          <a:xfrm>
            <a:off x="11469826" y="6424613"/>
            <a:ext cx="0" cy="92868"/>
          </a:xfrm>
          <a:prstGeom prst="line">
            <a:avLst/>
          </a:prstGeom>
          <a:ln cap="rnd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1">
            <a:extLst>
              <a:ext uri="{FF2B5EF4-FFF2-40B4-BE49-F238E27FC236}">
                <a16:creationId xmlns:a16="http://schemas.microsoft.com/office/drawing/2014/main" id="{68C738A0-251B-2188-6048-D6D005A40549}"/>
              </a:ext>
            </a:extLst>
          </p:cNvPr>
          <p:cNvSpPr txBox="1"/>
          <p:nvPr/>
        </p:nvSpPr>
        <p:spPr>
          <a:xfrm>
            <a:off x="1144508" y="340029"/>
            <a:ext cx="9000978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rPr>
              <a:t>Amiloidoses</a:t>
            </a:r>
            <a:r>
              <a:rPr lang="en-US" sz="40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rPr>
              <a:t> </a:t>
            </a:r>
            <a:r>
              <a:rPr lang="en-US" sz="4000" b="1" dirty="0" err="1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rPr>
              <a:t>Associadas</a:t>
            </a:r>
            <a:r>
              <a:rPr lang="en-US" sz="40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rPr>
              <a:t> à </a:t>
            </a:r>
            <a:r>
              <a:rPr lang="en-US" sz="4000" b="1" dirty="0" err="1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rPr>
              <a:t>Transtirretina</a:t>
            </a:r>
            <a:endParaRPr lang="en-US" sz="4400" b="1" dirty="0">
              <a:solidFill>
                <a:srgbClr val="183EFF"/>
              </a:solidFill>
              <a:latin typeface="Montserrat SemiBold" panose="00000700000000000000" pitchFamily="50" charset="0"/>
              <a:ea typeface="Montserrat" charset="0"/>
              <a:cs typeface="Montserrat" charset="0"/>
            </a:endParaRPr>
          </a:p>
        </p:txBody>
      </p:sp>
      <p:cxnSp>
        <p:nvCxnSpPr>
          <p:cNvPr id="21" name="Straight Connector 13">
            <a:extLst>
              <a:ext uri="{FF2B5EF4-FFF2-40B4-BE49-F238E27FC236}">
                <a16:creationId xmlns:a16="http://schemas.microsoft.com/office/drawing/2014/main" id="{B3F5694D-CB9A-2106-4965-2405B669DD84}"/>
              </a:ext>
            </a:extLst>
          </p:cNvPr>
          <p:cNvCxnSpPr>
            <a:cxnSpLocks/>
          </p:cNvCxnSpPr>
          <p:nvPr/>
        </p:nvCxnSpPr>
        <p:spPr>
          <a:xfrm>
            <a:off x="1144508" y="1663468"/>
            <a:ext cx="1103299" cy="0"/>
          </a:xfrm>
          <a:prstGeom prst="line">
            <a:avLst/>
          </a:prstGeom>
          <a:ln w="53975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729" y="6146135"/>
            <a:ext cx="1167805" cy="298642"/>
          </a:xfrm>
          <a:prstGeom prst="rect">
            <a:avLst/>
          </a:prstGeom>
        </p:spPr>
      </p:pic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C1BA7171-8F10-08C0-6D49-D0353F4EFA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4763925"/>
              </p:ext>
            </p:extLst>
          </p:nvPr>
        </p:nvGraphicFramePr>
        <p:xfrm>
          <a:off x="611108" y="1683738"/>
          <a:ext cx="10704592" cy="4474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01094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/>
          <p:cNvCxnSpPr/>
          <p:nvPr/>
        </p:nvCxnSpPr>
        <p:spPr>
          <a:xfrm>
            <a:off x="11469826" y="6424613"/>
            <a:ext cx="0" cy="92868"/>
          </a:xfrm>
          <a:prstGeom prst="line">
            <a:avLst/>
          </a:prstGeom>
          <a:ln cap="rnd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1">
            <a:extLst>
              <a:ext uri="{FF2B5EF4-FFF2-40B4-BE49-F238E27FC236}">
                <a16:creationId xmlns:a16="http://schemas.microsoft.com/office/drawing/2014/main" id="{68C738A0-251B-2188-6048-D6D005A40549}"/>
              </a:ext>
            </a:extLst>
          </p:cNvPr>
          <p:cNvSpPr txBox="1"/>
          <p:nvPr/>
        </p:nvSpPr>
        <p:spPr>
          <a:xfrm>
            <a:off x="1144508" y="340029"/>
            <a:ext cx="8392348" cy="707886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40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rPr>
              <a:t>2018</a:t>
            </a:r>
            <a:endParaRPr lang="en-US" sz="4400" b="1" dirty="0">
              <a:solidFill>
                <a:srgbClr val="183EFF"/>
              </a:solidFill>
              <a:latin typeface="Montserrat SemiBold" panose="00000700000000000000" pitchFamily="50" charset="0"/>
              <a:ea typeface="Montserrat" charset="0"/>
              <a:cs typeface="Montserrat" charset="0"/>
            </a:endParaRPr>
          </a:p>
        </p:txBody>
      </p:sp>
      <p:cxnSp>
        <p:nvCxnSpPr>
          <p:cNvPr id="21" name="Straight Connector 13">
            <a:extLst>
              <a:ext uri="{FF2B5EF4-FFF2-40B4-BE49-F238E27FC236}">
                <a16:creationId xmlns:a16="http://schemas.microsoft.com/office/drawing/2014/main" id="{B3F5694D-CB9A-2106-4965-2405B669DD84}"/>
              </a:ext>
            </a:extLst>
          </p:cNvPr>
          <p:cNvCxnSpPr>
            <a:cxnSpLocks/>
          </p:cNvCxnSpPr>
          <p:nvPr/>
        </p:nvCxnSpPr>
        <p:spPr>
          <a:xfrm>
            <a:off x="1144508" y="1047915"/>
            <a:ext cx="1103299" cy="0"/>
          </a:xfrm>
          <a:prstGeom prst="line">
            <a:avLst/>
          </a:prstGeom>
          <a:ln w="53975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729" y="6146135"/>
            <a:ext cx="1167805" cy="298642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752622" y="1469960"/>
            <a:ext cx="1056852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Tecnologia: </a:t>
            </a: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Tafamidis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</a:t>
            </a: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meglumina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(</a:t>
            </a: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Vyndaqel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®)</a:t>
            </a:r>
          </a:p>
          <a:p>
            <a:pPr marL="285750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Demandante: 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Pfizer</a:t>
            </a:r>
          </a:p>
          <a:p>
            <a:pPr marL="285750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Indicação: 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Tratamento da </a:t>
            </a: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amiloidose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associada à </a:t>
            </a: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transtirretina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em pacientes adultos com </a:t>
            </a: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polineuropatia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sintomática em estágio inicial e não submetidos a transplante hepático</a:t>
            </a:r>
          </a:p>
          <a:p>
            <a:pPr marL="285750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Recomendação final: 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Os membros da </a:t>
            </a: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Conitec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deliberaram, por unanimidade recomendar a incorporação no SUS do </a:t>
            </a: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tafamidis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</a:t>
            </a: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meglumina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</a:t>
            </a:r>
            <a:r>
              <a:rPr lang="pt-BR" dirty="0">
                <a:solidFill>
                  <a:schemeClr val="accent1"/>
                </a:solidFill>
                <a:latin typeface="+mj-lt"/>
                <a:ea typeface="Cooper Hewitt" pitchFamily="50" charset="0"/>
              </a:rPr>
              <a:t>mediante negociação de preço e PCDT</a:t>
            </a:r>
          </a:p>
        </p:txBody>
      </p:sp>
      <p:sp>
        <p:nvSpPr>
          <p:cNvPr id="8" name="Retângulo 7"/>
          <p:cNvSpPr/>
          <p:nvPr/>
        </p:nvSpPr>
        <p:spPr>
          <a:xfrm>
            <a:off x="752622" y="4422108"/>
            <a:ext cx="105685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Publicado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PCDT de </a:t>
            </a:r>
            <a:r>
              <a:rPr lang="pt-BR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Polineuropatia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</a:t>
            </a:r>
            <a:r>
              <a:rPr lang="pt-BR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Amiloidótica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Familiar 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em 2018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2"/>
                </a:solidFill>
                <a:latin typeface="+mj-lt"/>
                <a:ea typeface="Cooper Hewitt" pitchFamily="50" charset="0"/>
              </a:rPr>
              <a:t>Posteriormente atualizado e substituído por </a:t>
            </a:r>
            <a:r>
              <a:rPr lang="pt-BR" dirty="0">
                <a:solidFill>
                  <a:schemeClr val="accent1"/>
                </a:solidFill>
                <a:latin typeface="+mj-lt"/>
                <a:ea typeface="Cooper Hewitt" pitchFamily="50" charset="0"/>
              </a:rPr>
              <a:t>PCDT das </a:t>
            </a:r>
            <a:r>
              <a:rPr lang="pt-BR" dirty="0" err="1">
                <a:solidFill>
                  <a:schemeClr val="accent1"/>
                </a:solidFill>
                <a:latin typeface="+mj-lt"/>
                <a:ea typeface="Cooper Hewitt" pitchFamily="50" charset="0"/>
              </a:rPr>
              <a:t>Amiloidoses</a:t>
            </a:r>
            <a:r>
              <a:rPr lang="pt-BR" dirty="0">
                <a:solidFill>
                  <a:schemeClr val="accent1"/>
                </a:solidFill>
                <a:latin typeface="+mj-lt"/>
                <a:ea typeface="Cooper Hewitt" pitchFamily="50" charset="0"/>
              </a:rPr>
              <a:t> Associadas à </a:t>
            </a:r>
            <a:r>
              <a:rPr lang="pt-BR" dirty="0" err="1">
                <a:solidFill>
                  <a:schemeClr val="accent1"/>
                </a:solidFill>
                <a:latin typeface="+mj-lt"/>
                <a:ea typeface="Cooper Hewitt" pitchFamily="50" charset="0"/>
              </a:rPr>
              <a:t>Transtirretina</a:t>
            </a:r>
            <a:r>
              <a:rPr lang="pt-BR" dirty="0">
                <a:solidFill>
                  <a:schemeClr val="accent1"/>
                </a:solidFill>
                <a:latin typeface="+mj-lt"/>
                <a:ea typeface="Cooper Hewitt" pitchFamily="50" charset="0"/>
              </a:rPr>
              <a:t> </a:t>
            </a:r>
            <a:r>
              <a:rPr lang="pt-BR" dirty="0">
                <a:solidFill>
                  <a:schemeClr val="tx2"/>
                </a:solidFill>
                <a:latin typeface="+mj-lt"/>
                <a:ea typeface="Cooper Hewitt" pitchFamily="50" charset="0"/>
              </a:rPr>
              <a:t>em 2025</a:t>
            </a:r>
          </a:p>
        </p:txBody>
      </p:sp>
    </p:spTree>
    <p:extLst>
      <p:ext uri="{BB962C8B-B14F-4D97-AF65-F5344CB8AC3E}">
        <p14:creationId xmlns:p14="http://schemas.microsoft.com/office/powerpoint/2010/main" val="128881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2870C-99BE-2FE4-80FA-7564F624D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CDD047AF-0599-F7D9-7C13-9181576D27CA}"/>
              </a:ext>
            </a:extLst>
          </p:cNvPr>
          <p:cNvCxnSpPr/>
          <p:nvPr/>
        </p:nvCxnSpPr>
        <p:spPr>
          <a:xfrm>
            <a:off x="11469826" y="6424613"/>
            <a:ext cx="0" cy="92868"/>
          </a:xfrm>
          <a:prstGeom prst="line">
            <a:avLst/>
          </a:prstGeom>
          <a:ln cap="rnd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1">
            <a:extLst>
              <a:ext uri="{FF2B5EF4-FFF2-40B4-BE49-F238E27FC236}">
                <a16:creationId xmlns:a16="http://schemas.microsoft.com/office/drawing/2014/main" id="{149B39F6-E24B-A308-E5CB-9597D21CCDC3}"/>
              </a:ext>
            </a:extLst>
          </p:cNvPr>
          <p:cNvSpPr txBox="1"/>
          <p:nvPr/>
        </p:nvSpPr>
        <p:spPr>
          <a:xfrm>
            <a:off x="1144508" y="340029"/>
            <a:ext cx="8392348" cy="707886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40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rPr>
              <a:t>2022</a:t>
            </a:r>
            <a:endParaRPr lang="en-US" sz="4400" b="1" dirty="0">
              <a:solidFill>
                <a:srgbClr val="183EFF"/>
              </a:solidFill>
              <a:latin typeface="Montserrat SemiBold" panose="00000700000000000000" pitchFamily="50" charset="0"/>
              <a:ea typeface="Montserrat" charset="0"/>
              <a:cs typeface="Montserrat" charset="0"/>
            </a:endParaRPr>
          </a:p>
        </p:txBody>
      </p:sp>
      <p:cxnSp>
        <p:nvCxnSpPr>
          <p:cNvPr id="21" name="Straight Connector 13">
            <a:extLst>
              <a:ext uri="{FF2B5EF4-FFF2-40B4-BE49-F238E27FC236}">
                <a16:creationId xmlns:a16="http://schemas.microsoft.com/office/drawing/2014/main" id="{1EBC7DD8-F3EE-91F4-D97C-0E179482862B}"/>
              </a:ext>
            </a:extLst>
          </p:cNvPr>
          <p:cNvCxnSpPr>
            <a:cxnSpLocks/>
          </p:cNvCxnSpPr>
          <p:nvPr/>
        </p:nvCxnSpPr>
        <p:spPr>
          <a:xfrm>
            <a:off x="1144508" y="1047915"/>
            <a:ext cx="1103299" cy="0"/>
          </a:xfrm>
          <a:prstGeom prst="line">
            <a:avLst/>
          </a:prstGeom>
          <a:ln w="53975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>
            <a:extLst>
              <a:ext uri="{FF2B5EF4-FFF2-40B4-BE49-F238E27FC236}">
                <a16:creationId xmlns:a16="http://schemas.microsoft.com/office/drawing/2014/main" id="{D8949B0F-D097-120B-4999-9D9668BBC6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729" y="6146135"/>
            <a:ext cx="1167805" cy="298642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E716BB42-2E55-2B8A-3D15-200565E3219C}"/>
              </a:ext>
            </a:extLst>
          </p:cNvPr>
          <p:cNvSpPr/>
          <p:nvPr/>
        </p:nvSpPr>
        <p:spPr>
          <a:xfrm>
            <a:off x="1220708" y="1959818"/>
            <a:ext cx="101113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Tecnologia: </a:t>
            </a: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Tafamidis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</a:t>
            </a: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meglumina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(</a:t>
            </a: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Vyndaqel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®)</a:t>
            </a:r>
          </a:p>
          <a:p>
            <a:pPr marL="285750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Indicação: 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Tratamento da cardiomiopatia amiloide associada à transtirretina do tipo selvagem ou hereditária, classes NYHA II e III, em pacientes acima de 60 anos de idade.</a:t>
            </a:r>
          </a:p>
          <a:p>
            <a:pPr marL="285750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Recomendação final da </a:t>
            </a:r>
            <a:r>
              <a:rPr lang="pt-BR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Conitec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:  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o Plenário da </a:t>
            </a: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Conitec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deliberou por unanimidade, recomendar a não incorporação do </a:t>
            </a: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tafamidis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meglumina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. 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Os membros do plenário concordaram que, embora a demanda envolva proposta de tratamento para uma condição clínica rara, com boa evidência, deve ser considerada a razão de custo-efetividade e o impacto orçamentário da tecnologia, visto as incertezas relacionadas a população elegível.</a:t>
            </a:r>
          </a:p>
        </p:txBody>
      </p:sp>
    </p:spTree>
    <p:extLst>
      <p:ext uri="{BB962C8B-B14F-4D97-AF65-F5344CB8AC3E}">
        <p14:creationId xmlns:p14="http://schemas.microsoft.com/office/powerpoint/2010/main" val="264038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/>
          <p:cNvCxnSpPr/>
          <p:nvPr/>
        </p:nvCxnSpPr>
        <p:spPr>
          <a:xfrm>
            <a:off x="11469826" y="6424613"/>
            <a:ext cx="0" cy="92868"/>
          </a:xfrm>
          <a:prstGeom prst="line">
            <a:avLst/>
          </a:prstGeom>
          <a:ln cap="rnd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1">
            <a:extLst>
              <a:ext uri="{FF2B5EF4-FFF2-40B4-BE49-F238E27FC236}">
                <a16:creationId xmlns:a16="http://schemas.microsoft.com/office/drawing/2014/main" id="{68C738A0-251B-2188-6048-D6D005A40549}"/>
              </a:ext>
            </a:extLst>
          </p:cNvPr>
          <p:cNvSpPr txBox="1"/>
          <p:nvPr/>
        </p:nvSpPr>
        <p:spPr>
          <a:xfrm>
            <a:off x="1144508" y="340029"/>
            <a:ext cx="8392348" cy="707886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40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rPr>
              <a:t>2023</a:t>
            </a:r>
            <a:endParaRPr lang="en-US" sz="4400" b="1" dirty="0">
              <a:solidFill>
                <a:srgbClr val="183EFF"/>
              </a:solidFill>
              <a:latin typeface="Montserrat SemiBold" panose="00000700000000000000" pitchFamily="50" charset="0"/>
              <a:ea typeface="Montserrat" charset="0"/>
              <a:cs typeface="Montserrat" charset="0"/>
            </a:endParaRPr>
          </a:p>
        </p:txBody>
      </p:sp>
      <p:cxnSp>
        <p:nvCxnSpPr>
          <p:cNvPr id="21" name="Straight Connector 13">
            <a:extLst>
              <a:ext uri="{FF2B5EF4-FFF2-40B4-BE49-F238E27FC236}">
                <a16:creationId xmlns:a16="http://schemas.microsoft.com/office/drawing/2014/main" id="{B3F5694D-CB9A-2106-4965-2405B669DD84}"/>
              </a:ext>
            </a:extLst>
          </p:cNvPr>
          <p:cNvCxnSpPr>
            <a:cxnSpLocks/>
          </p:cNvCxnSpPr>
          <p:nvPr/>
        </p:nvCxnSpPr>
        <p:spPr>
          <a:xfrm>
            <a:off x="1144508" y="1047915"/>
            <a:ext cx="1103299" cy="0"/>
          </a:xfrm>
          <a:prstGeom prst="line">
            <a:avLst/>
          </a:prstGeom>
          <a:ln w="53975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729" y="6146135"/>
            <a:ext cx="1167805" cy="298642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239487" y="1415532"/>
            <a:ext cx="1123033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Decisão de não incorporar a </a:t>
            </a:r>
            <a:r>
              <a:rPr lang="pt-BR" sz="16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inotersena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: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6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Tecnologia: </a:t>
            </a:r>
            <a:r>
              <a:rPr lang="pt-BR" sz="16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Inotersena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</a:t>
            </a:r>
            <a:r>
              <a:rPr lang="pt-BR" sz="16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nonadecassódica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(</a:t>
            </a:r>
            <a:r>
              <a:rPr lang="pt-BR" sz="16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Tegsedi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®)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6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Demandante: 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PTC Farmacêutica do Brasil Ltda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6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Indicação: 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Tratamento da </a:t>
            </a:r>
            <a:r>
              <a:rPr lang="pt-BR" sz="16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polineuropatia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em pacientes adultos com </a:t>
            </a:r>
            <a:r>
              <a:rPr lang="pt-BR" sz="16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amiloidose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hereditária associada à </a:t>
            </a:r>
            <a:r>
              <a:rPr lang="pt-BR" sz="16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transtirretina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(PAF-TTR) e estágio 2 e pacientes em estágio 1 que não responderam ao tratamento de </a:t>
            </a:r>
            <a:r>
              <a:rPr lang="pt-BR" sz="16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tafamidis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</a:t>
            </a:r>
            <a:r>
              <a:rPr lang="pt-BR" sz="16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meglumina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.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6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Recomendação final da </a:t>
            </a:r>
            <a:r>
              <a:rPr lang="pt-BR" sz="165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Conitec</a:t>
            </a:r>
            <a:r>
              <a:rPr lang="pt-BR" sz="16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: 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Os membros do plenário deliberaram por maioria simples recomendar a não incorporação. Para essa decisão, o plenário considerou a restrição orçamentária do SUS, a alta razão de custo efetividade e o grande impacto orçamentário da incorporação do medicamento no sistema.</a:t>
            </a:r>
          </a:p>
          <a:p>
            <a:pPr marL="285750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endParaRPr lang="pt-BR" sz="165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ooper Hewitt" pitchFamily="50" charset="0"/>
            </a:endParaRPr>
          </a:p>
          <a:p>
            <a:pPr marL="285750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Decisão de não incorporar a </a:t>
            </a:r>
            <a:r>
              <a:rPr lang="pt-BR" sz="16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patisirana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sódica: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6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Tecnologia: </a:t>
            </a:r>
            <a:r>
              <a:rPr lang="pt-BR" sz="16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Patisirana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(</a:t>
            </a:r>
            <a:r>
              <a:rPr lang="pt-BR" sz="16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Onpattro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®).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6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Demandante: </a:t>
            </a:r>
            <a:r>
              <a:rPr lang="pt-BR" sz="16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Specialty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Pharma Goiás LTDA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6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Proposta pelo demandante: 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Pacientes adultos diagnosticados com </a:t>
            </a:r>
            <a:r>
              <a:rPr lang="pt-BR" sz="16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ATTRh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com polineuropatia em estágio 2 ou que apresentam resposta inadequada ao </a:t>
            </a:r>
            <a:r>
              <a:rPr lang="pt-BR" sz="16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tafamidis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.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6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Recomendação final:</a:t>
            </a:r>
            <a:r>
              <a:rPr lang="pt-BR" sz="16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Não incorporação. Considerou-se a manutenção da elevada razão de custo-utilidade incremental e do impacto orçamentário estimado, apesar da nova proposta comercial para o </a:t>
            </a:r>
            <a:r>
              <a:rPr lang="pt-BR" sz="16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patisirana</a:t>
            </a:r>
            <a:endParaRPr lang="pt-BR" sz="165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ooper Hewitt" pitchFamily="50" charset="0"/>
            </a:endParaRP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endParaRPr lang="pt-BR" sz="165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ooper Hewit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28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/>
          <p:cNvCxnSpPr/>
          <p:nvPr/>
        </p:nvCxnSpPr>
        <p:spPr>
          <a:xfrm>
            <a:off x="11469826" y="6424613"/>
            <a:ext cx="0" cy="92868"/>
          </a:xfrm>
          <a:prstGeom prst="line">
            <a:avLst/>
          </a:prstGeom>
          <a:ln cap="rnd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1">
            <a:extLst>
              <a:ext uri="{FF2B5EF4-FFF2-40B4-BE49-F238E27FC236}">
                <a16:creationId xmlns:a16="http://schemas.microsoft.com/office/drawing/2014/main" id="{68C738A0-251B-2188-6048-D6D005A40549}"/>
              </a:ext>
            </a:extLst>
          </p:cNvPr>
          <p:cNvSpPr txBox="1"/>
          <p:nvPr/>
        </p:nvSpPr>
        <p:spPr>
          <a:xfrm>
            <a:off x="1046534" y="786344"/>
            <a:ext cx="8392348" cy="707886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40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rPr>
              <a:t>2024</a:t>
            </a:r>
            <a:endParaRPr lang="en-US" sz="4400" b="1" dirty="0">
              <a:solidFill>
                <a:srgbClr val="183EFF"/>
              </a:solidFill>
              <a:latin typeface="Montserrat SemiBold" panose="00000700000000000000" pitchFamily="50" charset="0"/>
              <a:ea typeface="Montserrat" charset="0"/>
              <a:cs typeface="Montserrat" charset="0"/>
            </a:endParaRPr>
          </a:p>
        </p:txBody>
      </p:sp>
      <p:cxnSp>
        <p:nvCxnSpPr>
          <p:cNvPr id="21" name="Straight Connector 13">
            <a:extLst>
              <a:ext uri="{FF2B5EF4-FFF2-40B4-BE49-F238E27FC236}">
                <a16:creationId xmlns:a16="http://schemas.microsoft.com/office/drawing/2014/main" id="{B3F5694D-CB9A-2106-4965-2405B669DD84}"/>
              </a:ext>
            </a:extLst>
          </p:cNvPr>
          <p:cNvCxnSpPr>
            <a:cxnSpLocks/>
          </p:cNvCxnSpPr>
          <p:nvPr/>
        </p:nvCxnSpPr>
        <p:spPr>
          <a:xfrm>
            <a:off x="1046534" y="1494230"/>
            <a:ext cx="1103299" cy="0"/>
          </a:xfrm>
          <a:prstGeom prst="line">
            <a:avLst/>
          </a:prstGeom>
          <a:ln w="53975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729" y="6146135"/>
            <a:ext cx="1167805" cy="298642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752650" y="1643551"/>
            <a:ext cx="1089509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Decisão de não incorporar a </a:t>
            </a:r>
            <a:r>
              <a:rPr lang="pt-BR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inotersena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: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Tecnologia: </a:t>
            </a:r>
            <a:r>
              <a:rPr lang="pt-BR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Inotersena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</a:t>
            </a:r>
            <a:r>
              <a:rPr lang="pt-BR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nonadecassódica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(</a:t>
            </a:r>
            <a:r>
              <a:rPr lang="pt-BR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Tegsedi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®)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Demandante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: PTC Farmacêutica do Brasil Ltda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Indicação: 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Tratamento da polineuropatia </a:t>
            </a:r>
            <a:r>
              <a:rPr lang="pt-BR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amiloidótica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familiar relacionada à transtirretina (PAF-TTR) no estágio 2, em pacientes adultos.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Há evidência de eficácia e perfil de segurança, mas ambas as métricas apresentam incerteza em relação a sua magnitude (tamanho do efeito)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Recomendação final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: Não incorporação. Fragilidade nos dados econômicos e valor de custo efetividade incompatível com limiar de custo-efetividade recomendado pelas diretrizes atuais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972E536B-17AC-434A-1FF8-27347AE32DDE}"/>
              </a:ext>
            </a:extLst>
          </p:cNvPr>
          <p:cNvSpPr/>
          <p:nvPr/>
        </p:nvSpPr>
        <p:spPr>
          <a:xfrm>
            <a:off x="752650" y="3956929"/>
            <a:ext cx="1011137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Decisão de incorporar o </a:t>
            </a:r>
            <a:r>
              <a:rPr lang="pt-BR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tafamidis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61 mg: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Tecnologia: 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</a:t>
            </a:r>
            <a:r>
              <a:rPr lang="pt-BR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Tafamidis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61 mg (</a:t>
            </a:r>
            <a:r>
              <a:rPr lang="pt-BR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Vynkella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®)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Indicação: 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Tratamento da cardiomiopatia amiloide associada à transtirretina do tipo selvagem ou hereditária, classes NYHA II e III, em pacientes acima de 60 anos de idade. 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Os membros consideraram que a nova proposta de preço foi capaz de modificar o entendimento inicial em relação à custo-efetividade e impacto orçamentário, uma vez que alcançou o limiar de custo-efetividade para casos especiais da </a:t>
            </a:r>
            <a:r>
              <a:rPr lang="pt-BR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Conitec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. 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Além disso, reforçou-se que não há alternativa de tratamento específico para essa população no SUS.</a:t>
            </a:r>
          </a:p>
        </p:txBody>
      </p:sp>
    </p:spTree>
    <p:extLst>
      <p:ext uri="{BB962C8B-B14F-4D97-AF65-F5344CB8AC3E}">
        <p14:creationId xmlns:p14="http://schemas.microsoft.com/office/powerpoint/2010/main" val="3446713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/>
          <p:cNvCxnSpPr/>
          <p:nvPr/>
        </p:nvCxnSpPr>
        <p:spPr>
          <a:xfrm>
            <a:off x="11469826" y="6424613"/>
            <a:ext cx="0" cy="92868"/>
          </a:xfrm>
          <a:prstGeom prst="line">
            <a:avLst/>
          </a:prstGeom>
          <a:ln cap="rnd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1">
            <a:extLst>
              <a:ext uri="{FF2B5EF4-FFF2-40B4-BE49-F238E27FC236}">
                <a16:creationId xmlns:a16="http://schemas.microsoft.com/office/drawing/2014/main" id="{68C738A0-251B-2188-6048-D6D005A40549}"/>
              </a:ext>
            </a:extLst>
          </p:cNvPr>
          <p:cNvSpPr txBox="1"/>
          <p:nvPr/>
        </p:nvSpPr>
        <p:spPr>
          <a:xfrm>
            <a:off x="1144508" y="340029"/>
            <a:ext cx="8392348" cy="707886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40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rPr>
              <a:t>2025</a:t>
            </a:r>
            <a:endParaRPr lang="en-US" sz="4400" b="1" dirty="0">
              <a:solidFill>
                <a:srgbClr val="183EFF"/>
              </a:solidFill>
              <a:latin typeface="Montserrat SemiBold" panose="00000700000000000000" pitchFamily="50" charset="0"/>
              <a:ea typeface="Montserrat" charset="0"/>
              <a:cs typeface="Montserrat" charset="0"/>
            </a:endParaRPr>
          </a:p>
        </p:txBody>
      </p:sp>
      <p:cxnSp>
        <p:nvCxnSpPr>
          <p:cNvPr id="21" name="Straight Connector 13">
            <a:extLst>
              <a:ext uri="{FF2B5EF4-FFF2-40B4-BE49-F238E27FC236}">
                <a16:creationId xmlns:a16="http://schemas.microsoft.com/office/drawing/2014/main" id="{B3F5694D-CB9A-2106-4965-2405B669DD84}"/>
              </a:ext>
            </a:extLst>
          </p:cNvPr>
          <p:cNvCxnSpPr>
            <a:cxnSpLocks/>
          </p:cNvCxnSpPr>
          <p:nvPr/>
        </p:nvCxnSpPr>
        <p:spPr>
          <a:xfrm>
            <a:off x="1144508" y="1047915"/>
            <a:ext cx="1103299" cy="0"/>
          </a:xfrm>
          <a:prstGeom prst="line">
            <a:avLst/>
          </a:prstGeom>
          <a:ln w="53975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729" y="6146135"/>
            <a:ext cx="1167805" cy="298642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709079" y="1843950"/>
            <a:ext cx="1011137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Decisão de não incorporar a </a:t>
            </a:r>
            <a:r>
              <a:rPr lang="pt-B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vutrisirana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: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Tecnologia: </a:t>
            </a:r>
            <a:r>
              <a:rPr lang="pt-B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Vutrisirana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 sódica (</a:t>
            </a:r>
            <a:r>
              <a:rPr lang="pt-B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Amvuttra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®)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Demandante: </a:t>
            </a:r>
            <a:r>
              <a:rPr lang="pt-B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Specialty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Pharma </a:t>
            </a:r>
            <a:r>
              <a:rPr lang="pt-B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Goias</a:t>
            </a: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Indicação: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Tratamento de pacientes diagnosticados com amiloidose hereditária relacionada à transtirretina (</a:t>
            </a:r>
            <a:r>
              <a:rPr lang="pt-B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hATTR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) em estágio 2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Recomendação: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Não </a:t>
            </a:r>
            <a:r>
              <a:rPr lang="pt-B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cinorporação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. Mesmo após ampla discussão e entendendo a necessidade médica, a eficácia do medicamento e os esforços da empresa com o desconto apresentado, foi considerado que os resultados apresentados pela avaliação econômica tornam a tecnologia não sustentável para o SUS</a:t>
            </a:r>
          </a:p>
        </p:txBody>
      </p:sp>
    </p:spTree>
    <p:extLst>
      <p:ext uri="{BB962C8B-B14F-4D97-AF65-F5344CB8AC3E}">
        <p14:creationId xmlns:p14="http://schemas.microsoft.com/office/powerpoint/2010/main" val="421988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/>
          <p:cNvCxnSpPr/>
          <p:nvPr/>
        </p:nvCxnSpPr>
        <p:spPr>
          <a:xfrm>
            <a:off x="11469826" y="6424613"/>
            <a:ext cx="0" cy="92868"/>
          </a:xfrm>
          <a:prstGeom prst="line">
            <a:avLst/>
          </a:prstGeom>
          <a:ln cap="rnd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1">
            <a:extLst>
              <a:ext uri="{FF2B5EF4-FFF2-40B4-BE49-F238E27FC236}">
                <a16:creationId xmlns:a16="http://schemas.microsoft.com/office/drawing/2014/main" id="{68C738A0-251B-2188-6048-D6D005A40549}"/>
              </a:ext>
            </a:extLst>
          </p:cNvPr>
          <p:cNvSpPr txBox="1"/>
          <p:nvPr/>
        </p:nvSpPr>
        <p:spPr>
          <a:xfrm>
            <a:off x="1040310" y="752295"/>
            <a:ext cx="8392348" cy="707886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40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rPr>
              <a:t>Atualmente:</a:t>
            </a:r>
            <a:endParaRPr lang="en-US" sz="4400" b="1" dirty="0">
              <a:solidFill>
                <a:srgbClr val="183EFF"/>
              </a:solidFill>
              <a:latin typeface="Montserrat SemiBold" panose="00000700000000000000" pitchFamily="50" charset="0"/>
              <a:ea typeface="Montserrat" charset="0"/>
              <a:cs typeface="Montserrat" charset="0"/>
            </a:endParaRPr>
          </a:p>
        </p:txBody>
      </p:sp>
      <p:cxnSp>
        <p:nvCxnSpPr>
          <p:cNvPr id="21" name="Straight Connector 13">
            <a:extLst>
              <a:ext uri="{FF2B5EF4-FFF2-40B4-BE49-F238E27FC236}">
                <a16:creationId xmlns:a16="http://schemas.microsoft.com/office/drawing/2014/main" id="{B3F5694D-CB9A-2106-4965-2405B669DD84}"/>
              </a:ext>
            </a:extLst>
          </p:cNvPr>
          <p:cNvCxnSpPr>
            <a:cxnSpLocks/>
          </p:cNvCxnSpPr>
          <p:nvPr/>
        </p:nvCxnSpPr>
        <p:spPr>
          <a:xfrm>
            <a:off x="1144508" y="1047915"/>
            <a:ext cx="1103299" cy="0"/>
          </a:xfrm>
          <a:prstGeom prst="line">
            <a:avLst/>
          </a:prstGeom>
          <a:ln w="53975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729" y="6146135"/>
            <a:ext cx="1167805" cy="298642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1040310" y="2502802"/>
            <a:ext cx="1011137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1"/>
                </a:solidFill>
                <a:latin typeface="+mj-lt"/>
                <a:ea typeface="Cooper Hewitt" pitchFamily="50" charset="0"/>
              </a:rPr>
              <a:t>PCDT das Amiloidoses Associadas à Transtirretina </a:t>
            </a:r>
            <a:r>
              <a:rPr lang="pt-BR" sz="2000" dirty="0">
                <a:solidFill>
                  <a:schemeClr val="tx2"/>
                </a:solidFill>
                <a:latin typeface="+mj-lt"/>
                <a:ea typeface="Cooper Hewitt" pitchFamily="50" charset="0"/>
              </a:rPr>
              <a:t>em 2025</a:t>
            </a:r>
          </a:p>
          <a:p>
            <a:pPr marL="742950" lvl="1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2"/>
                </a:solidFill>
                <a:latin typeface="+mj-lt"/>
                <a:ea typeface="Cooper Hewitt" pitchFamily="50" charset="0"/>
              </a:rPr>
              <a:t>Tratamentos previstos:</a:t>
            </a:r>
          </a:p>
          <a:p>
            <a:pPr marL="1200150" lvl="2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2000" dirty="0" err="1">
                <a:solidFill>
                  <a:schemeClr val="tx2"/>
                </a:solidFill>
                <a:latin typeface="+mj-lt"/>
                <a:ea typeface="Cooper Hewitt" pitchFamily="50" charset="0"/>
              </a:rPr>
              <a:t>tafamidis</a:t>
            </a:r>
            <a:r>
              <a:rPr lang="pt-BR" sz="2000" dirty="0">
                <a:solidFill>
                  <a:schemeClr val="tx2"/>
                </a:solidFill>
                <a:latin typeface="+mj-lt"/>
                <a:ea typeface="Cooper Hewitt" pitchFamily="50" charset="0"/>
              </a:rPr>
              <a:t> </a:t>
            </a:r>
            <a:r>
              <a:rPr lang="pt-BR" sz="2000" dirty="0" err="1">
                <a:solidFill>
                  <a:schemeClr val="tx2"/>
                </a:solidFill>
                <a:latin typeface="+mj-lt"/>
                <a:ea typeface="Cooper Hewitt" pitchFamily="50" charset="0"/>
              </a:rPr>
              <a:t>meglumina</a:t>
            </a:r>
            <a:r>
              <a:rPr lang="pt-BR" sz="2000" dirty="0">
                <a:solidFill>
                  <a:schemeClr val="tx2"/>
                </a:solidFill>
                <a:latin typeface="+mj-lt"/>
                <a:ea typeface="Cooper Hewitt" pitchFamily="50" charset="0"/>
              </a:rPr>
              <a:t> 20 mg para ATTR-PN hereditária (familiar)</a:t>
            </a:r>
          </a:p>
          <a:p>
            <a:pPr marL="1200150" lvl="2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2000" dirty="0" err="1">
                <a:solidFill>
                  <a:schemeClr val="tx2"/>
                </a:solidFill>
                <a:latin typeface="+mj-lt"/>
                <a:ea typeface="Cooper Hewitt" pitchFamily="50" charset="0"/>
              </a:rPr>
              <a:t>tafamidis</a:t>
            </a:r>
            <a:r>
              <a:rPr lang="pt-BR" sz="2000" dirty="0">
                <a:solidFill>
                  <a:schemeClr val="tx2"/>
                </a:solidFill>
                <a:latin typeface="+mj-lt"/>
                <a:ea typeface="Cooper Hewitt" pitchFamily="50" charset="0"/>
              </a:rPr>
              <a:t> 61 mg para ATTR-CM (selvagem ou hereditária)</a:t>
            </a:r>
          </a:p>
          <a:p>
            <a:pPr marL="1200150" lvl="2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2"/>
                </a:solidFill>
                <a:latin typeface="+mj-lt"/>
                <a:ea typeface="Cooper Hewitt" pitchFamily="50" charset="0"/>
              </a:rPr>
              <a:t>transplante hepático</a:t>
            </a:r>
          </a:p>
          <a:p>
            <a:pPr marL="1200150" lvl="2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2"/>
                </a:solidFill>
                <a:latin typeface="+mj-lt"/>
                <a:ea typeface="Cooper Hewitt" pitchFamily="50" charset="0"/>
              </a:rPr>
              <a:t>Apoio psicológico e social</a:t>
            </a:r>
          </a:p>
          <a:p>
            <a:pPr marL="1200150" lvl="2" indent="-285750" algn="just">
              <a:buClr>
                <a:srgbClr val="183EFF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2"/>
                </a:solidFill>
                <a:latin typeface="+mj-lt"/>
                <a:ea typeface="Cooper Hewitt" pitchFamily="50" charset="0"/>
              </a:rPr>
              <a:t>Aconselhamento genético</a:t>
            </a:r>
          </a:p>
        </p:txBody>
      </p:sp>
    </p:spTree>
    <p:extLst>
      <p:ext uri="{BB962C8B-B14F-4D97-AF65-F5344CB8AC3E}">
        <p14:creationId xmlns:p14="http://schemas.microsoft.com/office/powerpoint/2010/main" val="4122578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0108FD88-2502-D413-4DDC-4318B399D3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846" y="4013737"/>
            <a:ext cx="3867670" cy="700793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706" y="4154057"/>
            <a:ext cx="1433167" cy="366503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0" y="3354188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>
                <a:solidFill>
                  <a:srgbClr val="0000FF"/>
                </a:solidFill>
                <a:latin typeface="Montserrat ExtraBold" panose="00000900000000000000" pitchFamily="50" charset="0"/>
              </a:rPr>
              <a:t>conitec@saude.gov.br</a:t>
            </a:r>
          </a:p>
        </p:txBody>
      </p:sp>
    </p:spTree>
    <p:extLst>
      <p:ext uri="{BB962C8B-B14F-4D97-AF65-F5344CB8AC3E}">
        <p14:creationId xmlns:p14="http://schemas.microsoft.com/office/powerpoint/2010/main" val="3714479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2266834"/>
            <a:ext cx="10149840" cy="3250740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10" name="Conector reto 9"/>
          <p:cNvCxnSpPr/>
          <p:nvPr/>
        </p:nvCxnSpPr>
        <p:spPr>
          <a:xfrm>
            <a:off x="11469826" y="6424613"/>
            <a:ext cx="0" cy="92868"/>
          </a:xfrm>
          <a:prstGeom prst="line">
            <a:avLst/>
          </a:prstGeom>
          <a:ln cap="rnd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703726A-103D-4D8A-939D-B7B394957827}"/>
              </a:ext>
            </a:extLst>
          </p:cNvPr>
          <p:cNvSpPr txBox="1"/>
          <p:nvPr/>
        </p:nvSpPr>
        <p:spPr>
          <a:xfrm>
            <a:off x="1097090" y="2769441"/>
            <a:ext cx="8331390" cy="2354491"/>
          </a:xfrm>
          <a:prstGeom prst="rect">
            <a:avLst/>
          </a:prstGeom>
          <a:noFill/>
          <a:effectLst/>
        </p:spPr>
        <p:txBody>
          <a:bodyPr wrap="square" lIns="91440" tIns="45720" rIns="91440" bIns="45720" rtlCol="0">
            <a:spAutoFit/>
          </a:bodyPr>
          <a:lstStyle/>
          <a:p>
            <a:pPr algn="just"/>
            <a:r>
              <a:rPr lang="pt-BR" sz="2100" dirty="0">
                <a:solidFill>
                  <a:schemeClr val="bg1"/>
                </a:solidFill>
                <a:latin typeface="Montserrat Medium" panose="00000600000000000000" pitchFamily="50" charset="0"/>
              </a:rPr>
              <a:t>A </a:t>
            </a:r>
            <a:r>
              <a:rPr lang="pt-BR" sz="21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Conitec</a:t>
            </a:r>
            <a:r>
              <a:rPr lang="pt-BR" sz="2100" dirty="0">
                <a:solidFill>
                  <a:schemeClr val="bg1"/>
                </a:solidFill>
                <a:latin typeface="Montserrat Medium" panose="00000600000000000000" pitchFamily="50" charset="0"/>
              </a:rPr>
              <a:t> é um órgão colegiado permanente, integrante da estrutura do Ministério da Saúde, e tem por objetivo assessorar a Pasta nas atribuições relativas à incorporação, exclusão ou alteração de tecnologias em saúde, pelo SUS, bem como na constituição ou alteração de Protocolos Clínicos e Diretrizes Terapêuticas (PCDT).</a:t>
            </a:r>
          </a:p>
        </p:txBody>
      </p:sp>
      <p:grpSp>
        <p:nvGrpSpPr>
          <p:cNvPr id="14" name="Group 10">
            <a:extLst>
              <a:ext uri="{FF2B5EF4-FFF2-40B4-BE49-F238E27FC236}">
                <a16:creationId xmlns:a16="http://schemas.microsoft.com/office/drawing/2014/main" id="{DA3751E0-FEC4-CD16-F58D-76E61E02245B}"/>
              </a:ext>
            </a:extLst>
          </p:cNvPr>
          <p:cNvGrpSpPr/>
          <p:nvPr/>
        </p:nvGrpSpPr>
        <p:grpSpPr>
          <a:xfrm>
            <a:off x="1097090" y="873412"/>
            <a:ext cx="6291071" cy="996663"/>
            <a:chOff x="7162801" y="550183"/>
            <a:chExt cx="4267200" cy="1328887"/>
          </a:xfrm>
        </p:grpSpPr>
        <p:sp>
          <p:nvSpPr>
            <p:cNvPr id="15" name="TextBox 11">
              <a:extLst>
                <a:ext uri="{FF2B5EF4-FFF2-40B4-BE49-F238E27FC236}">
                  <a16:creationId xmlns:a16="http://schemas.microsoft.com/office/drawing/2014/main" id="{68C738A0-251B-2188-6048-D6D005A40549}"/>
                </a:ext>
              </a:extLst>
            </p:cNvPr>
            <p:cNvSpPr txBox="1"/>
            <p:nvPr/>
          </p:nvSpPr>
          <p:spPr>
            <a:xfrm>
              <a:off x="7162801" y="935220"/>
              <a:ext cx="4267199" cy="94385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4000" b="1" dirty="0" err="1">
                  <a:solidFill>
                    <a:srgbClr val="183EFF"/>
                  </a:solidFill>
                  <a:latin typeface="Montserrat SemiBold" panose="00000700000000000000" pitchFamily="50" charset="0"/>
                  <a:ea typeface="Montserrat" charset="0"/>
                  <a:cs typeface="Montserrat" charset="0"/>
                </a:rPr>
                <a:t>Conitec</a:t>
              </a:r>
              <a:endParaRPr lang="en-US" sz="44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16" name="TextBox 12">
              <a:extLst>
                <a:ext uri="{FF2B5EF4-FFF2-40B4-BE49-F238E27FC236}">
                  <a16:creationId xmlns:a16="http://schemas.microsoft.com/office/drawing/2014/main" id="{C580227C-D561-F66E-A59E-1EFB427734D3}"/>
                </a:ext>
              </a:extLst>
            </p:cNvPr>
            <p:cNvSpPr txBox="1"/>
            <p:nvPr/>
          </p:nvSpPr>
          <p:spPr>
            <a:xfrm>
              <a:off x="7162801" y="550183"/>
              <a:ext cx="4267200" cy="492444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ontserrat Light" panose="00000400000000000000" pitchFamily="50" charset="0"/>
                  <a:ea typeface="Montserrat" charset="0"/>
                  <a:cs typeface="Montserrat" charset="0"/>
                </a:rPr>
                <a:t>ESTRUTURA</a:t>
              </a:r>
              <a:endParaRPr lang="en-US" sz="16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  <a:ea typeface="Montserrat" charset="0"/>
                <a:cs typeface="Montserrat" charset="0"/>
              </a:endParaRPr>
            </a:p>
          </p:txBody>
        </p:sp>
      </p:grpSp>
      <p:cxnSp>
        <p:nvCxnSpPr>
          <p:cNvPr id="17" name="Straight Connector 13">
            <a:extLst>
              <a:ext uri="{FF2B5EF4-FFF2-40B4-BE49-F238E27FC236}">
                <a16:creationId xmlns:a16="http://schemas.microsoft.com/office/drawing/2014/main" id="{B3F5694D-CB9A-2106-4965-2405B669DD84}"/>
              </a:ext>
            </a:extLst>
          </p:cNvPr>
          <p:cNvCxnSpPr>
            <a:cxnSpLocks/>
          </p:cNvCxnSpPr>
          <p:nvPr/>
        </p:nvCxnSpPr>
        <p:spPr>
          <a:xfrm>
            <a:off x="1144508" y="1917523"/>
            <a:ext cx="1103299" cy="0"/>
          </a:xfrm>
          <a:prstGeom prst="line">
            <a:avLst/>
          </a:prstGeom>
          <a:ln w="53975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agem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729" y="6146135"/>
            <a:ext cx="1167805" cy="298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84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10">
            <a:extLst>
              <a:ext uri="{FF2B5EF4-FFF2-40B4-BE49-F238E27FC236}">
                <a16:creationId xmlns:a16="http://schemas.microsoft.com/office/drawing/2014/main" id="{DA3751E0-FEC4-CD16-F58D-76E61E02245B}"/>
              </a:ext>
            </a:extLst>
          </p:cNvPr>
          <p:cNvGrpSpPr/>
          <p:nvPr/>
        </p:nvGrpSpPr>
        <p:grpSpPr>
          <a:xfrm>
            <a:off x="1097090" y="851352"/>
            <a:ext cx="6291071" cy="996663"/>
            <a:chOff x="7162801" y="550183"/>
            <a:chExt cx="4267200" cy="1328887"/>
          </a:xfrm>
        </p:grpSpPr>
        <p:sp>
          <p:nvSpPr>
            <p:cNvPr id="38" name="TextBox 11">
              <a:extLst>
                <a:ext uri="{FF2B5EF4-FFF2-40B4-BE49-F238E27FC236}">
                  <a16:creationId xmlns:a16="http://schemas.microsoft.com/office/drawing/2014/main" id="{68C738A0-251B-2188-6048-D6D005A40549}"/>
                </a:ext>
              </a:extLst>
            </p:cNvPr>
            <p:cNvSpPr txBox="1"/>
            <p:nvPr/>
          </p:nvSpPr>
          <p:spPr>
            <a:xfrm>
              <a:off x="7162801" y="935220"/>
              <a:ext cx="4267199" cy="94385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4000" b="1" dirty="0">
                  <a:solidFill>
                    <a:srgbClr val="183EFF"/>
                  </a:solidFill>
                  <a:latin typeface="Montserrat SemiBold" panose="00000700000000000000" pitchFamily="50" charset="0"/>
                  <a:ea typeface="Montserrat" charset="0"/>
                  <a:cs typeface="Montserrat" charset="0"/>
                </a:rPr>
                <a:t>Marco Legal</a:t>
              </a:r>
              <a:endParaRPr lang="en-US" sz="44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39" name="TextBox 12">
              <a:extLst>
                <a:ext uri="{FF2B5EF4-FFF2-40B4-BE49-F238E27FC236}">
                  <a16:creationId xmlns:a16="http://schemas.microsoft.com/office/drawing/2014/main" id="{C580227C-D561-F66E-A59E-1EFB427734D3}"/>
                </a:ext>
              </a:extLst>
            </p:cNvPr>
            <p:cNvSpPr txBox="1"/>
            <p:nvPr/>
          </p:nvSpPr>
          <p:spPr>
            <a:xfrm>
              <a:off x="7162801" y="550183"/>
              <a:ext cx="4267200" cy="492444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ontserrat Light" panose="00000400000000000000" pitchFamily="50" charset="0"/>
                  <a:ea typeface="Montserrat" charset="0"/>
                  <a:cs typeface="Montserrat" charset="0"/>
                </a:rPr>
                <a:t>LEI Nº 12.401/2011</a:t>
              </a:r>
              <a:endParaRPr lang="en-US" sz="16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  <a:ea typeface="Montserrat" charset="0"/>
                <a:cs typeface="Montserrat" charset="0"/>
              </a:endParaRPr>
            </a:p>
          </p:txBody>
        </p:sp>
      </p:grpSp>
      <p:cxnSp>
        <p:nvCxnSpPr>
          <p:cNvPr id="43" name="Straight Connector 13">
            <a:extLst>
              <a:ext uri="{FF2B5EF4-FFF2-40B4-BE49-F238E27FC236}">
                <a16:creationId xmlns:a16="http://schemas.microsoft.com/office/drawing/2014/main" id="{B3F5694D-CB9A-2106-4965-2405B669DD84}"/>
              </a:ext>
            </a:extLst>
          </p:cNvPr>
          <p:cNvCxnSpPr>
            <a:cxnSpLocks/>
          </p:cNvCxnSpPr>
          <p:nvPr/>
        </p:nvCxnSpPr>
        <p:spPr>
          <a:xfrm>
            <a:off x="1144508" y="1917523"/>
            <a:ext cx="1103299" cy="0"/>
          </a:xfrm>
          <a:prstGeom prst="line">
            <a:avLst/>
          </a:prstGeom>
          <a:ln w="53975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26"/>
          <p:cNvSpPr/>
          <p:nvPr/>
        </p:nvSpPr>
        <p:spPr>
          <a:xfrm>
            <a:off x="7894320" y="3408778"/>
            <a:ext cx="3475919" cy="2731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" panose="020F0502020204030203" pitchFamily="34" charset="0"/>
                <a:cs typeface="Arial" panose="020B0604020202020204" pitchFamily="34" charset="0"/>
              </a:rPr>
              <a:t>Lei nº 14.313/2022 - Altera a Lei nº 8.080/1990 para dispor sobre os processos de incorporação de tecnologias em saúde ao SUS e sobre a utilização, pelo SUS, de medicamentos cuja indicação de uso seja distinta daquela aprovada no registro da Anvisa.</a:t>
            </a:r>
          </a:p>
          <a:p>
            <a:pPr algn="just"/>
            <a:endParaRPr lang="pt-BR" sz="9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" panose="020F0502020204030203" pitchFamily="34" charset="0"/>
                <a:cs typeface="Arial" panose="020B0604020202020204" pitchFamily="34" charset="0"/>
              </a:rPr>
              <a:t>Decreto nº 11.161/2022 - Altera o Decreto nº 7.508/2011 e o Decreto nº 7.646/2011, para dispor sobre a </a:t>
            </a:r>
            <a:r>
              <a:rPr lang="pt-BR" sz="12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" panose="020F0502020204030203" pitchFamily="34" charset="0"/>
                <a:cs typeface="Arial" panose="020B0604020202020204" pitchFamily="34" charset="0"/>
              </a:rPr>
              <a:t>Conitec</a:t>
            </a:r>
            <a:r>
              <a:rPr lang="pt-BR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" panose="020F0502020204030203" pitchFamily="34" charset="0"/>
                <a:cs typeface="Arial" panose="020B0604020202020204" pitchFamily="34" charset="0"/>
              </a:rPr>
              <a:t> e sobre o processo administrativo para incorporação, exclusão e alteração de tecnologias em saúde pelo SUS.</a:t>
            </a:r>
            <a:endParaRPr lang="en-US" sz="125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28"/>
          <p:cNvSpPr/>
          <p:nvPr/>
        </p:nvSpPr>
        <p:spPr>
          <a:xfrm>
            <a:off x="4175760" y="3408778"/>
            <a:ext cx="3312160" cy="2346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" panose="020F0502020204030203" pitchFamily="34" charset="0"/>
                <a:cs typeface="Arial" panose="020B0604020202020204" pitchFamily="34" charset="0"/>
              </a:rPr>
              <a:t>Lei nº 12.401/2011 - Cria a </a:t>
            </a:r>
            <a:r>
              <a:rPr lang="pt-BR" sz="12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" panose="020F0502020204030203" pitchFamily="34" charset="0"/>
                <a:cs typeface="Arial" panose="020B0604020202020204" pitchFamily="34" charset="0"/>
              </a:rPr>
              <a:t>Conitec</a:t>
            </a:r>
            <a:r>
              <a:rPr lang="pt-BR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" panose="020F0502020204030203" pitchFamily="34" charset="0"/>
                <a:cs typeface="Arial" panose="020B0604020202020204" pitchFamily="34" charset="0"/>
              </a:rPr>
              <a:t> e altera a Lei nº 8.080/1990 para dispor sobre a assistência terapêutica e a incorporação de tecnologias em saúde no âmbito do SUS.</a:t>
            </a:r>
          </a:p>
          <a:p>
            <a:pPr algn="just"/>
            <a:endParaRPr lang="pt-BR" sz="9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" panose="020F0502020204030203" pitchFamily="34" charset="0"/>
                <a:cs typeface="Arial" panose="020B0604020202020204" pitchFamily="34" charset="0"/>
              </a:rPr>
              <a:t>Decreto nº 7.646/2011 - Dispõe sobre a </a:t>
            </a:r>
            <a:r>
              <a:rPr lang="pt-BR" sz="12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" panose="020F0502020204030203" pitchFamily="34" charset="0"/>
                <a:cs typeface="Arial" panose="020B0604020202020204" pitchFamily="34" charset="0"/>
              </a:rPr>
              <a:t>Conitec</a:t>
            </a:r>
            <a:r>
              <a:rPr lang="pt-BR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" panose="020F0502020204030203" pitchFamily="34" charset="0"/>
                <a:cs typeface="Arial" panose="020B0604020202020204" pitchFamily="34" charset="0"/>
              </a:rPr>
              <a:t> e sobre o processo administrativo para incorporação, exclusão e alteração de tecnologias em saúde pelo SUS, e dá outras providências.</a:t>
            </a:r>
          </a:p>
        </p:txBody>
      </p:sp>
      <p:cxnSp>
        <p:nvCxnSpPr>
          <p:cNvPr id="46" name="Conector de Seta Reta 45"/>
          <p:cNvCxnSpPr/>
          <p:nvPr/>
        </p:nvCxnSpPr>
        <p:spPr>
          <a:xfrm>
            <a:off x="570239" y="3239490"/>
            <a:ext cx="10872000" cy="0"/>
          </a:xfrm>
          <a:prstGeom prst="straightConnector1">
            <a:avLst/>
          </a:prstGeom>
          <a:ln w="50800">
            <a:solidFill>
              <a:srgbClr val="183EFF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25"/>
          <p:cNvSpPr/>
          <p:nvPr/>
        </p:nvSpPr>
        <p:spPr>
          <a:xfrm>
            <a:off x="532528" y="3412032"/>
            <a:ext cx="3338431" cy="66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" panose="020F0502020204030203" pitchFamily="34" charset="0"/>
                <a:cs typeface="Arial" panose="020B0604020202020204" pitchFamily="34" charset="0"/>
              </a:rPr>
              <a:t>Portaria</a:t>
            </a:r>
            <a:r>
              <a:rPr lang="en-US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" panose="020F0502020204030203" pitchFamily="34" charset="0"/>
                <a:cs typeface="Arial" panose="020B0604020202020204" pitchFamily="34" charset="0"/>
              </a:rPr>
              <a:t> GM/MS nº 152/2006 - </a:t>
            </a:r>
            <a:r>
              <a:rPr lang="pt-BR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Lato" panose="020F0502020204030203" pitchFamily="34" charset="0"/>
                <a:cs typeface="Arial" panose="020B0604020202020204" pitchFamily="34" charset="0"/>
              </a:rPr>
              <a:t>Institui o fluxo para incorporação de tecnologias no âmbito do Sistema Único de Saúde.</a:t>
            </a:r>
            <a:endParaRPr lang="en-US" sz="125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cxnSp>
        <p:nvCxnSpPr>
          <p:cNvPr id="48" name="직선 연결선 250"/>
          <p:cNvCxnSpPr/>
          <p:nvPr/>
        </p:nvCxnSpPr>
        <p:spPr>
          <a:xfrm flipH="1" flipV="1">
            <a:off x="5829633" y="2374297"/>
            <a:ext cx="2820" cy="866494"/>
          </a:xfrm>
          <a:prstGeom prst="line">
            <a:avLst/>
          </a:prstGeom>
          <a:noFill/>
          <a:ln w="25400" cap="flat" cmpd="sng" algn="ctr">
            <a:solidFill>
              <a:srgbClr val="03D100"/>
            </a:solidFill>
            <a:prstDash val="dash"/>
            <a:miter lim="800000"/>
            <a:headEnd type="oval" w="lg" len="lg"/>
          </a:ln>
          <a:effectLst/>
        </p:spPr>
      </p:cxnSp>
      <p:sp>
        <p:nvSpPr>
          <p:cNvPr id="49" name="Oval 95"/>
          <p:cNvSpPr/>
          <p:nvPr/>
        </p:nvSpPr>
        <p:spPr>
          <a:xfrm>
            <a:off x="5277029" y="1495338"/>
            <a:ext cx="1105208" cy="1105206"/>
          </a:xfrm>
          <a:prstGeom prst="ellipse">
            <a:avLst/>
          </a:prstGeom>
          <a:solidFill>
            <a:srgbClr val="FE3030"/>
          </a:solidFill>
          <a:ln w="254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0" name="Rectangle 25"/>
          <p:cNvSpPr/>
          <p:nvPr/>
        </p:nvSpPr>
        <p:spPr>
          <a:xfrm>
            <a:off x="5277029" y="1909118"/>
            <a:ext cx="1105208" cy="30777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Montserrat ExtraBold" panose="00000900000000000000" pitchFamily="50" charset="0"/>
                <a:ea typeface="Lato" panose="020F0502020204030203" pitchFamily="34" charset="0"/>
                <a:cs typeface="Arial" panose="020B0604020202020204" pitchFamily="34" charset="0"/>
              </a:rPr>
              <a:t>CONITEC</a:t>
            </a:r>
          </a:p>
        </p:txBody>
      </p:sp>
    </p:spTree>
    <p:extLst>
      <p:ext uri="{BB962C8B-B14F-4D97-AF65-F5344CB8AC3E}">
        <p14:creationId xmlns:p14="http://schemas.microsoft.com/office/powerpoint/2010/main" val="3059826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0">
            <a:extLst>
              <a:ext uri="{FF2B5EF4-FFF2-40B4-BE49-F238E27FC236}">
                <a16:creationId xmlns:a16="http://schemas.microsoft.com/office/drawing/2014/main" id="{DA3751E0-FEC4-CD16-F58D-76E61E02245B}"/>
              </a:ext>
            </a:extLst>
          </p:cNvPr>
          <p:cNvGrpSpPr/>
          <p:nvPr/>
        </p:nvGrpSpPr>
        <p:grpSpPr>
          <a:xfrm>
            <a:off x="1097090" y="851352"/>
            <a:ext cx="6291071" cy="996663"/>
            <a:chOff x="7162801" y="550183"/>
            <a:chExt cx="4267200" cy="1328887"/>
          </a:xfrm>
        </p:grpSpPr>
        <p:sp>
          <p:nvSpPr>
            <p:cNvPr id="14" name="TextBox 11">
              <a:extLst>
                <a:ext uri="{FF2B5EF4-FFF2-40B4-BE49-F238E27FC236}">
                  <a16:creationId xmlns:a16="http://schemas.microsoft.com/office/drawing/2014/main" id="{68C738A0-251B-2188-6048-D6D005A40549}"/>
                </a:ext>
              </a:extLst>
            </p:cNvPr>
            <p:cNvSpPr txBox="1"/>
            <p:nvPr/>
          </p:nvSpPr>
          <p:spPr>
            <a:xfrm>
              <a:off x="7162801" y="935220"/>
              <a:ext cx="4267199" cy="94385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4000" b="1" dirty="0" err="1">
                  <a:solidFill>
                    <a:srgbClr val="183EFF"/>
                  </a:solidFill>
                  <a:latin typeface="Montserrat SemiBold" panose="00000700000000000000" pitchFamily="50" charset="0"/>
                  <a:ea typeface="Montserrat" charset="0"/>
                  <a:cs typeface="Montserrat" charset="0"/>
                </a:rPr>
                <a:t>Mudanças</a:t>
              </a:r>
              <a:endParaRPr lang="en-US" sz="44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15" name="TextBox 12">
              <a:extLst>
                <a:ext uri="{FF2B5EF4-FFF2-40B4-BE49-F238E27FC236}">
                  <a16:creationId xmlns:a16="http://schemas.microsoft.com/office/drawing/2014/main" id="{C580227C-D561-F66E-A59E-1EFB427734D3}"/>
                </a:ext>
              </a:extLst>
            </p:cNvPr>
            <p:cNvSpPr txBox="1"/>
            <p:nvPr/>
          </p:nvSpPr>
          <p:spPr>
            <a:xfrm>
              <a:off x="7162801" y="550183"/>
              <a:ext cx="4267200" cy="492444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ontserrat Light" panose="00000400000000000000" pitchFamily="50" charset="0"/>
                  <a:ea typeface="Montserrat" charset="0"/>
                  <a:cs typeface="Montserrat" charset="0"/>
                </a:rPr>
                <a:t>LEI Nº 12.401/2011</a:t>
              </a:r>
              <a:endParaRPr lang="en-US" sz="16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  <a:ea typeface="Montserrat" charset="0"/>
                <a:cs typeface="Montserrat" charset="0"/>
              </a:endParaRPr>
            </a:p>
          </p:txBody>
        </p:sp>
      </p:grpSp>
      <p:cxnSp>
        <p:nvCxnSpPr>
          <p:cNvPr id="16" name="Straight Connector 13">
            <a:extLst>
              <a:ext uri="{FF2B5EF4-FFF2-40B4-BE49-F238E27FC236}">
                <a16:creationId xmlns:a16="http://schemas.microsoft.com/office/drawing/2014/main" id="{B3F5694D-CB9A-2106-4965-2405B669DD84}"/>
              </a:ext>
            </a:extLst>
          </p:cNvPr>
          <p:cNvCxnSpPr>
            <a:cxnSpLocks/>
          </p:cNvCxnSpPr>
          <p:nvPr/>
        </p:nvCxnSpPr>
        <p:spPr>
          <a:xfrm>
            <a:off x="1144508" y="1917523"/>
            <a:ext cx="1103299" cy="0"/>
          </a:xfrm>
          <a:prstGeom prst="line">
            <a:avLst/>
          </a:prstGeom>
          <a:ln w="53975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uxograma: Conector 16"/>
          <p:cNvSpPr/>
          <p:nvPr/>
        </p:nvSpPr>
        <p:spPr>
          <a:xfrm>
            <a:off x="2052320" y="1976006"/>
            <a:ext cx="3837431" cy="3808816"/>
          </a:xfrm>
          <a:prstGeom prst="flowChartConnector">
            <a:avLst/>
          </a:prstGeom>
          <a:solidFill>
            <a:srgbClr val="FE3030"/>
          </a:solidFill>
          <a:ln>
            <a:noFill/>
          </a:ln>
          <a:effectLst>
            <a:outerShdw blurRad="50800" dist="381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  <a:ea typeface="Cooper Hewitt" pitchFamily="50" charset="0"/>
              </a:rPr>
              <a:t>Incorporação baseada em evidências (</a:t>
            </a:r>
            <a:r>
              <a:rPr lang="pt-B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  <a:ea typeface="Cooper Hewitt" pitchFamily="50" charset="0"/>
              </a:rPr>
              <a:t>eficácia e segurança</a:t>
            </a:r>
            <a:r>
              <a:rPr lang="pt-B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  <a:ea typeface="Cooper Hewitt" pitchFamily="50" charset="0"/>
              </a:rPr>
              <a:t>) e estudos de avaliação econômica</a:t>
            </a:r>
            <a:br>
              <a:rPr lang="pt-B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  <a:ea typeface="Cooper Hewitt" pitchFamily="50" charset="0"/>
              </a:rPr>
            </a:br>
            <a:r>
              <a:rPr lang="pt-B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  <a:ea typeface="Cooper Hewitt" pitchFamily="50" charset="0"/>
              </a:rPr>
              <a:t>(</a:t>
            </a:r>
            <a:r>
              <a:rPr lang="pt-B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  <a:ea typeface="Cooper Hewitt" pitchFamily="50" charset="0"/>
              </a:rPr>
              <a:t>custo-efetividade</a:t>
            </a:r>
            <a:r>
              <a:rPr lang="pt-B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  <a:ea typeface="Cooper Hewitt" pitchFamily="50" charset="0"/>
              </a:rPr>
              <a:t>)</a:t>
            </a:r>
          </a:p>
        </p:txBody>
      </p:sp>
      <p:sp>
        <p:nvSpPr>
          <p:cNvPr id="18" name="Fluxograma: Conector 17"/>
          <p:cNvSpPr/>
          <p:nvPr/>
        </p:nvSpPr>
        <p:spPr>
          <a:xfrm>
            <a:off x="5398124" y="794364"/>
            <a:ext cx="3075316" cy="3074400"/>
          </a:xfrm>
          <a:prstGeom prst="flowChartConnector">
            <a:avLst/>
          </a:prstGeom>
          <a:solidFill>
            <a:srgbClr val="FECF16"/>
          </a:solidFill>
          <a:ln>
            <a:noFill/>
          </a:ln>
          <a:effectLst>
            <a:outerShdw blurRad="50800" dist="38100" dir="2700000" algn="tl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  <a:ea typeface="Cooper Hewitt" pitchFamily="50" charset="0"/>
              </a:rPr>
              <a:t>Prazo para avaliação</a:t>
            </a:r>
            <a:br>
              <a:rPr lang="pt-BR" sz="17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  <a:ea typeface="Cooper Hewitt" pitchFamily="50" charset="0"/>
              </a:rPr>
            </a:br>
            <a:r>
              <a:rPr lang="pt-BR" sz="17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  <a:ea typeface="Cooper Hewitt" pitchFamily="50" charset="0"/>
              </a:rPr>
              <a:t>de </a:t>
            </a:r>
            <a:r>
              <a:rPr lang="pt-BR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  <a:ea typeface="Cooper Hewitt" pitchFamily="50" charset="0"/>
              </a:rPr>
              <a:t>180 dias</a:t>
            </a:r>
            <a:r>
              <a:rPr lang="pt-BR" sz="17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  <a:ea typeface="Cooper Hewitt" pitchFamily="50" charset="0"/>
              </a:rPr>
              <a:t>,</a:t>
            </a:r>
            <a:br>
              <a:rPr lang="pt-BR" sz="17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  <a:ea typeface="Cooper Hewitt" pitchFamily="50" charset="0"/>
              </a:rPr>
            </a:br>
            <a:r>
              <a:rPr lang="pt-BR" sz="17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  <a:ea typeface="Cooper Hewitt" pitchFamily="50" charset="0"/>
              </a:rPr>
              <a:t>prorrogáveis por mais 90 dias</a:t>
            </a:r>
          </a:p>
        </p:txBody>
      </p:sp>
      <p:sp>
        <p:nvSpPr>
          <p:cNvPr id="19" name="Fluxograma: Conector 18"/>
          <p:cNvSpPr/>
          <p:nvPr/>
        </p:nvSpPr>
        <p:spPr>
          <a:xfrm>
            <a:off x="7388160" y="3109167"/>
            <a:ext cx="2674800" cy="2675655"/>
          </a:xfrm>
          <a:prstGeom prst="flowChartConnector">
            <a:avLst/>
          </a:prstGeom>
          <a:solidFill>
            <a:srgbClr val="183EFF"/>
          </a:solidFill>
          <a:ln>
            <a:noFill/>
          </a:ln>
          <a:effectLst>
            <a:outerShdw blurRad="50800" dist="38100" dir="2700000" algn="tl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b="1" dirty="0">
                <a:solidFill>
                  <a:schemeClr val="bg1"/>
                </a:solidFill>
                <a:latin typeface="Montserrat Medium" panose="00000600000000000000" pitchFamily="50" charset="0"/>
                <a:ea typeface="Cooper Hewitt" pitchFamily="50" charset="0"/>
              </a:rPr>
              <a:t>Veda </a:t>
            </a:r>
            <a:r>
              <a:rPr lang="pt-BR" sz="1700" dirty="0">
                <a:solidFill>
                  <a:schemeClr val="bg1"/>
                </a:solidFill>
                <a:latin typeface="Montserrat Medium" panose="00000600000000000000" pitchFamily="50" charset="0"/>
                <a:ea typeface="Cooper Hewitt" pitchFamily="50" charset="0"/>
              </a:rPr>
              <a:t>o uso de procedimentos experimentais</a:t>
            </a:r>
          </a:p>
        </p:txBody>
      </p:sp>
      <p:sp>
        <p:nvSpPr>
          <p:cNvPr id="20" name="Fluxograma: Conector 19"/>
          <p:cNvSpPr/>
          <p:nvPr/>
        </p:nvSpPr>
        <p:spPr>
          <a:xfrm>
            <a:off x="5285938" y="3996755"/>
            <a:ext cx="2374702" cy="2375536"/>
          </a:xfrm>
          <a:prstGeom prst="flowChartConnector">
            <a:avLst/>
          </a:prstGeom>
          <a:solidFill>
            <a:srgbClr val="03D100"/>
          </a:solidFill>
          <a:ln>
            <a:noFill/>
          </a:ln>
          <a:effectLst>
            <a:outerShdw blurRad="50800" dist="38100" dir="2700000" algn="tl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  <a:ea typeface="Cooper Hewitt" pitchFamily="50" charset="0"/>
              </a:rPr>
              <a:t>Consulta Pública </a:t>
            </a:r>
            <a:r>
              <a:rPr lang="pt-B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50" charset="0"/>
                <a:ea typeface="Cooper Hewitt" pitchFamily="50" charset="0"/>
              </a:rPr>
              <a:t>para todas as avaliações</a:t>
            </a:r>
          </a:p>
        </p:txBody>
      </p:sp>
    </p:spTree>
    <p:extLst>
      <p:ext uri="{BB962C8B-B14F-4D97-AF65-F5344CB8AC3E}">
        <p14:creationId xmlns:p14="http://schemas.microsoft.com/office/powerpoint/2010/main" val="423264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/>
          <p:cNvCxnSpPr/>
          <p:nvPr/>
        </p:nvCxnSpPr>
        <p:spPr>
          <a:xfrm>
            <a:off x="11469826" y="6424613"/>
            <a:ext cx="0" cy="92868"/>
          </a:xfrm>
          <a:prstGeom prst="line">
            <a:avLst/>
          </a:prstGeom>
          <a:ln cap="rnd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4" name="Group 10">
            <a:extLst>
              <a:ext uri="{FF2B5EF4-FFF2-40B4-BE49-F238E27FC236}">
                <a16:creationId xmlns:a16="http://schemas.microsoft.com/office/drawing/2014/main" id="{DA3751E0-FEC4-CD16-F58D-76E61E02245B}"/>
              </a:ext>
            </a:extLst>
          </p:cNvPr>
          <p:cNvGrpSpPr/>
          <p:nvPr/>
        </p:nvGrpSpPr>
        <p:grpSpPr>
          <a:xfrm>
            <a:off x="1097090" y="851352"/>
            <a:ext cx="6291071" cy="996663"/>
            <a:chOff x="7162801" y="550183"/>
            <a:chExt cx="4267200" cy="1328887"/>
          </a:xfrm>
        </p:grpSpPr>
        <p:sp>
          <p:nvSpPr>
            <p:cNvPr id="15" name="TextBox 11">
              <a:extLst>
                <a:ext uri="{FF2B5EF4-FFF2-40B4-BE49-F238E27FC236}">
                  <a16:creationId xmlns:a16="http://schemas.microsoft.com/office/drawing/2014/main" id="{68C738A0-251B-2188-6048-D6D005A40549}"/>
                </a:ext>
              </a:extLst>
            </p:cNvPr>
            <p:cNvSpPr txBox="1"/>
            <p:nvPr/>
          </p:nvSpPr>
          <p:spPr>
            <a:xfrm>
              <a:off x="7162801" y="935220"/>
              <a:ext cx="4267199" cy="94385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4000" b="1" dirty="0" err="1">
                  <a:solidFill>
                    <a:srgbClr val="183EFF"/>
                  </a:solidFill>
                  <a:latin typeface="Montserrat SemiBold" panose="00000700000000000000" pitchFamily="50" charset="0"/>
                  <a:ea typeface="Montserrat" charset="0"/>
                  <a:cs typeface="Montserrat" charset="0"/>
                </a:rPr>
                <a:t>Competências</a:t>
              </a:r>
              <a:endParaRPr lang="en-US" sz="44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16" name="TextBox 12">
              <a:extLst>
                <a:ext uri="{FF2B5EF4-FFF2-40B4-BE49-F238E27FC236}">
                  <a16:creationId xmlns:a16="http://schemas.microsoft.com/office/drawing/2014/main" id="{C580227C-D561-F66E-A59E-1EFB427734D3}"/>
                </a:ext>
              </a:extLst>
            </p:cNvPr>
            <p:cNvSpPr txBox="1"/>
            <p:nvPr/>
          </p:nvSpPr>
          <p:spPr>
            <a:xfrm>
              <a:off x="7162801" y="550183"/>
              <a:ext cx="4267200" cy="492444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ontserrat Light" panose="00000400000000000000" pitchFamily="50" charset="0"/>
                  <a:ea typeface="Montserrat" charset="0"/>
                  <a:cs typeface="Montserrat" charset="0"/>
                </a:rPr>
                <a:t>CONITEC</a:t>
              </a:r>
              <a:endParaRPr lang="en-US" sz="16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  <a:ea typeface="Montserrat" charset="0"/>
                <a:cs typeface="Montserrat" charset="0"/>
              </a:endParaRPr>
            </a:p>
          </p:txBody>
        </p:sp>
      </p:grpSp>
      <p:cxnSp>
        <p:nvCxnSpPr>
          <p:cNvPr id="17" name="Straight Connector 13">
            <a:extLst>
              <a:ext uri="{FF2B5EF4-FFF2-40B4-BE49-F238E27FC236}">
                <a16:creationId xmlns:a16="http://schemas.microsoft.com/office/drawing/2014/main" id="{B3F5694D-CB9A-2106-4965-2405B669DD84}"/>
              </a:ext>
            </a:extLst>
          </p:cNvPr>
          <p:cNvCxnSpPr>
            <a:cxnSpLocks/>
          </p:cNvCxnSpPr>
          <p:nvPr/>
        </p:nvCxnSpPr>
        <p:spPr>
          <a:xfrm>
            <a:off x="1144508" y="1917523"/>
            <a:ext cx="1103299" cy="0"/>
          </a:xfrm>
          <a:prstGeom prst="line">
            <a:avLst/>
          </a:prstGeom>
          <a:ln w="53975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2174702" y="2949630"/>
            <a:ext cx="88735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Emitir relatórios com recomendações sobre 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incorporação, exclusão ou alteração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, pelo SUS, 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de tecnologias em saúde e constituição ou alteração de protocolos clínicos e diretrizes terapêuticas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.</a:t>
            </a:r>
          </a:p>
          <a:p>
            <a:pPr algn="just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ooper Hewitt" pitchFamily="50" charset="0"/>
            </a:endParaRPr>
          </a:p>
          <a:p>
            <a:pPr algn="just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ooper Hewitt" pitchFamily="50" charset="0"/>
            </a:endParaRPr>
          </a:p>
          <a:p>
            <a:pPr algn="just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Propor a atualização da 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RENAME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ooper Hewitt" pitchFamily="50" charset="0"/>
              </a:rPr>
              <a:t>(Relação Nacional de Medicamentos Essenciais) - Art. 25 do Decreto nº 7.508/2011.</a:t>
            </a: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270" y="2949630"/>
            <a:ext cx="775218" cy="1012650"/>
          </a:xfrm>
          <a:prstGeom prst="rect">
            <a:avLst/>
          </a:prstGeom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758" y="4358242"/>
            <a:ext cx="803949" cy="921869"/>
          </a:xfrm>
          <a:prstGeom prst="rect">
            <a:avLst/>
          </a:prstGeom>
        </p:spPr>
      </p:pic>
      <p:sp>
        <p:nvSpPr>
          <p:cNvPr id="19" name="CaixaDeTexto 18"/>
          <p:cNvSpPr txBox="1"/>
          <p:nvPr/>
        </p:nvSpPr>
        <p:spPr>
          <a:xfrm>
            <a:off x="1097090" y="2280712"/>
            <a:ext cx="99511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De acordo com o Decreto nº 7.646/2011, cabe à </a:t>
            </a:r>
            <a:r>
              <a:rPr lang="pt-B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Conitec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729" y="6146135"/>
            <a:ext cx="1167805" cy="298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403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990685096"/>
              </p:ext>
            </p:extLst>
          </p:nvPr>
        </p:nvGraphicFramePr>
        <p:xfrm>
          <a:off x="599060" y="1091316"/>
          <a:ext cx="10931524" cy="5360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Group 10">
            <a:extLst>
              <a:ext uri="{FF2B5EF4-FFF2-40B4-BE49-F238E27FC236}">
                <a16:creationId xmlns:a16="http://schemas.microsoft.com/office/drawing/2014/main" id="{DA3751E0-FEC4-CD16-F58D-76E61E02245B}"/>
              </a:ext>
            </a:extLst>
          </p:cNvPr>
          <p:cNvGrpSpPr/>
          <p:nvPr/>
        </p:nvGrpSpPr>
        <p:grpSpPr>
          <a:xfrm>
            <a:off x="1097090" y="851352"/>
            <a:ext cx="6291071" cy="996663"/>
            <a:chOff x="7162801" y="550183"/>
            <a:chExt cx="4267200" cy="1328887"/>
          </a:xfrm>
        </p:grpSpPr>
        <p:sp>
          <p:nvSpPr>
            <p:cNvPr id="4" name="TextBox 11">
              <a:extLst>
                <a:ext uri="{FF2B5EF4-FFF2-40B4-BE49-F238E27FC236}">
                  <a16:creationId xmlns:a16="http://schemas.microsoft.com/office/drawing/2014/main" id="{68C738A0-251B-2188-6048-D6D005A40549}"/>
                </a:ext>
              </a:extLst>
            </p:cNvPr>
            <p:cNvSpPr txBox="1"/>
            <p:nvPr/>
          </p:nvSpPr>
          <p:spPr>
            <a:xfrm>
              <a:off x="7162801" y="935220"/>
              <a:ext cx="4267199" cy="94385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4000" b="1" dirty="0" err="1">
                  <a:solidFill>
                    <a:srgbClr val="183EFF"/>
                  </a:solidFill>
                  <a:latin typeface="Montserrat SemiBold" panose="00000700000000000000" pitchFamily="50" charset="0"/>
                  <a:ea typeface="Montserrat" charset="0"/>
                  <a:cs typeface="Montserrat" charset="0"/>
                </a:rPr>
                <a:t>Estrutura</a:t>
              </a:r>
              <a:endParaRPr lang="en-US" sz="44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5" name="TextBox 12">
              <a:extLst>
                <a:ext uri="{FF2B5EF4-FFF2-40B4-BE49-F238E27FC236}">
                  <a16:creationId xmlns:a16="http://schemas.microsoft.com/office/drawing/2014/main" id="{C580227C-D561-F66E-A59E-1EFB427734D3}"/>
                </a:ext>
              </a:extLst>
            </p:cNvPr>
            <p:cNvSpPr txBox="1"/>
            <p:nvPr/>
          </p:nvSpPr>
          <p:spPr>
            <a:xfrm>
              <a:off x="7162801" y="550183"/>
              <a:ext cx="4267200" cy="492444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ontserrat Light" panose="00000400000000000000" pitchFamily="50" charset="0"/>
                  <a:ea typeface="Montserrat" charset="0"/>
                  <a:cs typeface="Montserrat" charset="0"/>
                </a:rPr>
                <a:t>CONITEC</a:t>
              </a:r>
              <a:endParaRPr lang="en-US" sz="16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  <a:ea typeface="Montserrat" charset="0"/>
                <a:cs typeface="Montserrat" charset="0"/>
              </a:endParaRPr>
            </a:p>
          </p:txBody>
        </p:sp>
      </p:grpSp>
      <p:cxnSp>
        <p:nvCxnSpPr>
          <p:cNvPr id="6" name="Straight Connector 13">
            <a:extLst>
              <a:ext uri="{FF2B5EF4-FFF2-40B4-BE49-F238E27FC236}">
                <a16:creationId xmlns:a16="http://schemas.microsoft.com/office/drawing/2014/main" id="{B3F5694D-CB9A-2106-4965-2405B669DD84}"/>
              </a:ext>
            </a:extLst>
          </p:cNvPr>
          <p:cNvCxnSpPr>
            <a:cxnSpLocks/>
          </p:cNvCxnSpPr>
          <p:nvPr/>
        </p:nvCxnSpPr>
        <p:spPr>
          <a:xfrm>
            <a:off x="1144508" y="1917523"/>
            <a:ext cx="1103299" cy="0"/>
          </a:xfrm>
          <a:prstGeom prst="line">
            <a:avLst/>
          </a:prstGeom>
          <a:ln w="53975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/>
          <p:cNvPicPr>
            <a:picLocks noChangeAspect="1"/>
          </p:cNvPicPr>
          <p:nvPr/>
        </p:nvPicPr>
        <p:blipFill>
          <a:blip r:embed="rId8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435" y="2759352"/>
            <a:ext cx="2049156" cy="2049156"/>
          </a:xfrm>
          <a:prstGeom prst="rect">
            <a:avLst/>
          </a:prstGeom>
        </p:spPr>
      </p:pic>
      <p:sp>
        <p:nvSpPr>
          <p:cNvPr id="8" name="Seta para Baixo 7"/>
          <p:cNvSpPr/>
          <p:nvPr/>
        </p:nvSpPr>
        <p:spPr>
          <a:xfrm>
            <a:off x="9267024" y="5294880"/>
            <a:ext cx="194476" cy="278074"/>
          </a:xfrm>
          <a:prstGeom prst="downArrow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3718560" y="2883368"/>
            <a:ext cx="228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rPr>
              <a:t>Decreto</a:t>
            </a:r>
            <a:r>
              <a:rPr lang="en-US" sz="1400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rPr>
              <a:t> nº 11.161/2022</a:t>
            </a:r>
          </a:p>
        </p:txBody>
      </p:sp>
    </p:spTree>
    <p:extLst>
      <p:ext uri="{BB962C8B-B14F-4D97-AF65-F5344CB8AC3E}">
        <p14:creationId xmlns:p14="http://schemas.microsoft.com/office/powerpoint/2010/main" val="108564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559144" y="2294555"/>
            <a:ext cx="7921656" cy="401648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just" fontAlgn="base"/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50" charset="0"/>
                <a:ea typeface="Calibri"/>
                <a:cs typeface="Calibri"/>
              </a:rPr>
              <a:t>Ministério da Saúde:</a:t>
            </a:r>
          </a:p>
          <a:p>
            <a:pPr lvl="1" indent="-285750" algn="just"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50" charset="0"/>
                <a:ea typeface="Calibri"/>
                <a:cs typeface="Calibri"/>
              </a:rPr>
              <a:t>Secretaria de Ciência, Tecnologia e Inovação e do Complexo Econômico-Industrial da Saúde(SECTICS)</a:t>
            </a:r>
          </a:p>
          <a:p>
            <a:pPr lvl="1" indent="-285750" algn="just"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50" charset="0"/>
                <a:ea typeface="Calibri"/>
                <a:cs typeface="Calibri"/>
              </a:rPr>
              <a:t>Secretaria-Executiva (SE)</a:t>
            </a:r>
          </a:p>
          <a:p>
            <a:pPr lvl="1" indent="-285750" algn="just"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50" charset="0"/>
                <a:ea typeface="Calibri"/>
                <a:cs typeface="Calibri"/>
              </a:rPr>
              <a:t>Secretaria de Saúde Indígena (SESAI)</a:t>
            </a:r>
          </a:p>
          <a:p>
            <a:pPr lvl="1" indent="-285750" algn="just"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50" charset="0"/>
                <a:ea typeface="Calibri"/>
                <a:cs typeface="Calibri"/>
              </a:rPr>
              <a:t>Secretaria de Atenção Especializada à Saúde (SAES)</a:t>
            </a:r>
          </a:p>
          <a:p>
            <a:pPr lvl="1" indent="-285750" algn="just"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50" charset="0"/>
                <a:ea typeface="Calibri"/>
                <a:cs typeface="Calibri"/>
              </a:rPr>
              <a:t>Secretaria de Vigilância em Saúde e Ambiente (SVSA)</a:t>
            </a:r>
          </a:p>
          <a:p>
            <a:pPr lvl="1" indent="-285750" algn="just"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50" charset="0"/>
                <a:ea typeface="Calibri"/>
                <a:cs typeface="Calibri"/>
              </a:rPr>
              <a:t>Secretaria de Atenção Primária à Saúde (SAPS)</a:t>
            </a:r>
          </a:p>
          <a:p>
            <a:pPr lvl="1" indent="-285750" algn="just"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50" charset="0"/>
                <a:ea typeface="Calibri"/>
                <a:cs typeface="Calibri"/>
              </a:rPr>
              <a:t>Secretaria de Gestão do Trabalho e da Educação na Saúde (SGTES)</a:t>
            </a:r>
          </a:p>
          <a:p>
            <a:pPr algn="just"/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50" charset="0"/>
                <a:ea typeface="Calibri"/>
                <a:cs typeface="Calibri"/>
              </a:rPr>
              <a:t>Agência Nacional de Saúde Suplementar (ANS)</a:t>
            </a:r>
          </a:p>
          <a:p>
            <a:pPr algn="just"/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50" charset="0"/>
                <a:ea typeface="Calibri"/>
                <a:cs typeface="Calibri"/>
              </a:rPr>
              <a:t>Agência Nacional de Vigilância Sanitária (ANVISA)</a:t>
            </a:r>
          </a:p>
          <a:p>
            <a:pPr algn="just"/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50" charset="0"/>
                <a:ea typeface="Calibri"/>
                <a:cs typeface="Calibri"/>
              </a:rPr>
              <a:t>Conselho Nacional de Saúde (CNS)</a:t>
            </a:r>
          </a:p>
          <a:p>
            <a:pPr algn="just"/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50" charset="0"/>
                <a:ea typeface="Calibri"/>
                <a:cs typeface="Calibri"/>
              </a:rPr>
              <a:t>Conselho Nacional de Secretários de Saúde (CONASS)</a:t>
            </a:r>
          </a:p>
          <a:p>
            <a:pPr algn="just"/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50" charset="0"/>
                <a:ea typeface="Calibri"/>
                <a:cs typeface="Calibri"/>
              </a:rPr>
              <a:t>Conselho Nacional de Secretarias Municipais de Saúde (CONASEMS)</a:t>
            </a:r>
          </a:p>
          <a:p>
            <a:pPr algn="just"/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50" charset="0"/>
                <a:ea typeface="Calibri"/>
                <a:cs typeface="Calibri"/>
              </a:rPr>
              <a:t>Conselho Federal de Medicina (CFM)</a:t>
            </a:r>
          </a:p>
          <a:p>
            <a:pPr algn="just"/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50" charset="0"/>
                <a:ea typeface="Calibri"/>
                <a:cs typeface="Calibri"/>
              </a:rPr>
              <a:t>Associação Médica Brasileira (AMB)</a:t>
            </a:r>
          </a:p>
          <a:p>
            <a:pPr algn="just"/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50" charset="0"/>
                <a:ea typeface="Calibri"/>
                <a:cs typeface="Calibri"/>
              </a:rPr>
              <a:t>Núcleo de Avaliação de Tecnologias em Saúde (NATS)</a:t>
            </a:r>
            <a:endParaRPr lang="pt-BR" sz="1500" dirty="0">
              <a:solidFill>
                <a:schemeClr val="tx1">
                  <a:lumMod val="75000"/>
                  <a:lumOff val="25000"/>
                </a:schemeClr>
              </a:solidFill>
              <a:latin typeface="Montserrat Light" panose="00000400000000000000" pitchFamily="50" charset="0"/>
            </a:endParaRPr>
          </a:p>
        </p:txBody>
      </p:sp>
      <p:grpSp>
        <p:nvGrpSpPr>
          <p:cNvPr id="3" name="Group 10">
            <a:extLst>
              <a:ext uri="{FF2B5EF4-FFF2-40B4-BE49-F238E27FC236}">
                <a16:creationId xmlns:a16="http://schemas.microsoft.com/office/drawing/2014/main" id="{DA3751E0-FEC4-CD16-F58D-76E61E02245B}"/>
              </a:ext>
            </a:extLst>
          </p:cNvPr>
          <p:cNvGrpSpPr/>
          <p:nvPr/>
        </p:nvGrpSpPr>
        <p:grpSpPr>
          <a:xfrm>
            <a:off x="1097090" y="851352"/>
            <a:ext cx="8392350" cy="996663"/>
            <a:chOff x="7162801" y="550183"/>
            <a:chExt cx="4267200" cy="1328887"/>
          </a:xfrm>
        </p:grpSpPr>
        <p:sp>
          <p:nvSpPr>
            <p:cNvPr id="4" name="TextBox 11">
              <a:extLst>
                <a:ext uri="{FF2B5EF4-FFF2-40B4-BE49-F238E27FC236}">
                  <a16:creationId xmlns:a16="http://schemas.microsoft.com/office/drawing/2014/main" id="{68C738A0-251B-2188-6048-D6D005A40549}"/>
                </a:ext>
              </a:extLst>
            </p:cNvPr>
            <p:cNvSpPr txBox="1"/>
            <p:nvPr/>
          </p:nvSpPr>
          <p:spPr>
            <a:xfrm>
              <a:off x="7162801" y="935220"/>
              <a:ext cx="4267199" cy="94385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4000" b="1" dirty="0" err="1">
                  <a:solidFill>
                    <a:srgbClr val="183EFF"/>
                  </a:solidFill>
                  <a:latin typeface="Montserrat SemiBold" panose="00000700000000000000" pitchFamily="50" charset="0"/>
                  <a:ea typeface="Montserrat" charset="0"/>
                  <a:cs typeface="Montserrat" charset="0"/>
                </a:rPr>
                <a:t>Composição</a:t>
              </a:r>
              <a:r>
                <a:rPr lang="en-US" sz="4000" b="1" dirty="0">
                  <a:solidFill>
                    <a:srgbClr val="183EFF"/>
                  </a:solidFill>
                  <a:latin typeface="Montserrat SemiBold" panose="00000700000000000000" pitchFamily="50" charset="0"/>
                  <a:ea typeface="Montserrat" charset="0"/>
                  <a:cs typeface="Montserrat" charset="0"/>
                </a:rPr>
                <a:t> dos </a:t>
              </a:r>
              <a:r>
                <a:rPr lang="en-US" sz="4000" b="1" dirty="0" err="1">
                  <a:solidFill>
                    <a:srgbClr val="183EFF"/>
                  </a:solidFill>
                  <a:latin typeface="Montserrat SemiBold" panose="00000700000000000000" pitchFamily="50" charset="0"/>
                  <a:ea typeface="Montserrat" charset="0"/>
                  <a:cs typeface="Montserrat" charset="0"/>
                </a:rPr>
                <a:t>Comitês</a:t>
              </a:r>
              <a:endParaRPr lang="en-US" sz="44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5" name="TextBox 12">
              <a:extLst>
                <a:ext uri="{FF2B5EF4-FFF2-40B4-BE49-F238E27FC236}">
                  <a16:creationId xmlns:a16="http://schemas.microsoft.com/office/drawing/2014/main" id="{C580227C-D561-F66E-A59E-1EFB427734D3}"/>
                </a:ext>
              </a:extLst>
            </p:cNvPr>
            <p:cNvSpPr txBox="1"/>
            <p:nvPr/>
          </p:nvSpPr>
          <p:spPr>
            <a:xfrm>
              <a:off x="7162801" y="550183"/>
              <a:ext cx="4267200" cy="492444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ontserrat Light" panose="00000400000000000000" pitchFamily="50" charset="0"/>
                  <a:ea typeface="Montserrat" charset="0"/>
                  <a:cs typeface="Montserrat" charset="0"/>
                </a:rPr>
                <a:t>DECRETO Nº 11.161/2022</a:t>
              </a:r>
              <a:endParaRPr lang="en-US" sz="16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  <a:ea typeface="Montserrat" charset="0"/>
                <a:cs typeface="Montserrat" charset="0"/>
              </a:endParaRPr>
            </a:p>
          </p:txBody>
        </p:sp>
      </p:grpSp>
      <p:cxnSp>
        <p:nvCxnSpPr>
          <p:cNvPr id="6" name="Straight Connector 13">
            <a:extLst>
              <a:ext uri="{FF2B5EF4-FFF2-40B4-BE49-F238E27FC236}">
                <a16:creationId xmlns:a16="http://schemas.microsoft.com/office/drawing/2014/main" id="{B3F5694D-CB9A-2106-4965-2405B669DD84}"/>
              </a:ext>
            </a:extLst>
          </p:cNvPr>
          <p:cNvCxnSpPr>
            <a:cxnSpLocks/>
          </p:cNvCxnSpPr>
          <p:nvPr/>
        </p:nvCxnSpPr>
        <p:spPr>
          <a:xfrm>
            <a:off x="1144508" y="1917523"/>
            <a:ext cx="1103299" cy="0"/>
          </a:xfrm>
          <a:prstGeom prst="line">
            <a:avLst/>
          </a:prstGeom>
          <a:ln w="53975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11">
            <a:extLst>
              <a:ext uri="{FF2B5EF4-FFF2-40B4-BE49-F238E27FC236}">
                <a16:creationId xmlns:a16="http://schemas.microsoft.com/office/drawing/2014/main" id="{68C738A0-251B-2188-6048-D6D005A40549}"/>
              </a:ext>
            </a:extLst>
          </p:cNvPr>
          <p:cNvSpPr txBox="1"/>
          <p:nvPr/>
        </p:nvSpPr>
        <p:spPr>
          <a:xfrm>
            <a:off x="854628" y="3042298"/>
            <a:ext cx="2185604" cy="92333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5400" b="1" dirty="0">
                <a:solidFill>
                  <a:srgbClr val="183EFF"/>
                </a:solidFill>
                <a:latin typeface="Montserrat ExtraBold" panose="00000900000000000000" pitchFamily="50" charset="0"/>
                <a:ea typeface="Montserrat" charset="0"/>
                <a:cs typeface="Montserrat" charset="0"/>
              </a:rPr>
              <a:t>15</a:t>
            </a:r>
            <a:endParaRPr lang="en-US" b="1" spc="300" dirty="0">
              <a:solidFill>
                <a:srgbClr val="183EFF"/>
              </a:solidFill>
              <a:latin typeface="Montserrat ExtraBold" panose="00000900000000000000" pitchFamily="50" charset="0"/>
              <a:ea typeface="Montserrat" charset="0"/>
              <a:cs typeface="Montserrat" charset="0"/>
            </a:endParaRPr>
          </a:p>
        </p:txBody>
      </p:sp>
      <p:sp>
        <p:nvSpPr>
          <p:cNvPr id="8" name="Chave Esquerda 7"/>
          <p:cNvSpPr/>
          <p:nvPr/>
        </p:nvSpPr>
        <p:spPr>
          <a:xfrm>
            <a:off x="3103045" y="2136792"/>
            <a:ext cx="542895" cy="4121768"/>
          </a:xfrm>
          <a:prstGeom prst="leftBrace">
            <a:avLst>
              <a:gd name="adj1" fmla="val 8333"/>
              <a:gd name="adj2" fmla="val 42406"/>
            </a:avLst>
          </a:prstGeom>
          <a:noFill/>
          <a:ln w="28575">
            <a:solidFill>
              <a:srgbClr val="03D1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id="{68C738A0-251B-2188-6048-D6D005A40549}"/>
              </a:ext>
            </a:extLst>
          </p:cNvPr>
          <p:cNvSpPr txBox="1"/>
          <p:nvPr/>
        </p:nvSpPr>
        <p:spPr>
          <a:xfrm>
            <a:off x="854627" y="3703010"/>
            <a:ext cx="2185605" cy="73866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rPr>
              <a:t>membros</a:t>
            </a:r>
            <a:br>
              <a:rPr lang="en-US" sz="2800" b="1" dirty="0">
                <a:solidFill>
                  <a:srgbClr val="2BAFAC"/>
                </a:solidFill>
                <a:ea typeface="Montserrat" charset="0"/>
                <a:cs typeface="Montserrat" charset="0"/>
              </a:rPr>
            </a:b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  <a:ea typeface="Montserrat" charset="0"/>
                <a:cs typeface="Montserrat" charset="0"/>
              </a:rPr>
              <a:t>(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  <a:ea typeface="Montserrat" charset="0"/>
                <a:cs typeface="Montserrat" charset="0"/>
              </a:rPr>
              <a:t>cada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  <a:ea typeface="Montserrat" charset="0"/>
                <a:cs typeface="Montserrat" charset="0"/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  <a:ea typeface="Montserrat" charset="0"/>
                <a:cs typeface="Montserrat" charset="0"/>
              </a:rPr>
              <a:t>Comitê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  <a:ea typeface="Montserrat" charset="0"/>
                <a:cs typeface="Montserrat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302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>
            <a:extLst>
              <a:ext uri="{FF2B5EF4-FFF2-40B4-BE49-F238E27FC236}">
                <a16:creationId xmlns:a16="http://schemas.microsoft.com/office/drawing/2014/main" id="{DA3751E0-FEC4-CD16-F58D-76E61E02245B}"/>
              </a:ext>
            </a:extLst>
          </p:cNvPr>
          <p:cNvGrpSpPr/>
          <p:nvPr/>
        </p:nvGrpSpPr>
        <p:grpSpPr>
          <a:xfrm>
            <a:off x="1097090" y="851352"/>
            <a:ext cx="8392350" cy="996663"/>
            <a:chOff x="7162801" y="550183"/>
            <a:chExt cx="4267200" cy="1328887"/>
          </a:xfrm>
        </p:grpSpPr>
        <p:sp>
          <p:nvSpPr>
            <p:cNvPr id="3" name="TextBox 11">
              <a:extLst>
                <a:ext uri="{FF2B5EF4-FFF2-40B4-BE49-F238E27FC236}">
                  <a16:creationId xmlns:a16="http://schemas.microsoft.com/office/drawing/2014/main" id="{68C738A0-251B-2188-6048-D6D005A40549}"/>
                </a:ext>
              </a:extLst>
            </p:cNvPr>
            <p:cNvSpPr txBox="1"/>
            <p:nvPr/>
          </p:nvSpPr>
          <p:spPr>
            <a:xfrm>
              <a:off x="7162801" y="935220"/>
              <a:ext cx="4267199" cy="94385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4000" b="1" dirty="0">
                  <a:solidFill>
                    <a:srgbClr val="183EFF"/>
                  </a:solidFill>
                  <a:latin typeface="Montserrat SemiBold" panose="00000700000000000000" pitchFamily="50" charset="0"/>
                  <a:ea typeface="Montserrat" charset="0"/>
                  <a:cs typeface="Montserrat" charset="0"/>
                </a:rPr>
                <a:t>Incorporação de Tecnologias</a:t>
              </a:r>
              <a:endParaRPr lang="en-US" sz="44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4" name="TextBox 12">
              <a:extLst>
                <a:ext uri="{FF2B5EF4-FFF2-40B4-BE49-F238E27FC236}">
                  <a16:creationId xmlns:a16="http://schemas.microsoft.com/office/drawing/2014/main" id="{C580227C-D561-F66E-A59E-1EFB427734D3}"/>
                </a:ext>
              </a:extLst>
            </p:cNvPr>
            <p:cNvSpPr txBox="1"/>
            <p:nvPr/>
          </p:nvSpPr>
          <p:spPr>
            <a:xfrm>
              <a:off x="7162801" y="550183"/>
              <a:ext cx="4267200" cy="492444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ontserrat Light" panose="00000400000000000000" pitchFamily="50" charset="0"/>
                  <a:ea typeface="Montserrat" charset="0"/>
                  <a:cs typeface="Montserrat" charset="0"/>
                </a:rPr>
                <a:t>REGRAS</a:t>
              </a:r>
              <a:endParaRPr lang="en-US" sz="16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  <a:ea typeface="Montserrat" charset="0"/>
                <a:cs typeface="Montserrat" charset="0"/>
              </a:endParaRPr>
            </a:p>
          </p:txBody>
        </p:sp>
      </p:grpSp>
      <p:cxnSp>
        <p:nvCxnSpPr>
          <p:cNvPr id="5" name="Straight Connector 13">
            <a:extLst>
              <a:ext uri="{FF2B5EF4-FFF2-40B4-BE49-F238E27FC236}">
                <a16:creationId xmlns:a16="http://schemas.microsoft.com/office/drawing/2014/main" id="{B3F5694D-CB9A-2106-4965-2405B669DD84}"/>
              </a:ext>
            </a:extLst>
          </p:cNvPr>
          <p:cNvCxnSpPr>
            <a:cxnSpLocks/>
          </p:cNvCxnSpPr>
          <p:nvPr/>
        </p:nvCxnSpPr>
        <p:spPr>
          <a:xfrm>
            <a:off x="1144508" y="1917523"/>
            <a:ext cx="1103299" cy="0"/>
          </a:xfrm>
          <a:prstGeom prst="line">
            <a:avLst/>
          </a:prstGeom>
          <a:ln w="53975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767408" y="5377421"/>
            <a:ext cx="45365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1">
                  <a:lumMod val="75000"/>
                  <a:lumOff val="25000"/>
                </a:schemeClr>
              </a:buClr>
              <a:buSzPct val="100000"/>
            </a:pPr>
            <a:r>
              <a:rPr lang="pt-BR" sz="13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 acordo com a Lei nº 12.401/2011, o prazo é de </a:t>
            </a:r>
            <a:r>
              <a:rPr lang="pt-BR" sz="135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180 dias </a:t>
            </a:r>
            <a:r>
              <a:rPr lang="pt-BR" sz="13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para a conclusão de pedidos recebidos pela </a:t>
            </a:r>
            <a:r>
              <a:rPr lang="pt-BR" sz="135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Conitec</a:t>
            </a:r>
            <a:r>
              <a:rPr lang="pt-BR" sz="13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prorrogáveis </a:t>
            </a:r>
            <a:r>
              <a:rPr lang="pt-BR" sz="135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por mais 90 dias</a:t>
            </a:r>
            <a:r>
              <a:rPr lang="pt-BR" sz="13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6888088" y="5377421"/>
            <a:ext cx="4608512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1">
                  <a:lumMod val="75000"/>
                  <a:lumOff val="25000"/>
                </a:schemeClr>
              </a:buClr>
              <a:buSzPct val="100000"/>
            </a:pPr>
            <a:r>
              <a:rPr lang="pt-BR" sz="13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 acordo com o Decreto nº 7.646/2011, após publicação de portaria de incorporação de uma tecnologia, ainda existe um </a:t>
            </a:r>
            <a:r>
              <a:rPr lang="pt-BR" sz="135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prazo máximo de 180 dias </a:t>
            </a:r>
            <a:r>
              <a:rPr lang="pt-BR" sz="13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para que esta seja ofertada no SUS.</a:t>
            </a:r>
          </a:p>
        </p:txBody>
      </p:sp>
      <p:grpSp>
        <p:nvGrpSpPr>
          <p:cNvPr id="8" name="Agrupar 7"/>
          <p:cNvGrpSpPr/>
          <p:nvPr/>
        </p:nvGrpSpPr>
        <p:grpSpPr>
          <a:xfrm>
            <a:off x="508716" y="2417907"/>
            <a:ext cx="11174568" cy="3086260"/>
            <a:chOff x="508716" y="2417907"/>
            <a:chExt cx="11174568" cy="3086260"/>
          </a:xfrm>
        </p:grpSpPr>
        <p:pic>
          <p:nvPicPr>
            <p:cNvPr id="9" name="Imagem 8"/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rgbClr val="0000FF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>
              <a:off x="508716" y="2417907"/>
              <a:ext cx="11174568" cy="3086260"/>
            </a:xfrm>
            <a:prstGeom prst="rect">
              <a:avLst/>
            </a:prstGeom>
            <a:effectLst>
              <a:outerShdw blurRad="50800" dist="38100" dir="2700000" algn="tl" rotWithShape="0">
                <a:schemeClr val="bg1">
                  <a:lumMod val="85000"/>
                  <a:alpha val="40000"/>
                </a:schemeClr>
              </a:outerShdw>
            </a:effectLst>
          </p:spPr>
        </p:pic>
        <p:grpSp>
          <p:nvGrpSpPr>
            <p:cNvPr id="10" name="Agrupar 9"/>
            <p:cNvGrpSpPr/>
            <p:nvPr/>
          </p:nvGrpSpPr>
          <p:grpSpPr>
            <a:xfrm>
              <a:off x="5643465" y="3970368"/>
              <a:ext cx="886408" cy="886408"/>
              <a:chOff x="5643465" y="3970368"/>
              <a:chExt cx="886408" cy="886408"/>
            </a:xfrm>
          </p:grpSpPr>
          <p:sp>
            <p:nvSpPr>
              <p:cNvPr id="11" name="Elipse 10"/>
              <p:cNvSpPr/>
              <p:nvPr/>
            </p:nvSpPr>
            <p:spPr>
              <a:xfrm>
                <a:off x="5643465" y="3970368"/>
                <a:ext cx="886408" cy="88640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CaixaDeTexto 11"/>
              <p:cNvSpPr txBox="1"/>
              <p:nvPr/>
            </p:nvSpPr>
            <p:spPr>
              <a:xfrm>
                <a:off x="5768827" y="4251989"/>
                <a:ext cx="654346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500" b="1" dirty="0">
                    <a:solidFill>
                      <a:srgbClr val="004D4D"/>
                    </a:solidFill>
                    <a:latin typeface="Arial Black" panose="020B0A04020102020204" pitchFamily="34" charset="0"/>
                  </a:rPr>
                  <a:t>DOU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9681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2266834"/>
            <a:ext cx="12192000" cy="3250740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11469826" y="6424613"/>
            <a:ext cx="0" cy="92868"/>
          </a:xfrm>
          <a:prstGeom prst="line">
            <a:avLst/>
          </a:prstGeom>
          <a:ln cap="rnd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703726A-103D-4D8A-939D-B7B394957827}"/>
              </a:ext>
            </a:extLst>
          </p:cNvPr>
          <p:cNvSpPr txBox="1"/>
          <p:nvPr/>
        </p:nvSpPr>
        <p:spPr>
          <a:xfrm>
            <a:off x="1144508" y="2428388"/>
            <a:ext cx="9936670" cy="2646878"/>
          </a:xfrm>
          <a:prstGeom prst="rect">
            <a:avLst/>
          </a:prstGeom>
          <a:noFill/>
          <a:effectLst/>
        </p:spPr>
        <p:txBody>
          <a:bodyPr wrap="square" lIns="91440" tIns="45720" rIns="91440" bIns="45720" rtlCol="0">
            <a:spAutoFit/>
          </a:bodyPr>
          <a:lstStyle/>
          <a:p>
            <a:pPr algn="just"/>
            <a:r>
              <a:rPr lang="pt-BR" sz="2100" i="1" dirty="0">
                <a:solidFill>
                  <a:schemeClr val="bg1"/>
                </a:solidFill>
                <a:latin typeface="Montserrat Medium" panose="00000600000000000000" pitchFamily="50" charset="0"/>
              </a:rPr>
              <a:t>"ATS é um processo multidisciplinar que usa métodos explícitos para determinar o valor de uma tecnologia em saúde em diferentes momentos do ciclo de vida de uma tecnologia. Tem por objetivo trazer informações na tomada de decisão a fim de promover equidade, eficiência e qualidade para o Sistema de saúde." </a:t>
            </a:r>
            <a:r>
              <a:rPr lang="pt-BR" sz="2100" dirty="0">
                <a:solidFill>
                  <a:schemeClr val="bg1"/>
                </a:solidFill>
                <a:latin typeface="Montserrat Medium" panose="00000600000000000000" pitchFamily="50" charset="0"/>
              </a:rPr>
              <a:t>(</a:t>
            </a:r>
            <a:r>
              <a:rPr lang="pt-BR" sz="21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O’Rourke</a:t>
            </a:r>
            <a:r>
              <a:rPr lang="pt-BR" sz="2100" dirty="0">
                <a:solidFill>
                  <a:schemeClr val="bg1"/>
                </a:solidFill>
                <a:latin typeface="Montserrat Medium" panose="00000600000000000000" pitchFamily="50" charset="0"/>
              </a:rPr>
              <a:t>, 2020)</a:t>
            </a:r>
          </a:p>
          <a:p>
            <a:endParaRPr lang="pt-BR" sz="1000" i="1" dirty="0">
              <a:solidFill>
                <a:schemeClr val="bg1"/>
              </a:solidFill>
              <a:latin typeface="Montserrat Medium" panose="00000600000000000000" pitchFamily="50" charset="0"/>
            </a:endParaRPr>
          </a:p>
          <a:p>
            <a:pPr algn="just"/>
            <a:endParaRPr lang="pt-BR" sz="600" i="1" dirty="0">
              <a:solidFill>
                <a:schemeClr val="bg1"/>
              </a:solidFill>
              <a:latin typeface="Montserrat Medium" panose="00000600000000000000" pitchFamily="50" charset="0"/>
            </a:endParaRPr>
          </a:p>
          <a:p>
            <a:pPr algn="just"/>
            <a:r>
              <a:rPr lang="pt-BR" sz="12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O’Rourke</a:t>
            </a:r>
            <a:r>
              <a:rPr lang="pt-BR" sz="1200" dirty="0">
                <a:solidFill>
                  <a:schemeClr val="bg1"/>
                </a:solidFill>
                <a:latin typeface="Montserrat Medium" panose="00000600000000000000" pitchFamily="50" charset="0"/>
              </a:rPr>
              <a:t> B, </a:t>
            </a:r>
            <a:r>
              <a:rPr lang="pt-BR" sz="12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Oortwijn</a:t>
            </a:r>
            <a:r>
              <a:rPr lang="pt-BR" sz="1200" dirty="0">
                <a:solidFill>
                  <a:schemeClr val="bg1"/>
                </a:solidFill>
                <a:latin typeface="Montserrat Medium" panose="00000600000000000000" pitchFamily="50" charset="0"/>
              </a:rPr>
              <a:t> W, </a:t>
            </a:r>
            <a:r>
              <a:rPr lang="pt-BR" sz="12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Schuller</a:t>
            </a:r>
            <a:r>
              <a:rPr lang="pt-BR" sz="1200" dirty="0">
                <a:solidFill>
                  <a:schemeClr val="bg1"/>
                </a:solidFill>
                <a:latin typeface="Montserrat Medium" panose="00000600000000000000" pitchFamily="50" charset="0"/>
              </a:rPr>
              <a:t> T. The new </a:t>
            </a:r>
            <a:r>
              <a:rPr lang="pt-BR" sz="12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definition</a:t>
            </a:r>
            <a:r>
              <a:rPr lang="pt-BR" sz="1200" dirty="0">
                <a:solidFill>
                  <a:schemeClr val="bg1"/>
                </a:solidFill>
                <a:latin typeface="Montserrat Medium" panose="00000600000000000000" pitchFamily="50" charset="0"/>
              </a:rPr>
              <a:t> </a:t>
            </a:r>
            <a:r>
              <a:rPr lang="pt-BR" sz="12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of</a:t>
            </a:r>
            <a:r>
              <a:rPr lang="pt-BR" sz="1200" dirty="0">
                <a:solidFill>
                  <a:schemeClr val="bg1"/>
                </a:solidFill>
                <a:latin typeface="Montserrat Medium" panose="00000600000000000000" pitchFamily="50" charset="0"/>
              </a:rPr>
              <a:t> </a:t>
            </a:r>
            <a:r>
              <a:rPr lang="pt-BR" sz="12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health</a:t>
            </a:r>
            <a:r>
              <a:rPr lang="pt-BR" sz="1200" dirty="0">
                <a:solidFill>
                  <a:schemeClr val="bg1"/>
                </a:solidFill>
                <a:latin typeface="Montserrat Medium" panose="00000600000000000000" pitchFamily="50" charset="0"/>
              </a:rPr>
              <a:t> </a:t>
            </a:r>
            <a:r>
              <a:rPr lang="pt-BR" sz="12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technology</a:t>
            </a:r>
            <a:r>
              <a:rPr lang="pt-BR" sz="1200" dirty="0">
                <a:solidFill>
                  <a:schemeClr val="bg1"/>
                </a:solidFill>
                <a:latin typeface="Montserrat Medium" panose="00000600000000000000" pitchFamily="50" charset="0"/>
              </a:rPr>
              <a:t> </a:t>
            </a:r>
            <a:r>
              <a:rPr lang="pt-BR" sz="12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assessment</a:t>
            </a:r>
            <a:r>
              <a:rPr lang="pt-BR" sz="1200" dirty="0">
                <a:solidFill>
                  <a:schemeClr val="bg1"/>
                </a:solidFill>
                <a:latin typeface="Montserrat Medium" panose="00000600000000000000" pitchFamily="50" charset="0"/>
              </a:rPr>
              <a:t>: A </a:t>
            </a:r>
            <a:r>
              <a:rPr lang="pt-BR" sz="12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milestone</a:t>
            </a:r>
            <a:r>
              <a:rPr lang="pt-BR" sz="1200" dirty="0">
                <a:solidFill>
                  <a:schemeClr val="bg1"/>
                </a:solidFill>
                <a:latin typeface="Montserrat Medium" panose="00000600000000000000" pitchFamily="50" charset="0"/>
              </a:rPr>
              <a:t> in </a:t>
            </a:r>
            <a:r>
              <a:rPr lang="pt-BR" sz="12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international</a:t>
            </a:r>
            <a:r>
              <a:rPr lang="pt-BR" sz="1200" dirty="0">
                <a:solidFill>
                  <a:schemeClr val="bg1"/>
                </a:solidFill>
                <a:latin typeface="Montserrat Medium" panose="00000600000000000000" pitchFamily="50" charset="0"/>
              </a:rPr>
              <a:t> </a:t>
            </a:r>
            <a:r>
              <a:rPr lang="pt-BR" sz="12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collaboration</a:t>
            </a:r>
            <a:r>
              <a:rPr lang="pt-BR" sz="1200" dirty="0">
                <a:solidFill>
                  <a:schemeClr val="bg1"/>
                </a:solidFill>
                <a:latin typeface="Montserrat Medium" panose="00000600000000000000" pitchFamily="50" charset="0"/>
              </a:rPr>
              <a:t>. </a:t>
            </a:r>
            <a:r>
              <a:rPr lang="pt-BR" sz="12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Int</a:t>
            </a:r>
            <a:r>
              <a:rPr lang="pt-BR" sz="1200" dirty="0">
                <a:solidFill>
                  <a:schemeClr val="bg1"/>
                </a:solidFill>
                <a:latin typeface="Montserrat Medium" panose="00000600000000000000" pitchFamily="50" charset="0"/>
              </a:rPr>
              <a:t> J </a:t>
            </a:r>
            <a:r>
              <a:rPr lang="pt-BR" sz="12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Technol</a:t>
            </a:r>
            <a:r>
              <a:rPr lang="pt-BR" sz="1200" dirty="0">
                <a:solidFill>
                  <a:schemeClr val="bg1"/>
                </a:solidFill>
                <a:latin typeface="Montserrat Medium" panose="00000600000000000000" pitchFamily="50" charset="0"/>
              </a:rPr>
              <a:t> </a:t>
            </a:r>
            <a:r>
              <a:rPr lang="pt-BR" sz="12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Assess</a:t>
            </a:r>
            <a:r>
              <a:rPr lang="pt-BR" sz="1200" dirty="0">
                <a:solidFill>
                  <a:schemeClr val="bg1"/>
                </a:solidFill>
                <a:latin typeface="Montserrat Medium" panose="00000600000000000000" pitchFamily="50" charset="0"/>
              </a:rPr>
              <a:t> Health </a:t>
            </a:r>
            <a:r>
              <a:rPr lang="pt-BR" sz="1200" dirty="0" err="1">
                <a:solidFill>
                  <a:schemeClr val="bg1"/>
                </a:solidFill>
                <a:latin typeface="Montserrat Medium" panose="00000600000000000000" pitchFamily="50" charset="0"/>
              </a:rPr>
              <a:t>Care</a:t>
            </a:r>
            <a:r>
              <a:rPr lang="pt-BR" sz="1200" dirty="0">
                <a:solidFill>
                  <a:schemeClr val="bg1"/>
                </a:solidFill>
                <a:latin typeface="Montserrat Medium" panose="00000600000000000000" pitchFamily="50" charset="0"/>
              </a:rPr>
              <a:t>. 2020;36(3):187–90.</a:t>
            </a:r>
          </a:p>
        </p:txBody>
      </p:sp>
      <p:grpSp>
        <p:nvGrpSpPr>
          <p:cNvPr id="14" name="Group 10">
            <a:extLst>
              <a:ext uri="{FF2B5EF4-FFF2-40B4-BE49-F238E27FC236}">
                <a16:creationId xmlns:a16="http://schemas.microsoft.com/office/drawing/2014/main" id="{DA3751E0-FEC4-CD16-F58D-76E61E02245B}"/>
              </a:ext>
            </a:extLst>
          </p:cNvPr>
          <p:cNvGrpSpPr/>
          <p:nvPr/>
        </p:nvGrpSpPr>
        <p:grpSpPr>
          <a:xfrm>
            <a:off x="1097090" y="873412"/>
            <a:ext cx="6291071" cy="996663"/>
            <a:chOff x="7162801" y="550183"/>
            <a:chExt cx="4267200" cy="1328887"/>
          </a:xfrm>
        </p:grpSpPr>
        <p:sp>
          <p:nvSpPr>
            <p:cNvPr id="15" name="TextBox 11">
              <a:extLst>
                <a:ext uri="{FF2B5EF4-FFF2-40B4-BE49-F238E27FC236}">
                  <a16:creationId xmlns:a16="http://schemas.microsoft.com/office/drawing/2014/main" id="{68C738A0-251B-2188-6048-D6D005A40549}"/>
                </a:ext>
              </a:extLst>
            </p:cNvPr>
            <p:cNvSpPr txBox="1"/>
            <p:nvPr/>
          </p:nvSpPr>
          <p:spPr>
            <a:xfrm>
              <a:off x="7162801" y="935220"/>
              <a:ext cx="4267199" cy="94385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4000" b="1" dirty="0">
                  <a:solidFill>
                    <a:srgbClr val="183EFF"/>
                  </a:solidFill>
                  <a:latin typeface="Montserrat SemiBold" panose="00000700000000000000" pitchFamily="50" charset="0"/>
                  <a:ea typeface="Montserrat" charset="0"/>
                  <a:cs typeface="Montserrat" charset="0"/>
                </a:rPr>
                <a:t>ATS</a:t>
              </a:r>
              <a:endParaRPr lang="en-US" sz="4400" b="1" dirty="0">
                <a:solidFill>
                  <a:srgbClr val="183EFF"/>
                </a:solidFill>
                <a:latin typeface="Montserrat SemiBold" panose="00000700000000000000" pitchFamily="50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16" name="TextBox 12">
              <a:extLst>
                <a:ext uri="{FF2B5EF4-FFF2-40B4-BE49-F238E27FC236}">
                  <a16:creationId xmlns:a16="http://schemas.microsoft.com/office/drawing/2014/main" id="{C580227C-D561-F66E-A59E-1EFB427734D3}"/>
                </a:ext>
              </a:extLst>
            </p:cNvPr>
            <p:cNvSpPr txBox="1"/>
            <p:nvPr/>
          </p:nvSpPr>
          <p:spPr>
            <a:xfrm>
              <a:off x="7162801" y="550183"/>
              <a:ext cx="4267200" cy="492444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ontserrat Light" panose="00000400000000000000" pitchFamily="50" charset="0"/>
                  <a:ea typeface="Montserrat" charset="0"/>
                  <a:cs typeface="Montserrat" charset="0"/>
                </a:rPr>
                <a:t>CONCEITO</a:t>
              </a:r>
              <a:endParaRPr lang="en-US" sz="16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50" charset="0"/>
                <a:ea typeface="Montserrat" charset="0"/>
                <a:cs typeface="Montserrat" charset="0"/>
              </a:endParaRPr>
            </a:p>
          </p:txBody>
        </p:sp>
      </p:grpSp>
      <p:cxnSp>
        <p:nvCxnSpPr>
          <p:cNvPr id="17" name="Straight Connector 13">
            <a:extLst>
              <a:ext uri="{FF2B5EF4-FFF2-40B4-BE49-F238E27FC236}">
                <a16:creationId xmlns:a16="http://schemas.microsoft.com/office/drawing/2014/main" id="{B3F5694D-CB9A-2106-4965-2405B669DD84}"/>
              </a:ext>
            </a:extLst>
          </p:cNvPr>
          <p:cNvCxnSpPr>
            <a:cxnSpLocks/>
          </p:cNvCxnSpPr>
          <p:nvPr/>
        </p:nvCxnSpPr>
        <p:spPr>
          <a:xfrm>
            <a:off x="1144508" y="1917523"/>
            <a:ext cx="1103299" cy="0"/>
          </a:xfrm>
          <a:prstGeom prst="line">
            <a:avLst/>
          </a:prstGeom>
          <a:ln w="53975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agem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729" y="6146135"/>
            <a:ext cx="1167805" cy="298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57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B0F0"/>
      </a:accent1>
      <a:accent2>
        <a:srgbClr val="33CCCC"/>
      </a:accent2>
      <a:accent3>
        <a:srgbClr val="007AD6"/>
      </a:accent3>
      <a:accent4>
        <a:srgbClr val="00B0F0"/>
      </a:accent4>
      <a:accent5>
        <a:srgbClr val="33CCCC"/>
      </a:accent5>
      <a:accent6>
        <a:srgbClr val="007AD6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âmina de Abertura e final">
  <a:themeElements>
    <a:clrScheme name="Personalizar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13FFE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es">
      <a:majorFont>
        <a:latin typeface="Montserra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8d95bb-5006-4662-ba07-941997c185d1">
      <Terms xmlns="http://schemas.microsoft.com/office/infopath/2007/PartnerControls"/>
    </lcf76f155ced4ddcb4097134ff3c332f>
    <TaxCatchAll xmlns="400e53df-fbd2-4ff3-8f2a-4c10a7fb9c9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769C0909E9684429E0F251EE587A6FD" ma:contentTypeVersion="17" ma:contentTypeDescription="Crie um novo documento." ma:contentTypeScope="" ma:versionID="1a4784194d0d99e03cdcb91e09d4686a">
  <xsd:schema xmlns:xsd="http://www.w3.org/2001/XMLSchema" xmlns:xs="http://www.w3.org/2001/XMLSchema" xmlns:p="http://schemas.microsoft.com/office/2006/metadata/properties" xmlns:ns2="0f8d95bb-5006-4662-ba07-941997c185d1" xmlns:ns3="400e53df-fbd2-4ff3-8f2a-4c10a7fb9c9b" targetNamespace="http://schemas.microsoft.com/office/2006/metadata/properties" ma:root="true" ma:fieldsID="bc8ad035954babd659c9b04c0d0e35e4" ns2:_="" ns3:_="">
    <xsd:import namespace="0f8d95bb-5006-4662-ba07-941997c185d1"/>
    <xsd:import namespace="400e53df-fbd2-4ff3-8f2a-4c10a7fb9c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8d95bb-5006-4662-ba07-941997c185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08562b07-c12b-440e-8652-dcaac954a86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0e53df-fbd2-4ff3-8f2a-4c10a7fb9c9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db43242-ac86-43fb-a82c-cb9be3cec028}" ma:internalName="TaxCatchAll" ma:showField="CatchAllData" ma:web="400e53df-fbd2-4ff3-8f2a-4c10a7fb9c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BB363A-41BE-47D1-A27B-FA746BF893E4}">
  <ds:schemaRefs>
    <ds:schemaRef ds:uri="http://purl.org/dc/terms/"/>
    <ds:schemaRef ds:uri="http://www.w3.org/XML/1998/namespac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400e53df-fbd2-4ff3-8f2a-4c10a7fb9c9b"/>
    <ds:schemaRef ds:uri="http://schemas.microsoft.com/office/infopath/2007/PartnerControls"/>
    <ds:schemaRef ds:uri="0f8d95bb-5006-4662-ba07-941997c185d1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058D5FB-8807-41EB-908B-11F306758A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152438-A1D7-4B89-89EA-5B3583329A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8d95bb-5006-4662-ba07-941997c185d1"/>
    <ds:schemaRef ds:uri="400e53df-fbd2-4ff3-8f2a-4c10a7fb9c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105516</TotalTime>
  <Words>1576</Words>
  <Application>Microsoft Office PowerPoint</Application>
  <PresentationFormat>Widescreen</PresentationFormat>
  <Paragraphs>196</Paragraphs>
  <Slides>19</Slides>
  <Notes>17</Notes>
  <HiddenSlides>0</HiddenSlides>
  <MMClips>0</MMClips>
  <ScaleCrop>false</ScaleCrop>
  <HeadingPairs>
    <vt:vector size="6" baseType="variant">
      <vt:variant>
        <vt:lpstr>Fontes usadas</vt:lpstr>
      </vt:variant>
      <vt:variant>
        <vt:i4>12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19</vt:i4>
      </vt:variant>
    </vt:vector>
  </HeadingPairs>
  <TitlesOfParts>
    <vt:vector size="33" baseType="lpstr">
      <vt:lpstr>Arial</vt:lpstr>
      <vt:lpstr>Arial Black</vt:lpstr>
      <vt:lpstr>Calibri</vt:lpstr>
      <vt:lpstr>Calibri Light</vt:lpstr>
      <vt:lpstr>Courier New</vt:lpstr>
      <vt:lpstr>Montserrat</vt:lpstr>
      <vt:lpstr>Montserrat ExtraBold</vt:lpstr>
      <vt:lpstr>Montserrat Light</vt:lpstr>
      <vt:lpstr>Montserrat Medium</vt:lpstr>
      <vt:lpstr>Montserrat SemiBold</vt:lpstr>
      <vt:lpstr>Roboto</vt:lpstr>
      <vt:lpstr>Wingdings</vt:lpstr>
      <vt:lpstr>Office Theme</vt:lpstr>
      <vt:lpstr>Lâmina de Abertura e final</vt:lpstr>
      <vt:lpstr>Comissão Nacional de Incorporação de Tecnologias no Sistema Único de Saúde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Apresentação_fev_Conitec_09_07_2025_gov</dc:subject>
  <dc:creator>DGITS</dc:creator>
  <cp:keywords>Apresentação_junho_Conitec_09_06_2025_gov</cp:keywords>
  <cp:lastModifiedBy>Leomar Diniz</cp:lastModifiedBy>
  <cp:revision>875</cp:revision>
  <dcterms:created xsi:type="dcterms:W3CDTF">2018-08-25T04:03:43Z</dcterms:created>
  <dcterms:modified xsi:type="dcterms:W3CDTF">2025-09-03T13:18:10Z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0x0101000769C0909E9684429E0F251EE587A6FD</vt:lpwstr>
  </property>
</Properties>
</file>