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4/11/2016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5172" y="3221664"/>
            <a:ext cx="11227981" cy="1286541"/>
          </a:xfrm>
        </p:spPr>
        <p:txBody>
          <a:bodyPr/>
          <a:lstStyle/>
          <a:p>
            <a:pPr algn="ctr"/>
            <a:r>
              <a:rPr lang="pt-BR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“O índice de cálculo para atualização monetária das dívidas dos Estados e Municípios”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308345" y="1674809"/>
            <a:ext cx="11227981" cy="7175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3600" dirty="0"/>
              <a:t>Audiência Pública – Senado Federal</a:t>
            </a:r>
          </a:p>
          <a:p>
            <a:pPr algn="ctr"/>
            <a:r>
              <a:rPr lang="pt-BR" sz="3600" dirty="0"/>
              <a:t>Comissão de Direitos Humanos e </a:t>
            </a:r>
          </a:p>
          <a:p>
            <a:pPr algn="ctr"/>
            <a:r>
              <a:rPr lang="pt-BR" sz="3600" dirty="0"/>
              <a:t>Legislação Participativa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535173" y="5167423"/>
            <a:ext cx="11227981" cy="8825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3600" i="1" dirty="0"/>
              <a:t>Brasília, 11/04/2016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3349" y="5003938"/>
            <a:ext cx="899730" cy="1209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558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Origem das dívidas dos Estados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03312" y="1467294"/>
            <a:ext cx="8946541" cy="4781106"/>
          </a:xfrm>
        </p:spPr>
        <p:txBody>
          <a:bodyPr/>
          <a:lstStyle/>
          <a:p>
            <a:pPr>
              <a:buFont typeface="Symbol" panose="05050102010706020507" pitchFamily="18" charset="2"/>
              <a:buChar char="Þ"/>
            </a:pPr>
            <a:r>
              <a:rPr lang="pt-BR" dirty="0"/>
              <a:t>Início na década de 1970: </a:t>
            </a:r>
          </a:p>
          <a:p>
            <a:pPr marL="0" indent="0">
              <a:buNone/>
            </a:pPr>
            <a:r>
              <a:rPr lang="pt-BR" dirty="0"/>
              <a:t>	Resoluções do Senado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Empréstimos externos como principal fonte de financiamento dos Estados: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Falta de transparência, as resoluções do Senado omitiam, na maioria das vezes,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dirty="0"/>
              <a:t>O agente credor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dirty="0"/>
              <a:t>Taxa de juros incidentes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dirty="0"/>
              <a:t>Despesas operacionais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dirty="0"/>
              <a:t>Acréscimos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dirty="0"/>
              <a:t>Número de parcelas da amortização</a:t>
            </a:r>
          </a:p>
        </p:txBody>
      </p:sp>
    </p:spTree>
    <p:extLst>
      <p:ext uri="{BB962C8B-B14F-4D97-AF65-F5344CB8AC3E}">
        <p14:creationId xmlns:p14="http://schemas.microsoft.com/office/powerpoint/2010/main" val="3050957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03312" y="744280"/>
            <a:ext cx="8946541" cy="5964864"/>
          </a:xfrm>
        </p:spPr>
        <p:txBody>
          <a:bodyPr>
            <a:normAutofit/>
          </a:bodyPr>
          <a:lstStyle/>
          <a:p>
            <a:pPr>
              <a:buFont typeface="Symbol" panose="05050102010706020507" pitchFamily="18" charset="2"/>
              <a:buChar char="Þ"/>
            </a:pPr>
            <a:r>
              <a:rPr lang="pt-BR" dirty="0"/>
              <a:t>Estados com receita próprias reduzidas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pt-BR" dirty="0"/>
              <a:t>A partir de 1977 relevante volume de empréstimo junto a C.E.F.</a:t>
            </a:r>
          </a:p>
          <a:p>
            <a:pPr marL="0" indent="0">
              <a:buNone/>
            </a:pPr>
            <a:r>
              <a:rPr lang="pt-BR" dirty="0"/>
              <a:t>Ocorre vários refinanciamentos (1983 a 1997)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pt-BR" dirty="0"/>
              <a:t>Final da década de 1980 e inicio da 1990 “Precatórios”.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pt-BR" dirty="0"/>
              <a:t>Entre 1997 a 2011 Estados haviam amortizados R$ 55,21 bilhões, metade do valor histórico refinanciando (R$ 112,18 bilhões) e o saldo devedor era de R$ 369,36 bilhões.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pt-BR" dirty="0"/>
              <a:t>Lei 9.496 de 11/09/97 (refinanciamento)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PAF =&gt; Programa de apoio à restruturação e ajuste fiscal dos Estados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PED =&gt; Programa Estadual de Desestatização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PROES =&gt; Programa de Incentivo à Redução do Setor Público Estadual na Atividade financeira bancária.</a:t>
            </a:r>
          </a:p>
        </p:txBody>
      </p:sp>
    </p:spTree>
    <p:extLst>
      <p:ext uri="{BB962C8B-B14F-4D97-AF65-F5344CB8AC3E}">
        <p14:creationId xmlns:p14="http://schemas.microsoft.com/office/powerpoint/2010/main" val="1825445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5130" y="186904"/>
            <a:ext cx="9404723" cy="929515"/>
          </a:xfrm>
        </p:spPr>
        <p:txBody>
          <a:bodyPr/>
          <a:lstStyle/>
          <a:p>
            <a:r>
              <a:rPr lang="pt-BR" dirty="0"/>
              <a:t>PLP – 257/16</a:t>
            </a:r>
            <a:br>
              <a:rPr lang="pt-BR" dirty="0"/>
            </a:br>
            <a:r>
              <a:rPr lang="pt-BR" sz="2400" dirty="0"/>
              <a:t>1 – Para refinanciar a dívida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3414200" y="2594343"/>
            <a:ext cx="593181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/>
              <a:t>Proibindo reajustes aos servidores públicos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3414200" y="3027473"/>
            <a:ext cx="577525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/>
              <a:t>Limitar crescimento de despesas correntes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414200" y="3460603"/>
            <a:ext cx="755498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/>
              <a:t>Veda concessão ou ampliação de incentivos fiscais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3414201" y="3893733"/>
            <a:ext cx="663565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/>
              <a:t>Suspende admissão de pessoal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414201" y="4443823"/>
            <a:ext cx="803821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/>
              <a:t>Redução em 10% despesas com cargos de livre provimento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311888" y="3209328"/>
            <a:ext cx="2484475" cy="923330"/>
          </a:xfrm>
          <a:prstGeom prst="rect">
            <a:avLst/>
          </a:prstGeom>
          <a:noFill/>
          <a:ln>
            <a:solidFill>
              <a:schemeClr val="tx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/>
              <a:t>Publicar em 180 dias</a:t>
            </a:r>
          </a:p>
          <a:p>
            <a:r>
              <a:rPr lang="pt-BR" dirty="0"/>
              <a:t>Lei com validade para 24 meses</a:t>
            </a:r>
          </a:p>
        </p:txBody>
      </p:sp>
      <p:cxnSp>
        <p:nvCxnSpPr>
          <p:cNvPr id="21" name="Conector reto 20"/>
          <p:cNvCxnSpPr>
            <a:stCxn id="5" idx="1"/>
          </p:cNvCxnSpPr>
          <p:nvPr/>
        </p:nvCxnSpPr>
        <p:spPr>
          <a:xfrm flipH="1" flipV="1">
            <a:off x="3147238" y="2775097"/>
            <a:ext cx="266962" cy="3912"/>
          </a:xfrm>
          <a:prstGeom prst="line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to 21"/>
          <p:cNvCxnSpPr/>
          <p:nvPr/>
        </p:nvCxnSpPr>
        <p:spPr>
          <a:xfrm flipH="1" flipV="1">
            <a:off x="3147236" y="3144428"/>
            <a:ext cx="266963" cy="3913"/>
          </a:xfrm>
          <a:prstGeom prst="line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to 22"/>
          <p:cNvCxnSpPr/>
          <p:nvPr/>
        </p:nvCxnSpPr>
        <p:spPr>
          <a:xfrm flipH="1" flipV="1">
            <a:off x="3147235" y="3651987"/>
            <a:ext cx="266963" cy="3913"/>
          </a:xfrm>
          <a:prstGeom prst="line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to 24"/>
          <p:cNvCxnSpPr/>
          <p:nvPr/>
        </p:nvCxnSpPr>
        <p:spPr>
          <a:xfrm flipH="1" flipV="1">
            <a:off x="3147233" y="4103562"/>
            <a:ext cx="266963" cy="3913"/>
          </a:xfrm>
          <a:prstGeom prst="line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to 25"/>
          <p:cNvCxnSpPr/>
          <p:nvPr/>
        </p:nvCxnSpPr>
        <p:spPr>
          <a:xfrm flipH="1" flipV="1">
            <a:off x="3147232" y="4621756"/>
            <a:ext cx="266963" cy="3913"/>
          </a:xfrm>
          <a:prstGeom prst="line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to 33"/>
          <p:cNvCxnSpPr/>
          <p:nvPr/>
        </p:nvCxnSpPr>
        <p:spPr>
          <a:xfrm>
            <a:off x="3147226" y="2775096"/>
            <a:ext cx="0" cy="1846660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to 35"/>
          <p:cNvCxnSpPr/>
          <p:nvPr/>
        </p:nvCxnSpPr>
        <p:spPr>
          <a:xfrm>
            <a:off x="2796363" y="3649727"/>
            <a:ext cx="3508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552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5130" y="186904"/>
            <a:ext cx="9404723" cy="929515"/>
          </a:xfrm>
        </p:spPr>
        <p:txBody>
          <a:bodyPr/>
          <a:lstStyle/>
          <a:p>
            <a:r>
              <a:rPr lang="pt-BR" dirty="0"/>
              <a:t>PLP – 257/16</a:t>
            </a:r>
            <a:br>
              <a:rPr lang="pt-BR" dirty="0"/>
            </a:br>
            <a:r>
              <a:rPr lang="pt-BR" sz="2400" dirty="0"/>
              <a:t>1 – Para refinanciar a dívida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3414201" y="2144361"/>
            <a:ext cx="663565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/>
              <a:t>Instituição Previdência Complementar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3414201" y="2577491"/>
            <a:ext cx="663565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/>
              <a:t>Instituição monitoramento fiscal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3414201" y="3010621"/>
            <a:ext cx="663565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/>
              <a:t>Avaliação periódica de suas politicas públicas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3414201" y="3443751"/>
            <a:ext cx="663565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/>
              <a:t>Elevação da alíquota </a:t>
            </a:r>
            <a:r>
              <a:rPr lang="pt-BR" dirty="0" err="1"/>
              <a:t>previdênciaria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3414201" y="3876881"/>
            <a:ext cx="836822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/>
              <a:t>Regime jurídico dos Estados com limitações ao estabelecido pela União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3414200" y="4310011"/>
            <a:ext cx="826858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/>
              <a:t>Limitação do acréscimo da despesa orçamentária em 80% da receita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311888" y="3124269"/>
            <a:ext cx="2484475" cy="923330"/>
          </a:xfrm>
          <a:prstGeom prst="rect">
            <a:avLst/>
          </a:prstGeom>
          <a:noFill/>
          <a:ln>
            <a:solidFill>
              <a:schemeClr val="tx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/>
              <a:t>Publicar em 180 dias</a:t>
            </a:r>
          </a:p>
          <a:p>
            <a:r>
              <a:rPr lang="pt-BR" dirty="0"/>
              <a:t>Lei com validade para 24 meses</a:t>
            </a:r>
          </a:p>
        </p:txBody>
      </p:sp>
      <p:cxnSp>
        <p:nvCxnSpPr>
          <p:cNvPr id="26" name="Conector reto 25"/>
          <p:cNvCxnSpPr/>
          <p:nvPr/>
        </p:nvCxnSpPr>
        <p:spPr>
          <a:xfrm flipH="1" flipV="1">
            <a:off x="3147225" y="2298492"/>
            <a:ext cx="266963" cy="3913"/>
          </a:xfrm>
          <a:prstGeom prst="line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to 26"/>
          <p:cNvCxnSpPr/>
          <p:nvPr/>
        </p:nvCxnSpPr>
        <p:spPr>
          <a:xfrm flipH="1" flipV="1">
            <a:off x="3147231" y="2767137"/>
            <a:ext cx="266963" cy="3913"/>
          </a:xfrm>
          <a:prstGeom prst="line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/>
          <p:nvPr/>
        </p:nvCxnSpPr>
        <p:spPr>
          <a:xfrm flipH="1" flipV="1">
            <a:off x="3147230" y="3231882"/>
            <a:ext cx="266963" cy="3913"/>
          </a:xfrm>
          <a:prstGeom prst="line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to 28"/>
          <p:cNvCxnSpPr/>
          <p:nvPr/>
        </p:nvCxnSpPr>
        <p:spPr>
          <a:xfrm flipH="1" flipV="1">
            <a:off x="3147229" y="3648919"/>
            <a:ext cx="266963" cy="3913"/>
          </a:xfrm>
          <a:prstGeom prst="line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/>
          <p:cNvCxnSpPr/>
          <p:nvPr/>
        </p:nvCxnSpPr>
        <p:spPr>
          <a:xfrm flipH="1" flipV="1">
            <a:off x="3147228" y="4073915"/>
            <a:ext cx="266963" cy="3913"/>
          </a:xfrm>
          <a:prstGeom prst="line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to 30"/>
          <p:cNvCxnSpPr/>
          <p:nvPr/>
        </p:nvCxnSpPr>
        <p:spPr>
          <a:xfrm flipH="1" flipV="1">
            <a:off x="3147227" y="4490954"/>
            <a:ext cx="266963" cy="3913"/>
          </a:xfrm>
          <a:prstGeom prst="line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to 33"/>
          <p:cNvCxnSpPr/>
          <p:nvPr/>
        </p:nvCxnSpPr>
        <p:spPr>
          <a:xfrm flipH="1">
            <a:off x="3147225" y="2307265"/>
            <a:ext cx="1" cy="2183689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to 35"/>
          <p:cNvCxnSpPr>
            <a:stCxn id="17" idx="3"/>
          </p:cNvCxnSpPr>
          <p:nvPr/>
        </p:nvCxnSpPr>
        <p:spPr>
          <a:xfrm>
            <a:off x="2796363" y="3585934"/>
            <a:ext cx="3508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0016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03312" y="648586"/>
            <a:ext cx="8946541" cy="5599813"/>
          </a:xfrm>
        </p:spPr>
        <p:txBody>
          <a:bodyPr>
            <a:normAutofit lnSpcReduction="10000"/>
          </a:bodyPr>
          <a:lstStyle/>
          <a:p>
            <a:pPr>
              <a:buFont typeface="Symbol" panose="05050102010706020507" pitchFamily="18" charset="2"/>
              <a:buChar char="Þ"/>
            </a:pPr>
            <a:r>
              <a:rPr lang="pt-BR" dirty="0"/>
              <a:t>Os Estados deverão entregar à União -&gt; bens, direitos e participações acionárias em sociedades empresariais, que serão alienadas pela União em até 24 meses -&gt; Art. 9º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pt-BR" dirty="0"/>
              <a:t>Os Estados deverão desistir das ações judiciais em relação à divida -&gt; Art. 1º §8º 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pt-BR" dirty="0"/>
              <a:t>Para garantir a redução de 40% das prestações da dívida pelo período de 24 meses; os Estados deverão ainda (Art. 7º)</a:t>
            </a:r>
          </a:p>
          <a:p>
            <a:pPr marL="457200" indent="-457200">
              <a:buFont typeface="+mj-lt"/>
              <a:buAutoNum type="alphaLcParenR"/>
            </a:pPr>
            <a:r>
              <a:rPr lang="pt-BR" dirty="0"/>
              <a:t>Reduzir em 20% as despesas mensais com cargo de livre provimento</a:t>
            </a:r>
          </a:p>
          <a:p>
            <a:pPr marL="457200" indent="-457200">
              <a:buFont typeface="+mj-lt"/>
              <a:buAutoNum type="alphaLcParenR"/>
            </a:pPr>
            <a:r>
              <a:rPr lang="pt-BR" dirty="0"/>
              <a:t>Vedação de contratação de operação de crédito</a:t>
            </a:r>
          </a:p>
          <a:p>
            <a:pPr marL="457200" indent="-457200">
              <a:buFont typeface="+mj-lt"/>
              <a:buAutoNum type="alphaLcParenR"/>
            </a:pPr>
            <a:r>
              <a:rPr lang="pt-BR" dirty="0"/>
              <a:t>Limitação das despesas com publicidade a 50%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Art. 14 – altera art. 40 da L.C. 101</a:t>
            </a:r>
          </a:p>
          <a:p>
            <a:pPr marL="0" indent="0">
              <a:buNone/>
            </a:pPr>
            <a:r>
              <a:rPr lang="pt-BR" dirty="0"/>
              <a:t>=&gt; Transforma a União em uma seguradora internacional para investimentos de empresas nacionais ou multinacionais no exterior.</a:t>
            </a:r>
          </a:p>
        </p:txBody>
      </p:sp>
    </p:spTree>
    <p:extLst>
      <p:ext uri="{BB962C8B-B14F-4D97-AF65-F5344CB8AC3E}">
        <p14:creationId xmlns:p14="http://schemas.microsoft.com/office/powerpoint/2010/main" val="1462163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03312" y="648586"/>
            <a:ext cx="8946541" cy="5599813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Art. 16 -&gt; altera Lei 4.595 de 31/12/64</a:t>
            </a:r>
          </a:p>
          <a:p>
            <a:pPr marL="0" indent="0">
              <a:buNone/>
            </a:pPr>
            <a:r>
              <a:rPr lang="pt-BR" dirty="0"/>
              <a:t>Garantia de remuneração da sobra de caixa de bancos</a:t>
            </a:r>
          </a:p>
          <a:p>
            <a:pPr marL="0" indent="0">
              <a:buNone/>
            </a:pPr>
            <a:r>
              <a:rPr lang="pt-BR" dirty="0"/>
              <a:t>“Art.10 –</a:t>
            </a:r>
          </a:p>
          <a:p>
            <a:pPr marL="0" indent="0">
              <a:buNone/>
            </a:pPr>
            <a:r>
              <a:rPr lang="pt-BR" dirty="0"/>
              <a:t>XII – Efetuar, como instrumento de política monetária, operações de compra e venda de títulos públicos federais e o recebimento de depósitos remuneratórios.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2384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03312" y="590550"/>
            <a:ext cx="10124669" cy="4838699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pt-BR" sz="3600" dirty="0"/>
              <a:t>PROPOSTA</a:t>
            </a:r>
          </a:p>
          <a:p>
            <a:pPr marL="0" indent="0" algn="ctr">
              <a:buNone/>
            </a:pPr>
            <a:endParaRPr lang="pt-BR" sz="3600" dirty="0"/>
          </a:p>
          <a:p>
            <a:pPr marL="457200" indent="-457200">
              <a:buFont typeface="+mj-lt"/>
              <a:buAutoNum type="arabicPeriod"/>
            </a:pPr>
            <a:r>
              <a:rPr lang="pt-BR" sz="3600" dirty="0"/>
              <a:t>Aprovar PLS 561/2015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3600" dirty="0"/>
              <a:t>Retirada do PLP 257/2016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3600" dirty="0"/>
              <a:t>Julgamento MS 34023 – SC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3600" dirty="0"/>
              <a:t>Critérios rígidos para novos financiamentos</a:t>
            </a:r>
          </a:p>
          <a:p>
            <a:pPr marL="0" indent="0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Obrigado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781" y="5280163"/>
            <a:ext cx="899730" cy="1209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982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79</TotalTime>
  <Words>443</Words>
  <Application>Microsoft Office PowerPoint</Application>
  <PresentationFormat>Widescreen</PresentationFormat>
  <Paragraphs>62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Arial</vt:lpstr>
      <vt:lpstr>Century Gothic</vt:lpstr>
      <vt:lpstr>Symbol</vt:lpstr>
      <vt:lpstr>Wingdings</vt:lpstr>
      <vt:lpstr>Wingdings 3</vt:lpstr>
      <vt:lpstr>Íon</vt:lpstr>
      <vt:lpstr>“O índice de cálculo para atualização monetária das dívidas dos Estados e Municípios”</vt:lpstr>
      <vt:lpstr>Origem das dívidas dos Estados</vt:lpstr>
      <vt:lpstr>Apresentação do PowerPoint</vt:lpstr>
      <vt:lpstr>PLP – 257/16 1 – Para refinanciar a dívida</vt:lpstr>
      <vt:lpstr>PLP – 257/16 1 – Para refinanciar a dívida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índice de cálculo para atualização monetária das dívidas dos Estados e Municípios</dc:title>
  <dc:creator>Informatica</dc:creator>
  <cp:lastModifiedBy>Informatica</cp:lastModifiedBy>
  <cp:revision>10</cp:revision>
  <cp:lastPrinted>2016-04-11T13:20:07Z</cp:lastPrinted>
  <dcterms:created xsi:type="dcterms:W3CDTF">2016-04-11T12:35:17Z</dcterms:created>
  <dcterms:modified xsi:type="dcterms:W3CDTF">2016-04-11T14:09:04Z</dcterms:modified>
</cp:coreProperties>
</file>