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20"/>
  </p:notesMasterIdLst>
  <p:handoutMasterIdLst>
    <p:handoutMasterId r:id="rId21"/>
  </p:handoutMasterIdLst>
  <p:sldIdLst>
    <p:sldId id="552" r:id="rId3"/>
    <p:sldId id="434" r:id="rId4"/>
    <p:sldId id="431" r:id="rId5"/>
    <p:sldId id="597" r:id="rId6"/>
    <p:sldId id="505" r:id="rId7"/>
    <p:sldId id="471" r:id="rId8"/>
    <p:sldId id="615" r:id="rId9"/>
    <p:sldId id="611" r:id="rId10"/>
    <p:sldId id="717" r:id="rId11"/>
    <p:sldId id="612" r:id="rId12"/>
    <p:sldId id="709" r:id="rId13"/>
    <p:sldId id="715" r:id="rId14"/>
    <p:sldId id="713" r:id="rId15"/>
    <p:sldId id="549" r:id="rId16"/>
    <p:sldId id="547" r:id="rId17"/>
    <p:sldId id="550" r:id="rId18"/>
    <p:sldId id="716" r:id="rId19"/>
  </p:sldIdLst>
  <p:sldSz cx="9144000" cy="6858000" type="letter"/>
  <p:notesSz cx="6797675" cy="9928225"/>
  <p:defaultTextStyle>
    <a:defPPr>
      <a:defRPr lang="pt-BR"/>
    </a:defPPr>
    <a:lvl1pPr marL="0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47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894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841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787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734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682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628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576" algn="l" defTabSz="102389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E20000"/>
    <a:srgbClr val="C0504D"/>
    <a:srgbClr val="808080"/>
    <a:srgbClr val="C00000"/>
    <a:srgbClr val="EAEAEA"/>
    <a:srgbClr val="2D2D8A"/>
    <a:srgbClr val="000000"/>
    <a:srgbClr val="CC33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533" autoAdjust="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2007112\Configura&#231;&#245;es%20locais\Temporary%20Internet%20Files\Content.Outlook\YB0QHO51\PL%20padr&#227;o%20Munic&#237;pi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2007112\Configura&#231;&#245;es%20locais\Temporary%20Internet%20Files\Content.Outlook\YB0QHO51\PL%20padr&#227;o%20Munic&#237;pi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2007112\Configura&#231;&#245;es%20locais\Temporary%20Internet%20Files\Content.Outlook\YB0QHO51\PL%20padr&#227;o%20Munic&#237;pi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12007112\Configura&#231;&#245;es%20locais\Temporary%20Internet%20Files\Content.Outlook\YB0QHO51\PL%20padr&#227;o%20Munic&#237;pio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gar.perlotti\Desktop\C&#243;pia%20de%20Dados%20H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'RESUMO '!$B$4:$D$4</c:f>
              <c:strCache>
                <c:ptCount val="3"/>
                <c:pt idx="0">
                  <c:v>DETENTORA</c:v>
                </c:pt>
                <c:pt idx="1">
                  <c:v>LEGISLAÇÃO RESTRITIVA</c:v>
                </c:pt>
                <c:pt idx="2">
                  <c:v>MOROSIDADE/            MUNICÍPIOS PROBLEMÁTICOS</c:v>
                </c:pt>
              </c:strCache>
            </c:strRef>
          </c:cat>
          <c:val>
            <c:numRef>
              <c:f>'RESUMO '!$B$15:$D$15</c:f>
              <c:numCache>
                <c:formatCode>General</c:formatCode>
                <c:ptCount val="3"/>
                <c:pt idx="0">
                  <c:v>1513</c:v>
                </c:pt>
                <c:pt idx="1">
                  <c:v>1165</c:v>
                </c:pt>
                <c:pt idx="2">
                  <c:v>1015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'RESUMO '!$B$21:$D$21</c:f>
              <c:strCache>
                <c:ptCount val="3"/>
                <c:pt idx="0">
                  <c:v>DETENTORA</c:v>
                </c:pt>
                <c:pt idx="1">
                  <c:v>LEGISLAÇÃO RESTRITIVA</c:v>
                </c:pt>
                <c:pt idx="2">
                  <c:v>MOROSIDADE/           MUNICÍPIOS PROBLEMÁTICOS</c:v>
                </c:pt>
              </c:strCache>
            </c:strRef>
          </c:cat>
          <c:val>
            <c:numRef>
              <c:f>'RESUMO '!$B$32:$D$32</c:f>
              <c:numCache>
                <c:formatCode>General</c:formatCode>
                <c:ptCount val="3"/>
                <c:pt idx="0">
                  <c:v>1495</c:v>
                </c:pt>
                <c:pt idx="1">
                  <c:v>1998</c:v>
                </c:pt>
                <c:pt idx="2">
                  <c:v>1045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6296296296296391E-2"/>
          <c:w val="0.58720975503062056"/>
          <c:h val="0.89814814814814814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Percent val="1"/>
            <c:showLeaderLines val="1"/>
          </c:dLbls>
          <c:cat>
            <c:strRef>
              <c:f>'GRÁFICOS COPA'!$B$1:$D$1</c:f>
              <c:strCache>
                <c:ptCount val="3"/>
                <c:pt idx="0">
                  <c:v>DETENTORA</c:v>
                </c:pt>
                <c:pt idx="1">
                  <c:v>LEGISLAÇÃO RESTRITIVA</c:v>
                </c:pt>
                <c:pt idx="2">
                  <c:v>MUNICÍPIO PROBLEMÁTICO/MOROSIDADE</c:v>
                </c:pt>
              </c:strCache>
            </c:strRef>
          </c:cat>
          <c:val>
            <c:numRef>
              <c:f>'GRÁFICOS COPA'!$B$2:$D$2</c:f>
              <c:numCache>
                <c:formatCode>General</c:formatCode>
                <c:ptCount val="3"/>
                <c:pt idx="0">
                  <c:v>308</c:v>
                </c:pt>
                <c:pt idx="1">
                  <c:v>696</c:v>
                </c:pt>
                <c:pt idx="2">
                  <c:v>186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832086614173334"/>
          <c:y val="0.20660578885972591"/>
          <c:w val="0.33501246719160233"/>
          <c:h val="0.66017648187224176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Percent val="1"/>
            <c:showLeaderLines val="1"/>
          </c:dLbls>
          <c:cat>
            <c:strRef>
              <c:f>'GRÁFICOS COPA'!$B$1:$D$1</c:f>
              <c:strCache>
                <c:ptCount val="3"/>
                <c:pt idx="0">
                  <c:v>DETENTORA</c:v>
                </c:pt>
                <c:pt idx="1">
                  <c:v>LEGISLAÇÃO RESTRITIVA</c:v>
                </c:pt>
                <c:pt idx="2">
                  <c:v>MUNICÍPIO PROBLEMÁTICO/MOROSIDADE</c:v>
                </c:pt>
              </c:strCache>
            </c:strRef>
          </c:cat>
          <c:val>
            <c:numRef>
              <c:f>'GRÁFICOS COPA'!$B$3:$D$3</c:f>
              <c:numCache>
                <c:formatCode>General</c:formatCode>
                <c:ptCount val="3"/>
                <c:pt idx="0">
                  <c:v>414</c:v>
                </c:pt>
                <c:pt idx="1">
                  <c:v>887</c:v>
                </c:pt>
                <c:pt idx="2">
                  <c:v>144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tx2">
                <a:lumMod val="50000"/>
              </a:schemeClr>
            </a:solidFill>
          </c:spPr>
          <c:dPt>
            <c:idx val="7"/>
            <c:spPr>
              <a:solidFill>
                <a:srgbClr val="C00000"/>
              </a:solidFill>
            </c:spPr>
          </c:dPt>
          <c:dLbls>
            <c:dLbl>
              <c:idx val="7"/>
              <c:layout/>
              <c:showVal val="1"/>
            </c:dLbl>
            <c:delete val="1"/>
          </c:dLbls>
          <c:cat>
            <c:strRef>
              <c:f>Plan1!$D$8:$D$20</c:f>
              <c:strCache>
                <c:ptCount val="13"/>
                <c:pt idx="0">
                  <c:v>Austrália</c:v>
                </c:pt>
                <c:pt idx="1">
                  <c:v>Portugal</c:v>
                </c:pt>
                <c:pt idx="2">
                  <c:v>América Latina</c:v>
                </c:pt>
                <c:pt idx="3">
                  <c:v>França</c:v>
                </c:pt>
                <c:pt idx="4">
                  <c:v>Espanha</c:v>
                </c:pt>
                <c:pt idx="5">
                  <c:v>Itália</c:v>
                </c:pt>
                <c:pt idx="6">
                  <c:v>Canadá</c:v>
                </c:pt>
                <c:pt idx="7">
                  <c:v>Brasil</c:v>
                </c:pt>
                <c:pt idx="8">
                  <c:v>Rússia</c:v>
                </c:pt>
                <c:pt idx="9">
                  <c:v>EUA</c:v>
                </c:pt>
                <c:pt idx="10">
                  <c:v>Paquistão</c:v>
                </c:pt>
                <c:pt idx="11">
                  <c:v>Reino Unido</c:v>
                </c:pt>
                <c:pt idx="12">
                  <c:v>Índia</c:v>
                </c:pt>
              </c:strCache>
            </c:strRef>
          </c:cat>
          <c:val>
            <c:numRef>
              <c:f>Plan1!$E$8:$E$20</c:f>
              <c:numCache>
                <c:formatCode>0</c:formatCode>
                <c:ptCount val="13"/>
                <c:pt idx="0">
                  <c:v>3670</c:v>
                </c:pt>
                <c:pt idx="1">
                  <c:v>3610</c:v>
                </c:pt>
                <c:pt idx="2">
                  <c:v>3459.9999999999995</c:v>
                </c:pt>
                <c:pt idx="3">
                  <c:v>2890</c:v>
                </c:pt>
                <c:pt idx="4">
                  <c:v>2880</c:v>
                </c:pt>
                <c:pt idx="5">
                  <c:v>2870</c:v>
                </c:pt>
                <c:pt idx="6">
                  <c:v>2780.0000000000005</c:v>
                </c:pt>
                <c:pt idx="7">
                  <c:v>2470</c:v>
                </c:pt>
                <c:pt idx="8">
                  <c:v>2440</c:v>
                </c:pt>
                <c:pt idx="9">
                  <c:v>2420</c:v>
                </c:pt>
                <c:pt idx="10">
                  <c:v>2230</c:v>
                </c:pt>
                <c:pt idx="11">
                  <c:v>2200</c:v>
                </c:pt>
                <c:pt idx="12">
                  <c:v>1780</c:v>
                </c:pt>
              </c:numCache>
            </c:numRef>
          </c:val>
        </c:ser>
        <c:axId val="37780480"/>
        <c:axId val="37794560"/>
      </c:barChart>
      <c:catAx>
        <c:axId val="37780480"/>
        <c:scaling>
          <c:orientation val="minMax"/>
        </c:scaling>
        <c:axPos val="l"/>
        <c:tickLblPos val="nextTo"/>
        <c:crossAx val="37794560"/>
        <c:crosses val="autoZero"/>
        <c:auto val="1"/>
        <c:lblAlgn val="ctr"/>
        <c:lblOffset val="100"/>
      </c:catAx>
      <c:valAx>
        <c:axId val="37794560"/>
        <c:scaling>
          <c:orientation val="minMax"/>
        </c:scaling>
        <c:delete val="1"/>
        <c:axPos val="b"/>
        <c:numFmt formatCode="0" sourceLinked="1"/>
        <c:tickLblPos val="none"/>
        <c:crossAx val="37780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25C3-AEDD-4ECC-B1D3-4B671EE377DD}" type="datetimeFigureOut">
              <a:rPr lang="pt-BR" smtClean="0"/>
              <a:pPr/>
              <a:t>30/10/2013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63AB3-1E95-4837-BCC6-D660F50D67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92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3BEF5-3990-43B7-9404-0E6F5B7E2F70}" type="datetimeFigureOut">
              <a:rPr lang="pt-BR" smtClean="0"/>
              <a:pPr/>
              <a:t>30/10/2013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98E2-193C-435A-ACC2-8F92BA68D6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455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1947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3894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35841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47787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59734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71682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83628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95576" algn="l" defTabSz="10238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F4D0B-1CC4-4EB0-8FA5-DD3E0557F31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A793D-730D-4975-A22E-09E972D01D96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D6CD4B-B144-4829-BAF3-7D949F23D2BC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t-B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F4D0B-1CC4-4EB0-8FA5-DD3E0557F31A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lIns="91431" tIns="45715" rIns="91431" bIns="45715"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1431" tIns="45715" rIns="91431" bIns="45715"/>
          <a:lstStyle/>
          <a:p>
            <a:pPr>
              <a:defRPr/>
            </a:pPr>
            <a:fld id="{78042367-83CD-48F0-BC7F-03AC1690327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F4D0B-1CC4-4EB0-8FA5-DD3E0557F31A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2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AC07-A9D3-4044-9812-1E6466E0D505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5AE5-3D0D-44CF-89DB-308DED06E4A6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442F-6BB5-47F4-9FC9-0D817CCB13F2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964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logo-lca-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1557338"/>
            <a:ext cx="133191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0" y="3357563"/>
            <a:ext cx="9144000" cy="52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10000"/>
              </a:lnSpc>
              <a:spcBef>
                <a:spcPts val="1200"/>
              </a:spcBef>
              <a:defRPr/>
            </a:pPr>
            <a:r>
              <a:rPr lang="pt-BR" sz="28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Soluções estratégicas em economia</a:t>
            </a:r>
          </a:p>
        </p:txBody>
      </p:sp>
    </p:spTree>
    <p:extLst>
      <p:ext uri="{BB962C8B-B14F-4D97-AF65-F5344CB8AC3E}">
        <p14:creationId xmlns:p14="http://schemas.microsoft.com/office/powerpoint/2010/main" xmlns="" val="91522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788024" y="571373"/>
            <a:ext cx="4175333" cy="571525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 sz="3600" b="0" baseline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 sz="240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1200"/>
              </a:spcBef>
              <a:buFontTx/>
              <a:buNone/>
              <a:defRPr sz="1800" baseline="0">
                <a:solidFill>
                  <a:schemeClr val="tx1"/>
                </a:solidFill>
              </a:defRPr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adicionar título</a:t>
            </a:r>
          </a:p>
          <a:p>
            <a:pPr lvl="1"/>
            <a:r>
              <a:rPr lang="pt-BR" dirty="0" smtClean="0"/>
              <a:t>Clique para adicionar subtítulo ou autor</a:t>
            </a:r>
          </a:p>
          <a:p>
            <a:pPr lvl="2"/>
            <a:r>
              <a:rPr lang="pt-BR" dirty="0" smtClean="0"/>
              <a:t>Clique para adicionar data</a:t>
            </a:r>
          </a:p>
        </p:txBody>
      </p:sp>
      <p:pic>
        <p:nvPicPr>
          <p:cNvPr id="7" name="Imagem 6" descr="1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68834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0" name="Imagem 9" descr="Logo_LCA_abertura_secao_wmf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1645" y="6277224"/>
            <a:ext cx="423443" cy="3918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5971121"/>
            <a:ext cx="828092" cy="7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76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260649"/>
            <a:ext cx="4104456" cy="5724635"/>
          </a:xfrm>
          <a:prstGeom prst="rect">
            <a:avLst/>
          </a:prstGeom>
        </p:spPr>
        <p:txBody>
          <a:bodyPr anchor="t"/>
          <a:lstStyle>
            <a:lvl1pPr marL="233363" indent="-233363">
              <a:lnSpc>
                <a:spcPct val="110000"/>
              </a:lnSpc>
              <a:spcBef>
                <a:spcPts val="600"/>
              </a:spcBef>
              <a:buFont typeface="Wingdings 3" pitchFamily="18" charset="2"/>
              <a:buChar char="}"/>
              <a:defRPr sz="1800">
                <a:solidFill>
                  <a:schemeClr val="tx1"/>
                </a:solidFill>
              </a:defRPr>
            </a:lvl1pPr>
            <a:lvl2pPr marL="438150" indent="-204788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dirty="0" smtClean="0"/>
              <a:t>Clique para editar os estilos do texto</a:t>
            </a:r>
          </a:p>
          <a:p>
            <a:pPr lvl="1"/>
            <a:r>
              <a:rPr lang="pt-BR" dirty="0" smtClean="0"/>
              <a:t> Clique para editar o estilo do texto</a:t>
            </a:r>
          </a:p>
        </p:txBody>
      </p:sp>
      <p:pic>
        <p:nvPicPr>
          <p:cNvPr id="9" name="Imagem 8" descr="Logo_LCA_abertura_secao_wmf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277224"/>
            <a:ext cx="423443" cy="3918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454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552395" y="6428483"/>
            <a:ext cx="556109" cy="365125"/>
          </a:xfrm>
        </p:spPr>
        <p:txBody>
          <a:bodyPr/>
          <a:lstStyle/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873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552395" y="6428483"/>
            <a:ext cx="556109" cy="365125"/>
          </a:xfrm>
        </p:spPr>
        <p:txBody>
          <a:bodyPr/>
          <a:lstStyle/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2" name="Retângulo 1"/>
          <p:cNvSpPr/>
          <p:nvPr userDrawn="1"/>
        </p:nvSpPr>
        <p:spPr>
          <a:xfrm>
            <a:off x="0" y="0"/>
            <a:ext cx="9144000" cy="116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50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552395" y="6428483"/>
            <a:ext cx="556109" cy="365125"/>
          </a:xfrm>
        </p:spPr>
        <p:txBody>
          <a:bodyPr/>
          <a:lstStyle/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Espaço Reservado para Conteúdo 21"/>
          <p:cNvSpPr>
            <a:spLocks noGrp="1"/>
          </p:cNvSpPr>
          <p:nvPr>
            <p:ph sz="quarter" idx="11"/>
          </p:nvPr>
        </p:nvSpPr>
        <p:spPr>
          <a:xfrm>
            <a:off x="323976" y="1484313"/>
            <a:ext cx="8388224" cy="5185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600"/>
              </a:spcBef>
              <a:defRPr sz="1600"/>
            </a:lvl1pPr>
            <a:lvl2pPr marL="361950" indent="-180975">
              <a:lnSpc>
                <a:spcPct val="110000"/>
              </a:lnSpc>
              <a:spcBef>
                <a:spcPts val="600"/>
              </a:spcBef>
              <a:defRPr sz="1200"/>
            </a:lvl2pPr>
            <a:lvl3pPr marL="533400" indent="-1746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−"/>
              <a:defRPr sz="1200"/>
            </a:lvl3pPr>
            <a:lvl4pPr marL="719138" indent="-18573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."/>
              <a:defRPr sz="1200"/>
            </a:lvl4pPr>
            <a:lvl5pPr marL="1616075" indent="-180975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996524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552395" y="6428483"/>
            <a:ext cx="556109" cy="365125"/>
          </a:xfrm>
        </p:spPr>
        <p:txBody>
          <a:bodyPr/>
          <a:lstStyle/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Espaço Reservado para Conteúdo 21"/>
          <p:cNvSpPr>
            <a:spLocks noGrp="1"/>
          </p:cNvSpPr>
          <p:nvPr>
            <p:ph sz="quarter" idx="11"/>
          </p:nvPr>
        </p:nvSpPr>
        <p:spPr>
          <a:xfrm>
            <a:off x="323976" y="1484313"/>
            <a:ext cx="4032124" cy="5185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600"/>
              </a:spcBef>
              <a:defRPr sz="1600"/>
            </a:lvl1pPr>
            <a:lvl2pPr marL="361950" indent="-180975">
              <a:lnSpc>
                <a:spcPct val="110000"/>
              </a:lnSpc>
              <a:spcBef>
                <a:spcPts val="600"/>
              </a:spcBef>
              <a:defRPr sz="1200"/>
            </a:lvl2pPr>
            <a:lvl3pPr marL="533400" indent="-1746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−"/>
              <a:defRPr sz="1200"/>
            </a:lvl3pPr>
            <a:lvl4pPr marL="719138" indent="-18573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."/>
              <a:defRPr sz="1200"/>
            </a:lvl4pPr>
            <a:lvl5pPr marL="1616075" indent="-180975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  <p:sp>
        <p:nvSpPr>
          <p:cNvPr id="5" name="Espaço Reservado para Conteúdo 21"/>
          <p:cNvSpPr>
            <a:spLocks noGrp="1"/>
          </p:cNvSpPr>
          <p:nvPr>
            <p:ph sz="quarter" idx="12"/>
          </p:nvPr>
        </p:nvSpPr>
        <p:spPr>
          <a:xfrm>
            <a:off x="4716463" y="1484313"/>
            <a:ext cx="4032124" cy="5185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600"/>
              </a:spcBef>
              <a:defRPr sz="1600"/>
            </a:lvl1pPr>
            <a:lvl2pPr marL="361950" indent="-180975">
              <a:lnSpc>
                <a:spcPct val="110000"/>
              </a:lnSpc>
              <a:spcBef>
                <a:spcPts val="600"/>
              </a:spcBef>
              <a:defRPr sz="1200"/>
            </a:lvl2pPr>
            <a:lvl3pPr marL="533400" indent="-1746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−"/>
              <a:defRPr sz="1200"/>
            </a:lvl3pPr>
            <a:lvl4pPr marL="719138" indent="-18573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."/>
              <a:defRPr sz="1200"/>
            </a:lvl4pPr>
            <a:lvl5pPr marL="1616075" indent="-180975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16510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093D-3633-4AD0-A659-2C596A80FBAD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hamada + Conteúdo em 2 colun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92795"/>
            <a:ext cx="846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85725">
              <a:lnSpc>
                <a:spcPct val="100000"/>
              </a:lnSpc>
              <a:buNone/>
              <a:defRPr sz="1600"/>
            </a:lvl1pPr>
            <a:lvl2pPr marL="542925" indent="-180975">
              <a:lnSpc>
                <a:spcPct val="100000"/>
              </a:lnSpc>
              <a:defRPr sz="1600"/>
            </a:lvl2pPr>
            <a:lvl3pPr marL="893763" indent="-180975">
              <a:lnSpc>
                <a:spcPct val="100000"/>
              </a:lnSpc>
              <a:buNone/>
              <a:defRPr sz="1600"/>
            </a:lvl3pPr>
            <a:lvl4pPr marL="1254125" indent="-180975">
              <a:lnSpc>
                <a:spcPct val="100000"/>
              </a:lnSpc>
              <a:defRPr sz="1600"/>
            </a:lvl4pPr>
            <a:lvl5pPr marL="1616075" indent="-180975"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013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552395" y="6428483"/>
            <a:ext cx="556109" cy="365125"/>
          </a:xfrm>
        </p:spPr>
        <p:txBody>
          <a:bodyPr/>
          <a:lstStyle/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92795"/>
            <a:ext cx="846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85725">
              <a:lnSpc>
                <a:spcPct val="100000"/>
              </a:lnSpc>
              <a:buNone/>
              <a:defRPr sz="1600"/>
            </a:lvl1pPr>
            <a:lvl2pPr marL="542925" indent="-180975">
              <a:lnSpc>
                <a:spcPct val="100000"/>
              </a:lnSpc>
              <a:defRPr sz="1600"/>
            </a:lvl2pPr>
            <a:lvl3pPr marL="893763" indent="-180975">
              <a:lnSpc>
                <a:spcPct val="100000"/>
              </a:lnSpc>
              <a:buNone/>
              <a:defRPr sz="1600"/>
            </a:lvl3pPr>
            <a:lvl4pPr marL="1254125" indent="-180975">
              <a:lnSpc>
                <a:spcPct val="100000"/>
              </a:lnSpc>
              <a:defRPr sz="1600"/>
            </a:lvl4pPr>
            <a:lvl5pPr marL="1616075" indent="-180975"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21"/>
          <p:cNvSpPr>
            <a:spLocks noGrp="1"/>
          </p:cNvSpPr>
          <p:nvPr>
            <p:ph sz="quarter" idx="11"/>
          </p:nvPr>
        </p:nvSpPr>
        <p:spPr>
          <a:xfrm>
            <a:off x="323976" y="2060848"/>
            <a:ext cx="8388224" cy="460851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600"/>
              </a:spcBef>
              <a:defRPr sz="1600"/>
            </a:lvl1pPr>
            <a:lvl2pPr marL="361950" indent="-180975">
              <a:lnSpc>
                <a:spcPct val="110000"/>
              </a:lnSpc>
              <a:spcBef>
                <a:spcPts val="600"/>
              </a:spcBef>
              <a:defRPr sz="1200"/>
            </a:lvl2pPr>
            <a:lvl3pPr marL="533400" indent="-1746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−"/>
              <a:defRPr sz="1200"/>
            </a:lvl3pPr>
            <a:lvl4pPr marL="719138" indent="-18573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."/>
              <a:defRPr sz="1200"/>
            </a:lvl4pPr>
            <a:lvl5pPr marL="1616075" indent="-180975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9668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552395" y="6428483"/>
            <a:ext cx="556109" cy="365125"/>
          </a:xfrm>
        </p:spPr>
        <p:txBody>
          <a:bodyPr/>
          <a:lstStyle/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92795"/>
            <a:ext cx="846000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85725">
              <a:lnSpc>
                <a:spcPct val="100000"/>
              </a:lnSpc>
              <a:buNone/>
              <a:defRPr sz="1600"/>
            </a:lvl1pPr>
            <a:lvl2pPr marL="542925" indent="-180975">
              <a:lnSpc>
                <a:spcPct val="100000"/>
              </a:lnSpc>
              <a:defRPr sz="1600"/>
            </a:lvl2pPr>
            <a:lvl3pPr marL="893763" indent="-180975">
              <a:lnSpc>
                <a:spcPct val="100000"/>
              </a:lnSpc>
              <a:buNone/>
              <a:defRPr sz="1600"/>
            </a:lvl3pPr>
            <a:lvl4pPr marL="1254125" indent="-180975">
              <a:lnSpc>
                <a:spcPct val="100000"/>
              </a:lnSpc>
              <a:defRPr sz="1600"/>
            </a:lvl4pPr>
            <a:lvl5pPr marL="1616075" indent="-180975"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5567" y="2060848"/>
            <a:ext cx="3996000" cy="460851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defRPr sz="1600"/>
            </a:lvl1pPr>
            <a:lvl2pPr marL="542925" indent="-180975">
              <a:lnSpc>
                <a:spcPct val="110000"/>
              </a:lnSpc>
              <a:defRPr sz="1400"/>
            </a:lvl2pPr>
            <a:lvl3pPr marL="893763" indent="-180975">
              <a:lnSpc>
                <a:spcPct val="110000"/>
              </a:lnSpc>
              <a:buFont typeface="Arial" pitchFamily="34" charset="0"/>
              <a:buChar char="−"/>
              <a:defRPr sz="1400"/>
            </a:lvl3pPr>
            <a:lvl4pPr marL="1254125" indent="-180975">
              <a:lnSpc>
                <a:spcPct val="110000"/>
              </a:lnSpc>
              <a:buFont typeface="Arial" pitchFamily="34" charset="0"/>
              <a:buChar char="."/>
              <a:tabLst/>
              <a:defRPr sz="1400"/>
            </a:lvl4pPr>
            <a:lvl5pPr marL="1616075" indent="-18097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  <p:sp>
        <p:nvSpPr>
          <p:cNvPr id="6" name="Espaço Reservado para Conteúdo 21"/>
          <p:cNvSpPr>
            <a:spLocks noGrp="1"/>
          </p:cNvSpPr>
          <p:nvPr>
            <p:ph sz="quarter" idx="11"/>
          </p:nvPr>
        </p:nvSpPr>
        <p:spPr>
          <a:xfrm>
            <a:off x="323976" y="2060848"/>
            <a:ext cx="4032124" cy="460851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600"/>
              </a:spcBef>
              <a:defRPr sz="1600"/>
            </a:lvl1pPr>
            <a:lvl2pPr marL="361950" indent="-180975">
              <a:lnSpc>
                <a:spcPct val="110000"/>
              </a:lnSpc>
              <a:spcBef>
                <a:spcPts val="600"/>
              </a:spcBef>
              <a:defRPr sz="1200"/>
            </a:lvl2pPr>
            <a:lvl3pPr marL="533400" indent="-1746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−"/>
              <a:defRPr sz="1200"/>
            </a:lvl3pPr>
            <a:lvl4pPr marL="719138" indent="-18573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."/>
              <a:defRPr sz="1200"/>
            </a:lvl4pPr>
            <a:lvl5pPr marL="1616075" indent="-180975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185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552395" y="6428483"/>
            <a:ext cx="556109" cy="365125"/>
          </a:xfrm>
        </p:spPr>
        <p:txBody>
          <a:bodyPr/>
          <a:lstStyle/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92795"/>
            <a:ext cx="4104580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85725">
              <a:lnSpc>
                <a:spcPct val="100000"/>
              </a:lnSpc>
              <a:buNone/>
              <a:defRPr sz="1600"/>
            </a:lvl1pPr>
            <a:lvl2pPr marL="542925" indent="-180975">
              <a:lnSpc>
                <a:spcPct val="100000"/>
              </a:lnSpc>
              <a:defRPr sz="1600"/>
            </a:lvl2pPr>
            <a:lvl3pPr marL="893763" indent="-180975">
              <a:lnSpc>
                <a:spcPct val="100000"/>
              </a:lnSpc>
              <a:buNone/>
              <a:defRPr sz="1600"/>
            </a:lvl3pPr>
            <a:lvl4pPr marL="1254125" indent="-180975">
              <a:lnSpc>
                <a:spcPct val="100000"/>
              </a:lnSpc>
              <a:defRPr sz="1600"/>
            </a:lvl4pPr>
            <a:lvl5pPr marL="1616075" indent="-180975"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5567" y="2060848"/>
            <a:ext cx="3996000" cy="460851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defRPr sz="1600"/>
            </a:lvl1pPr>
            <a:lvl2pPr marL="542925" indent="-180975">
              <a:lnSpc>
                <a:spcPct val="110000"/>
              </a:lnSpc>
              <a:defRPr sz="1400"/>
            </a:lvl2pPr>
            <a:lvl3pPr marL="893763" indent="-180975">
              <a:lnSpc>
                <a:spcPct val="110000"/>
              </a:lnSpc>
              <a:buFont typeface="Arial" pitchFamily="34" charset="0"/>
              <a:buChar char="−"/>
              <a:defRPr sz="1400"/>
            </a:lvl3pPr>
            <a:lvl4pPr marL="1254125" indent="-180975">
              <a:lnSpc>
                <a:spcPct val="110000"/>
              </a:lnSpc>
              <a:buFont typeface="Arial" pitchFamily="34" charset="0"/>
              <a:buChar char="."/>
              <a:tabLst/>
              <a:defRPr sz="1400"/>
            </a:lvl4pPr>
            <a:lvl5pPr marL="1616075" indent="-180975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  <p:sp>
        <p:nvSpPr>
          <p:cNvPr id="6" name="Espaço Reservado para Conteúdo 21"/>
          <p:cNvSpPr>
            <a:spLocks noGrp="1"/>
          </p:cNvSpPr>
          <p:nvPr>
            <p:ph sz="quarter" idx="11"/>
          </p:nvPr>
        </p:nvSpPr>
        <p:spPr>
          <a:xfrm>
            <a:off x="323976" y="2060848"/>
            <a:ext cx="4032124" cy="4608512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600"/>
              </a:spcBef>
              <a:defRPr sz="1600"/>
            </a:lvl1pPr>
            <a:lvl2pPr marL="361950" indent="-180975">
              <a:lnSpc>
                <a:spcPct val="110000"/>
              </a:lnSpc>
              <a:spcBef>
                <a:spcPts val="600"/>
              </a:spcBef>
              <a:defRPr sz="1200"/>
            </a:lvl2pPr>
            <a:lvl3pPr marL="533400" indent="-174625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−"/>
              <a:defRPr sz="1200"/>
            </a:lvl3pPr>
            <a:lvl4pPr marL="719138" indent="-185738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."/>
              <a:defRPr sz="1200"/>
            </a:lvl4pPr>
            <a:lvl5pPr marL="1616075" indent="-180975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49677" y="105481"/>
            <a:ext cx="8232022" cy="82809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2"/>
          </p:nvPr>
        </p:nvSpPr>
        <p:spPr>
          <a:xfrm>
            <a:off x="4627569" y="1492795"/>
            <a:ext cx="4084631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85725">
              <a:lnSpc>
                <a:spcPct val="100000"/>
              </a:lnSpc>
              <a:buNone/>
              <a:defRPr sz="1600"/>
            </a:lvl1pPr>
            <a:lvl2pPr marL="542925" indent="-180975">
              <a:lnSpc>
                <a:spcPct val="100000"/>
              </a:lnSpc>
              <a:defRPr sz="1600"/>
            </a:lvl2pPr>
            <a:lvl3pPr marL="893763" indent="-180975">
              <a:lnSpc>
                <a:spcPct val="100000"/>
              </a:lnSpc>
              <a:buNone/>
              <a:defRPr sz="1600"/>
            </a:lvl3pPr>
            <a:lvl4pPr marL="1254125" indent="-180975">
              <a:lnSpc>
                <a:spcPct val="100000"/>
              </a:lnSpc>
              <a:defRPr sz="1600"/>
            </a:lvl4pPr>
            <a:lvl5pPr marL="1616075" indent="-180975"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19615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7759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Último slide (versão atu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850" y="2956353"/>
            <a:ext cx="8496300" cy="11326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lnSpc>
                <a:spcPct val="110000"/>
              </a:lnSpc>
              <a:spcBef>
                <a:spcPts val="1200"/>
              </a:spcBef>
              <a:defRPr/>
            </a:pPr>
            <a:r>
              <a:rPr lang="pt-BR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www.lcaconsultores.com.br</a:t>
            </a:r>
          </a:p>
          <a:p>
            <a:pPr algn="ctr" defTabSz="914400">
              <a:lnSpc>
                <a:spcPct val="110000"/>
              </a:lnSpc>
              <a:spcBef>
                <a:spcPts val="1200"/>
              </a:spcBef>
              <a:defRPr/>
            </a:pPr>
            <a:r>
              <a:rPr lang="pt-BR" sz="18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tel. 11 3879-3700 </a:t>
            </a:r>
          </a:p>
          <a:p>
            <a:pPr algn="ctr" defTabSz="914400">
              <a:defRPr/>
            </a:pPr>
            <a:endParaRPr lang="pt-BR" sz="180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 descr="logo-lca-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88" y="1557338"/>
            <a:ext cx="133191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2489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4" y="4406911"/>
            <a:ext cx="7772400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9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8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D8EC-DFEC-4247-B0A8-09E2DA5304F7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B1F-52DA-461B-AC2A-2A8353FCC5A2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6" y="1535122"/>
            <a:ext cx="4040187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47" indent="0">
              <a:buNone/>
              <a:defRPr sz="2200" b="1"/>
            </a:lvl2pPr>
            <a:lvl3pPr marL="1023894" indent="0">
              <a:buNone/>
              <a:defRPr sz="2000" b="1"/>
            </a:lvl3pPr>
            <a:lvl4pPr marL="1535841" indent="0">
              <a:buNone/>
              <a:defRPr sz="1800" b="1"/>
            </a:lvl4pPr>
            <a:lvl5pPr marL="2047787" indent="0">
              <a:buNone/>
              <a:defRPr sz="1800" b="1"/>
            </a:lvl5pPr>
            <a:lvl6pPr marL="2559734" indent="0">
              <a:buNone/>
              <a:defRPr sz="1800" b="1"/>
            </a:lvl6pPr>
            <a:lvl7pPr marL="3071682" indent="0">
              <a:buNone/>
              <a:defRPr sz="1800" b="1"/>
            </a:lvl7pPr>
            <a:lvl8pPr marL="3583628" indent="0">
              <a:buNone/>
              <a:defRPr sz="1800" b="1"/>
            </a:lvl8pPr>
            <a:lvl9pPr marL="4095576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7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4" y="1535122"/>
            <a:ext cx="4041775" cy="63976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47" indent="0">
              <a:buNone/>
              <a:defRPr sz="2200" b="1"/>
            </a:lvl2pPr>
            <a:lvl3pPr marL="1023894" indent="0">
              <a:buNone/>
              <a:defRPr sz="2000" b="1"/>
            </a:lvl3pPr>
            <a:lvl4pPr marL="1535841" indent="0">
              <a:buNone/>
              <a:defRPr sz="1800" b="1"/>
            </a:lvl4pPr>
            <a:lvl5pPr marL="2047787" indent="0">
              <a:buNone/>
              <a:defRPr sz="1800" b="1"/>
            </a:lvl5pPr>
            <a:lvl6pPr marL="2559734" indent="0">
              <a:buNone/>
              <a:defRPr sz="1800" b="1"/>
            </a:lvl6pPr>
            <a:lvl7pPr marL="3071682" indent="0">
              <a:buNone/>
              <a:defRPr sz="1800" b="1"/>
            </a:lvl7pPr>
            <a:lvl8pPr marL="3583628" indent="0">
              <a:buNone/>
              <a:defRPr sz="1800" b="1"/>
            </a:lvl8pPr>
            <a:lvl9pPr marL="4095576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4" y="2174876"/>
            <a:ext cx="404177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FC86-B72D-4C5D-84AB-F6370E18D7C1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5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F895-7147-4A87-BD9C-AA9B5E9EA79F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0030-6DD7-457B-8AF3-E2B7F55FFD30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7"/>
            <a:ext cx="3008313" cy="1162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1947" indent="0">
              <a:buNone/>
              <a:defRPr sz="1400"/>
            </a:lvl2pPr>
            <a:lvl3pPr marL="1023894" indent="0">
              <a:buNone/>
              <a:defRPr sz="1000"/>
            </a:lvl3pPr>
            <a:lvl4pPr marL="1535841" indent="0">
              <a:buNone/>
              <a:defRPr sz="1000"/>
            </a:lvl4pPr>
            <a:lvl5pPr marL="2047787" indent="0">
              <a:buNone/>
              <a:defRPr sz="1000"/>
            </a:lvl5pPr>
            <a:lvl6pPr marL="2559734" indent="0">
              <a:buNone/>
              <a:defRPr sz="1000"/>
            </a:lvl6pPr>
            <a:lvl7pPr marL="3071682" indent="0">
              <a:buNone/>
              <a:defRPr sz="1000"/>
            </a:lvl7pPr>
            <a:lvl8pPr marL="3583628" indent="0">
              <a:buNone/>
              <a:defRPr sz="1000"/>
            </a:lvl8pPr>
            <a:lvl9pPr marL="4095576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879-AA57-4E75-865F-E227DAAF893A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7" y="4800607"/>
            <a:ext cx="5486400" cy="5667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511947" indent="0">
              <a:buNone/>
              <a:defRPr sz="3100"/>
            </a:lvl2pPr>
            <a:lvl3pPr marL="1023894" indent="0">
              <a:buNone/>
              <a:defRPr sz="2700"/>
            </a:lvl3pPr>
            <a:lvl4pPr marL="1535841" indent="0">
              <a:buNone/>
              <a:defRPr sz="2200"/>
            </a:lvl4pPr>
            <a:lvl5pPr marL="2047787" indent="0">
              <a:buNone/>
              <a:defRPr sz="2200"/>
            </a:lvl5pPr>
            <a:lvl6pPr marL="2559734" indent="0">
              <a:buNone/>
              <a:defRPr sz="2200"/>
            </a:lvl6pPr>
            <a:lvl7pPr marL="3071682" indent="0">
              <a:buNone/>
              <a:defRPr sz="2200"/>
            </a:lvl7pPr>
            <a:lvl8pPr marL="3583628" indent="0">
              <a:buNone/>
              <a:defRPr sz="2200"/>
            </a:lvl8pPr>
            <a:lvl9pPr marL="4095576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7" y="5367350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1947" indent="0">
              <a:buNone/>
              <a:defRPr sz="1400"/>
            </a:lvl2pPr>
            <a:lvl3pPr marL="1023894" indent="0">
              <a:buNone/>
              <a:defRPr sz="1000"/>
            </a:lvl3pPr>
            <a:lvl4pPr marL="1535841" indent="0">
              <a:buNone/>
              <a:defRPr sz="1000"/>
            </a:lvl4pPr>
            <a:lvl5pPr marL="2047787" indent="0">
              <a:buNone/>
              <a:defRPr sz="1000"/>
            </a:lvl5pPr>
            <a:lvl6pPr marL="2559734" indent="0">
              <a:buNone/>
              <a:defRPr sz="1000"/>
            </a:lvl6pPr>
            <a:lvl7pPr marL="3071682" indent="0">
              <a:buNone/>
              <a:defRPr sz="1000"/>
            </a:lvl7pPr>
            <a:lvl8pPr marL="3583628" indent="0">
              <a:buNone/>
              <a:defRPr sz="1000"/>
            </a:lvl8pPr>
            <a:lvl9pPr marL="4095576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CF0-89A6-433E-82DE-F814882C1DBC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15" descr="SM_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02389" tIns="51195" rIns="102389" bIns="51195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0" cy="4525963"/>
          </a:xfrm>
          <a:prstGeom prst="rect">
            <a:avLst/>
          </a:prstGeom>
        </p:spPr>
        <p:txBody>
          <a:bodyPr vert="horz" lIns="102389" tIns="51195" rIns="102389" bIns="5119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102389" tIns="51195" rIns="102389" bIns="5119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D2AC-5515-4706-9A6C-DF522BFA61AC}" type="datetime1">
              <a:rPr lang="pt-BR" smtClean="0"/>
              <a:pPr/>
              <a:t>30/10/2013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102389" tIns="51195" rIns="102389" bIns="5119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102389" tIns="51195" rIns="102389" bIns="5119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63016-B124-4E93-B10F-09396F17759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hf hdr="0" ftr="0" dt="0"/>
  <p:txStyles>
    <p:titleStyle>
      <a:lvl1pPr algn="ctr" defTabSz="102389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961" indent="-383961" algn="l" defTabSz="102389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31913" indent="-319966" algn="l" defTabSz="102389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67" indent="-255973" algn="l" defTabSz="102389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1814" indent="-255973" algn="l" defTabSz="102389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761" indent="-255973" algn="l" defTabSz="102389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709" indent="-255973" algn="l" defTabSz="10238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655" indent="-255973" algn="l" defTabSz="10238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602" indent="-255973" algn="l" defTabSz="10238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549" indent="-255973" algn="l" defTabSz="102389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47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94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841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787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734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682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628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576" algn="l" defTabSz="102389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228411" y="105481"/>
            <a:ext cx="7845514" cy="8280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>
          <a:xfrm>
            <a:off x="204365" y="1351919"/>
            <a:ext cx="8229600" cy="4921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4"/>
          </p:nvPr>
        </p:nvSpPr>
        <p:spPr>
          <a:xfrm>
            <a:off x="8491537" y="6428483"/>
            <a:ext cx="556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914400"/>
              <a:t>‹nº›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Imagem 9" descr="Logo_LCA_abertura_secao_wmf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43879" y="508528"/>
            <a:ext cx="311209" cy="28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81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Font typeface="Wingdings 3" pitchFamily="18" charset="2"/>
        <a:buChar char="}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988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3275" indent="-268288" algn="l" defTabSz="914400" rtl="0" eaLnBrk="1" latinLnBrk="0" hangingPunct="1">
        <a:spcBef>
          <a:spcPct val="20000"/>
        </a:spcBef>
        <a:buFont typeface="Arial" pitchFamily="34" charset="0"/>
        <a:buChar char="−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www.google.com.br/imgres?imgurl=http://s.glbimg.com/jo/g1/f/original/2010/04/27/nokia_n8_01_.jpg&amp;imgrefurl=http://g1.globo.com/tecnologia-e-games/noticia/2010/05/venda-de-celular-cresce-17-no-mundo-no-primeiro-trimestre-diz-pesquisa.html&amp;usg=__fBN6OtjzXMpUxMjYpoA8LY4sZoY=&amp;h=230&amp;w=300&amp;sz=47&amp;hl=pt-BR&amp;start=18&amp;zoom=1&amp;tbnid=udrDzQSdlinpoM:&amp;tbnh=89&amp;tbnw=116&amp;ei=eDSeUdbqBtPH0gGv-YCgCg&amp;prev=/search?q=aparelhos+celulares+ano+2010&amp;um=1&amp;hl=pt-BR&amp;gbv=2&amp;tbm=isch&amp;um=1&amp;itbs=1&amp;sa=X&amp;ved=0CE4QrQMwEQ" TargetMode="External"/><Relationship Id="rId18" Type="http://schemas.openxmlformats.org/officeDocument/2006/relationships/image" Target="../media/image22.jpeg"/><Relationship Id="rId26" Type="http://schemas.openxmlformats.org/officeDocument/2006/relationships/image" Target="../media/image26.jpeg"/><Relationship Id="rId3" Type="http://schemas.openxmlformats.org/officeDocument/2006/relationships/hyperlink" Target="http://www.google.com.br/imgres?imgurl=http://www.telecelu.com.pt/images/phones/small/Sony-Ericsson-DH-618-1.jpg&amp;imgrefurl=http://www.telecelu.com.pt/celular/Sony+Ericsson/DH+618/&amp;usg=__sIIpw6N0Yq_FFRz2CuBxV0mcpBk=&amp;h=244&amp;w=108&amp;sz=5&amp;hl=pt-BR&amp;start=1&amp;zoom=1&amp;tbnid=PSzuXN6rXzFT6M:&amp;tbnh=110&amp;tbnw=49&amp;ei=RjGeUc3eHbCQ0QHNqYGgBQ&amp;prev=/search?q=aparelho+ericsson+618&amp;um=1&amp;sa=N&amp;hl=pt-BR&amp;gbv=2&amp;tbm=isch&amp;um=1&amp;itbs=1&amp;sa=X&amp;ved=0CC4QrQMwAA" TargetMode="External"/><Relationship Id="rId21" Type="http://schemas.openxmlformats.org/officeDocument/2006/relationships/hyperlink" Target="http://www.google.com.br/imgres?imgurl=http://2.bp.blogspot.com/-93ynCvdAUxQ/UDMM29OAGMI/AAAAAAAAAC4/FPZfm2bWpas/s1600/MODEM+3G.jpg&amp;imgrefurl=http://www.kbaus.com/2012/08/como-compartilhar-internet-3g.html&amp;usg=__aiPUZc8Rt2zNMx8_R2ubAoKF3Tc=&amp;h=433&amp;w=625&amp;sz=30&amp;hl=pt-BR&amp;start=18&amp;zoom=1&amp;tbnid=U97fNjQ412luuM:&amp;tbnh=94&amp;tbnw=136&amp;ei=5zWeUb2rL6qx0QHexYG4Bg&amp;prev=/search?q=modem+3g&amp;um=1&amp;hl=pt-BR&amp;gbv=2&amp;tbm=isch&amp;um=1&amp;itbs=1&amp;sa=X&amp;ved=0CE4QrQMwEQ" TargetMode="External"/><Relationship Id="rId7" Type="http://schemas.openxmlformats.org/officeDocument/2006/relationships/hyperlink" Target="http://www.google.com.br/imgres?imgurl=http://2.bp.blogspot.com/_9nqNr2tZOO0/Ru1td3-jjTI/AAAAAAAAAOY/4NgVtaXReyM/s320/Figura5.jpg&amp;imgrefurl=http://midiasmoveisjornalismo.blogspot.com/2008/03/evoluo-do-celular.html&amp;usg=__vMYO_62hOYLZQLNzBZKBgrXWt10=&amp;h=252&amp;w=320&amp;sz=15&amp;hl=pt-BR&amp;start=10&amp;zoom=1&amp;tbnid=JFJZK0tCCUo-cM:&amp;tbnh=93&amp;tbnw=118&amp;ei=njGeUej2JsWA0AGnloDQAw&amp;prev=/search?q=aparelhos+celulares+ano+2000&amp;um=1&amp;hl=pt-BR&amp;gbv=2&amp;tbm=isch&amp;um=1&amp;itbs=1&amp;sa=X&amp;ved=0CD4QrQMwCQ" TargetMode="External"/><Relationship Id="rId12" Type="http://schemas.openxmlformats.org/officeDocument/2006/relationships/image" Target="../media/image19.jpeg"/><Relationship Id="rId17" Type="http://schemas.openxmlformats.org/officeDocument/2006/relationships/hyperlink" Target="http://www.google.com.br/imgres?imgurl=http://info.abril.com.br/images/materias/2011/12/samsung-20111212083240.jpg&amp;imgrefurl=http://info.abril.com.br/noticias/mercado/samsung-vende-300-mi-de-celulares-em-2011-12122011-2.shl&amp;usg=__AmdWrPXzCXvC_BvtYWxZupXV3fw=&amp;h=500&amp;w=680&amp;sz=43&amp;hl=pt-BR&amp;start=35&amp;zoom=1&amp;tbnid=EAuW076OAQQ4UM:&amp;tbnh=102&amp;tbnw=139&amp;ei=7jSeUYS6O8fi0QH27IDIBQ&amp;prev=/search?q=aparelhos+celulares+ano+2010&amp;start=20&amp;um=1&amp;sa=N&amp;hl=pt-BR&amp;gbv=2&amp;tbm=isch&amp;um=1&amp;itbs=1&amp;sa=X&amp;ved=0CEgQrQMwDjgU" TargetMode="External"/><Relationship Id="rId25" Type="http://schemas.openxmlformats.org/officeDocument/2006/relationships/hyperlink" Target="http://www.google.com.br/imgres?imgurl=http://www.alexandreporfirio.com/wp-content/uploads/2012/10/sony-s1-tablet-held-small.jpg&amp;imgrefurl=http://www.alexandreporfirio.com/tag/tablet/&amp;usg=__qeo6lRVqDl-cQOd5IROYCfGGW78=&amp;h=371&amp;w=497&amp;sz=62&amp;hl=pt-BR&amp;start=31&amp;zoom=1&amp;tbnid=2DknY5wqO0NZMM:&amp;tbnh=97&amp;tbnw=130&amp;ei=kTieUczOEcKi0AGD4ICYAw&amp;prev=/search?q=imagem+tablets&amp;start=20&amp;um=1&amp;sa=N&amp;hl=pt-BR&amp;gbv=2&amp;tbm=isch&amp;um=1&amp;itbs=1&amp;sa=X&amp;ved=0CEAQrQMwCjgU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jpeg"/><Relationship Id="rId20" Type="http://schemas.openxmlformats.org/officeDocument/2006/relationships/image" Target="../media/image23.jpeg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11" Type="http://schemas.openxmlformats.org/officeDocument/2006/relationships/hyperlink" Target="http://www.google.com.br/imgres?imgurl=http://cdn.mundodastribos.com/wp-admin/uploads/2009/12/celulares-Samsung-lan%C3%A7amentos-2010-1.jpg&amp;imgrefurl=http://www.mundodastribos.com/celulares-samsung-lancamentos-2010.html&amp;usg=__bWQxGMD8rqy_6uorffnyJc1MliQ=&amp;h=300&amp;w=438&amp;sz=21&amp;hl=pt-BR&amp;start=2&amp;zoom=1&amp;tbnid=HWPrkB6ywQgoSM:&amp;tbnh=87&amp;tbnw=127&amp;ei=eDSeUdbqBtPH0gGv-YCgCg&amp;prev=/search?q=aparelhos+celulares+ano+2010&amp;um=1&amp;hl=pt-BR&amp;gbv=2&amp;tbm=isch&amp;um=1&amp;itbs=1&amp;sa=X&amp;ved=0CC4QrQMwAQ" TargetMode="External"/><Relationship Id="rId24" Type="http://schemas.openxmlformats.org/officeDocument/2006/relationships/image" Target="../media/image25.jpeg"/><Relationship Id="rId5" Type="http://schemas.openxmlformats.org/officeDocument/2006/relationships/hyperlink" Target="http://www.google.com.br/imgres?imgurl=http://4.bp.blogspot.com/-CqEFl4Q8JFQ/ToNYd2aZRdI/AAAAAAAACjk/_G1jTuC6PFM/s1600/2+cel.jpg&amp;imgrefurl=http://andridaudtfacts.blogspot.com/2011/09/cronologia-de-celulares.html&amp;usg=__ClhMryMlP8HScVJJgF_e2Lk0Z5U=&amp;h=270&amp;w=250&amp;sz=30&amp;hl=pt-BR&amp;start=11&amp;zoom=1&amp;tbnid=4X-Dbo7fKTXE-M:&amp;tbnh=113&amp;tbnw=105&amp;ei=njGeUej2JsWA0AGnloDQAw&amp;prev=/search?q=aparelhos+celulares+ano+2000&amp;um=1&amp;hl=pt-BR&amp;gbv=2&amp;tbm=isch&amp;um=1&amp;itbs=1&amp;sa=X&amp;ved=0CEAQrQMwCg" TargetMode="External"/><Relationship Id="rId15" Type="http://schemas.openxmlformats.org/officeDocument/2006/relationships/hyperlink" Target="http://www.google.com.br/imgres?imgurl=http://targethd.net/wp-content/uploads/2010/02/samsung-xplorer-mwc-2010-3.jpg&amp;imgrefurl=http://targethd.net/mwc-2010-samsung-xplorer-celulares-com-bateria-com-autonomia-de-ate-2-meses/&amp;usg=__WwGGIMeBet_jLCmd7pnEJzldcOE=&amp;h=450&amp;w=600&amp;sz=35&amp;hl=pt-BR&amp;start=38&amp;zoom=1&amp;tbnid=OlQtSV7Oml3SjM:&amp;tbnh=101&amp;tbnw=135&amp;ei=7jSeUYS6O8fi0QH27IDIBQ&amp;prev=/search?q=aparelhos+celulares+ano+2010&amp;start=20&amp;um=1&amp;sa=N&amp;hl=pt-BR&amp;gbv=2&amp;tbm=isch&amp;um=1&amp;itbs=1&amp;sa=X&amp;ved=0CE4QrQMwETgU" TargetMode="External"/><Relationship Id="rId23" Type="http://schemas.openxmlformats.org/officeDocument/2006/relationships/hyperlink" Target="http://www.google.com.br/imgres?imgurl=http://operadorasdecelular.com/wp-content/uploads/2013/01/claro-chip.jpg&amp;imgrefurl=http://operadorasdecelular.com/planos-promocoes-claro/planos-promocoes-claro/claro-chip-turbinado/&amp;usg=__YOp-vwgvOqUb1pQQPysGpl6c1SU=&amp;h=350&amp;w=350&amp;sz=44&amp;hl=pt-BR&amp;start=1&amp;zoom=1&amp;tbnid=LfGITaWHqj-rBM:&amp;tbnh=120&amp;tbnw=120&amp;ei=GDieUf6NJIXF0gHY5oH4Bg&amp;prev=/search?q=chip+claro&amp;um=1&amp;hl=pt-BR&amp;gbv=2&amp;tbm=isch&amp;um=1&amp;itbs=1&amp;sa=X&amp;ved=0CCwQrQMwAA" TargetMode="External"/><Relationship Id="rId10" Type="http://schemas.openxmlformats.org/officeDocument/2006/relationships/image" Target="../media/image18.jpeg"/><Relationship Id="rId19" Type="http://schemas.openxmlformats.org/officeDocument/2006/relationships/hyperlink" Target="http://www.google.com.br/imgres?imgurl=http://samsunggalaxysiv.info/wp-content/uploads/2013/03/Samsung-Galaxy-S-IV.jpg&amp;imgrefurl=http://samsunggalaxysiv.info/preorder-samsung-galaxy-s4-in-brazil-mozambique-angola/&amp;usg=__70K2KquY7A11cZ2Ar3DtmzYXmRA=&amp;h=1696&amp;w=2544&amp;sz=827&amp;hl=pt-BR&amp;start=2&amp;zoom=1&amp;tbnid=e4bwF088wCoFhM:&amp;tbnh=100&amp;tbnw=150&amp;ei=ajWeUeqpIbe14AO7p4GgBQ&amp;prev=/search?q=samsung+s4&amp;um=1&amp;hl=pt-BR&amp;gbv=2&amp;tbm=isch&amp;um=1&amp;itbs=1&amp;sa=X&amp;ved=0CC4QrQMwAQ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://www.google.com.br/imgres?imgurl=http://apoio3sistemadecomunicacao.files.wordpress.com/2011/01/01zcelular_pronto1.jpg&amp;imgrefurl=http://apoio3sistemadecomunicacao.wordpress.com/page/3/&amp;usg=__w2xFNmJPp_dkQ7wamPnsj2z3rIc=&amp;h=240&amp;w=300&amp;sz=19&amp;hl=pt-BR&amp;start=24&amp;zoom=1&amp;tbnid=-FwUp_YX1knNpM:&amp;tbnh=93&amp;tbnw=116&amp;ei=rDKeUYG0ApP84APA1ICYBQ&amp;prev=/search?q=aparelhos+celulares+ano+2000&amp;start=20&amp;um=1&amp;sa=N&amp;hl=pt-BR&amp;gbv=2&amp;tbm=isch&amp;um=1&amp;itbs=1&amp;sa=X&amp;ved=0CDIQrQMwAzgU" TargetMode="External"/><Relationship Id="rId14" Type="http://schemas.openxmlformats.org/officeDocument/2006/relationships/image" Target="../media/image20.jpeg"/><Relationship Id="rId22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Planilha_do_Microsoft_Office_Excel_97-20032.xls"/><Relationship Id="rId4" Type="http://schemas.openxmlformats.org/officeDocument/2006/relationships/oleObject" Target="../embeddings/Planilha_do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p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0" y="56388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5724528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Claro Brasil – 2013                                                              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4" cstate="print"/>
          <a:srcRect l="17361" t="77779" r="63889" b="13889"/>
          <a:stretch>
            <a:fillRect/>
          </a:stretch>
        </p:blipFill>
        <p:spPr bwMode="auto">
          <a:xfrm>
            <a:off x="228600" y="56388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Imagem 15" descr="SM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7" r:id="rId6" imgW="0" imgH="0" progId="">
              <p:embed/>
            </p:oleObj>
          </a:graphicData>
        </a:graphic>
      </p:graphicFrame>
      <p:sp>
        <p:nvSpPr>
          <p:cNvPr id="1031" name="CaixaDeTexto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96" y="251937"/>
            <a:ext cx="791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14600" algn="l"/>
              </a:tabLs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Compromissos Área Rural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Imagem 4" descr="Região W Obrigações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1" r="11413" b="6011"/>
          <a:stretch>
            <a:fillRect/>
          </a:stretch>
        </p:blipFill>
        <p:spPr>
          <a:xfrm>
            <a:off x="-32" y="857232"/>
            <a:ext cx="4956256" cy="3879424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71406" y="4786322"/>
            <a:ext cx="89297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</a:rPr>
              <a:t>W: 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SP </a:t>
            </a:r>
            <a:r>
              <a:rPr lang="pt-BR" sz="1600" kern="0" dirty="0" err="1" smtClean="0">
                <a:solidFill>
                  <a:sysClr val="windowText" lastClr="000000"/>
                </a:solidFill>
              </a:rPr>
              <a:t>CNs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 11 e 12, Norte, Acre, Rondônia, Bahia</a:t>
            </a:r>
            <a:endParaRPr lang="pt-BR" sz="1600" kern="0" dirty="0" smtClean="0">
              <a:solidFill>
                <a:sysClr val="windowText" lastClr="000000"/>
              </a:solidFill>
            </a:endParaRPr>
          </a:p>
          <a:p>
            <a:pPr marL="180975" lvl="0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</a:rPr>
              <a:t>Área rural: distância de 30km do distrito sede do município</a:t>
            </a:r>
          </a:p>
          <a:p>
            <a:pPr marL="180975" lvl="0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</a:rPr>
              <a:t>Meta de cobrir 80% desta 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área (com STFC, SCM ou SMP conforme edital) </a:t>
            </a:r>
            <a:br>
              <a:rPr lang="pt-BR" sz="1600" kern="0" dirty="0" smtClean="0">
                <a:solidFill>
                  <a:sysClr val="windowText" lastClr="000000"/>
                </a:solidFill>
              </a:rPr>
            </a:br>
            <a:r>
              <a:rPr lang="pt-BR" sz="1600" i="1" kern="0" dirty="0" smtClean="0">
                <a:solidFill>
                  <a:sysClr val="windowText" lastClr="000000"/>
                </a:solidFill>
              </a:rPr>
              <a:t>Opções de tecnologia e serviço ainda a definir</a:t>
            </a:r>
            <a:endParaRPr lang="pt-BR" sz="1600" i="1" kern="0" dirty="0" smtClean="0">
              <a:solidFill>
                <a:sysClr val="windowText" lastClr="000000"/>
              </a:solidFill>
            </a:endParaRPr>
          </a:p>
          <a:p>
            <a:pPr marL="180975" lvl="0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</a:rPr>
              <a:t>Cronograma 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em 3 anos (30%, 30% e 40% em cada ano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) conforme tabela acima</a:t>
            </a:r>
          </a:p>
          <a:p>
            <a:pPr marL="180975" indent="-180975">
              <a:spcBef>
                <a:spcPts val="600"/>
              </a:spcBef>
              <a:buFont typeface="Arial" charset="0"/>
              <a:buChar char="•"/>
              <a:defRPr/>
            </a:pPr>
            <a:r>
              <a:rPr lang="pt-BR" sz="1600" dirty="0" smtClean="0"/>
              <a:t>Atendimento c</a:t>
            </a:r>
            <a:r>
              <a:rPr lang="pt-BR" sz="1600" dirty="0" smtClean="0"/>
              <a:t>om </a:t>
            </a:r>
            <a:r>
              <a:rPr lang="pt-BR" sz="1600" dirty="0" smtClean="0"/>
              <a:t>banda larga </a:t>
            </a:r>
            <a:r>
              <a:rPr lang="pt-BR" sz="1600" dirty="0" smtClean="0"/>
              <a:t>para </a:t>
            </a:r>
            <a:r>
              <a:rPr lang="pt-BR" sz="1600" dirty="0" smtClean="0"/>
              <a:t>escolas </a:t>
            </a:r>
            <a:r>
              <a:rPr lang="pt-BR" sz="1600" dirty="0" smtClean="0"/>
              <a:t>públicas rurais na área de cobertura</a:t>
            </a:r>
            <a:endParaRPr lang="pt-BR" sz="1600" dirty="0" smtClean="0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835900" y="3714844"/>
            <a:ext cx="4104000" cy="0"/>
          </a:xfrm>
          <a:prstGeom prst="line">
            <a:avLst/>
          </a:prstGeom>
          <a:noFill/>
          <a:ln w="12700">
            <a:solidFill>
              <a:srgbClr val="DDDDDD"/>
            </a:solidFill>
            <a:prstDash val="lg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aphicFrame>
        <p:nvGraphicFramePr>
          <p:cNvPr id="31" name="Tabela 30"/>
          <p:cNvGraphicFramePr>
            <a:graphicFrameLocks noGrp="1"/>
          </p:cNvGraphicFramePr>
          <p:nvPr/>
        </p:nvGraphicFramePr>
        <p:xfrm>
          <a:off x="5929322" y="3429000"/>
          <a:ext cx="3025092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273"/>
                <a:gridCol w="756273"/>
                <a:gridCol w="756273"/>
                <a:gridCol w="756273"/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JUN/14</a:t>
                      </a:r>
                      <a:endParaRPr lang="pt-BR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DEZ/14</a:t>
                      </a:r>
                      <a:endParaRPr lang="pt-BR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DEZ/15</a:t>
                      </a:r>
                      <a:endParaRPr lang="pt-BR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DEZ/17</a:t>
                      </a:r>
                      <a:endParaRPr lang="pt-BR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4811722" y="3732088"/>
          <a:ext cx="14280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048"/>
              </a:tblGrid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Municípios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Download (</a:t>
                      </a:r>
                      <a:r>
                        <a:rPr lang="pt-BR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Kbps</a:t>
                      </a:r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Upload</a:t>
                      </a:r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pt-BR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Kbps</a:t>
                      </a:r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800">
                <a:tc>
                  <a:txBody>
                    <a:bodyPr/>
                    <a:lstStyle/>
                    <a:p>
                      <a:pPr algn="ct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Franquia (MB)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ela 33"/>
          <p:cNvGraphicFramePr>
            <a:graphicFrameLocks noGrp="1"/>
          </p:cNvGraphicFramePr>
          <p:nvPr/>
        </p:nvGraphicFramePr>
        <p:xfrm>
          <a:off x="5929322" y="3732088"/>
          <a:ext cx="295365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14"/>
                <a:gridCol w="738414"/>
                <a:gridCol w="738414"/>
                <a:gridCol w="738414"/>
              </a:tblGrid>
              <a:tr h="231800"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356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356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473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1.185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800"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800"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256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1800"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pt-BR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5" name="Conector reto 34"/>
          <p:cNvCxnSpPr/>
          <p:nvPr/>
        </p:nvCxnSpPr>
        <p:spPr>
          <a:xfrm>
            <a:off x="4821247" y="3971800"/>
            <a:ext cx="41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4821247" y="4233738"/>
            <a:ext cx="41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4821247" y="4511550"/>
            <a:ext cx="41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4814897" y="4771900"/>
            <a:ext cx="41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1965" y="962588"/>
            <a:ext cx="3772258" cy="23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49213" y="272457"/>
            <a:ext cx="58304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</a:rPr>
              <a:t>Investimentos (Plano de Melhorias)</a:t>
            </a:r>
            <a:endParaRPr lang="pt-BR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11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214236"/>
              </p:ext>
            </p:extLst>
          </p:nvPr>
        </p:nvGraphicFramePr>
        <p:xfrm>
          <a:off x="287523" y="1268760"/>
          <a:ext cx="8568953" cy="1368152"/>
        </p:xfrm>
        <a:graphic>
          <a:graphicData uri="http://schemas.openxmlformats.org/drawingml/2006/table">
            <a:tbl>
              <a:tblPr/>
              <a:tblGrid>
                <a:gridCol w="1728193"/>
                <a:gridCol w="1296144"/>
                <a:gridCol w="1260140"/>
                <a:gridCol w="1296144"/>
                <a:gridCol w="1260140"/>
                <a:gridCol w="1728192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Previsão Total</a:t>
                      </a:r>
                      <a:b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(2012 a 1º Sem. 2014)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Previsão</a:t>
                      </a: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2012</a:t>
                      </a:r>
                      <a:endParaRPr lang="pt-BR" sz="1400" b="1" kern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Realizado </a:t>
                      </a: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23894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Previsão</a:t>
                      </a: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2013</a:t>
                      </a:r>
                      <a:endParaRPr lang="pt-BR" sz="1400" b="1" kern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Realizado </a:t>
                      </a: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 </a:t>
                      </a: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(1º Sem.)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realizado </a:t>
                      </a: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2012 </a:t>
                      </a: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pt-BR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2013 (1º sem.)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8,26 Bilhões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R$ 3,11 Bilhões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R$</a:t>
                      </a:r>
                      <a:r>
                        <a:rPr lang="pt-BR" sz="1400" b="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3,12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Bilhões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R$ 2,81 Bilhões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R$ 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1,12 Bilhões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 R$ 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4,24 Bilhões </a:t>
                      </a:r>
                      <a:endParaRPr lang="pt-BR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3978643"/>
              </p:ext>
            </p:extLst>
          </p:nvPr>
        </p:nvGraphicFramePr>
        <p:xfrm>
          <a:off x="1043608" y="3140968"/>
          <a:ext cx="7056784" cy="3168352"/>
        </p:xfrm>
        <a:graphic>
          <a:graphicData uri="http://schemas.openxmlformats.org/drawingml/2006/table">
            <a:tbl>
              <a:tblPr/>
              <a:tblGrid>
                <a:gridCol w="2846435"/>
                <a:gridCol w="2134825"/>
                <a:gridCol w="2075524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Detalhamento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200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Previsão</a:t>
                      </a:r>
                      <a:r>
                        <a:rPr lang="en-US" sz="1400" b="0" kern="120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2012</a:t>
                      </a:r>
                      <a:endParaRPr lang="pt-BR" sz="1400" b="0" kern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Previsão 2013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Acesso 2G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R$ 612 Milhões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R$ 241 Milhões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latin typeface="Calibri"/>
                          <a:ea typeface="Calibri"/>
                          <a:cs typeface="Times New Roman"/>
                        </a:rPr>
                        <a:t>Acesso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3G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329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687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latin typeface="Calibri"/>
                          <a:ea typeface="Calibri"/>
                          <a:cs typeface="Times New Roman"/>
                        </a:rPr>
                        <a:t>Acesso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4G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47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318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Core/</a:t>
                      </a:r>
                      <a:r>
                        <a:rPr lang="en-US" sz="1400" b="0" dirty="0" err="1" smtClean="0">
                          <a:latin typeface="Calibri"/>
                          <a:ea typeface="Calibri"/>
                          <a:cs typeface="Times New Roman"/>
                        </a:rPr>
                        <a:t>Pré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/VAS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226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328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latin typeface="Calibri"/>
                          <a:ea typeface="Calibri"/>
                          <a:cs typeface="Times New Roman"/>
                        </a:rPr>
                        <a:t>Transmissão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650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804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latin typeface="Calibri"/>
                          <a:ea typeface="Calibri"/>
                          <a:cs typeface="Times New Roman"/>
                        </a:rPr>
                        <a:t>Operação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en-US" sz="1400" b="0" dirty="0" err="1" smtClean="0">
                          <a:latin typeface="Calibri"/>
                          <a:ea typeface="Calibri"/>
                          <a:cs typeface="Times New Roman"/>
                        </a:rPr>
                        <a:t>Manutenção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78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167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Outros</a:t>
                      </a:r>
                      <a:endParaRPr lang="pt-BR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1171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0238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R$ </a:t>
                      </a:r>
                      <a:r>
                        <a:rPr lang="en-US" sz="1400" b="0" dirty="0" smtClean="0">
                          <a:latin typeface="Calibri"/>
                          <a:ea typeface="Calibri"/>
                          <a:cs typeface="Times New Roman"/>
                        </a:rPr>
                        <a:t>262</a:t>
                      </a:r>
                      <a:r>
                        <a:rPr lang="en-US" sz="14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Milhões</a:t>
                      </a:r>
                      <a:endParaRPr lang="pt-BR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813" marR="33813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6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ço Reservado para Número de Slide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E42779-D6AF-46A9-B79D-9CB734B4F003}" type="slidenum">
              <a:rPr lang="pt-BR" smtClean="0">
                <a:solidFill>
                  <a:srgbClr val="FFFFFF">
                    <a:lumMod val="85000"/>
                  </a:srgbClr>
                </a:solidFill>
              </a:rPr>
              <a:pPr/>
              <a:t>12</a:t>
            </a:fld>
            <a:endParaRPr lang="pt-BR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460432" cy="648072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Entraves para o </a:t>
            </a: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crescimento...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85720" y="1214422"/>
            <a:ext cx="284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Licenciamento Municipal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929222" y="1214422"/>
            <a:ext cx="2887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Licenciamento Ambiental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142844" y="6141385"/>
            <a:ext cx="87868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* A Classificação DETENTORA menciona os sites compartilhados não regularizados por falta de autorização da detentora, que também enfrenta problemas de licenciamento.</a:t>
            </a:r>
            <a:endParaRPr lang="pt-BR" sz="105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5720" y="3528956"/>
            <a:ext cx="4185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Copa Sede / Licenciamento Prefeitura</a:t>
            </a:r>
            <a:endParaRPr lang="pt-BR" b="1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142844" y="1571612"/>
          <a:ext cx="3649589" cy="195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714876" y="1643050"/>
          <a:ext cx="3714776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285720" y="3857628"/>
          <a:ext cx="3714744" cy="23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572000" y="3857628"/>
          <a:ext cx="4286248" cy="25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572000" y="3528956"/>
            <a:ext cx="4228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Copa Sede / Licenciamento Ambiental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04486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auto">
          <a:xfrm>
            <a:off x="6228184" y="1035233"/>
            <a:ext cx="2915817" cy="58227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pt-BR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Espaço Reservado para Número de Slide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E42779-D6AF-46A9-B79D-9CB734B4F003}" type="slidenum">
              <a:rPr lang="pt-BR" smtClean="0">
                <a:solidFill>
                  <a:srgbClr val="FFFFFF">
                    <a:lumMod val="85000"/>
                  </a:srgbClr>
                </a:solidFill>
              </a:rPr>
              <a:pPr/>
              <a:t>13</a:t>
            </a:fld>
            <a:endParaRPr lang="pt-BR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6228184" y="1412775"/>
            <a:ext cx="3096344" cy="545704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dirty="0" smtClean="0">
                <a:solidFill>
                  <a:schemeClr val="bg1"/>
                </a:solidFill>
              </a:rPr>
              <a:t>De 2009-2012,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400" b="1" dirty="0" smtClean="0">
                <a:solidFill>
                  <a:srgbClr val="FFC000"/>
                </a:solidFill>
              </a:rPr>
              <a:t>investimentos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das empresas de </a:t>
            </a:r>
            <a:r>
              <a:rPr lang="pt-BR" dirty="0" smtClean="0">
                <a:solidFill>
                  <a:schemeClr val="bg1"/>
                </a:solidFill>
              </a:rPr>
              <a:t>telecomunicações no </a:t>
            </a:r>
            <a:r>
              <a:rPr lang="pt-BR" sz="2400" b="1" dirty="0" smtClean="0">
                <a:solidFill>
                  <a:srgbClr val="FFC000"/>
                </a:solidFill>
              </a:rPr>
              <a:t>Brasil</a:t>
            </a:r>
            <a:r>
              <a:rPr lang="pt-BR" dirty="0" smtClean="0">
                <a:solidFill>
                  <a:schemeClr val="bg1"/>
                </a:solidFill>
              </a:rPr>
              <a:t> foram de </a:t>
            </a:r>
            <a:r>
              <a:rPr lang="pt-BR" sz="2800" b="1" dirty="0" smtClean="0">
                <a:solidFill>
                  <a:srgbClr val="FFC000"/>
                </a:solidFill>
              </a:rPr>
              <a:t>19% </a:t>
            </a:r>
            <a:r>
              <a:rPr lang="pt-BR" dirty="0">
                <a:solidFill>
                  <a:schemeClr val="bg1"/>
                </a:solidFill>
              </a:rPr>
              <a:t>da</a:t>
            </a:r>
            <a:r>
              <a:rPr lang="pt-BR" sz="2800" b="1" dirty="0">
                <a:solidFill>
                  <a:srgbClr val="FFC000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ROL. 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>
                <a:solidFill>
                  <a:schemeClr val="bg1"/>
                </a:solidFill>
              </a:rPr>
              <a:t>Média dos </a:t>
            </a:r>
            <a:r>
              <a:rPr lang="pt-BR" sz="2400" b="1" dirty="0" smtClean="0">
                <a:solidFill>
                  <a:srgbClr val="FFC000"/>
                </a:solidFill>
              </a:rPr>
              <a:t>EUA</a:t>
            </a:r>
            <a:r>
              <a:rPr lang="pt-BR" dirty="0" smtClean="0">
                <a:solidFill>
                  <a:schemeClr val="bg1"/>
                </a:solidFill>
              </a:rPr>
              <a:t> foi de </a:t>
            </a:r>
            <a:r>
              <a:rPr lang="pt-BR" sz="2400" b="1" dirty="0" smtClean="0">
                <a:solidFill>
                  <a:srgbClr val="FFC000"/>
                </a:solidFill>
              </a:rPr>
              <a:t>12%.</a:t>
            </a:r>
            <a:endParaRPr lang="pt-BR" sz="2400" b="1" dirty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</a:pPr>
            <a:endParaRPr lang="pt-BR" sz="1400" dirty="0" smtClean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</a:pPr>
            <a:endParaRPr lang="pt-BR" sz="1400" dirty="0" smtClean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</a:pPr>
            <a:endParaRPr lang="pt-BR" sz="1400" dirty="0">
              <a:solidFill>
                <a:srgbClr val="FFC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800" dirty="0" smtClean="0">
                <a:solidFill>
                  <a:schemeClr val="bg1"/>
                </a:solidFill>
              </a:rPr>
              <a:t>Fonte</a:t>
            </a:r>
            <a:r>
              <a:rPr lang="pt-BR" sz="800" dirty="0">
                <a:solidFill>
                  <a:schemeClr val="bg1"/>
                </a:solidFill>
              </a:rPr>
              <a:t>: </a:t>
            </a:r>
            <a:r>
              <a:rPr lang="en-US" sz="800" dirty="0" smtClean="0">
                <a:solidFill>
                  <a:schemeClr val="bg1"/>
                </a:solidFill>
              </a:rPr>
              <a:t>OVUM – 3Q12 </a:t>
            </a:r>
            <a:r>
              <a:rPr lang="en-US" sz="800" dirty="0" err="1" smtClean="0">
                <a:solidFill>
                  <a:schemeClr val="bg1"/>
                </a:solidFill>
              </a:rPr>
              <a:t>Capex</a:t>
            </a:r>
            <a:r>
              <a:rPr lang="en-US" sz="800" dirty="0" smtClean="0">
                <a:solidFill>
                  <a:schemeClr val="bg1"/>
                </a:solidFill>
              </a:rPr>
              <a:t> Spreadsheet Global</a:t>
            </a:r>
          </a:p>
          <a:p>
            <a:pPr marL="180000" indent="0">
              <a:lnSpc>
                <a:spcPct val="120000"/>
              </a:lnSpc>
              <a:buNone/>
            </a:pP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8460432" cy="672802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</a:pPr>
            <a:r>
              <a:rPr lang="pt-BR" sz="3200" b="1" dirty="0">
                <a:solidFill>
                  <a:schemeClr val="bg1"/>
                </a:solidFill>
                <a:latin typeface="Arial Narrow" pitchFamily="34" charset="0"/>
              </a:rPr>
              <a:t>Cobertura </a:t>
            </a: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ocorre </a:t>
            </a:r>
            <a:r>
              <a:rPr lang="pt-BR" sz="3200" b="1" dirty="0">
                <a:solidFill>
                  <a:schemeClr val="bg1"/>
                </a:solidFill>
                <a:latin typeface="Arial Narrow" pitchFamily="34" charset="0"/>
              </a:rPr>
              <a:t>com expressivos </a:t>
            </a: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investimentos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95224" y="6100612"/>
            <a:ext cx="6259644" cy="626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pt-BR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União Internacional das Telecomunicações, UIT, World </a:t>
            </a:r>
            <a:r>
              <a:rPr lang="pt-BR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Telecommunication</a:t>
            </a: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/ICT </a:t>
            </a:r>
            <a:r>
              <a:rPr lang="pt-BR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Indicators</a:t>
            </a: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database 2012 - 16th </a:t>
            </a:r>
            <a:r>
              <a:rPr lang="pt-BR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Edition</a:t>
            </a:r>
            <a:endParaRPr lang="pt-BR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 do slide: Consultoria LCA</a:t>
            </a:r>
          </a:p>
        </p:txBody>
      </p:sp>
      <p:sp>
        <p:nvSpPr>
          <p:cNvPr id="27" name="Pentágono 26"/>
          <p:cNvSpPr/>
          <p:nvPr/>
        </p:nvSpPr>
        <p:spPr>
          <a:xfrm>
            <a:off x="1795016" y="1912711"/>
            <a:ext cx="2143140" cy="528000"/>
          </a:xfrm>
          <a:prstGeom prst="homePlate">
            <a:avLst>
              <a:gd name="adj" fmla="val 1448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r" defTabSz="914400">
              <a:tabLst>
                <a:tab pos="1795463" algn="r"/>
              </a:tabLst>
            </a:pPr>
            <a:r>
              <a:rPr lang="pt-B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Brasil	US$ 10,7 bi</a:t>
            </a:r>
            <a:endParaRPr lang="pt-B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1795016" y="2595868"/>
            <a:ext cx="1566568" cy="528000"/>
          </a:xfrm>
          <a:prstGeom prst="homePlate">
            <a:avLst>
              <a:gd name="adj" fmla="val 1956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defTabSz="914400">
              <a:tabLst>
                <a:tab pos="2152650" algn="r"/>
              </a:tabLst>
            </a:pPr>
            <a:r>
              <a:rPr lang="pt-BR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Média Mundial	US$ 2,2bi</a:t>
            </a:r>
            <a:endParaRPr lang="pt-BR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298044" y="2318470"/>
            <a:ext cx="75373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4,9 x</a:t>
            </a:r>
          </a:p>
        </p:txBody>
      </p:sp>
      <p:sp>
        <p:nvSpPr>
          <p:cNvPr id="30" name="Seta circular 29"/>
          <p:cNvSpPr/>
          <p:nvPr/>
        </p:nvSpPr>
        <p:spPr bwMode="auto">
          <a:xfrm rot="5856963">
            <a:off x="3419456" y="2025186"/>
            <a:ext cx="1080000" cy="900000"/>
          </a:xfrm>
          <a:prstGeom prst="circularArrow">
            <a:avLst>
              <a:gd name="adj1" fmla="val 10512"/>
              <a:gd name="adj2" fmla="val 1142319"/>
              <a:gd name="adj3" fmla="val 20747604"/>
              <a:gd name="adj4" fmla="val 10570754"/>
              <a:gd name="adj5" fmla="val 125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691680" y="1587756"/>
            <a:ext cx="183168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Aft>
                <a:spcPts val="400"/>
              </a:spcAft>
            </a:pP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Média 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2008-2011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entágono 35"/>
          <p:cNvSpPr/>
          <p:nvPr/>
        </p:nvSpPr>
        <p:spPr>
          <a:xfrm>
            <a:off x="1795016" y="4626747"/>
            <a:ext cx="2143140" cy="528000"/>
          </a:xfrm>
          <a:prstGeom prst="homePlate">
            <a:avLst>
              <a:gd name="adj" fmla="val 1448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r" defTabSz="914400">
              <a:tabLst>
                <a:tab pos="1795463" algn="r"/>
              </a:tabLst>
            </a:pPr>
            <a:r>
              <a:rPr lang="pt-BR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Brasil	US$ 6,6 bi</a:t>
            </a:r>
            <a:endParaRPr lang="pt-BR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entágono 36"/>
          <p:cNvSpPr/>
          <p:nvPr/>
        </p:nvSpPr>
        <p:spPr>
          <a:xfrm>
            <a:off x="1795016" y="5304903"/>
            <a:ext cx="1566568" cy="528000"/>
          </a:xfrm>
          <a:prstGeom prst="homePlate">
            <a:avLst>
              <a:gd name="adj" fmla="val 19568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defTabSz="914400">
              <a:tabLst>
                <a:tab pos="2152650" algn="r"/>
              </a:tabLst>
            </a:pPr>
            <a:r>
              <a:rPr lang="pt-BR" sz="1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Média Mundial	US$ 1,1bi</a:t>
            </a:r>
            <a:endParaRPr lang="pt-BR" sz="1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298044" y="5052877"/>
            <a:ext cx="753732" cy="42774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5,1 x</a:t>
            </a:r>
          </a:p>
        </p:txBody>
      </p:sp>
      <p:sp>
        <p:nvSpPr>
          <p:cNvPr id="39" name="Seta circular 38"/>
          <p:cNvSpPr/>
          <p:nvPr/>
        </p:nvSpPr>
        <p:spPr bwMode="auto">
          <a:xfrm rot="5856963">
            <a:off x="3419456" y="4739223"/>
            <a:ext cx="1080000" cy="900000"/>
          </a:xfrm>
          <a:prstGeom prst="circularArrow">
            <a:avLst>
              <a:gd name="adj1" fmla="val 10512"/>
              <a:gd name="adj2" fmla="val 1142319"/>
              <a:gd name="adj3" fmla="val 20747604"/>
              <a:gd name="adj4" fmla="val 10570754"/>
              <a:gd name="adj5" fmla="val 125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23529" y="980728"/>
            <a:ext cx="54006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0000"/>
              </a:lnSpc>
              <a:spcAft>
                <a:spcPts val="40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Investimentos em </a:t>
            </a: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Telecom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717387" y="4291506"/>
            <a:ext cx="183168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Aft>
                <a:spcPts val="400"/>
              </a:spcAft>
            </a:pP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Média </a:t>
            </a:r>
            <a:r>
              <a:rPr lang="pt-B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2008-2011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11560" y="3717032"/>
            <a:ext cx="525658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0000"/>
              </a:lnSpc>
              <a:spcAft>
                <a:spcPts val="40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Investimentos em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Serviços Móveis</a:t>
            </a:r>
            <a:endParaRPr lang="pt-B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6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4644008" y="1048631"/>
            <a:ext cx="4491361" cy="58412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pt-BR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90567" y="5661248"/>
            <a:ext cx="8457897" cy="972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60000" tIns="72000" rIns="180000" bIns="72000" rtlCol="0" anchor="ctr" anchorCtr="0">
            <a:noAutofit/>
          </a:bodyPr>
          <a:lstStyle/>
          <a:p>
            <a:pPr defTabSz="914400">
              <a:lnSpc>
                <a:spcPct val="120000"/>
              </a:lnSpc>
            </a:pP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margens</a:t>
            </a:r>
            <a:r>
              <a:rPr 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 empresas vêm se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reduzindo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enquanto o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investimento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expansão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dos serviços e incorporação de novas </a:t>
            </a:r>
            <a:r>
              <a:rPr 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tecnologias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aumenta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5500" y="-12311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pt-BR" sz="1800">
              <a:solidFill>
                <a:srgbClr val="000000"/>
              </a:solidFill>
            </a:endParaRPr>
          </a:p>
        </p:txBody>
      </p:sp>
      <p:sp>
        <p:nvSpPr>
          <p:cNvPr id="23" name="Espaço Reservado para Número de Slide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14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0" y="246220"/>
            <a:ext cx="8232775" cy="590492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chemeClr val="bg1"/>
                </a:solidFill>
                <a:latin typeface="Arial Narrow" pitchFamily="34" charset="0"/>
              </a:rPr>
              <a:t>Mercado altamente </a:t>
            </a: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competitivo </a:t>
            </a:r>
            <a:r>
              <a:rPr lang="pt-BR" sz="3200" b="1" dirty="0">
                <a:solidFill>
                  <a:schemeClr val="bg1"/>
                </a:solidFill>
                <a:latin typeface="Arial Narrow" pitchFamily="34" charset="0"/>
              </a:rPr>
              <a:t>e dinâmico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0" y="1268760"/>
            <a:ext cx="4084638" cy="360363"/>
          </a:xfrm>
        </p:spPr>
        <p:txBody>
          <a:bodyPr anchor="t" anchorCtr="0">
            <a:noAutofit/>
          </a:bodyPr>
          <a:lstStyle/>
          <a:p>
            <a:pPr marL="85725" indent="0">
              <a:lnSpc>
                <a:spcPct val="110000"/>
              </a:lnSpc>
              <a:buNone/>
            </a:pPr>
            <a:r>
              <a:rPr lang="pt-BR" sz="2000" b="1" dirty="0">
                <a:solidFill>
                  <a:srgbClr val="C00000"/>
                </a:solidFill>
              </a:rPr>
              <a:t>O Brasil é o sexto mercado mais competitivo em </a:t>
            </a:r>
            <a:r>
              <a:rPr lang="pt-BR" sz="2000" b="1" dirty="0" smtClean="0">
                <a:solidFill>
                  <a:srgbClr val="C00000"/>
                </a:solidFill>
              </a:rPr>
              <a:t>telecomunicações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4716016" y="1268760"/>
            <a:ext cx="4103687" cy="568325"/>
          </a:xfrm>
        </p:spPr>
        <p:txBody>
          <a:bodyPr anchor="t" anchorCtr="0">
            <a:normAutofit fontScale="62500" lnSpcReduction="20000"/>
          </a:bodyPr>
          <a:lstStyle/>
          <a:p>
            <a:pPr marL="85725" indent="0">
              <a:lnSpc>
                <a:spcPct val="110000"/>
              </a:lnSpc>
              <a:buNone/>
            </a:pPr>
            <a:r>
              <a:rPr lang="pt-BR" b="1" dirty="0">
                <a:solidFill>
                  <a:srgbClr val="C00000"/>
                </a:solidFill>
              </a:rPr>
              <a:t>Preço médio do minuto no SMP      </a:t>
            </a:r>
            <a:r>
              <a:rPr lang="pt-BR" b="1" dirty="0" smtClean="0">
                <a:solidFill>
                  <a:srgbClr val="C00000"/>
                </a:solidFill>
              </a:rPr>
              <a:t>    </a:t>
            </a:r>
            <a:r>
              <a:rPr lang="pt-BR" sz="1400" b="1" dirty="0" smtClean="0">
                <a:solidFill>
                  <a:srgbClr val="C00000"/>
                </a:solidFill>
              </a:rPr>
              <a:t>(</a:t>
            </a:r>
            <a:r>
              <a:rPr lang="pt-BR" sz="1400" b="1" dirty="0">
                <a:solidFill>
                  <a:srgbClr val="C00000"/>
                </a:solidFill>
              </a:rPr>
              <a:t>com tributos ~46</a:t>
            </a:r>
            <a:r>
              <a:rPr lang="pt-BR" sz="1400" b="1" dirty="0" smtClean="0">
                <a:solidFill>
                  <a:srgbClr val="C00000"/>
                </a:solidFill>
              </a:rPr>
              <a:t>%)</a:t>
            </a:r>
            <a:endParaRPr lang="pt-BR" sz="1400" b="1" dirty="0">
              <a:solidFill>
                <a:srgbClr val="C00000"/>
              </a:solidFill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4996415" y="2787245"/>
            <a:ext cx="2163278" cy="1769692"/>
            <a:chOff x="333655" y="1604481"/>
            <a:chExt cx="2294129" cy="1327269"/>
          </a:xfrm>
        </p:grpSpPr>
        <p:sp>
          <p:nvSpPr>
            <p:cNvPr id="28" name="Pentágono 27"/>
            <p:cNvSpPr/>
            <p:nvPr/>
          </p:nvSpPr>
          <p:spPr>
            <a:xfrm>
              <a:off x="333655" y="1604481"/>
              <a:ext cx="2294129" cy="360000"/>
            </a:xfrm>
            <a:prstGeom prst="homePlate">
              <a:avLst>
                <a:gd name="adj" fmla="val 21234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tabLst>
                  <a:tab pos="2152650" algn="r"/>
                </a:tabLst>
              </a:pPr>
              <a:r>
                <a:rPr lang="pt-BR" sz="1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2010</a:t>
              </a:r>
              <a:r>
                <a:rPr lang="pt-BR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pt-BR" sz="18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pt-BR" sz="1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$ </a:t>
              </a:r>
              <a:r>
                <a:rPr lang="pt-BR" sz="18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0,23 </a:t>
              </a:r>
              <a:endParaRPr lang="pt-B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Pentágono 28"/>
            <p:cNvSpPr/>
            <p:nvPr/>
          </p:nvSpPr>
          <p:spPr>
            <a:xfrm>
              <a:off x="333656" y="2571750"/>
              <a:ext cx="2019058" cy="360000"/>
            </a:xfrm>
            <a:prstGeom prst="homePlate">
              <a:avLst>
                <a:gd name="adj" fmla="val 19568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tabLst>
                  <a:tab pos="2152650" algn="r"/>
                </a:tabLst>
              </a:pPr>
              <a:r>
                <a:rPr lang="pt-BR" sz="1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2012</a:t>
              </a:r>
              <a:r>
                <a:rPr lang="pt-BR" sz="10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lang="pt-BR" sz="1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R$ 0,17 </a:t>
              </a:r>
              <a:endParaRPr lang="pt-BR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Pentágono 25"/>
            <p:cNvSpPr/>
            <p:nvPr/>
          </p:nvSpPr>
          <p:spPr>
            <a:xfrm>
              <a:off x="333656" y="2088116"/>
              <a:ext cx="2163277" cy="360000"/>
            </a:xfrm>
            <a:prstGeom prst="homePlate">
              <a:avLst>
                <a:gd name="adj" fmla="val 21234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tabLst>
                  <a:tab pos="2152650" algn="r"/>
                </a:tabLst>
              </a:pPr>
              <a:r>
                <a:rPr lang="pt-BR" sz="12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2011</a:t>
              </a:r>
              <a:r>
                <a:rPr lang="pt-BR" sz="1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           </a:t>
              </a:r>
              <a:r>
                <a:rPr lang="pt-BR" sz="18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pt-BR" sz="18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$ </a:t>
              </a:r>
              <a:r>
                <a:rPr lang="pt-BR" sz="18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0,21 </a:t>
              </a:r>
              <a:endParaRPr lang="pt-B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etângulo 34"/>
          <p:cNvSpPr/>
          <p:nvPr/>
        </p:nvSpPr>
        <p:spPr>
          <a:xfrm>
            <a:off x="4901322" y="4595494"/>
            <a:ext cx="877163" cy="201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pt-BR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Fonte: Telebrasil.</a:t>
            </a:r>
            <a:endParaRPr lang="pt-BR" sz="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eta em curva para a esquerda 35"/>
          <p:cNvSpPr/>
          <p:nvPr/>
        </p:nvSpPr>
        <p:spPr bwMode="auto">
          <a:xfrm>
            <a:off x="7290543" y="2814416"/>
            <a:ext cx="900100" cy="1838584"/>
          </a:xfrm>
          <a:prstGeom prst="curvedLeftArrow">
            <a:avLst>
              <a:gd name="adj1" fmla="val 25000"/>
              <a:gd name="adj2" fmla="val 50000"/>
              <a:gd name="adj3" fmla="val 38360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pt-BR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053981" y="1967881"/>
            <a:ext cx="481478" cy="342902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defTabSz="914400">
              <a:lnSpc>
                <a:spcPct val="110000"/>
              </a:lnSpc>
            </a:pPr>
            <a:r>
              <a:rPr lang="pt-BR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Índice de </a:t>
            </a:r>
            <a:r>
              <a:rPr lang="pt-BR" sz="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Herfindahl</a:t>
            </a:r>
            <a:r>
              <a:rPr lang="pt-BR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medida de competitividade em um mercado. Valores inferiores a 1000 indicam mercados altamente competitivos.</a:t>
            </a:r>
          </a:p>
          <a:p>
            <a:pPr defTabSz="914400">
              <a:lnSpc>
                <a:spcPct val="110000"/>
              </a:lnSpc>
            </a:pPr>
            <a:r>
              <a:rPr lang="pt-BR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Fonte: Global Wireless </a:t>
            </a:r>
            <a:r>
              <a:rPr lang="pt-BR" sz="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Matrix</a:t>
            </a:r>
            <a:r>
              <a:rPr lang="pt-BR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1Q13. </a:t>
            </a:r>
            <a:r>
              <a:rPr lang="pt-BR" sz="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Bank</a:t>
            </a:r>
            <a:r>
              <a:rPr lang="pt-BR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pt-BR" sz="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America Merrill Lynch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103656" y="3327757"/>
            <a:ext cx="1076856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0000"/>
              </a:lnSpc>
              <a:spcAft>
                <a:spcPts val="40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26%</a:t>
            </a: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xmlns="" val="1780136813"/>
              </p:ext>
            </p:extLst>
          </p:nvPr>
        </p:nvGraphicFramePr>
        <p:xfrm>
          <a:off x="200413" y="2214554"/>
          <a:ext cx="4225926" cy="336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Conector de seta reta 17"/>
          <p:cNvCxnSpPr/>
          <p:nvPr/>
        </p:nvCxnSpPr>
        <p:spPr>
          <a:xfrm rot="5400000" flipH="1" flipV="1">
            <a:off x="-1272019" y="3855696"/>
            <a:ext cx="3144067" cy="4661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 rot="16200000">
            <a:off x="-1373170" y="3765527"/>
            <a:ext cx="3000395" cy="327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>
              <a:lnSpc>
                <a:spcPct val="120000"/>
              </a:lnSpc>
              <a:spcBef>
                <a:spcPts val="1200"/>
              </a:spcBef>
            </a:pPr>
            <a:r>
              <a:rPr lang="pt-BR" sz="1400" dirty="0" smtClean="0">
                <a:solidFill>
                  <a:srgbClr val="182D43"/>
                </a:solidFill>
                <a:latin typeface="Arial" pitchFamily="34" charset="0"/>
                <a:cs typeface="Arial" pitchFamily="34" charset="0"/>
              </a:rPr>
              <a:t>competitividade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35793" y="6578931"/>
            <a:ext cx="2177199" cy="276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 do slide: Consultoria LCA</a:t>
            </a:r>
          </a:p>
        </p:txBody>
      </p:sp>
    </p:spTree>
    <p:extLst>
      <p:ext uri="{BB962C8B-B14F-4D97-AF65-F5344CB8AC3E}">
        <p14:creationId xmlns:p14="http://schemas.microsoft.com/office/powerpoint/2010/main" xmlns="" val="90178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spaço Reservado para Número de Slide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15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60649"/>
            <a:ext cx="8700764" cy="576063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Setor de Telecom alavanca o crescimento econômico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2793310" y="1628800"/>
            <a:ext cx="1271784" cy="360000"/>
          </a:xfrm>
          <a:prstGeom prst="homePlate">
            <a:avLst>
              <a:gd name="adj" fmla="val 14488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defTabSz="914400">
              <a:tabLst>
                <a:tab pos="1795463" algn="r"/>
              </a:tabLst>
            </a:pPr>
            <a:r>
              <a:rPr lang="pt-BR" sz="10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2000   </a:t>
            </a:r>
            <a:r>
              <a:rPr lang="pt-BR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 mil</a:t>
            </a:r>
            <a:endParaRPr lang="pt-B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9792" y="1143468"/>
            <a:ext cx="237575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Empregos diretos     </a:t>
            </a:r>
          </a:p>
          <a:p>
            <a:pPr defTabSz="914400"/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Setor de Telecomunicações</a:t>
            </a:r>
            <a:endParaRPr lang="pt-BR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2793310" y="2136305"/>
            <a:ext cx="1472592" cy="360000"/>
          </a:xfrm>
          <a:prstGeom prst="homePlate">
            <a:avLst>
              <a:gd name="adj" fmla="val 24138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defTabSz="914400">
              <a:tabLst>
                <a:tab pos="2152650" algn="r"/>
              </a:tabLst>
            </a:pPr>
            <a:r>
              <a:rPr lang="pt-BR" sz="10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2007</a:t>
            </a:r>
            <a:r>
              <a:rPr lang="pt-BR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353 </a:t>
            </a:r>
            <a:r>
              <a:rPr lang="pt-BR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mil</a:t>
            </a:r>
            <a:endParaRPr lang="pt-B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2793311" y="2643811"/>
            <a:ext cx="1639931" cy="360000"/>
          </a:xfrm>
          <a:prstGeom prst="homePlate">
            <a:avLst>
              <a:gd name="adj" fmla="val 17475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defTabSz="914400">
              <a:tabLst>
                <a:tab pos="2152650" algn="r"/>
              </a:tabLst>
            </a:pPr>
            <a:r>
              <a:rPr lang="pt-BR" sz="10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</a:t>
            </a:r>
            <a:r>
              <a:rPr lang="pt-BR" sz="1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11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pt-B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504</a:t>
            </a:r>
            <a:r>
              <a:rPr lang="pt-B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mil</a:t>
            </a:r>
            <a:endParaRPr lang="pt-B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16322" y="3149797"/>
            <a:ext cx="1079866" cy="20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Fonte:  </a:t>
            </a:r>
            <a:r>
              <a:rPr lang="pt-BR" sz="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Telebrasil</a:t>
            </a:r>
            <a:endParaRPr lang="pt-BR" sz="7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99792" y="3606478"/>
            <a:ext cx="237575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Efeito Multiplicador* de Ocupação     </a:t>
            </a:r>
          </a:p>
          <a:p>
            <a:pPr defTabSz="914400"/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Número de empregos gerados </a:t>
            </a:r>
          </a:p>
          <a:p>
            <a:pPr defTabSz="914400"/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 um ano </a:t>
            </a:r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 cada </a:t>
            </a:r>
          </a:p>
          <a:p>
            <a:pPr defTabSz="914400"/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R$ 1 milhão investido no setor</a:t>
            </a:r>
          </a:p>
        </p:txBody>
      </p:sp>
      <p:sp>
        <p:nvSpPr>
          <p:cNvPr id="13" name="Pentágono 12"/>
          <p:cNvSpPr/>
          <p:nvPr/>
        </p:nvSpPr>
        <p:spPr>
          <a:xfrm>
            <a:off x="2793108" y="4758096"/>
            <a:ext cx="2277817" cy="360000"/>
          </a:xfrm>
          <a:prstGeom prst="homePlate">
            <a:avLst>
              <a:gd name="adj" fmla="val 1448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defTabSz="914400">
              <a:tabLst>
                <a:tab pos="1795463" algn="r"/>
              </a:tabLst>
            </a:pPr>
            <a:r>
              <a:rPr lang="pt-BR" sz="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Telecomunicações **               	  </a:t>
            </a:r>
            <a:r>
              <a:rPr lang="pt-B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40,6</a:t>
            </a:r>
            <a:endParaRPr lang="pt-BR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2793109" y="5229240"/>
            <a:ext cx="1659600" cy="360000"/>
          </a:xfrm>
          <a:prstGeom prst="homePlate">
            <a:avLst>
              <a:gd name="adj" fmla="val 2413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defTabSz="914400">
              <a:tabLst>
                <a:tab pos="2152650" algn="r"/>
              </a:tabLst>
            </a:pPr>
            <a:r>
              <a:rPr lang="pt-BR" sz="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Automobilística   	</a:t>
            </a:r>
            <a:r>
              <a:rPr lang="pt-BR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34,8</a:t>
            </a:r>
            <a:endParaRPr lang="pt-BR" sz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107504" y="3606478"/>
            <a:ext cx="2375756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Efeito Multiplicador* de Valor Adicionado     </a:t>
            </a:r>
          </a:p>
          <a:p>
            <a:pPr defTabSz="914400"/>
            <a:r>
              <a:rPr lang="pt-BR" sz="10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Valor adicionado (R$) na economia </a:t>
            </a:r>
            <a:r>
              <a:rPr lang="pt-BR" sz="105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 cada R$1 milhão investido no setor</a:t>
            </a:r>
          </a:p>
        </p:txBody>
      </p:sp>
      <p:sp>
        <p:nvSpPr>
          <p:cNvPr id="224" name="Pentágono 223"/>
          <p:cNvSpPr/>
          <p:nvPr/>
        </p:nvSpPr>
        <p:spPr>
          <a:xfrm>
            <a:off x="107504" y="4758096"/>
            <a:ext cx="2295270" cy="347880"/>
          </a:xfrm>
          <a:prstGeom prst="homePlate">
            <a:avLst>
              <a:gd name="adj" fmla="val 1448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tabLst>
                <a:tab pos="1795463" algn="r"/>
              </a:tabLst>
            </a:pPr>
            <a:r>
              <a:rPr lang="pt-BR" sz="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Telecomunicações**    </a:t>
            </a:r>
            <a:r>
              <a:rPr lang="pt-BR" sz="1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1,44 MM</a:t>
            </a:r>
            <a:endParaRPr lang="pt-BR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Pentágono 224"/>
          <p:cNvSpPr/>
          <p:nvPr/>
        </p:nvSpPr>
        <p:spPr>
          <a:xfrm>
            <a:off x="107504" y="5238840"/>
            <a:ext cx="1795204" cy="350400"/>
          </a:xfrm>
          <a:prstGeom prst="homePlate">
            <a:avLst>
              <a:gd name="adj" fmla="val 1448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tabLst>
                <a:tab pos="1795463" algn="r"/>
              </a:tabLst>
            </a:pPr>
            <a:r>
              <a:rPr lang="pt-BR" sz="9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Automobilística   </a:t>
            </a:r>
            <a:r>
              <a:rPr lang="pt-BR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1,23 MM</a:t>
            </a:r>
            <a:endParaRPr lang="pt-BR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107504" y="5811551"/>
            <a:ext cx="2141472" cy="20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Aft>
                <a:spcPts val="400"/>
              </a:spcAft>
            </a:pPr>
            <a:r>
              <a:rPr lang="pt-BR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Fonte:  MIP - IBGE   Elaboração: LCA </a:t>
            </a:r>
          </a:p>
        </p:txBody>
      </p:sp>
      <p:sp>
        <p:nvSpPr>
          <p:cNvPr id="229" name="CaixaDeTexto 228"/>
          <p:cNvSpPr txBox="1"/>
          <p:nvPr/>
        </p:nvSpPr>
        <p:spPr>
          <a:xfrm>
            <a:off x="2708034" y="5739543"/>
            <a:ext cx="1899970" cy="20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Fonte:  IBGE      Elaboração: LCA 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107504" y="1124744"/>
            <a:ext cx="2445578" cy="22837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Receita do setor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4,9% do PIB </a:t>
            </a:r>
          </a:p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2012</a:t>
            </a:r>
          </a:p>
        </p:txBody>
      </p:sp>
      <p:sp>
        <p:nvSpPr>
          <p:cNvPr id="123" name="CaixaDeTexto 122"/>
          <p:cNvSpPr txBox="1"/>
          <p:nvPr/>
        </p:nvSpPr>
        <p:spPr>
          <a:xfrm>
            <a:off x="35241" y="6097989"/>
            <a:ext cx="5035683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Aft>
                <a:spcPts val="400"/>
              </a:spcAft>
            </a:pP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 Efeitos </a:t>
            </a:r>
            <a:r>
              <a:rPr lang="pt-BR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diretos, </a:t>
            </a: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indiretos e </a:t>
            </a:r>
            <a:r>
              <a:rPr lang="pt-BR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efeito </a:t>
            </a: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renda</a:t>
            </a:r>
            <a:endParaRPr lang="pt-BR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lnSpc>
                <a:spcPct val="110000"/>
              </a:lnSpc>
              <a:spcAft>
                <a:spcPts val="400"/>
              </a:spcAft>
            </a:pPr>
            <a:r>
              <a:rPr lang="pt-BR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**  Refere-se a Serviços de Informações que incluem atividades de Telecomunicações, Informática, Audiovisual, Agência de notícias e Serviços de jornalismo (Contas Nacionais)</a:t>
            </a:r>
          </a:p>
          <a:p>
            <a:pPr marL="171450" indent="-171450" defTabSz="914400">
              <a:lnSpc>
                <a:spcPct val="110000"/>
              </a:lnSpc>
              <a:spcAft>
                <a:spcPts val="400"/>
              </a:spcAft>
              <a:buFont typeface="Arial" charset="0"/>
              <a:buChar char="•"/>
            </a:pPr>
            <a:endParaRPr lang="pt-BR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1" name="Grupo 230"/>
          <p:cNvGrpSpPr/>
          <p:nvPr/>
        </p:nvGrpSpPr>
        <p:grpSpPr>
          <a:xfrm>
            <a:off x="5070925" y="1052736"/>
            <a:ext cx="4144545" cy="5805264"/>
            <a:chOff x="5058433" y="1052736"/>
            <a:chExt cx="4144545" cy="5805264"/>
          </a:xfrm>
        </p:grpSpPr>
        <p:grpSp>
          <p:nvGrpSpPr>
            <p:cNvPr id="126" name="Grupo 15"/>
            <p:cNvGrpSpPr/>
            <p:nvPr/>
          </p:nvGrpSpPr>
          <p:grpSpPr>
            <a:xfrm>
              <a:off x="5058433" y="1052736"/>
              <a:ext cx="4144545" cy="5805264"/>
              <a:chOff x="-206183" y="-112764"/>
              <a:chExt cx="5311638" cy="7663880"/>
            </a:xfrm>
          </p:grpSpPr>
          <p:sp>
            <p:nvSpPr>
              <p:cNvPr id="244" name="Retângulo 243"/>
              <p:cNvSpPr/>
              <p:nvPr/>
            </p:nvSpPr>
            <p:spPr>
              <a:xfrm>
                <a:off x="-50934" y="-112764"/>
                <a:ext cx="4983406" cy="7663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pt-B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CaixaDeTexto 244"/>
              <p:cNvSpPr txBox="1"/>
              <p:nvPr/>
            </p:nvSpPr>
            <p:spPr>
              <a:xfrm>
                <a:off x="-206183" y="-17702"/>
                <a:ext cx="5311638" cy="111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spcAft>
                    <a:spcPts val="300"/>
                  </a:spcAft>
                </a:pPr>
                <a:r>
                  <a:rPr lang="pt-BR" sz="1800" b="1" spc="-2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Telecom </a:t>
                </a:r>
                <a:r>
                  <a:rPr lang="pt-BR" sz="1400" b="1" spc="-2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tem destaque no indicador de </a:t>
                </a:r>
                <a:r>
                  <a:rPr lang="pt-BR" sz="1800" b="1" spc="-2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Qualidade </a:t>
                </a:r>
                <a:r>
                  <a:rPr lang="pt-BR" sz="1400" b="1" spc="-2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da </a:t>
                </a:r>
                <a:r>
                  <a:rPr lang="pt-BR" sz="1800" b="1" spc="-2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Infraestrutura</a:t>
                </a:r>
                <a:endParaRPr lang="pt-BR" sz="1400" b="1" spc="-2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defTabSz="914400">
                  <a:spcAft>
                    <a:spcPts val="300"/>
                  </a:spcAft>
                </a:pPr>
                <a:r>
                  <a:rPr lang="pt-BR" sz="105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Fonte: </a:t>
                </a:r>
                <a:r>
                  <a:rPr lang="pt-BR" sz="9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GCR 2012/2013 - </a:t>
                </a:r>
                <a:r>
                  <a:rPr lang="pt-BR" sz="90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World </a:t>
                </a:r>
                <a:r>
                  <a:rPr lang="pt-BR" sz="900" i="1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Economic</a:t>
                </a:r>
                <a:r>
                  <a:rPr lang="pt-BR" sz="90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BR" sz="900" i="1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Forum</a:t>
                </a:r>
                <a:r>
                  <a:rPr lang="pt-BR" sz="900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pt-BR" sz="105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0" name="Grupo 229"/>
            <p:cNvGrpSpPr/>
            <p:nvPr/>
          </p:nvGrpSpPr>
          <p:grpSpPr>
            <a:xfrm>
              <a:off x="5214942" y="1999477"/>
              <a:ext cx="3897201" cy="4664154"/>
              <a:chOff x="5214942" y="1999477"/>
              <a:chExt cx="3897201" cy="4664154"/>
            </a:xfrm>
          </p:grpSpPr>
          <p:grpSp>
            <p:nvGrpSpPr>
              <p:cNvPr id="18" name="Grupo 17"/>
              <p:cNvGrpSpPr/>
              <p:nvPr/>
            </p:nvGrpSpPr>
            <p:grpSpPr>
              <a:xfrm>
                <a:off x="5214942" y="6090973"/>
                <a:ext cx="3869975" cy="572658"/>
                <a:chOff x="5411649" y="5548365"/>
                <a:chExt cx="3869975" cy="572658"/>
              </a:xfrm>
            </p:grpSpPr>
            <p:sp>
              <p:nvSpPr>
                <p:cNvPr id="137" name="Retângulo 136"/>
                <p:cNvSpPr/>
                <p:nvPr/>
              </p:nvSpPr>
              <p:spPr>
                <a:xfrm>
                  <a:off x="5411649" y="5548365"/>
                  <a:ext cx="3869975" cy="57265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8" name="CaixaDeTexto 137"/>
                <p:cNvSpPr txBox="1"/>
                <p:nvPr/>
              </p:nvSpPr>
              <p:spPr>
                <a:xfrm>
                  <a:off x="5814533" y="5874382"/>
                  <a:ext cx="319643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9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Ranking: </a:t>
                  </a:r>
                  <a:r>
                    <a:rPr lang="pt-BR" sz="90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Melhor Resultado = 1; Pior Resultado = 144</a:t>
                  </a:r>
                  <a:endParaRPr lang="pt-BR" sz="9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9" name="Grupo 28"/>
                <p:cNvGrpSpPr/>
                <p:nvPr/>
              </p:nvGrpSpPr>
              <p:grpSpPr>
                <a:xfrm>
                  <a:off x="5476295" y="5609609"/>
                  <a:ext cx="3686535" cy="229117"/>
                  <a:chOff x="1864953" y="6310282"/>
                  <a:chExt cx="4724648" cy="302471"/>
                </a:xfrm>
              </p:grpSpPr>
              <p:grpSp>
                <p:nvGrpSpPr>
                  <p:cNvPr id="212" name="Grupo 101"/>
                  <p:cNvGrpSpPr/>
                  <p:nvPr/>
                </p:nvGrpSpPr>
                <p:grpSpPr>
                  <a:xfrm>
                    <a:off x="1864953" y="6310282"/>
                    <a:ext cx="776647" cy="278822"/>
                    <a:chOff x="1864953" y="6310282"/>
                    <a:chExt cx="776647" cy="278822"/>
                  </a:xfrm>
                </p:grpSpPr>
                <p:sp>
                  <p:nvSpPr>
                    <p:cNvPr id="242" name="Elipse 241"/>
                    <p:cNvSpPr/>
                    <p:nvPr/>
                  </p:nvSpPr>
                  <p:spPr>
                    <a:xfrm>
                      <a:off x="1864953" y="6366637"/>
                      <a:ext cx="144000" cy="144001"/>
                    </a:xfrm>
                    <a:prstGeom prst="ellipse">
                      <a:avLst/>
                    </a:prstGeom>
                    <a:solidFill>
                      <a:srgbClr val="6CB83E"/>
                    </a:solidFill>
                    <a:ln w="25400">
                      <a:solidFill>
                        <a:srgbClr val="FFFF00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pt-BR" sz="1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43" name="CaixaDeTexto 242"/>
                    <p:cNvSpPr txBox="1"/>
                    <p:nvPr/>
                  </p:nvSpPr>
                  <p:spPr>
                    <a:xfrm>
                      <a:off x="1993528" y="6310282"/>
                      <a:ext cx="648072" cy="2788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bIns="36000" rtlCol="0">
                      <a:spAutoFit/>
                    </a:bodyPr>
                    <a:lstStyle/>
                    <a:p>
                      <a:pPr algn="ctr" defTabSz="914400">
                        <a:spcBef>
                          <a:spcPts val="300"/>
                        </a:spcBef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Brasil</a:t>
                      </a:r>
                      <a:endParaRPr lang="pt-BR" sz="9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13" name="Grupo 102"/>
                  <p:cNvGrpSpPr/>
                  <p:nvPr/>
                </p:nvGrpSpPr>
                <p:grpSpPr>
                  <a:xfrm>
                    <a:off x="2708555" y="6310282"/>
                    <a:ext cx="817530" cy="278822"/>
                    <a:chOff x="1889670" y="6310282"/>
                    <a:chExt cx="817530" cy="278822"/>
                  </a:xfrm>
                </p:grpSpPr>
                <p:sp>
                  <p:nvSpPr>
                    <p:cNvPr id="227" name="Elipse 226"/>
                    <p:cNvSpPr/>
                    <p:nvPr/>
                  </p:nvSpPr>
                  <p:spPr>
                    <a:xfrm>
                      <a:off x="1889670" y="6366637"/>
                      <a:ext cx="144000" cy="144001"/>
                    </a:xfrm>
                    <a:prstGeom prst="ellipse">
                      <a:avLst/>
                    </a:prstGeom>
                    <a:solidFill>
                      <a:schemeClr val="accent1">
                        <a:lumMod val="50000"/>
                      </a:schemeClr>
                    </a:solidFill>
                    <a:ln w="25400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pt-BR" sz="1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41" name="CaixaDeTexto 240"/>
                    <p:cNvSpPr txBox="1"/>
                    <p:nvPr/>
                  </p:nvSpPr>
                  <p:spPr>
                    <a:xfrm>
                      <a:off x="2059129" y="6310282"/>
                      <a:ext cx="648071" cy="2788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bIns="36000" rtlCol="0">
                      <a:spAutoFit/>
                    </a:bodyPr>
                    <a:lstStyle/>
                    <a:p>
                      <a:pPr algn="ctr" defTabSz="914400">
                        <a:spcBef>
                          <a:spcPts val="300"/>
                        </a:spcBef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Rússia</a:t>
                      </a:r>
                      <a:endParaRPr lang="pt-BR" sz="9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14" name="Grupo 103"/>
                  <p:cNvGrpSpPr/>
                  <p:nvPr/>
                </p:nvGrpSpPr>
                <p:grpSpPr>
                  <a:xfrm>
                    <a:off x="3618371" y="6310282"/>
                    <a:ext cx="765763" cy="278822"/>
                    <a:chOff x="1980601" y="6310282"/>
                    <a:chExt cx="765763" cy="278822"/>
                  </a:xfrm>
                </p:grpSpPr>
                <p:sp>
                  <p:nvSpPr>
                    <p:cNvPr id="221" name="Elipse 220"/>
                    <p:cNvSpPr/>
                    <p:nvPr/>
                  </p:nvSpPr>
                  <p:spPr>
                    <a:xfrm>
                      <a:off x="1980601" y="6366637"/>
                      <a:ext cx="144000" cy="144001"/>
                    </a:xfrm>
                    <a:prstGeom prst="ellipse">
                      <a:avLst/>
                    </a:prstGeom>
                    <a:solidFill>
                      <a:srgbClr val="D12715"/>
                    </a:solidFill>
                    <a:ln w="25400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pt-BR" sz="1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22" name="CaixaDeTexto 221"/>
                    <p:cNvSpPr txBox="1"/>
                    <p:nvPr/>
                  </p:nvSpPr>
                  <p:spPr>
                    <a:xfrm>
                      <a:off x="2098291" y="6310282"/>
                      <a:ext cx="648073" cy="2788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bIns="36000" rtlCol="0">
                      <a:spAutoFit/>
                    </a:bodyPr>
                    <a:lstStyle/>
                    <a:p>
                      <a:pPr algn="ctr" defTabSz="914400">
                        <a:spcBef>
                          <a:spcPts val="300"/>
                        </a:spcBef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pt-BR" sz="9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15" name="Grupo 104"/>
                  <p:cNvGrpSpPr/>
                  <p:nvPr/>
                </p:nvGrpSpPr>
                <p:grpSpPr>
                  <a:xfrm>
                    <a:off x="4448938" y="6310282"/>
                    <a:ext cx="754877" cy="278822"/>
                    <a:chOff x="1992283" y="6310282"/>
                    <a:chExt cx="754877" cy="278822"/>
                  </a:xfrm>
                </p:grpSpPr>
                <p:sp>
                  <p:nvSpPr>
                    <p:cNvPr id="219" name="Elipse 218"/>
                    <p:cNvSpPr/>
                    <p:nvPr/>
                  </p:nvSpPr>
                  <p:spPr>
                    <a:xfrm>
                      <a:off x="1992283" y="6366637"/>
                      <a:ext cx="144000" cy="144001"/>
                    </a:xfrm>
                    <a:prstGeom prst="ellipse">
                      <a:avLst/>
                    </a:prstGeom>
                    <a:solidFill>
                      <a:schemeClr val="accent6"/>
                    </a:solidFill>
                    <a:ln w="25400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pt-BR" sz="1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20" name="CaixaDeTexto 219"/>
                    <p:cNvSpPr txBox="1"/>
                    <p:nvPr/>
                  </p:nvSpPr>
                  <p:spPr>
                    <a:xfrm>
                      <a:off x="2099086" y="6310282"/>
                      <a:ext cx="648074" cy="2788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bIns="36000" rtlCol="0">
                      <a:spAutoFit/>
                    </a:bodyPr>
                    <a:lstStyle/>
                    <a:p>
                      <a:pPr algn="ctr" defTabSz="914400">
                        <a:spcBef>
                          <a:spcPts val="300"/>
                        </a:spcBef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Índia</a:t>
                      </a:r>
                      <a:endParaRPr lang="pt-BR" sz="9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216" name="Grupo 105"/>
                  <p:cNvGrpSpPr/>
                  <p:nvPr/>
                </p:nvGrpSpPr>
                <p:grpSpPr>
                  <a:xfrm>
                    <a:off x="5257712" y="6333931"/>
                    <a:ext cx="1331889" cy="278822"/>
                    <a:chOff x="1982170" y="6333931"/>
                    <a:chExt cx="1331889" cy="278822"/>
                  </a:xfrm>
                </p:grpSpPr>
                <p:sp>
                  <p:nvSpPr>
                    <p:cNvPr id="217" name="Elipse 216"/>
                    <p:cNvSpPr/>
                    <p:nvPr/>
                  </p:nvSpPr>
                  <p:spPr>
                    <a:xfrm>
                      <a:off x="1982170" y="6390286"/>
                      <a:ext cx="190760" cy="144001"/>
                    </a:xfrm>
                    <a:prstGeom prst="ellipse">
                      <a:avLst/>
                    </a:prstGeom>
                    <a:solidFill>
                      <a:srgbClr val="873AC0"/>
                    </a:solidFill>
                    <a:ln w="25400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pt-BR" sz="180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218" name="CaixaDeTexto 217"/>
                    <p:cNvSpPr txBox="1"/>
                    <p:nvPr/>
                  </p:nvSpPr>
                  <p:spPr>
                    <a:xfrm>
                      <a:off x="2110746" y="6333931"/>
                      <a:ext cx="1203313" cy="2788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36000" tIns="36000" bIns="36000" rtlCol="0">
                      <a:spAutoFit/>
                    </a:bodyPr>
                    <a:lstStyle/>
                    <a:p>
                      <a:pPr algn="ctr" defTabSz="914400">
                        <a:spcBef>
                          <a:spcPts val="300"/>
                        </a:spcBef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África do Sul</a:t>
                      </a:r>
                      <a:endParaRPr lang="pt-BR" sz="9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2" name="Grupo 1"/>
              <p:cNvGrpSpPr/>
              <p:nvPr/>
            </p:nvGrpSpPr>
            <p:grpSpPr>
              <a:xfrm rot="5400000">
                <a:off x="4411722" y="3517079"/>
                <a:ext cx="3918915" cy="883713"/>
                <a:chOff x="5477159" y="1682065"/>
                <a:chExt cx="3918915" cy="883713"/>
              </a:xfrm>
            </p:grpSpPr>
            <p:cxnSp>
              <p:nvCxnSpPr>
                <p:cNvPr id="140" name="Conector reto 139"/>
                <p:cNvCxnSpPr/>
                <p:nvPr/>
              </p:nvCxnSpPr>
              <p:spPr>
                <a:xfrm>
                  <a:off x="6165730" y="2081022"/>
                  <a:ext cx="3230344" cy="0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CaixaDeTexto 140"/>
                <p:cNvSpPr txBox="1"/>
                <p:nvPr/>
              </p:nvSpPr>
              <p:spPr>
                <a:xfrm rot="16200000">
                  <a:off x="5250746" y="1908478"/>
                  <a:ext cx="8837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1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Telefonia fixa</a:t>
                  </a:r>
                </a:p>
              </p:txBody>
            </p:sp>
            <p:grpSp>
              <p:nvGrpSpPr>
                <p:cNvPr id="142" name="Grupo 31"/>
                <p:cNvGrpSpPr/>
                <p:nvPr/>
              </p:nvGrpSpPr>
              <p:grpSpPr>
                <a:xfrm>
                  <a:off x="7021006" y="1788569"/>
                  <a:ext cx="168539" cy="374262"/>
                  <a:chOff x="2211669" y="786077"/>
                  <a:chExt cx="216000" cy="494098"/>
                </a:xfrm>
              </p:grpSpPr>
              <p:sp>
                <p:nvSpPr>
                  <p:cNvPr id="210" name="Elipse 209"/>
                  <p:cNvSpPr/>
                  <p:nvPr/>
                </p:nvSpPr>
                <p:spPr>
                  <a:xfrm>
                    <a:off x="2211669" y="1064170"/>
                    <a:ext cx="216000" cy="216005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11" name="CaixaDeTexto 210"/>
                  <p:cNvSpPr txBox="1"/>
                  <p:nvPr/>
                </p:nvSpPr>
                <p:spPr>
                  <a:xfrm rot="16200000">
                    <a:off x="2197922" y="818441"/>
                    <a:ext cx="229060" cy="164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41</a:t>
                    </a:r>
                  </a:p>
                </p:txBody>
              </p:sp>
            </p:grpSp>
            <p:grpSp>
              <p:nvGrpSpPr>
                <p:cNvPr id="143" name="Grupo 32"/>
                <p:cNvGrpSpPr/>
                <p:nvPr/>
              </p:nvGrpSpPr>
              <p:grpSpPr>
                <a:xfrm>
                  <a:off x="7318174" y="1788568"/>
                  <a:ext cx="168540" cy="374260"/>
                  <a:chOff x="2592513" y="786067"/>
                  <a:chExt cx="216000" cy="494081"/>
                </a:xfrm>
              </p:grpSpPr>
              <p:sp>
                <p:nvSpPr>
                  <p:cNvPr id="208" name="Elipse 207"/>
                  <p:cNvSpPr/>
                  <p:nvPr/>
                </p:nvSpPr>
                <p:spPr>
                  <a:xfrm>
                    <a:off x="2592513" y="1064150"/>
                    <a:ext cx="216000" cy="215998"/>
                  </a:xfrm>
                  <a:prstGeom prst="ellipse">
                    <a:avLst/>
                  </a:prstGeom>
                  <a:solidFill>
                    <a:srgbClr val="6CB83E"/>
                  </a:solidFill>
                  <a:ln w="28575">
                    <a:solidFill>
                      <a:srgbClr val="FFF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9" name="CaixaDeTexto 208"/>
                  <p:cNvSpPr txBox="1"/>
                  <p:nvPr/>
                </p:nvSpPr>
                <p:spPr>
                  <a:xfrm rot="16200000">
                    <a:off x="2589429" y="818428"/>
                    <a:ext cx="229053" cy="1643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55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4" name="Grupo 33"/>
                <p:cNvGrpSpPr/>
                <p:nvPr/>
              </p:nvGrpSpPr>
              <p:grpSpPr>
                <a:xfrm>
                  <a:off x="7486368" y="1788568"/>
                  <a:ext cx="168539" cy="374260"/>
                  <a:chOff x="2734291" y="786061"/>
                  <a:chExt cx="216000" cy="494083"/>
                </a:xfrm>
              </p:grpSpPr>
              <p:sp>
                <p:nvSpPr>
                  <p:cNvPr id="206" name="Elipse 205"/>
                  <p:cNvSpPr/>
                  <p:nvPr/>
                </p:nvSpPr>
                <p:spPr>
                  <a:xfrm>
                    <a:off x="2734291" y="1064145"/>
                    <a:ext cx="216000" cy="215999"/>
                  </a:xfrm>
                  <a:prstGeom prst="ellipse">
                    <a:avLst/>
                  </a:prstGeom>
                  <a:solidFill>
                    <a:srgbClr val="D12715"/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7" name="CaixaDeTexto 206"/>
                  <p:cNvSpPr txBox="1"/>
                  <p:nvPr/>
                </p:nvSpPr>
                <p:spPr>
                  <a:xfrm rot="16200000">
                    <a:off x="2749380" y="818422"/>
                    <a:ext cx="229054" cy="164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58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5" name="Grupo 34"/>
                <p:cNvGrpSpPr/>
                <p:nvPr/>
              </p:nvGrpSpPr>
              <p:grpSpPr>
                <a:xfrm>
                  <a:off x="8309894" y="1777937"/>
                  <a:ext cx="168539" cy="384893"/>
                  <a:chOff x="3863503" y="772042"/>
                  <a:chExt cx="216000" cy="508132"/>
                </a:xfrm>
              </p:grpSpPr>
              <p:sp>
                <p:nvSpPr>
                  <p:cNvPr id="204" name="Elipse 203"/>
                  <p:cNvSpPr/>
                  <p:nvPr/>
                </p:nvSpPr>
                <p:spPr>
                  <a:xfrm>
                    <a:off x="3863503" y="1064170"/>
                    <a:ext cx="216000" cy="216004"/>
                  </a:xfrm>
                  <a:prstGeom prst="ellipse">
                    <a:avLst/>
                  </a:prstGeom>
                  <a:solidFill>
                    <a:srgbClr val="873AC0"/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5" name="CaixaDeTexto 204"/>
                  <p:cNvSpPr txBox="1"/>
                  <p:nvPr/>
                </p:nvSpPr>
                <p:spPr>
                  <a:xfrm rot="16200000">
                    <a:off x="3837709" y="804406"/>
                    <a:ext cx="229060" cy="164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99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6" name="Grupo 35"/>
                <p:cNvGrpSpPr/>
                <p:nvPr/>
              </p:nvGrpSpPr>
              <p:grpSpPr>
                <a:xfrm>
                  <a:off x="8694107" y="1724633"/>
                  <a:ext cx="168540" cy="438205"/>
                  <a:chOff x="4355902" y="701669"/>
                  <a:chExt cx="216000" cy="578509"/>
                </a:xfrm>
              </p:grpSpPr>
              <p:sp>
                <p:nvSpPr>
                  <p:cNvPr id="202" name="Elipse 201"/>
                  <p:cNvSpPr/>
                  <p:nvPr/>
                </p:nvSpPr>
                <p:spPr>
                  <a:xfrm>
                    <a:off x="4355902" y="1064174"/>
                    <a:ext cx="216000" cy="216004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3" name="CaixaDeTexto 202"/>
                  <p:cNvSpPr txBox="1"/>
                  <p:nvPr/>
                </p:nvSpPr>
                <p:spPr>
                  <a:xfrm rot="16200000">
                    <a:off x="4306654" y="776334"/>
                    <a:ext cx="313662" cy="1643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118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3" name="Grupo 2"/>
              <p:cNvGrpSpPr/>
              <p:nvPr/>
            </p:nvGrpSpPr>
            <p:grpSpPr>
              <a:xfrm rot="5400000">
                <a:off x="3697341" y="3517078"/>
                <a:ext cx="3918916" cy="883713"/>
                <a:chOff x="5477221" y="3627904"/>
                <a:chExt cx="3918916" cy="883713"/>
              </a:xfrm>
            </p:grpSpPr>
            <p:cxnSp>
              <p:nvCxnSpPr>
                <p:cNvPr id="127" name="Conector reto 126"/>
                <p:cNvCxnSpPr/>
                <p:nvPr/>
              </p:nvCxnSpPr>
              <p:spPr>
                <a:xfrm>
                  <a:off x="6165793" y="4026862"/>
                  <a:ext cx="3230344" cy="0"/>
                </a:xfrm>
                <a:prstGeom prst="line">
                  <a:avLst/>
                </a:prstGeom>
                <a:ln w="44450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CaixaDeTexto 127"/>
                <p:cNvSpPr txBox="1"/>
                <p:nvPr/>
              </p:nvSpPr>
              <p:spPr>
                <a:xfrm rot="16200000">
                  <a:off x="5250808" y="3854317"/>
                  <a:ext cx="8837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1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Telefonia móvel</a:t>
                  </a:r>
                </a:p>
              </p:txBody>
            </p:sp>
            <p:grpSp>
              <p:nvGrpSpPr>
                <p:cNvPr id="147" name="Grupo 36"/>
                <p:cNvGrpSpPr/>
                <p:nvPr/>
              </p:nvGrpSpPr>
              <p:grpSpPr>
                <a:xfrm>
                  <a:off x="8734011" y="3664653"/>
                  <a:ext cx="168540" cy="440730"/>
                  <a:chOff x="4355968" y="2547057"/>
                  <a:chExt cx="216000" cy="581835"/>
                </a:xfrm>
              </p:grpSpPr>
              <p:sp>
                <p:nvSpPr>
                  <p:cNvPr id="200" name="Elipse 199"/>
                  <p:cNvSpPr/>
                  <p:nvPr/>
                </p:nvSpPr>
                <p:spPr>
                  <a:xfrm>
                    <a:off x="4355968" y="2912891"/>
                    <a:ext cx="216000" cy="216001"/>
                  </a:xfrm>
                  <a:prstGeom prst="ellipse">
                    <a:avLst/>
                  </a:prstGeom>
                  <a:solidFill>
                    <a:schemeClr val="accent6"/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1" name="CaixaDeTexto 200"/>
                  <p:cNvSpPr txBox="1"/>
                  <p:nvPr/>
                </p:nvSpPr>
                <p:spPr>
                  <a:xfrm rot="16200000">
                    <a:off x="4331366" y="2621719"/>
                    <a:ext cx="313656" cy="1643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116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8" name="Grupo 37"/>
                <p:cNvGrpSpPr/>
                <p:nvPr/>
              </p:nvGrpSpPr>
              <p:grpSpPr>
                <a:xfrm>
                  <a:off x="8568945" y="3653961"/>
                  <a:ext cx="168540" cy="451420"/>
                  <a:chOff x="2734359" y="2532947"/>
                  <a:chExt cx="216000" cy="595949"/>
                </a:xfrm>
              </p:grpSpPr>
              <p:sp>
                <p:nvSpPr>
                  <p:cNvPr id="198" name="Elipse 197"/>
                  <p:cNvSpPr/>
                  <p:nvPr/>
                </p:nvSpPr>
                <p:spPr>
                  <a:xfrm>
                    <a:off x="2734359" y="2912896"/>
                    <a:ext cx="216000" cy="216000"/>
                  </a:xfrm>
                  <a:prstGeom prst="ellipse">
                    <a:avLst/>
                  </a:prstGeom>
                  <a:solidFill>
                    <a:srgbClr val="D12715"/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9" name="CaixaDeTexto 198"/>
                  <p:cNvSpPr txBox="1"/>
                  <p:nvPr/>
                </p:nvSpPr>
                <p:spPr>
                  <a:xfrm rot="16200000">
                    <a:off x="2649143" y="2621725"/>
                    <a:ext cx="341889" cy="16433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114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49" name="Grupo 38"/>
                <p:cNvGrpSpPr/>
                <p:nvPr/>
              </p:nvGrpSpPr>
              <p:grpSpPr>
                <a:xfrm>
                  <a:off x="7038063" y="3736802"/>
                  <a:ext cx="168540" cy="368577"/>
                  <a:chOff x="2592578" y="2642308"/>
                  <a:chExt cx="216000" cy="486582"/>
                </a:xfrm>
              </p:grpSpPr>
              <p:sp>
                <p:nvSpPr>
                  <p:cNvPr id="196" name="Elipse 195"/>
                  <p:cNvSpPr/>
                  <p:nvPr/>
                </p:nvSpPr>
                <p:spPr>
                  <a:xfrm>
                    <a:off x="2592578" y="2912890"/>
                    <a:ext cx="216000" cy="216000"/>
                  </a:xfrm>
                  <a:prstGeom prst="ellipse">
                    <a:avLst/>
                  </a:prstGeom>
                  <a:solidFill>
                    <a:srgbClr val="6CB83E"/>
                  </a:solidFill>
                  <a:ln w="28575">
                    <a:solidFill>
                      <a:srgbClr val="FFFF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7" name="CaixaDeTexto 196"/>
                  <p:cNvSpPr txBox="1"/>
                  <p:nvPr/>
                </p:nvSpPr>
                <p:spPr>
                  <a:xfrm rot="16200000">
                    <a:off x="2589494" y="2674670"/>
                    <a:ext cx="229056" cy="1643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41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0" name="Grupo 39"/>
                <p:cNvGrpSpPr/>
                <p:nvPr/>
              </p:nvGrpSpPr>
              <p:grpSpPr>
                <a:xfrm>
                  <a:off x="6247899" y="3736805"/>
                  <a:ext cx="168539" cy="368574"/>
                  <a:chOff x="2211735" y="2642334"/>
                  <a:chExt cx="216000" cy="486582"/>
                </a:xfrm>
              </p:grpSpPr>
              <p:sp>
                <p:nvSpPr>
                  <p:cNvPr id="194" name="Elipse 193"/>
                  <p:cNvSpPr/>
                  <p:nvPr/>
                </p:nvSpPr>
                <p:spPr>
                  <a:xfrm>
                    <a:off x="2211735" y="2912915"/>
                    <a:ext cx="216000" cy="216001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5" name="CaixaDeTexto 194"/>
                  <p:cNvSpPr txBox="1"/>
                  <p:nvPr/>
                </p:nvSpPr>
                <p:spPr>
                  <a:xfrm rot="16200000">
                    <a:off x="2211618" y="2674697"/>
                    <a:ext cx="229057" cy="164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1" name="Grupo 40"/>
                <p:cNvGrpSpPr/>
                <p:nvPr/>
              </p:nvGrpSpPr>
              <p:grpSpPr>
                <a:xfrm>
                  <a:off x="6833179" y="3736706"/>
                  <a:ext cx="168539" cy="376925"/>
                  <a:chOff x="3863574" y="2631293"/>
                  <a:chExt cx="216000" cy="497601"/>
                </a:xfrm>
              </p:grpSpPr>
              <p:sp>
                <p:nvSpPr>
                  <p:cNvPr id="192" name="Elipse 191"/>
                  <p:cNvSpPr/>
                  <p:nvPr/>
                </p:nvSpPr>
                <p:spPr>
                  <a:xfrm>
                    <a:off x="3863574" y="2912893"/>
                    <a:ext cx="216000" cy="216001"/>
                  </a:xfrm>
                  <a:prstGeom prst="ellipse">
                    <a:avLst/>
                  </a:prstGeom>
                  <a:solidFill>
                    <a:srgbClr val="873AC0"/>
                  </a:solidFill>
                  <a:ln w="2857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pt-BR" sz="180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3" name="CaixaDeTexto 192"/>
                  <p:cNvSpPr txBox="1"/>
                  <p:nvPr/>
                </p:nvSpPr>
                <p:spPr>
                  <a:xfrm rot="16200000">
                    <a:off x="3867776" y="2663654"/>
                    <a:ext cx="229055" cy="16433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 defTabSz="914400">
                      <a:spcBef>
                        <a:spcPts val="300"/>
                      </a:spcBef>
                    </a:pPr>
                    <a:r>
                      <a:rPr lang="pt-BR" sz="1100" b="1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35</a:t>
                    </a:r>
                    <a:endParaRPr lang="pt-BR" sz="11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1" name="Grupo 10"/>
              <p:cNvGrpSpPr/>
              <p:nvPr/>
            </p:nvGrpSpPr>
            <p:grpSpPr>
              <a:xfrm rot="5400000">
                <a:off x="5728391" y="3710570"/>
                <a:ext cx="3694637" cy="721007"/>
                <a:chOff x="5701458" y="-179823"/>
                <a:chExt cx="3694637" cy="721007"/>
              </a:xfrm>
            </p:grpSpPr>
            <p:cxnSp>
              <p:nvCxnSpPr>
                <p:cNvPr id="129" name="Conector reto 128"/>
                <p:cNvCxnSpPr/>
                <p:nvPr/>
              </p:nvCxnSpPr>
              <p:spPr>
                <a:xfrm>
                  <a:off x="6165751" y="170589"/>
                  <a:ext cx="3230344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CaixaDeTexto 129"/>
                <p:cNvSpPr txBox="1"/>
                <p:nvPr/>
              </p:nvSpPr>
              <p:spPr>
                <a:xfrm rot="16200000">
                  <a:off x="5479123" y="103405"/>
                  <a:ext cx="66011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>
                    <a:spcBef>
                      <a:spcPts val="300"/>
                    </a:spcBef>
                  </a:pPr>
                  <a:r>
                    <a:rPr lang="pt-BR" sz="8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Estradas</a:t>
                  </a:r>
                </a:p>
              </p:txBody>
            </p:sp>
            <p:sp>
              <p:nvSpPr>
                <p:cNvPr id="152" name="Elipse 151"/>
                <p:cNvSpPr/>
                <p:nvPr/>
              </p:nvSpPr>
              <p:spPr>
                <a:xfrm>
                  <a:off x="7044154" y="98084"/>
                  <a:ext cx="140450" cy="136347"/>
                </a:xfrm>
                <a:prstGeom prst="ellipse">
                  <a:avLst/>
                </a:prstGeom>
                <a:solidFill>
                  <a:srgbClr val="873AC0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3" name="CaixaDeTexto 152"/>
                <p:cNvSpPr txBox="1"/>
                <p:nvPr/>
              </p:nvSpPr>
              <p:spPr>
                <a:xfrm rot="16200000">
                  <a:off x="7033060" y="-103968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42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4" name="Elipse 153"/>
                <p:cNvSpPr/>
                <p:nvPr/>
              </p:nvSpPr>
              <p:spPr>
                <a:xfrm>
                  <a:off x="8822677" y="98084"/>
                  <a:ext cx="140450" cy="136347"/>
                </a:xfrm>
                <a:prstGeom prst="ellipse">
                  <a:avLst/>
                </a:prstGeom>
                <a:solidFill>
                  <a:srgbClr val="6CB83E"/>
                </a:solidFill>
                <a:ln w="28575">
                  <a:solidFill>
                    <a:srgbClr val="FFF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5" name="CaixaDeTexto 154"/>
                <p:cNvSpPr txBox="1"/>
                <p:nvPr/>
              </p:nvSpPr>
              <p:spPr>
                <a:xfrm rot="16200000">
                  <a:off x="8787077" y="-114601"/>
                  <a:ext cx="228239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123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6" name="Elipse 155"/>
                <p:cNvSpPr/>
                <p:nvPr/>
              </p:nvSpPr>
              <p:spPr>
                <a:xfrm>
                  <a:off x="9137401" y="98084"/>
                  <a:ext cx="140450" cy="136347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7" name="CaixaDeTexto 156"/>
                <p:cNvSpPr txBox="1"/>
                <p:nvPr/>
              </p:nvSpPr>
              <p:spPr>
                <a:xfrm rot="16200000">
                  <a:off x="9092180" y="-114602"/>
                  <a:ext cx="252838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136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8" name="Elipse 157"/>
                <p:cNvSpPr/>
                <p:nvPr/>
              </p:nvSpPr>
              <p:spPr>
                <a:xfrm>
                  <a:off x="8024978" y="98084"/>
                  <a:ext cx="140450" cy="136347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9" name="CaixaDeTexto 158"/>
                <p:cNvSpPr txBox="1"/>
                <p:nvPr/>
              </p:nvSpPr>
              <p:spPr>
                <a:xfrm rot="16200000">
                  <a:off x="7983777" y="-103968"/>
                  <a:ext cx="237589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86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" name="Elipse 159"/>
                <p:cNvSpPr/>
                <p:nvPr/>
              </p:nvSpPr>
              <p:spPr>
                <a:xfrm>
                  <a:off x="7311003" y="98084"/>
                  <a:ext cx="140450" cy="136347"/>
                </a:xfrm>
                <a:prstGeom prst="ellipse">
                  <a:avLst/>
                </a:prstGeom>
                <a:solidFill>
                  <a:srgbClr val="D12715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1" name="CaixaDeTexto 160"/>
                <p:cNvSpPr txBox="1"/>
                <p:nvPr/>
              </p:nvSpPr>
              <p:spPr>
                <a:xfrm rot="16200000">
                  <a:off x="7308403" y="-103968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54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upo 14"/>
              <p:cNvGrpSpPr/>
              <p:nvPr/>
            </p:nvGrpSpPr>
            <p:grpSpPr>
              <a:xfrm rot="5400000">
                <a:off x="5180707" y="3741017"/>
                <a:ext cx="3694637" cy="660114"/>
                <a:chOff x="5701492" y="4387220"/>
                <a:chExt cx="3694637" cy="660114"/>
              </a:xfrm>
            </p:grpSpPr>
            <p:cxnSp>
              <p:nvCxnSpPr>
                <p:cNvPr id="131" name="Conector reto 130"/>
                <p:cNvCxnSpPr/>
                <p:nvPr/>
              </p:nvCxnSpPr>
              <p:spPr>
                <a:xfrm>
                  <a:off x="6165785" y="4740537"/>
                  <a:ext cx="3230344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CaixaDeTexto 131"/>
                <p:cNvSpPr txBox="1"/>
                <p:nvPr/>
              </p:nvSpPr>
              <p:spPr>
                <a:xfrm rot="16200000">
                  <a:off x="5479157" y="4609555"/>
                  <a:ext cx="66011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>
                    <a:spcBef>
                      <a:spcPts val="300"/>
                    </a:spcBef>
                  </a:pPr>
                  <a:r>
                    <a:rPr lang="pt-BR" sz="8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Ferrovias</a:t>
                  </a:r>
                </a:p>
              </p:txBody>
            </p:sp>
            <p:sp>
              <p:nvSpPr>
                <p:cNvPr id="162" name="Elipse 161"/>
                <p:cNvSpPr/>
                <p:nvPr/>
              </p:nvSpPr>
              <p:spPr>
                <a:xfrm>
                  <a:off x="6576076" y="4675298"/>
                  <a:ext cx="140450" cy="136347"/>
                </a:xfrm>
                <a:prstGeom prst="ellipse">
                  <a:avLst/>
                </a:prstGeom>
                <a:solidFill>
                  <a:srgbClr val="D12715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3" name="CaixaDeTexto 162"/>
                <p:cNvSpPr txBox="1"/>
                <p:nvPr/>
              </p:nvSpPr>
              <p:spPr>
                <a:xfrm rot="16200000">
                  <a:off x="6562843" y="4490343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22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6719275" y="4675298"/>
                  <a:ext cx="140450" cy="136347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5" name="CaixaDeTexto 164"/>
                <p:cNvSpPr txBox="1"/>
                <p:nvPr/>
              </p:nvSpPr>
              <p:spPr>
                <a:xfrm rot="16200000">
                  <a:off x="6676037" y="4490343"/>
                  <a:ext cx="237589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27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Elipse 165"/>
                <p:cNvSpPr/>
                <p:nvPr/>
              </p:nvSpPr>
              <p:spPr>
                <a:xfrm>
                  <a:off x="6890773" y="4675298"/>
                  <a:ext cx="140450" cy="136347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7" name="CaixaDeTexto 166"/>
                <p:cNvSpPr txBox="1"/>
                <p:nvPr/>
              </p:nvSpPr>
              <p:spPr>
                <a:xfrm rot="16200000">
                  <a:off x="6874272" y="4490343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30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Elipse 167"/>
                <p:cNvSpPr/>
                <p:nvPr/>
              </p:nvSpPr>
              <p:spPr>
                <a:xfrm>
                  <a:off x="8343211" y="4675298"/>
                  <a:ext cx="140450" cy="136347"/>
                </a:xfrm>
                <a:prstGeom prst="ellipse">
                  <a:avLst/>
                </a:prstGeom>
                <a:solidFill>
                  <a:srgbClr val="6CB83E"/>
                </a:solidFill>
                <a:ln w="28575">
                  <a:solidFill>
                    <a:srgbClr val="FFF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9" name="CaixaDeTexto 168"/>
                <p:cNvSpPr txBox="1"/>
                <p:nvPr/>
              </p:nvSpPr>
              <p:spPr>
                <a:xfrm rot="16200000">
                  <a:off x="8305576" y="4445559"/>
                  <a:ext cx="228239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100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0" name="Elipse 169"/>
                <p:cNvSpPr/>
                <p:nvPr/>
              </p:nvSpPr>
              <p:spPr>
                <a:xfrm>
                  <a:off x="7146027" y="4675298"/>
                  <a:ext cx="140450" cy="136347"/>
                </a:xfrm>
                <a:prstGeom prst="ellipse">
                  <a:avLst/>
                </a:prstGeom>
                <a:solidFill>
                  <a:srgbClr val="873AC0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1" name="CaixaDeTexto 170"/>
                <p:cNvSpPr txBox="1"/>
                <p:nvPr/>
              </p:nvSpPr>
              <p:spPr>
                <a:xfrm rot="16200000">
                  <a:off x="7132896" y="4490343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46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" name="Grupo 15"/>
              <p:cNvGrpSpPr/>
              <p:nvPr/>
            </p:nvGrpSpPr>
            <p:grpSpPr>
              <a:xfrm rot="5400000">
                <a:off x="6887862" y="3694111"/>
                <a:ext cx="3694633" cy="753928"/>
                <a:chOff x="5701510" y="4333100"/>
                <a:chExt cx="3694633" cy="753928"/>
              </a:xfrm>
            </p:grpSpPr>
            <p:cxnSp>
              <p:nvCxnSpPr>
                <p:cNvPr id="133" name="Conector reto 132"/>
                <p:cNvCxnSpPr/>
                <p:nvPr/>
              </p:nvCxnSpPr>
              <p:spPr>
                <a:xfrm>
                  <a:off x="6165799" y="4663268"/>
                  <a:ext cx="3230344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CaixaDeTexto 133"/>
                <p:cNvSpPr txBox="1"/>
                <p:nvPr/>
              </p:nvSpPr>
              <p:spPr>
                <a:xfrm rot="16200000">
                  <a:off x="5479175" y="4649249"/>
                  <a:ext cx="66011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914400">
                    <a:spcBef>
                      <a:spcPts val="300"/>
                    </a:spcBef>
                  </a:pPr>
                  <a:r>
                    <a:rPr lang="pt-BR" sz="8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Portos </a:t>
                  </a:r>
                </a:p>
              </p:txBody>
            </p:sp>
            <p:sp>
              <p:nvSpPr>
                <p:cNvPr id="172" name="Elipse 171"/>
                <p:cNvSpPr/>
                <p:nvPr/>
              </p:nvSpPr>
              <p:spPr>
                <a:xfrm>
                  <a:off x="7235839" y="4598734"/>
                  <a:ext cx="140450" cy="136347"/>
                </a:xfrm>
                <a:prstGeom prst="ellipse">
                  <a:avLst/>
                </a:prstGeom>
                <a:solidFill>
                  <a:srgbClr val="873AC0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3" name="CaixaDeTexto 172"/>
                <p:cNvSpPr txBox="1"/>
                <p:nvPr/>
              </p:nvSpPr>
              <p:spPr>
                <a:xfrm rot="16200000">
                  <a:off x="7222706" y="4417921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52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Elipse 173"/>
                <p:cNvSpPr/>
                <p:nvPr/>
              </p:nvSpPr>
              <p:spPr>
                <a:xfrm>
                  <a:off x="7439278" y="4598734"/>
                  <a:ext cx="140450" cy="136347"/>
                </a:xfrm>
                <a:prstGeom prst="ellipse">
                  <a:avLst/>
                </a:prstGeom>
                <a:solidFill>
                  <a:srgbClr val="D12715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5" name="CaixaDeTexto 174"/>
                <p:cNvSpPr txBox="1"/>
                <p:nvPr/>
              </p:nvSpPr>
              <p:spPr>
                <a:xfrm rot="16200000">
                  <a:off x="7434639" y="4417921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59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Elipse 175"/>
                <p:cNvSpPr/>
                <p:nvPr/>
              </p:nvSpPr>
              <p:spPr>
                <a:xfrm>
                  <a:off x="7895927" y="4598734"/>
                  <a:ext cx="140450" cy="136347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7" name="CaixaDeTexto 176"/>
                <p:cNvSpPr txBox="1"/>
                <p:nvPr/>
              </p:nvSpPr>
              <p:spPr>
                <a:xfrm rot="16200000">
                  <a:off x="7852687" y="4417921"/>
                  <a:ext cx="237589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80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8" name="Elipse 177"/>
                <p:cNvSpPr/>
                <p:nvPr/>
              </p:nvSpPr>
              <p:spPr>
                <a:xfrm>
                  <a:off x="8193567" y="4598734"/>
                  <a:ext cx="140450" cy="136347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9" name="CaixaDeTexto 178"/>
                <p:cNvSpPr txBox="1"/>
                <p:nvPr/>
              </p:nvSpPr>
              <p:spPr>
                <a:xfrm rot="16200000">
                  <a:off x="8177064" y="4417921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93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0" name="Elipse 179"/>
                <p:cNvSpPr/>
                <p:nvPr/>
              </p:nvSpPr>
              <p:spPr>
                <a:xfrm>
                  <a:off x="9080067" y="4598734"/>
                  <a:ext cx="140450" cy="136347"/>
                </a:xfrm>
                <a:prstGeom prst="ellipse">
                  <a:avLst/>
                </a:prstGeom>
                <a:solidFill>
                  <a:srgbClr val="6CB83E"/>
                </a:solidFill>
                <a:ln w="28575">
                  <a:solidFill>
                    <a:srgbClr val="FFF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1" name="CaixaDeTexto 180"/>
                <p:cNvSpPr txBox="1"/>
                <p:nvPr/>
              </p:nvSpPr>
              <p:spPr>
                <a:xfrm rot="16200000">
                  <a:off x="9042435" y="4386022"/>
                  <a:ext cx="228239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135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 rot="5400000">
                <a:off x="6241323" y="3658624"/>
                <a:ext cx="3789193" cy="730340"/>
                <a:chOff x="5606950" y="4792969"/>
                <a:chExt cx="3789193" cy="730340"/>
              </a:xfrm>
            </p:grpSpPr>
            <p:cxnSp>
              <p:nvCxnSpPr>
                <p:cNvPr id="135" name="Conector reto 134"/>
                <p:cNvCxnSpPr/>
                <p:nvPr/>
              </p:nvCxnSpPr>
              <p:spPr>
                <a:xfrm>
                  <a:off x="6165799" y="5154172"/>
                  <a:ext cx="3230344" cy="0"/>
                </a:xfrm>
                <a:prstGeom prst="line">
                  <a:avLst/>
                </a:prstGeom>
                <a:ln w="34925">
                  <a:solidFill>
                    <a:schemeClr val="tx1">
                      <a:lumMod val="65000"/>
                      <a:lumOff val="35000"/>
                    </a:schemeClr>
                  </a:solidFill>
                  <a:head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CaixaDeTexto 135"/>
                <p:cNvSpPr txBox="1"/>
                <p:nvPr/>
              </p:nvSpPr>
              <p:spPr>
                <a:xfrm rot="16200000">
                  <a:off x="5413170" y="4990976"/>
                  <a:ext cx="72611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8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Transporte aéreo</a:t>
                  </a:r>
                </a:p>
              </p:txBody>
            </p:sp>
            <p:sp>
              <p:nvSpPr>
                <p:cNvPr id="182" name="Elipse 181"/>
                <p:cNvSpPr/>
                <p:nvPr/>
              </p:nvSpPr>
              <p:spPr>
                <a:xfrm>
                  <a:off x="9080067" y="5085692"/>
                  <a:ext cx="140450" cy="136347"/>
                </a:xfrm>
                <a:prstGeom prst="ellipse">
                  <a:avLst/>
                </a:prstGeom>
                <a:solidFill>
                  <a:srgbClr val="6CB83E"/>
                </a:solidFill>
                <a:ln w="28575">
                  <a:solidFill>
                    <a:srgbClr val="FFFF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3" name="CaixaDeTexto 182"/>
                <p:cNvSpPr txBox="1"/>
                <p:nvPr/>
              </p:nvSpPr>
              <p:spPr>
                <a:xfrm rot="16200000">
                  <a:off x="9033836" y="4858190"/>
                  <a:ext cx="228239" cy="1223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134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4" name="Elipse 183"/>
                <p:cNvSpPr/>
                <p:nvPr/>
              </p:nvSpPr>
              <p:spPr>
                <a:xfrm>
                  <a:off x="8407947" y="5085692"/>
                  <a:ext cx="140450" cy="136347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5" name="CaixaDeTexto 184"/>
                <p:cNvSpPr txBox="1"/>
                <p:nvPr/>
              </p:nvSpPr>
              <p:spPr>
                <a:xfrm rot="16200000">
                  <a:off x="8352091" y="4858190"/>
                  <a:ext cx="252838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104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6" name="Elipse 185"/>
                <p:cNvSpPr/>
                <p:nvPr/>
              </p:nvSpPr>
              <p:spPr>
                <a:xfrm>
                  <a:off x="7523159" y="5085692"/>
                  <a:ext cx="140450" cy="136347"/>
                </a:xfrm>
                <a:prstGeom prst="ellipse">
                  <a:avLst/>
                </a:prstGeom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7" name="CaixaDeTexto 186"/>
                <p:cNvSpPr txBox="1"/>
                <p:nvPr/>
              </p:nvSpPr>
              <p:spPr>
                <a:xfrm rot="16200000">
                  <a:off x="7481956" y="4900722"/>
                  <a:ext cx="237589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68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Elipse 187"/>
                <p:cNvSpPr/>
                <p:nvPr/>
              </p:nvSpPr>
              <p:spPr>
                <a:xfrm>
                  <a:off x="7669555" y="5085692"/>
                  <a:ext cx="140450" cy="136347"/>
                </a:xfrm>
                <a:prstGeom prst="ellipse">
                  <a:avLst/>
                </a:prstGeom>
                <a:solidFill>
                  <a:srgbClr val="D12715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9" name="CaixaDeTexto 188"/>
                <p:cNvSpPr txBox="1"/>
                <p:nvPr/>
              </p:nvSpPr>
              <p:spPr>
                <a:xfrm rot="16200000">
                  <a:off x="7666954" y="4900722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70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0" name="Elipse 189"/>
                <p:cNvSpPr/>
                <p:nvPr/>
              </p:nvSpPr>
              <p:spPr>
                <a:xfrm>
                  <a:off x="6440922" y="5085692"/>
                  <a:ext cx="140450" cy="136347"/>
                </a:xfrm>
                <a:prstGeom prst="ellipse">
                  <a:avLst/>
                </a:prstGeom>
                <a:solidFill>
                  <a:srgbClr val="873AC0"/>
                </a:solidFill>
                <a:ln w="285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pt-BR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1" name="CaixaDeTexto 190"/>
                <p:cNvSpPr txBox="1"/>
                <p:nvPr/>
              </p:nvSpPr>
              <p:spPr>
                <a:xfrm rot="16200000">
                  <a:off x="6429827" y="4900722"/>
                  <a:ext cx="173505" cy="1223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914400">
                    <a:spcBef>
                      <a:spcPts val="300"/>
                    </a:spcBef>
                  </a:pPr>
                  <a:r>
                    <a:rPr lang="pt-BR" sz="105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15</a:t>
                  </a:r>
                  <a:endParaRPr lang="pt-BR" sz="105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32" name="Retângulo 231"/>
          <p:cNvSpPr/>
          <p:nvPr/>
        </p:nvSpPr>
        <p:spPr>
          <a:xfrm>
            <a:off x="935793" y="6593445"/>
            <a:ext cx="2177199" cy="276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 do slide: Consultoria LCA</a:t>
            </a:r>
          </a:p>
        </p:txBody>
      </p:sp>
    </p:spTree>
    <p:extLst>
      <p:ext uri="{BB962C8B-B14F-4D97-AF65-F5344CB8AC3E}">
        <p14:creationId xmlns:p14="http://schemas.microsoft.com/office/powerpoint/2010/main" xmlns="" val="24060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355976" y="1220755"/>
            <a:ext cx="4788024" cy="5184614"/>
            <a:chOff x="4355976" y="915566"/>
            <a:chExt cx="4788024" cy="3888460"/>
          </a:xfrm>
        </p:grpSpPr>
        <p:sp>
          <p:nvSpPr>
            <p:cNvPr id="8" name="TextBox 12"/>
            <p:cNvSpPr txBox="1"/>
            <p:nvPr/>
          </p:nvSpPr>
          <p:spPr>
            <a:xfrm>
              <a:off x="4499992" y="915566"/>
              <a:ext cx="4047998" cy="381642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36000" rIns="0" bIns="36000" rtlCol="0" anchor="ctr" anchorCtr="0">
              <a:noAutofit/>
            </a:bodyPr>
            <a:lstStyle/>
            <a:p>
              <a:pPr defTabSz="914400">
                <a:spcBef>
                  <a:spcPts val="600"/>
                </a:spcBef>
                <a:buClr>
                  <a:srgbClr val="23A9BC"/>
                </a:buClr>
                <a:buSzPct val="50000"/>
              </a:pPr>
              <a:r>
                <a:rPr lang="pt-BR" sz="2800" b="1" dirty="0" smtClean="0">
                  <a:solidFill>
                    <a:srgbClr val="325A87"/>
                  </a:solidFill>
                  <a:latin typeface="Arial" pitchFamily="34" charset="0"/>
                  <a:cs typeface="Arial" pitchFamily="34" charset="0"/>
                </a:rPr>
                <a:t>Tributos e Fundos em 2012: </a:t>
              </a:r>
            </a:p>
            <a:p>
              <a:pPr defTabSz="914400">
                <a:spcBef>
                  <a:spcPts val="600"/>
                </a:spcBef>
                <a:buClr>
                  <a:srgbClr val="23A9BC"/>
                </a:buClr>
                <a:buSzPct val="50000"/>
              </a:pPr>
              <a:r>
                <a:rPr lang="pt-BR" sz="2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~5x o Lucro Líquido</a:t>
              </a:r>
            </a:p>
            <a:p>
              <a:pPr marL="171450" indent="-171450" algn="ctr" defTabSz="914400">
                <a:spcBef>
                  <a:spcPts val="600"/>
                </a:spcBef>
                <a:buClr>
                  <a:srgbClr val="23A9BC"/>
                </a:buClr>
                <a:buSzPct val="50000"/>
              </a:pPr>
              <a:endPara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 algn="ctr" defTabSz="914400">
                <a:spcBef>
                  <a:spcPts val="600"/>
                </a:spcBef>
                <a:buClr>
                  <a:srgbClr val="23A9BC"/>
                </a:buClr>
                <a:buSzPct val="50000"/>
              </a:pPr>
              <a:endParaRPr lang="pt-B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 defTabSz="914400">
                <a:spcBef>
                  <a:spcPts val="600"/>
                </a:spcBef>
                <a:buClr>
                  <a:srgbClr val="23A9BC"/>
                </a:buClr>
                <a:buSzPct val="50000"/>
              </a:pPr>
              <a:r>
                <a:rPr lang="pt-BR" sz="2400" b="1" dirty="0" smtClean="0">
                  <a:solidFill>
                    <a:srgbClr val="325A87"/>
                  </a:solidFill>
                  <a:latin typeface="Arial" pitchFamily="34" charset="0"/>
                  <a:cs typeface="Arial" pitchFamily="34" charset="0"/>
                </a:rPr>
                <a:t>Da Receita Operacional:</a:t>
              </a:r>
              <a:endParaRPr lang="pt-BR" sz="2400" b="1" dirty="0">
                <a:solidFill>
                  <a:srgbClr val="325A87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 defTabSz="914400">
                <a:spcBef>
                  <a:spcPts val="600"/>
                </a:spcBef>
                <a:buClr>
                  <a:srgbClr val="23A9BC"/>
                </a:buClr>
                <a:buSzPct val="50000"/>
              </a:pPr>
              <a:r>
                <a:rPr lang="pt-BR" sz="2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4,8%</a:t>
              </a:r>
              <a:r>
                <a:rPr lang="pt-BR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para</a:t>
              </a:r>
              <a:r>
                <a:rPr lang="pt-BR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acionistas</a:t>
              </a:r>
              <a:endParaRPr lang="pt-BR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indent="-171450" defTabSz="914400">
                <a:spcBef>
                  <a:spcPts val="600"/>
                </a:spcBef>
                <a:buClr>
                  <a:srgbClr val="23A9BC"/>
                </a:buClr>
                <a:buSzPct val="50000"/>
              </a:pPr>
              <a:r>
                <a:rPr lang="pt-BR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30,8% </a:t>
              </a:r>
              <a:r>
                <a:rPr lang="pt-BR" sz="1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para</a:t>
              </a:r>
              <a:r>
                <a:rPr lang="pt-BR" sz="24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8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Tributos e Fundos</a:t>
              </a:r>
              <a:endParaRPr lang="pt-B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4427984" y="2563914"/>
              <a:ext cx="3744416" cy="169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spcAft>
                  <a:spcPts val="400"/>
                </a:spcAft>
              </a:pPr>
              <a:r>
                <a:rPr lang="pt-B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Fonte: LCA, a partir de dados das operadoras de Telecomunicações</a:t>
              </a:r>
              <a:endParaRPr lang="pt-BR" sz="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355976" y="4623977"/>
              <a:ext cx="4788024" cy="180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  <a:spcAft>
                  <a:spcPts val="400"/>
                </a:spcAft>
              </a:pPr>
              <a:r>
                <a:rPr lang="pt-BR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Fonte: </a:t>
              </a:r>
              <a:r>
                <a:rPr lang="pt-B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Desempenho do Setor de Telecomunicações no Brasil. Séries Temporais. 2012. Abril, 2013.</a:t>
              </a:r>
            </a:p>
          </p:txBody>
        </p:sp>
      </p:grpSp>
      <p:sp>
        <p:nvSpPr>
          <p:cNvPr id="16" name="Retângulo 15"/>
          <p:cNvSpPr/>
          <p:nvPr/>
        </p:nvSpPr>
        <p:spPr bwMode="auto">
          <a:xfrm>
            <a:off x="1" y="1052736"/>
            <a:ext cx="4356099" cy="5805263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pt-BR" sz="2800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Espaço Reservado para Número de Slide 1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DE42779-D6AF-46A9-B79D-9CB734B4F003}" type="slidenum">
              <a:rPr lang="pt-B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16</a:t>
            </a:fld>
            <a:endParaRPr lang="pt-B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0" y="1484313"/>
            <a:ext cx="4032250" cy="51847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400" dirty="0" smtClean="0"/>
              <a:t>Telecom </a:t>
            </a:r>
            <a:r>
              <a:rPr lang="pt-BR" sz="2400" dirty="0"/>
              <a:t>respondeu em 2012 pelo recolhimento de </a:t>
            </a:r>
            <a:r>
              <a:rPr lang="pt-BR" sz="2400" dirty="0">
                <a:solidFill>
                  <a:srgbClr val="C00000"/>
                </a:solidFill>
              </a:rPr>
              <a:t>~</a:t>
            </a:r>
            <a:r>
              <a:rPr lang="pt-BR" sz="2400" b="1" dirty="0">
                <a:solidFill>
                  <a:srgbClr val="C00000"/>
                </a:solidFill>
              </a:rPr>
              <a:t>R$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41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bi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 smtClean="0"/>
              <a:t>aos cofres públicos: </a:t>
            </a:r>
            <a:endParaRPr lang="pt-BR" sz="2400" dirty="0"/>
          </a:p>
          <a:p>
            <a:pPr marL="180975" lvl="1" indent="0">
              <a:lnSpc>
                <a:spcPct val="110000"/>
              </a:lnSpc>
              <a:buNone/>
            </a:pPr>
            <a:endParaRPr lang="pt-BR" sz="2400" dirty="0"/>
          </a:p>
        </p:txBody>
      </p:sp>
      <p:sp>
        <p:nvSpPr>
          <p:cNvPr id="13" name="Espaço Reservado para Conteúdo 4"/>
          <p:cNvSpPr>
            <a:spLocks noGrp="1"/>
          </p:cNvSpPr>
          <p:nvPr>
            <p:ph sz="quarter" idx="4294967295"/>
          </p:nvPr>
        </p:nvSpPr>
        <p:spPr>
          <a:xfrm>
            <a:off x="0" y="3213100"/>
            <a:ext cx="3924300" cy="3176588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pt-BR" sz="2000" dirty="0" smtClean="0">
                <a:solidFill>
                  <a:srgbClr val="C00000"/>
                </a:solidFill>
              </a:rPr>
              <a:t>~</a:t>
            </a:r>
            <a:r>
              <a:rPr lang="pt-BR" sz="2400" b="1" dirty="0">
                <a:solidFill>
                  <a:srgbClr val="C00000"/>
                </a:solidFill>
              </a:rPr>
              <a:t>R$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7,9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bi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em </a:t>
            </a:r>
            <a:r>
              <a:rPr lang="pt-BR" sz="2000" dirty="0" smtClean="0"/>
              <a:t>FUST</a:t>
            </a:r>
            <a:r>
              <a:rPr lang="pt-BR" sz="2000" dirty="0"/>
              <a:t>, FUNTTEL e FISTEL.</a:t>
            </a:r>
          </a:p>
          <a:p>
            <a:pPr lvl="1">
              <a:lnSpc>
                <a:spcPct val="110000"/>
              </a:lnSpc>
            </a:pPr>
            <a:r>
              <a:rPr lang="pt-BR" sz="2000" dirty="0">
                <a:solidFill>
                  <a:srgbClr val="C00000"/>
                </a:solidFill>
              </a:rPr>
              <a:t>~</a:t>
            </a:r>
            <a:r>
              <a:rPr lang="pt-BR" sz="2400" b="1" dirty="0">
                <a:solidFill>
                  <a:srgbClr val="C00000"/>
                </a:solidFill>
              </a:rPr>
              <a:t>R$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</a:rPr>
              <a:t>33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400" b="1" dirty="0">
                <a:solidFill>
                  <a:srgbClr val="C00000"/>
                </a:solidFill>
                <a:ea typeface="+mn-ea"/>
                <a:cs typeface="+mn-cs"/>
              </a:rPr>
              <a:t>bi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 smtClean="0"/>
              <a:t>em Tributos </a:t>
            </a:r>
            <a:r>
              <a:rPr lang="pt-BR" sz="2000" dirty="0"/>
              <a:t>(ICMS, IR, CSLL, PIS/Pasep e </a:t>
            </a:r>
            <a:r>
              <a:rPr lang="pt-BR" sz="2000" dirty="0" err="1"/>
              <a:t>Cofins</a:t>
            </a:r>
            <a:r>
              <a:rPr lang="pt-BR" sz="2000" dirty="0" smtClean="0"/>
              <a:t>) e outros </a:t>
            </a:r>
            <a:r>
              <a:rPr lang="pt-BR" sz="2000" dirty="0"/>
              <a:t>impostos </a:t>
            </a:r>
            <a:r>
              <a:rPr lang="pt-BR" sz="2000" dirty="0" smtClean="0"/>
              <a:t>recolhidos indiretamente </a:t>
            </a:r>
            <a:r>
              <a:rPr lang="pt-BR" sz="2000" dirty="0"/>
              <a:t>dentro do </a:t>
            </a:r>
            <a:r>
              <a:rPr lang="pt-BR" sz="2000" dirty="0" smtClean="0"/>
              <a:t>CAPEX</a:t>
            </a:r>
          </a:p>
          <a:p>
            <a:pPr marL="180975" lvl="1" indent="0">
              <a:lnSpc>
                <a:spcPct val="110000"/>
              </a:lnSpc>
              <a:buNone/>
            </a:pPr>
            <a:r>
              <a:rPr lang="pt-BR" sz="800" dirty="0" smtClean="0"/>
              <a:t>Fonte: LCA, a partir de dados das operadoras de Telecomunicações</a:t>
            </a:r>
            <a:endParaRPr lang="pt-BR" sz="800" dirty="0"/>
          </a:p>
          <a:p>
            <a:pPr>
              <a:lnSpc>
                <a:spcPct val="110000"/>
              </a:lnSpc>
            </a:pPr>
            <a:endParaRPr lang="pt-BR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0" y="239382"/>
            <a:ext cx="8892480" cy="792088"/>
          </a:xfrm>
        </p:spPr>
        <p:txBody>
          <a:bodyPr>
            <a:noAutofit/>
          </a:bodyPr>
          <a:lstStyle/>
          <a:p>
            <a:pPr algn="l">
              <a:lnSpc>
                <a:spcPts val="2500"/>
              </a:lnSpc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</a:rPr>
              <a:t>Tributos e Fundos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Seta em curva para a esquerda 14"/>
          <p:cNvSpPr/>
          <p:nvPr/>
        </p:nvSpPr>
        <p:spPr bwMode="auto">
          <a:xfrm flipV="1">
            <a:off x="8028384" y="4725144"/>
            <a:ext cx="428628" cy="764202"/>
          </a:xfrm>
          <a:prstGeom prst="curvedLeftArrow">
            <a:avLst>
              <a:gd name="adj1" fmla="val 25000"/>
              <a:gd name="adj2" fmla="val 50000"/>
              <a:gd name="adj3" fmla="val 38360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ts val="1000"/>
              </a:spcAft>
            </a:pPr>
            <a:endParaRPr lang="pt-BR" b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47672" y="4945470"/>
            <a:ext cx="10768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0000"/>
              </a:lnSpc>
              <a:spcAft>
                <a:spcPts val="400"/>
              </a:spcAft>
            </a:pPr>
            <a:r>
              <a:rPr lang="pt-BR" b="1" dirty="0" smtClean="0">
                <a:solidFill>
                  <a:srgbClr val="000000"/>
                </a:solidFill>
              </a:rPr>
              <a:t>6,4x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935793" y="6578931"/>
            <a:ext cx="2177199" cy="276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  <a:spcAft>
                <a:spcPts val="400"/>
              </a:spcAft>
            </a:pPr>
            <a:r>
              <a:rPr lang="pt-B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Fonte do slide: Consultoria LCA</a:t>
            </a:r>
          </a:p>
        </p:txBody>
      </p:sp>
    </p:spTree>
    <p:extLst>
      <p:ext uri="{BB962C8B-B14F-4D97-AF65-F5344CB8AC3E}">
        <p14:creationId xmlns:p14="http://schemas.microsoft.com/office/powerpoint/2010/main" xmlns="" val="16361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p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0" y="5786454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5844621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brigado!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aixaDeTexto 19"/>
          <p:cNvSpPr txBox="1">
            <a:spLocks noChangeArrowheads="1"/>
          </p:cNvSpPr>
          <p:nvPr/>
        </p:nvSpPr>
        <p:spPr bwMode="auto">
          <a:xfrm>
            <a:off x="49216" y="266721"/>
            <a:ext cx="3930554" cy="5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89" tIns="51195" rIns="102389" bIns="51195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  <a:latin typeface="Arial Narrow" pitchFamily="34" charset="0"/>
              </a:rPr>
              <a:t>Pilares de Crescimento</a:t>
            </a:r>
          </a:p>
        </p:txBody>
      </p:sp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295276" y="1697041"/>
            <a:ext cx="1914893" cy="2138809"/>
            <a:chOff x="294935" y="1447800"/>
            <a:chExt cx="1914865" cy="2137776"/>
          </a:xfrm>
        </p:grpSpPr>
        <p:sp>
          <p:nvSpPr>
            <p:cNvPr id="18478" name="CaixaDeTexto 22"/>
            <p:cNvSpPr txBox="1">
              <a:spLocks noChangeArrowheads="1"/>
            </p:cNvSpPr>
            <p:nvPr/>
          </p:nvSpPr>
          <p:spPr bwMode="auto">
            <a:xfrm>
              <a:off x="294935" y="2852396"/>
              <a:ext cx="1805853" cy="733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2400" b="1" dirty="0">
                  <a:latin typeface="Arial Narrow" pitchFamily="34" charset="0"/>
                </a:rPr>
                <a:t>4.648</a:t>
              </a:r>
              <a:r>
                <a:rPr lang="pt-BR" sz="2400" dirty="0">
                  <a:latin typeface="Arial Narrow" pitchFamily="34" charset="0"/>
                </a:rPr>
                <a:t> Agentes</a:t>
              </a:r>
            </a:p>
            <a:p>
              <a:pPr>
                <a:lnSpc>
                  <a:spcPts val="2462"/>
                </a:lnSpc>
              </a:pPr>
              <a:r>
                <a:rPr lang="pt-BR" sz="2400" dirty="0">
                  <a:latin typeface="Arial Narrow" pitchFamily="34" charset="0"/>
                </a:rPr>
                <a:t>Autorizados</a:t>
              </a:r>
            </a:p>
          </p:txBody>
        </p:sp>
        <p:pic>
          <p:nvPicPr>
            <p:cNvPr id="18477" name="Imagem 3"/>
            <p:cNvPicPr>
              <a:picLocks noChangeAspect="1"/>
            </p:cNvPicPr>
            <p:nvPr/>
          </p:nvPicPr>
          <p:blipFill>
            <a:blip r:embed="rId3" cstate="print"/>
            <a:srcRect l="6667" t="21111" r="75833" b="56667"/>
            <a:stretch>
              <a:fillRect/>
            </a:stretch>
          </p:blipFill>
          <p:spPr bwMode="auto">
            <a:xfrm>
              <a:off x="609600" y="1447800"/>
              <a:ext cx="1600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5"/>
          <p:cNvGrpSpPr>
            <a:grpSpLocks/>
          </p:cNvGrpSpPr>
          <p:nvPr/>
        </p:nvGrpSpPr>
        <p:grpSpPr bwMode="auto">
          <a:xfrm>
            <a:off x="2928926" y="1697046"/>
            <a:ext cx="2571768" cy="1954389"/>
            <a:chOff x="3733786" y="1447800"/>
            <a:chExt cx="2571768" cy="1954053"/>
          </a:xfrm>
        </p:grpSpPr>
        <p:sp>
          <p:nvSpPr>
            <p:cNvPr id="18473" name="CaixaDeTexto 26"/>
            <p:cNvSpPr txBox="1">
              <a:spLocks noChangeArrowheads="1"/>
            </p:cNvSpPr>
            <p:nvPr/>
          </p:nvSpPr>
          <p:spPr bwMode="auto">
            <a:xfrm>
              <a:off x="3733786" y="2988990"/>
              <a:ext cx="2571768" cy="4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2400" b="1" dirty="0">
                  <a:latin typeface="Arial Narrow" pitchFamily="34" charset="0"/>
                </a:rPr>
                <a:t>327</a:t>
              </a:r>
              <a:r>
                <a:rPr lang="pt-BR" sz="2400" dirty="0">
                  <a:latin typeface="Arial Narrow" pitchFamily="34" charset="0"/>
                </a:rPr>
                <a:t> </a:t>
              </a:r>
              <a:r>
                <a:rPr lang="pt-BR" sz="2400" dirty="0" smtClean="0">
                  <a:latin typeface="Arial Narrow" pitchFamily="34" charset="0"/>
                </a:rPr>
                <a:t>Lojas Próprias</a:t>
              </a:r>
              <a:endParaRPr lang="pt-BR" sz="2400" dirty="0">
                <a:latin typeface="Arial Narrow" pitchFamily="34" charset="0"/>
              </a:endParaRPr>
            </a:p>
          </p:txBody>
        </p:sp>
        <p:pic>
          <p:nvPicPr>
            <p:cNvPr id="18472" name="Imagem 46"/>
            <p:cNvPicPr>
              <a:picLocks noChangeAspect="1"/>
            </p:cNvPicPr>
            <p:nvPr/>
          </p:nvPicPr>
          <p:blipFill>
            <a:blip r:embed="rId3" cstate="print"/>
            <a:srcRect l="40833" t="21111" r="41667" b="56667"/>
            <a:stretch>
              <a:fillRect/>
            </a:stretch>
          </p:blipFill>
          <p:spPr bwMode="auto">
            <a:xfrm>
              <a:off x="3733800" y="1447800"/>
              <a:ext cx="16002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6"/>
          <p:cNvGrpSpPr>
            <a:grpSpLocks/>
          </p:cNvGrpSpPr>
          <p:nvPr/>
        </p:nvGrpSpPr>
        <p:grpSpPr bwMode="auto">
          <a:xfrm>
            <a:off x="1491989" y="4000509"/>
            <a:ext cx="2004075" cy="2379293"/>
            <a:chOff x="6582465" y="1447800"/>
            <a:chExt cx="2004528" cy="2378882"/>
          </a:xfrm>
        </p:grpSpPr>
        <p:sp>
          <p:nvSpPr>
            <p:cNvPr id="18469" name="CaixaDeTexto 32"/>
            <p:cNvSpPr txBox="1">
              <a:spLocks noChangeArrowheads="1"/>
            </p:cNvSpPr>
            <p:nvPr/>
          </p:nvSpPr>
          <p:spPr bwMode="auto">
            <a:xfrm>
              <a:off x="6582465" y="3170205"/>
              <a:ext cx="2004528" cy="65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pt-BR" sz="2400" b="1" dirty="0">
                  <a:latin typeface="Arial Narrow" pitchFamily="34" charset="0"/>
                </a:rPr>
                <a:t>9.483</a:t>
              </a:r>
              <a:r>
                <a:rPr lang="pt-BR" sz="2400" dirty="0">
                  <a:latin typeface="Arial Narrow" pitchFamily="34" charset="0"/>
                </a:rPr>
                <a:t> pontos de</a:t>
              </a:r>
            </a:p>
            <a:p>
              <a:pPr>
                <a:lnSpc>
                  <a:spcPts val="2239"/>
                </a:lnSpc>
              </a:pPr>
              <a:r>
                <a:rPr lang="pt-BR" sz="2400" dirty="0">
                  <a:latin typeface="Arial Narrow" pitchFamily="34" charset="0"/>
                </a:rPr>
                <a:t>grande varejo</a:t>
              </a:r>
            </a:p>
          </p:txBody>
        </p:sp>
        <p:pic>
          <p:nvPicPr>
            <p:cNvPr id="18467" name="Imagem 47"/>
            <p:cNvPicPr>
              <a:picLocks noChangeAspect="1"/>
            </p:cNvPicPr>
            <p:nvPr/>
          </p:nvPicPr>
          <p:blipFill>
            <a:blip r:embed="rId3" cstate="print"/>
            <a:srcRect l="75833" t="21111" r="7500" b="57777"/>
            <a:stretch>
              <a:fillRect/>
            </a:stretch>
          </p:blipFill>
          <p:spPr bwMode="auto">
            <a:xfrm>
              <a:off x="6934200" y="1447800"/>
              <a:ext cx="1524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0" name="CaixaDeTexto 37"/>
          <p:cNvSpPr txBox="1">
            <a:spLocks noChangeArrowheads="1"/>
          </p:cNvSpPr>
          <p:nvPr/>
        </p:nvSpPr>
        <p:spPr bwMode="auto">
          <a:xfrm>
            <a:off x="5580112" y="785794"/>
            <a:ext cx="32559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pt-BR" b="1" dirty="0" smtClean="0">
                <a:latin typeface="Arial Narrow" pitchFamily="34" charset="0"/>
              </a:rPr>
              <a:t>Mais de 67 milhões </a:t>
            </a:r>
            <a:r>
              <a:rPr lang="pt-BR" dirty="0" smtClean="0">
                <a:latin typeface="Arial Narrow" pitchFamily="34" charset="0"/>
              </a:rPr>
              <a:t>acessos móveis</a:t>
            </a:r>
          </a:p>
          <a:p>
            <a:pPr marL="342900" indent="-342900">
              <a:lnSpc>
                <a:spcPts val="2200"/>
              </a:lnSpc>
              <a:defRPr/>
            </a:pPr>
            <a:r>
              <a:rPr lang="pt-BR" dirty="0" smtClean="0">
                <a:latin typeface="Arial Narrow" pitchFamily="34" charset="0"/>
              </a:rPr>
              <a:t>	79,4% pré pago</a:t>
            </a:r>
          </a:p>
          <a:p>
            <a:pPr marL="342900" indent="-342900">
              <a:lnSpc>
                <a:spcPts val="2200"/>
              </a:lnSpc>
              <a:defRPr/>
            </a:pPr>
            <a:r>
              <a:rPr lang="pt-BR" dirty="0" smtClean="0">
                <a:latin typeface="Arial Narrow" pitchFamily="34" charset="0"/>
              </a:rPr>
              <a:t>	20,6% pós pago</a:t>
            </a:r>
          </a:p>
          <a:p>
            <a:pPr marL="342900" indent="-342900">
              <a:lnSpc>
                <a:spcPts val="2200"/>
              </a:lnSpc>
              <a:defRPr/>
            </a:pPr>
            <a:endParaRPr lang="pt-BR" dirty="0" smtClean="0">
              <a:latin typeface="Arial Narrow" pitchFamily="34" charset="0"/>
            </a:endParaRP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Arial Narrow" pitchFamily="34" charset="0"/>
              </a:rPr>
              <a:t>3.634 municípios </a:t>
            </a:r>
            <a:r>
              <a:rPr lang="pt-BR" sz="2000" dirty="0" smtClean="0">
                <a:latin typeface="Arial Narrow" pitchFamily="34" charset="0"/>
              </a:rPr>
              <a:t>cobertos com telefonia móvel</a:t>
            </a:r>
          </a:p>
          <a:p>
            <a:pPr marL="342900" indent="-342900">
              <a:lnSpc>
                <a:spcPts val="2200"/>
              </a:lnSpc>
              <a:defRPr/>
            </a:pPr>
            <a:endParaRPr lang="pt-BR" sz="2000" dirty="0" smtClean="0">
              <a:latin typeface="Arial Narrow" pitchFamily="34" charset="0"/>
            </a:endParaRP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Arial Narrow" pitchFamily="34" charset="0"/>
              </a:rPr>
              <a:t>91,3 % </a:t>
            </a:r>
            <a:r>
              <a:rPr lang="pt-BR" sz="2000" dirty="0" smtClean="0">
                <a:latin typeface="Arial Narrow" pitchFamily="34" charset="0"/>
              </a:rPr>
              <a:t>da população coberta</a:t>
            </a: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 Narrow" pitchFamily="34" charset="0"/>
            </a:endParaRP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Arial Narrow" pitchFamily="34" charset="0"/>
              </a:rPr>
              <a:t>Mais </a:t>
            </a:r>
            <a:r>
              <a:rPr lang="pt-BR" sz="2000" b="1" dirty="0">
                <a:latin typeface="Arial Narrow" pitchFamily="34" charset="0"/>
              </a:rPr>
              <a:t>de </a:t>
            </a:r>
            <a:r>
              <a:rPr lang="pt-BR" sz="2000" b="1" dirty="0" smtClean="0">
                <a:latin typeface="Arial Narrow" pitchFamily="34" charset="0"/>
              </a:rPr>
              <a:t>37.000 empregos </a:t>
            </a:r>
            <a:r>
              <a:rPr lang="pt-BR" sz="2000" dirty="0" smtClean="0">
                <a:latin typeface="Arial Narrow" pitchFamily="34" charset="0"/>
              </a:rPr>
              <a:t>9.403 diretos (25,14%)</a:t>
            </a:r>
          </a:p>
          <a:p>
            <a:pPr marL="342900" indent="-342900">
              <a:lnSpc>
                <a:spcPts val="2200"/>
              </a:lnSpc>
              <a:defRPr/>
            </a:pPr>
            <a:r>
              <a:rPr lang="pt-BR" dirty="0" smtClean="0">
                <a:latin typeface="Arial Narrow" pitchFamily="34" charset="0"/>
              </a:rPr>
              <a:t>	</a:t>
            </a:r>
            <a:r>
              <a:rPr lang="pt-BR" sz="2000" dirty="0" smtClean="0">
                <a:latin typeface="Arial Narrow" pitchFamily="34" charset="0"/>
              </a:rPr>
              <a:t>28.000 indiretos (74,86%)</a:t>
            </a: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 Narrow" pitchFamily="34" charset="0"/>
            </a:endParaRP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Arial Narrow" pitchFamily="34" charset="0"/>
              </a:rPr>
              <a:t>25</a:t>
            </a:r>
            <a:r>
              <a:rPr lang="pt-BR" sz="2000" dirty="0" smtClean="0">
                <a:latin typeface="Arial Narrow" pitchFamily="34" charset="0"/>
              </a:rPr>
              <a:t>% Market Share</a:t>
            </a:r>
          </a:p>
          <a:p>
            <a:pPr marL="342900" indent="-342900">
              <a:lnSpc>
                <a:spcPts val="2200"/>
              </a:lnSpc>
              <a:defRPr/>
            </a:pPr>
            <a:endParaRPr lang="pt-BR" sz="20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200"/>
              </a:lnSpc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Arial Narrow" pitchFamily="34" charset="0"/>
              </a:rPr>
              <a:t>14.273 </a:t>
            </a:r>
            <a:r>
              <a:rPr lang="pt-BR" sz="2000" b="1" dirty="0" err="1" smtClean="0">
                <a:latin typeface="Arial Narrow" pitchFamily="34" charset="0"/>
              </a:rPr>
              <a:t>ERBs</a:t>
            </a:r>
            <a:r>
              <a:rPr lang="pt-BR" sz="2000" dirty="0" smtClean="0">
                <a:latin typeface="Arial Narrow" pitchFamily="34" charset="0"/>
              </a:rPr>
              <a:t> ativas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" descr="Brasi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29" r="22282"/>
          <a:stretch>
            <a:fillRect/>
          </a:stretch>
        </p:blipFill>
        <p:spPr bwMode="auto">
          <a:xfrm>
            <a:off x="3160717" y="533406"/>
            <a:ext cx="5767388" cy="59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111127" y="1196752"/>
            <a:ext cx="1864613" cy="634889"/>
            <a:chOff x="87019" y="1572066"/>
            <a:chExt cx="1864488" cy="635449"/>
          </a:xfrm>
        </p:grpSpPr>
        <p:sp>
          <p:nvSpPr>
            <p:cNvPr id="15391" name="CaixaDeTexto 28"/>
            <p:cNvSpPr txBox="1">
              <a:spLocks noChangeArrowheads="1"/>
            </p:cNvSpPr>
            <p:nvPr/>
          </p:nvSpPr>
          <p:spPr bwMode="auto">
            <a:xfrm>
              <a:off x="87019" y="1572066"/>
              <a:ext cx="1864488" cy="413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3500" b="1">
                  <a:latin typeface="Arial Narrow" pitchFamily="34" charset="0"/>
                </a:rPr>
                <a:t>89 mil km</a:t>
              </a:r>
            </a:p>
          </p:txBody>
        </p:sp>
        <p:sp>
          <p:nvSpPr>
            <p:cNvPr id="15392" name="CaixaDeTexto 29"/>
            <p:cNvSpPr txBox="1">
              <a:spLocks noChangeArrowheads="1"/>
            </p:cNvSpPr>
            <p:nvPr/>
          </p:nvSpPr>
          <p:spPr bwMode="auto">
            <a:xfrm>
              <a:off x="103347" y="1832724"/>
              <a:ext cx="1505439" cy="374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pt-BR" sz="2200" dirty="0">
                  <a:latin typeface="Arial Narrow" pitchFamily="34" charset="0"/>
                </a:rPr>
                <a:t>de fibra </a:t>
              </a:r>
              <a:r>
                <a:rPr lang="pt-BR" sz="2200" dirty="0" smtClean="0">
                  <a:latin typeface="Arial Narrow" pitchFamily="34" charset="0"/>
                </a:rPr>
                <a:t>ótica</a:t>
              </a:r>
              <a:endParaRPr lang="pt-BR" sz="2200" dirty="0">
                <a:latin typeface="Arial Narrow" pitchFamily="34" charset="0"/>
              </a:endParaRPr>
            </a:p>
          </p:txBody>
        </p:sp>
      </p:grpSp>
      <p:grpSp>
        <p:nvGrpSpPr>
          <p:cNvPr id="3" name="Grupo 30"/>
          <p:cNvGrpSpPr>
            <a:grpSpLocks/>
          </p:cNvGrpSpPr>
          <p:nvPr/>
        </p:nvGrpSpPr>
        <p:grpSpPr bwMode="auto">
          <a:xfrm>
            <a:off x="111130" y="2348880"/>
            <a:ext cx="1967205" cy="602247"/>
            <a:chOff x="87019" y="1572066"/>
            <a:chExt cx="1965908" cy="602824"/>
          </a:xfrm>
        </p:grpSpPr>
        <p:sp>
          <p:nvSpPr>
            <p:cNvPr id="15389" name="CaixaDeTexto 31"/>
            <p:cNvSpPr txBox="1">
              <a:spLocks noChangeArrowheads="1"/>
            </p:cNvSpPr>
            <p:nvPr/>
          </p:nvSpPr>
          <p:spPr bwMode="auto">
            <a:xfrm>
              <a:off x="87019" y="1572066"/>
              <a:ext cx="1965908" cy="41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3500" b="1" dirty="0">
                  <a:latin typeface="Arial Narrow" pitchFamily="34" charset="0"/>
                </a:rPr>
                <a:t>6 satélites</a:t>
              </a:r>
            </a:p>
          </p:txBody>
        </p:sp>
        <p:sp>
          <p:nvSpPr>
            <p:cNvPr id="15390" name="CaixaDeTexto 32"/>
            <p:cNvSpPr txBox="1">
              <a:spLocks noChangeArrowheads="1"/>
            </p:cNvSpPr>
            <p:nvPr/>
          </p:nvSpPr>
          <p:spPr bwMode="auto">
            <a:xfrm>
              <a:off x="103347" y="1800070"/>
              <a:ext cx="1145712" cy="374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pt-BR" sz="2200" dirty="0">
                  <a:latin typeface="Arial Narrow" pitchFamily="34" charset="0"/>
                </a:rPr>
                <a:t>em órbita</a:t>
              </a:r>
            </a:p>
          </p:txBody>
        </p:sp>
      </p:grpSp>
      <p:grpSp>
        <p:nvGrpSpPr>
          <p:cNvPr id="4" name="Grupo 33"/>
          <p:cNvGrpSpPr>
            <a:grpSpLocks/>
          </p:cNvGrpSpPr>
          <p:nvPr/>
        </p:nvGrpSpPr>
        <p:grpSpPr bwMode="auto">
          <a:xfrm>
            <a:off x="111130" y="3140968"/>
            <a:ext cx="3201822" cy="602875"/>
            <a:chOff x="87019" y="1572066"/>
            <a:chExt cx="3200542" cy="601791"/>
          </a:xfrm>
        </p:grpSpPr>
        <p:sp>
          <p:nvSpPr>
            <p:cNvPr id="15387" name="CaixaDeTexto 34"/>
            <p:cNvSpPr txBox="1">
              <a:spLocks noChangeArrowheads="1"/>
            </p:cNvSpPr>
            <p:nvPr/>
          </p:nvSpPr>
          <p:spPr bwMode="auto">
            <a:xfrm>
              <a:off x="87019" y="1572066"/>
              <a:ext cx="2581726" cy="412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3500" b="1" dirty="0">
                  <a:latin typeface="Arial Narrow" pitchFamily="34" charset="0"/>
                </a:rPr>
                <a:t>3.634 cidades</a:t>
              </a:r>
            </a:p>
          </p:txBody>
        </p:sp>
        <p:sp>
          <p:nvSpPr>
            <p:cNvPr id="15388" name="CaixaDeTexto 35"/>
            <p:cNvSpPr txBox="1">
              <a:spLocks noChangeArrowheads="1"/>
            </p:cNvSpPr>
            <p:nvPr/>
          </p:nvSpPr>
          <p:spPr bwMode="auto">
            <a:xfrm>
              <a:off x="103347" y="1800069"/>
              <a:ext cx="3184214" cy="37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pt-BR" sz="2200" dirty="0">
                  <a:latin typeface="Arial Narrow" pitchFamily="34" charset="0"/>
                </a:rPr>
                <a:t>cobertas com telefonia móvel</a:t>
              </a:r>
            </a:p>
          </p:txBody>
        </p:sp>
      </p:grpSp>
      <p:grpSp>
        <p:nvGrpSpPr>
          <p:cNvPr id="5" name="Grupo 36"/>
          <p:cNvGrpSpPr>
            <a:grpSpLocks/>
          </p:cNvGrpSpPr>
          <p:nvPr/>
        </p:nvGrpSpPr>
        <p:grpSpPr bwMode="auto">
          <a:xfrm>
            <a:off x="111125" y="4005064"/>
            <a:ext cx="2553404" cy="760970"/>
            <a:chOff x="87019" y="1572066"/>
            <a:chExt cx="2123644" cy="601974"/>
          </a:xfrm>
        </p:grpSpPr>
        <p:sp>
          <p:nvSpPr>
            <p:cNvPr id="15382" name="CaixaDeTexto 37"/>
            <p:cNvSpPr txBox="1">
              <a:spLocks noChangeArrowheads="1"/>
            </p:cNvSpPr>
            <p:nvPr/>
          </p:nvSpPr>
          <p:spPr bwMode="auto">
            <a:xfrm>
              <a:off x="87019" y="1572066"/>
              <a:ext cx="1229268" cy="412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3500" b="1" dirty="0">
                  <a:latin typeface="Arial Narrow" pitchFamily="34" charset="0"/>
                </a:rPr>
                <a:t>91,3%</a:t>
              </a:r>
            </a:p>
          </p:txBody>
        </p:sp>
        <p:sp>
          <p:nvSpPr>
            <p:cNvPr id="15383" name="CaixaDeTexto 38"/>
            <p:cNvSpPr txBox="1">
              <a:spLocks noChangeArrowheads="1"/>
            </p:cNvSpPr>
            <p:nvPr/>
          </p:nvSpPr>
          <p:spPr bwMode="auto">
            <a:xfrm>
              <a:off x="103347" y="1799919"/>
              <a:ext cx="2107316" cy="374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pt-BR" sz="2200" dirty="0" smtClean="0">
                  <a:latin typeface="Arial Narrow" pitchFamily="34" charset="0"/>
                </a:rPr>
                <a:t>População coberta</a:t>
              </a:r>
              <a:endParaRPr lang="pt-BR" sz="2200" dirty="0">
                <a:latin typeface="Arial Narrow" pitchFamily="34" charset="0"/>
              </a:endParaRPr>
            </a:p>
          </p:txBody>
        </p:sp>
      </p:grpSp>
      <p:grpSp>
        <p:nvGrpSpPr>
          <p:cNvPr id="6" name="Grupo 40"/>
          <p:cNvGrpSpPr>
            <a:grpSpLocks/>
          </p:cNvGrpSpPr>
          <p:nvPr/>
        </p:nvGrpSpPr>
        <p:grpSpPr bwMode="auto">
          <a:xfrm>
            <a:off x="111130" y="5013176"/>
            <a:ext cx="3709670" cy="602875"/>
            <a:chOff x="87019" y="1572066"/>
            <a:chExt cx="3709239" cy="601791"/>
          </a:xfrm>
        </p:grpSpPr>
        <p:sp>
          <p:nvSpPr>
            <p:cNvPr id="15380" name="CaixaDeTexto 41"/>
            <p:cNvSpPr txBox="1">
              <a:spLocks noChangeArrowheads="1"/>
            </p:cNvSpPr>
            <p:nvPr/>
          </p:nvSpPr>
          <p:spPr bwMode="auto">
            <a:xfrm>
              <a:off x="87019" y="1572066"/>
              <a:ext cx="3709239" cy="43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3500" b="1" dirty="0" smtClean="0">
                  <a:latin typeface="Arial Narrow" pitchFamily="34" charset="0"/>
                </a:rPr>
                <a:t>Mais de 14.000 </a:t>
              </a:r>
              <a:r>
                <a:rPr lang="pt-BR" sz="3500" b="1" dirty="0">
                  <a:latin typeface="Arial Narrow" pitchFamily="34" charset="0"/>
                </a:rPr>
                <a:t>sites</a:t>
              </a:r>
            </a:p>
          </p:txBody>
        </p:sp>
        <p:sp>
          <p:nvSpPr>
            <p:cNvPr id="15381" name="CaixaDeTexto 42"/>
            <p:cNvSpPr txBox="1">
              <a:spLocks noChangeArrowheads="1"/>
            </p:cNvSpPr>
            <p:nvPr/>
          </p:nvSpPr>
          <p:spPr bwMode="auto">
            <a:xfrm>
              <a:off x="103347" y="1800069"/>
              <a:ext cx="2056735" cy="373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pt-BR" sz="2200" dirty="0">
                  <a:latin typeface="Arial Narrow" pitchFamily="34" charset="0"/>
                </a:rPr>
                <a:t>de telefonia móvel</a:t>
              </a:r>
            </a:p>
          </p:txBody>
        </p:sp>
      </p:grpSp>
      <p:grpSp>
        <p:nvGrpSpPr>
          <p:cNvPr id="8" name="Grupo 33"/>
          <p:cNvGrpSpPr>
            <a:grpSpLocks/>
          </p:cNvGrpSpPr>
          <p:nvPr/>
        </p:nvGrpSpPr>
        <p:grpSpPr bwMode="auto">
          <a:xfrm>
            <a:off x="6732240" y="5562595"/>
            <a:ext cx="2385840" cy="560984"/>
            <a:chOff x="6934200" y="5562599"/>
            <a:chExt cx="2385508" cy="560986"/>
          </a:xfrm>
        </p:grpSpPr>
        <p:pic>
          <p:nvPicPr>
            <p:cNvPr id="15376" name="Imagem 14"/>
            <p:cNvPicPr>
              <a:picLocks noChangeAspect="1"/>
            </p:cNvPicPr>
            <p:nvPr/>
          </p:nvPicPr>
          <p:blipFill>
            <a:blip r:embed="rId4" cstate="print"/>
            <a:srcRect l="75833" t="81113" b="11111"/>
            <a:stretch>
              <a:fillRect/>
            </a:stretch>
          </p:blipFill>
          <p:spPr bwMode="auto">
            <a:xfrm>
              <a:off x="6934200" y="5562599"/>
              <a:ext cx="2385508" cy="53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CaixaDeTexto 43"/>
            <p:cNvSpPr txBox="1">
              <a:spLocks noChangeArrowheads="1"/>
            </p:cNvSpPr>
            <p:nvPr/>
          </p:nvSpPr>
          <p:spPr bwMode="auto">
            <a:xfrm>
              <a:off x="7383228" y="5710650"/>
              <a:ext cx="1936480" cy="41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b="1" dirty="0">
                  <a:solidFill>
                    <a:srgbClr val="FFFFFF"/>
                  </a:solidFill>
                  <a:latin typeface="Arial Narrow" pitchFamily="34" charset="0"/>
                </a:rPr>
                <a:t>Cidades cobertas</a:t>
              </a:r>
            </a:p>
          </p:txBody>
        </p:sp>
      </p:grpSp>
      <p:sp>
        <p:nvSpPr>
          <p:cNvPr id="15372" name="CaixaDeTexto 46"/>
          <p:cNvSpPr txBox="1">
            <a:spLocks noChangeArrowheads="1"/>
          </p:cNvSpPr>
          <p:nvPr/>
        </p:nvSpPr>
        <p:spPr bwMode="auto">
          <a:xfrm>
            <a:off x="49218" y="266721"/>
            <a:ext cx="3799108" cy="5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89" tIns="51195" rIns="102389" bIns="51195">
            <a:spAutoFit/>
          </a:bodyPr>
          <a:lstStyle>
            <a:defPPr>
              <a:defRPr lang="pt-BR"/>
            </a:defPPr>
            <a:lvl1pPr>
              <a:defRPr sz="3200" b="1">
                <a:solidFill>
                  <a:srgbClr val="FFFFFF"/>
                </a:solidFill>
                <a:latin typeface="Arial Narrow" pitchFamily="34" charset="0"/>
              </a:defRPr>
            </a:lvl1pPr>
          </a:lstStyle>
          <a:p>
            <a:r>
              <a:rPr lang="en-US" dirty="0" err="1"/>
              <a:t>Infraestrutura</a:t>
            </a:r>
            <a:r>
              <a:rPr lang="en-US" dirty="0"/>
              <a:t> de </a:t>
            </a:r>
            <a:r>
              <a:rPr lang="en-US" dirty="0" err="1"/>
              <a:t>Rede</a:t>
            </a:r>
            <a:endParaRPr lang="pt-BR" dirty="0"/>
          </a:p>
        </p:txBody>
      </p:sp>
      <p:grpSp>
        <p:nvGrpSpPr>
          <p:cNvPr id="9" name="Grupo 33"/>
          <p:cNvGrpSpPr>
            <a:grpSpLocks/>
          </p:cNvGrpSpPr>
          <p:nvPr/>
        </p:nvGrpSpPr>
        <p:grpSpPr bwMode="auto">
          <a:xfrm>
            <a:off x="111130" y="6019799"/>
            <a:ext cx="4779170" cy="602247"/>
            <a:chOff x="87019" y="1572066"/>
            <a:chExt cx="4779221" cy="602824"/>
          </a:xfrm>
        </p:grpSpPr>
        <p:sp>
          <p:nvSpPr>
            <p:cNvPr id="15374" name="CaixaDeTexto 47"/>
            <p:cNvSpPr txBox="1">
              <a:spLocks noChangeArrowheads="1"/>
            </p:cNvSpPr>
            <p:nvPr/>
          </p:nvSpPr>
          <p:spPr bwMode="auto">
            <a:xfrm>
              <a:off x="87019" y="1572066"/>
              <a:ext cx="4049550" cy="41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462"/>
                </a:lnSpc>
              </a:pPr>
              <a:r>
                <a:rPr lang="pt-BR" sz="3500" b="1">
                  <a:latin typeface="Arial Narrow" pitchFamily="34" charset="0"/>
                </a:rPr>
                <a:t>Novo cabo submarino</a:t>
              </a:r>
            </a:p>
          </p:txBody>
        </p:sp>
        <p:sp>
          <p:nvSpPr>
            <p:cNvPr id="15375" name="CaixaDeTexto 48"/>
            <p:cNvSpPr txBox="1">
              <a:spLocks noChangeArrowheads="1"/>
            </p:cNvSpPr>
            <p:nvPr/>
          </p:nvSpPr>
          <p:spPr bwMode="auto">
            <a:xfrm>
              <a:off x="103347" y="1800070"/>
              <a:ext cx="4762893" cy="374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pt-BR" sz="2200">
                  <a:latin typeface="Arial Narrow" pitchFamily="34" charset="0"/>
                </a:rPr>
                <a:t>para transmissão de dados e longa distância</a:t>
              </a:r>
            </a:p>
          </p:txBody>
        </p:sp>
      </p:grpSp>
      <p:sp>
        <p:nvSpPr>
          <p:cNvPr id="25" name="Espaço Reservado para Número de Slid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5867400"/>
            <a:ext cx="2209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8549" name="Retângulo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513" y="266721"/>
            <a:ext cx="6960230" cy="5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89" tIns="51195" rIns="102389" bIns="51195">
            <a:spAutoFit/>
          </a:bodyPr>
          <a:lstStyle/>
          <a:p>
            <a:r>
              <a:rPr lang="pt-BR" sz="3200" b="1" dirty="0">
                <a:solidFill>
                  <a:srgbClr val="FFFFFF"/>
                </a:solidFill>
                <a:latin typeface="Arial Narrow" pitchFamily="34" charset="0"/>
              </a:rPr>
              <a:t>Estratégia de Crescimento Saídas Internet</a:t>
            </a:r>
          </a:p>
        </p:txBody>
      </p:sp>
      <p:pic>
        <p:nvPicPr>
          <p:cNvPr id="1085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6" y="2084853"/>
            <a:ext cx="4826000" cy="42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2012" y="2020894"/>
            <a:ext cx="2806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4486278"/>
            <a:ext cx="2755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7" name="Conector de seta reta 216"/>
          <p:cNvCxnSpPr/>
          <p:nvPr/>
        </p:nvCxnSpPr>
        <p:spPr>
          <a:xfrm flipV="1">
            <a:off x="5219708" y="3549656"/>
            <a:ext cx="504825" cy="576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ector de seta reta 217"/>
          <p:cNvCxnSpPr/>
          <p:nvPr/>
        </p:nvCxnSpPr>
        <p:spPr>
          <a:xfrm>
            <a:off x="5219708" y="4125919"/>
            <a:ext cx="504825" cy="576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6" name="Retângulo 219"/>
          <p:cNvSpPr>
            <a:spLocks noChangeArrowheads="1"/>
          </p:cNvSpPr>
          <p:nvPr/>
        </p:nvSpPr>
        <p:spPr bwMode="auto">
          <a:xfrm>
            <a:off x="228600" y="1106492"/>
            <a:ext cx="8534400" cy="8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8" rIns="107275" bIns="53638">
            <a:spAutoFit/>
          </a:bodyPr>
          <a:lstStyle/>
          <a:p>
            <a:r>
              <a:rPr lang="pt-BR" sz="2300" dirty="0">
                <a:latin typeface="Arial Narrow" pitchFamily="34" charset="0"/>
              </a:rPr>
              <a:t>Projeto de Cabo Submarino com AMX proverá capacidade 500Gb para o Grupo  no Brasil, com terminações em Fortaleza, Salvador e Rio de Janeiro.  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2.gstatic.com/images?q=tbn:ANd9GcTiXYGMDWRa-HwX7X0daxyBXOy1teQajwllTYmiELIeb4Y-mZSDmnzlt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1041616"/>
            <a:ext cx="619002" cy="1852797"/>
          </a:xfrm>
          <a:prstGeom prst="rect">
            <a:avLst/>
          </a:prstGeom>
          <a:noFill/>
        </p:spPr>
      </p:pic>
      <p:pic>
        <p:nvPicPr>
          <p:cNvPr id="40966" name="Picture 6" descr="http://t3.gstatic.com/images?q=tbn:ANd9GcQkimlGQDYyJleSbQ4Pto8dbZHxqARli18N1GuTZnnexKk4_TK-X5gp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7700" y="932724"/>
            <a:ext cx="1000125" cy="1435101"/>
          </a:xfrm>
          <a:prstGeom prst="rect">
            <a:avLst/>
          </a:prstGeom>
          <a:noFill/>
        </p:spPr>
      </p:pic>
      <p:pic>
        <p:nvPicPr>
          <p:cNvPr id="40970" name="Picture 10" descr="http://t1.gstatic.com/images?q=tbn:ANd9GcREhExBVBJs_jSMUIpA90McV0xhEGNwO4-CpWMbsRKawkLhtztTxEbona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938542"/>
            <a:ext cx="1123950" cy="1181100"/>
          </a:xfrm>
          <a:prstGeom prst="rect">
            <a:avLst/>
          </a:prstGeom>
          <a:noFill/>
        </p:spPr>
      </p:pic>
      <p:pic>
        <p:nvPicPr>
          <p:cNvPr id="40972" name="Picture 12" descr="http://t0.gstatic.com/images?q=tbn:ANd9GcRq0_r_BidS0QKfhuT4FbgKt-MVoJqFsPBTFylJ-EhMiAcJy1kN4d3bT-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2095491"/>
            <a:ext cx="1104900" cy="1181100"/>
          </a:xfrm>
          <a:prstGeom prst="rect">
            <a:avLst/>
          </a:prstGeom>
          <a:noFill/>
        </p:spPr>
      </p:pic>
      <p:pic>
        <p:nvPicPr>
          <p:cNvPr id="40976" name="Picture 16" descr="http://t3.gstatic.com/images?q=tbn:ANd9GcQBtGEsMV6swXzO54FUgdm3k2Nf47Qk47vArM_tM6DgxQNlB9nTRf1mu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22" y="3810004"/>
            <a:ext cx="1209675" cy="1104901"/>
          </a:xfrm>
          <a:prstGeom prst="rect">
            <a:avLst/>
          </a:prstGeom>
          <a:noFill/>
        </p:spPr>
      </p:pic>
      <p:pic>
        <p:nvPicPr>
          <p:cNvPr id="40978" name="Picture 18" descr="http://t3.gstatic.com/images?q=tbn:ANd9GcTDJTNAKijEZ06VGsMvsl96LKL_ImIA18roUEEKpuw8m-lVbQC8cKp3zQ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95493" y="5238764"/>
            <a:ext cx="1104900" cy="1130300"/>
          </a:xfrm>
          <a:prstGeom prst="rect">
            <a:avLst/>
          </a:prstGeom>
          <a:noFill/>
        </p:spPr>
      </p:pic>
      <p:pic>
        <p:nvPicPr>
          <p:cNvPr id="40980" name="Picture 20" descr="http://t1.gstatic.com/images?q=tbn:ANd9GcT3kNuNeQu-dKhsqxwPsOLUR0DaPnHun5y0vTuJ9WFtE06vyuuryzAs4PI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2066" y="938542"/>
            <a:ext cx="1145838" cy="1143008"/>
          </a:xfrm>
          <a:prstGeom prst="rect">
            <a:avLst/>
          </a:prstGeom>
          <a:noFill/>
        </p:spPr>
      </p:pic>
      <p:pic>
        <p:nvPicPr>
          <p:cNvPr id="40982" name="Picture 22" descr="http://t2.gstatic.com/images?q=tbn:ANd9GcQcEPYBJRj6NMTlDf6E1jut-lqEAP8Fq_p2X9j2CSLvN_pPo8iKd1utqSQ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089" y="5238765"/>
            <a:ext cx="1323975" cy="1295401"/>
          </a:xfrm>
          <a:prstGeom prst="rect">
            <a:avLst/>
          </a:prstGeom>
          <a:noFill/>
        </p:spPr>
      </p:pic>
      <p:pic>
        <p:nvPicPr>
          <p:cNvPr id="40984" name="Picture 24" descr="http://t0.gstatic.com/images?q=tbn:ANd9GcRJVtkHzu71Vx4zvxHVsC3STlRDNJYc6bmwoZTei4Xrg0lkG5OH6i-yC9Wt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75298" y="5238763"/>
            <a:ext cx="1428750" cy="1270000"/>
          </a:xfrm>
          <a:prstGeom prst="rect">
            <a:avLst/>
          </a:prstGeom>
          <a:noFill/>
        </p:spPr>
      </p:pic>
      <p:pic>
        <p:nvPicPr>
          <p:cNvPr id="40988" name="Picture 28" descr="http://t3.gstatic.com/images?q=tbn:ANd9GcQLtzID4Spkkj08x9ET8dvQuvQtludxNSDu4oLnK5EoA2EnMpay3jw4IaQ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836440" y="5211531"/>
            <a:ext cx="1295400" cy="1193801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1928794" y="2949538"/>
            <a:ext cx="4443406" cy="1400985"/>
          </a:xfrm>
          <a:prstGeom prst="rect">
            <a:avLst/>
          </a:prstGeom>
          <a:noFill/>
        </p:spPr>
        <p:txBody>
          <a:bodyPr wrap="square" lIns="107275" tIns="53638" rIns="107275" bIns="53638" rtlCol="0">
            <a:spAutoFit/>
          </a:bodyPr>
          <a:lstStyle/>
          <a:p>
            <a:pPr algn="ctr"/>
            <a:r>
              <a:rPr lang="pt-BR" sz="2800" b="1" dirty="0"/>
              <a:t>Em poucos anos a evolução dos terminais móveis é surpreendente</a:t>
            </a:r>
          </a:p>
        </p:txBody>
      </p:sp>
      <p:pic>
        <p:nvPicPr>
          <p:cNvPr id="40992" name="Picture 32" descr="http://t0.gstatic.com/images?q=tbn:ANd9GcRYq9JAQGCPHtV2e2lX_sujZzzXWgxuh6ldbEWn83MBAbporneHAzIlvZU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17" y="1033794"/>
            <a:ext cx="857256" cy="1143009"/>
          </a:xfrm>
          <a:prstGeom prst="rect">
            <a:avLst/>
          </a:prstGeom>
          <a:noFill/>
        </p:spPr>
      </p:pic>
      <p:pic>
        <p:nvPicPr>
          <p:cNvPr id="40994" name="Picture 34" descr="http://t3.gstatic.com/images?q=tbn:ANd9GcRZA5mDyQN4_PnT8jG8_QrWv7V0N1MPvNGoY8UvFYkNdFy25q-z97YDiz-j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12779" y="4219577"/>
            <a:ext cx="1397822" cy="1390654"/>
          </a:xfrm>
          <a:prstGeom prst="rect">
            <a:avLst/>
          </a:prstGeom>
          <a:noFill/>
        </p:spPr>
      </p:pic>
      <p:sp>
        <p:nvSpPr>
          <p:cNvPr id="15" name="Retângulo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512" y="266721"/>
            <a:ext cx="5459819" cy="5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89" tIns="51195" rIns="102389" bIns="51195">
            <a:spAutoFit/>
          </a:bodyPr>
          <a:lstStyle/>
          <a:p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</a:rPr>
              <a:t>Evolução tecnológica - </a:t>
            </a:r>
            <a:r>
              <a:rPr lang="pt-BR" sz="3200" b="1" dirty="0">
                <a:solidFill>
                  <a:srgbClr val="FFFFFF"/>
                </a:solidFill>
                <a:latin typeface="Arial Narrow" pitchFamily="34" charset="0"/>
              </a:rPr>
              <a:t>terminais</a:t>
            </a:r>
          </a:p>
        </p:txBody>
      </p:sp>
      <p:sp>
        <p:nvSpPr>
          <p:cNvPr id="3" name="Seta em curva para a esquerda 2"/>
          <p:cNvSpPr/>
          <p:nvPr/>
        </p:nvSpPr>
        <p:spPr>
          <a:xfrm>
            <a:off x="2016217" y="2438334"/>
            <a:ext cx="5073450" cy="2622849"/>
          </a:xfrm>
          <a:prstGeom prst="curvedLeftArrow">
            <a:avLst>
              <a:gd name="adj1" fmla="val 8188"/>
              <a:gd name="adj2" fmla="val 15211"/>
              <a:gd name="adj3" fmla="val 1662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7275" tIns="53638" rIns="107275" bIns="53638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3016-B124-4E93-B10F-09396F17759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39552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1998</a:t>
            </a:r>
            <a:endParaRPr lang="pt-BR" sz="1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0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2013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56889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4" t="13119" r="62140" b="59889"/>
          <a:stretch/>
        </p:blipFill>
        <p:spPr>
          <a:xfrm>
            <a:off x="1494870" y="899686"/>
            <a:ext cx="1872944" cy="1851128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49" t="13119" r="25858" b="59889"/>
          <a:stretch/>
        </p:blipFill>
        <p:spPr>
          <a:xfrm>
            <a:off x="4793018" y="899686"/>
            <a:ext cx="1891862" cy="18511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08" t="12261" r="44551" b="58560"/>
          <a:stretch/>
        </p:blipFill>
        <p:spPr>
          <a:xfrm>
            <a:off x="3134486" y="840831"/>
            <a:ext cx="1841412" cy="2001116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18" t="12261" r="7303" b="58560"/>
          <a:stretch/>
        </p:blipFill>
        <p:spPr>
          <a:xfrm>
            <a:off x="6527236" y="840831"/>
            <a:ext cx="1854025" cy="2001116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554600" y="3464076"/>
            <a:ext cx="1860332" cy="2749508"/>
            <a:chOff x="1438113" y="2497258"/>
            <a:chExt cx="1860331" cy="206213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753" t="48552" r="62899" b="11356"/>
            <a:stretch/>
          </p:blipFill>
          <p:spPr>
            <a:xfrm>
              <a:off x="1438113" y="2497258"/>
              <a:ext cx="1860331" cy="2062131"/>
            </a:xfrm>
            <a:prstGeom prst="rect">
              <a:avLst/>
            </a:prstGeom>
          </p:spPr>
        </p:pic>
        <p:sp>
          <p:nvSpPr>
            <p:cNvPr id="26" name="Retângulo 25"/>
            <p:cNvSpPr/>
            <p:nvPr/>
          </p:nvSpPr>
          <p:spPr>
            <a:xfrm>
              <a:off x="1951495" y="2803953"/>
              <a:ext cx="833562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Analógica</a:t>
              </a: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2209964" y="3444726"/>
              <a:ext cx="316626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Voz</a:t>
              </a: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2036455" y="4117920"/>
              <a:ext cx="663643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Minutos</a:t>
              </a:r>
            </a:p>
          </p:txBody>
        </p:sp>
      </p:grpSp>
      <p:grpSp>
        <p:nvGrpSpPr>
          <p:cNvPr id="10" name="Grupo 13"/>
          <p:cNvGrpSpPr/>
          <p:nvPr/>
        </p:nvGrpSpPr>
        <p:grpSpPr>
          <a:xfrm>
            <a:off x="223987" y="3524237"/>
            <a:ext cx="1526102" cy="2689344"/>
            <a:chOff x="107504" y="2542381"/>
            <a:chExt cx="1526102" cy="201700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9" t="49429" r="81109" b="11356"/>
            <a:stretch/>
          </p:blipFill>
          <p:spPr>
            <a:xfrm>
              <a:off x="107504" y="2542381"/>
              <a:ext cx="1526102" cy="2017008"/>
            </a:xfrm>
            <a:prstGeom prst="rect">
              <a:avLst/>
            </a:prstGeom>
          </p:spPr>
        </p:pic>
        <p:sp>
          <p:nvSpPr>
            <p:cNvPr id="27" name="Retângulo 26"/>
            <p:cNvSpPr/>
            <p:nvPr/>
          </p:nvSpPr>
          <p:spPr>
            <a:xfrm>
              <a:off x="555009" y="2790732"/>
              <a:ext cx="1057212" cy="2231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base">
                <a:lnSpc>
                  <a:spcPts val="15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b="1" dirty="0">
                  <a:solidFill>
                    <a:srgbClr val="FFFFFF"/>
                  </a:solidFill>
                </a:rPr>
                <a:t>Tecnologia</a:t>
              </a: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602659" y="3342777"/>
              <a:ext cx="949299" cy="377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base">
                <a:lnSpc>
                  <a:spcPts val="15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b="1" dirty="0">
                  <a:solidFill>
                    <a:srgbClr val="FFFFFF"/>
                  </a:solidFill>
                </a:rPr>
                <a:t>Principal</a:t>
              </a:r>
            </a:p>
            <a:p>
              <a:pPr algn="ctr" fontAlgn="base">
                <a:lnSpc>
                  <a:spcPts val="15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b="1" dirty="0">
                  <a:solidFill>
                    <a:srgbClr val="FFFFFF"/>
                  </a:solidFill>
                </a:rPr>
                <a:t>utilização</a:t>
              </a:r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630715" y="4003212"/>
              <a:ext cx="893194" cy="377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base">
                <a:lnSpc>
                  <a:spcPts val="15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b="1" dirty="0">
                  <a:solidFill>
                    <a:srgbClr val="FFFFFF"/>
                  </a:solidFill>
                </a:rPr>
                <a:t>Principal</a:t>
              </a:r>
            </a:p>
            <a:p>
              <a:pPr algn="ctr" fontAlgn="base">
                <a:lnSpc>
                  <a:spcPts val="15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600" b="1" dirty="0">
                  <a:solidFill>
                    <a:srgbClr val="FFFFFF"/>
                  </a:solidFill>
                </a:rPr>
                <a:t>serviço</a:t>
              </a:r>
            </a:p>
          </p:txBody>
        </p:sp>
      </p:grpSp>
      <p:grpSp>
        <p:nvGrpSpPr>
          <p:cNvPr id="11" name="Grupo 9"/>
          <p:cNvGrpSpPr/>
          <p:nvPr/>
        </p:nvGrpSpPr>
        <p:grpSpPr>
          <a:xfrm>
            <a:off x="3250966" y="3464076"/>
            <a:ext cx="1841412" cy="2749508"/>
            <a:chOff x="3134483" y="2497258"/>
            <a:chExt cx="1841412" cy="2062131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308" t="48552" r="44551" b="11356"/>
            <a:stretch/>
          </p:blipFill>
          <p:spPr>
            <a:xfrm>
              <a:off x="3134483" y="2497258"/>
              <a:ext cx="1841412" cy="2062131"/>
            </a:xfrm>
            <a:prstGeom prst="rect">
              <a:avLst/>
            </a:prstGeom>
          </p:spPr>
        </p:pic>
        <p:sp>
          <p:nvSpPr>
            <p:cNvPr id="30" name="Retângulo 29"/>
            <p:cNvSpPr/>
            <p:nvPr/>
          </p:nvSpPr>
          <p:spPr>
            <a:xfrm>
              <a:off x="3839584" y="2803953"/>
              <a:ext cx="431208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GSM</a:t>
              </a: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3828425" y="3444726"/>
              <a:ext cx="453522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Texto</a:t>
              </a: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3560117" y="4117920"/>
              <a:ext cx="990144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WAP / SMS</a:t>
              </a:r>
            </a:p>
          </p:txBody>
        </p:sp>
      </p:grpSp>
      <p:grpSp>
        <p:nvGrpSpPr>
          <p:cNvPr id="13" name="Grupo 10"/>
          <p:cNvGrpSpPr/>
          <p:nvPr/>
        </p:nvGrpSpPr>
        <p:grpSpPr>
          <a:xfrm>
            <a:off x="4909498" y="3464075"/>
            <a:ext cx="1891862" cy="2816772"/>
            <a:chOff x="4793015" y="2497258"/>
            <a:chExt cx="1891862" cy="2112579"/>
          </a:xfrm>
        </p:grpSpPr>
        <p:pic>
          <p:nvPicPr>
            <p:cNvPr id="51" name="Imagem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449" t="48552" r="25858" b="10376"/>
            <a:stretch/>
          </p:blipFill>
          <p:spPr>
            <a:xfrm>
              <a:off x="4793015" y="2497258"/>
              <a:ext cx="1891862" cy="2112579"/>
            </a:xfrm>
            <a:prstGeom prst="rect">
              <a:avLst/>
            </a:prstGeom>
          </p:spPr>
        </p:pic>
        <p:sp>
          <p:nvSpPr>
            <p:cNvPr id="32" name="Retângulo 31"/>
            <p:cNvSpPr/>
            <p:nvPr/>
          </p:nvSpPr>
          <p:spPr>
            <a:xfrm>
              <a:off x="5200878" y="2803953"/>
              <a:ext cx="1024896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3G / HSPA+</a:t>
              </a: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5129064" y="3444726"/>
              <a:ext cx="1168525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Foto / </a:t>
              </a:r>
              <a:r>
                <a:rPr lang="pt-BR" sz="1800" dirty="0" err="1">
                  <a:solidFill>
                    <a:srgbClr val="C00000"/>
                  </a:solidFill>
                </a:rPr>
                <a:t>Videos</a:t>
              </a:r>
              <a:r>
                <a:rPr lang="pt-BR" sz="1800" dirty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5154679" y="4117920"/>
              <a:ext cx="1117294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dirty="0">
                  <a:solidFill>
                    <a:srgbClr val="C00000"/>
                  </a:solidFill>
                </a:rPr>
                <a:t>SMS / Dados</a:t>
              </a:r>
            </a:p>
          </p:txBody>
        </p:sp>
      </p:grpSp>
      <p:grpSp>
        <p:nvGrpSpPr>
          <p:cNvPr id="14" name="Grupo 12"/>
          <p:cNvGrpSpPr/>
          <p:nvPr/>
        </p:nvGrpSpPr>
        <p:grpSpPr>
          <a:xfrm>
            <a:off x="6643702" y="3524253"/>
            <a:ext cx="1787472" cy="2689345"/>
            <a:chOff x="6527222" y="2542380"/>
            <a:chExt cx="1787472" cy="2017009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418" t="49429" r="8031" b="11356"/>
            <a:stretch/>
          </p:blipFill>
          <p:spPr>
            <a:xfrm>
              <a:off x="6527222" y="2542380"/>
              <a:ext cx="1787472" cy="2017009"/>
            </a:xfrm>
            <a:prstGeom prst="rect">
              <a:avLst/>
            </a:prstGeom>
          </p:spPr>
        </p:pic>
        <p:sp>
          <p:nvSpPr>
            <p:cNvPr id="34" name="Retângulo 33"/>
            <p:cNvSpPr/>
            <p:nvPr/>
          </p:nvSpPr>
          <p:spPr>
            <a:xfrm>
              <a:off x="7246090" y="2803952"/>
              <a:ext cx="253275" cy="17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C00000"/>
                  </a:solidFill>
                </a:rPr>
                <a:t>4G</a:t>
              </a: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6819693" y="3358164"/>
              <a:ext cx="1106073" cy="3462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C00000"/>
                  </a:solidFill>
                </a:rPr>
                <a:t>Streaming /</a:t>
              </a:r>
            </a:p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 err="1">
                  <a:solidFill>
                    <a:srgbClr val="C00000"/>
                  </a:solidFill>
                </a:rPr>
                <a:t>Multiplayers</a:t>
              </a:r>
              <a:endParaRPr lang="pt-BR" sz="1800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6876985" y="4031358"/>
              <a:ext cx="991490" cy="3462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C00000"/>
                  </a:solidFill>
                </a:rPr>
                <a:t>Velocidade</a:t>
              </a:r>
            </a:p>
            <a:p>
              <a:pPr algn="ctr" fontAlgn="base">
                <a:lnSpc>
                  <a:spcPts val="1791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C00000"/>
                  </a:solidFill>
                </a:rPr>
                <a:t>conexão</a:t>
              </a: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7" t="43086" r="6751" b="49119"/>
          <a:stretch/>
        </p:blipFill>
        <p:spPr>
          <a:xfrm>
            <a:off x="1481435" y="2954867"/>
            <a:ext cx="6950269" cy="534568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466102" y="2954866"/>
            <a:ext cx="8332787" cy="0"/>
          </a:xfrm>
          <a:prstGeom prst="straightConnector1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6"/>
          <p:cNvGrpSpPr/>
          <p:nvPr/>
        </p:nvGrpSpPr>
        <p:grpSpPr>
          <a:xfrm>
            <a:off x="1438116" y="2360494"/>
            <a:ext cx="6943134" cy="780640"/>
            <a:chOff x="1438113" y="1770370"/>
            <a:chExt cx="6943134" cy="585480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753" t="34420" r="7302" b="54197"/>
            <a:stretch/>
          </p:blipFill>
          <p:spPr>
            <a:xfrm>
              <a:off x="1438113" y="1770370"/>
              <a:ext cx="6943134" cy="585480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4863106" y="1968888"/>
              <a:ext cx="1703287" cy="280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base">
                <a:lnSpc>
                  <a:spcPts val="223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FFFFFF"/>
                  </a:solidFill>
                </a:rPr>
                <a:t>COMPARTILHAR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1935635" y="1968888"/>
              <a:ext cx="813877" cy="280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base">
                <a:lnSpc>
                  <a:spcPts val="223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FFFFFF"/>
                  </a:solidFill>
                </a:rPr>
                <a:t>FALAR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452106" y="1968888"/>
              <a:ext cx="1241623" cy="280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base">
                <a:lnSpc>
                  <a:spcPts val="223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FFFFFF"/>
                  </a:solidFill>
                </a:rPr>
                <a:t>CONECTAR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995867" y="1968888"/>
              <a:ext cx="753732" cy="280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 fontAlgn="base">
                <a:lnSpc>
                  <a:spcPts val="2239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800" b="1" dirty="0">
                  <a:solidFill>
                    <a:srgbClr val="FFFFFF"/>
                  </a:solidFill>
                </a:rPr>
                <a:t>VIVER</a:t>
              </a:r>
            </a:p>
          </p:txBody>
        </p:sp>
      </p:grpSp>
      <p:sp>
        <p:nvSpPr>
          <p:cNvPr id="56" name="Espaço Reservado para Número de Slid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111A85-E8AC-475D-993D-C06D5DAF2155}" type="slidenum"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Retângulo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512" y="266721"/>
            <a:ext cx="4730452" cy="5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89" tIns="51195" rIns="102389" bIns="51195">
            <a:spAutoFit/>
          </a:bodyPr>
          <a:lstStyle/>
          <a:p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</a:rPr>
              <a:t>Evolução tecnológica móvel</a:t>
            </a:r>
            <a:endParaRPr lang="pt-BR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52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455839"/>
              </p:ext>
            </p:extLst>
          </p:nvPr>
        </p:nvGraphicFramePr>
        <p:xfrm>
          <a:off x="118344" y="1901926"/>
          <a:ext cx="4395787" cy="2606675"/>
        </p:xfrm>
        <a:graphic>
          <a:graphicData uri="http://schemas.openxmlformats.org/presentationml/2006/ole">
            <p:oleObj spid="_x0000_s62480" name="Planilha" r:id="rId4" imgW="4248180" imgH="2028825" progId="Excel.Sheet.8">
              <p:embed/>
            </p:oleObj>
          </a:graphicData>
        </a:graphic>
      </p:graphicFrame>
      <p:sp>
        <p:nvSpPr>
          <p:cNvPr id="10" name="Retângulo 19"/>
          <p:cNvSpPr>
            <a:spLocks noChangeArrowheads="1"/>
          </p:cNvSpPr>
          <p:nvPr/>
        </p:nvSpPr>
        <p:spPr bwMode="auto">
          <a:xfrm>
            <a:off x="150779" y="1830635"/>
            <a:ext cx="3829050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MM</a:t>
            </a:r>
          </a:p>
        </p:txBody>
      </p:sp>
      <p:sp>
        <p:nvSpPr>
          <p:cNvPr id="11" name="Retângulo 20"/>
          <p:cNvSpPr>
            <a:spLocks noChangeArrowheads="1"/>
          </p:cNvSpPr>
          <p:nvPr/>
        </p:nvSpPr>
        <p:spPr bwMode="auto">
          <a:xfrm>
            <a:off x="2990850" y="2075098"/>
            <a:ext cx="1581150" cy="31115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0" dirty="0"/>
              <a:t>Até 10 salários</a:t>
            </a:r>
          </a:p>
        </p:txBody>
      </p:sp>
      <p:sp>
        <p:nvSpPr>
          <p:cNvPr id="12" name="Retângulo 21"/>
          <p:cNvSpPr>
            <a:spLocks noChangeArrowheads="1"/>
          </p:cNvSpPr>
          <p:nvPr/>
        </p:nvSpPr>
        <p:spPr bwMode="auto">
          <a:xfrm>
            <a:off x="3203848" y="3663294"/>
            <a:ext cx="1835150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De 10 a 20 salários</a:t>
            </a:r>
          </a:p>
        </p:txBody>
      </p:sp>
      <p:sp>
        <p:nvSpPr>
          <p:cNvPr id="13" name="Retângulo 22"/>
          <p:cNvSpPr>
            <a:spLocks noChangeArrowheads="1"/>
          </p:cNvSpPr>
          <p:nvPr/>
        </p:nvSpPr>
        <p:spPr bwMode="auto">
          <a:xfrm>
            <a:off x="3203848" y="3848304"/>
            <a:ext cx="1835150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Mais de 20 salários</a:t>
            </a:r>
          </a:p>
        </p:txBody>
      </p:sp>
      <p:sp>
        <p:nvSpPr>
          <p:cNvPr id="14" name="Retângulo 23"/>
          <p:cNvSpPr>
            <a:spLocks noChangeArrowheads="1"/>
          </p:cNvSpPr>
          <p:nvPr/>
        </p:nvSpPr>
        <p:spPr bwMode="auto">
          <a:xfrm>
            <a:off x="107504" y="3360982"/>
            <a:ext cx="571504" cy="285752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13,3</a:t>
            </a:r>
          </a:p>
        </p:txBody>
      </p:sp>
      <p:sp>
        <p:nvSpPr>
          <p:cNvPr id="15" name="Retângulo 24"/>
          <p:cNvSpPr>
            <a:spLocks noChangeArrowheads="1"/>
          </p:cNvSpPr>
          <p:nvPr/>
        </p:nvSpPr>
        <p:spPr bwMode="auto">
          <a:xfrm>
            <a:off x="2559766" y="2246658"/>
            <a:ext cx="500066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smtClean="0"/>
              <a:t>44,7</a:t>
            </a:r>
            <a:endParaRPr lang="pt-BR" sz="1200" b="0" dirty="0"/>
          </a:p>
        </p:txBody>
      </p:sp>
      <p:sp>
        <p:nvSpPr>
          <p:cNvPr id="16" name="Retângulo 25"/>
          <p:cNvSpPr>
            <a:spLocks noChangeArrowheads="1"/>
          </p:cNvSpPr>
          <p:nvPr/>
        </p:nvSpPr>
        <p:spPr bwMode="auto">
          <a:xfrm>
            <a:off x="107504" y="3859635"/>
            <a:ext cx="504056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smtClean="0"/>
              <a:t>1,3</a:t>
            </a:r>
            <a:endParaRPr lang="pt-BR" sz="1200" b="0" dirty="0"/>
          </a:p>
        </p:txBody>
      </p:sp>
      <p:sp>
        <p:nvSpPr>
          <p:cNvPr id="18" name="Retângulo 27"/>
          <p:cNvSpPr>
            <a:spLocks noChangeArrowheads="1"/>
          </p:cNvSpPr>
          <p:nvPr/>
        </p:nvSpPr>
        <p:spPr bwMode="auto">
          <a:xfrm>
            <a:off x="2921938" y="3660408"/>
            <a:ext cx="432048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smtClean="0"/>
              <a:t>3,4</a:t>
            </a:r>
            <a:endParaRPr lang="pt-BR" sz="1200" b="0" dirty="0"/>
          </a:p>
        </p:txBody>
      </p:sp>
      <p:sp>
        <p:nvSpPr>
          <p:cNvPr id="19" name="Retângulo 28"/>
          <p:cNvSpPr>
            <a:spLocks noChangeArrowheads="1"/>
          </p:cNvSpPr>
          <p:nvPr/>
        </p:nvSpPr>
        <p:spPr bwMode="auto">
          <a:xfrm>
            <a:off x="2921938" y="3848304"/>
            <a:ext cx="428628" cy="285752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 smtClean="0"/>
              <a:t>1,8</a:t>
            </a:r>
            <a:endParaRPr lang="pt-BR" sz="1200" b="0" dirty="0"/>
          </a:p>
        </p:txBody>
      </p:sp>
      <p:sp>
        <p:nvSpPr>
          <p:cNvPr id="20" name="Retângulo 20"/>
          <p:cNvSpPr>
            <a:spLocks noChangeArrowheads="1"/>
          </p:cNvSpPr>
          <p:nvPr/>
        </p:nvSpPr>
        <p:spPr bwMode="auto">
          <a:xfrm>
            <a:off x="-32" y="6357958"/>
            <a:ext cx="3905250" cy="401638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pt-BR" sz="1000" b="0" dirty="0"/>
              <a:t>Fonte: </a:t>
            </a:r>
            <a:r>
              <a:rPr lang="pt-BR" sz="1000" b="0" dirty="0" smtClean="0"/>
              <a:t>PNAD 2011</a:t>
            </a:r>
            <a:endParaRPr lang="pt-BR" sz="1000" b="0" dirty="0"/>
          </a:p>
          <a:p>
            <a:r>
              <a:rPr lang="pt-BR" sz="1000" b="0" dirty="0"/>
              <a:t>(1) Taxa de crescimento  anual composta - CAGR</a:t>
            </a:r>
          </a:p>
        </p:txBody>
      </p:sp>
      <p:graphicFrame>
        <p:nvGraphicFramePr>
          <p:cNvPr id="21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4349070"/>
              </p:ext>
            </p:extLst>
          </p:nvPr>
        </p:nvGraphicFramePr>
        <p:xfrm>
          <a:off x="4714875" y="2058258"/>
          <a:ext cx="4203700" cy="2749724"/>
        </p:xfrm>
        <a:graphic>
          <a:graphicData uri="http://schemas.openxmlformats.org/presentationml/2006/ole">
            <p:oleObj spid="_x0000_s62481" name="Planilha" r:id="rId5" imgW="4305420" imgH="2505165" progId="Excel.Sheet.8">
              <p:embed/>
            </p:oleObj>
          </a:graphicData>
        </a:graphic>
      </p:graphicFrame>
      <p:sp>
        <p:nvSpPr>
          <p:cNvPr id="22" name="Retângulo 19"/>
          <p:cNvSpPr>
            <a:spLocks noChangeArrowheads="1"/>
          </p:cNvSpPr>
          <p:nvPr/>
        </p:nvSpPr>
        <p:spPr bwMode="auto">
          <a:xfrm>
            <a:off x="4727608" y="1830635"/>
            <a:ext cx="3144837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MM</a:t>
            </a:r>
          </a:p>
        </p:txBody>
      </p:sp>
      <p:sp>
        <p:nvSpPr>
          <p:cNvPr id="23" name="Retângulo 20"/>
          <p:cNvSpPr>
            <a:spLocks noChangeArrowheads="1"/>
          </p:cNvSpPr>
          <p:nvPr/>
        </p:nvSpPr>
        <p:spPr bwMode="auto">
          <a:xfrm>
            <a:off x="7740352" y="2921658"/>
            <a:ext cx="1296144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Até 10 salários</a:t>
            </a:r>
          </a:p>
        </p:txBody>
      </p:sp>
      <p:sp>
        <p:nvSpPr>
          <p:cNvPr id="24" name="Retângulo 21"/>
          <p:cNvSpPr>
            <a:spLocks noChangeArrowheads="1"/>
          </p:cNvSpPr>
          <p:nvPr/>
        </p:nvSpPr>
        <p:spPr bwMode="auto">
          <a:xfrm>
            <a:off x="7668344" y="3678013"/>
            <a:ext cx="1571636" cy="285752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De 10 a 20 salários</a:t>
            </a:r>
          </a:p>
        </p:txBody>
      </p:sp>
      <p:sp>
        <p:nvSpPr>
          <p:cNvPr id="25" name="Retângulo 22"/>
          <p:cNvSpPr>
            <a:spLocks noChangeArrowheads="1"/>
          </p:cNvSpPr>
          <p:nvPr/>
        </p:nvSpPr>
        <p:spPr bwMode="auto">
          <a:xfrm>
            <a:off x="7649345" y="3881480"/>
            <a:ext cx="1549398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Mais de 20 salários</a:t>
            </a:r>
          </a:p>
        </p:txBody>
      </p:sp>
      <p:sp>
        <p:nvSpPr>
          <p:cNvPr id="26" name="Retângulo 23"/>
          <p:cNvSpPr>
            <a:spLocks noChangeArrowheads="1"/>
          </p:cNvSpPr>
          <p:nvPr/>
        </p:nvSpPr>
        <p:spPr bwMode="auto">
          <a:xfrm>
            <a:off x="4643438" y="2789478"/>
            <a:ext cx="500066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/>
              <a:t>18,6</a:t>
            </a:r>
          </a:p>
        </p:txBody>
      </p:sp>
      <p:sp>
        <p:nvSpPr>
          <p:cNvPr id="27" name="Retângulo 24"/>
          <p:cNvSpPr>
            <a:spLocks noChangeArrowheads="1"/>
          </p:cNvSpPr>
          <p:nvPr/>
        </p:nvSpPr>
        <p:spPr bwMode="auto">
          <a:xfrm>
            <a:off x="4644008" y="3862188"/>
            <a:ext cx="500066" cy="285752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smtClean="0"/>
              <a:t>1,9</a:t>
            </a:r>
            <a:endParaRPr lang="pt-BR" sz="1200" b="0" dirty="0"/>
          </a:p>
        </p:txBody>
      </p:sp>
      <p:sp>
        <p:nvSpPr>
          <p:cNvPr id="28" name="Retângulo 25"/>
          <p:cNvSpPr>
            <a:spLocks noChangeArrowheads="1"/>
          </p:cNvSpPr>
          <p:nvPr/>
        </p:nvSpPr>
        <p:spPr bwMode="auto">
          <a:xfrm>
            <a:off x="7380312" y="2782068"/>
            <a:ext cx="500066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smtClean="0"/>
              <a:t>18,7</a:t>
            </a:r>
            <a:endParaRPr lang="pt-BR" sz="1200" b="0" dirty="0"/>
          </a:p>
        </p:txBody>
      </p:sp>
      <p:sp>
        <p:nvSpPr>
          <p:cNvPr id="29" name="Retângulo 26"/>
          <p:cNvSpPr>
            <a:spLocks noChangeArrowheads="1"/>
          </p:cNvSpPr>
          <p:nvPr/>
        </p:nvSpPr>
        <p:spPr bwMode="auto">
          <a:xfrm>
            <a:off x="4714876" y="3646734"/>
            <a:ext cx="500066" cy="285752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 smtClean="0"/>
              <a:t>3,6</a:t>
            </a:r>
            <a:endParaRPr lang="pt-BR" sz="1200" b="0" dirty="0"/>
          </a:p>
        </p:txBody>
      </p:sp>
      <p:sp>
        <p:nvSpPr>
          <p:cNvPr id="30" name="Retângulo 27"/>
          <p:cNvSpPr>
            <a:spLocks noChangeArrowheads="1"/>
          </p:cNvSpPr>
          <p:nvPr/>
        </p:nvSpPr>
        <p:spPr bwMode="auto">
          <a:xfrm>
            <a:off x="7416031" y="3702142"/>
            <a:ext cx="428628" cy="285752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 smtClean="0"/>
              <a:t>2,7</a:t>
            </a:r>
            <a:endParaRPr lang="pt-BR" sz="1200" b="0" dirty="0"/>
          </a:p>
        </p:txBody>
      </p:sp>
      <p:sp>
        <p:nvSpPr>
          <p:cNvPr id="31" name="Retângulo 28"/>
          <p:cNvSpPr>
            <a:spLocks noChangeArrowheads="1"/>
          </p:cNvSpPr>
          <p:nvPr/>
        </p:nvSpPr>
        <p:spPr bwMode="auto">
          <a:xfrm>
            <a:off x="7416031" y="3881480"/>
            <a:ext cx="428628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0" dirty="0" smtClean="0"/>
              <a:t>1,3</a:t>
            </a:r>
            <a:endParaRPr lang="pt-BR" sz="1200" b="0" dirty="0"/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170087" y="2342049"/>
            <a:ext cx="809625" cy="593725"/>
          </a:xfrm>
          <a:prstGeom prst="straightConnector1">
            <a:avLst/>
          </a:prstGeom>
          <a:noFill/>
          <a:ln w="38100" cap="rnd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954063" y="2615202"/>
            <a:ext cx="864097" cy="3925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6000" tIns="46800" rIns="36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dirty="0" smtClean="0">
                <a:latin typeface="Arial" charset="0"/>
              </a:rPr>
              <a:t>16,36</a:t>
            </a:r>
            <a:r>
              <a:rPr lang="pt-BR" sz="1200" b="0" baseline="30000" dirty="0" smtClean="0">
                <a:latin typeface="Arial" charset="0"/>
              </a:rPr>
              <a:t>(1</a:t>
            </a:r>
            <a:r>
              <a:rPr lang="pt-BR" sz="1200" b="0" baseline="30000" dirty="0">
                <a:latin typeface="Arial" charset="0"/>
              </a:rPr>
              <a:t>)</a:t>
            </a:r>
          </a:p>
        </p:txBody>
      </p:sp>
      <p:cxnSp>
        <p:nvCxnSpPr>
          <p:cNvPr id="34" name="Conector reto 33"/>
          <p:cNvCxnSpPr/>
          <p:nvPr/>
        </p:nvCxnSpPr>
        <p:spPr bwMode="auto">
          <a:xfrm rot="5400000">
            <a:off x="3078162" y="3447330"/>
            <a:ext cx="2986087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tângulo 16"/>
          <p:cNvSpPr>
            <a:spLocks noChangeArrowheads="1"/>
          </p:cNvSpPr>
          <p:nvPr/>
        </p:nvSpPr>
        <p:spPr bwMode="auto">
          <a:xfrm>
            <a:off x="214282" y="5145629"/>
            <a:ext cx="5138776" cy="5693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lvl="2" indent="-87313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300" b="0" dirty="0" smtClean="0"/>
              <a:t>72,92% </a:t>
            </a:r>
            <a:r>
              <a:rPr lang="pt-BR" sz="1300" b="0" dirty="0"/>
              <a:t>de todos domicílios até 10 salários possuem celular</a:t>
            </a:r>
          </a:p>
          <a:p>
            <a:pPr marL="87313" lvl="2" indent="-87313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300" b="0" dirty="0" smtClean="0"/>
              <a:t>45,62% </a:t>
            </a:r>
            <a:r>
              <a:rPr lang="pt-BR" sz="1300" b="0" dirty="0"/>
              <a:t>deles possuem </a:t>
            </a:r>
            <a:r>
              <a:rPr lang="pt-BR" sz="1300" dirty="0"/>
              <a:t>somente</a:t>
            </a:r>
            <a:r>
              <a:rPr lang="pt-BR" sz="1300" b="0" dirty="0"/>
              <a:t> o celular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80911" y="1351598"/>
            <a:ext cx="4143404" cy="4270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Evolução de domicílios com acessos móveis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4787902" y="1351598"/>
            <a:ext cx="4143404" cy="4270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Evolução de domicílios com acessos fixos</a:t>
            </a:r>
          </a:p>
        </p:txBody>
      </p:sp>
      <p:sp>
        <p:nvSpPr>
          <p:cNvPr id="36" name="Retângulo 27"/>
          <p:cNvSpPr>
            <a:spLocks noChangeArrowheads="1"/>
          </p:cNvSpPr>
          <p:nvPr/>
        </p:nvSpPr>
        <p:spPr bwMode="auto">
          <a:xfrm>
            <a:off x="107504" y="3660408"/>
            <a:ext cx="432048" cy="279180"/>
          </a:xfrm>
          <a:prstGeom prst="rect">
            <a:avLst/>
          </a:prstGeom>
          <a:noFill/>
          <a:ln w="9525" cap="rnd" algn="ctr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 smtClean="0"/>
              <a:t>3,2</a:t>
            </a:r>
          </a:p>
        </p:txBody>
      </p:sp>
      <p:sp>
        <p:nvSpPr>
          <p:cNvPr id="40" name="Retângulo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512" y="266721"/>
            <a:ext cx="5410125" cy="5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389" tIns="51195" rIns="102389" bIns="51195">
            <a:spAutoFit/>
          </a:bodyPr>
          <a:lstStyle/>
          <a:p>
            <a:r>
              <a:rPr lang="pt-BR" sz="3200" b="1" dirty="0" smtClean="0">
                <a:solidFill>
                  <a:srgbClr val="FFFFFF"/>
                </a:solidFill>
                <a:latin typeface="Arial Narrow" pitchFamily="34" charset="0"/>
              </a:rPr>
              <a:t>Crescimento de acessos móveis</a:t>
            </a:r>
            <a:endParaRPr lang="pt-BR" sz="32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5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Imagem 15" descr="SM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33" r:id="rId6" imgW="0" imgH="0" progId="">
              <p:embed/>
            </p:oleObj>
          </a:graphicData>
        </a:graphic>
      </p:graphicFrame>
      <p:sp>
        <p:nvSpPr>
          <p:cNvPr id="1031" name="CaixaDeTexto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96" y="251937"/>
            <a:ext cx="791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14600" algn="l"/>
              </a:tabLs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Compromissos 4G e 3G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138204" y="928670"/>
            <a:ext cx="1147647" cy="5000660"/>
          </a:xfrm>
          <a:prstGeom prst="rightArrow">
            <a:avLst>
              <a:gd name="adj1" fmla="val 100000"/>
              <a:gd name="adj2" fmla="val 27922"/>
            </a:avLst>
          </a:prstGeom>
          <a:solidFill>
            <a:srgbClr val="C00000"/>
          </a:solidFill>
          <a:ln w="2857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1016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0000" tIns="46800" rIns="90000" bIns="46800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b="1" kern="0" dirty="0" smtClean="0">
                <a:solidFill>
                  <a:srgbClr val="FFFFFF"/>
                </a:solidFill>
              </a:rPr>
              <a:t>W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1400" b="1" kern="0" dirty="0" smtClean="0">
                <a:solidFill>
                  <a:srgbClr val="FFFFFF"/>
                </a:solidFill>
              </a:rPr>
              <a:t>2,5 GHz </a:t>
            </a:r>
            <a:r>
              <a:rPr lang="pt-BR" sz="1200" b="1" kern="0" dirty="0" smtClean="0">
                <a:solidFill>
                  <a:srgbClr val="FFFFFF"/>
                </a:solidFill>
              </a:rPr>
              <a:t>(20+20 MHz FDD</a:t>
            </a:r>
            <a:r>
              <a:rPr lang="pt-BR" sz="1200" b="1" kern="0" dirty="0">
                <a:solidFill>
                  <a:srgbClr val="FFFFFF"/>
                </a:solidFill>
              </a:rPr>
              <a:t>)</a:t>
            </a:r>
            <a:endParaRPr lang="pt-BR" sz="1400" b="1" kern="0" dirty="0">
              <a:solidFill>
                <a:srgbClr val="FFFFFF"/>
              </a:solidFill>
            </a:endParaRPr>
          </a:p>
        </p:txBody>
      </p:sp>
      <p:sp>
        <p:nvSpPr>
          <p:cNvPr id="13" name="CaixaDeTexto 8"/>
          <p:cNvSpPr txBox="1">
            <a:spLocks noChangeArrowheads="1"/>
          </p:cNvSpPr>
          <p:nvPr/>
        </p:nvSpPr>
        <p:spPr bwMode="auto">
          <a:xfrm>
            <a:off x="1374741" y="986026"/>
            <a:ext cx="7442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Abril/13: Cidades da Copa Confederações (cobertura de 50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% da área urbana)</a:t>
            </a:r>
            <a:endParaRPr lang="pt-BR" sz="1600" kern="0" dirty="0">
              <a:solidFill>
                <a:sysClr val="windowText" lastClr="000000"/>
              </a:solidFill>
            </a:endParaRPr>
          </a:p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Dez/13: Sedes e subsedes da Copa do Mundo</a:t>
            </a:r>
          </a:p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Mai/14: Capitais e municípios &gt;500k hab.</a:t>
            </a:r>
          </a:p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Dez/15: Municípios &gt;200k hab.</a:t>
            </a:r>
          </a:p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Dez/16: Municípios &gt;100k hab.</a:t>
            </a:r>
          </a:p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Dez/17: 100% das cidades entre 30k e 100k hab.</a:t>
            </a:r>
          </a:p>
          <a:p>
            <a:pPr marL="638175" lvl="1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33% com 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4G</a:t>
            </a:r>
            <a:endParaRPr lang="pt-BR" sz="1600" kern="0" dirty="0">
              <a:solidFill>
                <a:sysClr val="windowText" lastClr="000000"/>
              </a:solidFill>
            </a:endParaRPr>
          </a:p>
          <a:p>
            <a:pPr marL="638175" lvl="1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67% com 3G em 2,1 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GHz ou 850MHz (ou qualquer outra faixa com serviço equivalente)</a:t>
            </a:r>
            <a:endParaRPr lang="pt-BR" sz="1600" kern="0" dirty="0">
              <a:solidFill>
                <a:sysClr val="windowText" lastClr="000000"/>
              </a:solidFill>
            </a:endParaRPr>
          </a:p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Dez/19: 24% dos municípios 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brasileiros </a:t>
            </a:r>
            <a:r>
              <a:rPr lang="pt-BR" sz="1600" kern="0" dirty="0">
                <a:solidFill>
                  <a:sysClr val="windowText" lastClr="000000"/>
                </a:solidFill>
              </a:rPr>
              <a:t>em 2,1 GHz ou 850MHz (ou qualquer outra faixa com serviço equivalente)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, </a:t>
            </a:r>
            <a:r>
              <a:rPr lang="pt-BR" sz="1600" kern="0" dirty="0">
                <a:solidFill>
                  <a:sysClr val="windowText" lastClr="000000"/>
                </a:solidFill>
              </a:rPr>
              <a:t>abaixo de 30k hab. conforme:</a:t>
            </a:r>
          </a:p>
          <a:p>
            <a:pPr marL="638175" lvl="1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Dez/17: 30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%</a:t>
            </a:r>
            <a:endParaRPr lang="pt-BR" sz="1600" kern="0" dirty="0">
              <a:solidFill>
                <a:sysClr val="windowText" lastClr="000000"/>
              </a:solidFill>
            </a:endParaRPr>
          </a:p>
          <a:p>
            <a:pPr marL="638175" lvl="1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Dez/18: 60%</a:t>
            </a:r>
          </a:p>
          <a:p>
            <a:pPr marL="638175" lvl="1" indent="-180975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600" kern="0" dirty="0">
                <a:solidFill>
                  <a:sysClr val="windowText" lastClr="000000"/>
                </a:solidFill>
              </a:rPr>
              <a:t>Dez/19: 100</a:t>
            </a:r>
            <a:r>
              <a:rPr lang="pt-BR" sz="1600" kern="0" dirty="0" smtClean="0">
                <a:solidFill>
                  <a:sysClr val="windowText" lastClr="000000"/>
                </a:solidFill>
              </a:rPr>
              <a:t>%</a:t>
            </a:r>
            <a:endParaRPr lang="pt-BR" sz="1600" kern="0" dirty="0">
              <a:solidFill>
                <a:sysClr val="windowText" lastClr="000000"/>
              </a:solidFill>
            </a:endParaRPr>
          </a:p>
          <a:p>
            <a:pPr marL="180975" indent="-180975" fontAlgn="auto"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sz="1600" kern="0" dirty="0" smtClean="0">
                <a:solidFill>
                  <a:sysClr val="windowText" lastClr="000000"/>
                </a:solidFill>
              </a:rPr>
              <a:t>Área de cobertura de 80%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14282" y="6072206"/>
            <a:ext cx="8786874" cy="5715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Serão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criados 18 sites com freqüência de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850MHz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para melhorias de cobertura na cidade de Manaus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             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008" y="1925645"/>
            <a:ext cx="2838892" cy="2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5143504" y="1357298"/>
            <a:ext cx="307180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50MHz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60m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418" y="1854207"/>
            <a:ext cx="2915326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714380" y="1357298"/>
            <a:ext cx="307180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210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0MHz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60m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2844" y="4643446"/>
            <a:ext cx="673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Tabela comparativa – Percentual do Raio de Cobertura: 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14282" y="92867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Predições por frequência: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496" y="251937"/>
            <a:ext cx="7915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514600" algn="l"/>
              </a:tabLs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Novo espectro no Norte – 850MHz</a:t>
            </a:r>
            <a:endParaRPr lang="pt-BR" sz="3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214282" y="5072074"/>
          <a:ext cx="7429552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/>
                <a:gridCol w="2000264"/>
                <a:gridCol w="1714512"/>
                <a:gridCol w="185738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Banda (MHz)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Raio</a:t>
                      </a:r>
                      <a:r>
                        <a:rPr lang="pt-BR" sz="1600" baseline="0" dirty="0" smtClean="0"/>
                        <a:t> Cobertura (km)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Percentual – Raio (ref. 850MHz)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Percental</a:t>
                      </a:r>
                      <a:r>
                        <a:rPr lang="pt-BR" sz="1600" dirty="0" smtClean="0"/>
                        <a:t> – Área (ref.850MHz)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2100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5,5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24%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850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42844" y="6441088"/>
            <a:ext cx="6643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Predições na região de São Domingos do </a:t>
            </a:r>
            <a:r>
              <a:rPr lang="pt-BR" sz="1400" dirty="0" err="1" smtClean="0"/>
              <a:t>Araguai</a:t>
            </a:r>
            <a:r>
              <a:rPr lang="pt-BR" sz="1400" dirty="0" smtClean="0"/>
              <a:t> - PA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PoFZuTUUGctCgWyF7k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PoFZuTUUGctCgWyF7k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PoFZuTUUGctCgWyF7k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PoFZuTUUGctCgWyF7k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6EoUqDs0aR4uMWFkfH0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6EoUqDs0aR4uMWFkfH0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6EoUqDs0aR4uMWFkfH0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Personalizada 1">
      <a:dk1>
        <a:srgbClr val="000000"/>
      </a:dk1>
      <a:lt1>
        <a:srgbClr val="FFFFFF"/>
      </a:lt1>
      <a:dk2>
        <a:srgbClr val="182D43"/>
      </a:dk2>
      <a:lt2>
        <a:srgbClr val="DCDCC8"/>
      </a:lt2>
      <a:accent1>
        <a:srgbClr val="9CBAE2"/>
      </a:accent1>
      <a:accent2>
        <a:srgbClr val="325A87"/>
      </a:accent2>
      <a:accent3>
        <a:srgbClr val="B2B2B2"/>
      </a:accent3>
      <a:accent4>
        <a:srgbClr val="467828"/>
      </a:accent4>
      <a:accent5>
        <a:srgbClr val="BCD258"/>
      </a:accent5>
      <a:accent6>
        <a:srgbClr val="EC922E"/>
      </a:accent6>
      <a:hlink>
        <a:srgbClr val="848C65"/>
      </a:hlink>
      <a:folHlink>
        <a:srgbClr val="BEBE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spcBef>
            <a:spcPts val="12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10512</TotalTime>
  <Words>1216</Words>
  <Application>Microsoft Office PowerPoint</Application>
  <PresentationFormat>Papel Carta (216 x 279 mm)</PresentationFormat>
  <Paragraphs>343</Paragraphs>
  <Slides>17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Tema do Office</vt:lpstr>
      <vt:lpstr>2_Personalizar design</vt:lpstr>
      <vt:lpstr>Planilha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Entraves para o crescimento...</vt:lpstr>
      <vt:lpstr>Cobertura ocorre com expressivos investimentos</vt:lpstr>
      <vt:lpstr>Mercado altamente competitivo e dinâmico</vt:lpstr>
      <vt:lpstr>Setor de Telecom alavanca o crescimento econômico</vt:lpstr>
      <vt:lpstr>Tributos e Fundos</vt:lpstr>
      <vt:lpstr>Slide 17</vt:lpstr>
    </vt:vector>
  </TitlesOfParts>
  <Company>CLARO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92035894</dc:creator>
  <cp:lastModifiedBy>12007086</cp:lastModifiedBy>
  <cp:revision>504</cp:revision>
  <dcterms:created xsi:type="dcterms:W3CDTF">2012-07-25T21:48:43Z</dcterms:created>
  <dcterms:modified xsi:type="dcterms:W3CDTF">2013-10-31T01:27:13Z</dcterms:modified>
</cp:coreProperties>
</file>