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667" r:id="rId3"/>
    <p:sldId id="672" r:id="rId4"/>
    <p:sldId id="678" r:id="rId5"/>
    <p:sldId id="680" r:id="rId6"/>
    <p:sldId id="674" r:id="rId7"/>
  </p:sldIdLst>
  <p:sldSz cx="9144000" cy="6858000" type="screen4x3"/>
  <p:notesSz cx="6818313" cy="99187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z Ricardo Leite Filgueiras" initials="LRLF" lastIdx="5" clrIdx="0">
    <p:extLst>
      <p:ext uri="{19B8F6BF-5375-455C-9EA6-DF929625EA0E}">
        <p15:presenceInfo xmlns:p15="http://schemas.microsoft.com/office/powerpoint/2012/main" userId="S-1-5-21-2076597496-86852003-636688714-1010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5555"/>
    <a:srgbClr val="0000FF"/>
    <a:srgbClr val="C92139"/>
    <a:srgbClr val="263229"/>
    <a:srgbClr val="668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3714" autoAdjust="0"/>
    <p:restoredTop sz="99930" autoAdjust="0"/>
  </p:normalViewPr>
  <p:slideViewPr>
    <p:cSldViewPr>
      <p:cViewPr varScale="1">
        <p:scale>
          <a:sx n="92" d="100"/>
          <a:sy n="92" d="100"/>
        </p:scale>
        <p:origin x="19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50"/>
    </p:cViewPr>
  </p:sorterViewPr>
  <p:notesViewPr>
    <p:cSldViewPr>
      <p:cViewPr varScale="1">
        <p:scale>
          <a:sx n="70" d="100"/>
          <a:sy n="70" d="100"/>
        </p:scale>
        <p:origin x="-3246" y="-102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2134" y="0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BEDBF-8E6B-47B6-B251-D454334BD7BD}" type="datetimeFigureOut">
              <a:rPr lang="pt-BR" smtClean="0"/>
              <a:pPr/>
              <a:t>09/05/2017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1043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2134" y="9421043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09015-10F7-4AC1-9D79-DC1EE4F904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052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2134" y="0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555981F-8A8C-442C-8779-DC027E29988F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4538"/>
            <a:ext cx="4960937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832" y="4711383"/>
            <a:ext cx="545465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1043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2134" y="9421043"/>
            <a:ext cx="2954602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06003AE-8747-4E56-87F1-9A7C431B7F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958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0CC9AF-213B-4190-ACD5-C8094E39142E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596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E0B9E5-7906-445F-9070-F9A27F0B97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65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6D34D-7C27-4875-9C9F-690CD8E84238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9E4E-3D92-48C4-A427-82AB27DA17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A4309-AED7-479C-9F24-A17DCF0AA438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FBC2A-A70A-4E95-99E8-FDDD1F6207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4DD4-5B8A-4366-B598-007886D053F7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BABFB-CE0A-4206-A728-494ABC9C3D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42FE-F650-4622-A268-98CD83FACD3F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D7455-5BFE-4896-B398-4DA2589298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0E481-FA61-48AF-9544-BC86B87D1D44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8DE9F-7D72-4D77-A89C-F824E5D859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CBED6-4560-4A64-8BA5-61DDAB42A5BB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D9DE3-619C-4096-A0D6-C59618D9F0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44F5-2A0F-4C9A-82C8-A45FCA021B86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2AAF-C415-481A-B8E6-08AFFC6883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1D2D4-58CB-4BA2-8D00-5531A0F6C3D4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3CAB3-8E23-4BB6-A2A6-BF34706635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366AA-D837-4919-BF0F-26E66C45DF3C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9072D-678E-4656-AD6C-418F12B031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E4C4F-973E-4671-84CC-F639012FD41C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59B89-9653-41CF-8BAE-E83629466C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F48A7-A63C-4661-8184-B8B32BDBA852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5C400-F7D7-45D0-8001-67F49918F6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5D46FA-CA00-47D9-B098-DA4A14C6B13C}" type="datetimeFigureOut">
              <a:rPr lang="pt-BR"/>
              <a:pPr>
                <a:defRPr/>
              </a:pPr>
              <a:t>09/05/2017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F7FACE-E4D0-4B36-99A4-AF667E62BD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11.jpeg"/><Relationship Id="rId7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2.jpeg"/><Relationship Id="rId4" Type="http://schemas.openxmlformats.org/officeDocument/2006/relationships/image" Target="../media/image5.gif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331640" y="1844824"/>
            <a:ext cx="73448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rgbClr val="002060"/>
                </a:solidFill>
                <a:latin typeface="+mj-lt"/>
              </a:rPr>
              <a:t>Discussão: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rgbClr val="002060"/>
                </a:solidFill>
                <a:latin typeface="+mj-lt"/>
              </a:rPr>
              <a:t>“Modelo de fiscalização de movimentações financeiras no Brasil”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259632" y="4581128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cap="small" dirty="0">
                <a:solidFill>
                  <a:srgbClr val="FF0000"/>
                </a:solidFill>
              </a:rPr>
              <a:t>Como o TCU pode contribuir em Fiscalizações de Movimentações Financeiras no Brasil </a:t>
            </a:r>
            <a:r>
              <a:rPr lang="pt-BR" sz="2400" b="1" dirty="0">
                <a:solidFill>
                  <a:srgbClr val="FF0000"/>
                </a:solidFill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619672" y="868650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AÇÃO DE CONTROLE TRADICIONAL</a:t>
            </a:r>
          </a:p>
        </p:txBody>
      </p:sp>
      <p:sp>
        <p:nvSpPr>
          <p:cNvPr id="40" name="Seta para cima 39"/>
          <p:cNvSpPr/>
          <p:nvPr/>
        </p:nvSpPr>
        <p:spPr>
          <a:xfrm rot="5400000">
            <a:off x="3021895" y="2886239"/>
            <a:ext cx="500647" cy="53922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65" name="Grupo 64"/>
          <p:cNvGrpSpPr/>
          <p:nvPr/>
        </p:nvGrpSpPr>
        <p:grpSpPr>
          <a:xfrm>
            <a:off x="671705" y="3424539"/>
            <a:ext cx="1872208" cy="1729146"/>
            <a:chOff x="758013" y="2816406"/>
            <a:chExt cx="3279311" cy="2918974"/>
          </a:xfrm>
        </p:grpSpPr>
        <p:pic>
          <p:nvPicPr>
            <p:cNvPr id="61" name="Imagem 6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295" y="3549578"/>
              <a:ext cx="2580563" cy="1687734"/>
            </a:xfrm>
            <a:prstGeom prst="rect">
              <a:avLst/>
            </a:prstGeom>
          </p:spPr>
        </p:pic>
        <p:pic>
          <p:nvPicPr>
            <p:cNvPr id="62" name="Imagem 6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013" y="4373474"/>
              <a:ext cx="2113530" cy="1361906"/>
            </a:xfrm>
            <a:prstGeom prst="rect">
              <a:avLst/>
            </a:prstGeom>
          </p:spPr>
        </p:pic>
        <p:pic>
          <p:nvPicPr>
            <p:cNvPr id="63" name="Imagem 6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1397" y="3931238"/>
              <a:ext cx="2025927" cy="1327027"/>
            </a:xfrm>
            <a:prstGeom prst="rect">
              <a:avLst/>
            </a:prstGeom>
          </p:spPr>
        </p:pic>
        <p:pic>
          <p:nvPicPr>
            <p:cNvPr id="64" name="Imagem 6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5978" y="2816406"/>
              <a:ext cx="1328131" cy="1626283"/>
            </a:xfrm>
            <a:prstGeom prst="rect">
              <a:avLst/>
            </a:prstGeom>
          </p:spPr>
        </p:pic>
      </p:grpSp>
      <p:sp>
        <p:nvSpPr>
          <p:cNvPr id="67" name="Seta para cima 66"/>
          <p:cNvSpPr/>
          <p:nvPr/>
        </p:nvSpPr>
        <p:spPr>
          <a:xfrm rot="10800000">
            <a:off x="1115616" y="2798066"/>
            <a:ext cx="983967" cy="414909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1" name="Grupo 20"/>
          <p:cNvGrpSpPr/>
          <p:nvPr/>
        </p:nvGrpSpPr>
        <p:grpSpPr>
          <a:xfrm>
            <a:off x="467544" y="1494116"/>
            <a:ext cx="2376264" cy="998967"/>
            <a:chOff x="3104929" y="3013814"/>
            <a:chExt cx="2328256" cy="762173"/>
          </a:xfrm>
        </p:grpSpPr>
        <p:pic>
          <p:nvPicPr>
            <p:cNvPr id="22" name="Imagem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8000" y="3135374"/>
              <a:ext cx="556267" cy="478621"/>
            </a:xfrm>
            <a:prstGeom prst="rect">
              <a:avLst/>
            </a:prstGeom>
          </p:spPr>
        </p:pic>
        <p:pic>
          <p:nvPicPr>
            <p:cNvPr id="23" name="Imagem 2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7958" y="3136577"/>
              <a:ext cx="688397" cy="477264"/>
            </a:xfrm>
            <a:prstGeom prst="rect">
              <a:avLst/>
            </a:prstGeom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5578" y="3154074"/>
              <a:ext cx="449615" cy="524553"/>
            </a:xfrm>
            <a:prstGeom prst="rect">
              <a:avLst/>
            </a:prstGeom>
          </p:spPr>
        </p:pic>
        <p:sp>
          <p:nvSpPr>
            <p:cNvPr id="25" name="Retângulo de cantos arredondados 24"/>
            <p:cNvSpPr/>
            <p:nvPr/>
          </p:nvSpPr>
          <p:spPr>
            <a:xfrm>
              <a:off x="3104929" y="3013814"/>
              <a:ext cx="2328256" cy="762173"/>
            </a:xfrm>
            <a:prstGeom prst="roundRect">
              <a:avLst/>
            </a:prstGeom>
            <a:noFill/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6" name="Caixa de Texto 2"/>
          <p:cNvSpPr txBox="1">
            <a:spLocks noChangeArrowheads="1"/>
          </p:cNvSpPr>
          <p:nvPr/>
        </p:nvSpPr>
        <p:spPr bwMode="auto">
          <a:xfrm>
            <a:off x="3564833" y="2492896"/>
            <a:ext cx="1727247" cy="129614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EVIDÊNCIAS</a:t>
            </a:r>
          </a:p>
          <a:p>
            <a:pPr algn="ctr"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IRREGULARIDADES</a:t>
            </a:r>
          </a:p>
          <a:p>
            <a:pPr algn="ctr"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DANO FINANCEIRO</a:t>
            </a:r>
            <a:endParaRPr lang="pt-BR" sz="14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RESPONSÁVEIS</a:t>
            </a:r>
            <a:endParaRPr lang="pt-BR" sz="1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Caixa de Texto 2"/>
          <p:cNvSpPr txBox="1">
            <a:spLocks noChangeArrowheads="1"/>
          </p:cNvSpPr>
          <p:nvPr/>
        </p:nvSpPr>
        <p:spPr bwMode="auto">
          <a:xfrm>
            <a:off x="6062920" y="1916832"/>
            <a:ext cx="2901568" cy="237228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pt-BR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TCU:</a:t>
            </a:r>
            <a:endParaRPr lang="pt-BR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APLICAÇÃO DE DÉBITOS;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CONTAS JULGADAS IRREGULARES;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APLICAÇÃO DE MULTAS;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DETERMINAÇÕES.</a:t>
            </a:r>
            <a:endParaRPr lang="pt-BR" sz="1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Seta para cima 28"/>
          <p:cNvSpPr/>
          <p:nvPr/>
        </p:nvSpPr>
        <p:spPr>
          <a:xfrm rot="5400000">
            <a:off x="5420217" y="2888283"/>
            <a:ext cx="500647" cy="53922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ítulo 1"/>
          <p:cNvSpPr txBox="1">
            <a:spLocks/>
          </p:cNvSpPr>
          <p:nvPr/>
        </p:nvSpPr>
        <p:spPr>
          <a:xfrm>
            <a:off x="4432" y="262690"/>
            <a:ext cx="9144000" cy="4848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noProof="0" dirty="0">
                <a:latin typeface="Arial" pitchFamily="34" charset="0"/>
                <a:ea typeface="+mj-ea"/>
                <a:cs typeface="Arial" pitchFamily="34" charset="0"/>
              </a:rPr>
              <a:t>Forma Atual de Atuação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5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67109" y="908720"/>
            <a:ext cx="80135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AÇÃO DE CONTROLE COM INFORMAÇÃO COMPARTILHADA</a:t>
            </a:r>
          </a:p>
          <a:p>
            <a:pPr algn="ctr"/>
            <a:r>
              <a:rPr lang="pt-BR" sz="1600" dirty="0">
                <a:solidFill>
                  <a:srgbClr val="FF0000"/>
                </a:solidFill>
              </a:rPr>
              <a:t>(APÓS AUTORIZAÇÃO JUDICIAL)</a:t>
            </a:r>
          </a:p>
          <a:p>
            <a:pPr algn="ctr"/>
            <a:r>
              <a:rPr lang="pt-BR" sz="1600" dirty="0"/>
              <a:t>- alguns exemplos -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26478"/>
              </p:ext>
            </p:extLst>
          </p:nvPr>
        </p:nvGraphicFramePr>
        <p:xfrm>
          <a:off x="251520" y="1985784"/>
          <a:ext cx="8640960" cy="3891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10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874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606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Nº Processo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Situação Inicial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Informação</a:t>
                      </a:r>
                      <a:r>
                        <a:rPr lang="pt-BR" sz="1600" baseline="0" dirty="0"/>
                        <a:t> Compartilhada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Situação Final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80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TC 027.542/2015-7</a:t>
                      </a:r>
                      <a:endParaRPr lang="pt-BR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pt-BR" sz="1300" dirty="0"/>
                        <a:t>TCE: </a:t>
                      </a:r>
                      <a:r>
                        <a:rPr lang="pt-BR" sz="1300" dirty="0" err="1"/>
                        <a:t>UCR_Rnest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Dano:</a:t>
                      </a:r>
                      <a:r>
                        <a:rPr lang="pt-BR" sz="1300" baseline="0" dirty="0"/>
                        <a:t> R$ 522 mi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/>
                        <a:t>Dados</a:t>
                      </a:r>
                      <a:r>
                        <a:rPr lang="pt-BR" sz="1300" baseline="0" dirty="0"/>
                        <a:t> fiscais – JUSTIÇA; RFB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Dano: </a:t>
                      </a:r>
                      <a:r>
                        <a:rPr lang="pt-BR" sz="1300" baseline="0" dirty="0"/>
                        <a:t>R$ 673 mi</a:t>
                      </a:r>
                    </a:p>
                    <a:p>
                      <a:pPr algn="l"/>
                      <a:r>
                        <a:rPr lang="pt-BR" sz="1100" baseline="0" dirty="0"/>
                        <a:t>(amostra a ser ampliada)</a:t>
                      </a:r>
                      <a:endParaRPr lang="pt-B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/>
                        <a:t>TC </a:t>
                      </a:r>
                      <a:r>
                        <a:rPr lang="pt-BR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000.168/2016-5</a:t>
                      </a:r>
                      <a:r>
                        <a:rPr lang="pt-BR" sz="1300" dirty="0"/>
                        <a:t> </a:t>
                      </a:r>
                    </a:p>
                    <a:p>
                      <a:pPr algn="ctr"/>
                      <a:r>
                        <a:rPr lang="pt-BR" sz="1300" dirty="0"/>
                        <a:t>TCE: UDA/</a:t>
                      </a:r>
                      <a:r>
                        <a:rPr lang="pt-BR" sz="1300" dirty="0" err="1"/>
                        <a:t>UHDT_Rnest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Dano: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R$ 484 mi</a:t>
                      </a:r>
                      <a:r>
                        <a:rPr lang="pt-BR" sz="1300" baseline="0" dirty="0"/>
                        <a:t> (</a:t>
                      </a:r>
                      <a:r>
                        <a:rPr lang="pt-BR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 3.362/2010-P)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Dados fiscais </a:t>
                      </a:r>
                      <a:r>
                        <a:rPr lang="pt-BR" sz="1300" baseline="0" dirty="0"/>
                        <a:t>e outros dados sigilosos – JUSTIÇA; RFB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Dano</a:t>
                      </a:r>
                      <a:r>
                        <a:rPr lang="pt-BR" sz="1300" baseline="0" dirty="0"/>
                        <a:t> de R$ 1,36 bi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aseline="0" dirty="0"/>
                        <a:t>(amostra ampliada)</a:t>
                      </a:r>
                      <a:endParaRPr lang="pt-B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80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/>
                        <a:t>TC </a:t>
                      </a:r>
                      <a:r>
                        <a:rPr lang="pt-BR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021.542/2016-3</a:t>
                      </a:r>
                      <a:r>
                        <a:rPr lang="pt-BR" sz="1300" dirty="0"/>
                        <a:t> </a:t>
                      </a:r>
                    </a:p>
                    <a:p>
                      <a:pPr algn="ctr"/>
                      <a:r>
                        <a:rPr lang="pt-BR" sz="1300" dirty="0"/>
                        <a:t>Representação Angra 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Não havia constatação de fraude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/>
                        <a:t>Delações,</a:t>
                      </a:r>
                      <a:r>
                        <a:rPr lang="pt-BR" sz="1300" baseline="0" dirty="0"/>
                        <a:t> e-mails, outros dados sigilosos - JUSTIÇA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Fraude: conluio de empresas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 016.119/2016-9</a:t>
                      </a:r>
                    </a:p>
                    <a:p>
                      <a:pPr algn="ctr"/>
                      <a:r>
                        <a:rPr lang="pt-BR" sz="1300" dirty="0"/>
                        <a:t>Representação</a:t>
                      </a:r>
                      <a:r>
                        <a:rPr lang="pt-BR" sz="1300" baseline="0" dirty="0"/>
                        <a:t> </a:t>
                      </a:r>
                      <a:r>
                        <a:rPr lang="pt-BR" sz="1300" dirty="0" err="1"/>
                        <a:t>Rnest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Não havia constatação de fraude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Delações,</a:t>
                      </a:r>
                      <a:r>
                        <a:rPr lang="pt-BR" sz="1300" baseline="0" dirty="0"/>
                        <a:t> e-mails, outros dados sigilosos - JUSTIÇA</a:t>
                      </a:r>
                      <a:endParaRPr lang="pt-BR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300" dirty="0"/>
                        <a:t>Fraude: conluio de empresas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4432" y="262690"/>
            <a:ext cx="9144000" cy="4848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noProof="0" dirty="0">
                <a:latin typeface="Arial" pitchFamily="34" charset="0"/>
                <a:ea typeface="+mj-ea"/>
                <a:cs typeface="Arial" pitchFamily="34" charset="0"/>
              </a:rPr>
              <a:t>Forma Atual de Atuação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106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107503" y="1556792"/>
            <a:ext cx="8928993" cy="3717686"/>
            <a:chOff x="676240" y="2097969"/>
            <a:chExt cx="8928993" cy="3717686"/>
          </a:xfrm>
        </p:grpSpPr>
        <p:sp>
          <p:nvSpPr>
            <p:cNvPr id="30" name="Retângulo 29"/>
            <p:cNvSpPr/>
            <p:nvPr/>
          </p:nvSpPr>
          <p:spPr>
            <a:xfrm>
              <a:off x="6594326" y="3078377"/>
              <a:ext cx="703398" cy="961762"/>
            </a:xfrm>
            <a:prstGeom prst="rect">
              <a:avLst/>
            </a:prstGeom>
            <a:solidFill>
              <a:srgbClr val="DF9F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676240" y="2097969"/>
              <a:ext cx="8928993" cy="3717686"/>
              <a:chOff x="676240" y="2102198"/>
              <a:chExt cx="8928993" cy="3717686"/>
            </a:xfrm>
          </p:grpSpPr>
          <p:cxnSp>
            <p:nvCxnSpPr>
              <p:cNvPr id="49" name="Conector reto 48"/>
              <p:cNvCxnSpPr/>
              <p:nvPr/>
            </p:nvCxnSpPr>
            <p:spPr>
              <a:xfrm flipV="1">
                <a:off x="5348680" y="4040139"/>
                <a:ext cx="1944759" cy="989863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" name="Grupo 1"/>
              <p:cNvGrpSpPr/>
              <p:nvPr/>
            </p:nvGrpSpPr>
            <p:grpSpPr>
              <a:xfrm>
                <a:off x="676240" y="2102198"/>
                <a:ext cx="8928993" cy="3717686"/>
                <a:chOff x="676240" y="2097034"/>
                <a:chExt cx="8928993" cy="3717686"/>
              </a:xfrm>
            </p:grpSpPr>
            <p:sp>
              <p:nvSpPr>
                <p:cNvPr id="23" name="Retângulo 22"/>
                <p:cNvSpPr/>
                <p:nvPr/>
              </p:nvSpPr>
              <p:spPr>
                <a:xfrm>
                  <a:off x="6595255" y="4428246"/>
                  <a:ext cx="711659" cy="1378198"/>
                </a:xfrm>
                <a:prstGeom prst="rect">
                  <a:avLst/>
                </a:prstGeom>
                <a:solidFill>
                  <a:srgbClr val="00265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4" name="Retângulo 23"/>
                <p:cNvSpPr/>
                <p:nvPr/>
              </p:nvSpPr>
              <p:spPr>
                <a:xfrm>
                  <a:off x="6594336" y="2138691"/>
                  <a:ext cx="711659" cy="591510"/>
                </a:xfrm>
                <a:prstGeom prst="rect">
                  <a:avLst/>
                </a:prstGeom>
                <a:solidFill>
                  <a:srgbClr val="ADC7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" name="CaixaDeTexto 24"/>
                <p:cNvSpPr txBox="1"/>
                <p:nvPr/>
              </p:nvSpPr>
              <p:spPr>
                <a:xfrm>
                  <a:off x="7692366" y="4956786"/>
                  <a:ext cx="148887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600" dirty="0"/>
                    <a:t>Custo real</a:t>
                  </a:r>
                </a:p>
              </p:txBody>
            </p:sp>
            <p:sp>
              <p:nvSpPr>
                <p:cNvPr id="26" name="Chave direita 25"/>
                <p:cNvSpPr/>
                <p:nvPr/>
              </p:nvSpPr>
              <p:spPr>
                <a:xfrm>
                  <a:off x="7305996" y="4428245"/>
                  <a:ext cx="409663" cy="1386475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7" name="Chave direita 26"/>
                <p:cNvSpPr/>
                <p:nvPr/>
              </p:nvSpPr>
              <p:spPr>
                <a:xfrm>
                  <a:off x="7305996" y="2145235"/>
                  <a:ext cx="446855" cy="565064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8" name="CaixaDeTexto 27"/>
                <p:cNvSpPr txBox="1"/>
                <p:nvPr/>
              </p:nvSpPr>
              <p:spPr>
                <a:xfrm>
                  <a:off x="7589009" y="2262536"/>
                  <a:ext cx="18002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600" dirty="0"/>
                    <a:t>Lucro declarado</a:t>
                  </a:r>
                </a:p>
              </p:txBody>
            </p:sp>
            <p:sp>
              <p:nvSpPr>
                <p:cNvPr id="29" name="Chave direita 28"/>
                <p:cNvSpPr/>
                <p:nvPr/>
              </p:nvSpPr>
              <p:spPr>
                <a:xfrm>
                  <a:off x="7305986" y="3078377"/>
                  <a:ext cx="446865" cy="961762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1" name="CaixaDeTexto 30"/>
                <p:cNvSpPr txBox="1"/>
                <p:nvPr/>
              </p:nvSpPr>
              <p:spPr>
                <a:xfrm>
                  <a:off x="7704944" y="3393178"/>
                  <a:ext cx="190028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600" dirty="0"/>
                    <a:t>Despesas fictícias</a:t>
                  </a:r>
                </a:p>
              </p:txBody>
            </p:sp>
            <p:sp>
              <p:nvSpPr>
                <p:cNvPr id="37" name="Retângulo 36"/>
                <p:cNvSpPr/>
                <p:nvPr/>
              </p:nvSpPr>
              <p:spPr>
                <a:xfrm>
                  <a:off x="3740350" y="4041356"/>
                  <a:ext cx="1622841" cy="997160"/>
                </a:xfrm>
                <a:prstGeom prst="rect">
                  <a:avLst/>
                </a:prstGeom>
                <a:solidFill>
                  <a:srgbClr val="DF9F21">
                    <a:alpha val="6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8" name="Retângulo 37"/>
                <p:cNvSpPr/>
                <p:nvPr/>
              </p:nvSpPr>
              <p:spPr>
                <a:xfrm>
                  <a:off x="3739432" y="2098768"/>
                  <a:ext cx="1622841" cy="928889"/>
                </a:xfrm>
                <a:prstGeom prst="rect">
                  <a:avLst/>
                </a:prstGeom>
                <a:solidFill>
                  <a:srgbClr val="DF9F21">
                    <a:alpha val="8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39" name="Retângulo 38"/>
                <p:cNvSpPr/>
                <p:nvPr/>
              </p:nvSpPr>
              <p:spPr>
                <a:xfrm>
                  <a:off x="3739432" y="3027658"/>
                  <a:ext cx="1622841" cy="1013698"/>
                </a:xfrm>
                <a:prstGeom prst="rect">
                  <a:avLst/>
                </a:prstGeom>
                <a:solidFill>
                  <a:srgbClr val="DF9F21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1" name="Chave direita 40"/>
                <p:cNvSpPr/>
                <p:nvPr/>
              </p:nvSpPr>
              <p:spPr>
                <a:xfrm flipH="1">
                  <a:off x="3314296" y="4049633"/>
                  <a:ext cx="425126" cy="1013710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" name="Chave direita 41"/>
                <p:cNvSpPr/>
                <p:nvPr/>
              </p:nvSpPr>
              <p:spPr>
                <a:xfrm flipH="1">
                  <a:off x="3275702" y="2121860"/>
                  <a:ext cx="463720" cy="905797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4" name="Chave direita 43"/>
                <p:cNvSpPr/>
                <p:nvPr/>
              </p:nvSpPr>
              <p:spPr>
                <a:xfrm flipH="1">
                  <a:off x="3275701" y="3027658"/>
                  <a:ext cx="455458" cy="1013698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61" name="Trapezoide 60"/>
                <p:cNvSpPr/>
                <p:nvPr/>
              </p:nvSpPr>
              <p:spPr>
                <a:xfrm rot="5400000">
                  <a:off x="4859231" y="2599934"/>
                  <a:ext cx="2932964" cy="1935450"/>
                </a:xfrm>
                <a:prstGeom prst="trapezoid">
                  <a:avLst>
                    <a:gd name="adj" fmla="val 51345"/>
                  </a:avLst>
                </a:prstGeom>
                <a:solidFill>
                  <a:srgbClr val="ADC7EA">
                    <a:alpha val="28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cxnSp>
              <p:nvCxnSpPr>
                <p:cNvPr id="33" name="Conector reto 32"/>
                <p:cNvCxnSpPr/>
                <p:nvPr/>
              </p:nvCxnSpPr>
              <p:spPr>
                <a:xfrm flipV="1">
                  <a:off x="5361809" y="4040140"/>
                  <a:ext cx="1232517" cy="42733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Conector reto 7"/>
                <p:cNvCxnSpPr/>
                <p:nvPr/>
              </p:nvCxnSpPr>
              <p:spPr>
                <a:xfrm>
                  <a:off x="5362263" y="2659674"/>
                  <a:ext cx="1232063" cy="4269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ector reto 52"/>
                <p:cNvCxnSpPr/>
                <p:nvPr/>
              </p:nvCxnSpPr>
              <p:spPr>
                <a:xfrm>
                  <a:off x="5362273" y="2121860"/>
                  <a:ext cx="1935450" cy="964793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Conector reto 85"/>
                <p:cNvCxnSpPr/>
                <p:nvPr/>
              </p:nvCxnSpPr>
              <p:spPr>
                <a:xfrm>
                  <a:off x="3747693" y="2097034"/>
                  <a:ext cx="1614580" cy="562640"/>
                </a:xfrm>
                <a:prstGeom prst="line">
                  <a:avLst/>
                </a:prstGeom>
                <a:ln w="6350">
                  <a:solidFill>
                    <a:schemeClr val="accent1">
                      <a:shade val="95000"/>
                      <a:satMod val="105000"/>
                      <a:alpha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Conector reto 87"/>
                <p:cNvCxnSpPr/>
                <p:nvPr/>
              </p:nvCxnSpPr>
              <p:spPr>
                <a:xfrm flipV="1">
                  <a:off x="3747683" y="4468691"/>
                  <a:ext cx="1614590" cy="561313"/>
                </a:xfrm>
                <a:prstGeom prst="line">
                  <a:avLst/>
                </a:prstGeom>
                <a:ln w="6350">
                  <a:solidFill>
                    <a:schemeClr val="accent1">
                      <a:shade val="95000"/>
                      <a:satMod val="105000"/>
                      <a:alpha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" name="CaixaDeTexto 98"/>
                <p:cNvSpPr txBox="1"/>
                <p:nvPr/>
              </p:nvSpPr>
              <p:spPr>
                <a:xfrm flipH="1">
                  <a:off x="924448" y="4248086"/>
                  <a:ext cx="2316480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600" dirty="0"/>
                    <a:t>“Maquiagens” </a:t>
                  </a:r>
                </a:p>
                <a:p>
                  <a:pPr algn="ctr"/>
                  <a:r>
                    <a:rPr lang="pt-BR" sz="1600" dirty="0"/>
                    <a:t>na contabilidade</a:t>
                  </a:r>
                </a:p>
              </p:txBody>
            </p:sp>
            <p:sp>
              <p:nvSpPr>
                <p:cNvPr id="100" name="CaixaDeTexto 99"/>
                <p:cNvSpPr txBox="1"/>
                <p:nvPr/>
              </p:nvSpPr>
              <p:spPr>
                <a:xfrm flipH="1">
                  <a:off x="748249" y="2138691"/>
                  <a:ext cx="2553952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600" dirty="0"/>
                    <a:t>Pagamentos para empresas “fantasmas” ou de “laranjas”</a:t>
                  </a:r>
                </a:p>
              </p:txBody>
            </p:sp>
            <p:sp>
              <p:nvSpPr>
                <p:cNvPr id="101" name="CaixaDeTexto 100"/>
                <p:cNvSpPr txBox="1"/>
                <p:nvPr/>
              </p:nvSpPr>
              <p:spPr>
                <a:xfrm flipH="1">
                  <a:off x="676240" y="3240451"/>
                  <a:ext cx="2625959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600" dirty="0"/>
                    <a:t>Notas Fiscais superfaturadas ou “frias”</a:t>
                  </a:r>
                </a:p>
              </p:txBody>
            </p:sp>
          </p:grpSp>
        </p:grpSp>
      </p:grpSp>
      <p:sp>
        <p:nvSpPr>
          <p:cNvPr id="32" name="CaixaDeTexto 31"/>
          <p:cNvSpPr txBox="1"/>
          <p:nvPr/>
        </p:nvSpPr>
        <p:spPr>
          <a:xfrm>
            <a:off x="431540" y="443427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SUPERFATURAMENTO OBSERVADO </a:t>
            </a:r>
          </a:p>
          <a:p>
            <a:pPr algn="ctr"/>
            <a:r>
              <a:rPr lang="pt-BR" dirty="0">
                <a:solidFill>
                  <a:srgbClr val="FF0000"/>
                </a:solidFill>
              </a:rPr>
              <a:t>COM INFORMAÇÃO COMPARTILHADA </a:t>
            </a:r>
            <a:endParaRPr lang="pt-B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229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o 26"/>
          <p:cNvGrpSpPr/>
          <p:nvPr/>
        </p:nvGrpSpPr>
        <p:grpSpPr>
          <a:xfrm>
            <a:off x="251520" y="3429000"/>
            <a:ext cx="1361566" cy="1382826"/>
            <a:chOff x="758013" y="2816406"/>
            <a:chExt cx="3279311" cy="2918974"/>
          </a:xfrm>
        </p:grpSpPr>
        <p:pic>
          <p:nvPicPr>
            <p:cNvPr id="28" name="Imagem 2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295" y="3549578"/>
              <a:ext cx="2580563" cy="1687734"/>
            </a:xfrm>
            <a:prstGeom prst="rect">
              <a:avLst/>
            </a:prstGeom>
          </p:spPr>
        </p:pic>
        <p:pic>
          <p:nvPicPr>
            <p:cNvPr id="29" name="Imagem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013" y="4373474"/>
              <a:ext cx="2113530" cy="1361906"/>
            </a:xfrm>
            <a:prstGeom prst="rect">
              <a:avLst/>
            </a:prstGeom>
          </p:spPr>
        </p:pic>
        <p:pic>
          <p:nvPicPr>
            <p:cNvPr id="31" name="Imagem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1397" y="3931238"/>
              <a:ext cx="2025927" cy="1327027"/>
            </a:xfrm>
            <a:prstGeom prst="rect">
              <a:avLst/>
            </a:prstGeom>
          </p:spPr>
        </p:pic>
        <p:pic>
          <p:nvPicPr>
            <p:cNvPr id="32" name="Imagem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5978" y="2816406"/>
              <a:ext cx="1328131" cy="1626283"/>
            </a:xfrm>
            <a:prstGeom prst="rect">
              <a:avLst/>
            </a:prstGeom>
          </p:spPr>
        </p:pic>
      </p:grpSp>
      <p:sp>
        <p:nvSpPr>
          <p:cNvPr id="8" name="Mais 7"/>
          <p:cNvSpPr/>
          <p:nvPr/>
        </p:nvSpPr>
        <p:spPr>
          <a:xfrm>
            <a:off x="1685947" y="4014779"/>
            <a:ext cx="293765" cy="362349"/>
          </a:xfrm>
          <a:prstGeom prst="mathPlus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1052974" y="849072"/>
            <a:ext cx="70469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AÇÃO DE CONTROLE </a:t>
            </a:r>
          </a:p>
          <a:p>
            <a:pPr algn="ctr"/>
            <a:r>
              <a:rPr lang="pt-BR" sz="1400" dirty="0">
                <a:solidFill>
                  <a:srgbClr val="FF0000"/>
                </a:solidFill>
              </a:rPr>
              <a:t>COM ACESSO PRÉVIO À INFORMAÇÃO DE MOVIMENTAÇÃO FINANCEIRA</a:t>
            </a:r>
          </a:p>
          <a:p>
            <a:pPr algn="ctr"/>
            <a:r>
              <a:rPr lang="pt-BR" sz="1400" dirty="0">
                <a:solidFill>
                  <a:srgbClr val="FF0000"/>
                </a:solidFill>
              </a:rPr>
              <a:t>E DE DADOS FISCAIS ESPECÍFICOS</a:t>
            </a:r>
          </a:p>
        </p:txBody>
      </p:sp>
      <p:sp>
        <p:nvSpPr>
          <p:cNvPr id="54" name="Seta para cima 53"/>
          <p:cNvSpPr/>
          <p:nvPr/>
        </p:nvSpPr>
        <p:spPr>
          <a:xfrm rot="10800000">
            <a:off x="1355784" y="2990856"/>
            <a:ext cx="825005" cy="345886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5" name="Grupo 54"/>
          <p:cNvGrpSpPr/>
          <p:nvPr/>
        </p:nvGrpSpPr>
        <p:grpSpPr>
          <a:xfrm>
            <a:off x="741091" y="1758658"/>
            <a:ext cx="2030709" cy="878736"/>
            <a:chOff x="3104929" y="3013814"/>
            <a:chExt cx="2328256" cy="762173"/>
          </a:xfrm>
        </p:grpSpPr>
        <p:pic>
          <p:nvPicPr>
            <p:cNvPr id="56" name="Imagem 5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8000" y="3135374"/>
              <a:ext cx="556267" cy="478621"/>
            </a:xfrm>
            <a:prstGeom prst="rect">
              <a:avLst/>
            </a:prstGeom>
          </p:spPr>
        </p:pic>
        <p:pic>
          <p:nvPicPr>
            <p:cNvPr id="57" name="Imagem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7958" y="3136577"/>
              <a:ext cx="688397" cy="477264"/>
            </a:xfrm>
            <a:prstGeom prst="rect">
              <a:avLst/>
            </a:prstGeom>
          </p:spPr>
        </p:pic>
        <p:pic>
          <p:nvPicPr>
            <p:cNvPr id="58" name="Imagem 5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5578" y="3154074"/>
              <a:ext cx="449615" cy="524553"/>
            </a:xfrm>
            <a:prstGeom prst="rect">
              <a:avLst/>
            </a:prstGeom>
          </p:spPr>
        </p:pic>
        <p:sp>
          <p:nvSpPr>
            <p:cNvPr id="59" name="Retângulo de cantos arredondados 58"/>
            <p:cNvSpPr/>
            <p:nvPr/>
          </p:nvSpPr>
          <p:spPr>
            <a:xfrm>
              <a:off x="3104929" y="3013814"/>
              <a:ext cx="2328256" cy="762173"/>
            </a:xfrm>
            <a:prstGeom prst="roundRect">
              <a:avLst/>
            </a:prstGeom>
            <a:noFill/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62" name="Caixa de Texto 2"/>
          <p:cNvSpPr txBox="1">
            <a:spLocks noChangeArrowheads="1"/>
          </p:cNvSpPr>
          <p:nvPr/>
        </p:nvSpPr>
        <p:spPr bwMode="auto">
          <a:xfrm>
            <a:off x="6243239" y="1772816"/>
            <a:ext cx="2649241" cy="208930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TCU: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APLICAÇÃO DE DÉBITOS </a:t>
            </a:r>
            <a:r>
              <a:rPr lang="pt-BR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MAIORES</a:t>
            </a:r>
            <a:r>
              <a:rPr lang="pt-BR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CONTAS JULGADAS IRREGULARES;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INABILITAÇÃO PARA FUNÇÃO PÚBLICA</a:t>
            </a:r>
            <a:r>
              <a:rPr lang="pt-BR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DECLARAÇÃO DE INIDONEIDADE</a:t>
            </a:r>
            <a:r>
              <a:rPr lang="pt-BR" sz="1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APLICAÇÃO DE MULTAS </a:t>
            </a:r>
            <a:r>
              <a:rPr lang="pt-BR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MAIORES</a:t>
            </a:r>
            <a:r>
              <a:rPr lang="pt-BR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DETERMINAÇÕES.</a:t>
            </a:r>
          </a:p>
        </p:txBody>
      </p:sp>
      <p:sp>
        <p:nvSpPr>
          <p:cNvPr id="65" name="Caixa de Texto 2"/>
          <p:cNvSpPr txBox="1">
            <a:spLocks noChangeArrowheads="1"/>
          </p:cNvSpPr>
          <p:nvPr/>
        </p:nvSpPr>
        <p:spPr bwMode="auto">
          <a:xfrm>
            <a:off x="4514240" y="4422958"/>
            <a:ext cx="2938080" cy="144442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REDE DE CONTROLE:</a:t>
            </a:r>
          </a:p>
          <a:p>
            <a:pPr>
              <a:spcAft>
                <a:spcPts val="600"/>
              </a:spcAft>
            </a:pPr>
            <a:r>
              <a:rPr lang="pt-BR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COMPARTILHAMENTO DE EVIDÊNCIAS DE FRAUDE E CORRUPÇÃO  NA ADMINISTRAÇÃO PÚBLICA, DETECTADOS EM TRABALHOS DE ROTINA DO TCU.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2031063" y="3570610"/>
            <a:ext cx="1329022" cy="1180605"/>
            <a:chOff x="2031063" y="3570610"/>
            <a:chExt cx="1329022" cy="1180605"/>
          </a:xfrm>
        </p:grpSpPr>
        <p:grpSp>
          <p:nvGrpSpPr>
            <p:cNvPr id="11" name="Grupo 10"/>
            <p:cNvGrpSpPr/>
            <p:nvPr/>
          </p:nvGrpSpPr>
          <p:grpSpPr>
            <a:xfrm>
              <a:off x="2051720" y="3570610"/>
              <a:ext cx="1207809" cy="1180605"/>
              <a:chOff x="2529166" y="3839481"/>
              <a:chExt cx="1562453" cy="1533735"/>
            </a:xfrm>
          </p:grpSpPr>
          <p:sp>
            <p:nvSpPr>
              <p:cNvPr id="35" name="Fluxograma: Vários documentos 34"/>
              <p:cNvSpPr/>
              <p:nvPr/>
            </p:nvSpPr>
            <p:spPr>
              <a:xfrm>
                <a:off x="2856010" y="4062033"/>
                <a:ext cx="908764" cy="708943"/>
              </a:xfrm>
              <a:prstGeom prst="flowChartMultidocumen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 sz="1100"/>
              </a:p>
            </p:txBody>
          </p:sp>
          <p:sp>
            <p:nvSpPr>
              <p:cNvPr id="9" name="Retângulo de cantos arredondados 8"/>
              <p:cNvSpPr/>
              <p:nvPr/>
            </p:nvSpPr>
            <p:spPr>
              <a:xfrm>
                <a:off x="2529166" y="3839481"/>
                <a:ext cx="1562453" cy="1533735"/>
              </a:xfrm>
              <a:prstGeom prst="roundRect">
                <a:avLst/>
              </a:prstGeom>
              <a:noFill/>
              <a:ln w="3175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100"/>
              </a:p>
            </p:txBody>
          </p:sp>
        </p:grpSp>
        <p:sp>
          <p:nvSpPr>
            <p:cNvPr id="30" name="CaixaDeTexto 29"/>
            <p:cNvSpPr txBox="1"/>
            <p:nvPr/>
          </p:nvSpPr>
          <p:spPr>
            <a:xfrm>
              <a:off x="2031063" y="4293096"/>
              <a:ext cx="1329022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900" dirty="0" err="1">
                  <a:latin typeface="Century" panose="02040604050505020304" pitchFamily="18" charset="0"/>
                </a:rPr>
                <a:t>RIFs</a:t>
              </a:r>
              <a:endParaRPr lang="pt-BR" sz="900" dirty="0">
                <a:latin typeface="Century" panose="02040604050505020304" pitchFamily="18" charset="0"/>
              </a:endParaRPr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2193263" y="4492067"/>
              <a:ext cx="104081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900" dirty="0">
                  <a:latin typeface="Century" panose="02040604050505020304" pitchFamily="18" charset="0"/>
                </a:rPr>
                <a:t>dados fiscais</a:t>
              </a:r>
            </a:p>
          </p:txBody>
        </p:sp>
      </p:grpSp>
      <p:sp>
        <p:nvSpPr>
          <p:cNvPr id="40" name="Seta para cima 39"/>
          <p:cNvSpPr/>
          <p:nvPr/>
        </p:nvSpPr>
        <p:spPr>
          <a:xfrm rot="5400000">
            <a:off x="3259977" y="2886239"/>
            <a:ext cx="500647" cy="53922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Seta para cima 40"/>
          <p:cNvSpPr/>
          <p:nvPr/>
        </p:nvSpPr>
        <p:spPr>
          <a:xfrm rot="5400000">
            <a:off x="5578700" y="2617625"/>
            <a:ext cx="500647" cy="53922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Seta para cima 41"/>
          <p:cNvSpPr/>
          <p:nvPr/>
        </p:nvSpPr>
        <p:spPr>
          <a:xfrm rot="10800000">
            <a:off x="5047674" y="3933056"/>
            <a:ext cx="500647" cy="53922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432" y="262690"/>
            <a:ext cx="9144000" cy="4848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noProof="0" dirty="0">
                <a:latin typeface="Arial" pitchFamily="34" charset="0"/>
                <a:ea typeface="+mj-ea"/>
                <a:cs typeface="Arial" pitchFamily="34" charset="0"/>
              </a:rPr>
              <a:t>Possibilidade de Atuação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3" name="Caixa de Texto 2"/>
          <p:cNvSpPr txBox="1">
            <a:spLocks noChangeArrowheads="1"/>
          </p:cNvSpPr>
          <p:nvPr/>
        </p:nvSpPr>
        <p:spPr bwMode="auto">
          <a:xfrm>
            <a:off x="1415328" y="4790378"/>
            <a:ext cx="2589093" cy="1444421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Depende de ajustes em dispositivos legais vigentes: </a:t>
            </a:r>
          </a:p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Lei Complementar 105/2001 (sigilo bancário);</a:t>
            </a:r>
          </a:p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Código Tributário (sigilo fiscal).</a:t>
            </a:r>
            <a:endParaRPr lang="pt-BR" sz="12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3653" y="2636912"/>
            <a:ext cx="1676545" cy="12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8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4" grpId="0" animBg="1"/>
      <p:bldP spid="62" grpId="0" animBg="1"/>
      <p:bldP spid="65" grpId="0" animBg="1"/>
      <p:bldP spid="40" grpId="0" animBg="1"/>
      <p:bldP spid="41" grpId="0" animBg="1"/>
      <p:bldP spid="4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31540" y="443427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solidFill>
                  <a:srgbClr val="FF0000"/>
                </a:solidFill>
              </a:rPr>
              <a:t>Como o TCU pode contribuir em Fiscalizações de Movimentações Financeiras no Brasil </a:t>
            </a:r>
            <a:r>
              <a:rPr lang="pt-BR" sz="2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Retângulo 4"/>
          <p:cNvSpPr/>
          <p:nvPr/>
        </p:nvSpPr>
        <p:spPr>
          <a:xfrm>
            <a:off x="431540" y="4077072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pt-BR" altLang="pt-BR" sz="2000" dirty="0"/>
              <a:t>Em última análise, as fiscalizações de </a:t>
            </a:r>
            <a:r>
              <a:rPr lang="pt-BR" altLang="pt-BR" sz="2000" dirty="0" smtClean="0"/>
              <a:t>movimentações financeiras </a:t>
            </a:r>
            <a:r>
              <a:rPr lang="pt-BR" altLang="pt-BR" sz="2000" dirty="0"/>
              <a:t>no Brasil restarão mais efetivas com a ação conjunta dos órgãos de controle.</a:t>
            </a:r>
            <a:endParaRPr lang="pt-BR" alt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395536" y="1268760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/>
              <a:t>O acesso </a:t>
            </a:r>
            <a:r>
              <a:rPr lang="pt-BR" sz="2000" b="1" u="sng" dirty="0"/>
              <a:t>prévio</a:t>
            </a:r>
            <a:r>
              <a:rPr lang="pt-BR" sz="2000" dirty="0"/>
              <a:t> e </a:t>
            </a:r>
            <a:r>
              <a:rPr lang="pt-BR" sz="2000" b="1" u="sng" dirty="0"/>
              <a:t>sistemático</a:t>
            </a:r>
            <a:r>
              <a:rPr lang="pt-BR" sz="2000" dirty="0"/>
              <a:t> pelo TCU a informações de movimentação financeira e de dados fiscais específicos tanto agregará significativo valor aos processos de controle externo quanto permitirá, a esse tribunal, nas suas auditorias, produzir conhecimentos úteis aos demais órgãos de controle para o exercício de suas competências institucionais. </a:t>
            </a:r>
          </a:p>
        </p:txBody>
      </p:sp>
    </p:spTree>
    <p:extLst>
      <p:ext uri="{BB962C8B-B14F-4D97-AF65-F5344CB8AC3E}">
        <p14:creationId xmlns:p14="http://schemas.microsoft.com/office/powerpoint/2010/main" val="121919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15446</TotalTime>
  <Words>412</Words>
  <Application>Microsoft Office PowerPoint</Application>
  <PresentationFormat>Apresentação na tela (4:3)</PresentationFormat>
  <Paragraphs>77</Paragraphs>
  <Slides>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Luiz Ricardo Leite Filgueiras</cp:lastModifiedBy>
  <cp:revision>1673</cp:revision>
  <cp:lastPrinted>2017-05-09T20:28:54Z</cp:lastPrinted>
  <dcterms:created xsi:type="dcterms:W3CDTF">2012-01-19T13:05:04Z</dcterms:created>
  <dcterms:modified xsi:type="dcterms:W3CDTF">2017-05-09T21:31:34Z</dcterms:modified>
</cp:coreProperties>
</file>