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62" r:id="rId2"/>
    <p:sldId id="463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</p:sldIdLst>
  <p:sldSz cx="9144000" cy="5143500" type="screen16x9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2BE"/>
    <a:srgbClr val="18137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8934" autoAdjust="0"/>
  </p:normalViewPr>
  <p:slideViewPr>
    <p:cSldViewPr snapToGrid="0" snapToObjects="1">
      <p:cViewPr varScale="1">
        <p:scale>
          <a:sx n="98" d="100"/>
          <a:sy n="98" d="100"/>
        </p:scale>
        <p:origin x="75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CBF02-ACE7-4556-858D-C98028D695B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BF1B0D0-3D52-480A-9D9A-10E82AAC4750}">
      <dgm:prSet custT="1"/>
      <dgm:spPr/>
      <dgm:t>
        <a:bodyPr/>
        <a:lstStyle/>
        <a:p>
          <a:pPr rtl="0"/>
          <a:r>
            <a:rPr lang="pt-BR" sz="1200" b="1" dirty="0">
              <a:solidFill>
                <a:schemeClr val="tx1"/>
              </a:solidFill>
            </a:rPr>
            <a:t>Dados GEO da Propriedade</a:t>
          </a:r>
        </a:p>
      </dgm:t>
    </dgm:pt>
    <dgm:pt modelId="{316FE40F-30BE-4450-943A-6598975F0D3C}" type="parTrans" cxnId="{4AF0F241-29AB-4660-A11B-8D17E94453B1}">
      <dgm:prSet/>
      <dgm:spPr/>
      <dgm:t>
        <a:bodyPr/>
        <a:lstStyle/>
        <a:p>
          <a:endParaRPr lang="pt-BR"/>
        </a:p>
      </dgm:t>
    </dgm:pt>
    <dgm:pt modelId="{B15DED47-A468-4667-AEDC-21601CB3E1FA}" type="sibTrans" cxnId="{4AF0F241-29AB-4660-A11B-8D17E94453B1}">
      <dgm:prSet/>
      <dgm:spPr/>
      <dgm:t>
        <a:bodyPr/>
        <a:lstStyle/>
        <a:p>
          <a:endParaRPr lang="pt-BR"/>
        </a:p>
      </dgm:t>
    </dgm:pt>
    <dgm:pt modelId="{97F1D2BD-17B4-4DD6-9738-DC2C5B1D95B9}">
      <dgm:prSet custT="1"/>
      <dgm:spPr/>
      <dgm:t>
        <a:bodyPr/>
        <a:lstStyle/>
        <a:p>
          <a:pPr rtl="0"/>
          <a:r>
            <a:rPr lang="pt-BR" sz="1200" b="1" dirty="0">
              <a:solidFill>
                <a:schemeClr val="tx1"/>
              </a:solidFill>
            </a:rPr>
            <a:t>Dados documentais do imóvel</a:t>
          </a:r>
        </a:p>
      </dgm:t>
    </dgm:pt>
    <dgm:pt modelId="{81B319DC-83D5-45CE-8337-7973296C7E14}" type="parTrans" cxnId="{3D9823E3-46EE-43AD-A656-17508B1B750B}">
      <dgm:prSet/>
      <dgm:spPr/>
      <dgm:t>
        <a:bodyPr/>
        <a:lstStyle/>
        <a:p>
          <a:endParaRPr lang="pt-BR"/>
        </a:p>
      </dgm:t>
    </dgm:pt>
    <dgm:pt modelId="{F91782E0-CD1A-494F-9854-91E80E09CD75}" type="sibTrans" cxnId="{3D9823E3-46EE-43AD-A656-17508B1B750B}">
      <dgm:prSet/>
      <dgm:spPr/>
      <dgm:t>
        <a:bodyPr/>
        <a:lstStyle/>
        <a:p>
          <a:endParaRPr lang="pt-BR"/>
        </a:p>
      </dgm:t>
    </dgm:pt>
    <dgm:pt modelId="{DE9423EC-9CD2-481B-A837-2267907872D0}">
      <dgm:prSet custT="1"/>
      <dgm:spPr/>
      <dgm:t>
        <a:bodyPr/>
        <a:lstStyle/>
        <a:p>
          <a:pPr rtl="0"/>
          <a:r>
            <a:rPr lang="pt-BR" sz="1200" b="1" dirty="0">
              <a:solidFill>
                <a:schemeClr val="tx1"/>
              </a:solidFill>
            </a:rPr>
            <a:t>Dados das pessoas relacionadas</a:t>
          </a:r>
        </a:p>
      </dgm:t>
    </dgm:pt>
    <dgm:pt modelId="{632DC85C-894A-4BCD-AAA5-A9B6BC8126EF}" type="parTrans" cxnId="{2F51B415-DC7C-402F-9BDD-F6FE0BCC732F}">
      <dgm:prSet/>
      <dgm:spPr/>
      <dgm:t>
        <a:bodyPr/>
        <a:lstStyle/>
        <a:p>
          <a:endParaRPr lang="pt-BR"/>
        </a:p>
      </dgm:t>
    </dgm:pt>
    <dgm:pt modelId="{F02E0D4B-B14B-439D-ADE5-86D4558A0773}" type="sibTrans" cxnId="{2F51B415-DC7C-402F-9BDD-F6FE0BCC732F}">
      <dgm:prSet/>
      <dgm:spPr/>
      <dgm:t>
        <a:bodyPr/>
        <a:lstStyle/>
        <a:p>
          <a:endParaRPr lang="pt-BR"/>
        </a:p>
      </dgm:t>
    </dgm:pt>
    <dgm:pt modelId="{82FE61E4-7972-4567-8C4A-C1066ABDECBE}">
      <dgm:prSet custT="1"/>
      <dgm:spPr/>
      <dgm:t>
        <a:bodyPr/>
        <a:lstStyle/>
        <a:p>
          <a:pPr rtl="0"/>
          <a:r>
            <a:rPr lang="pt-BR" sz="2000" b="1" i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Cadastro </a:t>
          </a:r>
          <a:r>
            <a:rPr lang="pt-BR" sz="2000" b="1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 CAR</a:t>
          </a:r>
        </a:p>
      </dgm:t>
    </dgm:pt>
    <dgm:pt modelId="{6629C6EE-C602-40C6-A018-01862C4ED3EA}" type="parTrans" cxnId="{C5BE1307-C5EC-4D34-A771-D9DBC02EEF23}">
      <dgm:prSet/>
      <dgm:spPr/>
      <dgm:t>
        <a:bodyPr/>
        <a:lstStyle/>
        <a:p>
          <a:endParaRPr lang="pt-BR"/>
        </a:p>
      </dgm:t>
    </dgm:pt>
    <dgm:pt modelId="{AFBB26BB-2562-4B67-87F9-57974488B7E3}" type="sibTrans" cxnId="{C5BE1307-C5EC-4D34-A771-D9DBC02EEF23}">
      <dgm:prSet/>
      <dgm:spPr/>
      <dgm:t>
        <a:bodyPr/>
        <a:lstStyle/>
        <a:p>
          <a:endParaRPr lang="pt-BR"/>
        </a:p>
      </dgm:t>
    </dgm:pt>
    <dgm:pt modelId="{78DD8575-B69B-4E24-8BD8-AF04444D5F6F}" type="pres">
      <dgm:prSet presAssocID="{5D1CBF02-ACE7-4556-858D-C98028D695B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3C3553-2128-4977-AF62-B846F8C8BE16}" type="pres">
      <dgm:prSet presAssocID="{5D1CBF02-ACE7-4556-858D-C98028D695B7}" presName="ellipse" presStyleLbl="trBgShp" presStyleIdx="0" presStyleCnt="1" custLinFactX="-18775" custLinFactNeighborX="-100000"/>
      <dgm:spPr/>
    </dgm:pt>
    <dgm:pt modelId="{4F767F7F-8647-4A3B-8FA1-A1D0F2B951F4}" type="pres">
      <dgm:prSet presAssocID="{5D1CBF02-ACE7-4556-858D-C98028D695B7}" presName="arrow1" presStyleLbl="fgShp" presStyleIdx="0" presStyleCnt="1" custLinFactX="-200000" custLinFactNeighborX="-239470" custLinFactNeighborY="-136"/>
      <dgm:spPr>
        <a:solidFill>
          <a:srgbClr val="181377"/>
        </a:solidFill>
      </dgm:spPr>
      <dgm:t>
        <a:bodyPr/>
        <a:lstStyle/>
        <a:p>
          <a:endParaRPr lang="pt-BR"/>
        </a:p>
      </dgm:t>
    </dgm:pt>
    <dgm:pt modelId="{6E43090D-AC35-43CD-AF9A-989BFE876B02}" type="pres">
      <dgm:prSet presAssocID="{5D1CBF02-ACE7-4556-858D-C98028D695B7}" presName="rectangle" presStyleLbl="revTx" presStyleIdx="0" presStyleCnt="1" custScaleX="127345" custLinFactNeighborX="-91556" custLinFactNeighborY="12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889566-0617-4283-986A-F41CDF221CFF}" type="pres">
      <dgm:prSet presAssocID="{97F1D2BD-17B4-4DD6-9738-DC2C5B1D95B9}" presName="item1" presStyleLbl="node1" presStyleIdx="0" presStyleCnt="3" custScaleX="147891" custScaleY="95609" custLinFactX="-128540" custLinFactY="-8694" custLinFactNeighborX="-20000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561865-969B-4EB3-BFB4-47B8FF2955D5}" type="pres">
      <dgm:prSet presAssocID="{DE9423EC-9CD2-481B-A837-2267907872D0}" presName="item2" presStyleLbl="node1" presStyleIdx="1" presStyleCnt="3" custScaleX="167863" custScaleY="103349" custLinFactNeighborX="-99107" custLinFactNeighborY="-375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E3EB73-6502-42E7-9283-3C840E58484B}" type="pres">
      <dgm:prSet presAssocID="{82FE61E4-7972-4567-8C4A-C1066ABDECBE}" presName="item3" presStyleLbl="node1" presStyleIdx="2" presStyleCnt="3" custScaleX="150021" custScaleY="117233" custLinFactX="-100000" custLinFactNeighborX="-184749" custLinFactNeighborY="920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B7DF0A-495D-4CAC-ABA9-0ECCE66D43B9}" type="pres">
      <dgm:prSet presAssocID="{5D1CBF02-ACE7-4556-858D-C98028D695B7}" presName="funnel" presStyleLbl="trAlignAcc1" presStyleIdx="0" presStyleCnt="1" custScaleX="136625" custLinFactNeighborX="-78477" custLinFactNeighborY="-893"/>
      <dgm:spPr/>
    </dgm:pt>
  </dgm:ptLst>
  <dgm:cxnLst>
    <dgm:cxn modelId="{D4A1CA19-987C-466B-88B9-678A3D2942BD}" type="presOf" srcId="{7BF1B0D0-3D52-480A-9D9A-10E82AAC4750}" destId="{7AE3EB73-6502-42E7-9283-3C840E58484B}" srcOrd="0" destOrd="0" presId="urn:microsoft.com/office/officeart/2005/8/layout/funnel1"/>
    <dgm:cxn modelId="{B67E678E-CF47-4CF2-A2EF-FDD93CCDC93F}" type="presOf" srcId="{82FE61E4-7972-4567-8C4A-C1066ABDECBE}" destId="{6E43090D-AC35-43CD-AF9A-989BFE876B02}" srcOrd="0" destOrd="0" presId="urn:microsoft.com/office/officeart/2005/8/layout/funnel1"/>
    <dgm:cxn modelId="{4AF0F241-29AB-4660-A11B-8D17E94453B1}" srcId="{5D1CBF02-ACE7-4556-858D-C98028D695B7}" destId="{7BF1B0D0-3D52-480A-9D9A-10E82AAC4750}" srcOrd="0" destOrd="0" parTransId="{316FE40F-30BE-4450-943A-6598975F0D3C}" sibTransId="{B15DED47-A468-4667-AEDC-21601CB3E1FA}"/>
    <dgm:cxn modelId="{48602116-5807-447C-BDF9-6419E7A9E3CC}" type="presOf" srcId="{97F1D2BD-17B4-4DD6-9738-DC2C5B1D95B9}" destId="{18561865-969B-4EB3-BFB4-47B8FF2955D5}" srcOrd="0" destOrd="0" presId="urn:microsoft.com/office/officeart/2005/8/layout/funnel1"/>
    <dgm:cxn modelId="{C5BE1307-C5EC-4D34-A771-D9DBC02EEF23}" srcId="{5D1CBF02-ACE7-4556-858D-C98028D695B7}" destId="{82FE61E4-7972-4567-8C4A-C1066ABDECBE}" srcOrd="3" destOrd="0" parTransId="{6629C6EE-C602-40C6-A018-01862C4ED3EA}" sibTransId="{AFBB26BB-2562-4B67-87F9-57974488B7E3}"/>
    <dgm:cxn modelId="{245EB914-94B4-41AA-B1C1-6426C29C3265}" type="presOf" srcId="{5D1CBF02-ACE7-4556-858D-C98028D695B7}" destId="{78DD8575-B69B-4E24-8BD8-AF04444D5F6F}" srcOrd="0" destOrd="0" presId="urn:microsoft.com/office/officeart/2005/8/layout/funnel1"/>
    <dgm:cxn modelId="{5A989EE5-EBDF-40AB-86BC-A5E704B9857F}" type="presOf" srcId="{DE9423EC-9CD2-481B-A837-2267907872D0}" destId="{8D889566-0617-4283-986A-F41CDF221CFF}" srcOrd="0" destOrd="0" presId="urn:microsoft.com/office/officeart/2005/8/layout/funnel1"/>
    <dgm:cxn modelId="{3D9823E3-46EE-43AD-A656-17508B1B750B}" srcId="{5D1CBF02-ACE7-4556-858D-C98028D695B7}" destId="{97F1D2BD-17B4-4DD6-9738-DC2C5B1D95B9}" srcOrd="1" destOrd="0" parTransId="{81B319DC-83D5-45CE-8337-7973296C7E14}" sibTransId="{F91782E0-CD1A-494F-9854-91E80E09CD75}"/>
    <dgm:cxn modelId="{2F51B415-DC7C-402F-9BDD-F6FE0BCC732F}" srcId="{5D1CBF02-ACE7-4556-858D-C98028D695B7}" destId="{DE9423EC-9CD2-481B-A837-2267907872D0}" srcOrd="2" destOrd="0" parTransId="{632DC85C-894A-4BCD-AAA5-A9B6BC8126EF}" sibTransId="{F02E0D4B-B14B-439D-ADE5-86D4558A0773}"/>
    <dgm:cxn modelId="{860ED07C-F208-4C9A-8CD0-8D582EEEF4DE}" type="presParOf" srcId="{78DD8575-B69B-4E24-8BD8-AF04444D5F6F}" destId="{703C3553-2128-4977-AF62-B846F8C8BE16}" srcOrd="0" destOrd="0" presId="urn:microsoft.com/office/officeart/2005/8/layout/funnel1"/>
    <dgm:cxn modelId="{62F0BC83-203A-4F34-9A58-9F7C4E463954}" type="presParOf" srcId="{78DD8575-B69B-4E24-8BD8-AF04444D5F6F}" destId="{4F767F7F-8647-4A3B-8FA1-A1D0F2B951F4}" srcOrd="1" destOrd="0" presId="urn:microsoft.com/office/officeart/2005/8/layout/funnel1"/>
    <dgm:cxn modelId="{F6BE8803-5C19-4C7C-8EBC-2F407B000AAF}" type="presParOf" srcId="{78DD8575-B69B-4E24-8BD8-AF04444D5F6F}" destId="{6E43090D-AC35-43CD-AF9A-989BFE876B02}" srcOrd="2" destOrd="0" presId="urn:microsoft.com/office/officeart/2005/8/layout/funnel1"/>
    <dgm:cxn modelId="{687126C5-B4DC-41F9-AC39-C66AF745F8AA}" type="presParOf" srcId="{78DD8575-B69B-4E24-8BD8-AF04444D5F6F}" destId="{8D889566-0617-4283-986A-F41CDF221CFF}" srcOrd="3" destOrd="0" presId="urn:microsoft.com/office/officeart/2005/8/layout/funnel1"/>
    <dgm:cxn modelId="{F22A8F7A-89BF-4EB0-8CE7-D268B4DE0055}" type="presParOf" srcId="{78DD8575-B69B-4E24-8BD8-AF04444D5F6F}" destId="{18561865-969B-4EB3-BFB4-47B8FF2955D5}" srcOrd="4" destOrd="0" presId="urn:microsoft.com/office/officeart/2005/8/layout/funnel1"/>
    <dgm:cxn modelId="{44763EC8-10ED-4D76-9CBB-BFE3B3DE30DA}" type="presParOf" srcId="{78DD8575-B69B-4E24-8BD8-AF04444D5F6F}" destId="{7AE3EB73-6502-42E7-9283-3C840E58484B}" srcOrd="5" destOrd="0" presId="urn:microsoft.com/office/officeart/2005/8/layout/funnel1"/>
    <dgm:cxn modelId="{0CF69D4E-805D-4B49-B1B8-F9C8DACDADAC}" type="presParOf" srcId="{78DD8575-B69B-4E24-8BD8-AF04444D5F6F}" destId="{BFB7DF0A-495D-4CAC-ABA9-0ECCE66D43B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78EF5-9420-4AB9-A09B-45A33A8C1E7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17FCF2-4A0A-42EE-9E32-F84242610679}">
      <dgm:prSet phldrT="[Texto]"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Análise do CAR</a:t>
          </a:r>
        </a:p>
      </dgm:t>
    </dgm:pt>
    <dgm:pt modelId="{46990025-2CAD-4E23-99D4-D1343C20E87A}" type="parTrans" cxnId="{78CFC054-F148-4BA2-B577-561EFF83A08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E12B1A-E936-4FEB-9D25-50CBED3A0582}" type="sibTrans" cxnId="{78CFC054-F148-4BA2-B577-561EFF83A08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108ED-7AF0-4711-95F6-BCA370BCCBF3}">
      <dgm:prSet phldrT="[Texto]"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Validação do CAR</a:t>
          </a:r>
        </a:p>
      </dgm:t>
    </dgm:pt>
    <dgm:pt modelId="{A6B88C15-62AB-4C85-ACFD-25C606B2F74D}" type="parTrans" cxnId="{DC05F501-82A9-494D-88EF-B720F6DC793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D31144-340D-473B-BA41-54FCA9DDAF2A}" type="sibTrans" cxnId="{DC05F501-82A9-494D-88EF-B720F6DC793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613CD9-2514-4254-AC6D-EDE097B5476F}">
      <dgm:prSet phldrT="[Texto]"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Integração do CAR</a:t>
          </a:r>
        </a:p>
      </dgm:t>
    </dgm:pt>
    <dgm:pt modelId="{1CA8EEC7-5797-4C83-BA44-F93424DBB161}" type="parTrans" cxnId="{5FAC5572-7148-4F72-B5B2-205437C026B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950107-CE99-4C61-8014-7189D34D38D3}" type="sibTrans" cxnId="{5FAC5572-7148-4F72-B5B2-205437C026B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58BF06-90E1-4D64-BAFA-87F698813026}" type="pres">
      <dgm:prSet presAssocID="{D2578EF5-9420-4AB9-A09B-45A33A8C1E7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701A0F2-F070-4CA4-AE4E-5AFDB673882D}" type="pres">
      <dgm:prSet presAssocID="{4717FCF2-4A0A-42EE-9E32-F84242610679}" presName="Accent1" presStyleCnt="0"/>
      <dgm:spPr/>
    </dgm:pt>
    <dgm:pt modelId="{E7AE03F3-05E2-42DB-B990-93C2C1D0760D}" type="pres">
      <dgm:prSet presAssocID="{4717FCF2-4A0A-42EE-9E32-F84242610679}" presName="Accent" presStyleLbl="node1" presStyleIdx="0" presStyleCnt="3" custLinFactNeighborX="37791"/>
      <dgm:spPr/>
    </dgm:pt>
    <dgm:pt modelId="{3CEF6135-7CDB-44AF-87E6-F6D60E52A817}" type="pres">
      <dgm:prSet presAssocID="{4717FCF2-4A0A-42EE-9E32-F84242610679}" presName="Parent1" presStyleLbl="revTx" presStyleIdx="0" presStyleCnt="3" custLinFactNeighborX="64644" custLinFactNeighborY="105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D799FB-D656-41B0-AD94-145ED64BEE1A}" type="pres">
      <dgm:prSet presAssocID="{CFC108ED-7AF0-4711-95F6-BCA370BCCBF3}" presName="Accent2" presStyleCnt="0"/>
      <dgm:spPr/>
    </dgm:pt>
    <dgm:pt modelId="{8E7B21A2-3D89-4B12-888E-4FB0D50A5284}" type="pres">
      <dgm:prSet presAssocID="{CFC108ED-7AF0-4711-95F6-BCA370BCCBF3}" presName="Accent" presStyleLbl="node1" presStyleIdx="1" presStyleCnt="3" custLinFactNeighborX="21742" custLinFactNeighborY="1088"/>
      <dgm:spPr/>
    </dgm:pt>
    <dgm:pt modelId="{1DC3DF84-AD2B-43FE-AA55-019CF8F011A3}" type="pres">
      <dgm:prSet presAssocID="{CFC108ED-7AF0-4711-95F6-BCA370BCCBF3}" presName="Parent2" presStyleLbl="revTx" presStyleIdx="1" presStyleCnt="3" custLinFactNeighborX="40828" custLinFactNeighborY="27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4BBA8F-4CBE-4D40-A5F0-4361F8193245}" type="pres">
      <dgm:prSet presAssocID="{2C613CD9-2514-4254-AC6D-EDE097B5476F}" presName="Accent3" presStyleCnt="0"/>
      <dgm:spPr/>
    </dgm:pt>
    <dgm:pt modelId="{FC0B7E9C-A05E-437A-98C0-E5621EA7A16A}" type="pres">
      <dgm:prSet presAssocID="{2C613CD9-2514-4254-AC6D-EDE097B5476F}" presName="Accent" presStyleLbl="node1" presStyleIdx="2" presStyleCnt="3" custLinFactNeighborX="41810" custLinFactNeighborY="11576"/>
      <dgm:spPr/>
    </dgm:pt>
    <dgm:pt modelId="{4A469161-E2E8-4801-BF83-6D8A7A7A14F3}" type="pres">
      <dgm:prSet presAssocID="{2C613CD9-2514-4254-AC6D-EDE097B5476F}" presName="Parent3" presStyleLbl="revTx" presStyleIdx="2" presStyleCnt="3" custLinFactNeighborX="59540" custLinFactNeighborY="429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AC5572-7148-4F72-B5B2-205437C026B2}" srcId="{D2578EF5-9420-4AB9-A09B-45A33A8C1E7E}" destId="{2C613CD9-2514-4254-AC6D-EDE097B5476F}" srcOrd="2" destOrd="0" parTransId="{1CA8EEC7-5797-4C83-BA44-F93424DBB161}" sibTransId="{12950107-CE99-4C61-8014-7189D34D38D3}"/>
    <dgm:cxn modelId="{5675DFC4-D619-4420-9F2A-BD7A90227800}" type="presOf" srcId="{2C613CD9-2514-4254-AC6D-EDE097B5476F}" destId="{4A469161-E2E8-4801-BF83-6D8A7A7A14F3}" srcOrd="0" destOrd="0" presId="urn:microsoft.com/office/officeart/2009/layout/CircleArrowProcess"/>
    <dgm:cxn modelId="{DC05F501-82A9-494D-88EF-B720F6DC7937}" srcId="{D2578EF5-9420-4AB9-A09B-45A33A8C1E7E}" destId="{CFC108ED-7AF0-4711-95F6-BCA370BCCBF3}" srcOrd="1" destOrd="0" parTransId="{A6B88C15-62AB-4C85-ACFD-25C606B2F74D}" sibTransId="{7BD31144-340D-473B-BA41-54FCA9DDAF2A}"/>
    <dgm:cxn modelId="{95EB5E7B-EAE0-46DE-9F18-CA762BE2C5E2}" type="presOf" srcId="{4717FCF2-4A0A-42EE-9E32-F84242610679}" destId="{3CEF6135-7CDB-44AF-87E6-F6D60E52A817}" srcOrd="0" destOrd="0" presId="urn:microsoft.com/office/officeart/2009/layout/CircleArrowProcess"/>
    <dgm:cxn modelId="{44A9801C-5FC5-411D-8383-C699C01A1AA6}" type="presOf" srcId="{CFC108ED-7AF0-4711-95F6-BCA370BCCBF3}" destId="{1DC3DF84-AD2B-43FE-AA55-019CF8F011A3}" srcOrd="0" destOrd="0" presId="urn:microsoft.com/office/officeart/2009/layout/CircleArrowProcess"/>
    <dgm:cxn modelId="{1B33443A-F026-44F2-B803-B836DCBCA386}" type="presOf" srcId="{D2578EF5-9420-4AB9-A09B-45A33A8C1E7E}" destId="{7358BF06-90E1-4D64-BAFA-87F698813026}" srcOrd="0" destOrd="0" presId="urn:microsoft.com/office/officeart/2009/layout/CircleArrowProcess"/>
    <dgm:cxn modelId="{78CFC054-F148-4BA2-B577-561EFF83A087}" srcId="{D2578EF5-9420-4AB9-A09B-45A33A8C1E7E}" destId="{4717FCF2-4A0A-42EE-9E32-F84242610679}" srcOrd="0" destOrd="0" parTransId="{46990025-2CAD-4E23-99D4-D1343C20E87A}" sibTransId="{E7E12B1A-E936-4FEB-9D25-50CBED3A0582}"/>
    <dgm:cxn modelId="{48CDF884-1B72-481D-9461-CC7369679E98}" type="presParOf" srcId="{7358BF06-90E1-4D64-BAFA-87F698813026}" destId="{F701A0F2-F070-4CA4-AE4E-5AFDB673882D}" srcOrd="0" destOrd="0" presId="urn:microsoft.com/office/officeart/2009/layout/CircleArrowProcess"/>
    <dgm:cxn modelId="{5609CB72-C86A-4565-A03E-23182400C646}" type="presParOf" srcId="{F701A0F2-F070-4CA4-AE4E-5AFDB673882D}" destId="{E7AE03F3-05E2-42DB-B990-93C2C1D0760D}" srcOrd="0" destOrd="0" presId="urn:microsoft.com/office/officeart/2009/layout/CircleArrowProcess"/>
    <dgm:cxn modelId="{08712210-AED1-422C-9D84-A8311196F4FB}" type="presParOf" srcId="{7358BF06-90E1-4D64-BAFA-87F698813026}" destId="{3CEF6135-7CDB-44AF-87E6-F6D60E52A817}" srcOrd="1" destOrd="0" presId="urn:microsoft.com/office/officeart/2009/layout/CircleArrowProcess"/>
    <dgm:cxn modelId="{F027AE8E-E6FD-4B3E-89F6-AEA43F77707E}" type="presParOf" srcId="{7358BF06-90E1-4D64-BAFA-87F698813026}" destId="{A6D799FB-D656-41B0-AD94-145ED64BEE1A}" srcOrd="2" destOrd="0" presId="urn:microsoft.com/office/officeart/2009/layout/CircleArrowProcess"/>
    <dgm:cxn modelId="{C0D66B2B-47ED-423C-BBBD-1B541D3C33C1}" type="presParOf" srcId="{A6D799FB-D656-41B0-AD94-145ED64BEE1A}" destId="{8E7B21A2-3D89-4B12-888E-4FB0D50A5284}" srcOrd="0" destOrd="0" presId="urn:microsoft.com/office/officeart/2009/layout/CircleArrowProcess"/>
    <dgm:cxn modelId="{E74A4F2A-5397-44DD-BADA-2F0C072EC040}" type="presParOf" srcId="{7358BF06-90E1-4D64-BAFA-87F698813026}" destId="{1DC3DF84-AD2B-43FE-AA55-019CF8F011A3}" srcOrd="3" destOrd="0" presId="urn:microsoft.com/office/officeart/2009/layout/CircleArrowProcess"/>
    <dgm:cxn modelId="{D6235A47-BE61-4751-B6B9-120D1D2EF222}" type="presParOf" srcId="{7358BF06-90E1-4D64-BAFA-87F698813026}" destId="{D34BBA8F-4CBE-4D40-A5F0-4361F8193245}" srcOrd="4" destOrd="0" presId="urn:microsoft.com/office/officeart/2009/layout/CircleArrowProcess"/>
    <dgm:cxn modelId="{DA69037F-F6B8-44B0-9885-2C6CAEDB10A1}" type="presParOf" srcId="{D34BBA8F-4CBE-4D40-A5F0-4361F8193245}" destId="{FC0B7E9C-A05E-437A-98C0-E5621EA7A16A}" srcOrd="0" destOrd="0" presId="urn:microsoft.com/office/officeart/2009/layout/CircleArrowProcess"/>
    <dgm:cxn modelId="{C1611013-07EA-45E1-8FB6-C6DD1D94486E}" type="presParOf" srcId="{7358BF06-90E1-4D64-BAFA-87F698813026}" destId="{4A469161-E2E8-4801-BF83-6D8A7A7A14F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C3553-2128-4977-AF62-B846F8C8BE16}">
      <dsp:nvSpPr>
        <dsp:cNvPr id="0" name=""/>
        <dsp:cNvSpPr/>
      </dsp:nvSpPr>
      <dsp:spPr>
        <a:xfrm>
          <a:off x="0" y="124146"/>
          <a:ext cx="2463835" cy="85565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67F7F-8647-4A3B-8FA1-A1D0F2B951F4}">
      <dsp:nvSpPr>
        <dsp:cNvPr id="0" name=""/>
        <dsp:cNvSpPr/>
      </dsp:nvSpPr>
      <dsp:spPr>
        <a:xfrm>
          <a:off x="1526556" y="2218946"/>
          <a:ext cx="477487" cy="305592"/>
        </a:xfrm>
        <a:prstGeom prst="downArrow">
          <a:avLst/>
        </a:prstGeom>
        <a:solidFill>
          <a:srgbClr val="1813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3090D-AC35-43CD-AF9A-989BFE876B02}">
      <dsp:nvSpPr>
        <dsp:cNvPr id="0" name=""/>
        <dsp:cNvSpPr/>
      </dsp:nvSpPr>
      <dsp:spPr>
        <a:xfrm>
          <a:off x="305970" y="2471055"/>
          <a:ext cx="2918670" cy="572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Cadastro </a:t>
          </a:r>
          <a:r>
            <a:rPr lang="pt-BR" sz="2000" b="1" i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 CAR</a:t>
          </a:r>
        </a:p>
      </dsp:txBody>
      <dsp:txXfrm>
        <a:off x="305970" y="2471055"/>
        <a:ext cx="2918670" cy="572985"/>
      </dsp:txXfrm>
    </dsp:sp>
    <dsp:sp modelId="{8D889566-0617-4283-986A-F41CDF221CFF}">
      <dsp:nvSpPr>
        <dsp:cNvPr id="0" name=""/>
        <dsp:cNvSpPr/>
      </dsp:nvSpPr>
      <dsp:spPr>
        <a:xfrm>
          <a:off x="494210" y="130557"/>
          <a:ext cx="1271089" cy="821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</a:rPr>
            <a:t>Dados das pessoas relacionadas</a:t>
          </a:r>
        </a:p>
      </dsp:txBody>
      <dsp:txXfrm>
        <a:off x="680357" y="250898"/>
        <a:ext cx="898795" cy="581055"/>
      </dsp:txXfrm>
    </dsp:sp>
    <dsp:sp modelId="{18561865-969B-4EB3-BFB4-47B8FF2955D5}">
      <dsp:nvSpPr>
        <dsp:cNvPr id="0" name=""/>
        <dsp:cNvSpPr/>
      </dsp:nvSpPr>
      <dsp:spPr>
        <a:xfrm>
          <a:off x="1765304" y="64032"/>
          <a:ext cx="1442744" cy="888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</a:rPr>
            <a:t>Dados documentais do imóvel</a:t>
          </a:r>
        </a:p>
      </dsp:txBody>
      <dsp:txXfrm>
        <a:off x="1976589" y="194115"/>
        <a:ext cx="1020174" cy="628095"/>
      </dsp:txXfrm>
    </dsp:sp>
    <dsp:sp modelId="{7AE3EB73-6502-42E7-9283-3C840E58484B}">
      <dsp:nvSpPr>
        <dsp:cNvPr id="0" name=""/>
        <dsp:cNvSpPr/>
      </dsp:nvSpPr>
      <dsp:spPr>
        <a:xfrm>
          <a:off x="1125003" y="910508"/>
          <a:ext cx="1289396" cy="1007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</a:rPr>
            <a:t>Dados GEO da Propriedade</a:t>
          </a:r>
        </a:p>
      </dsp:txBody>
      <dsp:txXfrm>
        <a:off x="1313831" y="1058066"/>
        <a:ext cx="911740" cy="712475"/>
      </dsp:txXfrm>
    </dsp:sp>
    <dsp:sp modelId="{BFB7DF0A-495D-4CAC-ABA9-0ECCE66D43B9}">
      <dsp:nvSpPr>
        <dsp:cNvPr id="0" name=""/>
        <dsp:cNvSpPr/>
      </dsp:nvSpPr>
      <dsp:spPr>
        <a:xfrm>
          <a:off x="0" y="0"/>
          <a:ext cx="3653256" cy="21391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E03F3-05E2-42DB-B990-93C2C1D0760D}">
      <dsp:nvSpPr>
        <dsp:cNvPr id="0" name=""/>
        <dsp:cNvSpPr/>
      </dsp:nvSpPr>
      <dsp:spPr>
        <a:xfrm>
          <a:off x="1259811" y="317095"/>
          <a:ext cx="1318138" cy="13183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F6135-7CDB-44AF-87E6-F6D60E52A817}">
      <dsp:nvSpPr>
        <dsp:cNvPr id="0" name=""/>
        <dsp:cNvSpPr/>
      </dsp:nvSpPr>
      <dsp:spPr>
        <a:xfrm>
          <a:off x="1526519" y="831570"/>
          <a:ext cx="732464" cy="36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latin typeface="Arial" panose="020B0604020202020204" pitchFamily="34" charset="0"/>
              <a:cs typeface="Arial" panose="020B0604020202020204" pitchFamily="34" charset="0"/>
            </a:rPr>
            <a:t>Análise do CAR</a:t>
          </a:r>
        </a:p>
      </dsp:txBody>
      <dsp:txXfrm>
        <a:off x="1526519" y="831570"/>
        <a:ext cx="732464" cy="366144"/>
      </dsp:txXfrm>
    </dsp:sp>
    <dsp:sp modelId="{8E7B21A2-3D89-4B12-888E-4FB0D50A5284}">
      <dsp:nvSpPr>
        <dsp:cNvPr id="0" name=""/>
        <dsp:cNvSpPr/>
      </dsp:nvSpPr>
      <dsp:spPr>
        <a:xfrm>
          <a:off x="682154" y="1088922"/>
          <a:ext cx="1318138" cy="13183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3DF84-AD2B-43FE-AA55-019CF8F011A3}">
      <dsp:nvSpPr>
        <dsp:cNvPr id="0" name=""/>
        <dsp:cNvSpPr/>
      </dsp:nvSpPr>
      <dsp:spPr>
        <a:xfrm>
          <a:off x="987452" y="1565026"/>
          <a:ext cx="732464" cy="36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latin typeface="Arial" panose="020B0604020202020204" pitchFamily="34" charset="0"/>
              <a:cs typeface="Arial" panose="020B0604020202020204" pitchFamily="34" charset="0"/>
            </a:rPr>
            <a:t>Validação do CAR</a:t>
          </a:r>
        </a:p>
      </dsp:txBody>
      <dsp:txXfrm>
        <a:off x="987452" y="1565026"/>
        <a:ext cx="732464" cy="366144"/>
      </dsp:txXfrm>
    </dsp:sp>
    <dsp:sp modelId="{FC0B7E9C-A05E-437A-98C0-E5621EA7A16A}">
      <dsp:nvSpPr>
        <dsp:cNvPr id="0" name=""/>
        <dsp:cNvSpPr/>
      </dsp:nvSpPr>
      <dsp:spPr>
        <a:xfrm>
          <a:off x="1328982" y="2053857"/>
          <a:ext cx="1132484" cy="113293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69161-E2E8-4801-BF83-6D8A7A7A14F3}">
      <dsp:nvSpPr>
        <dsp:cNvPr id="0" name=""/>
        <dsp:cNvSpPr/>
      </dsp:nvSpPr>
      <dsp:spPr>
        <a:xfrm>
          <a:off x="1490867" y="2475279"/>
          <a:ext cx="732464" cy="36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latin typeface="Arial" panose="020B0604020202020204" pitchFamily="34" charset="0"/>
              <a:cs typeface="Arial" panose="020B0604020202020204" pitchFamily="34" charset="0"/>
            </a:rPr>
            <a:t>Integração do CAR</a:t>
          </a:r>
        </a:p>
      </dsp:txBody>
      <dsp:txXfrm>
        <a:off x="1490867" y="2475279"/>
        <a:ext cx="732464" cy="36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AE76ECE7-ED23-A144-AD11-3B5F9B2F80EB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9" tIns="45405" rIns="90809" bIns="454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0809" tIns="45405" rIns="90809" bIns="45405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808CBACF-A3D6-2049-A638-E790AF6B43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8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CBACF-A3D6-2049-A638-E790AF6B43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5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2E573-3D5C-43E4-A748-18DC3545F31C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74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BDC7-DD2E-1E49-B7CE-8F6775E9A2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4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2E573-3D5C-43E4-A748-18DC3545F31C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911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2E573-3D5C-43E4-A748-18DC3545F31C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911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2E573-3D5C-43E4-A748-18DC3545F31C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835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2E573-3D5C-43E4-A748-18DC3545F31C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357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2E573-3D5C-43E4-A748-18DC3545F31C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9116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91A1C-BAF7-4EF6-9239-D3BFA7A65D8B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417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2E573-3D5C-43E4-A748-18DC3545F31C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563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2Show 11/09 - 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2show 05/09 - trocado título capítulo.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C94B6-46F1-7340-B4F3-6AB2975D3A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72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338"/>
            <a:ext cx="91344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2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 -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338"/>
            <a:ext cx="91344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0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8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DF3527-2706-2F4E-A2C4-E1079C1A49E0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4E476E5-18A3-5245-AA40-01460C8A57D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0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 bwMode="gray">
          <a:xfrm>
            <a:off x="-553098" y="-1235393"/>
            <a:ext cx="4966031" cy="485127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lIns="77431" tIns="38716" rIns="77431" bIns="38716" rtlCol="0" anchor="ctr"/>
          <a:lstStyle/>
          <a:p>
            <a:pPr algn="ctr"/>
            <a:endParaRPr lang="de-DE" sz="1500" dirty="0"/>
          </a:p>
        </p:txBody>
      </p:sp>
      <p:sp>
        <p:nvSpPr>
          <p:cNvPr id="3" name="Retângulo 21">
            <a:extLst>
              <a:ext uri="{FF2B5EF4-FFF2-40B4-BE49-F238E27FC236}">
                <a16:creationId xmlns:a16="http://schemas.microsoft.com/office/drawing/2014/main" xmlns="" id="{86B76483-C9A0-4550-A4F7-321AB6D6F609}"/>
              </a:ext>
            </a:extLst>
          </p:cNvPr>
          <p:cNvSpPr/>
          <p:nvPr userDrawn="1"/>
        </p:nvSpPr>
        <p:spPr>
          <a:xfrm>
            <a:off x="-1" y="0"/>
            <a:ext cx="9155914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31" tIns="38716" rIns="77431" bIns="38716" rtlCol="0" anchor="ctr"/>
          <a:lstStyle/>
          <a:p>
            <a:pPr algn="ctr"/>
            <a:endParaRPr lang="pt-BR"/>
          </a:p>
        </p:txBody>
      </p:sp>
      <p:cxnSp>
        <p:nvCxnSpPr>
          <p:cNvPr id="5" name="Conector reto 31">
            <a:extLst>
              <a:ext uri="{FF2B5EF4-FFF2-40B4-BE49-F238E27FC236}">
                <a16:creationId xmlns:a16="http://schemas.microsoft.com/office/drawing/2014/main" xmlns="" id="{585A4351-EA66-4367-9040-E41810B70A14}"/>
              </a:ext>
            </a:extLst>
          </p:cNvPr>
          <p:cNvCxnSpPr>
            <a:cxnSpLocks/>
          </p:cNvCxnSpPr>
          <p:nvPr userDrawn="1"/>
        </p:nvCxnSpPr>
        <p:spPr>
          <a:xfrm>
            <a:off x="1714726" y="298083"/>
            <a:ext cx="0" cy="343270"/>
          </a:xfrm>
          <a:prstGeom prst="line">
            <a:avLst/>
          </a:prstGeom>
          <a:solidFill>
            <a:srgbClr val="4AA929"/>
          </a:solidFill>
          <a:ln w="9525">
            <a:solidFill>
              <a:srgbClr val="4AA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8ECB547C-E56A-4DA0-8DF6-A5C08E8ADA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9" y="321192"/>
            <a:ext cx="1284904" cy="25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D8E9DB02-E887-4D04-BA47-0F24518894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8717062" y="257506"/>
            <a:ext cx="684444" cy="1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431" tIns="38716" rIns="77431" bIns="38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2Show.com.br ©</a:t>
            </a:r>
          </a:p>
        </p:txBody>
      </p:sp>
    </p:spTree>
    <p:extLst>
      <p:ext uri="{BB962C8B-B14F-4D97-AF65-F5344CB8AC3E}">
        <p14:creationId xmlns:p14="http://schemas.microsoft.com/office/powerpoint/2010/main" val="247308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338"/>
            <a:ext cx="91344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85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EDF3527-2706-2F4E-A2C4-E1079C1A49E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4E476E5-18A3-5245-AA40-01460C8A57D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07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t.inpe.br/prodes/index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presenta&#231;&#227;o%20SIMCAR%20An&#225;lise.pptx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alexmarega@sema.mt.gov.br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114606"/>
            <a:ext cx="3981450" cy="10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8" y="2114606"/>
            <a:ext cx="3467992" cy="91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2407" y="94538"/>
            <a:ext cx="8660572" cy="569636"/>
          </a:xfrm>
          <a:prstGeom prst="rect">
            <a:avLst/>
          </a:prstGeom>
        </p:spPr>
        <p:txBody>
          <a:bodyPr/>
          <a:lstStyle/>
          <a:p>
            <a:r>
              <a:rPr lang="pt-BR" sz="2000" dirty="0">
                <a:solidFill>
                  <a:srgbClr val="33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EVOLUÇÃO DA REGULARIZAÇÃO AMBIENTAL EM MT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14" y="836209"/>
            <a:ext cx="1408841" cy="80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2"/>
          <p:cNvGrpSpPr>
            <a:grpSpLocks/>
          </p:cNvGrpSpPr>
          <p:nvPr/>
        </p:nvGrpSpPr>
        <p:grpSpPr bwMode="auto">
          <a:xfrm rot="987272">
            <a:off x="165330" y="1122618"/>
            <a:ext cx="3945037" cy="3348251"/>
            <a:chOff x="1632" y="1248"/>
            <a:chExt cx="2682" cy="2286"/>
          </a:xfrm>
        </p:grpSpPr>
        <p:sp>
          <p:nvSpPr>
            <p:cNvPr id="1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339933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 sz="1000" dirty="0"/>
            </a:p>
          </p:txBody>
        </p:sp>
        <p:sp>
          <p:nvSpPr>
            <p:cNvPr id="18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C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algn="ctr">
                <a:defRPr/>
              </a:pPr>
              <a:endParaRPr lang="pt-BR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32F228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 sz="1000" dirty="0"/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777243" y="1795064"/>
            <a:ext cx="18974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MONITORAMENTO REMOTO </a:t>
            </a:r>
          </a:p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GEOTECNOLOGIA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15081" y="1975407"/>
            <a:ext cx="17907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REGULARIZAÇÃO </a:t>
            </a:r>
            <a:r>
              <a:rPr lang="pt-B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AMBIENTAL</a:t>
            </a:r>
            <a:endParaRPr lang="pt-BR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689080" y="3638435"/>
            <a:ext cx="1826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LICENCIAMENTO AMBIENTAL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924">
            <a:off x="2432902" y="2087161"/>
            <a:ext cx="254758" cy="3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397">
            <a:off x="2459607" y="1684749"/>
            <a:ext cx="254758" cy="3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4876800" y="2023390"/>
            <a:ext cx="1625600" cy="1475297"/>
          </a:xfrm>
          <a:prstGeom prst="rightArrow">
            <a:avLst/>
          </a:prstGeom>
          <a:solidFill>
            <a:srgbClr val="1813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410432" y="2724228"/>
            <a:ext cx="2486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MT LEGAL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375400" y="1975407"/>
            <a:ext cx="2768600" cy="13849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algn="ctr"/>
            <a:r>
              <a:rPr lang="pt-BR" dirty="0">
                <a:solidFill>
                  <a:srgbClr val="006600"/>
                </a:solidFill>
              </a:rPr>
              <a:t>OUTROS SERVIÇOS AMBIENTAIS</a:t>
            </a:r>
          </a:p>
        </p:txBody>
      </p:sp>
    </p:spTree>
    <p:extLst>
      <p:ext uri="{BB962C8B-B14F-4D97-AF65-F5344CB8AC3E}">
        <p14:creationId xmlns:p14="http://schemas.microsoft.com/office/powerpoint/2010/main" val="22073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exmarega\Desktop\Reestruturação SEMA\Imágens Imóvel Rural\3 Imóvel Rural + Rios + APP +APMF + APAPES + A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793"/>
            <a:ext cx="9144000" cy="32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0" y="2213838"/>
            <a:ext cx="1524778" cy="715823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7313" indent="0" algn="ctr" eaLnBrk="1" hangingPunct="1">
              <a:buFont typeface="Wingdings 3" pitchFamily="18" charset="2"/>
              <a:buNone/>
              <a:defRPr/>
            </a:pPr>
            <a:r>
              <a:rPr lang="pt-BR" sz="1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Base de Dados da SEMA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87962" y="141480"/>
            <a:ext cx="2728551" cy="656729"/>
          </a:xfrm>
          <a:prstGeom prst="roundRect">
            <a:avLst/>
          </a:prstGeom>
          <a:solidFill>
            <a:srgbClr val="FF0000">
              <a:alpha val="36000"/>
            </a:srgbClr>
          </a:solidFill>
          <a:ln w="19050"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/>
          <a:p>
            <a:pPr marL="80963" indent="0" algn="ctr" eaLnBrk="1" hangingPunct="1">
              <a:spcBef>
                <a:spcPts val="0"/>
              </a:spcBef>
              <a:spcAft>
                <a:spcPts val="300"/>
              </a:spcAft>
              <a:buFont typeface="Wingdings 3" pitchFamily="18" charset="2"/>
              <a:buNone/>
              <a:tabLst>
                <a:tab pos="87313" algn="l"/>
              </a:tabLst>
              <a:defRPr/>
            </a:pPr>
            <a:r>
              <a:rPr lang="pt-B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Agricultura e Pecuária Extensiva e Semiextensiva</a:t>
            </a:r>
          </a:p>
        </p:txBody>
      </p:sp>
      <p:cxnSp>
        <p:nvCxnSpPr>
          <p:cNvPr id="9" name="Conector reto 8"/>
          <p:cNvCxnSpPr>
            <a:endCxn id="8" idx="2"/>
          </p:cNvCxnSpPr>
          <p:nvPr/>
        </p:nvCxnSpPr>
        <p:spPr>
          <a:xfrm flipH="1" flipV="1">
            <a:off x="1552238" y="798208"/>
            <a:ext cx="1003539" cy="16115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de cantos arredondados 9"/>
          <p:cNvSpPr/>
          <p:nvPr/>
        </p:nvSpPr>
        <p:spPr>
          <a:xfrm>
            <a:off x="6313310" y="141480"/>
            <a:ext cx="2304256" cy="656729"/>
          </a:xfrm>
          <a:prstGeom prst="roundRect">
            <a:avLst/>
          </a:prstGeom>
          <a:solidFill>
            <a:schemeClr val="accent1">
              <a:lumMod val="75000"/>
              <a:alpha val="72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/>
          <a:p>
            <a:pPr marL="80963" indent="0" algn="ctr" eaLnBrk="1" hangingPunct="1">
              <a:spcBef>
                <a:spcPts val="0"/>
              </a:spcBef>
              <a:spcAft>
                <a:spcPts val="300"/>
              </a:spcAft>
              <a:buFont typeface="Wingdings 3" pitchFamily="18" charset="2"/>
              <a:buNone/>
              <a:tabLst>
                <a:tab pos="87313" algn="l"/>
              </a:tabLst>
              <a:defRPr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Projeto de Manejo Florestal Sustentável</a:t>
            </a: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6948264" y="798208"/>
            <a:ext cx="517174" cy="17735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3491880" y="141480"/>
            <a:ext cx="2232248" cy="656729"/>
          </a:xfrm>
          <a:prstGeom prst="roundRect">
            <a:avLst/>
          </a:prstGeom>
          <a:solidFill>
            <a:srgbClr val="FFFF00">
              <a:alpha val="72000"/>
            </a:srgb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/>
          <a:p>
            <a:pPr marL="80963" algn="ctr">
              <a:spcBef>
                <a:spcPts val="0"/>
              </a:spcBef>
              <a:spcAft>
                <a:spcPts val="300"/>
              </a:spcAft>
              <a:buFont typeface="Wingdings 3" pitchFamily="18" charset="2"/>
              <a:buNone/>
              <a:tabLst>
                <a:tab pos="87313" algn="l"/>
              </a:tabLst>
            </a:pPr>
            <a:r>
              <a:rPr lang="pt-B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Pecuária Intensiva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4211961" y="798208"/>
            <a:ext cx="360041" cy="12334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de cantos arredondados 11"/>
          <p:cNvSpPr/>
          <p:nvPr/>
        </p:nvSpPr>
        <p:spPr>
          <a:xfrm>
            <a:off x="187961" y="4407954"/>
            <a:ext cx="2232248" cy="65672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2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/>
          <a:p>
            <a:pPr marL="80963" algn="ctr">
              <a:spcBef>
                <a:spcPts val="0"/>
              </a:spcBef>
              <a:spcAft>
                <a:spcPts val="300"/>
              </a:spcAft>
              <a:buFont typeface="Wingdings 3" pitchFamily="18" charset="2"/>
              <a:buNone/>
              <a:tabLst>
                <a:tab pos="87313" algn="l"/>
              </a:tabLst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Piscicultura</a:t>
            </a: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304086" y="2733768"/>
            <a:ext cx="3303919" cy="1674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3275856" y="4407954"/>
            <a:ext cx="2232248" cy="656729"/>
          </a:xfrm>
          <a:prstGeom prst="roundRect">
            <a:avLst/>
          </a:prstGeom>
          <a:solidFill>
            <a:schemeClr val="bg2">
              <a:lumMod val="50000"/>
              <a:alpha val="72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/>
          <a:p>
            <a:pPr marL="80963" algn="ctr">
              <a:spcBef>
                <a:spcPts val="0"/>
              </a:spcBef>
              <a:spcAft>
                <a:spcPts val="300"/>
              </a:spcAft>
              <a:buFont typeface="Wingdings 3" pitchFamily="18" charset="2"/>
              <a:buNone/>
              <a:tabLst>
                <a:tab pos="87313" algn="l"/>
              </a:tabLst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Captação de Água </a:t>
            </a: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4391980" y="3003798"/>
            <a:ext cx="1116124" cy="14041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3275857" y="2323293"/>
            <a:ext cx="2458413" cy="606368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7313" indent="0" algn="ctr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Atividades Licenciadas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745278" y="2800908"/>
            <a:ext cx="720080" cy="64807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marL="80963" algn="ctr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>
                <a:tab pos="87313" algn="l"/>
              </a:tabLst>
            </a:pPr>
            <a:endParaRPr lang="pt-BR" sz="1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 flipH="1" flipV="1">
            <a:off x="6313310" y="3448980"/>
            <a:ext cx="1180196" cy="9589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6129231" y="4407954"/>
            <a:ext cx="2728551" cy="656729"/>
          </a:xfrm>
          <a:prstGeom prst="roundRect">
            <a:avLst/>
          </a:prstGeom>
          <a:solidFill>
            <a:srgbClr val="FF0000">
              <a:alpha val="73000"/>
            </a:srgbClr>
          </a:solidFill>
          <a:ln w="19050"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/>
          <a:p>
            <a:pPr marL="80963" indent="0" algn="ctr" eaLnBrk="1" hangingPunct="1">
              <a:spcBef>
                <a:spcPts val="0"/>
              </a:spcBef>
              <a:spcAft>
                <a:spcPts val="300"/>
              </a:spcAft>
              <a:buFont typeface="Wingdings 3" pitchFamily="18" charset="2"/>
              <a:buNone/>
              <a:tabLst>
                <a:tab pos="87313" algn="l"/>
              </a:tabLst>
              <a:defRPr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Área embargada por desmatamento ilegal</a:t>
            </a:r>
            <a:endParaRPr lang="pt-B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493506" y="1219249"/>
            <a:ext cx="1587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 smtClean="0">
                <a:gradFill>
                  <a:gsLst>
                    <a:gs pos="0">
                      <a:srgbClr val="DDEBCF"/>
                    </a:gs>
                    <a:gs pos="50000">
                      <a:srgbClr val="0BEF16"/>
                    </a:gs>
                    <a:gs pos="100000">
                      <a:srgbClr val="11550F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CAR</a:t>
            </a:r>
            <a:endParaRPr lang="pt-BR" sz="4400" b="1" dirty="0">
              <a:gradFill>
                <a:gsLst>
                  <a:gs pos="0">
                    <a:srgbClr val="DDEBCF"/>
                  </a:gs>
                  <a:gs pos="50000">
                    <a:srgbClr val="0BEF16"/>
                  </a:gs>
                  <a:gs pos="100000">
                    <a:srgbClr val="11550F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4294967295"/>
          </p:nvPr>
        </p:nvSpPr>
        <p:spPr>
          <a:xfrm>
            <a:off x="2147602" y="925889"/>
            <a:ext cx="3928324" cy="286205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pt-BR" dirty="0"/>
              <a:t>Resultado dos trabalhos do SLAPR e do CAR-MT</a:t>
            </a:r>
          </a:p>
        </p:txBody>
      </p:sp>
      <p:sp>
        <p:nvSpPr>
          <p:cNvPr id="11" name="CaixaDeTexto 10">
            <a:hlinkClick r:id="rId3"/>
          </p:cNvPr>
          <p:cNvSpPr txBox="1"/>
          <p:nvPr/>
        </p:nvSpPr>
        <p:spPr>
          <a:xfrm>
            <a:off x="321013" y="4791673"/>
            <a:ext cx="1286651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t-BR" sz="900" dirty="0">
                <a:latin typeface="Arial" pitchFamily="34" charset="0"/>
                <a:cs typeface="Arial" pitchFamily="34" charset="0"/>
              </a:rPr>
              <a:t>Fonte: INPE/PRODES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186849"/>
              </p:ext>
            </p:extLst>
          </p:nvPr>
        </p:nvGraphicFramePr>
        <p:xfrm>
          <a:off x="171453" y="732046"/>
          <a:ext cx="8698831" cy="3573884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1263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9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1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7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25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1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51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51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51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51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4693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Ano\Estados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AC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AM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AP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MA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MT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PA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RO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RR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TO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AMZ LEGAL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2004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728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1232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46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755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11814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8870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3858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311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158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27772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2005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592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775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33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922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7145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5899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3244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133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271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19014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2006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398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788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30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674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4333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5659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2049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231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124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14286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2007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184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610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631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2678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5526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1611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309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63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11651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2008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254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604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1271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3258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5607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1136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574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107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12911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2009 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167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405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70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828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1049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4281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482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121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61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7464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2010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259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595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53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712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871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3770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435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256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49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7000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2011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280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502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66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396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1120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3008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865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141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40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6418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2012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305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523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269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757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1741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773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124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52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4571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2013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221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583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403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1139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2346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932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170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74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5891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2014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309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500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257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1075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1887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684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219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5012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2015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264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712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209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1601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2153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1030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156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57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6207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2016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389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1099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261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1508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3025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1394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209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80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7989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34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Var. 2016-2004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-47%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-11%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-48%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-65%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-87%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-66%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-64%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-33%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>
                          <a:effectLst/>
                        </a:rPr>
                        <a:t>-49%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u="none" strike="noStrike" dirty="0">
                          <a:effectLst/>
                        </a:rPr>
                        <a:t>-71%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0" name="Balão de Fala: Retângulo 9"/>
          <p:cNvSpPr/>
          <p:nvPr/>
        </p:nvSpPr>
        <p:spPr>
          <a:xfrm>
            <a:off x="4343400" y="4473493"/>
            <a:ext cx="4526884" cy="636359"/>
          </a:xfrm>
          <a:prstGeom prst="wedgeRectCallout">
            <a:avLst>
              <a:gd name="adj1" fmla="val -41907"/>
              <a:gd name="adj2" fmla="val -81910"/>
            </a:avLst>
          </a:prstGeom>
          <a:solidFill>
            <a:schemeClr val="tx2">
              <a:lumMod val="40000"/>
              <a:lumOff val="60000"/>
            </a:schemeClr>
          </a:solidFill>
          <a:ln cap="rnd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Mato Grosso foi o estado que mais reduziu o desmate da floresta amazônica, acima inclusive da média nacional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7660" y="43705"/>
            <a:ext cx="9015060" cy="56963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 smtClean="0">
                <a:solidFill>
                  <a:srgbClr val="0070C0"/>
                </a:solidFill>
              </a:rPr>
              <a:t>CAR – MT   - Cadastro Ambiental Rural de Mato Grosso</a:t>
            </a:r>
            <a:endParaRPr lang="pt-BR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Forma Livre: Forma 246">
            <a:extLst>
              <a:ext uri="{FF2B5EF4-FFF2-40B4-BE49-F238E27FC236}">
                <a16:creationId xmlns:a16="http://schemas.microsoft.com/office/drawing/2014/main" xmlns="" id="{79220855-E736-463E-AF1A-0CBDBC0CB5A2}"/>
              </a:ext>
            </a:extLst>
          </p:cNvPr>
          <p:cNvSpPr/>
          <p:nvPr/>
        </p:nvSpPr>
        <p:spPr>
          <a:xfrm>
            <a:off x="4410120" y="0"/>
            <a:ext cx="3549894" cy="2605701"/>
          </a:xfrm>
          <a:custGeom>
            <a:avLst/>
            <a:gdLst>
              <a:gd name="connsiteX0" fmla="*/ 256479 w 4398330"/>
              <a:gd name="connsiteY0" fmla="*/ 0 h 3228842"/>
              <a:gd name="connsiteX1" fmla="*/ 4141851 w 4398330"/>
              <a:gd name="connsiteY1" fmla="*/ 0 h 3228842"/>
              <a:gd name="connsiteX2" fmla="*/ 4225509 w 4398330"/>
              <a:gd name="connsiteY2" fmla="*/ 173663 h 3228842"/>
              <a:gd name="connsiteX3" fmla="*/ 4398330 w 4398330"/>
              <a:gd name="connsiteY3" fmla="*/ 1029677 h 3228842"/>
              <a:gd name="connsiteX4" fmla="*/ 2199165 w 4398330"/>
              <a:gd name="connsiteY4" fmla="*/ 3228842 h 3228842"/>
              <a:gd name="connsiteX5" fmla="*/ 0 w 4398330"/>
              <a:gd name="connsiteY5" fmla="*/ 1029677 h 3228842"/>
              <a:gd name="connsiteX6" fmla="*/ 172822 w 4398330"/>
              <a:gd name="connsiteY6" fmla="*/ 173663 h 322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330" h="3228842">
                <a:moveTo>
                  <a:pt x="256479" y="0"/>
                </a:moveTo>
                <a:lnTo>
                  <a:pt x="4141851" y="0"/>
                </a:lnTo>
                <a:lnTo>
                  <a:pt x="4225509" y="173663"/>
                </a:lnTo>
                <a:cubicBezTo>
                  <a:pt x="4336793" y="436767"/>
                  <a:pt x="4398330" y="726036"/>
                  <a:pt x="4398330" y="1029677"/>
                </a:cubicBezTo>
                <a:cubicBezTo>
                  <a:pt x="4398330" y="2244242"/>
                  <a:pt x="3413730" y="3228842"/>
                  <a:pt x="2199165" y="3228842"/>
                </a:cubicBezTo>
                <a:cubicBezTo>
                  <a:pt x="984600" y="3228842"/>
                  <a:pt x="0" y="2244242"/>
                  <a:pt x="0" y="1029677"/>
                </a:cubicBezTo>
                <a:cubicBezTo>
                  <a:pt x="0" y="726036"/>
                  <a:pt x="61538" y="436767"/>
                  <a:pt x="172822" y="173663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31" tIns="38716" rIns="77431" bIns="38716" rtlCol="0" anchor="ctr"/>
          <a:lstStyle/>
          <a:p>
            <a:pPr algn="ctr"/>
            <a:endParaRPr lang="pt-BR"/>
          </a:p>
        </p:txBody>
      </p:sp>
      <p:sp>
        <p:nvSpPr>
          <p:cNvPr id="248" name="Elipse 247">
            <a:extLst>
              <a:ext uri="{FF2B5EF4-FFF2-40B4-BE49-F238E27FC236}">
                <a16:creationId xmlns:a16="http://schemas.microsoft.com/office/drawing/2014/main" xmlns="" id="{A5861981-34D4-4433-BE47-D9B41BD58172}"/>
              </a:ext>
            </a:extLst>
          </p:cNvPr>
          <p:cNvSpPr/>
          <p:nvPr/>
        </p:nvSpPr>
        <p:spPr>
          <a:xfrm rot="238406">
            <a:off x="6207796" y="2036518"/>
            <a:ext cx="2962350" cy="296201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42900" dist="241300" dir="480000" sx="97000" sy="97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431" tIns="38716" rIns="77431" bIns="38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xmlns="" id="{3762FB2C-1064-40E7-A9E4-8457B19AD35F}"/>
              </a:ext>
            </a:extLst>
          </p:cNvPr>
          <p:cNvSpPr txBox="1"/>
          <p:nvPr/>
        </p:nvSpPr>
        <p:spPr>
          <a:xfrm>
            <a:off x="7434099" y="4142609"/>
            <a:ext cx="1095734" cy="293632"/>
          </a:xfrm>
          <a:prstGeom prst="rect">
            <a:avLst/>
          </a:prstGeom>
          <a:noFill/>
        </p:spPr>
        <p:txBody>
          <a:bodyPr wrap="none" lIns="77431" tIns="38716" rIns="77431" bIns="38716" rtlCol="0">
            <a:spAutoFit/>
          </a:bodyPr>
          <a:lstStyle/>
          <a:p>
            <a:r>
              <a:rPr lang="pt-BR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Desm</a:t>
            </a:r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Amazônia (</a:t>
            </a:r>
            <a:r>
              <a:rPr lang="pt-BR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Prodes</a:t>
            </a:r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pt-BR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Amazon</a:t>
            </a:r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deforestation</a:t>
            </a:r>
            <a:endParaRPr lang="pt-BR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xmlns="" id="{ACE07C86-5D37-4265-BC95-F2E952B656DE}"/>
              </a:ext>
            </a:extLst>
          </p:cNvPr>
          <p:cNvSpPr txBox="1"/>
          <p:nvPr/>
        </p:nvSpPr>
        <p:spPr>
          <a:xfrm>
            <a:off x="7434099" y="3127444"/>
            <a:ext cx="1230386" cy="293632"/>
          </a:xfrm>
          <a:prstGeom prst="rect">
            <a:avLst/>
          </a:prstGeom>
          <a:noFill/>
        </p:spPr>
        <p:txBody>
          <a:bodyPr wrap="none" lIns="77431" tIns="38716" rIns="77431" bIns="38716" rtlCol="0">
            <a:spAutoFit/>
          </a:bodyPr>
          <a:lstStyle/>
          <a:p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Rebanho bovino (mi cabeças)</a:t>
            </a:r>
          </a:p>
          <a:p>
            <a:r>
              <a:rPr lang="pt-BR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Beef</a:t>
            </a:r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herd</a:t>
            </a:r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million</a:t>
            </a:r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heads</a:t>
            </a:r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xmlns="" id="{66BF2817-35BA-4B22-B255-D4ABE7F7B9BA}"/>
              </a:ext>
            </a:extLst>
          </p:cNvPr>
          <p:cNvSpPr txBox="1"/>
          <p:nvPr/>
        </p:nvSpPr>
        <p:spPr>
          <a:xfrm>
            <a:off x="7434099" y="3635027"/>
            <a:ext cx="1127794" cy="293632"/>
          </a:xfrm>
          <a:prstGeom prst="rect">
            <a:avLst/>
          </a:prstGeom>
          <a:noFill/>
        </p:spPr>
        <p:txBody>
          <a:bodyPr wrap="none" lIns="77431" tIns="38716" rIns="77431" bIns="38716" rtlCol="0">
            <a:spAutoFit/>
          </a:bodyPr>
          <a:lstStyle/>
          <a:p>
            <a:r>
              <a:rPr lang="pt-BR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Desm</a:t>
            </a:r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cerrado (SEMA-MT)</a:t>
            </a:r>
          </a:p>
          <a:p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Cerrado </a:t>
            </a:r>
            <a:r>
              <a:rPr lang="pt-BR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deforestation</a:t>
            </a:r>
            <a:endParaRPr lang="pt-BR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xmlns="" id="{1226BA1F-A9DB-4402-91BE-708068FA92C9}"/>
              </a:ext>
            </a:extLst>
          </p:cNvPr>
          <p:cNvSpPr txBox="1"/>
          <p:nvPr/>
        </p:nvSpPr>
        <p:spPr>
          <a:xfrm>
            <a:off x="7434099" y="2619860"/>
            <a:ext cx="1286492" cy="293632"/>
          </a:xfrm>
          <a:prstGeom prst="rect">
            <a:avLst/>
          </a:prstGeom>
          <a:noFill/>
        </p:spPr>
        <p:txBody>
          <a:bodyPr wrap="none" lIns="77431" tIns="38716" rIns="77431" bIns="38716" rtlCol="0">
            <a:spAutoFit/>
          </a:bodyPr>
          <a:lstStyle/>
          <a:p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Produção de grãos (mi t)</a:t>
            </a:r>
          </a:p>
          <a:p>
            <a:r>
              <a:rPr lang="pt-BR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Grain</a:t>
            </a:r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production</a:t>
            </a:r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million</a:t>
            </a:r>
            <a:r>
              <a:rPr lang="pt-BR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tons)</a:t>
            </a:r>
          </a:p>
        </p:txBody>
      </p:sp>
      <p:cxnSp>
        <p:nvCxnSpPr>
          <p:cNvPr id="129" name="Conector de seta reta 138">
            <a:extLst>
              <a:ext uri="{FF2B5EF4-FFF2-40B4-BE49-F238E27FC236}">
                <a16:creationId xmlns:a16="http://schemas.microsoft.com/office/drawing/2014/main" xmlns="" id="{19BF692C-BF8D-4719-918C-3A66B8F131DD}"/>
              </a:ext>
            </a:extLst>
          </p:cNvPr>
          <p:cNvCxnSpPr/>
          <p:nvPr/>
        </p:nvCxnSpPr>
        <p:spPr>
          <a:xfrm>
            <a:off x="7535897" y="3088942"/>
            <a:ext cx="269550" cy="0"/>
          </a:xfrm>
          <a:prstGeom prst="straightConnector1">
            <a:avLst/>
          </a:prstGeom>
          <a:ln w="9525">
            <a:solidFill>
              <a:srgbClr val="114D8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de seta reta 139">
            <a:extLst>
              <a:ext uri="{FF2B5EF4-FFF2-40B4-BE49-F238E27FC236}">
                <a16:creationId xmlns:a16="http://schemas.microsoft.com/office/drawing/2014/main" xmlns="" id="{EC78F505-1914-4E35-8735-6790D356275F}"/>
              </a:ext>
            </a:extLst>
          </p:cNvPr>
          <p:cNvCxnSpPr/>
          <p:nvPr/>
        </p:nvCxnSpPr>
        <p:spPr>
          <a:xfrm>
            <a:off x="7535897" y="2583544"/>
            <a:ext cx="269550" cy="0"/>
          </a:xfrm>
          <a:prstGeom prst="straightConnector1">
            <a:avLst/>
          </a:prstGeom>
          <a:ln w="952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ângulo 132">
            <a:extLst>
              <a:ext uri="{FF2B5EF4-FFF2-40B4-BE49-F238E27FC236}">
                <a16:creationId xmlns:a16="http://schemas.microsoft.com/office/drawing/2014/main" xmlns="" id="{9B169017-E6D0-4718-BDD2-74385C9C0281}"/>
              </a:ext>
            </a:extLst>
          </p:cNvPr>
          <p:cNvSpPr/>
          <p:nvPr/>
        </p:nvSpPr>
        <p:spPr>
          <a:xfrm>
            <a:off x="377513" y="774907"/>
            <a:ext cx="3462924" cy="264137"/>
          </a:xfrm>
          <a:prstGeom prst="rect">
            <a:avLst/>
          </a:prstGeom>
          <a:noFill/>
        </p:spPr>
        <p:txBody>
          <a:bodyPr wrap="square" lIns="77431" tIns="38716" rIns="77431" bIns="38716" rtlCol="0">
            <a:spAutoFit/>
          </a:bodyPr>
          <a:lstStyle/>
          <a:p>
            <a:pPr>
              <a:lnSpc>
                <a:spcPts val="1270"/>
              </a:lnSpc>
            </a:pPr>
            <a:r>
              <a:rPr lang="pt-BR" b="1" dirty="0">
                <a:solidFill>
                  <a:srgbClr val="0176B1"/>
                </a:solidFill>
              </a:rPr>
              <a:t>MATO </a:t>
            </a:r>
            <a:r>
              <a:rPr lang="pt-BR" b="1" dirty="0" smtClean="0">
                <a:solidFill>
                  <a:srgbClr val="0176B1"/>
                </a:solidFill>
              </a:rPr>
              <a:t>GROSSO</a:t>
            </a:r>
            <a:endParaRPr lang="pt-BR" sz="1200" b="1" dirty="0">
              <a:solidFill>
                <a:srgbClr val="0176B1"/>
              </a:solidFill>
            </a:endParaRP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xmlns="" id="{3CA62F87-C478-4D1E-8058-6F2865EF233D}"/>
              </a:ext>
            </a:extLst>
          </p:cNvPr>
          <p:cNvSpPr txBox="1"/>
          <p:nvPr/>
        </p:nvSpPr>
        <p:spPr>
          <a:xfrm>
            <a:off x="2984477" y="2222996"/>
            <a:ext cx="1990623" cy="360548"/>
          </a:xfrm>
          <a:prstGeom prst="rect">
            <a:avLst/>
          </a:prstGeom>
          <a:noFill/>
        </p:spPr>
        <p:txBody>
          <a:bodyPr wrap="none" lIns="77431" tIns="38716" rIns="77431" bIns="38716" rtlCol="0">
            <a:spAutoFit/>
          </a:bodyPr>
          <a:lstStyle/>
          <a:p>
            <a:pPr>
              <a:lnSpc>
                <a:spcPts val="1101"/>
              </a:lnSpc>
            </a:pPr>
            <a:r>
              <a:rPr lang="pt-BR" sz="1000" dirty="0">
                <a:solidFill>
                  <a:srgbClr val="0176B1"/>
                </a:solidFill>
              </a:rPr>
              <a:t>DEFORESTATION REDUCTION AND </a:t>
            </a:r>
          </a:p>
          <a:p>
            <a:pPr>
              <a:lnSpc>
                <a:spcPts val="1101"/>
              </a:lnSpc>
            </a:pPr>
            <a:r>
              <a:rPr lang="pt-BR" sz="1000" dirty="0">
                <a:solidFill>
                  <a:srgbClr val="0176B1"/>
                </a:solidFill>
              </a:rPr>
              <a:t>PRODUCTION INCREASE</a:t>
            </a:r>
          </a:p>
        </p:txBody>
      </p:sp>
      <p:sp>
        <p:nvSpPr>
          <p:cNvPr id="240" name="Elipse 239">
            <a:extLst>
              <a:ext uri="{FF2B5EF4-FFF2-40B4-BE49-F238E27FC236}">
                <a16:creationId xmlns:a16="http://schemas.microsoft.com/office/drawing/2014/main" xmlns="" id="{4741D702-276E-46FB-A3FF-701D432D35AC}"/>
              </a:ext>
            </a:extLst>
          </p:cNvPr>
          <p:cNvSpPr/>
          <p:nvPr/>
        </p:nvSpPr>
        <p:spPr>
          <a:xfrm>
            <a:off x="7535898" y="4043659"/>
            <a:ext cx="113256" cy="1132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431" tIns="38716" rIns="77431" bIns="38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41" name="Elipse 240">
            <a:extLst>
              <a:ext uri="{FF2B5EF4-FFF2-40B4-BE49-F238E27FC236}">
                <a16:creationId xmlns:a16="http://schemas.microsoft.com/office/drawing/2014/main" xmlns="" id="{2DDD5191-5788-4DF7-80C3-87A464E398A7}"/>
              </a:ext>
            </a:extLst>
          </p:cNvPr>
          <p:cNvSpPr/>
          <p:nvPr/>
        </p:nvSpPr>
        <p:spPr>
          <a:xfrm>
            <a:off x="7535898" y="3535002"/>
            <a:ext cx="113256" cy="113243"/>
          </a:xfrm>
          <a:prstGeom prst="ellipse">
            <a:avLst/>
          </a:prstGeom>
          <a:solidFill>
            <a:srgbClr val="38A7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431" tIns="38716" rIns="77431" bIns="38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44" name="Imagem 243" descr="Uma imagem contendo grama, ovelha, ao ar livre, campo&#10;&#10;Descrição gerada com muito alta confiança" hidden="1">
            <a:extLst>
              <a:ext uri="{FF2B5EF4-FFF2-40B4-BE49-F238E27FC236}">
                <a16:creationId xmlns:a16="http://schemas.microsoft.com/office/drawing/2014/main" xmlns="" id="{FB89E546-9994-4CFB-B207-7B3E89B4A1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58" y="-868917"/>
            <a:ext cx="3745927" cy="2765633"/>
          </a:xfrm>
          <a:prstGeom prst="rect">
            <a:avLst/>
          </a:prstGeom>
        </p:spPr>
      </p:pic>
      <p:grpSp>
        <p:nvGrpSpPr>
          <p:cNvPr id="254" name="Agrupar 253">
            <a:extLst>
              <a:ext uri="{FF2B5EF4-FFF2-40B4-BE49-F238E27FC236}">
                <a16:creationId xmlns:a16="http://schemas.microsoft.com/office/drawing/2014/main" xmlns="" id="{8004D65F-8691-4789-A856-4B75F082AB77}"/>
              </a:ext>
            </a:extLst>
          </p:cNvPr>
          <p:cNvGrpSpPr/>
          <p:nvPr/>
        </p:nvGrpSpPr>
        <p:grpSpPr>
          <a:xfrm>
            <a:off x="390821" y="2561014"/>
            <a:ext cx="6910910" cy="2378585"/>
            <a:chOff x="461454" y="3024210"/>
            <a:chExt cx="8159913" cy="2808785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xmlns="" id="{B2169464-7D0F-44A2-95BA-D4BE6148138C}"/>
                </a:ext>
              </a:extLst>
            </p:cNvPr>
            <p:cNvCxnSpPr/>
            <p:nvPr/>
          </p:nvCxnSpPr>
          <p:spPr>
            <a:xfrm>
              <a:off x="1001465" y="4845688"/>
              <a:ext cx="71430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xmlns="" id="{9F746A0A-E3D9-427B-8C0F-71D43839D283}"/>
                </a:ext>
              </a:extLst>
            </p:cNvPr>
            <p:cNvCxnSpPr/>
            <p:nvPr/>
          </p:nvCxnSpPr>
          <p:spPr>
            <a:xfrm>
              <a:off x="1001465" y="5086108"/>
              <a:ext cx="71430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xmlns="" id="{F8130701-2529-4CE3-B08B-A77A73F6780E}"/>
                </a:ext>
              </a:extLst>
            </p:cNvPr>
            <p:cNvCxnSpPr/>
            <p:nvPr/>
          </p:nvCxnSpPr>
          <p:spPr>
            <a:xfrm>
              <a:off x="1001465" y="5327291"/>
              <a:ext cx="71430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13F38D03-4422-4141-A955-ECAC33F189CF}"/>
                </a:ext>
              </a:extLst>
            </p:cNvPr>
            <p:cNvSpPr txBox="1"/>
            <p:nvPr/>
          </p:nvSpPr>
          <p:spPr>
            <a:xfrm>
              <a:off x="719998" y="4940146"/>
              <a:ext cx="286179" cy="2725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900" dirty="0">
                  <a:solidFill>
                    <a:srgbClr val="262626"/>
                  </a:solidFill>
                </a:rPr>
                <a:t>4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2630FD8B-BD1D-4A92-BC90-FEC35ABEBFE7}"/>
                </a:ext>
              </a:extLst>
            </p:cNvPr>
            <p:cNvSpPr txBox="1"/>
            <p:nvPr/>
          </p:nvSpPr>
          <p:spPr>
            <a:xfrm>
              <a:off x="719998" y="5202981"/>
              <a:ext cx="286179" cy="2725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900" dirty="0">
                  <a:solidFill>
                    <a:srgbClr val="262626"/>
                  </a:solidFill>
                </a:rPr>
                <a:t>2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xmlns="" id="{2BE0E19F-9C84-4795-BE06-2A075BE2DB43}"/>
                </a:ext>
              </a:extLst>
            </p:cNvPr>
            <p:cNvSpPr txBox="1"/>
            <p:nvPr/>
          </p:nvSpPr>
          <p:spPr>
            <a:xfrm>
              <a:off x="719997" y="5455513"/>
              <a:ext cx="286179" cy="2725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900" dirty="0">
                  <a:solidFill>
                    <a:srgbClr val="0E3B52"/>
                  </a:solidFill>
                </a:rPr>
                <a:t>0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84297250-BF10-408A-8519-E332CC8E46C8}"/>
                </a:ext>
              </a:extLst>
            </p:cNvPr>
            <p:cNvSpPr txBox="1"/>
            <p:nvPr/>
          </p:nvSpPr>
          <p:spPr>
            <a:xfrm>
              <a:off x="8135837" y="3036471"/>
              <a:ext cx="339175" cy="254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55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xmlns="" id="{78E96BD6-5A59-426D-9231-AFFCD15CDCA7}"/>
                </a:ext>
              </a:extLst>
            </p:cNvPr>
            <p:cNvSpPr txBox="1"/>
            <p:nvPr/>
          </p:nvSpPr>
          <p:spPr>
            <a:xfrm>
              <a:off x="8135837" y="3412433"/>
              <a:ext cx="339175" cy="254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45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9C81D1C2-25D3-4EC4-8C18-CD98C0F36347}"/>
                </a:ext>
              </a:extLst>
            </p:cNvPr>
            <p:cNvSpPr txBox="1"/>
            <p:nvPr/>
          </p:nvSpPr>
          <p:spPr>
            <a:xfrm>
              <a:off x="8135837" y="3847166"/>
              <a:ext cx="339175" cy="254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35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xmlns="" id="{0D3F6C94-77A3-4D96-8162-12C3FBDFD7FA}"/>
                </a:ext>
              </a:extLst>
            </p:cNvPr>
            <p:cNvSpPr txBox="1"/>
            <p:nvPr/>
          </p:nvSpPr>
          <p:spPr>
            <a:xfrm>
              <a:off x="8135837" y="4277907"/>
              <a:ext cx="339175" cy="254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25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xmlns="" id="{B1EFB870-9254-4664-B641-38D21C5017DE}"/>
                </a:ext>
              </a:extLst>
            </p:cNvPr>
            <p:cNvSpPr txBox="1"/>
            <p:nvPr/>
          </p:nvSpPr>
          <p:spPr>
            <a:xfrm>
              <a:off x="8135837" y="4745023"/>
              <a:ext cx="339175" cy="254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15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30210E84-7D09-4744-A0AA-19FA16CBC0B5}"/>
                </a:ext>
              </a:extLst>
            </p:cNvPr>
            <p:cNvSpPr txBox="1"/>
            <p:nvPr/>
          </p:nvSpPr>
          <p:spPr>
            <a:xfrm>
              <a:off x="8166120" y="5113703"/>
              <a:ext cx="278607" cy="254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5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xmlns="" id="{81B2F904-44A1-4711-B81E-C8F1F99AE7C9}"/>
                </a:ext>
              </a:extLst>
            </p:cNvPr>
            <p:cNvSpPr txBox="1"/>
            <p:nvPr/>
          </p:nvSpPr>
          <p:spPr>
            <a:xfrm>
              <a:off x="8166121" y="5429343"/>
              <a:ext cx="278607" cy="254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0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xmlns="" id="{94BCF2AF-B8D7-48B4-9153-8F02E19160C6}"/>
                </a:ext>
              </a:extLst>
            </p:cNvPr>
            <p:cNvSpPr txBox="1"/>
            <p:nvPr/>
          </p:nvSpPr>
          <p:spPr>
            <a:xfrm>
              <a:off x="1006228" y="5578585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1996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xmlns="" id="{CF52D94C-E471-4CD0-8357-CF9EFACD319A}"/>
                </a:ext>
              </a:extLst>
            </p:cNvPr>
            <p:cNvSpPr txBox="1"/>
            <p:nvPr/>
          </p:nvSpPr>
          <p:spPr>
            <a:xfrm>
              <a:off x="1379106" y="5575759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1997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xmlns="" id="{C4EDC216-5677-4A56-9D5B-2111C8930A72}"/>
                </a:ext>
              </a:extLst>
            </p:cNvPr>
            <p:cNvSpPr txBox="1"/>
            <p:nvPr/>
          </p:nvSpPr>
          <p:spPr>
            <a:xfrm>
              <a:off x="1751984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ctr">
                <a:defRPr sz="800">
                  <a:solidFill>
                    <a:srgbClr val="0E3B52"/>
                  </a:solidFill>
                </a:defRPr>
              </a:lvl1pPr>
            </a:lstStyle>
            <a:p>
              <a:r>
                <a:rPr lang="pt-BR" dirty="0"/>
                <a:t>1998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xmlns="" id="{833834BB-1747-4486-91B7-BB92E1872795}"/>
                </a:ext>
              </a:extLst>
            </p:cNvPr>
            <p:cNvSpPr txBox="1"/>
            <p:nvPr/>
          </p:nvSpPr>
          <p:spPr>
            <a:xfrm>
              <a:off x="2124862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1999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xmlns="" id="{87FB9034-CC27-4CAB-A008-A53BC582DC58}"/>
                </a:ext>
              </a:extLst>
            </p:cNvPr>
            <p:cNvSpPr txBox="1"/>
            <p:nvPr/>
          </p:nvSpPr>
          <p:spPr>
            <a:xfrm>
              <a:off x="2497739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2000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xmlns="" id="{9D6A99FE-AB8F-4557-A35E-0F81D73C8E02}"/>
                </a:ext>
              </a:extLst>
            </p:cNvPr>
            <p:cNvSpPr txBox="1"/>
            <p:nvPr/>
          </p:nvSpPr>
          <p:spPr>
            <a:xfrm>
              <a:off x="2870617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2001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xmlns="" id="{123D7A36-0A09-455F-9292-92FE6F8F01E8}"/>
                </a:ext>
              </a:extLst>
            </p:cNvPr>
            <p:cNvSpPr txBox="1"/>
            <p:nvPr/>
          </p:nvSpPr>
          <p:spPr>
            <a:xfrm>
              <a:off x="3243496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2002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xmlns="" id="{497313B4-B8F5-4A54-B73F-8BCF52AB28A6}"/>
                </a:ext>
              </a:extLst>
            </p:cNvPr>
            <p:cNvSpPr txBox="1"/>
            <p:nvPr/>
          </p:nvSpPr>
          <p:spPr>
            <a:xfrm>
              <a:off x="3616374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2003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xmlns="" id="{B8A79CB3-9DE1-4BF2-B624-A5FB27E54E3C}"/>
                </a:ext>
              </a:extLst>
            </p:cNvPr>
            <p:cNvSpPr txBox="1"/>
            <p:nvPr/>
          </p:nvSpPr>
          <p:spPr>
            <a:xfrm>
              <a:off x="3989252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2004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xmlns="" id="{500B8AE4-66C4-47AA-8CA0-E9B0F7EAA268}"/>
                </a:ext>
              </a:extLst>
            </p:cNvPr>
            <p:cNvSpPr txBox="1"/>
            <p:nvPr/>
          </p:nvSpPr>
          <p:spPr>
            <a:xfrm>
              <a:off x="4362130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2005</a:t>
              </a: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xmlns="" id="{553D8A50-A066-4F1E-88A0-5480A6D6D172}"/>
                </a:ext>
              </a:extLst>
            </p:cNvPr>
            <p:cNvSpPr txBox="1"/>
            <p:nvPr/>
          </p:nvSpPr>
          <p:spPr>
            <a:xfrm>
              <a:off x="4735007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2006</a:t>
              </a: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xmlns="" id="{84B4E7BD-8DB2-4513-A052-78DA2BF1E85A}"/>
                </a:ext>
              </a:extLst>
            </p:cNvPr>
            <p:cNvSpPr txBox="1"/>
            <p:nvPr/>
          </p:nvSpPr>
          <p:spPr>
            <a:xfrm>
              <a:off x="5107885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2007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xmlns="" id="{1DE1DF7C-814F-4EE6-A80A-6C757BEDEEE7}"/>
                </a:ext>
              </a:extLst>
            </p:cNvPr>
            <p:cNvSpPr txBox="1"/>
            <p:nvPr/>
          </p:nvSpPr>
          <p:spPr>
            <a:xfrm>
              <a:off x="5480764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2008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xmlns="" id="{48C07C1F-C3D8-435E-9B6D-FD3D0390D67F}"/>
                </a:ext>
              </a:extLst>
            </p:cNvPr>
            <p:cNvSpPr txBox="1"/>
            <p:nvPr/>
          </p:nvSpPr>
          <p:spPr>
            <a:xfrm>
              <a:off x="5853642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2009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xmlns="" id="{60B6D3A1-55E3-4C45-AEB7-D4E44CFC2B76}"/>
                </a:ext>
              </a:extLst>
            </p:cNvPr>
            <p:cNvSpPr txBox="1"/>
            <p:nvPr/>
          </p:nvSpPr>
          <p:spPr>
            <a:xfrm>
              <a:off x="6226520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2010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xmlns="" id="{BBF7C8A5-35DF-4805-894C-49DDB828AA89}"/>
                </a:ext>
              </a:extLst>
            </p:cNvPr>
            <p:cNvSpPr txBox="1"/>
            <p:nvPr/>
          </p:nvSpPr>
          <p:spPr>
            <a:xfrm>
              <a:off x="6599398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2011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xmlns="" id="{0798E559-467A-4284-B500-EB26205832CA}"/>
                </a:ext>
              </a:extLst>
            </p:cNvPr>
            <p:cNvSpPr txBox="1"/>
            <p:nvPr/>
          </p:nvSpPr>
          <p:spPr>
            <a:xfrm>
              <a:off x="6972275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2012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xmlns="" id="{952771B4-5E76-4AA9-891B-1BB1B69EB1E1}"/>
                </a:ext>
              </a:extLst>
            </p:cNvPr>
            <p:cNvSpPr txBox="1"/>
            <p:nvPr/>
          </p:nvSpPr>
          <p:spPr>
            <a:xfrm>
              <a:off x="7345153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2013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xmlns="" id="{19479B2E-ADB4-4A1D-8AF7-A65A90E65B64}"/>
                </a:ext>
              </a:extLst>
            </p:cNvPr>
            <p:cNvSpPr txBox="1"/>
            <p:nvPr/>
          </p:nvSpPr>
          <p:spPr>
            <a:xfrm>
              <a:off x="7718026" y="5570108"/>
              <a:ext cx="460307" cy="254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dirty="0">
                  <a:solidFill>
                    <a:srgbClr val="0E3B52"/>
                  </a:solidFill>
                </a:rPr>
                <a:t>2014</a:t>
              </a:r>
            </a:p>
          </p:txBody>
        </p:sp>
        <p:sp>
          <p:nvSpPr>
            <p:cNvPr id="122" name="CaixaDeTexto 121">
              <a:extLst>
                <a:ext uri="{FF2B5EF4-FFF2-40B4-BE49-F238E27FC236}">
                  <a16:creationId xmlns:a16="http://schemas.microsoft.com/office/drawing/2014/main" xmlns="" id="{089E7993-AEC2-437B-9F21-904C67BDC5D6}"/>
                </a:ext>
              </a:extLst>
            </p:cNvPr>
            <p:cNvSpPr txBox="1"/>
            <p:nvPr/>
          </p:nvSpPr>
          <p:spPr>
            <a:xfrm rot="16200000">
              <a:off x="-529130" y="4225145"/>
              <a:ext cx="2226463" cy="245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15"/>
                </a:lnSpc>
              </a:pPr>
              <a:r>
                <a:rPr lang="pt-BR" sz="900" dirty="0" err="1">
                  <a:solidFill>
                    <a:srgbClr val="0176B1"/>
                  </a:solidFill>
                </a:rPr>
                <a:t>Yearly</a:t>
              </a:r>
              <a:r>
                <a:rPr lang="pt-BR" sz="900" dirty="0">
                  <a:solidFill>
                    <a:srgbClr val="0176B1"/>
                  </a:solidFill>
                </a:rPr>
                <a:t> </a:t>
              </a:r>
              <a:r>
                <a:rPr lang="pt-BR" sz="900" dirty="0" err="1">
                  <a:solidFill>
                    <a:srgbClr val="0176B1"/>
                  </a:solidFill>
                </a:rPr>
                <a:t>deforestation</a:t>
              </a:r>
              <a:r>
                <a:rPr lang="pt-BR" sz="900" dirty="0">
                  <a:solidFill>
                    <a:srgbClr val="0176B1"/>
                  </a:solidFill>
                </a:rPr>
                <a:t> (</a:t>
              </a:r>
              <a:r>
                <a:rPr lang="pt-BR" sz="900" dirty="0" err="1">
                  <a:solidFill>
                    <a:srgbClr val="0176B1"/>
                  </a:solidFill>
                </a:rPr>
                <a:t>thousand</a:t>
              </a:r>
              <a:r>
                <a:rPr lang="pt-BR" sz="900" dirty="0">
                  <a:solidFill>
                    <a:srgbClr val="0176B1"/>
                  </a:solidFill>
                </a:rPr>
                <a:t> km</a:t>
              </a:r>
              <a:r>
                <a:rPr lang="pt-BR" sz="900" baseline="30000" dirty="0">
                  <a:solidFill>
                    <a:srgbClr val="0176B1"/>
                  </a:solidFill>
                </a:rPr>
                <a:t>2</a:t>
              </a:r>
              <a:r>
                <a:rPr lang="pt-BR" sz="900" dirty="0">
                  <a:solidFill>
                    <a:srgbClr val="0176B1"/>
                  </a:solidFill>
                </a:rPr>
                <a:t>)</a:t>
              </a:r>
            </a:p>
          </p:txBody>
        </p:sp>
        <p:sp>
          <p:nvSpPr>
            <p:cNvPr id="123" name="CaixaDeTexto 122">
              <a:extLst>
                <a:ext uri="{FF2B5EF4-FFF2-40B4-BE49-F238E27FC236}">
                  <a16:creationId xmlns:a16="http://schemas.microsoft.com/office/drawing/2014/main" xmlns="" id="{2C14EA72-5205-43DA-99D6-F77095C81FD8}"/>
                </a:ext>
              </a:extLst>
            </p:cNvPr>
            <p:cNvSpPr txBox="1"/>
            <p:nvPr/>
          </p:nvSpPr>
          <p:spPr>
            <a:xfrm rot="16200000">
              <a:off x="7645766" y="4225145"/>
              <a:ext cx="1705907" cy="245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915"/>
                </a:lnSpc>
              </a:pPr>
              <a:r>
                <a:rPr lang="pt-BR" sz="900" dirty="0" err="1">
                  <a:solidFill>
                    <a:srgbClr val="0176B1"/>
                  </a:solidFill>
                </a:rPr>
                <a:t>Production</a:t>
              </a:r>
              <a:r>
                <a:rPr lang="pt-BR" sz="900" dirty="0">
                  <a:solidFill>
                    <a:srgbClr val="0176B1"/>
                  </a:solidFill>
                </a:rPr>
                <a:t> in Mato Grosso</a:t>
              </a:r>
            </a:p>
          </p:txBody>
        </p:sp>
        <p:sp>
          <p:nvSpPr>
            <p:cNvPr id="141" name="Forma Livre: Forma 140">
              <a:extLst>
                <a:ext uri="{FF2B5EF4-FFF2-40B4-BE49-F238E27FC236}">
                  <a16:creationId xmlns:a16="http://schemas.microsoft.com/office/drawing/2014/main" xmlns="" id="{913025DF-BEF9-48F8-9BF5-C662410E1C1E}"/>
                </a:ext>
              </a:extLst>
            </p:cNvPr>
            <p:cNvSpPr/>
            <p:nvPr/>
          </p:nvSpPr>
          <p:spPr>
            <a:xfrm>
              <a:off x="3795140" y="4119448"/>
              <a:ext cx="134990" cy="1462904"/>
            </a:xfrm>
            <a:custGeom>
              <a:avLst/>
              <a:gdLst>
                <a:gd name="connsiteX0" fmla="*/ 68762 w 137524"/>
                <a:gd name="connsiteY0" fmla="*/ 0 h 1630786"/>
                <a:gd name="connsiteX1" fmla="*/ 137524 w 137524"/>
                <a:gd name="connsiteY1" fmla="*/ 59312 h 1630786"/>
                <a:gd name="connsiteX2" fmla="*/ 137524 w 137524"/>
                <a:gd name="connsiteY2" fmla="*/ 897537 h 1630786"/>
                <a:gd name="connsiteX3" fmla="*/ 137161 w 137524"/>
                <a:gd name="connsiteY3" fmla="*/ 897537 h 1630786"/>
                <a:gd name="connsiteX4" fmla="*/ 137161 w 137524"/>
                <a:gd name="connsiteY4" fmla="*/ 1630786 h 1630786"/>
                <a:gd name="connsiteX5" fmla="*/ 361 w 137524"/>
                <a:gd name="connsiteY5" fmla="*/ 1630786 h 1630786"/>
                <a:gd name="connsiteX6" fmla="*/ 361 w 137524"/>
                <a:gd name="connsiteY6" fmla="*/ 897537 h 1630786"/>
                <a:gd name="connsiteX7" fmla="*/ 0 w 137524"/>
                <a:gd name="connsiteY7" fmla="*/ 897537 h 1630786"/>
                <a:gd name="connsiteX8" fmla="*/ 0 w 137524"/>
                <a:gd name="connsiteY8" fmla="*/ 59312 h 1630786"/>
                <a:gd name="connsiteX9" fmla="*/ 68762 w 137524"/>
                <a:gd name="connsiteY9" fmla="*/ 0 h 16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524" h="1630786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897537"/>
                  </a:lnTo>
                  <a:lnTo>
                    <a:pt x="137161" y="897537"/>
                  </a:lnTo>
                  <a:lnTo>
                    <a:pt x="137161" y="1630786"/>
                  </a:lnTo>
                  <a:lnTo>
                    <a:pt x="361" y="1630786"/>
                  </a:lnTo>
                  <a:lnTo>
                    <a:pt x="361" y="897537"/>
                  </a:lnTo>
                  <a:lnTo>
                    <a:pt x="0" y="897537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6" name="Forma Livre: Forma 155">
              <a:extLst>
                <a:ext uri="{FF2B5EF4-FFF2-40B4-BE49-F238E27FC236}">
                  <a16:creationId xmlns:a16="http://schemas.microsoft.com/office/drawing/2014/main" xmlns="" id="{CA53A0CA-5183-4E83-BBDE-FF29FE0AC8FF}"/>
                </a:ext>
              </a:extLst>
            </p:cNvPr>
            <p:cNvSpPr/>
            <p:nvPr/>
          </p:nvSpPr>
          <p:spPr>
            <a:xfrm>
              <a:off x="3380788" y="4318068"/>
              <a:ext cx="134990" cy="1262306"/>
            </a:xfrm>
            <a:custGeom>
              <a:avLst/>
              <a:gdLst>
                <a:gd name="connsiteX0" fmla="*/ 68762 w 137524"/>
                <a:gd name="connsiteY0" fmla="*/ 0 h 1407168"/>
                <a:gd name="connsiteX1" fmla="*/ 137524 w 137524"/>
                <a:gd name="connsiteY1" fmla="*/ 59312 h 1407168"/>
                <a:gd name="connsiteX2" fmla="*/ 137524 w 137524"/>
                <a:gd name="connsiteY2" fmla="*/ 897537 h 1407168"/>
                <a:gd name="connsiteX3" fmla="*/ 137161 w 137524"/>
                <a:gd name="connsiteY3" fmla="*/ 897537 h 1407168"/>
                <a:gd name="connsiteX4" fmla="*/ 137161 w 137524"/>
                <a:gd name="connsiteY4" fmla="*/ 1407168 h 1407168"/>
                <a:gd name="connsiteX5" fmla="*/ 361 w 137524"/>
                <a:gd name="connsiteY5" fmla="*/ 1407168 h 1407168"/>
                <a:gd name="connsiteX6" fmla="*/ 361 w 137524"/>
                <a:gd name="connsiteY6" fmla="*/ 897537 h 1407168"/>
                <a:gd name="connsiteX7" fmla="*/ 0 w 137524"/>
                <a:gd name="connsiteY7" fmla="*/ 897537 h 1407168"/>
                <a:gd name="connsiteX8" fmla="*/ 0 w 137524"/>
                <a:gd name="connsiteY8" fmla="*/ 59312 h 1407168"/>
                <a:gd name="connsiteX9" fmla="*/ 68762 w 137524"/>
                <a:gd name="connsiteY9" fmla="*/ 0 h 140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524" h="1407168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897537"/>
                  </a:lnTo>
                  <a:lnTo>
                    <a:pt x="137161" y="897537"/>
                  </a:lnTo>
                  <a:lnTo>
                    <a:pt x="137161" y="1407168"/>
                  </a:lnTo>
                  <a:lnTo>
                    <a:pt x="361" y="1407168"/>
                  </a:lnTo>
                  <a:lnTo>
                    <a:pt x="361" y="897537"/>
                  </a:lnTo>
                  <a:lnTo>
                    <a:pt x="0" y="897537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4" name="Forma Livre: Forma 153">
              <a:extLst>
                <a:ext uri="{FF2B5EF4-FFF2-40B4-BE49-F238E27FC236}">
                  <a16:creationId xmlns:a16="http://schemas.microsoft.com/office/drawing/2014/main" xmlns="" id="{E82A9938-EF39-4C4A-A000-03491814B343}"/>
                </a:ext>
              </a:extLst>
            </p:cNvPr>
            <p:cNvSpPr/>
            <p:nvPr/>
          </p:nvSpPr>
          <p:spPr>
            <a:xfrm>
              <a:off x="2981725" y="4631539"/>
              <a:ext cx="134990" cy="950814"/>
            </a:xfrm>
            <a:custGeom>
              <a:avLst/>
              <a:gdLst>
                <a:gd name="connsiteX0" fmla="*/ 68762 w 137524"/>
                <a:gd name="connsiteY0" fmla="*/ 0 h 1059929"/>
                <a:gd name="connsiteX1" fmla="*/ 137524 w 137524"/>
                <a:gd name="connsiteY1" fmla="*/ 59312 h 1059929"/>
                <a:gd name="connsiteX2" fmla="*/ 137524 w 137524"/>
                <a:gd name="connsiteY2" fmla="*/ 897537 h 1059929"/>
                <a:gd name="connsiteX3" fmla="*/ 137161 w 137524"/>
                <a:gd name="connsiteY3" fmla="*/ 897537 h 1059929"/>
                <a:gd name="connsiteX4" fmla="*/ 137161 w 137524"/>
                <a:gd name="connsiteY4" fmla="*/ 1059929 h 1059929"/>
                <a:gd name="connsiteX5" fmla="*/ 361 w 137524"/>
                <a:gd name="connsiteY5" fmla="*/ 1059929 h 1059929"/>
                <a:gd name="connsiteX6" fmla="*/ 361 w 137524"/>
                <a:gd name="connsiteY6" fmla="*/ 897537 h 1059929"/>
                <a:gd name="connsiteX7" fmla="*/ 0 w 137524"/>
                <a:gd name="connsiteY7" fmla="*/ 897537 h 1059929"/>
                <a:gd name="connsiteX8" fmla="*/ 0 w 137524"/>
                <a:gd name="connsiteY8" fmla="*/ 59312 h 1059929"/>
                <a:gd name="connsiteX9" fmla="*/ 68762 w 137524"/>
                <a:gd name="connsiteY9" fmla="*/ 0 h 105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524" h="1059929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897537"/>
                  </a:lnTo>
                  <a:lnTo>
                    <a:pt x="137161" y="897537"/>
                  </a:lnTo>
                  <a:lnTo>
                    <a:pt x="137161" y="1059929"/>
                  </a:lnTo>
                  <a:lnTo>
                    <a:pt x="361" y="1059929"/>
                  </a:lnTo>
                  <a:lnTo>
                    <a:pt x="361" y="897537"/>
                  </a:lnTo>
                  <a:lnTo>
                    <a:pt x="0" y="897537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2" name="Forma Livre: Forma 151">
              <a:extLst>
                <a:ext uri="{FF2B5EF4-FFF2-40B4-BE49-F238E27FC236}">
                  <a16:creationId xmlns:a16="http://schemas.microsoft.com/office/drawing/2014/main" xmlns="" id="{C5645F5E-2F7E-4160-A219-67F81F295816}"/>
                </a:ext>
              </a:extLst>
            </p:cNvPr>
            <p:cNvSpPr/>
            <p:nvPr/>
          </p:nvSpPr>
          <p:spPr>
            <a:xfrm>
              <a:off x="2568001" y="4650929"/>
              <a:ext cx="134990" cy="929446"/>
            </a:xfrm>
            <a:custGeom>
              <a:avLst/>
              <a:gdLst>
                <a:gd name="connsiteX0" fmla="*/ 68762 w 137524"/>
                <a:gd name="connsiteY0" fmla="*/ 0 h 1036109"/>
                <a:gd name="connsiteX1" fmla="*/ 137524 w 137524"/>
                <a:gd name="connsiteY1" fmla="*/ 59312 h 1036109"/>
                <a:gd name="connsiteX2" fmla="*/ 137524 w 137524"/>
                <a:gd name="connsiteY2" fmla="*/ 897537 h 1036109"/>
                <a:gd name="connsiteX3" fmla="*/ 137161 w 137524"/>
                <a:gd name="connsiteY3" fmla="*/ 897537 h 1036109"/>
                <a:gd name="connsiteX4" fmla="*/ 137161 w 137524"/>
                <a:gd name="connsiteY4" fmla="*/ 1036109 h 1036109"/>
                <a:gd name="connsiteX5" fmla="*/ 361 w 137524"/>
                <a:gd name="connsiteY5" fmla="*/ 1036109 h 1036109"/>
                <a:gd name="connsiteX6" fmla="*/ 361 w 137524"/>
                <a:gd name="connsiteY6" fmla="*/ 897537 h 1036109"/>
                <a:gd name="connsiteX7" fmla="*/ 0 w 137524"/>
                <a:gd name="connsiteY7" fmla="*/ 897537 h 1036109"/>
                <a:gd name="connsiteX8" fmla="*/ 0 w 137524"/>
                <a:gd name="connsiteY8" fmla="*/ 59312 h 1036109"/>
                <a:gd name="connsiteX9" fmla="*/ 68762 w 137524"/>
                <a:gd name="connsiteY9" fmla="*/ 0 h 103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524" h="1036109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897537"/>
                  </a:lnTo>
                  <a:lnTo>
                    <a:pt x="137161" y="897537"/>
                  </a:lnTo>
                  <a:lnTo>
                    <a:pt x="137161" y="1036109"/>
                  </a:lnTo>
                  <a:lnTo>
                    <a:pt x="361" y="1036109"/>
                  </a:lnTo>
                  <a:lnTo>
                    <a:pt x="361" y="897537"/>
                  </a:lnTo>
                  <a:lnTo>
                    <a:pt x="0" y="897537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0" name="Forma Livre: Forma 149">
              <a:extLst>
                <a:ext uri="{FF2B5EF4-FFF2-40B4-BE49-F238E27FC236}">
                  <a16:creationId xmlns:a16="http://schemas.microsoft.com/office/drawing/2014/main" xmlns="" id="{E59F06DA-03B4-4596-992D-69374BC12FA2}"/>
                </a:ext>
              </a:extLst>
            </p:cNvPr>
            <p:cNvSpPr/>
            <p:nvPr/>
          </p:nvSpPr>
          <p:spPr>
            <a:xfrm>
              <a:off x="2298105" y="4794642"/>
              <a:ext cx="134990" cy="785732"/>
            </a:xfrm>
            <a:custGeom>
              <a:avLst/>
              <a:gdLst>
                <a:gd name="connsiteX0" fmla="*/ 68762 w 137524"/>
                <a:gd name="connsiteY0" fmla="*/ 0 h 875902"/>
                <a:gd name="connsiteX1" fmla="*/ 137524 w 137524"/>
                <a:gd name="connsiteY1" fmla="*/ 59312 h 875902"/>
                <a:gd name="connsiteX2" fmla="*/ 137524 w 137524"/>
                <a:gd name="connsiteY2" fmla="*/ 875902 h 875902"/>
                <a:gd name="connsiteX3" fmla="*/ 0 w 137524"/>
                <a:gd name="connsiteY3" fmla="*/ 875902 h 875902"/>
                <a:gd name="connsiteX4" fmla="*/ 0 w 137524"/>
                <a:gd name="connsiteY4" fmla="*/ 59312 h 875902"/>
                <a:gd name="connsiteX5" fmla="*/ 68762 w 137524"/>
                <a:gd name="connsiteY5" fmla="*/ 0 h 87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875902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875902"/>
                  </a:lnTo>
                  <a:lnTo>
                    <a:pt x="0" y="875902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8" name="Forma Livre: Forma 147">
              <a:extLst>
                <a:ext uri="{FF2B5EF4-FFF2-40B4-BE49-F238E27FC236}">
                  <a16:creationId xmlns:a16="http://schemas.microsoft.com/office/drawing/2014/main" xmlns="" id="{BE0169EF-331D-4772-A72F-4A0404A51391}"/>
                </a:ext>
              </a:extLst>
            </p:cNvPr>
            <p:cNvSpPr/>
            <p:nvPr/>
          </p:nvSpPr>
          <p:spPr>
            <a:xfrm>
              <a:off x="2026105" y="4727565"/>
              <a:ext cx="134990" cy="854787"/>
            </a:xfrm>
            <a:custGeom>
              <a:avLst/>
              <a:gdLst>
                <a:gd name="connsiteX0" fmla="*/ 68762 w 137524"/>
                <a:gd name="connsiteY0" fmla="*/ 0 h 952882"/>
                <a:gd name="connsiteX1" fmla="*/ 137524 w 137524"/>
                <a:gd name="connsiteY1" fmla="*/ 59312 h 952882"/>
                <a:gd name="connsiteX2" fmla="*/ 137524 w 137524"/>
                <a:gd name="connsiteY2" fmla="*/ 897537 h 952882"/>
                <a:gd name="connsiteX3" fmla="*/ 137161 w 137524"/>
                <a:gd name="connsiteY3" fmla="*/ 897537 h 952882"/>
                <a:gd name="connsiteX4" fmla="*/ 137161 w 137524"/>
                <a:gd name="connsiteY4" fmla="*/ 952882 h 952882"/>
                <a:gd name="connsiteX5" fmla="*/ 361 w 137524"/>
                <a:gd name="connsiteY5" fmla="*/ 952882 h 952882"/>
                <a:gd name="connsiteX6" fmla="*/ 361 w 137524"/>
                <a:gd name="connsiteY6" fmla="*/ 897537 h 952882"/>
                <a:gd name="connsiteX7" fmla="*/ 0 w 137524"/>
                <a:gd name="connsiteY7" fmla="*/ 897537 h 952882"/>
                <a:gd name="connsiteX8" fmla="*/ 0 w 137524"/>
                <a:gd name="connsiteY8" fmla="*/ 59312 h 952882"/>
                <a:gd name="connsiteX9" fmla="*/ 68762 w 137524"/>
                <a:gd name="connsiteY9" fmla="*/ 0 h 95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524" h="952882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897537"/>
                  </a:lnTo>
                  <a:lnTo>
                    <a:pt x="137161" y="897537"/>
                  </a:lnTo>
                  <a:lnTo>
                    <a:pt x="137161" y="952882"/>
                  </a:lnTo>
                  <a:lnTo>
                    <a:pt x="361" y="952882"/>
                  </a:lnTo>
                  <a:lnTo>
                    <a:pt x="361" y="897537"/>
                  </a:lnTo>
                  <a:lnTo>
                    <a:pt x="0" y="897537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1" name="Forma Livre: Forma 160">
              <a:extLst>
                <a:ext uri="{FF2B5EF4-FFF2-40B4-BE49-F238E27FC236}">
                  <a16:creationId xmlns:a16="http://schemas.microsoft.com/office/drawing/2014/main" xmlns="" id="{7F566894-FB4A-4C75-8BE9-4ADF42E88EE2}"/>
                </a:ext>
              </a:extLst>
            </p:cNvPr>
            <p:cNvSpPr/>
            <p:nvPr/>
          </p:nvSpPr>
          <p:spPr>
            <a:xfrm>
              <a:off x="1747774" y="4795920"/>
              <a:ext cx="134990" cy="786433"/>
            </a:xfrm>
            <a:custGeom>
              <a:avLst/>
              <a:gdLst>
                <a:gd name="connsiteX0" fmla="*/ 68762 w 137524"/>
                <a:gd name="connsiteY0" fmla="*/ 0 h 876684"/>
                <a:gd name="connsiteX1" fmla="*/ 137524 w 137524"/>
                <a:gd name="connsiteY1" fmla="*/ 59312 h 876684"/>
                <a:gd name="connsiteX2" fmla="*/ 137524 w 137524"/>
                <a:gd name="connsiteY2" fmla="*/ 876684 h 876684"/>
                <a:gd name="connsiteX3" fmla="*/ 0 w 137524"/>
                <a:gd name="connsiteY3" fmla="*/ 876684 h 876684"/>
                <a:gd name="connsiteX4" fmla="*/ 0 w 137524"/>
                <a:gd name="connsiteY4" fmla="*/ 59312 h 876684"/>
                <a:gd name="connsiteX5" fmla="*/ 68762 w 137524"/>
                <a:gd name="connsiteY5" fmla="*/ 0 h 87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876684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876684"/>
                  </a:lnTo>
                  <a:lnTo>
                    <a:pt x="0" y="876684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3" name="Forma Livre: Forma 162">
              <a:extLst>
                <a:ext uri="{FF2B5EF4-FFF2-40B4-BE49-F238E27FC236}">
                  <a16:creationId xmlns:a16="http://schemas.microsoft.com/office/drawing/2014/main" xmlns="" id="{778EC072-8518-4A61-8714-64AA47346018}"/>
                </a:ext>
              </a:extLst>
            </p:cNvPr>
            <p:cNvSpPr/>
            <p:nvPr/>
          </p:nvSpPr>
          <p:spPr>
            <a:xfrm>
              <a:off x="1456792" y="4948514"/>
              <a:ext cx="134990" cy="631861"/>
            </a:xfrm>
            <a:custGeom>
              <a:avLst/>
              <a:gdLst>
                <a:gd name="connsiteX0" fmla="*/ 68762 w 137524"/>
                <a:gd name="connsiteY0" fmla="*/ 0 h 704373"/>
                <a:gd name="connsiteX1" fmla="*/ 137524 w 137524"/>
                <a:gd name="connsiteY1" fmla="*/ 59312 h 704373"/>
                <a:gd name="connsiteX2" fmla="*/ 137524 w 137524"/>
                <a:gd name="connsiteY2" fmla="*/ 704373 h 704373"/>
                <a:gd name="connsiteX3" fmla="*/ 0 w 137524"/>
                <a:gd name="connsiteY3" fmla="*/ 704373 h 704373"/>
                <a:gd name="connsiteX4" fmla="*/ 0 w 137524"/>
                <a:gd name="connsiteY4" fmla="*/ 59312 h 704373"/>
                <a:gd name="connsiteX5" fmla="*/ 68762 w 137524"/>
                <a:gd name="connsiteY5" fmla="*/ 0 h 70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704373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704373"/>
                  </a:lnTo>
                  <a:lnTo>
                    <a:pt x="0" y="704373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5" name="Forma Livre: Forma 164">
              <a:extLst>
                <a:ext uri="{FF2B5EF4-FFF2-40B4-BE49-F238E27FC236}">
                  <a16:creationId xmlns:a16="http://schemas.microsoft.com/office/drawing/2014/main" xmlns="" id="{619BE5A2-D81E-420E-AC2E-79ABC5BE13E9}"/>
                </a:ext>
              </a:extLst>
            </p:cNvPr>
            <p:cNvSpPr/>
            <p:nvPr/>
          </p:nvSpPr>
          <p:spPr>
            <a:xfrm>
              <a:off x="1170533" y="4791756"/>
              <a:ext cx="134990" cy="788619"/>
            </a:xfrm>
            <a:custGeom>
              <a:avLst/>
              <a:gdLst>
                <a:gd name="connsiteX0" fmla="*/ 68762 w 137524"/>
                <a:gd name="connsiteY0" fmla="*/ 0 h 879121"/>
                <a:gd name="connsiteX1" fmla="*/ 137524 w 137524"/>
                <a:gd name="connsiteY1" fmla="*/ 59312 h 879121"/>
                <a:gd name="connsiteX2" fmla="*/ 137524 w 137524"/>
                <a:gd name="connsiteY2" fmla="*/ 879121 h 879121"/>
                <a:gd name="connsiteX3" fmla="*/ 0 w 137524"/>
                <a:gd name="connsiteY3" fmla="*/ 879121 h 879121"/>
                <a:gd name="connsiteX4" fmla="*/ 0 w 137524"/>
                <a:gd name="connsiteY4" fmla="*/ 59312 h 879121"/>
                <a:gd name="connsiteX5" fmla="*/ 68762 w 137524"/>
                <a:gd name="connsiteY5" fmla="*/ 0 h 87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879121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879121"/>
                  </a:lnTo>
                  <a:lnTo>
                    <a:pt x="0" y="879121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4" name="Forma Livre: Forma 173">
              <a:extLst>
                <a:ext uri="{FF2B5EF4-FFF2-40B4-BE49-F238E27FC236}">
                  <a16:creationId xmlns:a16="http://schemas.microsoft.com/office/drawing/2014/main" xmlns="" id="{49849B85-D9C0-4E42-B30A-474C943DEB2C}"/>
                </a:ext>
              </a:extLst>
            </p:cNvPr>
            <p:cNvSpPr/>
            <p:nvPr/>
          </p:nvSpPr>
          <p:spPr>
            <a:xfrm>
              <a:off x="4201598" y="4715190"/>
              <a:ext cx="134990" cy="865184"/>
            </a:xfrm>
            <a:custGeom>
              <a:avLst/>
              <a:gdLst>
                <a:gd name="connsiteX0" fmla="*/ 68762 w 137524"/>
                <a:gd name="connsiteY0" fmla="*/ 0 h 964472"/>
                <a:gd name="connsiteX1" fmla="*/ 137524 w 137524"/>
                <a:gd name="connsiteY1" fmla="*/ 59312 h 964472"/>
                <a:gd name="connsiteX2" fmla="*/ 137524 w 137524"/>
                <a:gd name="connsiteY2" fmla="*/ 897537 h 964472"/>
                <a:gd name="connsiteX3" fmla="*/ 137161 w 137524"/>
                <a:gd name="connsiteY3" fmla="*/ 897537 h 964472"/>
                <a:gd name="connsiteX4" fmla="*/ 137161 w 137524"/>
                <a:gd name="connsiteY4" fmla="*/ 964472 h 964472"/>
                <a:gd name="connsiteX5" fmla="*/ 361 w 137524"/>
                <a:gd name="connsiteY5" fmla="*/ 964472 h 964472"/>
                <a:gd name="connsiteX6" fmla="*/ 361 w 137524"/>
                <a:gd name="connsiteY6" fmla="*/ 897537 h 964472"/>
                <a:gd name="connsiteX7" fmla="*/ 0 w 137524"/>
                <a:gd name="connsiteY7" fmla="*/ 897537 h 964472"/>
                <a:gd name="connsiteX8" fmla="*/ 0 w 137524"/>
                <a:gd name="connsiteY8" fmla="*/ 59312 h 964472"/>
                <a:gd name="connsiteX9" fmla="*/ 68762 w 137524"/>
                <a:gd name="connsiteY9" fmla="*/ 0 h 96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524" h="964472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897537"/>
                  </a:lnTo>
                  <a:lnTo>
                    <a:pt x="137161" y="897537"/>
                  </a:lnTo>
                  <a:lnTo>
                    <a:pt x="137161" y="964472"/>
                  </a:lnTo>
                  <a:lnTo>
                    <a:pt x="361" y="964472"/>
                  </a:lnTo>
                  <a:lnTo>
                    <a:pt x="361" y="897537"/>
                  </a:lnTo>
                  <a:lnTo>
                    <a:pt x="0" y="897537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6" name="Forma Livre: Forma 175">
              <a:extLst>
                <a:ext uri="{FF2B5EF4-FFF2-40B4-BE49-F238E27FC236}">
                  <a16:creationId xmlns:a16="http://schemas.microsoft.com/office/drawing/2014/main" xmlns="" id="{7B385771-9626-47BC-8B94-31F36A08DBB0}"/>
                </a:ext>
              </a:extLst>
            </p:cNvPr>
            <p:cNvSpPr/>
            <p:nvPr/>
          </p:nvSpPr>
          <p:spPr>
            <a:xfrm>
              <a:off x="4610907" y="5050961"/>
              <a:ext cx="134990" cy="531393"/>
            </a:xfrm>
            <a:custGeom>
              <a:avLst/>
              <a:gdLst>
                <a:gd name="connsiteX0" fmla="*/ 68762 w 137524"/>
                <a:gd name="connsiteY0" fmla="*/ 0 h 592375"/>
                <a:gd name="connsiteX1" fmla="*/ 137524 w 137524"/>
                <a:gd name="connsiteY1" fmla="*/ 59312 h 592375"/>
                <a:gd name="connsiteX2" fmla="*/ 137524 w 137524"/>
                <a:gd name="connsiteY2" fmla="*/ 592375 h 592375"/>
                <a:gd name="connsiteX3" fmla="*/ 0 w 137524"/>
                <a:gd name="connsiteY3" fmla="*/ 592375 h 592375"/>
                <a:gd name="connsiteX4" fmla="*/ 0 w 137524"/>
                <a:gd name="connsiteY4" fmla="*/ 59312 h 592375"/>
                <a:gd name="connsiteX5" fmla="*/ 68762 w 137524"/>
                <a:gd name="connsiteY5" fmla="*/ 0 h 59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592375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592375"/>
                  </a:lnTo>
                  <a:lnTo>
                    <a:pt x="0" y="592375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8" name="Forma Livre: Forma 177">
              <a:extLst>
                <a:ext uri="{FF2B5EF4-FFF2-40B4-BE49-F238E27FC236}">
                  <a16:creationId xmlns:a16="http://schemas.microsoft.com/office/drawing/2014/main" xmlns="" id="{EB48515D-086F-479B-84E0-494CCA0D0957}"/>
                </a:ext>
              </a:extLst>
            </p:cNvPr>
            <p:cNvSpPr/>
            <p:nvPr/>
          </p:nvSpPr>
          <p:spPr>
            <a:xfrm>
              <a:off x="5026151" y="5167627"/>
              <a:ext cx="134990" cy="412747"/>
            </a:xfrm>
            <a:custGeom>
              <a:avLst/>
              <a:gdLst>
                <a:gd name="connsiteX0" fmla="*/ 68762 w 137524"/>
                <a:gd name="connsiteY0" fmla="*/ 0 h 460114"/>
                <a:gd name="connsiteX1" fmla="*/ 137524 w 137524"/>
                <a:gd name="connsiteY1" fmla="*/ 59312 h 460114"/>
                <a:gd name="connsiteX2" fmla="*/ 137524 w 137524"/>
                <a:gd name="connsiteY2" fmla="*/ 460114 h 460114"/>
                <a:gd name="connsiteX3" fmla="*/ 0 w 137524"/>
                <a:gd name="connsiteY3" fmla="*/ 460114 h 460114"/>
                <a:gd name="connsiteX4" fmla="*/ 0 w 137524"/>
                <a:gd name="connsiteY4" fmla="*/ 59312 h 460114"/>
                <a:gd name="connsiteX5" fmla="*/ 68762 w 137524"/>
                <a:gd name="connsiteY5" fmla="*/ 0 h 46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460114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460114"/>
                  </a:lnTo>
                  <a:lnTo>
                    <a:pt x="0" y="460114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0" name="Forma Livre: Forma 179">
              <a:extLst>
                <a:ext uri="{FF2B5EF4-FFF2-40B4-BE49-F238E27FC236}">
                  <a16:creationId xmlns:a16="http://schemas.microsoft.com/office/drawing/2014/main" xmlns="" id="{51B3E0C6-04C9-41F0-B83C-85FDB9EDE0DE}"/>
                </a:ext>
              </a:extLst>
            </p:cNvPr>
            <p:cNvSpPr/>
            <p:nvPr/>
          </p:nvSpPr>
          <p:spPr>
            <a:xfrm>
              <a:off x="5425259" y="5089116"/>
              <a:ext cx="134990" cy="494238"/>
            </a:xfrm>
            <a:custGeom>
              <a:avLst/>
              <a:gdLst>
                <a:gd name="connsiteX0" fmla="*/ 68762 w 137524"/>
                <a:gd name="connsiteY0" fmla="*/ 0 h 550956"/>
                <a:gd name="connsiteX1" fmla="*/ 137524 w 137524"/>
                <a:gd name="connsiteY1" fmla="*/ 59312 h 550956"/>
                <a:gd name="connsiteX2" fmla="*/ 137524 w 137524"/>
                <a:gd name="connsiteY2" fmla="*/ 550956 h 550956"/>
                <a:gd name="connsiteX3" fmla="*/ 0 w 137524"/>
                <a:gd name="connsiteY3" fmla="*/ 550956 h 550956"/>
                <a:gd name="connsiteX4" fmla="*/ 0 w 137524"/>
                <a:gd name="connsiteY4" fmla="*/ 59312 h 550956"/>
                <a:gd name="connsiteX5" fmla="*/ 68762 w 137524"/>
                <a:gd name="connsiteY5" fmla="*/ 0 h 5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550956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550956"/>
                  </a:lnTo>
                  <a:lnTo>
                    <a:pt x="0" y="550956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9" name="Forma Livre: Forma 188">
              <a:extLst>
                <a:ext uri="{FF2B5EF4-FFF2-40B4-BE49-F238E27FC236}">
                  <a16:creationId xmlns:a16="http://schemas.microsoft.com/office/drawing/2014/main" xmlns="" id="{347F2714-A10F-4E0E-AF52-D6D5E5A09E69}"/>
                </a:ext>
              </a:extLst>
            </p:cNvPr>
            <p:cNvSpPr/>
            <p:nvPr/>
          </p:nvSpPr>
          <p:spPr>
            <a:xfrm>
              <a:off x="5832911" y="5435203"/>
              <a:ext cx="134990" cy="148151"/>
            </a:xfrm>
            <a:custGeom>
              <a:avLst/>
              <a:gdLst>
                <a:gd name="connsiteX0" fmla="*/ 68762 w 137524"/>
                <a:gd name="connsiteY0" fmla="*/ 0 h 165153"/>
                <a:gd name="connsiteX1" fmla="*/ 137524 w 137524"/>
                <a:gd name="connsiteY1" fmla="*/ 59312 h 165153"/>
                <a:gd name="connsiteX2" fmla="*/ 137524 w 137524"/>
                <a:gd name="connsiteY2" fmla="*/ 165153 h 165153"/>
                <a:gd name="connsiteX3" fmla="*/ 0 w 137524"/>
                <a:gd name="connsiteY3" fmla="*/ 165153 h 165153"/>
                <a:gd name="connsiteX4" fmla="*/ 0 w 137524"/>
                <a:gd name="connsiteY4" fmla="*/ 59312 h 165153"/>
                <a:gd name="connsiteX5" fmla="*/ 68762 w 137524"/>
                <a:gd name="connsiteY5" fmla="*/ 0 h 1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165153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165153"/>
                  </a:lnTo>
                  <a:lnTo>
                    <a:pt x="0" y="165153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1" name="Forma Livre: Forma 190">
              <a:extLst>
                <a:ext uri="{FF2B5EF4-FFF2-40B4-BE49-F238E27FC236}">
                  <a16:creationId xmlns:a16="http://schemas.microsoft.com/office/drawing/2014/main" xmlns="" id="{47F48144-6686-4D3B-A6A7-39AEB6CA6F4B}"/>
                </a:ext>
              </a:extLst>
            </p:cNvPr>
            <p:cNvSpPr/>
            <p:nvPr/>
          </p:nvSpPr>
          <p:spPr>
            <a:xfrm>
              <a:off x="6249231" y="5461823"/>
              <a:ext cx="134990" cy="121532"/>
            </a:xfrm>
            <a:custGeom>
              <a:avLst/>
              <a:gdLst>
                <a:gd name="connsiteX0" fmla="*/ 68762 w 137524"/>
                <a:gd name="connsiteY0" fmla="*/ 0 h 135479"/>
                <a:gd name="connsiteX1" fmla="*/ 137524 w 137524"/>
                <a:gd name="connsiteY1" fmla="*/ 59312 h 135479"/>
                <a:gd name="connsiteX2" fmla="*/ 137524 w 137524"/>
                <a:gd name="connsiteY2" fmla="*/ 135479 h 135479"/>
                <a:gd name="connsiteX3" fmla="*/ 0 w 137524"/>
                <a:gd name="connsiteY3" fmla="*/ 135479 h 135479"/>
                <a:gd name="connsiteX4" fmla="*/ 0 w 137524"/>
                <a:gd name="connsiteY4" fmla="*/ 59312 h 135479"/>
                <a:gd name="connsiteX5" fmla="*/ 68762 w 137524"/>
                <a:gd name="connsiteY5" fmla="*/ 0 h 1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135479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135479"/>
                  </a:lnTo>
                  <a:lnTo>
                    <a:pt x="0" y="135479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3" name="Forma Livre: Forma 192">
              <a:extLst>
                <a:ext uri="{FF2B5EF4-FFF2-40B4-BE49-F238E27FC236}">
                  <a16:creationId xmlns:a16="http://schemas.microsoft.com/office/drawing/2014/main" xmlns="" id="{9F4D6E27-9511-4B3F-8BE0-16D20D8605F8}"/>
                </a:ext>
              </a:extLst>
            </p:cNvPr>
            <p:cNvSpPr/>
            <p:nvPr/>
          </p:nvSpPr>
          <p:spPr>
            <a:xfrm>
              <a:off x="6650675" y="5422209"/>
              <a:ext cx="134990" cy="168157"/>
            </a:xfrm>
            <a:custGeom>
              <a:avLst/>
              <a:gdLst>
                <a:gd name="connsiteX0" fmla="*/ 68762 w 137524"/>
                <a:gd name="connsiteY0" fmla="*/ 0 h 187455"/>
                <a:gd name="connsiteX1" fmla="*/ 137524 w 137524"/>
                <a:gd name="connsiteY1" fmla="*/ 59312 h 187455"/>
                <a:gd name="connsiteX2" fmla="*/ 137524 w 137524"/>
                <a:gd name="connsiteY2" fmla="*/ 187455 h 187455"/>
                <a:gd name="connsiteX3" fmla="*/ 0 w 137524"/>
                <a:gd name="connsiteY3" fmla="*/ 187455 h 187455"/>
                <a:gd name="connsiteX4" fmla="*/ 0 w 137524"/>
                <a:gd name="connsiteY4" fmla="*/ 59312 h 187455"/>
                <a:gd name="connsiteX5" fmla="*/ 68762 w 137524"/>
                <a:gd name="connsiteY5" fmla="*/ 0 h 18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187455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187455"/>
                  </a:lnTo>
                  <a:lnTo>
                    <a:pt x="0" y="187455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5" name="Forma Livre: Forma 194">
              <a:extLst>
                <a:ext uri="{FF2B5EF4-FFF2-40B4-BE49-F238E27FC236}">
                  <a16:creationId xmlns:a16="http://schemas.microsoft.com/office/drawing/2014/main" xmlns="" id="{437F72DD-CB77-4D79-9823-D1C9D9DEED60}"/>
                </a:ext>
              </a:extLst>
            </p:cNvPr>
            <p:cNvSpPr/>
            <p:nvPr/>
          </p:nvSpPr>
          <p:spPr>
            <a:xfrm>
              <a:off x="7061442" y="5471411"/>
              <a:ext cx="134990" cy="118955"/>
            </a:xfrm>
            <a:custGeom>
              <a:avLst/>
              <a:gdLst>
                <a:gd name="connsiteX0" fmla="*/ 68762 w 137524"/>
                <a:gd name="connsiteY0" fmla="*/ 0 h 132606"/>
                <a:gd name="connsiteX1" fmla="*/ 137524 w 137524"/>
                <a:gd name="connsiteY1" fmla="*/ 59312 h 132606"/>
                <a:gd name="connsiteX2" fmla="*/ 137524 w 137524"/>
                <a:gd name="connsiteY2" fmla="*/ 132606 h 132606"/>
                <a:gd name="connsiteX3" fmla="*/ 0 w 137524"/>
                <a:gd name="connsiteY3" fmla="*/ 132606 h 132606"/>
                <a:gd name="connsiteX4" fmla="*/ 0 w 137524"/>
                <a:gd name="connsiteY4" fmla="*/ 59312 h 132606"/>
                <a:gd name="connsiteX5" fmla="*/ 68762 w 137524"/>
                <a:gd name="connsiteY5" fmla="*/ 0 h 1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132606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132606"/>
                  </a:lnTo>
                  <a:lnTo>
                    <a:pt x="0" y="132606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7" name="Forma Livre: Forma 196">
              <a:extLst>
                <a:ext uri="{FF2B5EF4-FFF2-40B4-BE49-F238E27FC236}">
                  <a16:creationId xmlns:a16="http://schemas.microsoft.com/office/drawing/2014/main" xmlns="" id="{0147E83B-5075-4C47-A401-135CFD82F1B6}"/>
                </a:ext>
              </a:extLst>
            </p:cNvPr>
            <p:cNvSpPr/>
            <p:nvPr/>
          </p:nvSpPr>
          <p:spPr>
            <a:xfrm>
              <a:off x="7464510" y="5424490"/>
              <a:ext cx="134990" cy="165877"/>
            </a:xfrm>
            <a:custGeom>
              <a:avLst/>
              <a:gdLst>
                <a:gd name="connsiteX0" fmla="*/ 68762 w 137524"/>
                <a:gd name="connsiteY0" fmla="*/ 0 h 184913"/>
                <a:gd name="connsiteX1" fmla="*/ 137524 w 137524"/>
                <a:gd name="connsiteY1" fmla="*/ 59312 h 184913"/>
                <a:gd name="connsiteX2" fmla="*/ 137524 w 137524"/>
                <a:gd name="connsiteY2" fmla="*/ 184913 h 184913"/>
                <a:gd name="connsiteX3" fmla="*/ 0 w 137524"/>
                <a:gd name="connsiteY3" fmla="*/ 184913 h 184913"/>
                <a:gd name="connsiteX4" fmla="*/ 0 w 137524"/>
                <a:gd name="connsiteY4" fmla="*/ 59312 h 184913"/>
                <a:gd name="connsiteX5" fmla="*/ 68762 w 137524"/>
                <a:gd name="connsiteY5" fmla="*/ 0 h 1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184913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184913"/>
                  </a:lnTo>
                  <a:lnTo>
                    <a:pt x="0" y="184913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0" name="Forma Livre: Forma 199">
              <a:extLst>
                <a:ext uri="{FF2B5EF4-FFF2-40B4-BE49-F238E27FC236}">
                  <a16:creationId xmlns:a16="http://schemas.microsoft.com/office/drawing/2014/main" xmlns="" id="{33359512-BA60-42B6-B475-F9D94BBE8610}"/>
                </a:ext>
              </a:extLst>
            </p:cNvPr>
            <p:cNvSpPr/>
            <p:nvPr/>
          </p:nvSpPr>
          <p:spPr>
            <a:xfrm>
              <a:off x="7867578" y="5424489"/>
              <a:ext cx="134990" cy="154485"/>
            </a:xfrm>
            <a:custGeom>
              <a:avLst/>
              <a:gdLst>
                <a:gd name="connsiteX0" fmla="*/ 68762 w 137524"/>
                <a:gd name="connsiteY0" fmla="*/ 0 h 172214"/>
                <a:gd name="connsiteX1" fmla="*/ 137524 w 137524"/>
                <a:gd name="connsiteY1" fmla="*/ 59312 h 172214"/>
                <a:gd name="connsiteX2" fmla="*/ 137524 w 137524"/>
                <a:gd name="connsiteY2" fmla="*/ 172214 h 172214"/>
                <a:gd name="connsiteX3" fmla="*/ 0 w 137524"/>
                <a:gd name="connsiteY3" fmla="*/ 172214 h 172214"/>
                <a:gd name="connsiteX4" fmla="*/ 0 w 137524"/>
                <a:gd name="connsiteY4" fmla="*/ 59312 h 172214"/>
                <a:gd name="connsiteX5" fmla="*/ 68762 w 137524"/>
                <a:gd name="connsiteY5" fmla="*/ 0 h 17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172214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172214"/>
                  </a:lnTo>
                  <a:lnTo>
                    <a:pt x="0" y="172214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0" name="Forma Livre: Forma 209">
              <a:extLst>
                <a:ext uri="{FF2B5EF4-FFF2-40B4-BE49-F238E27FC236}">
                  <a16:creationId xmlns:a16="http://schemas.microsoft.com/office/drawing/2014/main" xmlns="" id="{7F301A9B-360F-45A5-BF92-50C98159C9D7}"/>
                </a:ext>
              </a:extLst>
            </p:cNvPr>
            <p:cNvSpPr/>
            <p:nvPr/>
          </p:nvSpPr>
          <p:spPr>
            <a:xfrm>
              <a:off x="7601571" y="5466899"/>
              <a:ext cx="134990" cy="113477"/>
            </a:xfrm>
            <a:custGeom>
              <a:avLst/>
              <a:gdLst>
                <a:gd name="connsiteX0" fmla="*/ 68762 w 137524"/>
                <a:gd name="connsiteY0" fmla="*/ 0 h 126499"/>
                <a:gd name="connsiteX1" fmla="*/ 137524 w 137524"/>
                <a:gd name="connsiteY1" fmla="*/ 59312 h 126499"/>
                <a:gd name="connsiteX2" fmla="*/ 137524 w 137524"/>
                <a:gd name="connsiteY2" fmla="*/ 126499 h 126499"/>
                <a:gd name="connsiteX3" fmla="*/ 0 w 137524"/>
                <a:gd name="connsiteY3" fmla="*/ 126499 h 126499"/>
                <a:gd name="connsiteX4" fmla="*/ 0 w 137524"/>
                <a:gd name="connsiteY4" fmla="*/ 59312 h 126499"/>
                <a:gd name="connsiteX5" fmla="*/ 68762 w 137524"/>
                <a:gd name="connsiteY5" fmla="*/ 0 h 12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126499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126499"/>
                  </a:lnTo>
                  <a:lnTo>
                    <a:pt x="0" y="126499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rgbClr val="38A7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2" name="Forma Livre: Forma 211">
              <a:extLst>
                <a:ext uri="{FF2B5EF4-FFF2-40B4-BE49-F238E27FC236}">
                  <a16:creationId xmlns:a16="http://schemas.microsoft.com/office/drawing/2014/main" xmlns="" id="{3B59722D-367F-48A4-AB64-EC47616FF77E}"/>
                </a:ext>
              </a:extLst>
            </p:cNvPr>
            <p:cNvSpPr/>
            <p:nvPr/>
          </p:nvSpPr>
          <p:spPr>
            <a:xfrm>
              <a:off x="7194112" y="5519924"/>
              <a:ext cx="134990" cy="70443"/>
            </a:xfrm>
            <a:custGeom>
              <a:avLst/>
              <a:gdLst>
                <a:gd name="connsiteX0" fmla="*/ 68762 w 137524"/>
                <a:gd name="connsiteY0" fmla="*/ 0 h 78527"/>
                <a:gd name="connsiteX1" fmla="*/ 137524 w 137524"/>
                <a:gd name="connsiteY1" fmla="*/ 59312 h 78527"/>
                <a:gd name="connsiteX2" fmla="*/ 137524 w 137524"/>
                <a:gd name="connsiteY2" fmla="*/ 78527 h 78527"/>
                <a:gd name="connsiteX3" fmla="*/ 0 w 137524"/>
                <a:gd name="connsiteY3" fmla="*/ 78527 h 78527"/>
                <a:gd name="connsiteX4" fmla="*/ 0 w 137524"/>
                <a:gd name="connsiteY4" fmla="*/ 59312 h 78527"/>
                <a:gd name="connsiteX5" fmla="*/ 68762 w 137524"/>
                <a:gd name="connsiteY5" fmla="*/ 0 h 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78527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78527"/>
                  </a:lnTo>
                  <a:lnTo>
                    <a:pt x="0" y="78527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rgbClr val="38A7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4" name="Forma Livre: Forma 213">
              <a:extLst>
                <a:ext uri="{FF2B5EF4-FFF2-40B4-BE49-F238E27FC236}">
                  <a16:creationId xmlns:a16="http://schemas.microsoft.com/office/drawing/2014/main" xmlns="" id="{F2379813-6DCC-46F4-BC90-0ACFE77653E1}"/>
                </a:ext>
              </a:extLst>
            </p:cNvPr>
            <p:cNvSpPr/>
            <p:nvPr/>
          </p:nvSpPr>
          <p:spPr>
            <a:xfrm>
              <a:off x="6783593" y="5535739"/>
              <a:ext cx="134990" cy="54628"/>
            </a:xfrm>
            <a:custGeom>
              <a:avLst/>
              <a:gdLst>
                <a:gd name="connsiteX0" fmla="*/ 68762 w 137524"/>
                <a:gd name="connsiteY0" fmla="*/ 0 h 60897"/>
                <a:gd name="connsiteX1" fmla="*/ 137524 w 137524"/>
                <a:gd name="connsiteY1" fmla="*/ 59312 h 60897"/>
                <a:gd name="connsiteX2" fmla="*/ 137524 w 137524"/>
                <a:gd name="connsiteY2" fmla="*/ 60897 h 60897"/>
                <a:gd name="connsiteX3" fmla="*/ 0 w 137524"/>
                <a:gd name="connsiteY3" fmla="*/ 60897 h 60897"/>
                <a:gd name="connsiteX4" fmla="*/ 0 w 137524"/>
                <a:gd name="connsiteY4" fmla="*/ 59312 h 60897"/>
                <a:gd name="connsiteX5" fmla="*/ 68762 w 137524"/>
                <a:gd name="connsiteY5" fmla="*/ 0 h 6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60897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60897"/>
                  </a:lnTo>
                  <a:lnTo>
                    <a:pt x="0" y="60897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rgbClr val="38A7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6" name="Forma Livre: Forma 215">
              <a:extLst>
                <a:ext uri="{FF2B5EF4-FFF2-40B4-BE49-F238E27FC236}">
                  <a16:creationId xmlns:a16="http://schemas.microsoft.com/office/drawing/2014/main" xmlns="" id="{A76A3654-4E62-4794-884E-A5E563327652}"/>
                </a:ext>
              </a:extLst>
            </p:cNvPr>
            <p:cNvSpPr/>
            <p:nvPr/>
          </p:nvSpPr>
          <p:spPr>
            <a:xfrm>
              <a:off x="6384671" y="5470957"/>
              <a:ext cx="134990" cy="119410"/>
            </a:xfrm>
            <a:custGeom>
              <a:avLst/>
              <a:gdLst>
                <a:gd name="connsiteX0" fmla="*/ 68762 w 137524"/>
                <a:gd name="connsiteY0" fmla="*/ 0 h 133113"/>
                <a:gd name="connsiteX1" fmla="*/ 137524 w 137524"/>
                <a:gd name="connsiteY1" fmla="*/ 59312 h 133113"/>
                <a:gd name="connsiteX2" fmla="*/ 137524 w 137524"/>
                <a:gd name="connsiteY2" fmla="*/ 133113 h 133113"/>
                <a:gd name="connsiteX3" fmla="*/ 0 w 137524"/>
                <a:gd name="connsiteY3" fmla="*/ 133113 h 133113"/>
                <a:gd name="connsiteX4" fmla="*/ 0 w 137524"/>
                <a:gd name="connsiteY4" fmla="*/ 59312 h 133113"/>
                <a:gd name="connsiteX5" fmla="*/ 68762 w 137524"/>
                <a:gd name="connsiteY5" fmla="*/ 0 h 13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133113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133113"/>
                  </a:lnTo>
                  <a:lnTo>
                    <a:pt x="0" y="133113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rgbClr val="38A7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8" name="Forma Livre: Forma 217">
              <a:extLst>
                <a:ext uri="{FF2B5EF4-FFF2-40B4-BE49-F238E27FC236}">
                  <a16:creationId xmlns:a16="http://schemas.microsoft.com/office/drawing/2014/main" xmlns="" id="{8D11B40C-D386-41EA-8ED3-9E265ED8ED7B}"/>
                </a:ext>
              </a:extLst>
            </p:cNvPr>
            <p:cNvSpPr/>
            <p:nvPr/>
          </p:nvSpPr>
          <p:spPr>
            <a:xfrm>
              <a:off x="5969997" y="5460611"/>
              <a:ext cx="134990" cy="122744"/>
            </a:xfrm>
            <a:custGeom>
              <a:avLst/>
              <a:gdLst>
                <a:gd name="connsiteX0" fmla="*/ 68762 w 137524"/>
                <a:gd name="connsiteY0" fmla="*/ 0 h 136830"/>
                <a:gd name="connsiteX1" fmla="*/ 137524 w 137524"/>
                <a:gd name="connsiteY1" fmla="*/ 59312 h 136830"/>
                <a:gd name="connsiteX2" fmla="*/ 137524 w 137524"/>
                <a:gd name="connsiteY2" fmla="*/ 136830 h 136830"/>
                <a:gd name="connsiteX3" fmla="*/ 0 w 137524"/>
                <a:gd name="connsiteY3" fmla="*/ 136830 h 136830"/>
                <a:gd name="connsiteX4" fmla="*/ 0 w 137524"/>
                <a:gd name="connsiteY4" fmla="*/ 59312 h 136830"/>
                <a:gd name="connsiteX5" fmla="*/ 68762 w 137524"/>
                <a:gd name="connsiteY5" fmla="*/ 0 h 13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136830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136830"/>
                  </a:lnTo>
                  <a:lnTo>
                    <a:pt x="0" y="136830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rgbClr val="38A7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0" name="Forma Livre: Forma 219">
              <a:extLst>
                <a:ext uri="{FF2B5EF4-FFF2-40B4-BE49-F238E27FC236}">
                  <a16:creationId xmlns:a16="http://schemas.microsoft.com/office/drawing/2014/main" xmlns="" id="{E26DA360-DF2C-4752-9B67-9BBD6E42C4B5}"/>
                </a:ext>
              </a:extLst>
            </p:cNvPr>
            <p:cNvSpPr/>
            <p:nvPr/>
          </p:nvSpPr>
          <p:spPr>
            <a:xfrm>
              <a:off x="5558561" y="5365190"/>
              <a:ext cx="134990" cy="218166"/>
            </a:xfrm>
            <a:custGeom>
              <a:avLst/>
              <a:gdLst>
                <a:gd name="connsiteX0" fmla="*/ 68762 w 137524"/>
                <a:gd name="connsiteY0" fmla="*/ 0 h 243203"/>
                <a:gd name="connsiteX1" fmla="*/ 137524 w 137524"/>
                <a:gd name="connsiteY1" fmla="*/ 59312 h 243203"/>
                <a:gd name="connsiteX2" fmla="*/ 137524 w 137524"/>
                <a:gd name="connsiteY2" fmla="*/ 243203 h 243203"/>
                <a:gd name="connsiteX3" fmla="*/ 0 w 137524"/>
                <a:gd name="connsiteY3" fmla="*/ 243203 h 243203"/>
                <a:gd name="connsiteX4" fmla="*/ 0 w 137524"/>
                <a:gd name="connsiteY4" fmla="*/ 59312 h 243203"/>
                <a:gd name="connsiteX5" fmla="*/ 68762 w 137524"/>
                <a:gd name="connsiteY5" fmla="*/ 0 h 24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243203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243203"/>
                  </a:lnTo>
                  <a:lnTo>
                    <a:pt x="0" y="243203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rgbClr val="38A7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2" name="Forma Livre: Forma 221">
              <a:extLst>
                <a:ext uri="{FF2B5EF4-FFF2-40B4-BE49-F238E27FC236}">
                  <a16:creationId xmlns:a16="http://schemas.microsoft.com/office/drawing/2014/main" xmlns="" id="{5A4389F8-54F5-4FE9-9455-12865052992B}"/>
                </a:ext>
              </a:extLst>
            </p:cNvPr>
            <p:cNvSpPr/>
            <p:nvPr/>
          </p:nvSpPr>
          <p:spPr>
            <a:xfrm>
              <a:off x="5159077" y="5323906"/>
              <a:ext cx="134990" cy="266462"/>
            </a:xfrm>
            <a:custGeom>
              <a:avLst/>
              <a:gdLst>
                <a:gd name="connsiteX0" fmla="*/ 68762 w 137524"/>
                <a:gd name="connsiteY0" fmla="*/ 0 h 297041"/>
                <a:gd name="connsiteX1" fmla="*/ 137524 w 137524"/>
                <a:gd name="connsiteY1" fmla="*/ 59312 h 297041"/>
                <a:gd name="connsiteX2" fmla="*/ 137524 w 137524"/>
                <a:gd name="connsiteY2" fmla="*/ 297041 h 297041"/>
                <a:gd name="connsiteX3" fmla="*/ 0 w 137524"/>
                <a:gd name="connsiteY3" fmla="*/ 297041 h 297041"/>
                <a:gd name="connsiteX4" fmla="*/ 0 w 137524"/>
                <a:gd name="connsiteY4" fmla="*/ 59312 h 297041"/>
                <a:gd name="connsiteX5" fmla="*/ 68762 w 137524"/>
                <a:gd name="connsiteY5" fmla="*/ 0 h 29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297041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297041"/>
                  </a:lnTo>
                  <a:lnTo>
                    <a:pt x="0" y="297041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rgbClr val="38A7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4" name="Forma Livre: Forma 223">
              <a:extLst>
                <a:ext uri="{FF2B5EF4-FFF2-40B4-BE49-F238E27FC236}">
                  <a16:creationId xmlns:a16="http://schemas.microsoft.com/office/drawing/2014/main" xmlns="" id="{BB72B187-FFC9-4F09-A04B-F8AC93322763}"/>
                </a:ext>
              </a:extLst>
            </p:cNvPr>
            <p:cNvSpPr/>
            <p:nvPr/>
          </p:nvSpPr>
          <p:spPr>
            <a:xfrm>
              <a:off x="4743438" y="5452714"/>
              <a:ext cx="134990" cy="137651"/>
            </a:xfrm>
            <a:custGeom>
              <a:avLst/>
              <a:gdLst>
                <a:gd name="connsiteX0" fmla="*/ 68762 w 137524"/>
                <a:gd name="connsiteY0" fmla="*/ 0 h 153448"/>
                <a:gd name="connsiteX1" fmla="*/ 137524 w 137524"/>
                <a:gd name="connsiteY1" fmla="*/ 59312 h 153448"/>
                <a:gd name="connsiteX2" fmla="*/ 137524 w 137524"/>
                <a:gd name="connsiteY2" fmla="*/ 153448 h 153448"/>
                <a:gd name="connsiteX3" fmla="*/ 0 w 137524"/>
                <a:gd name="connsiteY3" fmla="*/ 153448 h 153448"/>
                <a:gd name="connsiteX4" fmla="*/ 0 w 137524"/>
                <a:gd name="connsiteY4" fmla="*/ 59312 h 153448"/>
                <a:gd name="connsiteX5" fmla="*/ 68762 w 137524"/>
                <a:gd name="connsiteY5" fmla="*/ 0 h 15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153448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153448"/>
                  </a:lnTo>
                  <a:lnTo>
                    <a:pt x="0" y="153448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rgbClr val="38A7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1" name="Forma Livre: Forma 230">
              <a:extLst>
                <a:ext uri="{FF2B5EF4-FFF2-40B4-BE49-F238E27FC236}">
                  <a16:creationId xmlns:a16="http://schemas.microsoft.com/office/drawing/2014/main" xmlns="" id="{404B2B83-D1BA-4801-96B4-41F07870D823}"/>
                </a:ext>
              </a:extLst>
            </p:cNvPr>
            <p:cNvSpPr/>
            <p:nvPr/>
          </p:nvSpPr>
          <p:spPr>
            <a:xfrm>
              <a:off x="4333952" y="4965983"/>
              <a:ext cx="134990" cy="617374"/>
            </a:xfrm>
            <a:custGeom>
              <a:avLst/>
              <a:gdLst>
                <a:gd name="connsiteX0" fmla="*/ 68762 w 137524"/>
                <a:gd name="connsiteY0" fmla="*/ 0 h 688223"/>
                <a:gd name="connsiteX1" fmla="*/ 137524 w 137524"/>
                <a:gd name="connsiteY1" fmla="*/ 59312 h 688223"/>
                <a:gd name="connsiteX2" fmla="*/ 137524 w 137524"/>
                <a:gd name="connsiteY2" fmla="*/ 688223 h 688223"/>
                <a:gd name="connsiteX3" fmla="*/ 0 w 137524"/>
                <a:gd name="connsiteY3" fmla="*/ 688223 h 688223"/>
                <a:gd name="connsiteX4" fmla="*/ 0 w 137524"/>
                <a:gd name="connsiteY4" fmla="*/ 59312 h 688223"/>
                <a:gd name="connsiteX5" fmla="*/ 68762 w 137524"/>
                <a:gd name="connsiteY5" fmla="*/ 0 h 68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688223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688223"/>
                  </a:lnTo>
                  <a:lnTo>
                    <a:pt x="0" y="688223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rgbClr val="38A7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3" name="Forma Livre: Forma 232">
              <a:extLst>
                <a:ext uri="{FF2B5EF4-FFF2-40B4-BE49-F238E27FC236}">
                  <a16:creationId xmlns:a16="http://schemas.microsoft.com/office/drawing/2014/main" xmlns="" id="{2984158B-25E6-4630-8C58-FE9747AD20A9}"/>
                </a:ext>
              </a:extLst>
            </p:cNvPr>
            <p:cNvSpPr/>
            <p:nvPr/>
          </p:nvSpPr>
          <p:spPr>
            <a:xfrm>
              <a:off x="3930338" y="4840416"/>
              <a:ext cx="134990" cy="749951"/>
            </a:xfrm>
            <a:custGeom>
              <a:avLst/>
              <a:gdLst>
                <a:gd name="connsiteX0" fmla="*/ 68762 w 137524"/>
                <a:gd name="connsiteY0" fmla="*/ 0 h 836015"/>
                <a:gd name="connsiteX1" fmla="*/ 137524 w 137524"/>
                <a:gd name="connsiteY1" fmla="*/ 59312 h 836015"/>
                <a:gd name="connsiteX2" fmla="*/ 137524 w 137524"/>
                <a:gd name="connsiteY2" fmla="*/ 836015 h 836015"/>
                <a:gd name="connsiteX3" fmla="*/ 0 w 137524"/>
                <a:gd name="connsiteY3" fmla="*/ 836015 h 836015"/>
                <a:gd name="connsiteX4" fmla="*/ 0 w 137524"/>
                <a:gd name="connsiteY4" fmla="*/ 59312 h 836015"/>
                <a:gd name="connsiteX5" fmla="*/ 68762 w 137524"/>
                <a:gd name="connsiteY5" fmla="*/ 0 h 83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836015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836015"/>
                  </a:lnTo>
                  <a:lnTo>
                    <a:pt x="0" y="836015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rgbClr val="38A7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5" name="Forma Livre: Forma 234">
              <a:extLst>
                <a:ext uri="{FF2B5EF4-FFF2-40B4-BE49-F238E27FC236}">
                  <a16:creationId xmlns:a16="http://schemas.microsoft.com/office/drawing/2014/main" xmlns="" id="{C027E406-5D99-4A31-A9C4-E74B55750E6F}"/>
                </a:ext>
              </a:extLst>
            </p:cNvPr>
            <p:cNvSpPr/>
            <p:nvPr/>
          </p:nvSpPr>
          <p:spPr>
            <a:xfrm>
              <a:off x="3519000" y="4817498"/>
              <a:ext cx="134990" cy="772868"/>
            </a:xfrm>
            <a:custGeom>
              <a:avLst/>
              <a:gdLst>
                <a:gd name="connsiteX0" fmla="*/ 68762 w 137524"/>
                <a:gd name="connsiteY0" fmla="*/ 0 h 861562"/>
                <a:gd name="connsiteX1" fmla="*/ 137524 w 137524"/>
                <a:gd name="connsiteY1" fmla="*/ 59312 h 861562"/>
                <a:gd name="connsiteX2" fmla="*/ 137524 w 137524"/>
                <a:gd name="connsiteY2" fmla="*/ 861562 h 861562"/>
                <a:gd name="connsiteX3" fmla="*/ 0 w 137524"/>
                <a:gd name="connsiteY3" fmla="*/ 861562 h 861562"/>
                <a:gd name="connsiteX4" fmla="*/ 0 w 137524"/>
                <a:gd name="connsiteY4" fmla="*/ 59312 h 861562"/>
                <a:gd name="connsiteX5" fmla="*/ 68762 w 137524"/>
                <a:gd name="connsiteY5" fmla="*/ 0 h 86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861562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861562"/>
                  </a:lnTo>
                  <a:lnTo>
                    <a:pt x="0" y="861562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rgbClr val="38A7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7" name="Forma Livre: Forma 236">
              <a:extLst>
                <a:ext uri="{FF2B5EF4-FFF2-40B4-BE49-F238E27FC236}">
                  <a16:creationId xmlns:a16="http://schemas.microsoft.com/office/drawing/2014/main" xmlns="" id="{ECCD1C0D-D917-4740-B987-613D6C59CA09}"/>
                </a:ext>
              </a:extLst>
            </p:cNvPr>
            <p:cNvSpPr/>
            <p:nvPr/>
          </p:nvSpPr>
          <p:spPr>
            <a:xfrm>
              <a:off x="3115970" y="5184544"/>
              <a:ext cx="134990" cy="405822"/>
            </a:xfrm>
            <a:custGeom>
              <a:avLst/>
              <a:gdLst>
                <a:gd name="connsiteX0" fmla="*/ 68762 w 137524"/>
                <a:gd name="connsiteY0" fmla="*/ 0 h 452394"/>
                <a:gd name="connsiteX1" fmla="*/ 137524 w 137524"/>
                <a:gd name="connsiteY1" fmla="*/ 59312 h 452394"/>
                <a:gd name="connsiteX2" fmla="*/ 137524 w 137524"/>
                <a:gd name="connsiteY2" fmla="*/ 452394 h 452394"/>
                <a:gd name="connsiteX3" fmla="*/ 0 w 137524"/>
                <a:gd name="connsiteY3" fmla="*/ 452394 h 452394"/>
                <a:gd name="connsiteX4" fmla="*/ 0 w 137524"/>
                <a:gd name="connsiteY4" fmla="*/ 59312 h 452394"/>
                <a:gd name="connsiteX5" fmla="*/ 68762 w 137524"/>
                <a:gd name="connsiteY5" fmla="*/ 0 h 45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452394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452394"/>
                  </a:lnTo>
                  <a:lnTo>
                    <a:pt x="0" y="452394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rgbClr val="38A7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9" name="Forma Livre: Forma 238">
              <a:extLst>
                <a:ext uri="{FF2B5EF4-FFF2-40B4-BE49-F238E27FC236}">
                  <a16:creationId xmlns:a16="http://schemas.microsoft.com/office/drawing/2014/main" xmlns="" id="{F2FA533E-E546-4100-8481-8EDDEC3B8299}"/>
                </a:ext>
              </a:extLst>
            </p:cNvPr>
            <p:cNvSpPr/>
            <p:nvPr/>
          </p:nvSpPr>
          <p:spPr>
            <a:xfrm>
              <a:off x="2708705" y="5024395"/>
              <a:ext cx="134990" cy="558962"/>
            </a:xfrm>
            <a:custGeom>
              <a:avLst/>
              <a:gdLst>
                <a:gd name="connsiteX0" fmla="*/ 68762 w 137524"/>
                <a:gd name="connsiteY0" fmla="*/ 0 h 623108"/>
                <a:gd name="connsiteX1" fmla="*/ 137524 w 137524"/>
                <a:gd name="connsiteY1" fmla="*/ 59312 h 623108"/>
                <a:gd name="connsiteX2" fmla="*/ 137524 w 137524"/>
                <a:gd name="connsiteY2" fmla="*/ 623108 h 623108"/>
                <a:gd name="connsiteX3" fmla="*/ 0 w 137524"/>
                <a:gd name="connsiteY3" fmla="*/ 623108 h 623108"/>
                <a:gd name="connsiteX4" fmla="*/ 0 w 137524"/>
                <a:gd name="connsiteY4" fmla="*/ 59312 h 623108"/>
                <a:gd name="connsiteX5" fmla="*/ 68762 w 137524"/>
                <a:gd name="connsiteY5" fmla="*/ 0 h 62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524" h="623108">
                  <a:moveTo>
                    <a:pt x="68762" y="0"/>
                  </a:moveTo>
                  <a:cubicBezTo>
                    <a:pt x="106739" y="0"/>
                    <a:pt x="137524" y="26554"/>
                    <a:pt x="137524" y="59312"/>
                  </a:cubicBezTo>
                  <a:lnTo>
                    <a:pt x="137524" y="623108"/>
                  </a:lnTo>
                  <a:lnTo>
                    <a:pt x="0" y="623108"/>
                  </a:lnTo>
                  <a:lnTo>
                    <a:pt x="0" y="59312"/>
                  </a:lnTo>
                  <a:cubicBezTo>
                    <a:pt x="0" y="26554"/>
                    <a:pt x="30786" y="0"/>
                    <a:pt x="68762" y="0"/>
                  </a:cubicBezTo>
                  <a:close/>
                </a:path>
              </a:pathLst>
            </a:custGeom>
            <a:solidFill>
              <a:srgbClr val="38A7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1" name="Conector reto 120">
              <a:extLst>
                <a:ext uri="{FF2B5EF4-FFF2-40B4-BE49-F238E27FC236}">
                  <a16:creationId xmlns:a16="http://schemas.microsoft.com/office/drawing/2014/main" xmlns="" id="{7FEAA67C-672D-448E-BA1A-1DE35FA7A033}"/>
                </a:ext>
              </a:extLst>
            </p:cNvPr>
            <p:cNvCxnSpPr>
              <a:cxnSpLocks/>
            </p:cNvCxnSpPr>
            <p:nvPr/>
          </p:nvCxnSpPr>
          <p:spPr>
            <a:xfrm>
              <a:off x="933156" y="5582352"/>
              <a:ext cx="731229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xmlns="" id="{5D959C67-4008-45F8-8E56-631E49572C9C}"/>
                </a:ext>
              </a:extLst>
            </p:cNvPr>
            <p:cNvCxnSpPr/>
            <p:nvPr/>
          </p:nvCxnSpPr>
          <p:spPr>
            <a:xfrm>
              <a:off x="1001465" y="3403278"/>
              <a:ext cx="71430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xmlns="" id="{E7A16E7F-A621-41D2-96EE-DA2AE99781F5}"/>
                </a:ext>
              </a:extLst>
            </p:cNvPr>
            <p:cNvCxnSpPr/>
            <p:nvPr/>
          </p:nvCxnSpPr>
          <p:spPr>
            <a:xfrm>
              <a:off x="1001465" y="3643697"/>
              <a:ext cx="71430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xmlns="" id="{06CC9FCA-7914-432F-B71B-8EDED69E70C6}"/>
                </a:ext>
              </a:extLst>
            </p:cNvPr>
            <p:cNvCxnSpPr/>
            <p:nvPr/>
          </p:nvCxnSpPr>
          <p:spPr>
            <a:xfrm>
              <a:off x="1001465" y="3884881"/>
              <a:ext cx="71430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xmlns="" id="{FED1D286-A960-461D-94E5-871C7348FEC9}"/>
                </a:ext>
              </a:extLst>
            </p:cNvPr>
            <p:cNvCxnSpPr/>
            <p:nvPr/>
          </p:nvCxnSpPr>
          <p:spPr>
            <a:xfrm>
              <a:off x="1001465" y="4124484"/>
              <a:ext cx="71430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xmlns="" id="{6010F23F-0B50-4EFF-8422-955892E37E8C}"/>
                </a:ext>
              </a:extLst>
            </p:cNvPr>
            <p:cNvCxnSpPr/>
            <p:nvPr/>
          </p:nvCxnSpPr>
          <p:spPr>
            <a:xfrm>
              <a:off x="1001465" y="4364903"/>
              <a:ext cx="71430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xmlns="" id="{5D74CE6D-2BA0-432D-9A6A-0C1BBE8F56A9}"/>
                </a:ext>
              </a:extLst>
            </p:cNvPr>
            <p:cNvCxnSpPr/>
            <p:nvPr/>
          </p:nvCxnSpPr>
          <p:spPr>
            <a:xfrm>
              <a:off x="1001465" y="4606086"/>
              <a:ext cx="71430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F1C9734F-5BA1-4DD3-AEC3-B7638D986E93}"/>
                </a:ext>
              </a:extLst>
            </p:cNvPr>
            <p:cNvSpPr txBox="1"/>
            <p:nvPr/>
          </p:nvSpPr>
          <p:spPr>
            <a:xfrm>
              <a:off x="685931" y="3753512"/>
              <a:ext cx="354316" cy="2725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900" dirty="0">
                  <a:solidFill>
                    <a:srgbClr val="0E3B52"/>
                  </a:solidFill>
                </a:rPr>
                <a:t>14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BCD1A19D-F000-4DFD-9C10-AB8086D85E83}"/>
                </a:ext>
              </a:extLst>
            </p:cNvPr>
            <p:cNvSpPr txBox="1"/>
            <p:nvPr/>
          </p:nvSpPr>
          <p:spPr>
            <a:xfrm>
              <a:off x="685931" y="3988624"/>
              <a:ext cx="354316" cy="2725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900" dirty="0">
                  <a:solidFill>
                    <a:srgbClr val="0E3B52"/>
                  </a:solidFill>
                </a:rPr>
                <a:t>12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01E4F69B-4611-4D6B-867F-B89AAD8A7010}"/>
                </a:ext>
              </a:extLst>
            </p:cNvPr>
            <p:cNvSpPr txBox="1"/>
            <p:nvPr/>
          </p:nvSpPr>
          <p:spPr>
            <a:xfrm>
              <a:off x="685931" y="4223736"/>
              <a:ext cx="354316" cy="2725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900" dirty="0">
                  <a:solidFill>
                    <a:srgbClr val="0E3B52"/>
                  </a:solidFill>
                </a:rPr>
                <a:t>10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E4EC2BC5-A709-47A8-BA51-F715042B19E5}"/>
                </a:ext>
              </a:extLst>
            </p:cNvPr>
            <p:cNvSpPr txBox="1"/>
            <p:nvPr/>
          </p:nvSpPr>
          <p:spPr>
            <a:xfrm>
              <a:off x="719997" y="4462941"/>
              <a:ext cx="286179" cy="2725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900" dirty="0">
                  <a:solidFill>
                    <a:srgbClr val="0E3B52"/>
                  </a:solidFill>
                </a:rPr>
                <a:t>8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502330D4-034D-4D39-8D6E-62274B93F52E}"/>
                </a:ext>
              </a:extLst>
            </p:cNvPr>
            <p:cNvSpPr txBox="1"/>
            <p:nvPr/>
          </p:nvSpPr>
          <p:spPr>
            <a:xfrm>
              <a:off x="719997" y="4672339"/>
              <a:ext cx="286179" cy="2725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900" dirty="0">
                  <a:solidFill>
                    <a:srgbClr val="0E3B52"/>
                  </a:solidFill>
                </a:rPr>
                <a:t>6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68451C77-6022-4974-AA27-9E775962C0E2}"/>
                </a:ext>
              </a:extLst>
            </p:cNvPr>
            <p:cNvSpPr txBox="1"/>
            <p:nvPr/>
          </p:nvSpPr>
          <p:spPr>
            <a:xfrm>
              <a:off x="685930" y="3024210"/>
              <a:ext cx="354316" cy="2725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900" dirty="0">
                  <a:solidFill>
                    <a:srgbClr val="0E3B52"/>
                  </a:solidFill>
                </a:rPr>
                <a:t>20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xmlns="" id="{8263FBBC-1390-4123-9609-FD016242F680}"/>
                </a:ext>
              </a:extLst>
            </p:cNvPr>
            <p:cNvSpPr txBox="1"/>
            <p:nvPr/>
          </p:nvSpPr>
          <p:spPr>
            <a:xfrm>
              <a:off x="685930" y="3259320"/>
              <a:ext cx="354316" cy="2725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900" dirty="0">
                  <a:solidFill>
                    <a:srgbClr val="0E3B52"/>
                  </a:solidFill>
                </a:rPr>
                <a:t>18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xmlns="" id="{4236298F-4465-4BC1-849E-13ACA5989A78}"/>
                </a:ext>
              </a:extLst>
            </p:cNvPr>
            <p:cNvSpPr txBox="1"/>
            <p:nvPr/>
          </p:nvSpPr>
          <p:spPr>
            <a:xfrm>
              <a:off x="685930" y="3503134"/>
              <a:ext cx="354316" cy="27258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pt-BR" sz="900" dirty="0">
                  <a:solidFill>
                    <a:srgbClr val="0E3B52"/>
                  </a:solidFill>
                </a:rPr>
                <a:t>16</a:t>
              </a:r>
            </a:p>
          </p:txBody>
        </p:sp>
        <p:cxnSp>
          <p:nvCxnSpPr>
            <p:cNvPr id="51" name="Conector de seta reta 59">
              <a:extLst>
                <a:ext uri="{FF2B5EF4-FFF2-40B4-BE49-F238E27FC236}">
                  <a16:creationId xmlns:a16="http://schemas.microsoft.com/office/drawing/2014/main" xmlns="" id="{78F5A11C-B9DB-4F26-B6DF-0BC6EDC4549A}"/>
                </a:ext>
              </a:extLst>
            </p:cNvPr>
            <p:cNvCxnSpPr/>
            <p:nvPr/>
          </p:nvCxnSpPr>
          <p:spPr>
            <a:xfrm flipV="1">
              <a:off x="1245353" y="5055627"/>
              <a:ext cx="283552" cy="26814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de seta reta 60">
              <a:extLst>
                <a:ext uri="{FF2B5EF4-FFF2-40B4-BE49-F238E27FC236}">
                  <a16:creationId xmlns:a16="http://schemas.microsoft.com/office/drawing/2014/main" xmlns="" id="{13578905-EBC3-4536-90EA-832953FB6C54}"/>
                </a:ext>
              </a:extLst>
            </p:cNvPr>
            <p:cNvCxnSpPr/>
            <p:nvPr/>
          </p:nvCxnSpPr>
          <p:spPr>
            <a:xfrm flipV="1">
              <a:off x="1528906" y="5056815"/>
              <a:ext cx="295310" cy="1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de seta reta 61">
              <a:extLst>
                <a:ext uri="{FF2B5EF4-FFF2-40B4-BE49-F238E27FC236}">
                  <a16:creationId xmlns:a16="http://schemas.microsoft.com/office/drawing/2014/main" xmlns="" id="{21251449-B16C-4B7E-9871-F37A6C65EE6C}"/>
                </a:ext>
              </a:extLst>
            </p:cNvPr>
            <p:cNvCxnSpPr/>
            <p:nvPr/>
          </p:nvCxnSpPr>
          <p:spPr>
            <a:xfrm flipV="1">
              <a:off x="1827844" y="4966229"/>
              <a:ext cx="269054" cy="87592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62">
              <a:extLst>
                <a:ext uri="{FF2B5EF4-FFF2-40B4-BE49-F238E27FC236}">
                  <a16:creationId xmlns:a16="http://schemas.microsoft.com/office/drawing/2014/main" xmlns="" id="{CD683F79-CA4E-4568-A1C0-5C2AE917DB42}"/>
                </a:ext>
              </a:extLst>
            </p:cNvPr>
            <p:cNvCxnSpPr/>
            <p:nvPr/>
          </p:nvCxnSpPr>
          <p:spPr>
            <a:xfrm flipV="1">
              <a:off x="2096899" y="4876283"/>
              <a:ext cx="275133" cy="89946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de seta reta 63">
              <a:extLst>
                <a:ext uri="{FF2B5EF4-FFF2-40B4-BE49-F238E27FC236}">
                  <a16:creationId xmlns:a16="http://schemas.microsoft.com/office/drawing/2014/main" xmlns="" id="{F3C97642-E371-40A1-8D97-E2A05EC78D91}"/>
                </a:ext>
              </a:extLst>
            </p:cNvPr>
            <p:cNvCxnSpPr/>
            <p:nvPr/>
          </p:nvCxnSpPr>
          <p:spPr>
            <a:xfrm flipV="1">
              <a:off x="2372031" y="4766633"/>
              <a:ext cx="337231" cy="105595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de seta reta 64">
              <a:extLst>
                <a:ext uri="{FF2B5EF4-FFF2-40B4-BE49-F238E27FC236}">
                  <a16:creationId xmlns:a16="http://schemas.microsoft.com/office/drawing/2014/main" xmlns="" id="{1915D324-4CA6-4D02-A230-0AAEA31E48D9}"/>
                </a:ext>
              </a:extLst>
            </p:cNvPr>
            <p:cNvCxnSpPr/>
            <p:nvPr/>
          </p:nvCxnSpPr>
          <p:spPr>
            <a:xfrm flipV="1">
              <a:off x="2709263" y="4709442"/>
              <a:ext cx="406014" cy="57191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de seta reta 65">
              <a:extLst>
                <a:ext uri="{FF2B5EF4-FFF2-40B4-BE49-F238E27FC236}">
                  <a16:creationId xmlns:a16="http://schemas.microsoft.com/office/drawing/2014/main" xmlns="" id="{16AC96A7-67D1-4886-BA44-4B4D72A1F644}"/>
                </a:ext>
              </a:extLst>
            </p:cNvPr>
            <p:cNvCxnSpPr/>
            <p:nvPr/>
          </p:nvCxnSpPr>
          <p:spPr>
            <a:xfrm flipV="1">
              <a:off x="3119987" y="4606086"/>
              <a:ext cx="399658" cy="99630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66">
              <a:extLst>
                <a:ext uri="{FF2B5EF4-FFF2-40B4-BE49-F238E27FC236}">
                  <a16:creationId xmlns:a16="http://schemas.microsoft.com/office/drawing/2014/main" xmlns="" id="{63EB9776-12B0-4BFF-A58D-7B8CF5201FA8}"/>
                </a:ext>
              </a:extLst>
            </p:cNvPr>
            <p:cNvCxnSpPr/>
            <p:nvPr/>
          </p:nvCxnSpPr>
          <p:spPr>
            <a:xfrm flipV="1">
              <a:off x="3516427" y="4400696"/>
              <a:ext cx="411420" cy="198537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de seta reta 67">
              <a:extLst>
                <a:ext uri="{FF2B5EF4-FFF2-40B4-BE49-F238E27FC236}">
                  <a16:creationId xmlns:a16="http://schemas.microsoft.com/office/drawing/2014/main" xmlns="" id="{4D2F641D-7794-4AC7-AE59-B229A06B5671}"/>
                </a:ext>
              </a:extLst>
            </p:cNvPr>
            <p:cNvCxnSpPr/>
            <p:nvPr/>
          </p:nvCxnSpPr>
          <p:spPr>
            <a:xfrm>
              <a:off x="3927847" y="4405112"/>
              <a:ext cx="405208" cy="47982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de seta reta 68">
              <a:extLst>
                <a:ext uri="{FF2B5EF4-FFF2-40B4-BE49-F238E27FC236}">
                  <a16:creationId xmlns:a16="http://schemas.microsoft.com/office/drawing/2014/main" xmlns="" id="{CEEDDE47-913E-49A9-8F48-C05FA6B19FA5}"/>
                </a:ext>
              </a:extLst>
            </p:cNvPr>
            <p:cNvCxnSpPr/>
            <p:nvPr/>
          </p:nvCxnSpPr>
          <p:spPr>
            <a:xfrm flipV="1">
              <a:off x="4333056" y="4383330"/>
              <a:ext cx="414821" cy="69763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de seta reta 69">
              <a:extLst>
                <a:ext uri="{FF2B5EF4-FFF2-40B4-BE49-F238E27FC236}">
                  <a16:creationId xmlns:a16="http://schemas.microsoft.com/office/drawing/2014/main" xmlns="" id="{3F0CAFB9-F6B8-42EF-A02E-B96C8931670D}"/>
                </a:ext>
              </a:extLst>
            </p:cNvPr>
            <p:cNvCxnSpPr/>
            <p:nvPr/>
          </p:nvCxnSpPr>
          <p:spPr>
            <a:xfrm flipV="1">
              <a:off x="4752251" y="4261976"/>
              <a:ext cx="405208" cy="121354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de seta reta 70">
              <a:extLst>
                <a:ext uri="{FF2B5EF4-FFF2-40B4-BE49-F238E27FC236}">
                  <a16:creationId xmlns:a16="http://schemas.microsoft.com/office/drawing/2014/main" xmlns="" id="{AADFF06B-B144-4437-8B0A-57ACD7F3A939}"/>
                </a:ext>
              </a:extLst>
            </p:cNvPr>
            <p:cNvCxnSpPr/>
            <p:nvPr/>
          </p:nvCxnSpPr>
          <p:spPr>
            <a:xfrm>
              <a:off x="5157459" y="4265054"/>
              <a:ext cx="408413" cy="0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de seta reta 71">
              <a:extLst>
                <a:ext uri="{FF2B5EF4-FFF2-40B4-BE49-F238E27FC236}">
                  <a16:creationId xmlns:a16="http://schemas.microsoft.com/office/drawing/2014/main" xmlns="" id="{56E89E95-9FB7-4DAC-9A2E-60888602D1D9}"/>
                </a:ext>
              </a:extLst>
            </p:cNvPr>
            <p:cNvCxnSpPr/>
            <p:nvPr/>
          </p:nvCxnSpPr>
          <p:spPr>
            <a:xfrm flipV="1">
              <a:off x="5565871" y="4185229"/>
              <a:ext cx="402171" cy="79825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de seta reta 72">
              <a:extLst>
                <a:ext uri="{FF2B5EF4-FFF2-40B4-BE49-F238E27FC236}">
                  <a16:creationId xmlns:a16="http://schemas.microsoft.com/office/drawing/2014/main" xmlns="" id="{46D718FA-C4C3-43EA-9A7B-95CD6177190D}"/>
                </a:ext>
              </a:extLst>
            </p:cNvPr>
            <p:cNvCxnSpPr/>
            <p:nvPr/>
          </p:nvCxnSpPr>
          <p:spPr>
            <a:xfrm flipV="1">
              <a:off x="5959603" y="4124915"/>
              <a:ext cx="418601" cy="61676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de seta reta 73">
              <a:extLst>
                <a:ext uri="{FF2B5EF4-FFF2-40B4-BE49-F238E27FC236}">
                  <a16:creationId xmlns:a16="http://schemas.microsoft.com/office/drawing/2014/main" xmlns="" id="{9945D55C-3EB1-4849-98F6-34BD89D617D5}"/>
                </a:ext>
              </a:extLst>
            </p:cNvPr>
            <p:cNvCxnSpPr/>
            <p:nvPr/>
          </p:nvCxnSpPr>
          <p:spPr>
            <a:xfrm flipV="1">
              <a:off x="6378204" y="3643321"/>
              <a:ext cx="412503" cy="481163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de seta reta 74">
              <a:extLst>
                <a:ext uri="{FF2B5EF4-FFF2-40B4-BE49-F238E27FC236}">
                  <a16:creationId xmlns:a16="http://schemas.microsoft.com/office/drawing/2014/main" xmlns="" id="{0447241B-59C4-4190-966E-C9F68F4CB5FC}"/>
                </a:ext>
              </a:extLst>
            </p:cNvPr>
            <p:cNvCxnSpPr/>
            <p:nvPr/>
          </p:nvCxnSpPr>
          <p:spPr>
            <a:xfrm flipV="1">
              <a:off x="6805058" y="3415503"/>
              <a:ext cx="395077" cy="227817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de seta reta 75">
              <a:extLst>
                <a:ext uri="{FF2B5EF4-FFF2-40B4-BE49-F238E27FC236}">
                  <a16:creationId xmlns:a16="http://schemas.microsoft.com/office/drawing/2014/main" xmlns="" id="{41B775C0-87C9-4433-9F11-47940E85D3E5}"/>
                </a:ext>
              </a:extLst>
            </p:cNvPr>
            <p:cNvCxnSpPr/>
            <p:nvPr/>
          </p:nvCxnSpPr>
          <p:spPr>
            <a:xfrm>
              <a:off x="7202749" y="3415503"/>
              <a:ext cx="387087" cy="23386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de seta reta 76">
              <a:extLst>
                <a:ext uri="{FF2B5EF4-FFF2-40B4-BE49-F238E27FC236}">
                  <a16:creationId xmlns:a16="http://schemas.microsoft.com/office/drawing/2014/main" xmlns="" id="{AC8568D0-15D2-42C8-A735-5BD632CAFE86}"/>
                </a:ext>
              </a:extLst>
            </p:cNvPr>
            <p:cNvCxnSpPr/>
            <p:nvPr/>
          </p:nvCxnSpPr>
          <p:spPr>
            <a:xfrm flipV="1">
              <a:off x="7598096" y="3227775"/>
              <a:ext cx="339753" cy="211115"/>
            </a:xfrm>
            <a:prstGeom prst="straightConnector1">
              <a:avLst/>
            </a:prstGeom>
            <a:ln w="9525">
              <a:solidFill>
                <a:schemeClr val="tx1">
                  <a:lumMod val="95000"/>
                  <a:lumOff val="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xmlns="" id="{207461FF-1CCB-41A2-AD6A-4DF02DC895DA}"/>
                </a:ext>
              </a:extLst>
            </p:cNvPr>
            <p:cNvCxnSpPr/>
            <p:nvPr/>
          </p:nvCxnSpPr>
          <p:spPr>
            <a:xfrm>
              <a:off x="1001465" y="3163675"/>
              <a:ext cx="71430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xmlns="" id="{F05D957D-9035-4538-A6AE-204FAB955027}"/>
                </a:ext>
              </a:extLst>
            </p:cNvPr>
            <p:cNvSpPr txBox="1"/>
            <p:nvPr/>
          </p:nvSpPr>
          <p:spPr>
            <a:xfrm>
              <a:off x="7183600" y="4168782"/>
              <a:ext cx="891846" cy="321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423"/>
                </a:lnSpc>
              </a:pPr>
              <a:r>
                <a:rPr lang="pt-BR" sz="800" b="1" dirty="0">
                  <a:solidFill>
                    <a:srgbClr val="0E3B52"/>
                  </a:solidFill>
                </a:rPr>
                <a:t>CATTLE HERD</a:t>
              </a:r>
            </a:p>
          </p:txBody>
        </p:sp>
        <p:grpSp>
          <p:nvGrpSpPr>
            <p:cNvPr id="70" name="Grupo 78">
              <a:extLst>
                <a:ext uri="{FF2B5EF4-FFF2-40B4-BE49-F238E27FC236}">
                  <a16:creationId xmlns:a16="http://schemas.microsoft.com/office/drawing/2014/main" xmlns="" id="{C692D436-2628-4916-9A2A-2DBBA82DF996}"/>
                </a:ext>
              </a:extLst>
            </p:cNvPr>
            <p:cNvGrpSpPr/>
            <p:nvPr/>
          </p:nvGrpSpPr>
          <p:grpSpPr>
            <a:xfrm>
              <a:off x="1240736" y="4168782"/>
              <a:ext cx="6344483" cy="601266"/>
              <a:chOff x="1200919" y="3388700"/>
              <a:chExt cx="6746819" cy="629677"/>
            </a:xfrm>
          </p:grpSpPr>
          <p:cxnSp>
            <p:nvCxnSpPr>
              <p:cNvPr id="72" name="Conector de seta reta 80">
                <a:extLst>
                  <a:ext uri="{FF2B5EF4-FFF2-40B4-BE49-F238E27FC236}">
                    <a16:creationId xmlns:a16="http://schemas.microsoft.com/office/drawing/2014/main" xmlns="" id="{9470E4F9-9E8E-4B1F-AFFC-D818177FBCA8}"/>
                  </a:ext>
                </a:extLst>
              </p:cNvPr>
              <p:cNvCxnSpPr/>
              <p:nvPr/>
            </p:nvCxnSpPr>
            <p:spPr>
              <a:xfrm flipV="1">
                <a:off x="1200919" y="3990296"/>
                <a:ext cx="301534" cy="28081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de seta reta 81">
                <a:extLst>
                  <a:ext uri="{FF2B5EF4-FFF2-40B4-BE49-F238E27FC236}">
                    <a16:creationId xmlns:a16="http://schemas.microsoft.com/office/drawing/2014/main" xmlns="" id="{3738AE86-DEB9-4D76-BC4F-D673AC73ECA7}"/>
                  </a:ext>
                </a:extLst>
              </p:cNvPr>
              <p:cNvCxnSpPr/>
              <p:nvPr/>
            </p:nvCxnSpPr>
            <p:spPr>
              <a:xfrm flipV="1">
                <a:off x="1502453" y="3991541"/>
                <a:ext cx="314037" cy="1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de seta reta 82">
                <a:extLst>
                  <a:ext uri="{FF2B5EF4-FFF2-40B4-BE49-F238E27FC236}">
                    <a16:creationId xmlns:a16="http://schemas.microsoft.com/office/drawing/2014/main" xmlns="" id="{52095AF6-4FEF-4034-96E8-2388A720A495}"/>
                  </a:ext>
                </a:extLst>
              </p:cNvPr>
              <p:cNvCxnSpPr/>
              <p:nvPr/>
            </p:nvCxnSpPr>
            <p:spPr>
              <a:xfrm flipV="1">
                <a:off x="1820349" y="3978251"/>
                <a:ext cx="286116" cy="10156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de seta reta 83">
                <a:extLst>
                  <a:ext uri="{FF2B5EF4-FFF2-40B4-BE49-F238E27FC236}">
                    <a16:creationId xmlns:a16="http://schemas.microsoft.com/office/drawing/2014/main" xmlns="" id="{EC4DB1E1-991C-42EC-A3B3-DF04A1D4F5D2}"/>
                  </a:ext>
                </a:extLst>
              </p:cNvPr>
              <p:cNvCxnSpPr/>
              <p:nvPr/>
            </p:nvCxnSpPr>
            <p:spPr>
              <a:xfrm flipV="1">
                <a:off x="2106465" y="3931582"/>
                <a:ext cx="292581" cy="41485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ector de seta reta 84">
                <a:extLst>
                  <a:ext uri="{FF2B5EF4-FFF2-40B4-BE49-F238E27FC236}">
                    <a16:creationId xmlns:a16="http://schemas.microsoft.com/office/drawing/2014/main" xmlns="" id="{93280D4D-0FAE-418D-8ACC-1B57B16B3A50}"/>
                  </a:ext>
                </a:extLst>
              </p:cNvPr>
              <p:cNvCxnSpPr/>
              <p:nvPr/>
            </p:nvCxnSpPr>
            <p:spPr>
              <a:xfrm flipV="1">
                <a:off x="2399046" y="3855674"/>
                <a:ext cx="363527" cy="75909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de seta reta 85">
                <a:extLst>
                  <a:ext uri="{FF2B5EF4-FFF2-40B4-BE49-F238E27FC236}">
                    <a16:creationId xmlns:a16="http://schemas.microsoft.com/office/drawing/2014/main" xmlns="" id="{38622492-F4CA-4661-995F-00DEB19023A4}"/>
                  </a:ext>
                </a:extLst>
              </p:cNvPr>
              <p:cNvCxnSpPr/>
              <p:nvPr/>
            </p:nvCxnSpPr>
            <p:spPr>
              <a:xfrm flipV="1">
                <a:off x="2757662" y="3801950"/>
                <a:ext cx="431761" cy="59893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ector de seta reta 86">
                <a:extLst>
                  <a:ext uri="{FF2B5EF4-FFF2-40B4-BE49-F238E27FC236}">
                    <a16:creationId xmlns:a16="http://schemas.microsoft.com/office/drawing/2014/main" xmlns="" id="{CAE95BAC-77BA-4919-A090-ED7C5CB82042}"/>
                  </a:ext>
                </a:extLst>
              </p:cNvPr>
              <p:cNvCxnSpPr/>
              <p:nvPr/>
            </p:nvCxnSpPr>
            <p:spPr>
              <a:xfrm flipV="1">
                <a:off x="3194433" y="3699546"/>
                <a:ext cx="425002" cy="104337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de seta reta 87">
                <a:extLst>
                  <a:ext uri="{FF2B5EF4-FFF2-40B4-BE49-F238E27FC236}">
                    <a16:creationId xmlns:a16="http://schemas.microsoft.com/office/drawing/2014/main" xmlns="" id="{67276605-D453-49EA-8917-2BD0007E61E1}"/>
                  </a:ext>
                </a:extLst>
              </p:cNvPr>
              <p:cNvCxnSpPr/>
              <p:nvPr/>
            </p:nvCxnSpPr>
            <p:spPr>
              <a:xfrm flipV="1">
                <a:off x="3616014" y="3566025"/>
                <a:ext cx="437510" cy="136604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de seta reta 88">
                <a:extLst>
                  <a:ext uri="{FF2B5EF4-FFF2-40B4-BE49-F238E27FC236}">
                    <a16:creationId xmlns:a16="http://schemas.microsoft.com/office/drawing/2014/main" xmlns="" id="{6B17C343-CA74-4BA6-B567-CD547FDBB0A5}"/>
                  </a:ext>
                </a:extLst>
              </p:cNvPr>
              <p:cNvCxnSpPr/>
              <p:nvPr/>
            </p:nvCxnSpPr>
            <p:spPr>
              <a:xfrm flipV="1">
                <a:off x="4053524" y="3489750"/>
                <a:ext cx="430904" cy="71852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ector de seta reta 89">
                <a:extLst>
                  <a:ext uri="{FF2B5EF4-FFF2-40B4-BE49-F238E27FC236}">
                    <a16:creationId xmlns:a16="http://schemas.microsoft.com/office/drawing/2014/main" xmlns="" id="{6D82B509-48DE-4BC1-8CA0-05B6894A0831}"/>
                  </a:ext>
                </a:extLst>
              </p:cNvPr>
              <p:cNvCxnSpPr/>
              <p:nvPr/>
            </p:nvCxnSpPr>
            <p:spPr>
              <a:xfrm>
                <a:off x="4484428" y="3496596"/>
                <a:ext cx="430300" cy="9109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ector de seta reta 90">
                <a:extLst>
                  <a:ext uri="{FF2B5EF4-FFF2-40B4-BE49-F238E27FC236}">
                    <a16:creationId xmlns:a16="http://schemas.microsoft.com/office/drawing/2014/main" xmlns="" id="{54F4862C-FB8F-4DCC-B104-5AE5594BADA5}"/>
                  </a:ext>
                </a:extLst>
              </p:cNvPr>
              <p:cNvCxnSpPr/>
              <p:nvPr/>
            </p:nvCxnSpPr>
            <p:spPr>
              <a:xfrm>
                <a:off x="4930207" y="3505706"/>
                <a:ext cx="430904" cy="62944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ector de seta reta 91">
                <a:extLst>
                  <a:ext uri="{FF2B5EF4-FFF2-40B4-BE49-F238E27FC236}">
                    <a16:creationId xmlns:a16="http://schemas.microsoft.com/office/drawing/2014/main" xmlns="" id="{20C4DE9B-BB57-4DE4-B57D-4D7008E62560}"/>
                  </a:ext>
                </a:extLst>
              </p:cNvPr>
              <p:cNvCxnSpPr/>
              <p:nvPr/>
            </p:nvCxnSpPr>
            <p:spPr>
              <a:xfrm flipV="1">
                <a:off x="5363492" y="3548318"/>
                <a:ext cx="434312" cy="20332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de seta reta 92">
                <a:extLst>
                  <a:ext uri="{FF2B5EF4-FFF2-40B4-BE49-F238E27FC236}">
                    <a16:creationId xmlns:a16="http://schemas.microsoft.com/office/drawing/2014/main" xmlns="" id="{0FDED156-EE9F-4750-B3FD-3482C8E56461}"/>
                  </a:ext>
                </a:extLst>
              </p:cNvPr>
              <p:cNvCxnSpPr/>
              <p:nvPr/>
            </p:nvCxnSpPr>
            <p:spPr>
              <a:xfrm flipV="1">
                <a:off x="5800185" y="3491028"/>
                <a:ext cx="427674" cy="56777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de seta reta 93">
                <a:extLst>
                  <a:ext uri="{FF2B5EF4-FFF2-40B4-BE49-F238E27FC236}">
                    <a16:creationId xmlns:a16="http://schemas.microsoft.com/office/drawing/2014/main" xmlns="" id="{23E60081-01AA-4AF3-B18A-D427048D9CF1}"/>
                  </a:ext>
                </a:extLst>
              </p:cNvPr>
              <p:cNvCxnSpPr/>
              <p:nvPr/>
            </p:nvCxnSpPr>
            <p:spPr>
              <a:xfrm flipV="1">
                <a:off x="6223647" y="3424057"/>
                <a:ext cx="445147" cy="64590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ctor de seta reta 94">
                <a:extLst>
                  <a:ext uri="{FF2B5EF4-FFF2-40B4-BE49-F238E27FC236}">
                    <a16:creationId xmlns:a16="http://schemas.microsoft.com/office/drawing/2014/main" xmlns="" id="{5E9D0038-A0F9-43E3-B200-BC0DA6D6B68D}"/>
                  </a:ext>
                </a:extLst>
              </p:cNvPr>
              <p:cNvCxnSpPr/>
              <p:nvPr/>
            </p:nvCxnSpPr>
            <p:spPr>
              <a:xfrm flipV="1">
                <a:off x="6664181" y="3390616"/>
                <a:ext cx="453922" cy="31140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ector de seta reta 95">
                <a:extLst>
                  <a:ext uri="{FF2B5EF4-FFF2-40B4-BE49-F238E27FC236}">
                    <a16:creationId xmlns:a16="http://schemas.microsoft.com/office/drawing/2014/main" xmlns="" id="{13DF2FA9-2100-4D0B-BD9B-A77A3B5123EB}"/>
                  </a:ext>
                </a:extLst>
              </p:cNvPr>
              <p:cNvCxnSpPr/>
              <p:nvPr/>
            </p:nvCxnSpPr>
            <p:spPr>
              <a:xfrm>
                <a:off x="7113192" y="3388700"/>
                <a:ext cx="418189" cy="33056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de seta reta 96">
                <a:extLst>
                  <a:ext uri="{FF2B5EF4-FFF2-40B4-BE49-F238E27FC236}">
                    <a16:creationId xmlns:a16="http://schemas.microsoft.com/office/drawing/2014/main" xmlns="" id="{021997BE-0E7D-40A2-98B9-EEB565628D55}"/>
                  </a:ext>
                </a:extLst>
              </p:cNvPr>
              <p:cNvCxnSpPr/>
              <p:nvPr/>
            </p:nvCxnSpPr>
            <p:spPr>
              <a:xfrm>
                <a:off x="7536104" y="3423535"/>
                <a:ext cx="411634" cy="24492"/>
              </a:xfrm>
              <a:prstGeom prst="straightConnector1">
                <a:avLst/>
              </a:prstGeom>
              <a:ln w="9525">
                <a:solidFill>
                  <a:srgbClr val="114D88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94D3C92F-9F55-4BF7-9B17-6BB004729035}"/>
                </a:ext>
              </a:extLst>
            </p:cNvPr>
            <p:cNvSpPr txBox="1"/>
            <p:nvPr/>
          </p:nvSpPr>
          <p:spPr>
            <a:xfrm>
              <a:off x="7320705" y="3327580"/>
              <a:ext cx="912493" cy="47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847"/>
                </a:lnSpc>
              </a:pPr>
              <a:endParaRPr lang="pt-BR" sz="800" b="1" dirty="0">
                <a:solidFill>
                  <a:srgbClr val="0E3B52"/>
                </a:solidFill>
              </a:endParaRPr>
            </a:p>
            <a:p>
              <a:pPr algn="r">
                <a:lnSpc>
                  <a:spcPts val="847"/>
                </a:lnSpc>
              </a:pPr>
              <a:r>
                <a:rPr lang="pt-BR" sz="800" b="1" dirty="0">
                  <a:solidFill>
                    <a:srgbClr val="0E3B52"/>
                  </a:solidFill>
                </a:rPr>
                <a:t>GRAIN </a:t>
              </a:r>
            </a:p>
            <a:p>
              <a:pPr algn="r">
                <a:lnSpc>
                  <a:spcPts val="847"/>
                </a:lnSpc>
              </a:pPr>
              <a:r>
                <a:rPr lang="pt-BR" sz="800" b="1" dirty="0">
                  <a:solidFill>
                    <a:srgbClr val="0E3B52"/>
                  </a:solidFill>
                </a:rPr>
                <a:t>PRODUCTION</a:t>
              </a:r>
            </a:p>
          </p:txBody>
        </p:sp>
      </p:grpSp>
      <p:sp>
        <p:nvSpPr>
          <p:cNvPr id="250" name="Elipse 249">
            <a:extLst>
              <a:ext uri="{FF2B5EF4-FFF2-40B4-BE49-F238E27FC236}">
                <a16:creationId xmlns:a16="http://schemas.microsoft.com/office/drawing/2014/main" xmlns="" id="{14CDC87E-1196-4C23-92C1-2EC4C67F6B2C}"/>
              </a:ext>
            </a:extLst>
          </p:cNvPr>
          <p:cNvSpPr/>
          <p:nvPr/>
        </p:nvSpPr>
        <p:spPr>
          <a:xfrm>
            <a:off x="7196356" y="1403306"/>
            <a:ext cx="945310" cy="945202"/>
          </a:xfrm>
          <a:prstGeom prst="ellipse">
            <a:avLst/>
          </a:prstGeom>
          <a:solidFill>
            <a:srgbClr val="EFC90B"/>
          </a:solidFill>
          <a:ln>
            <a:noFill/>
          </a:ln>
          <a:effectLst>
            <a:outerShdw blurRad="342900" dist="241300" dir="3720000" sx="97000" sy="97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431" tIns="38716" rIns="77431" bIns="38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52" name="Arco 251">
            <a:extLst>
              <a:ext uri="{FF2B5EF4-FFF2-40B4-BE49-F238E27FC236}">
                <a16:creationId xmlns:a16="http://schemas.microsoft.com/office/drawing/2014/main" xmlns="" id="{96F4020B-C82E-451D-A4AF-7641ACEB29D2}"/>
              </a:ext>
            </a:extLst>
          </p:cNvPr>
          <p:cNvSpPr/>
          <p:nvPr/>
        </p:nvSpPr>
        <p:spPr>
          <a:xfrm>
            <a:off x="4592604" y="-759759"/>
            <a:ext cx="3149452" cy="3149092"/>
          </a:xfrm>
          <a:prstGeom prst="arc">
            <a:avLst>
              <a:gd name="adj1" fmla="val 2939357"/>
              <a:gd name="adj2" fmla="val 961234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431" tIns="38716" rIns="77431" bIns="38716"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xmlns="" id="{4A66BD82-74C1-4466-8ED3-313BC8FEB1A7}"/>
              </a:ext>
            </a:extLst>
          </p:cNvPr>
          <p:cNvSpPr txBox="1"/>
          <p:nvPr/>
        </p:nvSpPr>
        <p:spPr>
          <a:xfrm>
            <a:off x="324973" y="4847272"/>
            <a:ext cx="506671" cy="169414"/>
          </a:xfrm>
          <a:prstGeom prst="rect">
            <a:avLst/>
          </a:prstGeom>
          <a:noFill/>
        </p:spPr>
        <p:txBody>
          <a:bodyPr wrap="none" lIns="77431" tIns="38716" rIns="77431" bIns="38716" rtlCol="0">
            <a:spAutoFit/>
          </a:bodyPr>
          <a:lstStyle/>
          <a:p>
            <a:r>
              <a:rPr lang="pt-BR" sz="600" dirty="0" err="1">
                <a:solidFill>
                  <a:srgbClr val="262626"/>
                </a:solidFill>
              </a:rPr>
              <a:t>Source</a:t>
            </a:r>
            <a:r>
              <a:rPr lang="pt-BR" sz="600" dirty="0">
                <a:solidFill>
                  <a:srgbClr val="262626"/>
                </a:solidFill>
              </a:rPr>
              <a:t>: PCI</a:t>
            </a:r>
          </a:p>
        </p:txBody>
      </p:sp>
      <p:sp>
        <p:nvSpPr>
          <p:cNvPr id="142" name="Retângulo 40">
            <a:extLst>
              <a:ext uri="{FF2B5EF4-FFF2-40B4-BE49-F238E27FC236}">
                <a16:creationId xmlns:a16="http://schemas.microsoft.com/office/drawing/2014/main" xmlns="" id="{341B0746-69E8-43D3-9500-E832BAD11771}"/>
              </a:ext>
            </a:extLst>
          </p:cNvPr>
          <p:cNvSpPr/>
          <p:nvPr/>
        </p:nvSpPr>
        <p:spPr>
          <a:xfrm>
            <a:off x="1747873" y="352978"/>
            <a:ext cx="1446047" cy="234573"/>
          </a:xfrm>
          <a:prstGeom prst="rect">
            <a:avLst/>
          </a:prstGeom>
        </p:spPr>
        <p:txBody>
          <a:bodyPr wrap="none" lIns="77431" tIns="38716" rIns="77431" bIns="38716">
            <a:spAutoFit/>
          </a:bodyPr>
          <a:lstStyle/>
          <a:p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PORQUE MATO GROSSO</a:t>
            </a:r>
            <a:endParaRPr lang="pt-BR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3" name="Triângulo isósceles 104">
            <a:extLst>
              <a:ext uri="{FF2B5EF4-FFF2-40B4-BE49-F238E27FC236}">
                <a16:creationId xmlns:a16="http://schemas.microsoft.com/office/drawing/2014/main" xmlns="" id="{9C81C233-9222-4DAD-BBA2-D8B3A5BCBB53}"/>
              </a:ext>
            </a:extLst>
          </p:cNvPr>
          <p:cNvSpPr/>
          <p:nvPr/>
        </p:nvSpPr>
        <p:spPr>
          <a:xfrm rot="5400000">
            <a:off x="8977748" y="2523928"/>
            <a:ext cx="103033" cy="88832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31" tIns="38716" rIns="77431" bIns="38716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xmlns="" id="{558F25B2-BEBE-445E-8525-E1C0CE775FD5}"/>
              </a:ext>
            </a:extLst>
          </p:cNvPr>
          <p:cNvSpPr txBox="1"/>
          <p:nvPr/>
        </p:nvSpPr>
        <p:spPr>
          <a:xfrm>
            <a:off x="377513" y="1039044"/>
            <a:ext cx="4040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164B85"/>
                </a:solidFill>
              </a:rPr>
              <a:t>TOTAL </a:t>
            </a:r>
            <a:r>
              <a:rPr lang="pt-BR" sz="1200" b="1" dirty="0">
                <a:solidFill>
                  <a:srgbClr val="164B85"/>
                </a:solidFill>
              </a:rPr>
              <a:t>AREA: </a:t>
            </a:r>
            <a:r>
              <a:rPr lang="pt-BR" sz="1200" dirty="0">
                <a:solidFill>
                  <a:srgbClr val="164B85"/>
                </a:solidFill>
              </a:rPr>
              <a:t>903.366 km²</a:t>
            </a:r>
          </a:p>
          <a:p>
            <a:r>
              <a:rPr lang="pt-BR" sz="1200" b="1" dirty="0" smtClean="0">
                <a:solidFill>
                  <a:srgbClr val="164B85"/>
                </a:solidFill>
              </a:rPr>
              <a:t>FORESTA </a:t>
            </a:r>
            <a:r>
              <a:rPr lang="pt-BR" sz="1200" b="1" dirty="0">
                <a:solidFill>
                  <a:srgbClr val="164B85"/>
                </a:solidFill>
              </a:rPr>
              <a:t>AREA: </a:t>
            </a:r>
            <a:r>
              <a:rPr lang="pt-BR" sz="1200" dirty="0">
                <a:solidFill>
                  <a:srgbClr val="164B85"/>
                </a:solidFill>
              </a:rPr>
              <a:t>520.884 km²</a:t>
            </a:r>
          </a:p>
          <a:p>
            <a:r>
              <a:rPr lang="pt-BR" sz="1200" b="1" dirty="0">
                <a:solidFill>
                  <a:srgbClr val="164B85"/>
                </a:solidFill>
              </a:rPr>
              <a:t>AREA IN PRODUCTION: </a:t>
            </a:r>
            <a:r>
              <a:rPr lang="pt-BR" sz="1200" dirty="0">
                <a:solidFill>
                  <a:srgbClr val="164B85"/>
                </a:solidFill>
              </a:rPr>
              <a:t>410.696 km²</a:t>
            </a:r>
          </a:p>
          <a:p>
            <a:r>
              <a:rPr lang="pt-BR" sz="1200" dirty="0" smtClean="0">
                <a:solidFill>
                  <a:srgbClr val="164B85"/>
                </a:solidFill>
              </a:rPr>
              <a:t>Produção de Grãos (16/17</a:t>
            </a:r>
            <a:r>
              <a:rPr lang="pt-BR" sz="1200" dirty="0">
                <a:solidFill>
                  <a:srgbClr val="164B85"/>
                </a:solidFill>
              </a:rPr>
              <a:t>) – 53 </a:t>
            </a:r>
            <a:r>
              <a:rPr lang="pt-BR" sz="1200" dirty="0" err="1">
                <a:solidFill>
                  <a:srgbClr val="164B85"/>
                </a:solidFill>
              </a:rPr>
              <a:t>Mton</a:t>
            </a:r>
            <a:endParaRPr lang="pt-BR" sz="1200" dirty="0">
              <a:solidFill>
                <a:srgbClr val="164B85"/>
              </a:solidFill>
            </a:endParaRPr>
          </a:p>
          <a:p>
            <a:r>
              <a:rPr lang="pt-BR" sz="1200" dirty="0" smtClean="0">
                <a:solidFill>
                  <a:srgbClr val="164B85"/>
                </a:solidFill>
              </a:rPr>
              <a:t>Rebanho (16</a:t>
            </a:r>
            <a:r>
              <a:rPr lang="pt-BR" sz="1200" dirty="0">
                <a:solidFill>
                  <a:srgbClr val="164B85"/>
                </a:solidFill>
              </a:rPr>
              <a:t>) – 29 milhões de cabeças </a:t>
            </a:r>
          </a:p>
        </p:txBody>
      </p:sp>
    </p:spTree>
    <p:extLst>
      <p:ext uri="{BB962C8B-B14F-4D97-AF65-F5344CB8AC3E}">
        <p14:creationId xmlns:p14="http://schemas.microsoft.com/office/powerpoint/2010/main" val="32953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48" grpId="0" animBg="1"/>
      <p:bldP spid="125" grpId="0"/>
      <p:bldP spid="126" grpId="0"/>
      <p:bldP spid="127" grpId="0"/>
      <p:bldP spid="128" grpId="0"/>
      <p:bldP spid="133" grpId="0"/>
      <p:bldP spid="134" grpId="0"/>
      <p:bldP spid="240" grpId="0" animBg="1"/>
      <p:bldP spid="241" grpId="0" animBg="1"/>
      <p:bldP spid="250" grpId="0" animBg="1"/>
      <p:bldP spid="252" grpId="0" animBg="1"/>
      <p:bldP spid="143" grpId="0" animBg="1"/>
      <p:bldP spid="1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8" y="1280564"/>
            <a:ext cx="8039992" cy="21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4936" y="676634"/>
            <a:ext cx="8600163" cy="378106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 smtClean="0">
                <a:solidFill>
                  <a:srgbClr val="3302BE"/>
                </a:solidFill>
              </a:rPr>
              <a:t>O </a:t>
            </a:r>
            <a:r>
              <a:rPr lang="pt-BR" sz="2000" b="1" dirty="0">
                <a:solidFill>
                  <a:srgbClr val="3302BE"/>
                </a:solidFill>
              </a:rPr>
              <a:t>SIMCAR é composto por um conjunto de ações técnicas, jurídicas e de tecnologia com os seguintes objetivos:</a:t>
            </a:r>
          </a:p>
          <a:p>
            <a:pPr marL="358775" indent="-358775" defTabSz="361950">
              <a:spcBef>
                <a:spcPts val="600"/>
              </a:spcBef>
              <a:spcAft>
                <a:spcPts val="600"/>
              </a:spcAft>
              <a:tabLst>
                <a:tab pos="361950" algn="l"/>
              </a:tabLst>
            </a:pPr>
            <a:r>
              <a:rPr lang="pt-BR" sz="1800" b="1" dirty="0">
                <a:solidFill>
                  <a:srgbClr val="0070C0"/>
                </a:solidFill>
              </a:rPr>
              <a:t>Restaurar</a:t>
            </a:r>
            <a:r>
              <a:rPr lang="pt-BR" sz="1800" b="1" dirty="0" smtClean="0">
                <a:solidFill>
                  <a:srgbClr val="0070C0"/>
                </a:solidFill>
              </a:rPr>
              <a:t> </a:t>
            </a:r>
            <a:r>
              <a:rPr lang="pt-BR" sz="1800" b="1" dirty="0">
                <a:solidFill>
                  <a:srgbClr val="0070C0"/>
                </a:solidFill>
              </a:rPr>
              <a:t>a normalidade do cadastro ambiental </a:t>
            </a:r>
            <a:r>
              <a:rPr lang="pt-BR" sz="1800" b="1" dirty="0" smtClean="0">
                <a:solidFill>
                  <a:srgbClr val="0070C0"/>
                </a:solidFill>
              </a:rPr>
              <a:t>rural no Estado e a base </a:t>
            </a:r>
            <a:r>
              <a:rPr lang="pt-BR" sz="1800" b="1" dirty="0">
                <a:solidFill>
                  <a:srgbClr val="0070C0"/>
                </a:solidFill>
              </a:rPr>
              <a:t>de dados </a:t>
            </a:r>
            <a:r>
              <a:rPr lang="pt-BR" sz="1800" b="1" dirty="0" smtClean="0">
                <a:solidFill>
                  <a:srgbClr val="0070C0"/>
                </a:solidFill>
              </a:rPr>
              <a:t>da SEMA;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b="1" dirty="0" smtClean="0">
                <a:solidFill>
                  <a:srgbClr val="0070C0"/>
                </a:solidFill>
              </a:rPr>
              <a:t>Garantir que os </a:t>
            </a:r>
            <a:r>
              <a:rPr lang="pt-BR" sz="1800" b="1" dirty="0">
                <a:solidFill>
                  <a:srgbClr val="0070C0"/>
                </a:solidFill>
              </a:rPr>
              <a:t>dados de entrada sejam aqueles necessários ao órgão;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70C0"/>
                </a:solidFill>
              </a:rPr>
              <a:t>Garantir que </a:t>
            </a:r>
            <a:r>
              <a:rPr lang="pt-BR" sz="1800" b="1" dirty="0" smtClean="0">
                <a:solidFill>
                  <a:srgbClr val="0070C0"/>
                </a:solidFill>
              </a:rPr>
              <a:t>uma </a:t>
            </a:r>
            <a:r>
              <a:rPr lang="pt-BR" sz="1800" b="1" dirty="0">
                <a:solidFill>
                  <a:srgbClr val="0070C0"/>
                </a:solidFill>
              </a:rPr>
              <a:t>série de validações automáticas sejam feitas antes do dados entrar na SEMA, aumentando a qualidade e produtividade da Secretaria;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70C0"/>
                </a:solidFill>
              </a:rPr>
              <a:t>Receber os dados necessários para serem exportados ao SICAR ao final do processo;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70C0"/>
                </a:solidFill>
              </a:rPr>
              <a:t>Trazer mecanismos de geoprocessamento de ponta para aumentar a qualidade do dados entregue pelo interessado</a:t>
            </a:r>
            <a:r>
              <a:rPr lang="pt-BR" sz="1800" b="1" dirty="0" smtClean="0">
                <a:solidFill>
                  <a:srgbClr val="0070C0"/>
                </a:solidFill>
              </a:rPr>
              <a:t>.</a:t>
            </a:r>
            <a:endParaRPr lang="pt-BR" sz="2000" b="1" dirty="0" smtClean="0">
              <a:solidFill>
                <a:srgbClr val="0070C0"/>
              </a:solidFill>
            </a:endParaRPr>
          </a:p>
          <a:p>
            <a:pPr marL="444500" indent="-165100">
              <a:spcBef>
                <a:spcPts val="600"/>
              </a:spcBef>
              <a:spcAft>
                <a:spcPts val="600"/>
              </a:spcAft>
            </a:pP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948180" y="53472"/>
            <a:ext cx="7195820" cy="35449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rgbClr val="0070C0"/>
                </a:solidFill>
              </a:rPr>
              <a:t>- SISTEMA MATO-GROSSENCE DE CADASTRO AMBIENTAL RURAL</a:t>
            </a:r>
            <a:endParaRPr lang="pt-BR" sz="2200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17273"/>
            <a:ext cx="1765300" cy="26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7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4937" y="1032235"/>
            <a:ext cx="8418042" cy="36004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b="1" dirty="0">
                <a:solidFill>
                  <a:srgbClr val="0070C0"/>
                </a:solidFill>
              </a:rPr>
              <a:t>Os dados de entrada sejam aqueles necessários ao órgão;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b="1" dirty="0">
                <a:solidFill>
                  <a:srgbClr val="0070C0"/>
                </a:solidFill>
              </a:rPr>
              <a:t>Que uma série de validações automáticas sejam feitas antes do dados entrar na SEMA, aumentando a qualidade e produtividade da Secretaria;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b="1" dirty="0">
                <a:solidFill>
                  <a:srgbClr val="0070C0"/>
                </a:solidFill>
              </a:rPr>
              <a:t>Receber os dados necessários para serem exportados ao SICAR ao final do processo;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b="1" dirty="0">
                <a:solidFill>
                  <a:srgbClr val="0070C0"/>
                </a:solidFill>
              </a:rPr>
              <a:t>Trazer mecanismos de geoprocessamento de ponta para aumentar a qualidade do dados entregue pelo interessado.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948180" y="53472"/>
            <a:ext cx="7195820" cy="35449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rgbClr val="0070C0"/>
                </a:solidFill>
              </a:rPr>
              <a:t>- SISTEMA MATO-GROSSENCE DE CADASTRO AMBIENTAL RURAL</a:t>
            </a:r>
            <a:endParaRPr lang="pt-BR" sz="22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17273"/>
            <a:ext cx="1765300" cy="26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7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948180" y="53472"/>
            <a:ext cx="7195820" cy="35449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rgbClr val="0070C0"/>
                </a:solidFill>
              </a:rPr>
              <a:t>- SISTEMA MATO-GROSSENCE DE CADASTRO AMBIENTAL RURAL</a:t>
            </a:r>
            <a:endParaRPr lang="pt-BR" sz="2200" b="1" dirty="0">
              <a:solidFill>
                <a:srgbClr val="0070C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17273"/>
            <a:ext cx="1765300" cy="26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82880" y="854683"/>
            <a:ext cx="8643143" cy="3582450"/>
            <a:chOff x="558800" y="2743199"/>
            <a:chExt cx="12386734" cy="4776599"/>
          </a:xfrm>
        </p:grpSpPr>
        <p:graphicFrame>
          <p:nvGraphicFramePr>
            <p:cNvPr id="17" name="Diagrama 16"/>
            <p:cNvGraphicFramePr/>
            <p:nvPr>
              <p:extLst>
                <p:ext uri="{D42A27DB-BD31-4B8C-83A1-F6EECF244321}">
                  <p14:modId xmlns:p14="http://schemas.microsoft.com/office/powerpoint/2010/main" val="2275910604"/>
                </p:ext>
              </p:extLst>
            </p:nvPr>
          </p:nvGraphicFramePr>
          <p:xfrm>
            <a:off x="558800" y="3165631"/>
            <a:ext cx="11074400" cy="40745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8" name="Seta para a Direita 7"/>
            <p:cNvSpPr/>
            <p:nvPr/>
          </p:nvSpPr>
          <p:spPr>
            <a:xfrm>
              <a:off x="5419742" y="4435356"/>
              <a:ext cx="700576" cy="7643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19" name="Seta para a Direita 8"/>
            <p:cNvSpPr/>
            <p:nvPr/>
          </p:nvSpPr>
          <p:spPr>
            <a:xfrm>
              <a:off x="9849784" y="4435356"/>
              <a:ext cx="575734" cy="7643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graphicFrame>
          <p:nvGraphicFramePr>
            <p:cNvPr id="20" name="Diagrama 19"/>
            <p:cNvGraphicFramePr/>
            <p:nvPr>
              <p:extLst>
                <p:ext uri="{D42A27DB-BD31-4B8C-83A1-F6EECF244321}">
                  <p14:modId xmlns:p14="http://schemas.microsoft.com/office/powerpoint/2010/main" val="1472744080"/>
                </p:ext>
              </p:extLst>
            </p:nvPr>
          </p:nvGraphicFramePr>
          <p:xfrm>
            <a:off x="9398001" y="2743199"/>
            <a:ext cx="3547533" cy="44969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30" y="3165629"/>
              <a:ext cx="3730991" cy="3299204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>
              <a:off x="6291997" y="6411802"/>
              <a:ext cx="334814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i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Processamento, Verificação e Validação Automatizada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52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8" y="645564"/>
            <a:ext cx="8039992" cy="2110336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300844" y="2959100"/>
            <a:ext cx="6858000" cy="17907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 – Programa de Regularização Ambiental</a:t>
            </a:r>
            <a:endParaRPr lang="pt-BR" sz="4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5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 - Apresentação Gov - 4-3-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2" descr="M:\C R I A Ç Ã O\2015\Governo MT\01 Janeiro\Kits - Secretarias\Para desdobramentos\SEMA\Logos SEMA\Logos SEMA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75" y="3294251"/>
            <a:ext cx="2536849" cy="86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444585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>
                    <a:lumMod val="75000"/>
                  </a:schemeClr>
                </a:solidFill>
              </a:rPr>
              <a:t>FONES: (65)  3613-7362</a:t>
            </a:r>
          </a:p>
          <a:p>
            <a:pPr algn="ctr"/>
            <a:r>
              <a:rPr lang="pt-BR" sz="900" b="1" dirty="0" smtClean="0">
                <a:solidFill>
                  <a:schemeClr val="bg1">
                    <a:lumMod val="75000"/>
                  </a:schemeClr>
                </a:solidFill>
              </a:rPr>
              <a:t>RUA C ESQUINA COM A RUA F – CENTRO POLÍTICO ADMINISTRATIVO -  CPA – 78050-970 – CUIABÁ – MATO GROSSO </a:t>
            </a:r>
            <a:endParaRPr lang="pt-BR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71699" y="161844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Alex </a:t>
            </a:r>
            <a:r>
              <a:rPr lang="pt-BR" sz="2800" dirty="0" err="1">
                <a:solidFill>
                  <a:schemeClr val="bg1"/>
                </a:solidFill>
              </a:rPr>
              <a:t>Marega</a:t>
            </a:r>
            <a:endParaRPr lang="pt-BR" sz="2800" dirty="0">
              <a:solidFill>
                <a:schemeClr val="bg1"/>
              </a:solidFill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Secretário Adjunto de Gestão Ambiental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hlinkClick r:id="rId5"/>
              </a:rPr>
              <a:t>alexmarega@sema.mt.gov.br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2407" y="94538"/>
            <a:ext cx="8660572" cy="569636"/>
          </a:xfrm>
          <a:prstGeom prst="rect">
            <a:avLst/>
          </a:prstGeom>
        </p:spPr>
        <p:txBody>
          <a:bodyPr/>
          <a:lstStyle/>
          <a:p>
            <a:r>
              <a:rPr lang="pt-BR" sz="2000" dirty="0">
                <a:solidFill>
                  <a:srgbClr val="33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EVOLUÇÃO DA REGULARIZAÇÃO AMBIENTAL EM MT</a:t>
            </a:r>
          </a:p>
        </p:txBody>
      </p:sp>
      <p:pic>
        <p:nvPicPr>
          <p:cNvPr id="12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663"/>
            <a:ext cx="3365500" cy="271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1377" y="2930751"/>
            <a:ext cx="1782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SLAPR</a:t>
            </a:r>
            <a:endParaRPr lang="pt-BR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5" name="Imagem 24"/>
          <p:cNvPicPr/>
          <p:nvPr/>
        </p:nvPicPr>
        <p:blipFill>
          <a:blip r:embed="rId4"/>
          <a:stretch>
            <a:fillRect/>
          </a:stretch>
        </p:blipFill>
        <p:spPr>
          <a:xfrm>
            <a:off x="4686300" y="1197190"/>
            <a:ext cx="4330700" cy="3784129"/>
          </a:xfrm>
          <a:prstGeom prst="rect">
            <a:avLst/>
          </a:prstGeom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356013" y="714600"/>
            <a:ext cx="8660573" cy="4825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/>
              <a:t>Sistema de Licenciamento Ambiental em Propriedades Rurais</a:t>
            </a:r>
            <a:endParaRPr lang="pt-BR" sz="2400" b="1" dirty="0"/>
          </a:p>
        </p:txBody>
      </p:sp>
      <p:pic>
        <p:nvPicPr>
          <p:cNvPr id="28" name="Imagem 27"/>
          <p:cNvPicPr/>
          <p:nvPr/>
        </p:nvPicPr>
        <p:blipFill>
          <a:blip r:embed="rId5"/>
          <a:stretch>
            <a:fillRect/>
          </a:stretch>
        </p:blipFill>
        <p:spPr>
          <a:xfrm>
            <a:off x="5716111" y="2262658"/>
            <a:ext cx="1455896" cy="1380104"/>
          </a:xfrm>
          <a:prstGeom prst="rect">
            <a:avLst/>
          </a:prstGeom>
        </p:spPr>
      </p:pic>
      <p:sp>
        <p:nvSpPr>
          <p:cNvPr id="30" name="Seta para a direita 29"/>
          <p:cNvSpPr/>
          <p:nvPr/>
        </p:nvSpPr>
        <p:spPr>
          <a:xfrm>
            <a:off x="3520270" y="1918574"/>
            <a:ext cx="1305727" cy="2024353"/>
          </a:xfrm>
          <a:prstGeom prst="rightArrow">
            <a:avLst>
              <a:gd name="adj1" fmla="val 67436"/>
              <a:gd name="adj2" fmla="val 42052"/>
            </a:avLst>
          </a:prstGeom>
          <a:solidFill>
            <a:srgbClr val="1813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Cadastro com imagens de satélite</a:t>
            </a:r>
          </a:p>
        </p:txBody>
      </p:sp>
    </p:spTree>
    <p:extLst>
      <p:ext uri="{BB962C8B-B14F-4D97-AF65-F5344CB8AC3E}">
        <p14:creationId xmlns:p14="http://schemas.microsoft.com/office/powerpoint/2010/main" val="19151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lexmarega\Desktop\Apresentação Reestruturação\Imágens Imóvel Rural\3 Imóvel Rural + Rios + AP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793"/>
            <a:ext cx="9144000" cy="32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to 3"/>
          <p:cNvCxnSpPr/>
          <p:nvPr/>
        </p:nvCxnSpPr>
        <p:spPr>
          <a:xfrm flipH="1" flipV="1">
            <a:off x="1425378" y="765771"/>
            <a:ext cx="1202406" cy="11039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4572000" y="756349"/>
            <a:ext cx="1008112" cy="15453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378984" y="756349"/>
            <a:ext cx="1049000" cy="18154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6948264" y="765771"/>
            <a:ext cx="500112" cy="21300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endCxn id="27" idx="0"/>
          </p:cNvCxnSpPr>
          <p:nvPr/>
        </p:nvCxnSpPr>
        <p:spPr>
          <a:xfrm flipH="1">
            <a:off x="2453556" y="2858381"/>
            <a:ext cx="174228" cy="15239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6477000" y="2895786"/>
            <a:ext cx="498715" cy="14851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de cantos arredondados 22"/>
          <p:cNvSpPr/>
          <p:nvPr/>
        </p:nvSpPr>
        <p:spPr>
          <a:xfrm>
            <a:off x="264638" y="109042"/>
            <a:ext cx="2304256" cy="656729"/>
          </a:xfrm>
          <a:prstGeom prst="roundRect">
            <a:avLst/>
          </a:prstGeom>
          <a:solidFill>
            <a:srgbClr val="FF0000">
              <a:alpha val="45000"/>
            </a:srgb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/>
          <a:p>
            <a:pPr marL="80963" algn="ctr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>
                <a:tab pos="87313" algn="l"/>
              </a:tabLst>
            </a:pPr>
            <a:r>
              <a:rPr lang="pt-B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Delimitação do polígono do imóvel rural</a:t>
            </a:r>
            <a:endParaRPr lang="pt-B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2965473" y="105205"/>
            <a:ext cx="2890462" cy="6605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/>
          <a:p>
            <a:pPr marL="80963" algn="ctr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>
                <a:tab pos="87313" algn="l"/>
              </a:tabLst>
            </a:pPr>
            <a:r>
              <a:rPr lang="pt-B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Recursos Hídricos e Áreas de Preservação Permanente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241302" y="118465"/>
            <a:ext cx="2669366" cy="6473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/>
          <a:p>
            <a:pPr marL="80963" algn="ctr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>
                <a:tab pos="87313" algn="l"/>
              </a:tabLst>
            </a:pPr>
            <a:r>
              <a:rPr lang="pt-B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Áreas </a:t>
            </a: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 </a:t>
            </a:r>
            <a:r>
              <a:rPr lang="pt-B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Remanescentes de Vegetação Nativa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1301428" y="4382365"/>
            <a:ext cx="2304256" cy="656729"/>
          </a:xfrm>
          <a:prstGeom prst="roundRect">
            <a:avLst/>
          </a:prstGeom>
          <a:solidFill>
            <a:srgbClr val="FF0000">
              <a:alpha val="29000"/>
            </a:srgb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/>
          <a:p>
            <a:pPr marL="80963" algn="ctr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>
                <a:tab pos="87313" algn="l"/>
              </a:tabLst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Atividades Desenvolvidas</a:t>
            </a:r>
            <a:endParaRPr lang="pt-BR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Espaço Reservado para Conteúdo 2"/>
          <p:cNvSpPr txBox="1">
            <a:spLocks/>
          </p:cNvSpPr>
          <p:nvPr/>
        </p:nvSpPr>
        <p:spPr>
          <a:xfrm>
            <a:off x="0" y="2027669"/>
            <a:ext cx="1524778" cy="1088162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7313" indent="0" algn="ctr" eaLnBrk="1" hangingPunct="1">
              <a:buFont typeface="Wingdings 3" pitchFamily="18" charset="2"/>
              <a:buNone/>
              <a:defRPr/>
            </a:pPr>
            <a:r>
              <a:rPr lang="pt-BR" sz="1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Base de Dados do Órgão Ambiental</a:t>
            </a:r>
            <a:endParaRPr lang="pt-BR" sz="1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5641032" y="4380947"/>
            <a:ext cx="2669366" cy="656729"/>
          </a:xfrm>
          <a:prstGeom prst="roundRect">
            <a:avLst/>
          </a:prstGeom>
          <a:solidFill>
            <a:schemeClr val="tx2">
              <a:lumMod val="75000"/>
              <a:alpha val="72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/>
          <a:lstStyle/>
          <a:p>
            <a:pPr marL="80963" indent="0" algn="ctr" eaLnBrk="1" hangingPunct="1">
              <a:spcBef>
                <a:spcPts val="0"/>
              </a:spcBef>
              <a:spcAft>
                <a:spcPts val="300"/>
              </a:spcAft>
              <a:buFont typeface="Wingdings 3" pitchFamily="18" charset="2"/>
              <a:buNone/>
              <a:tabLst>
                <a:tab pos="87313" algn="l"/>
              </a:tabLst>
              <a:defRPr/>
            </a:pPr>
            <a:r>
              <a:rPr lang="pt-BR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Área </a:t>
            </a:r>
            <a:r>
              <a:rPr lang="pt-B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Reserva Legal</a:t>
            </a:r>
          </a:p>
        </p:txBody>
      </p:sp>
    </p:spTree>
    <p:extLst>
      <p:ext uri="{BB962C8B-B14F-4D97-AF65-F5344CB8AC3E}">
        <p14:creationId xmlns:p14="http://schemas.microsoft.com/office/powerpoint/2010/main" val="26087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515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2407" y="94538"/>
            <a:ext cx="8660572" cy="569636"/>
          </a:xfrm>
          <a:prstGeom prst="rect">
            <a:avLst/>
          </a:prstGeom>
        </p:spPr>
        <p:txBody>
          <a:bodyPr/>
          <a:lstStyle/>
          <a:p>
            <a:r>
              <a:rPr lang="pt-BR" sz="2000" dirty="0">
                <a:solidFill>
                  <a:srgbClr val="33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EVOLUÇÃO DA REGULARIZAÇÃO AMBIENTAL EM MT</a:t>
            </a:r>
          </a:p>
        </p:txBody>
      </p:sp>
      <p:pic>
        <p:nvPicPr>
          <p:cNvPr id="12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591"/>
            <a:ext cx="3365500" cy="271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80277" y="2693364"/>
            <a:ext cx="1782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SLAPR</a:t>
            </a:r>
            <a:endParaRPr lang="pt-BR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09" y="651458"/>
            <a:ext cx="1408841" cy="80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2"/>
          <p:cNvGrpSpPr>
            <a:grpSpLocks/>
          </p:cNvGrpSpPr>
          <p:nvPr/>
        </p:nvGrpSpPr>
        <p:grpSpPr bwMode="auto">
          <a:xfrm rot="987272">
            <a:off x="4534525" y="937867"/>
            <a:ext cx="3945037" cy="3348251"/>
            <a:chOff x="1632" y="1248"/>
            <a:chExt cx="2682" cy="2286"/>
          </a:xfrm>
        </p:grpSpPr>
        <p:sp>
          <p:nvSpPr>
            <p:cNvPr id="1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339933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 sz="1000" dirty="0"/>
            </a:p>
          </p:txBody>
        </p:sp>
        <p:sp>
          <p:nvSpPr>
            <p:cNvPr id="18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C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algn="ctr">
                <a:defRPr/>
              </a:pPr>
              <a:endParaRPr lang="pt-BR" sz="1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32F228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pt-BR" sz="1000" dirty="0"/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46438" y="1610313"/>
            <a:ext cx="18974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MONITORAMENTO REMOTO </a:t>
            </a:r>
          </a:p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GEOTECNOLOGIA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884276" y="1790656"/>
            <a:ext cx="17907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REGULARIZAÇÃO </a:t>
            </a:r>
            <a:r>
              <a:rPr lang="pt-BR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AMBIENTAL</a:t>
            </a:r>
            <a:endParaRPr lang="pt-BR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058275" y="3453684"/>
            <a:ext cx="1826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LICENCIAMENTO AMBIENTAL</a:t>
            </a: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924">
            <a:off x="6802097" y="1902410"/>
            <a:ext cx="254758" cy="3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397">
            <a:off x="6828802" y="1499998"/>
            <a:ext cx="254758" cy="3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365500" y="2137087"/>
            <a:ext cx="1358900" cy="1475297"/>
          </a:xfrm>
          <a:prstGeom prst="rightArrow">
            <a:avLst/>
          </a:prstGeom>
          <a:solidFill>
            <a:srgbClr val="1813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779627" y="2539477"/>
            <a:ext cx="2486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MT LEGAL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4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4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: Cantos Arredondados 41"/>
          <p:cNvSpPr/>
          <p:nvPr/>
        </p:nvSpPr>
        <p:spPr>
          <a:xfrm>
            <a:off x="142875" y="799743"/>
            <a:ext cx="3309989" cy="1279102"/>
          </a:xfrm>
          <a:prstGeom prst="roundRect">
            <a:avLst>
              <a:gd name="adj" fmla="val 797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350"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</a:t>
            </a:r>
            <a:r>
              <a:rPr lang="pt-BR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 ambiental</a:t>
            </a:r>
            <a:r>
              <a:rPr lang="pt-B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jurídica, de procedimentos e tecnológica para a desburocratização do SLAPR com o objetivo de trazer mais propriedades para o banco de dados da SEMA.</a:t>
            </a:r>
          </a:p>
        </p:txBody>
      </p:sp>
      <p:sp>
        <p:nvSpPr>
          <p:cNvPr id="46" name="Retângulo: Cantos Arredondados 45"/>
          <p:cNvSpPr/>
          <p:nvPr/>
        </p:nvSpPr>
        <p:spPr>
          <a:xfrm>
            <a:off x="142872" y="2335634"/>
            <a:ext cx="3309992" cy="1279103"/>
          </a:xfrm>
          <a:prstGeom prst="roundRect">
            <a:avLst>
              <a:gd name="adj" fmla="val 797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350"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Atualização da base tecnológica de sistemas e da cartografia estadual que assumiu o DATUM cartográfico nacional SIRGAS 2.000</a:t>
            </a:r>
          </a:p>
        </p:txBody>
      </p:sp>
      <p:sp>
        <p:nvSpPr>
          <p:cNvPr id="47" name="Retângulo: Cantos Arredondados 46"/>
          <p:cNvSpPr/>
          <p:nvPr/>
        </p:nvSpPr>
        <p:spPr>
          <a:xfrm>
            <a:off x="142872" y="3871526"/>
            <a:ext cx="3309992" cy="1193393"/>
          </a:xfrm>
          <a:prstGeom prst="roundRect">
            <a:avLst>
              <a:gd name="adj" fmla="val 797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350" algn="just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Implantação conjunta da SEMA, ONGs, Associações de produtores agropecuários e da indústria da madeira e ministério público.</a:t>
            </a:r>
          </a:p>
        </p:txBody>
      </p:sp>
      <p:sp>
        <p:nvSpPr>
          <p:cNvPr id="16" name="Espaço Reservado para Texto 3"/>
          <p:cNvSpPr txBox="1">
            <a:spLocks/>
          </p:cNvSpPr>
          <p:nvPr/>
        </p:nvSpPr>
        <p:spPr>
          <a:xfrm>
            <a:off x="4581559" y="1251255"/>
            <a:ext cx="644626" cy="28620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pt-BR" sz="1800" i="1" kern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CAR</a:t>
            </a:r>
          </a:p>
        </p:txBody>
      </p:sp>
      <p:sp>
        <p:nvSpPr>
          <p:cNvPr id="17" name="Espaço Reservado para Texto 3"/>
          <p:cNvSpPr txBox="1">
            <a:spLocks/>
          </p:cNvSpPr>
          <p:nvPr/>
        </p:nvSpPr>
        <p:spPr>
          <a:xfrm>
            <a:off x="7011067" y="1245083"/>
            <a:ext cx="1271787" cy="28620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defPPr>
              <a:defRPr lang="en-US"/>
            </a:defPPr>
            <a:lvl1pPr indent="0" defTabSz="914377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b="1" i="1">
                <a:latin typeface="Arial" pitchFamily="34" charset="0"/>
                <a:cs typeface="Arial" pitchFamily="34" charset="0"/>
              </a:defRPr>
            </a:lvl1pPr>
            <a:lvl2pPr marL="457189" indent="0" defTabSz="914377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 defTabSz="914377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 defTabSz="914377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 defTabSz="914377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594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LICENÇAS</a:t>
            </a:r>
          </a:p>
        </p:txBody>
      </p:sp>
      <p:sp>
        <p:nvSpPr>
          <p:cNvPr id="10" name="Retângulo: Cantos Arredondados 9"/>
          <p:cNvSpPr/>
          <p:nvPr/>
        </p:nvSpPr>
        <p:spPr>
          <a:xfrm>
            <a:off x="3886200" y="1559974"/>
            <a:ext cx="2286000" cy="1373726"/>
          </a:xfrm>
          <a:prstGeom prst="roundRect">
            <a:avLst>
              <a:gd name="adj" fmla="val 7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b="1" dirty="0"/>
              <a:t>Emissão do cadastro ambiental rural por meio do sistema ambiental da SEMA</a:t>
            </a:r>
          </a:p>
        </p:txBody>
      </p:sp>
      <p:sp>
        <p:nvSpPr>
          <p:cNvPr id="20" name="Retângulo: Cantos Arredondados 19"/>
          <p:cNvSpPr/>
          <p:nvPr/>
        </p:nvSpPr>
        <p:spPr>
          <a:xfrm>
            <a:off x="3886200" y="3083595"/>
            <a:ext cx="2286000" cy="1369579"/>
          </a:xfrm>
          <a:prstGeom prst="roundRect">
            <a:avLst>
              <a:gd name="adj" fmla="val 6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b="1" dirty="0"/>
              <a:t>Emissão do TAC por meio do PRAD Online, módulo do sistema ambiental da SEMA.</a:t>
            </a:r>
          </a:p>
        </p:txBody>
      </p:sp>
      <p:sp>
        <p:nvSpPr>
          <p:cNvPr id="21" name="Retângulo: Cantos Arredondados 20"/>
          <p:cNvSpPr/>
          <p:nvPr/>
        </p:nvSpPr>
        <p:spPr>
          <a:xfrm>
            <a:off x="6523334" y="1581328"/>
            <a:ext cx="2277766" cy="347620"/>
          </a:xfrm>
          <a:prstGeom prst="roundRect">
            <a:avLst>
              <a:gd name="adj" fmla="val 7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b="1" dirty="0" smtClean="0"/>
              <a:t>PEF e PMFS</a:t>
            </a:r>
            <a:endParaRPr lang="pt-BR" b="1" dirty="0"/>
          </a:p>
        </p:txBody>
      </p:sp>
      <p:sp>
        <p:nvSpPr>
          <p:cNvPr id="22" name="Espaço Reservado para Texto 3"/>
          <p:cNvSpPr txBox="1">
            <a:spLocks/>
          </p:cNvSpPr>
          <p:nvPr/>
        </p:nvSpPr>
        <p:spPr>
          <a:xfrm>
            <a:off x="4476387" y="859206"/>
            <a:ext cx="854970" cy="286205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pt-BR" sz="1800" i="1" kern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70C0"/>
                </a:solidFill>
              </a:rPr>
              <a:t>1ª Etapa</a:t>
            </a:r>
          </a:p>
        </p:txBody>
      </p:sp>
      <p:sp>
        <p:nvSpPr>
          <p:cNvPr id="23" name="Espaço Reservado para Texto 3"/>
          <p:cNvSpPr txBox="1">
            <a:spLocks/>
          </p:cNvSpPr>
          <p:nvPr/>
        </p:nvSpPr>
        <p:spPr>
          <a:xfrm>
            <a:off x="6718098" y="859206"/>
            <a:ext cx="1676602" cy="2862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pt-BR" sz="1800" i="1" kern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rgbClr val="0070C0"/>
                </a:solidFill>
              </a:rPr>
              <a:t>Etapas seguintes</a:t>
            </a:r>
          </a:p>
        </p:txBody>
      </p:sp>
      <p:sp>
        <p:nvSpPr>
          <p:cNvPr id="24" name="Retângulo: Cantos Arredondados 23"/>
          <p:cNvSpPr/>
          <p:nvPr/>
        </p:nvSpPr>
        <p:spPr>
          <a:xfrm>
            <a:off x="6492823" y="2078844"/>
            <a:ext cx="2308277" cy="854856"/>
          </a:xfrm>
          <a:prstGeom prst="roundRect">
            <a:avLst>
              <a:gd name="adj" fmla="val 7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b="1" dirty="0"/>
              <a:t>Autorização para limpeza de pastagem</a:t>
            </a:r>
          </a:p>
        </p:txBody>
      </p:sp>
      <p:sp>
        <p:nvSpPr>
          <p:cNvPr id="25" name="Retângulo: Cantos Arredondados 24"/>
          <p:cNvSpPr/>
          <p:nvPr/>
        </p:nvSpPr>
        <p:spPr>
          <a:xfrm>
            <a:off x="6492823" y="3083596"/>
            <a:ext cx="2308277" cy="531142"/>
          </a:xfrm>
          <a:prstGeom prst="roundRect">
            <a:avLst>
              <a:gd name="adj" fmla="val 7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b="1" dirty="0" smtClean="0"/>
              <a:t>LP ;  LI ;  LO</a:t>
            </a:r>
            <a:endParaRPr lang="pt-BR" b="1" dirty="0"/>
          </a:p>
        </p:txBody>
      </p:sp>
      <p:sp>
        <p:nvSpPr>
          <p:cNvPr id="26" name="Retângulo: Cantos Arredondados 25"/>
          <p:cNvSpPr/>
          <p:nvPr/>
        </p:nvSpPr>
        <p:spPr>
          <a:xfrm>
            <a:off x="6492823" y="3787833"/>
            <a:ext cx="2308277" cy="596696"/>
          </a:xfrm>
          <a:prstGeom prst="roundRect">
            <a:avLst>
              <a:gd name="adj" fmla="val 7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b="1" dirty="0"/>
              <a:t>Outras licenças e autorização</a:t>
            </a: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47660" y="43705"/>
            <a:ext cx="9015060" cy="56963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>
                <a:solidFill>
                  <a:srgbClr val="0070C0"/>
                </a:solidFill>
              </a:rPr>
              <a:t>MT </a:t>
            </a:r>
            <a:r>
              <a:rPr lang="pt-BR" sz="2200" b="1" dirty="0" smtClean="0">
                <a:solidFill>
                  <a:srgbClr val="0070C0"/>
                </a:solidFill>
              </a:rPr>
              <a:t>LEGAL - </a:t>
            </a:r>
            <a:r>
              <a:rPr lang="pt-BR" sz="2200" b="1" dirty="0">
                <a:solidFill>
                  <a:srgbClr val="0070C0"/>
                </a:solidFill>
              </a:rPr>
              <a:t>Programa </a:t>
            </a:r>
            <a:r>
              <a:rPr lang="pt-BR" sz="2200" b="1" dirty="0" smtClean="0">
                <a:solidFill>
                  <a:srgbClr val="0070C0"/>
                </a:solidFill>
              </a:rPr>
              <a:t>Mato-grossense  </a:t>
            </a:r>
            <a:r>
              <a:rPr lang="pt-BR" sz="2200" b="1" dirty="0">
                <a:solidFill>
                  <a:srgbClr val="0070C0"/>
                </a:solidFill>
              </a:rPr>
              <a:t>de Regularização Ambiental Rural</a:t>
            </a:r>
          </a:p>
        </p:txBody>
      </p:sp>
    </p:spTree>
    <p:extLst>
      <p:ext uri="{BB962C8B-B14F-4D97-AF65-F5344CB8AC3E}">
        <p14:creationId xmlns:p14="http://schemas.microsoft.com/office/powerpoint/2010/main" val="42204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ço Reservado para Texto 3"/>
          <p:cNvSpPr txBox="1">
            <a:spLocks/>
          </p:cNvSpPr>
          <p:nvPr/>
        </p:nvSpPr>
        <p:spPr>
          <a:xfrm>
            <a:off x="1728775" y="910987"/>
            <a:ext cx="1927561" cy="286205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pt-BR" sz="1800" i="1" kern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Impacto do CAR-MT</a:t>
            </a:r>
          </a:p>
        </p:txBody>
      </p:sp>
      <p:sp>
        <p:nvSpPr>
          <p:cNvPr id="23" name="Espaço Reservado para Texto 3"/>
          <p:cNvSpPr txBox="1">
            <a:spLocks/>
          </p:cNvSpPr>
          <p:nvPr/>
        </p:nvSpPr>
        <p:spPr>
          <a:xfrm>
            <a:off x="6254548" y="779718"/>
            <a:ext cx="2152852" cy="2743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pt-BR" sz="1800" i="1" kern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/>
                </a:solidFill>
              </a:rPr>
              <a:t>Resultados do CAR-MT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9" y="1197193"/>
            <a:ext cx="5486394" cy="3806606"/>
          </a:xfrm>
          <a:prstGeom prst="rect">
            <a:avLst/>
          </a:prstGeom>
        </p:spPr>
      </p:pic>
      <p:sp>
        <p:nvSpPr>
          <p:cNvPr id="4" name="Balão de Fala: Retângulo 3"/>
          <p:cNvSpPr/>
          <p:nvPr/>
        </p:nvSpPr>
        <p:spPr>
          <a:xfrm>
            <a:off x="705967" y="2598631"/>
            <a:ext cx="1293019" cy="571500"/>
          </a:xfrm>
          <a:prstGeom prst="wedgeRectCallout">
            <a:avLst>
              <a:gd name="adj1" fmla="val 23365"/>
              <a:gd name="adj2" fmla="val 18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dirty="0"/>
              <a:t>LAU</a:t>
            </a:r>
          </a:p>
        </p:txBody>
      </p:sp>
      <p:sp>
        <p:nvSpPr>
          <p:cNvPr id="29" name="Balão de Fala: Retângulo 28"/>
          <p:cNvSpPr/>
          <p:nvPr/>
        </p:nvSpPr>
        <p:spPr>
          <a:xfrm>
            <a:off x="2363317" y="2598631"/>
            <a:ext cx="1293019" cy="571500"/>
          </a:xfrm>
          <a:prstGeom prst="wedgeRectCallout">
            <a:avLst>
              <a:gd name="adj1" fmla="val 54857"/>
              <a:gd name="adj2" fmla="val 15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dirty="0"/>
              <a:t>CAR</a:t>
            </a:r>
          </a:p>
        </p:txBody>
      </p:sp>
      <p:sp>
        <p:nvSpPr>
          <p:cNvPr id="30" name="Retângulo: Cantos Arredondados 29"/>
          <p:cNvSpPr/>
          <p:nvPr/>
        </p:nvSpPr>
        <p:spPr>
          <a:xfrm>
            <a:off x="5854700" y="1070181"/>
            <a:ext cx="3208020" cy="855171"/>
          </a:xfrm>
          <a:prstGeom prst="roundRect">
            <a:avLst>
              <a:gd name="adj" fmla="val 7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Por ter sido construído em conjunto com a sociedade e por ter uma longa análise técnica, jurídica, tecnológica e gestão, a adesão ao CAR-MT foi enorme</a:t>
            </a:r>
            <a:r>
              <a:rPr lang="pt-BR" sz="1200" dirty="0"/>
              <a:t>.</a:t>
            </a:r>
          </a:p>
        </p:txBody>
      </p:sp>
      <p:sp>
        <p:nvSpPr>
          <p:cNvPr id="31" name="Retângulo: Cantos Arredondados 30"/>
          <p:cNvSpPr/>
          <p:nvPr/>
        </p:nvSpPr>
        <p:spPr>
          <a:xfrm>
            <a:off x="5854700" y="2095501"/>
            <a:ext cx="3208020" cy="947032"/>
          </a:xfrm>
          <a:prstGeom prst="roundRect">
            <a:avLst>
              <a:gd name="adj" fmla="val 7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O CAR-MT não só desburocratizou o SLAPR, como conseguiu manter a qualidade do dado que entrava no banco de dados do sistema.</a:t>
            </a:r>
          </a:p>
        </p:txBody>
      </p:sp>
      <p:sp>
        <p:nvSpPr>
          <p:cNvPr id="32" name="Retângulo: Cantos Arredondados 31"/>
          <p:cNvSpPr/>
          <p:nvPr/>
        </p:nvSpPr>
        <p:spPr>
          <a:xfrm>
            <a:off x="5854700" y="3220446"/>
            <a:ext cx="3208020" cy="1783353"/>
          </a:xfrm>
          <a:prstGeom prst="roundRect">
            <a:avLst>
              <a:gd name="adj" fmla="val 7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O CAR-MT foi a principal fonte de inspiração para o CAR Nacional, criado pela Lei nº 12.651/2012, no âmbito do Sistema Nacional de Informação sobre Meio Ambiente - SINIMA, e regulamentado pela Instrução Normativa MMA nº 2, de 5 de maio de 2014.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7660" y="43705"/>
            <a:ext cx="9015060" cy="56963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 smtClean="0">
                <a:solidFill>
                  <a:srgbClr val="0070C0"/>
                </a:solidFill>
              </a:rPr>
              <a:t>CAR – MT   - Cadastro Ambiental Rural de Mato Grosso</a:t>
            </a:r>
            <a:endParaRPr lang="pt-BR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http://www.car.mt.ti.lemaf.ufla.br/img/logo_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8" y="130100"/>
            <a:ext cx="1511274" cy="5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953632" y="130100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357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</a:t>
            </a:r>
            <a:r>
              <a:rPr lang="pt-BR" sz="2400" b="1" dirty="0">
                <a:solidFill>
                  <a:srgbClr val="357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</a:t>
            </a:r>
            <a:endParaRPr lang="pt-BR" sz="2400" dirty="0">
              <a:solidFill>
                <a:srgbClr val="387D2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3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http://www.car.mt.ti.lemaf.ufla.br/img/logo_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8" y="130100"/>
            <a:ext cx="1511274" cy="5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953632" y="130100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357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</a:t>
            </a:r>
            <a:r>
              <a:rPr lang="pt-BR" sz="2400" b="1" dirty="0">
                <a:solidFill>
                  <a:srgbClr val="3576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</a:t>
            </a:r>
            <a:endParaRPr lang="pt-BR" sz="2400" dirty="0">
              <a:solidFill>
                <a:srgbClr val="387D2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6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1014</Words>
  <Application>Microsoft Office PowerPoint</Application>
  <PresentationFormat>Apresentação na tela (16:9)</PresentationFormat>
  <Paragraphs>330</Paragraphs>
  <Slides>19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Cambria</vt:lpstr>
      <vt:lpstr>Verdana</vt:lpstr>
      <vt:lpstr>Wingdings</vt:lpstr>
      <vt:lpstr>Wingdings 3</vt:lpstr>
      <vt:lpstr>Office Theme</vt:lpstr>
      <vt:lpstr>Apresentação do PowerPoint</vt:lpstr>
      <vt:lpstr>EVOLUÇÃO DA REGULARIZAÇÃO AMBIENTAL EM MT</vt:lpstr>
      <vt:lpstr>Apresentação do PowerPoint</vt:lpstr>
      <vt:lpstr>Apresentação do PowerPoint</vt:lpstr>
      <vt:lpstr>EVOLUÇÃO DA REGULARIZAÇÃO AMBIENTAL EM MT</vt:lpstr>
      <vt:lpstr>Apresentação do PowerPoint</vt:lpstr>
      <vt:lpstr>Apresentação do PowerPoint</vt:lpstr>
      <vt:lpstr>Apresentação do PowerPoint</vt:lpstr>
      <vt:lpstr>Apresentação do PowerPoint</vt:lpstr>
      <vt:lpstr>EVOLUÇÃO DA REGULARIZAÇÃO AMBIENTAL EM MT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mercom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 Arata</dc:creator>
  <cp:lastModifiedBy>Maria José Gomes Mello Ribeiro</cp:lastModifiedBy>
  <cp:revision>336</cp:revision>
  <cp:lastPrinted>2015-08-18T20:55:30Z</cp:lastPrinted>
  <dcterms:created xsi:type="dcterms:W3CDTF">2015-01-21T19:03:51Z</dcterms:created>
  <dcterms:modified xsi:type="dcterms:W3CDTF">2017-10-18T12:49:05Z</dcterms:modified>
</cp:coreProperties>
</file>