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81" r:id="rId4"/>
    <p:sldId id="261" r:id="rId5"/>
    <p:sldId id="28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D0BA93C-A36A-43FB-AFAE-820C93DF5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C3928E3E-ECB8-41C4-BE76-2DFA6C6095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CBD67C3-E0F5-4A16-A802-8F1F21DBB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3D7D1EE-1045-4498-BE7B-4BC29B890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1071859-E4F2-4DDE-BB92-12E86F1AA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61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F99B29B-5521-45E7-9AA2-2F1C378A0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F96B51D9-DFAC-4C5E-9AB1-4C2AC0967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AB14D4C-F743-455B-99AE-53F172EF2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EE10F3E-5859-4054-894B-3F4C1AA79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6BDC71D-8B8A-406E-A5CD-093104D5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928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B5D114D7-C527-46E7-A1BE-0527068B50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151F787A-2D91-49DF-8F8F-E68EBB683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F38FD30-0E88-49B2-86D7-2C5899C91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A3E181-2FBD-418D-AE1F-B6675D79E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A43BB0D-D929-440E-B80B-183130F23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41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02F40F-FAF3-4CBF-B787-08708ACD0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BA7767B-94F8-4BDA-9BFC-E94E5FCB3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E3C2475-4372-4610-BA92-7A59B08FA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7A69F6-799E-4450-A83C-90D68D9CE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54EB07E-974A-4723-9BEF-5969388C3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567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9FC147-65AD-42E6-808F-87CE27EB6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5E30252-3A72-4928-AFAC-BD1374D80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BB40A25-3670-494E-8AC4-4A5D54B03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84A2E0C-0450-4B88-8321-BCF115574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67037DE-C171-4EFF-A0D5-92D68BAC7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793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F099365-BEF0-4829-987D-B13E3FBB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16BBC2B-5A7F-47F0-8061-23CEF8A64A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071F2DDE-9A68-4EBD-9034-EBB3579D0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0D8AB30-C9D6-4DC1-894F-54ADAD0A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ED7874A-B230-480B-8623-57B41081A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1BC652B2-ABD5-4FB2-B280-15CDD9907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8463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8D205D-2E99-488F-85C8-7F0CA1B26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ECDC3C8-C8EA-46F2-A6C4-E4AECA1F5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C34DA7EA-EAD3-4E2C-8C42-90315C59D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4A4533FC-A11C-426B-B2F6-478FB0446C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27720356-138F-4161-9697-E9C558ECD7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547633EB-0043-4CA7-8421-B3B47E5B0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00A7A03C-2AC9-41EF-8F59-469ECE27C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498848EA-3102-4413-9456-D7FE5E23E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293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F509656-945E-40BF-8651-BA9071606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97D257D9-D0BB-47A2-AF63-AF50BC7E0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65C726FC-D2CF-4EED-BC38-4FCBB4DE0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449B6EAA-1846-4DB8-B230-10CA0F9A1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54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02213E2D-841B-4EB5-814A-2D7C78E2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0B294049-BFA4-44E2-A909-46BCFAEDF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B67895A-982B-4D2F-9D8D-64495C6FB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420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B52F05A-3DFB-45A8-81D8-1A3315CB5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23F8474-13A5-4336-94BE-A4A6D0EC9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F3A0130-2C37-40A9-9F37-00EF74DD1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FBE0079-953E-42A2-AA91-47A7FC30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FF2E597-27DC-4B58-ABDC-48881B4FD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1BD57A6-C28A-4CE2-B27F-1CD8B3EAF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9451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DBAE97D-F67B-487A-9271-7EFEC89E1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A46D636E-7D2D-42BA-9123-A88201F93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A11F23D-3F14-4D80-AFBB-0C2D5CEE9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1E4BD70-A127-4E83-AB9C-3086E2B28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1BC8623-335F-46AC-BEF5-5A9DCCF9D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8D04596-59BB-413E-B395-43DF1A476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771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F152F5A-EE1A-4410-B814-579A13FC9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F5FE93BF-B8F9-4681-9424-D3DB519EE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67B97D1-3577-4C37-AF92-A3741197A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07B54-D57D-40E0-8CD5-E45338EBB0B0}" type="datetimeFigureOut">
              <a:rPr lang="en-CA" smtClean="0"/>
              <a:t>30/05/2019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83C51DB-59E6-4096-A32A-D9EA97A55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B0602F-47D2-42F1-9D02-065002E62B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A655F-5E45-463E-9238-8445873CFCF4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780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64AA704E-EB3B-4233-B50C-6582F486D2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70" r="20742"/>
          <a:stretch/>
        </p:blipFill>
        <p:spPr>
          <a:xfrm>
            <a:off x="20" y="10"/>
            <a:ext cx="6089884" cy="685799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C2AB8C55-22B8-4920-A3B8-321311CCD3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1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59" r="21228" b="1"/>
          <a:stretch/>
        </p:blipFill>
        <p:spPr>
          <a:xfrm>
            <a:off x="6089904" y="10"/>
            <a:ext cx="6102096" cy="685799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2294AB-445C-4AFF-9BC0-999CB4901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2234" y="4114847"/>
            <a:ext cx="9144000" cy="1641490"/>
          </a:xfrm>
        </p:spPr>
        <p:txBody>
          <a:bodyPr>
            <a:normAutofit fontScale="90000"/>
          </a:bodyPr>
          <a:lstStyle/>
          <a:p>
            <a:r>
              <a:rPr lang="pt-BR" dirty="0"/>
              <a:t>Criação da Semana Nacional da Pessoa Idosa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A5215DB-03B3-4A2F-A6C4-4EEBD59C1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8465" y="4884840"/>
            <a:ext cx="9144000" cy="754025"/>
          </a:xfrm>
        </p:spPr>
        <p:txBody>
          <a:bodyPr>
            <a:normAutofit/>
          </a:bodyPr>
          <a:lstStyle/>
          <a:p>
            <a:r>
              <a:rPr lang="pt-BR" sz="1800" b="1" dirty="0"/>
              <a:t>“Promoção, Proteção e Defesa da Pessoa Idosa” </a:t>
            </a:r>
            <a:endParaRPr lang="en-CA" sz="1800" b="1" dirty="0"/>
          </a:p>
          <a:p>
            <a:endParaRPr lang="pt-BR" sz="1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3B31EDC5-44AC-431C-A928-5D667E1E2F0E}"/>
              </a:ext>
            </a:extLst>
          </p:cNvPr>
          <p:cNvSpPr txBox="1"/>
          <p:nvPr/>
        </p:nvSpPr>
        <p:spPr>
          <a:xfrm>
            <a:off x="3405809" y="55791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CA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DCC4684E-DCD8-43A2-A527-9613F95781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675" y="133304"/>
            <a:ext cx="2688458" cy="1706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122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64AA704E-EB3B-4233-B50C-6582F486D2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70" r="20742"/>
          <a:stretch/>
        </p:blipFill>
        <p:spPr>
          <a:xfrm>
            <a:off x="20" y="10"/>
            <a:ext cx="6089884" cy="685799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C2AB8C55-22B8-4920-A3B8-321311CCD3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16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41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59" r="21228" b="1"/>
          <a:stretch/>
        </p:blipFill>
        <p:spPr>
          <a:xfrm>
            <a:off x="6089904" y="10"/>
            <a:ext cx="6102096" cy="685799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2294AB-445C-4AFF-9BC0-999CB4901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7782518" y="3248744"/>
            <a:ext cx="5726361" cy="810382"/>
          </a:xfrm>
        </p:spPr>
        <p:txBody>
          <a:bodyPr>
            <a:noAutofit/>
          </a:bodyPr>
          <a:lstStyle/>
          <a:p>
            <a:r>
              <a:rPr lang="pt-BR" sz="4000" spc="-150" dirty="0"/>
              <a:t>Transição</a:t>
            </a:r>
            <a:r>
              <a:rPr lang="pt-BR" sz="4000" dirty="0"/>
              <a:t> Demográfica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3B31EDC5-44AC-431C-A928-5D667E1E2F0E}"/>
              </a:ext>
            </a:extLst>
          </p:cNvPr>
          <p:cNvSpPr txBox="1"/>
          <p:nvPr/>
        </p:nvSpPr>
        <p:spPr>
          <a:xfrm>
            <a:off x="3405809" y="55791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CA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DCC4684E-DCD8-43A2-A527-9613F95781B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9466" y="106775"/>
            <a:ext cx="1080875" cy="686192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E6DE0EC7-5BDE-49C5-BA69-3A86AB873E77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80000"/>
          </a:blip>
          <a:stretch>
            <a:fillRect/>
          </a:stretch>
        </p:blipFill>
        <p:spPr>
          <a:xfrm>
            <a:off x="1935223" y="917216"/>
            <a:ext cx="8432055" cy="547343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03216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64AA704E-EB3B-4233-B50C-6582F486D2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70" r="20742"/>
          <a:stretch/>
        </p:blipFill>
        <p:spPr>
          <a:xfrm>
            <a:off x="20" y="10"/>
            <a:ext cx="6089884" cy="685799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C2AB8C55-22B8-4920-A3B8-321311CCD3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59" r="21228" b="1"/>
          <a:stretch/>
        </p:blipFill>
        <p:spPr>
          <a:xfrm>
            <a:off x="6089904" y="10"/>
            <a:ext cx="6102096" cy="685799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2294AB-445C-4AFF-9BC0-999CB4901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183" y="1122677"/>
            <a:ext cx="11675441" cy="1641490"/>
          </a:xfrm>
          <a:gradFill flip="none" rotWithShape="1">
            <a:gsLst>
              <a:gs pos="31000">
                <a:schemeClr val="accent1">
                  <a:lumMod val="110000"/>
                  <a:satMod val="105000"/>
                  <a:tint val="67000"/>
                </a:schemeClr>
              </a:gs>
              <a:gs pos="71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189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pt-BR" sz="3600" b="1" dirty="0">
                <a:latin typeface="Abadi Extra Light" panose="020B0204020104020204" pitchFamily="34" charset="0"/>
              </a:rPr>
              <a:t>Missão:</a:t>
            </a:r>
            <a:br>
              <a:rPr lang="pt-BR" sz="3600" b="1" dirty="0">
                <a:latin typeface="Abadi Extra Light" panose="020B0204020104020204" pitchFamily="34" charset="0"/>
              </a:rPr>
            </a:br>
            <a:r>
              <a:rPr lang="pt-BR" sz="3600" b="1" dirty="0">
                <a:latin typeface="Abadi Extra Light" panose="020B0204020104020204" pitchFamily="34" charset="0"/>
              </a:rPr>
              <a:t>Contribuir para o envelhecimento humano digno, por meio da defesa e da articulação de políticas com setores da sociedade</a:t>
            </a:r>
            <a:r>
              <a:rPr lang="pt-BR" b="1" dirty="0">
                <a:latin typeface="Abadi Extra Light" panose="020B0204020104020204" pitchFamily="34" charset="0"/>
              </a:rPr>
              <a:t>.</a:t>
            </a:r>
            <a:r>
              <a:rPr lang="pt-BR" dirty="0">
                <a:latin typeface="Abadi Extra Light" panose="020B0204020104020204" pitchFamily="34" charset="0"/>
              </a:rPr>
              <a:t> 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A5215DB-03B3-4A2F-A6C4-4EEBD59C1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7004" y="5542139"/>
            <a:ext cx="9144000" cy="754025"/>
          </a:xfrm>
        </p:spPr>
        <p:txBody>
          <a:bodyPr>
            <a:normAutofit/>
          </a:bodyPr>
          <a:lstStyle/>
          <a:p>
            <a:r>
              <a:rPr lang="pt-BR" sz="1800" b="1" dirty="0"/>
              <a:t>” </a:t>
            </a:r>
            <a:endParaRPr lang="en-CA" sz="1800" b="1" dirty="0"/>
          </a:p>
          <a:p>
            <a:endParaRPr lang="pt-BR" sz="1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3B31EDC5-44AC-431C-A928-5D667E1E2F0E}"/>
              </a:ext>
            </a:extLst>
          </p:cNvPr>
          <p:cNvSpPr txBox="1"/>
          <p:nvPr/>
        </p:nvSpPr>
        <p:spPr>
          <a:xfrm>
            <a:off x="3405809" y="55791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CA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DCC4684E-DCD8-43A2-A527-9613F95781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229" y="168289"/>
            <a:ext cx="1289737" cy="81878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B8F12F48-89AF-4181-9BB6-1B1D80E5CEAD}"/>
              </a:ext>
            </a:extLst>
          </p:cNvPr>
          <p:cNvSpPr txBox="1"/>
          <p:nvPr/>
        </p:nvSpPr>
        <p:spPr>
          <a:xfrm>
            <a:off x="264376" y="2880948"/>
            <a:ext cx="11675441" cy="156966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15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r>
              <a:rPr lang="pt-BR" sz="3200" b="1" dirty="0">
                <a:latin typeface="Abadi Extra Light" panose="020B0204020104020204" pitchFamily="34" charset="0"/>
              </a:rPr>
              <a:t>Visão</a:t>
            </a:r>
          </a:p>
          <a:p>
            <a:r>
              <a:rPr lang="pt-BR" sz="3200" b="1" dirty="0">
                <a:latin typeface="Abadi Extra Light" panose="020B0204020104020204" pitchFamily="34" charset="0"/>
              </a:rPr>
              <a:t>Ser referência na promoção, defesa e garantia dos direitos de todas as pessoas idosas</a:t>
            </a:r>
            <a:r>
              <a:rPr lang="pt-BR" sz="3200" dirty="0">
                <a:latin typeface="Abadi Extra Light" panose="020B0204020104020204" pitchFamily="34" charset="0"/>
              </a:rPr>
              <a:t>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AD307493-2BC3-4654-8749-CF757C5DC046}"/>
              </a:ext>
            </a:extLst>
          </p:cNvPr>
          <p:cNvSpPr txBox="1"/>
          <p:nvPr/>
        </p:nvSpPr>
        <p:spPr>
          <a:xfrm>
            <a:off x="264376" y="4655835"/>
            <a:ext cx="11675441" cy="1846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3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3200" b="1" dirty="0">
                <a:latin typeface="Abadi Extra Light" panose="020B0204020104020204" pitchFamily="34" charset="0"/>
              </a:rPr>
              <a:t>Valores</a:t>
            </a:r>
          </a:p>
          <a:p>
            <a:r>
              <a:rPr lang="pt-BR" sz="3200" b="1" dirty="0">
                <a:latin typeface="Abadi Extra Light" panose="020B0204020104020204" pitchFamily="34" charset="0"/>
              </a:rPr>
              <a:t>Ética; Transparência; Compromisso; </a:t>
            </a:r>
            <a:r>
              <a:rPr lang="pt-BR" sz="3200" b="1" dirty="0" err="1">
                <a:latin typeface="Abadi Extra Light" panose="020B0204020104020204" pitchFamily="34" charset="0"/>
              </a:rPr>
              <a:t>Pró-atividade</a:t>
            </a:r>
            <a:r>
              <a:rPr lang="pt-BR" sz="3200" b="1" dirty="0">
                <a:latin typeface="Abadi Extra Light" panose="020B0204020104020204" pitchFamily="34" charset="0"/>
              </a:rPr>
              <a:t>; Integração; Efetividade e Inovação.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86696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64AA704E-EB3B-4233-B50C-6582F486D2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70" r="20742"/>
          <a:stretch/>
        </p:blipFill>
        <p:spPr>
          <a:xfrm>
            <a:off x="20" y="10"/>
            <a:ext cx="6089884" cy="685799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C2AB8C55-22B8-4920-A3B8-321311CCD3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59" r="21228" b="1"/>
          <a:stretch/>
        </p:blipFill>
        <p:spPr>
          <a:xfrm>
            <a:off x="6089904" y="10"/>
            <a:ext cx="6102096" cy="685799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A5215DB-03B3-4A2F-A6C4-4EEBD59C1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/>
          </a:p>
          <a:p>
            <a:endParaRPr lang="pt-BR" sz="1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3B31EDC5-44AC-431C-A928-5D667E1E2F0E}"/>
              </a:ext>
            </a:extLst>
          </p:cNvPr>
          <p:cNvSpPr txBox="1"/>
          <p:nvPr/>
        </p:nvSpPr>
        <p:spPr>
          <a:xfrm>
            <a:off x="3405809" y="55791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CA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DCC4684E-DCD8-43A2-A527-9613F95781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3427" y="133304"/>
            <a:ext cx="1592953" cy="1011284"/>
          </a:xfrm>
          <a:prstGeom prst="rect">
            <a:avLst/>
          </a:prstGeom>
        </p:spPr>
      </p:pic>
      <p:sp>
        <p:nvSpPr>
          <p:cNvPr id="12" name="Espaço Reservado para Conteúdo 1">
            <a:extLst>
              <a:ext uri="{FF2B5EF4-FFF2-40B4-BE49-F238E27FC236}">
                <a16:creationId xmlns:a16="http://schemas.microsoft.com/office/drawing/2014/main" xmlns="" id="{F094905C-DCED-459E-8807-A6B8FA35DDD2}"/>
              </a:ext>
            </a:extLst>
          </p:cNvPr>
          <p:cNvSpPr txBox="1">
            <a:spLocks/>
          </p:cNvSpPr>
          <p:nvPr/>
        </p:nvSpPr>
        <p:spPr>
          <a:xfrm>
            <a:off x="1335314" y="1417222"/>
            <a:ext cx="10145486" cy="47597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sz="3600" spc="300" dirty="0"/>
          </a:p>
          <a:p>
            <a:pPr algn="just"/>
            <a:r>
              <a:rPr lang="pt-BR" sz="3600" spc="300" dirty="0"/>
              <a:t>Um marco importante a Constituição Federal de 1988. Introduziu em suas disposições o conceito de Seguridade Social, fazendo com que a rede de proteção social alterasse o seu enfoque estritamente assistencialista, passando a ter uma conotação ampliada de cidadania.</a:t>
            </a:r>
          </a:p>
        </p:txBody>
      </p:sp>
    </p:spTree>
    <p:extLst>
      <p:ext uri="{BB962C8B-B14F-4D97-AF65-F5344CB8AC3E}">
        <p14:creationId xmlns:p14="http://schemas.microsoft.com/office/powerpoint/2010/main" val="141790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64AA704E-EB3B-4233-B50C-6582F486D2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70" r="20742"/>
          <a:stretch/>
        </p:blipFill>
        <p:spPr>
          <a:xfrm>
            <a:off x="20" y="10"/>
            <a:ext cx="6089884" cy="685799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C2AB8C55-22B8-4920-A3B8-321311CCD3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59" r="21228" b="1"/>
          <a:stretch/>
        </p:blipFill>
        <p:spPr>
          <a:xfrm>
            <a:off x="6089904" y="10"/>
            <a:ext cx="6102096" cy="685799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2294AB-445C-4AFF-9BC0-999CB4901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0098" y="4625064"/>
            <a:ext cx="9144000" cy="1641490"/>
          </a:xfrm>
        </p:spPr>
        <p:txBody>
          <a:bodyPr>
            <a:normAutofit fontScale="90000"/>
          </a:bodyPr>
          <a:lstStyle/>
          <a:p>
            <a:pPr lvl="0" algn="ctr" defTabSz="457200">
              <a:lnSpc>
                <a:spcPct val="100000"/>
              </a:lnSpc>
              <a:defRPr/>
            </a:pPr>
            <a:r>
              <a:rPr lang="en-CA" sz="3600" spc="600" dirty="0"/>
              <a:t>Maria </a:t>
            </a:r>
            <a:r>
              <a:rPr lang="en-CA" sz="3600" b="1" spc="600" dirty="0"/>
              <a:t>Lucia Secoti </a:t>
            </a:r>
            <a:r>
              <a:rPr lang="en-CA" sz="3600" spc="600" dirty="0"/>
              <a:t>Filizola</a:t>
            </a:r>
            <a:r>
              <a:rPr lang="en-CA" sz="4400" b="1" cap="all" spc="0" dirty="0">
                <a:ln w="3175" cmpd="sng"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 Light" panose="020F0302020204030204"/>
              </a:rPr>
              <a:t/>
            </a:r>
            <a:br>
              <a:rPr lang="en-CA" sz="4400" b="1" cap="all" spc="0" dirty="0">
                <a:ln w="3175" cmpd="sng"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 Light" panose="020F0302020204030204"/>
              </a:rPr>
            </a:br>
            <a:r>
              <a:rPr lang="en-CA" sz="3200" spc="0" dirty="0">
                <a:ln w="3175" cmpd="sng"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 Light" panose="020F0302020204030204"/>
              </a:rPr>
              <a:t>lucia.secoti@gmail.com</a:t>
            </a:r>
            <a:br>
              <a:rPr lang="en-CA" sz="3200" spc="0" dirty="0">
                <a:ln w="3175" cmpd="sng"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 Light" panose="020F0302020204030204"/>
              </a:rPr>
            </a:br>
            <a:r>
              <a:rPr lang="en-CA" sz="3200" spc="0" dirty="0">
                <a:ln w="3175" cmpd="sng"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 Light" panose="020F0302020204030204"/>
              </a:rPr>
              <a:t>pastoraldapessoaidosa@arquidiocesecampinas.com</a:t>
            </a:r>
            <a:r>
              <a:rPr lang="en-CA" sz="3200" spc="0" dirty="0">
                <a:ln w="3175" cmpd="sng"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 Light" panose="020F0302020204030204"/>
              </a:rPr>
              <a:t/>
            </a:r>
            <a:br>
              <a:rPr lang="en-CA" sz="3200" spc="0" dirty="0">
                <a:ln w="3175" cmpd="sng"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 Light" panose="020F0302020204030204"/>
              </a:rPr>
            </a:br>
            <a:endParaRPr lang="en-CA" sz="31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A5215DB-03B3-4A2F-A6C4-4EEBD59C1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0098" y="2298665"/>
            <a:ext cx="9144000" cy="2140299"/>
          </a:xfrm>
        </p:spPr>
        <p:txBody>
          <a:bodyPr>
            <a:normAutofit/>
          </a:bodyPr>
          <a:lstStyle/>
          <a:p>
            <a:pPr algn="ctr"/>
            <a:r>
              <a:rPr lang="en-CA" sz="7200" b="1" dirty="0">
                <a:solidFill>
                  <a:schemeClr val="bg2">
                    <a:lumMod val="25000"/>
                  </a:schemeClr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cndi@mdh.gov.br</a:t>
            </a:r>
          </a:p>
          <a:p>
            <a:r>
              <a:rPr lang="pt-BR" sz="5400" dirty="0">
                <a:solidFill>
                  <a:schemeClr val="bg2">
                    <a:lumMod val="25000"/>
                  </a:schemeClr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(+ 55 61) 2027-3014</a:t>
            </a:r>
            <a:endParaRPr lang="en-CA" sz="5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3B31EDC5-44AC-431C-A928-5D667E1E2F0E}"/>
              </a:ext>
            </a:extLst>
          </p:cNvPr>
          <p:cNvSpPr txBox="1"/>
          <p:nvPr/>
        </p:nvSpPr>
        <p:spPr>
          <a:xfrm>
            <a:off x="3405809" y="55791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CA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DCC4684E-DCD8-43A2-A527-9613F95781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29" y="146556"/>
            <a:ext cx="2837150" cy="180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9381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90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Abadi Extra Light</vt:lpstr>
      <vt:lpstr>Arial</vt:lpstr>
      <vt:lpstr>Calibri</vt:lpstr>
      <vt:lpstr>Calibri Light</vt:lpstr>
      <vt:lpstr>Dubai Light</vt:lpstr>
      <vt:lpstr>Tema do Office</vt:lpstr>
      <vt:lpstr>Criação da Semana Nacional da Pessoa Idosa </vt:lpstr>
      <vt:lpstr>Transição Demográfica</vt:lpstr>
      <vt:lpstr>Missão: Contribuir para o envelhecimento humano digno, por meio da defesa e da articulação de políticas com setores da sociedade. </vt:lpstr>
      <vt:lpstr>Apresentação do PowerPoint</vt:lpstr>
      <vt:lpstr>Maria Lucia Secoti Filizola lucia.secoti@gmail.com pastoraldapessoaidosa@arquidiocesecampinas.com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Criação da Semana Nacional da Pessoa Idosa</dc:title>
  <dc:creator>Alexandre Filizola</dc:creator>
  <cp:lastModifiedBy>Ana Carolina Vaz da Silva</cp:lastModifiedBy>
  <cp:revision>9</cp:revision>
  <dcterms:created xsi:type="dcterms:W3CDTF">2019-05-30T02:00:54Z</dcterms:created>
  <dcterms:modified xsi:type="dcterms:W3CDTF">2019-05-30T12:43:16Z</dcterms:modified>
</cp:coreProperties>
</file>