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949" r:id="rId2"/>
    <p:sldId id="709" r:id="rId3"/>
    <p:sldId id="591" r:id="rId4"/>
    <p:sldId id="592" r:id="rId5"/>
    <p:sldId id="852" r:id="rId6"/>
    <p:sldId id="853" r:id="rId7"/>
    <p:sldId id="854" r:id="rId8"/>
    <p:sldId id="855" r:id="rId9"/>
    <p:sldId id="856" r:id="rId10"/>
    <p:sldId id="857" r:id="rId11"/>
    <p:sldId id="858" r:id="rId12"/>
    <p:sldId id="859" r:id="rId13"/>
    <p:sldId id="860" r:id="rId14"/>
    <p:sldId id="861" r:id="rId15"/>
    <p:sldId id="862" r:id="rId16"/>
    <p:sldId id="863" r:id="rId17"/>
    <p:sldId id="864" r:id="rId18"/>
    <p:sldId id="865" r:id="rId19"/>
    <p:sldId id="866" r:id="rId20"/>
    <p:sldId id="867" r:id="rId21"/>
    <p:sldId id="868" r:id="rId22"/>
    <p:sldId id="869" r:id="rId23"/>
    <p:sldId id="870" r:id="rId24"/>
    <p:sldId id="871" r:id="rId25"/>
    <p:sldId id="872" r:id="rId26"/>
    <p:sldId id="873" r:id="rId27"/>
    <p:sldId id="874" r:id="rId28"/>
    <p:sldId id="879" r:id="rId29"/>
    <p:sldId id="880" r:id="rId30"/>
    <p:sldId id="881" r:id="rId31"/>
    <p:sldId id="882" r:id="rId32"/>
    <p:sldId id="883" r:id="rId33"/>
    <p:sldId id="886" r:id="rId34"/>
    <p:sldId id="887" r:id="rId35"/>
    <p:sldId id="888" r:id="rId36"/>
    <p:sldId id="889" r:id="rId37"/>
    <p:sldId id="894" r:id="rId38"/>
    <p:sldId id="895" r:id="rId39"/>
    <p:sldId id="899" r:id="rId40"/>
    <p:sldId id="900" r:id="rId41"/>
    <p:sldId id="950" r:id="rId42"/>
    <p:sldId id="905" r:id="rId43"/>
    <p:sldId id="906" r:id="rId44"/>
    <p:sldId id="907" r:id="rId45"/>
    <p:sldId id="908" r:id="rId46"/>
    <p:sldId id="909" r:id="rId47"/>
    <p:sldId id="912" r:id="rId48"/>
    <p:sldId id="920" r:id="rId49"/>
    <p:sldId id="921" r:id="rId50"/>
    <p:sldId id="951" r:id="rId51"/>
    <p:sldId id="952" r:id="rId52"/>
    <p:sldId id="955" r:id="rId53"/>
    <p:sldId id="953" r:id="rId54"/>
    <p:sldId id="954" r:id="rId55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80804"/>
    <a:srgbClr val="0000CC"/>
    <a:srgbClr val="FFFF00"/>
    <a:srgbClr val="000066"/>
    <a:srgbClr val="CCFFFF"/>
    <a:srgbClr val="00FF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48" autoAdjust="0"/>
    <p:restoredTop sz="94660"/>
  </p:normalViewPr>
  <p:slideViewPr>
    <p:cSldViewPr>
      <p:cViewPr varScale="1">
        <p:scale>
          <a:sx n="92" d="100"/>
          <a:sy n="92" d="100"/>
        </p:scale>
        <p:origin x="166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1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1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ABA0170-7085-46F8-8361-FBECD3BE46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569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7EB345D6-D65E-462E-8C4B-74F3B565875C}" type="slidenum">
              <a:rPr lang="pt-BR" sz="1200" smtClean="0"/>
              <a:pPr/>
              <a:t>1</a:t>
            </a:fld>
            <a:endParaRPr lang="pt-BR" sz="1200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2805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AFC902D-7357-45E6-9D7C-F355D760DF9E}" type="slidenum">
              <a:rPr lang="pt-BR" altLang="pt-BR">
                <a:solidFill>
                  <a:schemeClr val="tx1"/>
                </a:solidFill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lang="pt-BR" altLang="pt-BR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5933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0CBC371-1631-4931-9522-E7BFA03F2B6C}" type="slidenum">
              <a:rPr lang="pt-BR" altLang="pt-BR">
                <a:solidFill>
                  <a:schemeClr val="tx1"/>
                </a:solidFill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lang="pt-BR" altLang="pt-BR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2318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15BC56-85C2-4E10-889D-C188344DF74F}" type="slidenum">
              <a:rPr lang="pt-BR" altLang="pt-BR">
                <a:solidFill>
                  <a:schemeClr val="tx1"/>
                </a:solidFill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lang="pt-BR" altLang="pt-BR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8818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0A6758-49BD-4968-9B07-7D4B673C13C1}" type="slidenum">
              <a:rPr lang="pt-BR" altLang="pt-BR">
                <a:solidFill>
                  <a:schemeClr val="tx1"/>
                </a:solidFill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lang="pt-BR" altLang="pt-BR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803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79FE408-D545-4AAD-8B5E-D178C79098A3}" type="slidenum">
              <a:rPr lang="pt-BR" altLang="pt-BR">
                <a:solidFill>
                  <a:schemeClr val="tx1"/>
                </a:solidFill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lang="pt-BR" altLang="pt-BR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78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0AA1D7B-E56B-4438-9ED1-38DDBDFE3474}" type="slidenum">
              <a:rPr lang="pt-BR" altLang="pt-BR">
                <a:solidFill>
                  <a:schemeClr val="tx1"/>
                </a:solidFill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lang="pt-BR" altLang="pt-BR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1146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AC5DD5-9703-4E69-8D3D-CD46946B5C11}" type="slidenum">
              <a:rPr lang="pt-BR" altLang="pt-BR">
                <a:solidFill>
                  <a:schemeClr val="tx1"/>
                </a:solidFill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lang="pt-BR" altLang="pt-BR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7258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7CF59F8-0419-4AD6-B5C6-C45F5E705468}" type="slidenum">
              <a:rPr lang="pt-BR" altLang="pt-BR">
                <a:solidFill>
                  <a:schemeClr val="tx1"/>
                </a:solidFill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17</a:t>
            </a:fld>
            <a:endParaRPr lang="pt-BR" altLang="pt-BR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3235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DF8B88-F201-49E0-B5F8-CFAB824FBCA9}" type="slidenum">
              <a:rPr lang="pt-BR" altLang="pt-BR" sz="1400">
                <a:ea typeface="MS PGothic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pt-BR" altLang="pt-BR" sz="1400">
              <a:ea typeface="MS PGothic" panose="020B0600070205080204" pitchFamily="34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638" y="4776788"/>
            <a:ext cx="5699125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6856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C71AAE5-8405-4C55-84F6-94132609C6D1}" type="slidenum">
              <a:rPr lang="pt-BR" altLang="pt-BR" sz="1400">
                <a:ea typeface="MS PGothic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pt-BR" altLang="pt-BR" sz="1400">
              <a:ea typeface="MS PGothic" panose="020B0600070205080204" pitchFamily="34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638" y="4776788"/>
            <a:ext cx="5699125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8413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D6EC96D8-9BC5-4BDE-8420-0DF9EE879426}" type="slidenum">
              <a:rPr lang="pt-BR" sz="1200" smtClean="0">
                <a:ea typeface="ＭＳ Ｐゴシック" pitchFamily="34" charset="-128"/>
              </a:rPr>
              <a:pPr/>
              <a:t>2</a:t>
            </a:fld>
            <a:endParaRPr lang="pt-BR" sz="1200" smtClean="0">
              <a:ea typeface="ＭＳ Ｐゴシック" pitchFamily="34" charset="-128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0804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153216-4C53-4FF4-A0F3-335AF9CC1AE3}" type="slidenum">
              <a:rPr lang="pt-BR" altLang="pt-BR" sz="1400">
                <a:ea typeface="MS PGothic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pt-BR" altLang="pt-BR" sz="1400">
              <a:ea typeface="MS PGothic" panose="020B0600070205080204" pitchFamily="34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638" y="4776788"/>
            <a:ext cx="5699125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5248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4061648-5DC0-4C14-9719-83B502EECE5C}" type="slidenum">
              <a:rPr lang="pt-BR" altLang="pt-BR" sz="1400">
                <a:ea typeface="MS PGothic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pt-BR" altLang="pt-BR" sz="1400">
              <a:ea typeface="MS PGothic" panose="020B0600070205080204" pitchFamily="34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638" y="4776788"/>
            <a:ext cx="5699125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36529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7261005-0BF7-48F8-9429-D60AE7FF9FF5}" type="slidenum">
              <a:rPr lang="pt-BR" altLang="pt-BR" sz="1400">
                <a:ea typeface="MS PGothic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pt-BR" altLang="pt-BR" sz="1400">
              <a:ea typeface="MS PGothic" panose="020B0600070205080204" pitchFamily="34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638" y="4776788"/>
            <a:ext cx="5699125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2795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C668C85-94E5-4647-BFAE-0F3E2A73589B}" type="slidenum">
              <a:rPr lang="pt-BR" altLang="pt-BR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28</a:t>
            </a:fld>
            <a:endParaRPr lang="pt-BR" altLang="pt-BR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8273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E2875B7-92D3-45CA-B700-FDB36E76BFB4}" type="slidenum">
              <a:rPr lang="pt-BR" altLang="pt-BR">
                <a:solidFill>
                  <a:schemeClr val="tx1"/>
                </a:solidFill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29</a:t>
            </a:fld>
            <a:endParaRPr lang="pt-BR" altLang="pt-BR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32950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ECFDD46-6863-4412-A3E2-4B125995A2C1}" type="slidenum">
              <a:rPr lang="pt-BR" altLang="pt-BR" sz="1400">
                <a:ea typeface="MS PGothic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pt-BR" altLang="pt-BR" sz="1400">
              <a:ea typeface="MS PGothic" panose="020B0600070205080204" pitchFamily="34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638" y="4778375"/>
            <a:ext cx="569912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19185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0D427AF-ADFD-4920-83BA-92C89BA610FE}" type="slidenum">
              <a:rPr lang="pt-BR" altLang="pt-BR">
                <a:solidFill>
                  <a:schemeClr val="tx1"/>
                </a:solidFill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33</a:t>
            </a:fld>
            <a:endParaRPr lang="pt-BR" altLang="pt-BR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14804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01109BB-6BBB-4578-8377-E59B5D45F545}" type="slidenum">
              <a:rPr lang="pt-BR" altLang="pt-BR">
                <a:solidFill>
                  <a:schemeClr val="tx1"/>
                </a:solidFill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34</a:t>
            </a:fld>
            <a:endParaRPr lang="pt-BR" altLang="pt-BR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47128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A3AFAEA-041F-40C4-A525-12CD215C0F2A}" type="slidenum">
              <a:rPr lang="pt-BR" altLang="pt-BR">
                <a:solidFill>
                  <a:schemeClr val="tx1"/>
                </a:solidFill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35</a:t>
            </a:fld>
            <a:endParaRPr lang="pt-BR" altLang="pt-BR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21549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5E0BFE-41F8-4BA0-8120-285A0D4B688B}" type="slidenum">
              <a:rPr lang="pt-BR" altLang="pt-BR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36</a:t>
            </a:fld>
            <a:endParaRPr lang="pt-BR" altLang="pt-BR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963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511F0385-EDB2-469D-B5AC-88ADFA68011A}" type="slidenum">
              <a:rPr lang="pt-BR" sz="1200" smtClean="0">
                <a:ea typeface="ＭＳ Ｐゴシック" pitchFamily="34" charset="-128"/>
              </a:rPr>
              <a:pPr/>
              <a:t>3</a:t>
            </a:fld>
            <a:endParaRPr lang="pt-BR" sz="1200" smtClean="0">
              <a:ea typeface="ＭＳ Ｐゴシック" pitchFamily="34" charset="-128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91371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968DFE7-9758-4E83-B2A8-09FD19364B7A}" type="slidenum">
              <a:rPr lang="pt-BR" altLang="pt-BR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37</a:t>
            </a:fld>
            <a:endParaRPr lang="pt-BR" altLang="pt-BR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9474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540ABCD-49C4-4318-981E-DAA3CFFED8AA}" type="slidenum">
              <a:rPr lang="pt-BR" altLang="pt-BR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38</a:t>
            </a:fld>
            <a:endParaRPr lang="pt-BR" altLang="pt-BR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5711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E873608-30EF-4184-B715-04F3D87652F2}" type="slidenum">
              <a:rPr lang="pt-BR" altLang="pt-BR">
                <a:solidFill>
                  <a:schemeClr val="tx1"/>
                </a:solidFill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pt-BR" altLang="pt-BR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0377740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0D83220-C6A6-4B6F-A3E0-0BBD25C95D63}" type="slidenum">
              <a:rPr lang="pt-BR" altLang="pt-BR">
                <a:solidFill>
                  <a:schemeClr val="tx1"/>
                </a:solidFill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pt-BR" altLang="pt-BR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0884203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853F13B-C644-4B08-8608-B3FBD0DC7333}" type="slidenum">
              <a:rPr lang="pt-BR" altLang="pt-BR">
                <a:solidFill>
                  <a:schemeClr val="tx1"/>
                </a:solidFill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41</a:t>
            </a:fld>
            <a:endParaRPr lang="pt-BR" altLang="pt-BR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31033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8B30C90-4154-47BD-8450-4FF6460D4552}" type="slidenum">
              <a:rPr lang="pt-BR" altLang="pt-BR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42</a:t>
            </a:fld>
            <a:endParaRPr lang="pt-BR" altLang="pt-BR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3544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560255F-8F0B-43B0-AF4F-EA95841C10C1}" type="slidenum">
              <a:rPr lang="pt-BR" altLang="pt-BR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43</a:t>
            </a:fld>
            <a:endParaRPr lang="pt-BR" altLang="pt-BR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3626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0A2441C-5A35-4FFA-A011-C1D1BE3AC466}" type="slidenum">
              <a:rPr lang="pt-BR" altLang="pt-BR">
                <a:solidFill>
                  <a:schemeClr val="tx1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45</a:t>
            </a:fld>
            <a:endParaRPr lang="pt-BR" altLang="pt-BR">
              <a:solidFill>
                <a:schemeClr val="tx1"/>
              </a:solidFill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4286250"/>
            <a:ext cx="4397375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21532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DBA7EDF-E082-4331-9724-B766EB512FF6}" type="slidenum">
              <a:rPr lang="pt-BR" altLang="pt-BR">
                <a:solidFill>
                  <a:schemeClr val="tx1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46</a:t>
            </a:fld>
            <a:endParaRPr lang="pt-BR" altLang="pt-BR">
              <a:solidFill>
                <a:schemeClr val="tx1"/>
              </a:solidFill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4286250"/>
            <a:ext cx="4397375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28903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A27EFBE-4C0C-4756-A96D-993F84DBBB44}" type="slidenum">
              <a:rPr lang="pt-BR" altLang="pt-BR">
                <a:solidFill>
                  <a:schemeClr val="tx1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47</a:t>
            </a:fld>
            <a:endParaRPr lang="pt-BR" altLang="pt-BR">
              <a:solidFill>
                <a:schemeClr val="tx1"/>
              </a:solidFill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4286250"/>
            <a:ext cx="4397375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5147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DDD4C8DA-07E2-45D7-94C7-4E450CAAFBAE}" type="slidenum">
              <a:rPr lang="pt-BR" sz="1200" smtClean="0">
                <a:ea typeface="ＭＳ Ｐゴシック" pitchFamily="34" charset="-128"/>
              </a:rPr>
              <a:pPr/>
              <a:t>4</a:t>
            </a:fld>
            <a:endParaRPr lang="pt-BR" sz="1200" smtClean="0">
              <a:ea typeface="ＭＳ Ｐゴシック" pitchFamily="34" charset="-128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1170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47646D5-DECC-457F-8EA3-D0892B0D624D}" type="slidenum">
              <a:rPr lang="pt-BR" altLang="pt-BR">
                <a:solidFill>
                  <a:schemeClr val="tx1"/>
                </a:solidFill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48</a:t>
            </a:fld>
            <a:endParaRPr lang="pt-BR" altLang="pt-BR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06375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4418FB2-27EF-4308-9096-C152A5E6B89A}" type="slidenum">
              <a:rPr lang="pt-BR" altLang="pt-BR">
                <a:solidFill>
                  <a:schemeClr val="tx1"/>
                </a:solidFill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49</a:t>
            </a:fld>
            <a:endParaRPr lang="pt-BR" altLang="pt-BR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73225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A27EFBE-4C0C-4756-A96D-993F84DBBB44}" type="slidenum">
              <a:rPr lang="pt-BR" altLang="pt-BR">
                <a:solidFill>
                  <a:schemeClr val="tx1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50</a:t>
            </a:fld>
            <a:endParaRPr lang="pt-BR" altLang="pt-BR">
              <a:solidFill>
                <a:schemeClr val="tx1"/>
              </a:solidFill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4286250"/>
            <a:ext cx="4397375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72180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A27EFBE-4C0C-4756-A96D-993F84DBBB44}" type="slidenum">
              <a:rPr lang="pt-BR" altLang="pt-BR">
                <a:solidFill>
                  <a:schemeClr val="tx1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51</a:t>
            </a:fld>
            <a:endParaRPr lang="pt-BR" altLang="pt-BR">
              <a:solidFill>
                <a:schemeClr val="tx1"/>
              </a:solidFill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4286250"/>
            <a:ext cx="4397375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90653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A27EFBE-4C0C-4756-A96D-993F84DBBB44}" type="slidenum">
              <a:rPr lang="pt-BR" altLang="pt-BR">
                <a:solidFill>
                  <a:schemeClr val="tx1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52</a:t>
            </a:fld>
            <a:endParaRPr lang="pt-BR" altLang="pt-BR">
              <a:solidFill>
                <a:schemeClr val="tx1"/>
              </a:solidFill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4286250"/>
            <a:ext cx="4397375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16698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A27EFBE-4C0C-4756-A96D-993F84DBBB44}" type="slidenum">
              <a:rPr lang="pt-BR" altLang="pt-BR">
                <a:solidFill>
                  <a:schemeClr val="tx1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53</a:t>
            </a:fld>
            <a:endParaRPr lang="pt-BR" altLang="pt-BR">
              <a:solidFill>
                <a:schemeClr val="tx1"/>
              </a:solidFill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4286250"/>
            <a:ext cx="4397375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41583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A27EFBE-4C0C-4756-A96D-993F84DBBB44}" type="slidenum">
              <a:rPr lang="pt-BR" altLang="pt-BR">
                <a:solidFill>
                  <a:schemeClr val="tx1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54</a:t>
            </a:fld>
            <a:endParaRPr lang="pt-BR" altLang="pt-BR">
              <a:solidFill>
                <a:schemeClr val="tx1"/>
              </a:solidFill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4286250"/>
            <a:ext cx="4397375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3532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64B264-AB1A-4C54-AF1C-778D029215CC}" type="slidenum">
              <a:rPr lang="pt-BR" altLang="pt-BR">
                <a:solidFill>
                  <a:schemeClr val="tx1"/>
                </a:solidFill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pt-BR" altLang="pt-BR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4284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24BA69B-0F05-4587-859B-252CE7590E66}" type="slidenum">
              <a:rPr lang="pt-BR" altLang="pt-BR">
                <a:solidFill>
                  <a:schemeClr val="tx1"/>
                </a:solidFill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pt-BR" altLang="pt-BR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5271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EFFB5FA-FE21-4A22-931E-D68AE2D29822}" type="slidenum">
              <a:rPr lang="pt-BR" altLang="pt-BR">
                <a:solidFill>
                  <a:schemeClr val="tx1"/>
                </a:solidFill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lang="pt-BR" altLang="pt-BR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0444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B8D0792-C480-41B2-A435-DCD92C6C13E2}" type="slidenum">
              <a:rPr lang="pt-BR" altLang="pt-BR">
                <a:solidFill>
                  <a:schemeClr val="tx1"/>
                </a:solidFill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lang="pt-BR" altLang="pt-BR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9796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8C5082-AAF8-411D-9956-A0BAE343179C}" type="slidenum">
              <a:rPr lang="pt-BR" altLang="pt-BR">
                <a:solidFill>
                  <a:schemeClr val="tx1"/>
                </a:solidFill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pt-BR" altLang="pt-BR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4452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50BDA-F8C1-4A8C-A57F-A039F53F36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144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4579D-CA43-4E73-AF02-047F4FCFCB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58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C65B3-DB18-4890-9685-0433F2884D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160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249CB-4346-429C-913A-B8E6756061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64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5EF0E-B4CB-46B7-AABA-B335500F9D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65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51D1E-4261-4BF5-BBD9-0B0FE52331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95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10C9D-467E-4DA2-AF9F-E0A94826EC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565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8C68D-AD45-4E74-BA90-CB47354A58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56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16270-0310-4DC0-9866-FC4DED5733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16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DBEBA-B064-4D72-98A2-C318D1B507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561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2FC74-31D3-48E8-8AB4-4EE64822B7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535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AB46D-3AFF-4233-8B95-9402DC3476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6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50D83A6-E512-411D-B56D-8EC8631877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https://fbcdn-profile-a.akamaihd.net/hprofile-ak-xta1/v/t1.0-1/p160x160/10356362_1386804498233013_7189533018653714696_n.png?oh=7de556c853d2290d429a7a7741ae21b2&amp;oe=55FACAA8&amp;__gda__=1441955856_fa88f157bd9ed1f3b992b1618b240b4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7.png"/><Relationship Id="rId3" Type="http://schemas.openxmlformats.org/officeDocument/2006/relationships/image" Target="../media/image41.jpeg"/><Relationship Id="rId7" Type="http://schemas.openxmlformats.org/officeDocument/2006/relationships/hyperlink" Target="http://images.google.com.br/imgres?imgurl=http://3.bp.blogspot.com/_0ONE-ZMEHJc/Sb2iynexVGI/AAAAAAAABbE/6NA1A4_Ev9k/s400/238757-policia-maritima-Eco-Ambiente-NAMB-Algarve-Faro-Olh%C3%A3o-Fuzeta-Salvamento-Lady-girl-English.jpeg&amp;imgrefurl=http://namb-ualg.blogspot.com/2009/03/fuzeta-inglesa-socorrida-depois-de.html&amp;usg=__2hrFC76ZApv6K92_d7qx-wk4IrY=&amp;h=400&amp;w=318&amp;sz=19&amp;hl=pt-BR&amp;start=15&amp;itbs=1&amp;tbnid=ZTubbtBR2Af3AM:&amp;tbnh=124&amp;tbnw=99&amp;prev=/images?q=POLICIA+MARITIMA+DE+SAO+PAULO&amp;gbv=2&amp;hl=pt-BR&amp;sa=G" TargetMode="External"/><Relationship Id="rId12" Type="http://schemas.openxmlformats.org/officeDocument/2006/relationships/image" Target="../media/image4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11" Type="http://schemas.openxmlformats.org/officeDocument/2006/relationships/hyperlink" Target="http://images.google.com.br/imgres?imgurl=http://lh4.ggpht.com/_XOtnhxK984M/RqyI-CufJ_I/AAAAAAAAACw/RqO8ctPnfTc/s288/100_0300.jpg&amp;imgrefurl=http://picasaweb.google.com/lh/photo/ElQW5njWAFL9j-UzOIXl_g&amp;usg=__Q_u0GGwzS8J92gttHgg4J9PhjO8=&amp;h=1200&amp;w=1600&amp;sz=14&amp;hl=pt-BR&amp;start=1&amp;itbs=1&amp;tbnid=DRfwPKeJaRQypM:&amp;tbnh=113&amp;tbnw=150&amp;prev=/images?q=GUARDA+NOTURNA+DE+CAMPINAS&amp;gbv=2&amp;hl=pt-BR" TargetMode="External"/><Relationship Id="rId5" Type="http://schemas.openxmlformats.org/officeDocument/2006/relationships/hyperlink" Target="http://images.google.com.br/imgres?imgurl=http://www.rogeriosilveira.jor.br/images/reportagens/2008/01_10/04policia_rodoviaria_saopaulo_aniversario_60anos.jpg&amp;imgrefurl=http://www.rogeriosilveira.jor.br/reportagem2008_01_10_policia_rodoviaria_sao_paulo_aniversario_60anos.php&amp;usg=__N6tTJUlU_Q_uhDFTIS3-4puiXS0=&amp;h=222&amp;w=372&amp;sz=26&amp;hl=pt-BR&amp;start=10&amp;itbs=1&amp;tbnid=YQ9LJZSax4h4OM:&amp;tbnh=73&amp;tbnw=122&amp;prev=/images?q=POLICIA+RODOVIARIA+DE+SAO+PAULO&amp;gbv=2&amp;hl=pt-BR" TargetMode="External"/><Relationship Id="rId10" Type="http://schemas.openxmlformats.org/officeDocument/2006/relationships/image" Target="../media/image45.jpeg"/><Relationship Id="rId4" Type="http://schemas.openxmlformats.org/officeDocument/2006/relationships/image" Target="../media/image42.jpeg"/><Relationship Id="rId9" Type="http://schemas.openxmlformats.org/officeDocument/2006/relationships/hyperlink" Target="http://images.google.com.br/imgres?imgurl=http://1.bp.blogspot.com/_Gwth5Lxi7u4/SbJlP_ERC3I/AAAAAAAAB5o/bRVPhYMkpBw/s400/homenagem_olavrense.jpg&amp;imgrefurl=http://lavrense.blogspot.com/2009_03_01_archive.html&amp;usg=__yb3mM_OdXqUa0j0bL6O3oc-C3qk=&amp;h=300&amp;w=400&amp;sz=43&amp;hl=pt-BR&amp;start=22&amp;itbs=1&amp;tbnid=MV3kZHrY1CF6wM:&amp;tbnh=93&amp;tbnw=124&amp;prev=/images?q=POLICIA+FEMININA+DE+SAO+PAULO&amp;gbv=2&amp;ndsp=18&amp;hl=pt-BR&amp;sa=N&amp;start=18" TargetMode="External"/><Relationship Id="rId1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hyperlink" Target="http://pt.wikipedia.org/wiki/Ficheiro:Squads_of_Carabineros_de_Chile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4" Type="http://schemas.openxmlformats.org/officeDocument/2006/relationships/hyperlink" Target="http://pt.wikipedia.org/wiki/Ficheiro:APM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de cantos arredondados 27"/>
          <p:cNvSpPr/>
          <p:nvPr/>
        </p:nvSpPr>
        <p:spPr>
          <a:xfrm>
            <a:off x="35496" y="1916832"/>
            <a:ext cx="9036496" cy="482453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4400" b="1" cap="all" dirty="0">
                <a:solidFill>
                  <a:srgbClr val="FFFF00"/>
                </a:solidFill>
              </a:rPr>
              <a:t>CEL QOPM RR PMESP</a:t>
            </a:r>
          </a:p>
          <a:p>
            <a:pPr algn="ctr">
              <a:defRPr/>
            </a:pPr>
            <a:r>
              <a:rPr lang="pt-BR" sz="4400" b="1" cap="all" dirty="0">
                <a:solidFill>
                  <a:srgbClr val="FFFF00"/>
                </a:solidFill>
              </a:rPr>
              <a:t>MILER</a:t>
            </a:r>
          </a:p>
          <a:p>
            <a:pPr algn="ctr">
              <a:defRPr/>
            </a:pPr>
            <a:endParaRPr lang="pt-BR" sz="4400" b="1" cap="all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pt-BR" sz="4000" b="1" cap="all" dirty="0">
                <a:solidFill>
                  <a:srgbClr val="FFFF00"/>
                </a:solidFill>
              </a:rPr>
              <a:t>DIRETOR DE ASSUNTOS </a:t>
            </a:r>
            <a:r>
              <a:rPr lang="pt-BR" sz="4000" b="1" cap="all" dirty="0" smtClean="0">
                <a:solidFill>
                  <a:srgbClr val="FFFF00"/>
                </a:solidFill>
              </a:rPr>
              <a:t>PARLAMENTARES</a:t>
            </a:r>
            <a:endParaRPr lang="pt-BR" b="1" dirty="0"/>
          </a:p>
          <a:p>
            <a:pPr algn="ctr">
              <a:defRPr/>
            </a:pPr>
            <a:endParaRPr lang="pt-BR" sz="3200" b="1" dirty="0"/>
          </a:p>
        </p:txBody>
      </p:sp>
      <p:pic>
        <p:nvPicPr>
          <p:cNvPr id="4103" name="Imagem 5" descr="FENEME 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0"/>
            <a:ext cx="205172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de cantos arredondados 27"/>
          <p:cNvSpPr/>
          <p:nvPr/>
        </p:nvSpPr>
        <p:spPr>
          <a:xfrm>
            <a:off x="35496" y="285728"/>
            <a:ext cx="8894222" cy="635798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44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44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8800" b="1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cap="all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pt-B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ASSOCIAÇÃO NACIONAL DE ENTIDADES REPRESENTATIVAS DE POLICIAIS MILITARES E BOMBEIROS MILITARES – ANERMB</a:t>
            </a:r>
          </a:p>
          <a:p>
            <a:pPr algn="just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sz="4000" b="1" dirty="0"/>
              <a:t> </a:t>
            </a:r>
            <a:endParaRPr lang="pt-BR" b="1" dirty="0"/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dirty="0"/>
          </a:p>
        </p:txBody>
      </p:sp>
      <p:pic>
        <p:nvPicPr>
          <p:cNvPr id="14341" name="Picture 4" descr="http://anermb.com.br/wp-content/uploads/2013/11/logowi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-87313"/>
            <a:ext cx="4427537" cy="437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297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de cantos arredondados 27"/>
          <p:cNvSpPr/>
          <p:nvPr/>
        </p:nvSpPr>
        <p:spPr>
          <a:xfrm>
            <a:off x="35496" y="285728"/>
            <a:ext cx="8894222" cy="635798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44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44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8800" b="1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8800" b="1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8800" b="1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cap="all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pt-B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FEDERAÇÃO NACIONAL DOS POLICIAS FEDERAIS – FANAPEF</a:t>
            </a:r>
          </a:p>
          <a:p>
            <a:pPr algn="just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b="1" dirty="0"/>
          </a:p>
          <a:p>
            <a:pPr algn="just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sz="4000" b="1" dirty="0"/>
              <a:t> </a:t>
            </a:r>
            <a:endParaRPr lang="pt-BR" b="1" dirty="0"/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dirty="0"/>
          </a:p>
        </p:txBody>
      </p:sp>
      <p:pic>
        <p:nvPicPr>
          <p:cNvPr id="16391" name="Picture 12" descr="fenape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119813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649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de cantos arredondados 27"/>
          <p:cNvSpPr/>
          <p:nvPr/>
        </p:nvSpPr>
        <p:spPr>
          <a:xfrm>
            <a:off x="35496" y="285728"/>
            <a:ext cx="8894222" cy="635798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44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44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8800" b="1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cap="all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pt-BR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pt-BR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pt-BR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t-B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CONSELHO NACIONAL DE COMANDANTES-GERAIS DAS POLÍCIAS MILITARES E CORPOS DE BOMBEIROS MILITARES DO BRASIL - (CNCG)</a:t>
            </a:r>
          </a:p>
          <a:p>
            <a:pPr algn="just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b="1" dirty="0"/>
          </a:p>
          <a:p>
            <a:pPr algn="just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sz="4000" b="1" dirty="0"/>
              <a:t> </a:t>
            </a:r>
            <a:endParaRPr lang="pt-BR" b="1" dirty="0"/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dirty="0"/>
          </a:p>
        </p:txBody>
      </p:sp>
      <p:pic>
        <p:nvPicPr>
          <p:cNvPr id="18437" name="Picture 6" descr="https://fbcdn-profile-a.akamaihd.net/hprofile-ak-xta1/v/t1.0-1/p160x160/10356362_1386804498233013_7189533018653714696_n.png?oh=7de556c853d2290d429a7a7741ae21b2&amp;oe=55FACAA8&amp;__gda__=1441955856_fa88f157bd9ed1f3b992b1618b240b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4450"/>
            <a:ext cx="54721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875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de cantos arredondados 27"/>
          <p:cNvSpPr/>
          <p:nvPr/>
        </p:nvSpPr>
        <p:spPr>
          <a:xfrm>
            <a:off x="35496" y="285728"/>
            <a:ext cx="8894222" cy="635798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44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44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8800" b="1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cap="all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pt-B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FEDERAÇÃO NACIONAL DE ENTIDADES DE OFICIAIS MILITARES ESTADUAIS - FENEME</a:t>
            </a:r>
          </a:p>
          <a:p>
            <a:pPr algn="just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b="1" dirty="0"/>
          </a:p>
          <a:p>
            <a:pPr algn="just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sz="4000" b="1" dirty="0"/>
              <a:t> </a:t>
            </a:r>
            <a:endParaRPr lang="pt-BR" b="1" dirty="0"/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dirty="0"/>
          </a:p>
        </p:txBody>
      </p:sp>
      <p:pic>
        <p:nvPicPr>
          <p:cNvPr id="2048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0800"/>
            <a:ext cx="5616575" cy="4602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963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de cantos arredondados 27"/>
          <p:cNvSpPr/>
          <p:nvPr/>
        </p:nvSpPr>
        <p:spPr>
          <a:xfrm>
            <a:off x="35496" y="285728"/>
            <a:ext cx="8894222" cy="635798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44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44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8800" b="1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cap="all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pt-B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ASSOCIAÇÃO NACIONAL DAS ENTIDADES DE PRAÇAS – ANASPRA</a:t>
            </a:r>
          </a:p>
          <a:p>
            <a:pPr algn="just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b="1" dirty="0"/>
          </a:p>
          <a:p>
            <a:pPr algn="just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sz="4000" b="1" dirty="0"/>
              <a:t> </a:t>
            </a:r>
            <a:endParaRPr lang="pt-BR" b="1" dirty="0"/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dirty="0"/>
          </a:p>
        </p:txBody>
      </p:sp>
      <p:pic>
        <p:nvPicPr>
          <p:cNvPr id="22533" name="Picture 10" descr="anasp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0800"/>
            <a:ext cx="4824412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478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de cantos arredondados 27"/>
          <p:cNvSpPr/>
          <p:nvPr/>
        </p:nvSpPr>
        <p:spPr>
          <a:xfrm>
            <a:off x="35496" y="285728"/>
            <a:ext cx="8894222" cy="635798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44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44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8800" b="1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cap="all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pt-B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ASSOCIAÇÃO BRASILEIRA DE CRIMINALISTICAS – ABC</a:t>
            </a:r>
          </a:p>
          <a:p>
            <a:pPr algn="just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b="1" dirty="0"/>
          </a:p>
          <a:p>
            <a:pPr algn="just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sz="4000" b="1" dirty="0"/>
              <a:t> </a:t>
            </a:r>
            <a:endParaRPr lang="pt-BR" b="1" dirty="0"/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dirty="0"/>
          </a:p>
        </p:txBody>
      </p:sp>
      <p:pic>
        <p:nvPicPr>
          <p:cNvPr id="24583" name="Picture 9" descr="ab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048375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794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de cantos arredondados 27"/>
          <p:cNvSpPr/>
          <p:nvPr/>
        </p:nvSpPr>
        <p:spPr>
          <a:xfrm>
            <a:off x="34925" y="285750"/>
            <a:ext cx="8894763" cy="6357938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44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44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8800" b="1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8800" b="1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cap="all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pt-BR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pt-BR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t-B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ASSOCIAÇÃO NACIONAL DOS PERITOS CRIMINAIS FEDERAIS – APCF</a:t>
            </a:r>
          </a:p>
          <a:p>
            <a:pPr algn="just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sz="4000" b="1" dirty="0">
                <a:solidFill>
                  <a:srgbClr val="FF0000"/>
                </a:solidFill>
              </a:rPr>
              <a:t> </a:t>
            </a:r>
            <a:endParaRPr lang="pt-BR" b="1" dirty="0">
              <a:solidFill>
                <a:srgbClr val="FF00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dirty="0"/>
          </a:p>
        </p:txBody>
      </p:sp>
      <p:pic>
        <p:nvPicPr>
          <p:cNvPr id="26627" name="Picture 8" descr="apc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04813"/>
            <a:ext cx="57658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817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de cantos arredondados 27"/>
          <p:cNvSpPr/>
          <p:nvPr/>
        </p:nvSpPr>
        <p:spPr>
          <a:xfrm>
            <a:off x="35496" y="285728"/>
            <a:ext cx="8894222" cy="635798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44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44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8800" b="1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cap="all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pt-B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 DOS BOMBEIROS DO BRASIL</a:t>
            </a:r>
          </a:p>
          <a:p>
            <a:pPr algn="just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b="1" dirty="0"/>
          </a:p>
          <a:p>
            <a:pPr algn="just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sz="4000" b="1" dirty="0"/>
              <a:t> </a:t>
            </a:r>
            <a:endParaRPr lang="pt-BR" b="1" dirty="0"/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dirty="0"/>
          </a:p>
        </p:txBody>
      </p:sp>
      <p:pic>
        <p:nvPicPr>
          <p:cNvPr id="28679" name="Picture 7" descr="LIGAB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7777163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830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371600" y="0"/>
            <a:ext cx="7405688" cy="1471613"/>
          </a:xfrm>
          <a:prstGeom prst="rect">
            <a:avLst/>
          </a:prstGeom>
        </p:spPr>
        <p:txBody>
          <a:bodyPr lIns="91399" tIns="45701" rIns="91399" bIns="45701" anchor="b">
            <a:normAutofit fontScale="92500"/>
          </a:bodyPr>
          <a:lstStyle/>
          <a:p>
            <a:pPr algn="ctr" defTabSz="829194" eaLnBrk="1" fontAlgn="auto" hangingPunct="1">
              <a:spcAft>
                <a:spcPts val="0"/>
              </a:spcAft>
              <a:defRPr/>
            </a:pPr>
            <a:r>
              <a:rPr lang="pt-BR" sz="4263" b="1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CPI - VIOLÊNCIA CONTRA JOVENS NEGROS E POBRES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436688" y="1600200"/>
            <a:ext cx="7405687" cy="1471613"/>
          </a:xfrm>
          <a:prstGeom prst="rect">
            <a:avLst/>
          </a:prstGeom>
        </p:spPr>
        <p:txBody>
          <a:bodyPr lIns="91399" tIns="45701" rIns="91399" bIns="45701" anchor="b">
            <a:normAutofit/>
          </a:bodyPr>
          <a:lstStyle/>
          <a:p>
            <a:pPr algn="ctr" defTabSz="829194" eaLnBrk="1" fontAlgn="auto" hangingPunct="1">
              <a:spcAft>
                <a:spcPts val="0"/>
              </a:spcAft>
              <a:defRPr/>
            </a:pPr>
            <a:r>
              <a:rPr lang="pt-BR" sz="4263" b="1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CICLO COMPLETO PEC 127/15</a:t>
            </a:r>
          </a:p>
        </p:txBody>
      </p:sp>
      <p:sp>
        <p:nvSpPr>
          <p:cNvPr id="21508" name="Rectangle 16"/>
          <p:cNvSpPr>
            <a:spLocks noChangeArrowheads="1"/>
          </p:cNvSpPr>
          <p:nvPr/>
        </p:nvSpPr>
        <p:spPr bwMode="auto">
          <a:xfrm>
            <a:off x="0" y="-212725"/>
            <a:ext cx="184150" cy="4270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2177" smtClean="0"/>
          </a:p>
        </p:txBody>
      </p:sp>
      <p:sp>
        <p:nvSpPr>
          <p:cNvPr id="21509" name="Rectangle 17"/>
          <p:cNvSpPr>
            <a:spLocks noChangeArrowheads="1"/>
          </p:cNvSpPr>
          <p:nvPr/>
        </p:nvSpPr>
        <p:spPr bwMode="auto">
          <a:xfrm>
            <a:off x="0" y="633413"/>
            <a:ext cx="184150" cy="4270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2177" smtClean="0"/>
          </a:p>
        </p:txBody>
      </p:sp>
      <p:sp>
        <p:nvSpPr>
          <p:cNvPr id="21510" name="Rectangle 18"/>
          <p:cNvSpPr>
            <a:spLocks noChangeArrowheads="1"/>
          </p:cNvSpPr>
          <p:nvPr/>
        </p:nvSpPr>
        <p:spPr bwMode="auto">
          <a:xfrm>
            <a:off x="0" y="1333500"/>
            <a:ext cx="184150" cy="4270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2177" smtClean="0"/>
          </a:p>
        </p:txBody>
      </p:sp>
      <p:sp>
        <p:nvSpPr>
          <p:cNvPr id="21511" name="Rectangle 20"/>
          <p:cNvSpPr>
            <a:spLocks noChangeArrowheads="1"/>
          </p:cNvSpPr>
          <p:nvPr/>
        </p:nvSpPr>
        <p:spPr bwMode="auto">
          <a:xfrm>
            <a:off x="0" y="3492500"/>
            <a:ext cx="184150" cy="4286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2177" smtClean="0"/>
          </a:p>
        </p:txBody>
      </p:sp>
      <p:sp>
        <p:nvSpPr>
          <p:cNvPr id="21512" name="Rectangle 21"/>
          <p:cNvSpPr>
            <a:spLocks noChangeArrowheads="1"/>
          </p:cNvSpPr>
          <p:nvPr/>
        </p:nvSpPr>
        <p:spPr bwMode="auto">
          <a:xfrm>
            <a:off x="0" y="4191000"/>
            <a:ext cx="261938" cy="2587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zh-CN" sz="1089" smtClean="0"/>
              <a:t>  </a:t>
            </a:r>
            <a:endParaRPr lang="pt-BR" altLang="zh-CN" sz="2177" smtClean="0"/>
          </a:p>
        </p:txBody>
      </p:sp>
      <p:sp>
        <p:nvSpPr>
          <p:cNvPr id="21513" name="Rectangle 22"/>
          <p:cNvSpPr>
            <a:spLocks noChangeArrowheads="1"/>
          </p:cNvSpPr>
          <p:nvPr/>
        </p:nvSpPr>
        <p:spPr bwMode="auto">
          <a:xfrm>
            <a:off x="0" y="5373688"/>
            <a:ext cx="300038" cy="2603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zh-CN" sz="1089" smtClean="0"/>
              <a:t>   </a:t>
            </a:r>
            <a:endParaRPr lang="pt-BR" altLang="zh-CN" sz="2177" smtClean="0"/>
          </a:p>
        </p:txBody>
      </p:sp>
      <p:sp>
        <p:nvSpPr>
          <p:cNvPr id="21514" name="Rectangle 23"/>
          <p:cNvSpPr>
            <a:spLocks noChangeArrowheads="1"/>
          </p:cNvSpPr>
          <p:nvPr/>
        </p:nvSpPr>
        <p:spPr bwMode="auto">
          <a:xfrm>
            <a:off x="0" y="5676900"/>
            <a:ext cx="261938" cy="2587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zh-CN" sz="1089" smtClean="0"/>
              <a:t>  </a:t>
            </a:r>
            <a:endParaRPr lang="pt-BR" altLang="zh-CN" sz="2177" smtClean="0"/>
          </a:p>
        </p:txBody>
      </p:sp>
      <p:sp>
        <p:nvSpPr>
          <p:cNvPr id="21515" name="Rectangle 24"/>
          <p:cNvSpPr>
            <a:spLocks noChangeArrowheads="1"/>
          </p:cNvSpPr>
          <p:nvPr/>
        </p:nvSpPr>
        <p:spPr bwMode="auto">
          <a:xfrm>
            <a:off x="0" y="6143625"/>
            <a:ext cx="473075" cy="2587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zh-CN" sz="1089" smtClean="0"/>
              <a:t>       </a:t>
            </a:r>
            <a:r>
              <a:rPr lang="pt-BR" altLang="zh-CN" sz="544" smtClean="0"/>
              <a:t> </a:t>
            </a:r>
            <a:endParaRPr lang="pt-BR" altLang="zh-CN" sz="2177" smtClean="0"/>
          </a:p>
        </p:txBody>
      </p:sp>
      <p:sp>
        <p:nvSpPr>
          <p:cNvPr id="21521" name="AutoShape 26" descr="Resultado de imagem para CPI  NEGROS POBRES"/>
          <p:cNvSpPr>
            <a:spLocks noChangeAspect="1" noChangeArrowheads="1"/>
          </p:cNvSpPr>
          <p:nvPr/>
        </p:nvSpPr>
        <p:spPr bwMode="auto">
          <a:xfrm>
            <a:off x="141288" y="-130175"/>
            <a:ext cx="276225" cy="2762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2177" smtClean="0"/>
          </a:p>
        </p:txBody>
      </p:sp>
      <p:pic>
        <p:nvPicPr>
          <p:cNvPr id="30733" name="Picture 28" descr="http://pimentanews.com.br/wp-content/uploads/2015/07/c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652963"/>
            <a:ext cx="6697662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ângulo de cantos arredondados 19"/>
          <p:cNvSpPr/>
          <p:nvPr/>
        </p:nvSpPr>
        <p:spPr>
          <a:xfrm>
            <a:off x="971600" y="3501008"/>
            <a:ext cx="1440160" cy="86399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399" tIns="45701" rIns="91399" bIns="45701" anchor="ctr"/>
          <a:lstStyle/>
          <a:p>
            <a:pPr algn="ctr" defTabSz="407399">
              <a:buClr>
                <a:srgbClr val="000000"/>
              </a:buClr>
              <a:buSzPct val="100000"/>
              <a:defRPr/>
            </a:pPr>
            <a:r>
              <a:rPr lang="pt-BR" sz="3628" b="1" dirty="0">
                <a:solidFill>
                  <a:srgbClr val="FFFF00"/>
                </a:solidFill>
              </a:rPr>
              <a:t>PF</a:t>
            </a: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2771800" y="3501008"/>
            <a:ext cx="1296144" cy="93600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399" tIns="45701" rIns="91399" bIns="45701" anchor="ctr"/>
          <a:lstStyle/>
          <a:p>
            <a:pPr defTabSz="407399">
              <a:buClr>
                <a:srgbClr val="000000"/>
              </a:buClr>
              <a:buSzPct val="100000"/>
              <a:defRPr/>
            </a:pPr>
            <a:r>
              <a:rPr lang="pt-BR" sz="3628" b="1" dirty="0">
                <a:solidFill>
                  <a:srgbClr val="FFFF00"/>
                </a:solidFill>
              </a:rPr>
              <a:t>PRF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355976" y="3501008"/>
            <a:ext cx="1224136" cy="93600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399" tIns="45701" rIns="91399" bIns="45701" anchor="ctr"/>
          <a:lstStyle/>
          <a:p>
            <a:pPr defTabSz="407399">
              <a:buClr>
                <a:srgbClr val="000000"/>
              </a:buClr>
              <a:buSzPct val="100000"/>
              <a:defRPr/>
            </a:pPr>
            <a:r>
              <a:rPr lang="pt-BR" sz="3628" b="1" dirty="0">
                <a:solidFill>
                  <a:srgbClr val="FFFF00"/>
                </a:solidFill>
              </a:rPr>
              <a:t>PFF</a:t>
            </a: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5868144" y="3501008"/>
            <a:ext cx="1080120" cy="93600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399" tIns="45701" rIns="91399" bIns="45701" anchor="ctr"/>
          <a:lstStyle/>
          <a:p>
            <a:pPr defTabSz="407399">
              <a:buClr>
                <a:srgbClr val="000000"/>
              </a:buClr>
              <a:buSzPct val="100000"/>
              <a:defRPr/>
            </a:pPr>
            <a:r>
              <a:rPr lang="pt-BR" sz="3628" b="1" dirty="0">
                <a:solidFill>
                  <a:srgbClr val="FFFF00"/>
                </a:solidFill>
              </a:rPr>
              <a:t>PC</a:t>
            </a: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7524328" y="3501008"/>
            <a:ext cx="1152129" cy="93600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399" tIns="45701" rIns="91399" bIns="45701" anchor="ctr"/>
          <a:lstStyle/>
          <a:p>
            <a:pPr defTabSz="407399">
              <a:buClr>
                <a:srgbClr val="000000"/>
              </a:buClr>
              <a:buSzPct val="100000"/>
              <a:defRPr/>
            </a:pPr>
            <a:r>
              <a:rPr lang="pt-BR" sz="3628" b="1" dirty="0">
                <a:solidFill>
                  <a:srgbClr val="FFFF00"/>
                </a:solidFill>
              </a:rPr>
              <a:t>PM</a:t>
            </a:r>
          </a:p>
        </p:txBody>
      </p:sp>
    </p:spTree>
    <p:extLst>
      <p:ext uri="{BB962C8B-B14F-4D97-AF65-F5344CB8AC3E}">
        <p14:creationId xmlns:p14="http://schemas.microsoft.com/office/powerpoint/2010/main" val="26174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350" y="0"/>
            <a:ext cx="8869363" cy="1989138"/>
          </a:xfrm>
          <a:prstGeom prst="rect">
            <a:avLst/>
          </a:prstGeom>
        </p:spPr>
        <p:txBody>
          <a:bodyPr lIns="91389" tIns="45696" rIns="91389" bIns="45696" anchor="b"/>
          <a:lstStyle/>
          <a:p>
            <a:pPr algn="ctr" defTabSz="829108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pt-BR" sz="5443" b="1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BRASIL PAÍS DE DÍVIDA SOCIAL</a:t>
            </a:r>
          </a:p>
        </p:txBody>
      </p:sp>
      <p:pic>
        <p:nvPicPr>
          <p:cNvPr id="31747" name="Picture 2" descr="https://upload.wikimedia.org/wikipedia/commons/1/1d/%C3%8Dndios_escravizados%2C_s%C3%A9culo_X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925763"/>
            <a:ext cx="4275138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8" descr="http://www.scielo.br/img/revistas/ea/v16n46/46a15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906713"/>
            <a:ext cx="4859337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44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de cantos arredondados 27"/>
          <p:cNvSpPr/>
          <p:nvPr/>
        </p:nvSpPr>
        <p:spPr>
          <a:xfrm>
            <a:off x="611560" y="0"/>
            <a:ext cx="7920880" cy="172819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b="1" dirty="0">
                <a:solidFill>
                  <a:srgbClr val="FFFF00"/>
                </a:solidFill>
              </a:rPr>
              <a:t>INEFICIÊNCIA DO MODELO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611560" y="3140968"/>
            <a:ext cx="7920880" cy="172819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b="1" dirty="0">
                <a:solidFill>
                  <a:srgbClr val="FFFF00"/>
                </a:solidFill>
              </a:rPr>
              <a:t>PESQUISA – CNI – IBOPE</a:t>
            </a:r>
          </a:p>
          <a:p>
            <a:pPr algn="ctr">
              <a:defRPr/>
            </a:pPr>
            <a:r>
              <a:rPr lang="pt-BR" sz="3600" b="1" dirty="0">
                <a:solidFill>
                  <a:srgbClr val="FFFF00"/>
                </a:solidFill>
              </a:rPr>
              <a:t>OUTUBRO DE 2011</a:t>
            </a:r>
          </a:p>
        </p:txBody>
      </p:sp>
    </p:spTree>
    <p:extLst>
      <p:ext uri="{BB962C8B-B14F-4D97-AF65-F5344CB8AC3E}">
        <p14:creationId xmlns:p14="http://schemas.microsoft.com/office/powerpoint/2010/main" val="2748914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de cantos arredondados 27"/>
          <p:cNvSpPr/>
          <p:nvPr/>
        </p:nvSpPr>
        <p:spPr>
          <a:xfrm>
            <a:off x="250825" y="260350"/>
            <a:ext cx="8785225" cy="64801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389" tIns="45696" rIns="91389" bIns="45696" anchor="ctr"/>
          <a:lstStyle/>
          <a:p>
            <a:pPr algn="ctr" defTabSz="407357">
              <a:buClr>
                <a:srgbClr val="000000"/>
              </a:buClr>
              <a:buSzPct val="100000"/>
              <a:defRPr/>
            </a:pPr>
            <a:r>
              <a:rPr lang="pt-BR" sz="4445" b="1" u="sng" cap="all" dirty="0">
                <a:solidFill>
                  <a:schemeClr val="tx1"/>
                </a:solidFill>
              </a:rPr>
              <a:t>VIOLÊNCIA NO PAIS</a:t>
            </a:r>
            <a:r>
              <a:rPr lang="pt-BR" sz="4445" b="1" cap="all" dirty="0">
                <a:solidFill>
                  <a:schemeClr val="tx1"/>
                </a:solidFill>
              </a:rPr>
              <a:t>:</a:t>
            </a:r>
          </a:p>
          <a:p>
            <a:pPr algn="ctr" defTabSz="407357">
              <a:buClr>
                <a:srgbClr val="000000"/>
              </a:buClr>
              <a:buSzPct val="100000"/>
              <a:defRPr/>
            </a:pPr>
            <a:endParaRPr lang="pt-BR" sz="4445" b="1" cap="all" dirty="0">
              <a:solidFill>
                <a:schemeClr val="tx1"/>
              </a:solidFill>
            </a:endParaRPr>
          </a:p>
          <a:p>
            <a:pPr algn="ctr" defTabSz="407357">
              <a:buClr>
                <a:srgbClr val="000000"/>
              </a:buClr>
              <a:buSzPct val="100000"/>
              <a:defRPr/>
            </a:pPr>
            <a:endParaRPr lang="pt-BR" sz="4445" b="1" cap="all" dirty="0">
              <a:solidFill>
                <a:schemeClr val="tx1"/>
              </a:solidFill>
            </a:endParaRPr>
          </a:p>
          <a:p>
            <a:pPr algn="just" defTabSz="407357">
              <a:buClr>
                <a:srgbClr val="000000"/>
              </a:buClr>
              <a:buSzPct val="100000"/>
              <a:defRPr/>
            </a:pPr>
            <a:r>
              <a:rPr lang="pt-BR" sz="4445" b="1" i="1" dirty="0">
                <a:solidFill>
                  <a:schemeClr val="tx1"/>
                </a:solidFill>
              </a:rPr>
              <a:t>Segundo dados do Ipea, os </a:t>
            </a:r>
            <a:r>
              <a:rPr lang="pt-BR" sz="4445" b="1" i="1" dirty="0">
                <a:solidFill>
                  <a:srgbClr val="FF0000"/>
                </a:solidFill>
              </a:rPr>
              <a:t>custos da violência </a:t>
            </a:r>
            <a:r>
              <a:rPr lang="pt-BR" sz="4445" b="1" i="1" dirty="0">
                <a:solidFill>
                  <a:schemeClr val="tx1"/>
                </a:solidFill>
              </a:rPr>
              <a:t>são estimados entre </a:t>
            </a:r>
            <a:r>
              <a:rPr lang="pt-BR" sz="4445" b="1" i="1" dirty="0">
                <a:solidFill>
                  <a:srgbClr val="FF0000"/>
                </a:solidFill>
              </a:rPr>
              <a:t>10% a 15% do PIB - </a:t>
            </a:r>
            <a:r>
              <a:rPr lang="pt-BR" sz="4445" b="1" u="sng" dirty="0">
                <a:solidFill>
                  <a:srgbClr val="FF0000"/>
                </a:solidFill>
              </a:rPr>
              <a:t>R$ 407 bilhões ano</a:t>
            </a:r>
            <a:r>
              <a:rPr lang="pt-BR" sz="4445" b="1" i="1" dirty="0">
                <a:solidFill>
                  <a:srgbClr val="FF0000"/>
                </a:solidFill>
              </a:rPr>
              <a:t>. </a:t>
            </a:r>
          </a:p>
          <a:p>
            <a:pPr defTabSz="407357">
              <a:buClr>
                <a:srgbClr val="000000"/>
              </a:buClr>
              <a:buSzPct val="100000"/>
              <a:defRPr/>
            </a:pPr>
            <a:endParaRPr lang="pt-BR" sz="362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91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de cantos arredondados 27"/>
          <p:cNvSpPr/>
          <p:nvPr/>
        </p:nvSpPr>
        <p:spPr>
          <a:xfrm>
            <a:off x="250825" y="117475"/>
            <a:ext cx="8785225" cy="66960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389" tIns="45696" rIns="91389" bIns="45696" anchor="ctr"/>
          <a:lstStyle/>
          <a:p>
            <a:pPr algn="ctr" defTabSz="407357">
              <a:buClr>
                <a:srgbClr val="000000"/>
              </a:buClr>
              <a:buSzPct val="100000"/>
              <a:defRPr/>
            </a:pPr>
            <a:endParaRPr lang="pt-BR" sz="4445" b="1" cap="all" dirty="0">
              <a:solidFill>
                <a:schemeClr val="bg1"/>
              </a:solidFill>
            </a:endParaRPr>
          </a:p>
          <a:p>
            <a:pPr algn="just" defTabSz="407357">
              <a:buClr>
                <a:srgbClr val="000000"/>
              </a:buClr>
              <a:buSzPct val="100000"/>
              <a:defRPr/>
            </a:pPr>
            <a:r>
              <a:rPr lang="pt-BR" sz="3600" b="1" dirty="0">
                <a:solidFill>
                  <a:schemeClr val="tx1"/>
                </a:solidFill>
              </a:rPr>
              <a:t>O recorde de assassinatos vivido pelo Brasil é considerado pela </a:t>
            </a:r>
            <a:r>
              <a:rPr lang="pt-BR" sz="3600" b="1" dirty="0">
                <a:solidFill>
                  <a:srgbClr val="FF0000"/>
                </a:solidFill>
              </a:rPr>
              <a:t>Organização Mundial da Saúde como </a:t>
            </a:r>
            <a:r>
              <a:rPr lang="pt-BR" sz="3600" b="1" dirty="0" smtClean="0">
                <a:solidFill>
                  <a:srgbClr val="FF0000"/>
                </a:solidFill>
              </a:rPr>
              <a:t>uma</a:t>
            </a:r>
          </a:p>
          <a:p>
            <a:pPr algn="just" defTabSz="407357">
              <a:buClr>
                <a:srgbClr val="000000"/>
              </a:buClr>
              <a:buSzPct val="100000"/>
              <a:defRPr/>
            </a:pPr>
            <a:endParaRPr lang="pt-BR" sz="3600" b="1" dirty="0">
              <a:solidFill>
                <a:srgbClr val="FF0000"/>
              </a:solidFill>
            </a:endParaRPr>
          </a:p>
          <a:p>
            <a:pPr algn="just" defTabSz="407357">
              <a:buClr>
                <a:srgbClr val="000000"/>
              </a:buClr>
              <a:buSzPct val="100000"/>
              <a:defRPr/>
            </a:pPr>
            <a:r>
              <a:rPr lang="pt-BR" sz="3600" b="1" dirty="0" smtClean="0">
                <a:solidFill>
                  <a:srgbClr val="FF0000"/>
                </a:solidFill>
              </a:rPr>
              <a:t> </a:t>
            </a:r>
            <a:r>
              <a:rPr lang="pt-BR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SITUAÇÃO </a:t>
            </a:r>
            <a:r>
              <a:rPr lang="pt-BR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EPIDÊMICA</a:t>
            </a:r>
            <a:r>
              <a:rPr lang="pt-B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pt-BR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407357">
              <a:buClr>
                <a:srgbClr val="000000"/>
              </a:buClr>
              <a:buSzPct val="100000"/>
              <a:defRPr/>
            </a:pPr>
            <a:endParaRPr lang="pt-BR" sz="2177" b="1" cap="all" dirty="0">
              <a:solidFill>
                <a:srgbClr val="FF0000"/>
              </a:solidFill>
            </a:endParaRPr>
          </a:p>
          <a:p>
            <a:pPr defTabSz="407357">
              <a:buClr>
                <a:srgbClr val="000000"/>
              </a:buClr>
              <a:buSzPct val="100000"/>
              <a:defRPr/>
            </a:pPr>
            <a:endParaRPr lang="pt-BR" sz="362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477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de cantos arredondados 27"/>
          <p:cNvSpPr/>
          <p:nvPr/>
        </p:nvSpPr>
        <p:spPr>
          <a:xfrm>
            <a:off x="250825" y="117475"/>
            <a:ext cx="8785225" cy="66960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389" tIns="45696" rIns="91389" bIns="45696" anchor="ctr"/>
          <a:lstStyle/>
          <a:p>
            <a:pPr algn="ctr" defTabSz="407357">
              <a:buClr>
                <a:srgbClr val="000000"/>
              </a:buClr>
              <a:buSzPct val="100000"/>
              <a:defRPr/>
            </a:pPr>
            <a:endParaRPr lang="pt-BR" sz="2177" b="1" cap="all" dirty="0">
              <a:solidFill>
                <a:srgbClr val="FF0000"/>
              </a:solidFill>
            </a:endParaRPr>
          </a:p>
          <a:p>
            <a:pPr defTabSz="407357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5400" b="1" cap="all" dirty="0">
                <a:solidFill>
                  <a:srgbClr val="FF0000"/>
                </a:solidFill>
              </a:rPr>
              <a:t>58.559 MIL mortes </a:t>
            </a:r>
            <a:r>
              <a:rPr lang="pt-BR" sz="2903" b="1" cap="all" dirty="0">
                <a:solidFill>
                  <a:schemeClr val="bg1"/>
                </a:solidFill>
              </a:rPr>
              <a:t>– </a:t>
            </a:r>
            <a:r>
              <a:rPr lang="pt-BR" sz="2903" b="1" cap="all" dirty="0">
                <a:solidFill>
                  <a:schemeClr val="tx1"/>
                </a:solidFill>
              </a:rPr>
              <a:t>RESULTANTES DE CRIME – </a:t>
            </a:r>
            <a:r>
              <a:rPr lang="pt-BR" sz="3600" b="1" cap="all" dirty="0">
                <a:solidFill>
                  <a:srgbClr val="FF0000"/>
                </a:solidFill>
              </a:rPr>
              <a:t>1º</a:t>
            </a:r>
            <a:r>
              <a:rPr lang="pt-BR" sz="2903" b="1" cap="all" dirty="0">
                <a:solidFill>
                  <a:schemeClr val="tx1"/>
                </a:solidFill>
              </a:rPr>
              <a:t> NO MUNDO</a:t>
            </a:r>
          </a:p>
          <a:p>
            <a:pPr defTabSz="407357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pt-BR" sz="1814" b="1" cap="all" dirty="0">
              <a:solidFill>
                <a:schemeClr val="bg1"/>
              </a:solidFill>
            </a:endParaRPr>
          </a:p>
          <a:p>
            <a:pPr defTabSz="407357">
              <a:buClr>
                <a:srgbClr val="000000"/>
              </a:buClr>
              <a:buSzPct val="100000"/>
              <a:defRPr/>
            </a:pPr>
            <a:r>
              <a:rPr lang="pt-BR" sz="3991" b="1" dirty="0">
                <a:solidFill>
                  <a:srgbClr val="FF0000"/>
                </a:solidFill>
              </a:rPr>
              <a:t>homicídios dolosos; </a:t>
            </a:r>
          </a:p>
          <a:p>
            <a:pPr defTabSz="407357">
              <a:buClr>
                <a:srgbClr val="000000"/>
              </a:buClr>
              <a:buSzPct val="100000"/>
              <a:defRPr/>
            </a:pPr>
            <a:endParaRPr lang="pt-BR" sz="3991" b="1" dirty="0">
              <a:solidFill>
                <a:srgbClr val="FF0000"/>
              </a:solidFill>
            </a:endParaRPr>
          </a:p>
          <a:p>
            <a:pPr defTabSz="407357">
              <a:buClr>
                <a:srgbClr val="000000"/>
              </a:buClr>
              <a:buSzPct val="100000"/>
              <a:defRPr/>
            </a:pPr>
            <a:r>
              <a:rPr lang="pt-BR" sz="3991" b="1" dirty="0">
                <a:solidFill>
                  <a:srgbClr val="FF0000"/>
                </a:solidFill>
              </a:rPr>
              <a:t>Latrocínios; e </a:t>
            </a:r>
          </a:p>
          <a:p>
            <a:pPr defTabSz="407357">
              <a:buClr>
                <a:srgbClr val="000000"/>
              </a:buClr>
              <a:buSzPct val="100000"/>
              <a:defRPr/>
            </a:pPr>
            <a:endParaRPr lang="pt-BR" sz="3991" b="1" dirty="0">
              <a:solidFill>
                <a:srgbClr val="FF0000"/>
              </a:solidFill>
            </a:endParaRPr>
          </a:p>
          <a:p>
            <a:pPr defTabSz="407357">
              <a:buClr>
                <a:srgbClr val="000000"/>
              </a:buClr>
              <a:buSzPct val="100000"/>
              <a:defRPr/>
            </a:pPr>
            <a:r>
              <a:rPr lang="pt-BR" sz="3991" b="1" dirty="0">
                <a:solidFill>
                  <a:srgbClr val="FF0000"/>
                </a:solidFill>
              </a:rPr>
              <a:t>lesões corporais seguidas de morte</a:t>
            </a:r>
          </a:p>
        </p:txBody>
      </p:sp>
    </p:spTree>
    <p:extLst>
      <p:ext uri="{BB962C8B-B14F-4D97-AF65-F5344CB8AC3E}">
        <p14:creationId xmlns:p14="http://schemas.microsoft.com/office/powerpoint/2010/main" val="568648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de cantos arredondados 27"/>
          <p:cNvSpPr/>
          <p:nvPr/>
        </p:nvSpPr>
        <p:spPr>
          <a:xfrm>
            <a:off x="360363" y="117475"/>
            <a:ext cx="8783637" cy="66960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389" tIns="45696" rIns="91389" bIns="45696" anchor="ctr"/>
          <a:lstStyle/>
          <a:p>
            <a:pPr algn="just" defTabSz="407357">
              <a:buClr>
                <a:srgbClr val="000000"/>
              </a:buClr>
              <a:buSzPct val="100000"/>
              <a:defRPr/>
            </a:pPr>
            <a:r>
              <a:rPr lang="pt-BR" sz="4898" b="1" u="sng" dirty="0">
                <a:solidFill>
                  <a:srgbClr val="FF0000"/>
                </a:solidFill>
              </a:rPr>
              <a:t>Mortes de policiais</a:t>
            </a:r>
            <a:r>
              <a:rPr lang="pt-BR" sz="4898" b="1" dirty="0">
                <a:solidFill>
                  <a:srgbClr val="FF0000"/>
                </a:solidFill>
              </a:rPr>
              <a:t>: </a:t>
            </a:r>
          </a:p>
          <a:p>
            <a:pPr algn="just" defTabSz="407357">
              <a:buClr>
                <a:srgbClr val="000000"/>
              </a:buClr>
              <a:buSzPct val="100000"/>
              <a:defRPr/>
            </a:pPr>
            <a:r>
              <a:rPr lang="pt-BR" sz="4898" b="1" dirty="0">
                <a:solidFill>
                  <a:srgbClr val="FF0000"/>
                </a:solidFill>
              </a:rPr>
              <a:t>*500/ANO</a:t>
            </a:r>
          </a:p>
          <a:p>
            <a:pPr algn="just" defTabSz="407357">
              <a:buClr>
                <a:srgbClr val="000000"/>
              </a:buClr>
              <a:buSzPct val="100000"/>
              <a:defRPr/>
            </a:pPr>
            <a:r>
              <a:rPr lang="pt-BR" sz="4898" b="1" dirty="0">
                <a:solidFill>
                  <a:srgbClr val="FF0000"/>
                </a:solidFill>
              </a:rPr>
              <a:t>1º do mundo</a:t>
            </a:r>
            <a:r>
              <a:rPr lang="pt-BR" sz="3991" b="1" dirty="0">
                <a:solidFill>
                  <a:srgbClr val="FF0000"/>
                </a:solidFill>
              </a:rPr>
              <a:t> </a:t>
            </a:r>
          </a:p>
          <a:p>
            <a:pPr algn="just" defTabSz="407357">
              <a:buClr>
                <a:srgbClr val="000000"/>
              </a:buClr>
              <a:buSzPct val="100000"/>
              <a:defRPr/>
            </a:pPr>
            <a:endParaRPr lang="pt-BR" sz="3991" b="1" dirty="0">
              <a:solidFill>
                <a:srgbClr val="FF0000"/>
              </a:solidFill>
            </a:endParaRPr>
          </a:p>
          <a:p>
            <a:pPr algn="just" defTabSz="407357">
              <a:buClr>
                <a:srgbClr val="000000"/>
              </a:buClr>
              <a:buSzPct val="100000"/>
              <a:defRPr/>
            </a:pPr>
            <a:r>
              <a:rPr lang="pt-BR" sz="3991" b="1" dirty="0">
                <a:solidFill>
                  <a:srgbClr val="FF0000"/>
                </a:solidFill>
              </a:rPr>
              <a:t>EUA – 90/ANO</a:t>
            </a:r>
          </a:p>
          <a:p>
            <a:pPr algn="just" defTabSz="407357">
              <a:buClr>
                <a:srgbClr val="000000"/>
              </a:buClr>
              <a:buSzPct val="100000"/>
              <a:defRPr/>
            </a:pPr>
            <a:endParaRPr lang="pt-BR" sz="3991" b="1" dirty="0">
              <a:solidFill>
                <a:srgbClr val="FF0000"/>
              </a:solidFill>
            </a:endParaRPr>
          </a:p>
          <a:p>
            <a:pPr algn="just" defTabSz="407357">
              <a:buClr>
                <a:srgbClr val="000000"/>
              </a:buClr>
              <a:buSzPct val="100000"/>
              <a:defRPr/>
            </a:pPr>
            <a:endParaRPr lang="pt-BR" sz="3991" b="1" dirty="0">
              <a:solidFill>
                <a:srgbClr val="FF0000"/>
              </a:solidFill>
            </a:endParaRPr>
          </a:p>
          <a:p>
            <a:pPr algn="just" defTabSz="407357">
              <a:buClr>
                <a:srgbClr val="000000"/>
              </a:buClr>
              <a:buSzPct val="100000"/>
              <a:defRPr/>
            </a:pPr>
            <a:r>
              <a:rPr lang="pt-BR" sz="3991" b="1" dirty="0">
                <a:solidFill>
                  <a:srgbClr val="FF0000"/>
                </a:solidFill>
              </a:rPr>
              <a:t>REINO UNIDO – 8/ANO  </a:t>
            </a:r>
          </a:p>
        </p:txBody>
      </p:sp>
      <p:pic>
        <p:nvPicPr>
          <p:cNvPr id="38915" name="Picture 2" descr="http://blitzdigital.com.br/images/Artigos/Enterro%20de%20PM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2122488"/>
            <a:ext cx="4637087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409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m 59" descr="Policial Militar sendo socorrido durante os protestos no Rio. Ser PM no Brasil é risco para o policial e para a famí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717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Imagem 102" descr="Enterro de policial militar morto em serviço. Mais um herói que deu a sua vida pelo povo brasileir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3573463"/>
            <a:ext cx="5075237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9" descr="https://encrypted-tbn2.gstatic.com/images?q=tbn:ANd9GcT95DDK7yC5SrC39-SA9p3Tr5Y5qNtm2Kv3eIjsrs5pkNK12V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4067175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1" descr="https://encrypted-tbn3.gstatic.com/images?q=tbn:ANd9GcQ-lbOsQ3WKxl_1HX9ZkpMvfrpP8g_C7-EBwsaIZmS6BPxKv8uec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0"/>
            <a:ext cx="3187700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3" descr="https://encrypted-tbn2.gstatic.com/images?q=tbn:ANd9GcS-o7DGyfPxG9sz1aOaEBLSK7KoBQjKzs9G_07s90et0lsEX0mXT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0"/>
            <a:ext cx="1908175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AutoShape 29" descr="data:image/jpeg;base64,/9j/4AAQSkZJRgABAQAAAQABAAD/2wCEAAkGBhMSERQUExQVFBUUFxYWGBgXGB0dFxsaFxcaGRcYFxYcHCYeGRkkGRgVHy8gJCcqLCwsFx4xNTAqNSYrLCkBCQoKDgwOGg8PGCkkHR0pKSkpKSktKTEpKSkpKSkpKSksKSkpKSkpLCkpKSkpKSksKSwpKSwsLCwpMiwsKSwsLP/AABEIAJQA2gMBIgACEQEDEQH/xAAcAAABBQEBAQAAAAAAAAAAAAAFAgMEBgcAAQj/xABBEAACAQIEAwYDBgMGBgMBAAABAhEAAwQSITEFQVEGImFxgZEHE6EyQlKx0fAVI8EUYnKCouEkM1OSsvEWQ8IX/8QAGAEAAwEBAAAAAAAAAAAAAAAAAAECAwT/xAAmEQACAgIDAAECBwAAAAAAAAAAAQIRITEDEkFREyIUMlJhcZHh/9oADAMBAAIRAxEAPwA/isPkwmUx/LuWiB0yYqBHTTpVoYaVQuKWTc4Uj3CLr2WW4XBIDMl9pcd2WB10MVfXP7H19Kz49FSGiKSRSzSWGlUyTlw6nvHcAqPVlb37v1NKt4RXQrA1BH1odxG+UayBzuERyIyRqfUfWiuE0iPGs45mzR6EcMsZMSp2DKRHisT5b0VxT940PxAIu225Zo8dRJ16aUSxOGliaeaEiGzEipVi93B5mlLh69WxAipUWslNo8DzS0beZ5UoWTyFeLZOvjTomxtt6Urae35il/IM04LFUIfNdTdy6FBJIAAJJPQST9KqOJ+KeFVsqrcf+8AAPSSD9KdpBTZcq8oNwntZh8QFKsVL7BxB8p2PvUftxxUWcI5FwW2YqAZhokZgvjHlpNJySVh1d0SuIdrcLYJD3QWG6qMx0328jQRvirg5AUs084H0EzWOrxUZw+YxBlZjnoTpI8I6ezd/ibXWCJbRSdJIhjPUfrPnWK5JM16JG+We2eEKfMa6tsGBL6akwJPIeO1GluAgEEEHUEbGdor5wfguI2LjXTQE+ERoCI5VYuzXaTG4K0ttbvzrZgWwyyQfwq0zBEmDzB2rVSIaXht00O4sNVPSRWf4X4vuYzWkPipKx1mZFHMN8ScHdIFxXtMOolfcb+1DaYkmELrsVHmfypVv7Mk84+lEsF8m8ge0yus/aU6SN/KpAwCx6+NZ/SzZamRuELE+NEqbXDgRGmvjy9dqXkPX9+9axVKjNuzLOP3jZ4fiQLbXNb6kLuM124cx5wAQT5VbywyiNQRIPnVIwNprvCry3G+c/wAvEgu0yxDXQG72vIHUaVdMM02kPVVPuoP9aOP0JChXhrp/fvSS+3jVkknBYBboYPrlIYa8xMeY12qJg7piIlv3P78Kn8I+03kPzoLb7peZlWImT1rOqdlp3gMYm4AgzaHMhAO/MHT1o6jyAdNRVauoGssxklUzDU6ZWUn6UcwjAovlVkkrSunypnSu0oAfkeFdmqPpXhA6UASC4612cVFKCu+UKBlH+K/Gyi2rKMRnDM0cwCFUH1zH0rLPm1pfxW4CzW0xKai0CtwcwpYFW8g0g/4qysvJ0rCSzbNovGDQuBgHC2Q3NSf9RIn6UJ7SY52UBzngFQWMkKCIEnz33odh+JuqqqmIEehEfrUXj2LPdB07rH3Ij8q5U33pmzWAbZsrmMgaQR7D/ek4q2dGXcchvE7Uxh72s+QFGbWGGubXuzHSNpPOZrpoybGbXaG9GXcgwMw1jxIYaeEVMHFMQRmARcneInf72oiRsdZ601/DVAGinlqB4fqa8x8raEGIgb/dZtRPkRoelVlEYIjcRKkWxHeUs0jmxkCT4QPSk22AnTLv9nT1hYEelCjeL4pYDEtoABJ5kQOsCiCY5ec+qkEeHnQ7Ci79jO0F6wBkaRmGZTqMuoBE8vqDPUUb4z2mxZuj5eJYKwkIFQeesTzEVnfDsYuYEFoWTsddNiZEctan3+IZ3zrcKFQFUkAgr9ozI6kjl9kdaafyKjUuwnaK7de5bxFzM3dKSADzzDx5GrpWM8C4rBt3HKn5bqQ6yPvAa66dDrGtbNVRaIZkmEwTXeH4q0GZSXxYlTDH+fdMTyBOh86tXCHnDWD1tWj72xpVW7AOLWBc3M0WzfzSDn7t25Pd1lj011NWPs9dDYPDsNAbVsgHf7AGvjpTgKRKcwa4gUsimp+mlaMkl8Pvi2WZtssnQnQbmKFYe4t9rjWySCxOoKnvCQNfWifD1ksJmVYe/wD7oR2V0W4BpGUfnWHJtI0joLWWAtEHbKw6/aUj1qLxfHA8PuLIzG0TtvrJ12ohw+0Blkzt+lRLtoHA4lPwpdX2B/StNolbB/YDHqLDgkDvD/xj+lWb+KW/xfQ1VvhmAbV0Hqn5MKuXyF6D2FTDRctkf+KWvxD2pS8RtnZxTwsp0HsK4WE/CPYVZA0cen4hXg4hb/GvvT/y16D2FKAHT8qBkZ8ZbIILKQdDOo8iOYqscT7CcPuqflqtlyZDpJA01GQmI8BVx0rtKTVjujLb/YfEjRf7O0bMHCH1UgH3naqH2uwNyxfe1cILKAJUypBUMCNuTdK+je7WK/GDBKmMZlEfNtox1OpllP8A4rWK4YQdpGv1ZSwyjcJaDmiY21A89DvVgwt0anafGRQrhFwlSiA5jn0htZgyMuuYDnyy1Js3z94wYkj/ANVXpPgVuQeR61X+0GPI7u3OjVgzO+1VXtdpeJG2Vfyn+tVRINtQ+ZjPd0Eb/s6mpGHxGwloiNCNvaaH4TEZC0yJpVpyTCSabQ7D8qtqVQNqMzEmcvTU7yRp4VO4RiBmyscw8cuYDqBApPBMCYDEAzrrpGnlRw4e2zDPbJjXNHdH+bl66UdRNhHCyhAUgyQdP6jkdtPCtow+PBRSYkqCdecVknBuGK922qaEsoPkTz+tasAv4R7f7VMY0JuyncGsqtzEKpBHzLjd0jTMSxGmxBJ251K4AsYW0v4VKeWRmUD2A9qG9neGDC3L9tFyrmdlBbNGeG1MDmTpyHM1L7LKRhUUlmKtcUlozEi42pjmd/Wq4yZBNmphtdfL6GaeeP35U2E0A05fs1rRI/wh/wCZr0oX2YBm4D4fQmi3Dk/mDlv+VB+ztyL15ehI9mrCe0aR0wtwrFSABr/tTjpC4pTHfS4wBO4ytqB61Js4FV+zK8+f6VJaCjAc1I+hH6VfhK2VH4cHuXPEL9Cf1q5Fx1qk/Di59sf3fyI/Wrm2HQmSo9qmOi5bFivC1L0iotzh1omSup5yabcvESSA1JN8TE0hcEg2n3PlTf8ACLUzlMnqxqX38Ak/MHWuFwdaQmDQdfKTSDw9JnWT/eNVb+AHs1Yv8WcYHx7KGDZLdtdDqDBJB8ZbblW0/LUdT51hfxJsIvEL+QEAuCZ2zMilvqd6GNFSw1827yOM3dZWMGDoZ0qdicQS7EyCeUamNtfKkcJ4c1+/Ztru9xFHmWHL6+lEuN4RbeJvW11C3HgzOkmD51FZLvwRgXhYJ3qu9p738xh1y/8AitHhp7TVc7RXC15wRsUj/sWrRLA7tJ1qwcHwoULMSTJH9PShvD8JmbXYamevKrbgrZA2P5VXpIQwusQAP371JuqSILQvONz4VE/sYK6AidZDDT0NTuzPZi/iLjA5vk2ozwIZ94VD1IBk8hPOlKdAo+lz+GfZ8W7bX5YBmK21mVChQraHq4P/AGnrV4zeNV5eKX0CpawjKiLAXQaAQNz+5r1eIY0ifkDX++P1rD8Qv0v+h0RMHibdzFObbq41UlTIDKEkEjmJHvXdnMQGss6mVN27GkbOwb/UD6RQ/g3Dls4u+iqEVmdoUmO+lknfYkztp0olwZIS8uul65uerZtPDWt4KiZE0muYc/WuYUkmtSCRgjF0D9eY/WgnCRlxV8eLj2cf0orhic46yYO/I8uYpmzwF1vvcLyGzGAsQWIOutZSVtFp4YfW7oPIflXFj1NMB29vClh26GqoBnA8Is2TNtQhIgxPnt51NHnTQLdKUM3Sigsc9TXa9TSBNdrQFjk+NdSAx6V6GJ5UBYsmurwCuJoCz1awz4l4jNxC9/LNsqVUkmc0DR9tJXKY1rcs3l71kHxcGbHIADpZtzAk6ljtvzA9KmRSBPYLDn+22Lk6W2znSORUD3P0qFx5suNvBh9m7cE+HzGj6R70Z7H4k2lullIVGQliBsNWWDroNfUVXeM3jcv3Lv8A1Wd+fMkwRt01rKL+5lseBVpjccpmfKh+F4C+Mx/ybKySy5idgoAzM3RQsz7bkU8qHVmOUAfdAB8tBua0z4U8PyYW7iWAz4i6xn7xVYABO8Z8+ngK0ZFgL4o9n8PgrGDXDW1QZ7isQO+xyqQzsdSd9CeelVjC3yVDDK67MNmB/wAUaeorRfinwr53DmZQA1h1vRzjVX9lbN/lNZLgLxIzCQV0Yr9M3UePKmhFu4Vct3CqktmZguTTWWAPe2Gh9fStlweEs2VyWlCKOQ/M9W8fCsMw9jOVzMwEgh1Ygq2hBImDyPjWy8Lvi5Ytu3eYqJI2J2J9SCaaXoNhUOtKzCoQC8gR615kXx9zTFZWMLj7V7GMbTq4UlHjYMq28wnw0p/grHNiQSD/ADiRpBClVIHQiIHoaH4XCLb4i8BQLkPCiBJRQfMnJRTCQL1+G1LJI5TkBIjrEH1qIBIms29JHjzFIKmNef79KcPLw/f7FbEHuH0ZT+96Ki81DbFvUT1096x3iHb3EtinuZ2TK5CID3VUGAp5ctT11qWNG5fPalJcY1lHAu3GNv3M3zrSWSYzXQqAGJyLClnMEHQHQiYJEo7ccUxsmy2ItPbaCDaOXzVohhy5RU2UW3FfE+wl/wCUoZ1BILgjcGO4v3h46UWtdtcM2guGehQ/WJFYngeFYmCUsu3KVGaPQaj2qVb4XilEnD3gF1JZGC9ZOaBRY6NvXtDYhD8233/szoT6bilPx6wDBu25G4nUaTqOXrWL4TD3c2XMAQTHeBMmTuCRP5Ur+I3FJVXVV+/lUXAWG8z9pvGdPCiwo2VuOWMuYugEczAnoZ2NZ9jfiRiHuTaV1AGiL8pkPizOst6KKrRNteSiNT3ljMdzlEDaBoOXjXXMcqgkFPSJqG2UkWr/APqd0ALkm50YA+UBQAaYwnbbifzP+W1xT91kXTXkQQRy3qk4Fbly53Azu5gBRJ9B7e1WO92NxOUFjaQkSULif9IIB8JobS2xpN6LBxHt/eCoTltsD3kU6xPMyeQGk86iXO0VnFOzDI11QskAhmAJABBiQJIB8daq2P7PX7aszZIAJILKTA1Ma9/SdKhcNe6Cbtq2QBozkHIBOuZ4idBpvMVhyRXJFpSNIS6vRbO2eNQ4ezaSFusXuXCBuICLn5sTAHhFUoZp1ZRGsxPtpS+LYpr7lidfuwOXSnuMcDu2MNav3CsXSQEBOeF3LgCF3GkzqNK0410ik9mc2m20DeIYuciCdpY9Wb7Pl3QI860Hs3xlkwy2xqA7AAHc8yddswY1SOE8Nu4m4pGVQIEnkBpsNSfzrb+AcHXC4a3ZgsVnMwB7zMSzHbaSdNopckFyx62TdZHOH5Dai5lYOCrcxBEMPKCRWBYzCNhMVdtj/wCm46HxQEx56Za+iojXKfpPLx8KyD4ucL+XjEvqO7fTX/HbhG91yGtYw6qiU7BWExCgTIAbZh9nXkw/CdvCK1DsFj89lrZ0a2Zjz3jw0HvWM2cR8vUd62x1HQ86t3YTi/ycUgk5GItanUZtVUnYjZlbmAR4VaY2jXSKYbGoDBO1Ka6R1Pn/ALUnN4fQ0ySl4PjiYjiji3mAtBUbMIkgXZIB1jYT4UQ4NxNXxuPtiJtvZnqf5WViTz1AHpUNLAXiztJJKWCdORW/oB/k8/GqocLjExV58Mtyw19mN5r0RLM2X5bgfZMn+9URpDeTTr162inOwtqBuxyrqep0pZykCGBBAMz12jqIBrKcT2YvXGm9jsNmP3mu3Mw8ATEU5geNYlQ9mzdQZNFyOLjZBvkuZTC/Z+1tGo1rSyaNXs3RmAJ9Of72r5z4pDYi8VPca7dIPUG4xBHmDWu9me11tlVTfZrouMHt3FGcFj91gQAobaJ5DpDXaT4KIwNzBv8ALbf5Tsfl+Sue8n+aR5VN5KSoysY6FtgSMgIjnMkz4d6T11qXgOIbySR78vE7zOviaHcU4ddsuy3kZGBgyO710Yd06a6E03YttlLBWKrEsFJUE7AtsJ8aToC22u0l1QFR4G0DQAeQrr3GLrghmmYn0POfeqwmK2j6frU2zjwCfEf1qaKJtxyZBJJMjeBEfltp4Uq42VQFJzMp0nkTIiPxCN50k6aGo/8AbVLKTqBqR1HQHlQ+7ji1wsx38PSB4RpVATrwViBq2UKNyAIUDrqZn/epOA4S105LVsM5/wBIH3szfZA6mofDMM168tq2wzPPWABqxY8lAEnyrQVS3h7fybPgWY6M555o9dNhMa6k4T5OuPTSEezG+D3rWCTcEwfmPtm9TqFHL8taV/8ANsO/3ss6ajX2qq8dul2yTA3PXwEeetBRbKtvsJnr61z/AIZcn3SZr9Vwwi8YpcEq/wBpvM+JJIthVEKGglV1MmQCSTE7RoKuKlLuHQFQqso7kAKARMZdh6VlPBMCt5pu/wDLt9583MfdXzO3vVk4r2/W2rGwWZpgZh3VmCWE6mOn9NDnzcbbUYf4VxzX5pDPEOzltb2WzeFp0IZu6WjXT5Zn7QAmG01Goqba+HuZGAvpiATmIZSjAk8jLCcx6j1qt8FxOe4zEks2sk6knqeu9XHCYtsNlYEXAYJXwBjfyJjWtVyS42oyJ6KatFFsYLEYTEmywYMhiCBMHVSPAidZjWt7tA5FB1IVZ84E/Wqo3Z8YlMt9g7iWtORqpJLAHqh0BXbnvVpwd7PbVttBI6EaGPCQa7OOUZZRzTTWGL/P6VW+3/Zy5jsIUQKbtphctjYtoQyzMSQfKVFWRjSRfWdxp41oyFg+b8PcKsUZSWkqyR3p2Pd6+FH+E9kMe11GtJCtCzcIUBcwYZhvA1I0mjvxXtumNs32UGyyBAeQZS2cNyDHMD5D+7UXgnan5DllcLbDBlQiUIgZwp+7zgeIrCbkmupoqezWVumACZIABPUjnXfN/cVxxAYAjYgHbXUT/WkfM8K3Myj/AMWFzid0BGQ20toC+mYr8/vj+739/A+VBeD9pmW6LVx/5xbI6sdZOjSwMERr5CiGFS5/GMSLr5iEVk2hVF3uqAPBm96vQwayTlWTOsCffes0V4YVY4fhVuXEus5ZGYRoFIBgEMsltIPL0o7houQlq0ir+JhyHOdXPvWqnhNsmTbQnrlE+8Ur+DpuFAnppTYIzm/8Oitq5iUxFtnRC7IbfcKqMzaliZgbwPSpvBu296xlsYq2LluAVS9qVn7BR2Bz2z0YEjkavR4QR9g+hqXdsWsQoTFWUuZds6gx4g7j0rPs/Sq+ACeF4fiCH5WHaxfQGSbeRM6kE2nAUK4YcyJAMioP/wAWyHuFrf8Ah0PkYHuKI8f7N3UH/DNmtL3rVo3Sr23MDNZu7qkZpQyIgbHSBaxPF7DH5ti3ik5ZWVbhHUHTXwIqsegV/iHw4tXCXlgxMkzv56RQbF/DYqO7eAnYPl/UTWqYHidrEKcoa2ykC4jDLdtk8mBnQjY7HkafOEtzO/1jrrT/AIEYfi+xeKtnRQ8fh39qBXLpBykQRoRzHnX0De4QGH236/dI9mU0D4r2Tt3+65DxGgRUIjWMyZZmQNqLa2Iz7sdiEtJdu73T/LH91ftFj1JMD/KaNYfiKZSzHT6kzsPGYFTeKdkXtJFiyrCdlOUx11meQ3oE3YvGHVF/yFhM+lYtJu2bRlSIeMaWZidWk+RkwB5CBUrh/CEu2s7GWMmS2UKFMHlz13nkNJmkL2Tx1xwnywv2jJZfKYnbTSimE+HuMUEfOVQdSACw9ByPjWksqkZr9wTicEttBsYEgxsCJgiY3589+lB7t0HMTsTp5QBV2t/De4QfmXywJkgLBnfUydfGnx8LbBEF7k+BH6U1oHkpPBUBLKDDiCpPMAaiOswaKWe0fImGEqT4HeOnQ1csJ2Bsp9ksCOek/lTGM+Gdu7czm66k7kBdfE6b1DgpPRSm46BD9sXGVLZlmgDXmdBoNztWhdmcO9vDKl098Ek6k7xoZ0nTlpQfgPYmxhHzgG44iHfXL/hAEDzqzWb3Lfx5b84q+OC41gmc3PY6EkbD1pQB9q75n7mlfNVQSxyqNzOg85rSyKKJ8YcWowtqySM7Xg8T3giIwL6agSQJ8fOqtw21hxYC9z5xjRmDNvOikSB789qK9s75xeNBtAoLahczLlzkEmWLbKJgEjYtp0axmEJQINckENmJggD7JIBiBqNeepoq8ivw0jh2LNyxacEd5F22kCDp5g08R5VXuwWI/wCHZM0lXJP4QG2CkeIJ8JFWTPTApqcCu2+JYrEAL8u4oUd4ZpDgmQdtB9BVpnz9d6HLwFExN67rLuzRuJO/9aJpb5AnyrNos62xqXZef/Ve2cAx5AeJp0Mi/aMnwoSYrQ6t0DcgeZA/OlfPtt95P+4frQ3i1g3goXKMs/aXNyjqIqF/CzIOWzIjXKRqOmUiKVMaaDOIui3qTpIGgk66DXlJP0psYqdfbfWk8Qk2LhYwSjarM6Ke8B1HKgfZji6XLKhGFwWwqTPe0GhYaxoOnI0N+D2FMe6hWugS9tWIPMgDMUn8JAPrB0p6zibbqrLsyhhodjr+lCu1fGlw+EuMdCwa2oLaszAjQZZMAz6eNe8HtYi3hrKfLtlktqO9cPSdYt6EdJPnSAJXryAE5oHOTA9zpUb5SvGQgrzI23/FrPkBULFYDE3CM7jqEtnKmk/aJ7xj18qi3uyqOcwa6hO8Ow9yN+dJsa0HDw8b6fvxmmrmDQayB1/Tegg7Lsplb14aQSbjf/o0qzwgqQykXShmHMg6bZ40+tKxUTmwYn7Oo2YACOXXxqQtml8Oxa3BsttxuhYFvPTcfuBUt7HWtFRLIWQ869C+Q8IqVApBFWSMMKUBTmWuyUAJyV7kpYWvQtKgGmXwBqk8S4vi/wC0MMl1UUnKLauoYTpNxVJJ9avuWlUVkdmeu95iSmFdiRqWzNPmWialfwLE3gvzMljcaDWDyOXl4E1dSnlSMh86vZIL4B2dGGUqrFi0anTQbACTpv70TPDz/wBR/df0pSqfKvfegZ69kG63nRJbQRdBXldUARWulhqT5cqQtochFdXUwH1Wlqg6V1dQAnHgZYjSCKxzteWwOJ+ZhXa01wd6IIOvQgiurqiW0aIIdjMIcZiWv4m5cvPYClAxGUGTHdAA0OsDSa0fNr5k11dU+gNXnOaJ5f1pzNXV1SxiysmDUa5aAeR4fQ11dVIB3EnQSAfMTUCzjCLpSFiRy119a6uqkQyet7wFIv342Arq6rJFW7pInwrlvd0GBzrq6gB5Gr1q6upgJV9a9rq6gR41IYV1dTA8Gu5NKznqa6u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648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m 82" descr="Tatuagem de marginal preso por homicídio: Ódio a P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0"/>
            <a:ext cx="3635375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Imagem 105" descr="http://blitzdigital.com.br/images/Artigos/PMSP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284538"/>
            <a:ext cx="3635375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Imagem 106" descr="Cerimônia no mausoléu da PM, no Cemitério do Araçá: a Guarda Fúnebre homenageia policiais com três salvas de sete tiro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2843213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27" descr="https://encrypted-tbn0.gstatic.com/images?q=tbn:ANd9GcQ57QsJY0cCf4U8YIXyusW6ZFTH2iDNfyA_uDS59TDSCYYUX1q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284538"/>
            <a:ext cx="2647950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AutoShape 29" descr="data:image/jpeg;base64,/9j/4AAQSkZJRgABAQAAAQABAAD/2wCEAAkGBhMSERQUExQVFBUUFxYWGBgXGB0dFxsaFxcaGRcYFxYcHCYeGRkkGRgVHy8gJCcqLCwsFx4xNTAqNSYrLCkBCQoKDgwOGg8PGCkkHR0pKSkpKSktKTEpKSkpKSkpKSksKSkpKSkpLCkpKSkpKSksKSwpKSwsLCwpMiwsKSwsLP/AABEIAJQA2gMBIgACEQEDEQH/xAAcAAABBQEBAQAAAAAAAAAAAAAFAgMEBgcAAQj/xABBEAACAQIEAwYDBgMGBgMBAAABAhEAAwQSITEFQVEGImFxgZEHE6EyQlKx0fAVI8EUYnKCouEkM1OSsvEWQ8IX/8QAGAEAAwEBAAAAAAAAAAAAAAAAAAECAwT/xAAmEQACAgIDAAECBwAAAAAAAAAAAQIRITEDEkFREyIUMlJhcZHh/9oADAMBAAIRAxEAPwA/isPkwmUx/LuWiB0yYqBHTTpVoYaVQuKWTc4Uj3CLr2WW4XBIDMl9pcd2WB10MVfXP7H19Kz49FSGiKSRSzSWGlUyTlw6nvHcAqPVlb37v1NKt4RXQrA1BH1odxG+UayBzuERyIyRqfUfWiuE0iPGs45mzR6EcMsZMSp2DKRHisT5b0VxT940PxAIu225Zo8dRJ16aUSxOGliaeaEiGzEipVi93B5mlLh69WxAipUWslNo8DzS0beZ5UoWTyFeLZOvjTomxtt6Urae35il/IM04LFUIfNdTdy6FBJIAAJJPQST9KqOJ+KeFVsqrcf+8AAPSSD9KdpBTZcq8oNwntZh8QFKsVL7BxB8p2PvUftxxUWcI5FwW2YqAZhokZgvjHlpNJySVh1d0SuIdrcLYJD3QWG6qMx0328jQRvirg5AUs084H0EzWOrxUZw+YxBlZjnoTpI8I6ezd/ibXWCJbRSdJIhjPUfrPnWK5JM16JG+We2eEKfMa6tsGBL6akwJPIeO1GluAgEEEHUEbGdor5wfguI2LjXTQE+ERoCI5VYuzXaTG4K0ttbvzrZgWwyyQfwq0zBEmDzB2rVSIaXht00O4sNVPSRWf4X4vuYzWkPipKx1mZFHMN8ScHdIFxXtMOolfcb+1DaYkmELrsVHmfypVv7Mk84+lEsF8m8ge0yus/aU6SN/KpAwCx6+NZ/SzZamRuELE+NEqbXDgRGmvjy9dqXkPX9+9axVKjNuzLOP3jZ4fiQLbXNb6kLuM124cx5wAQT5VbywyiNQRIPnVIwNprvCry3G+c/wAvEgu0yxDXQG72vIHUaVdMM02kPVVPuoP9aOP0JChXhrp/fvSS+3jVkknBYBboYPrlIYa8xMeY12qJg7piIlv3P78Kn8I+03kPzoLb7peZlWImT1rOqdlp3gMYm4AgzaHMhAO/MHT1o6jyAdNRVauoGssxklUzDU6ZWUn6UcwjAovlVkkrSunypnSu0oAfkeFdmqPpXhA6UASC4612cVFKCu+UKBlH+K/Gyi2rKMRnDM0cwCFUH1zH0rLPm1pfxW4CzW0xKai0CtwcwpYFW8g0g/4qysvJ0rCSzbNovGDQuBgHC2Q3NSf9RIn6UJ7SY52UBzngFQWMkKCIEnz33odh+JuqqqmIEehEfrUXj2LPdB07rH3Ij8q5U33pmzWAbZsrmMgaQR7D/ek4q2dGXcchvE7Uxh72s+QFGbWGGubXuzHSNpPOZrpoybGbXaG9GXcgwMw1jxIYaeEVMHFMQRmARcneInf72oiRsdZ601/DVAGinlqB4fqa8x8raEGIgb/dZtRPkRoelVlEYIjcRKkWxHeUs0jmxkCT4QPSk22AnTLv9nT1hYEelCjeL4pYDEtoABJ5kQOsCiCY5ec+qkEeHnQ7Ci79jO0F6wBkaRmGZTqMuoBE8vqDPUUb4z2mxZuj5eJYKwkIFQeesTzEVnfDsYuYEFoWTsddNiZEctan3+IZ3zrcKFQFUkAgr9ozI6kjl9kdaafyKjUuwnaK7de5bxFzM3dKSADzzDx5GrpWM8C4rBt3HKn5bqQ6yPvAa66dDrGtbNVRaIZkmEwTXeH4q0GZSXxYlTDH+fdMTyBOh86tXCHnDWD1tWj72xpVW7AOLWBc3M0WzfzSDn7t25Pd1lj011NWPs9dDYPDsNAbVsgHf7AGvjpTgKRKcwa4gUsimp+mlaMkl8Pvi2WZtssnQnQbmKFYe4t9rjWySCxOoKnvCQNfWifD1ksJmVYe/wD7oR2V0W4BpGUfnWHJtI0joLWWAtEHbKw6/aUj1qLxfHA8PuLIzG0TtvrJ12ohw+0Blkzt+lRLtoHA4lPwpdX2B/StNolbB/YDHqLDgkDvD/xj+lWb+KW/xfQ1VvhmAbV0Hqn5MKuXyF6D2FTDRctkf+KWvxD2pS8RtnZxTwsp0HsK4WE/CPYVZA0cen4hXg4hb/GvvT/y16D2FKAHT8qBkZ8ZbIILKQdDOo8iOYqscT7CcPuqflqtlyZDpJA01GQmI8BVx0rtKTVjujLb/YfEjRf7O0bMHCH1UgH3naqH2uwNyxfe1cILKAJUypBUMCNuTdK+je7WK/GDBKmMZlEfNtox1OpllP8A4rWK4YQdpGv1ZSwyjcJaDmiY21A89DvVgwt0anafGRQrhFwlSiA5jn0htZgyMuuYDnyy1Js3z94wYkj/ANVXpPgVuQeR61X+0GPI7u3OjVgzO+1VXtdpeJG2Vfyn+tVRINtQ+ZjPd0Eb/s6mpGHxGwloiNCNvaaH4TEZC0yJpVpyTCSabQ7D8qtqVQNqMzEmcvTU7yRp4VO4RiBmyscw8cuYDqBApPBMCYDEAzrrpGnlRw4e2zDPbJjXNHdH+bl66UdRNhHCyhAUgyQdP6jkdtPCtow+PBRSYkqCdecVknBuGK922qaEsoPkTz+tasAv4R7f7VMY0JuyncGsqtzEKpBHzLjd0jTMSxGmxBJ251K4AsYW0v4VKeWRmUD2A9qG9neGDC3L9tFyrmdlBbNGeG1MDmTpyHM1L7LKRhUUlmKtcUlozEi42pjmd/Wq4yZBNmphtdfL6GaeeP35U2E0A05fs1rRI/wh/wCZr0oX2YBm4D4fQmi3Dk/mDlv+VB+ztyL15ehI9mrCe0aR0wtwrFSABr/tTjpC4pTHfS4wBO4ytqB61Js4FV+zK8+f6VJaCjAc1I+hH6VfhK2VH4cHuXPEL9Cf1q5Fx1qk/Di59sf3fyI/Wrm2HQmSo9qmOi5bFivC1L0iotzh1omSup5yabcvESSA1JN8TE0hcEg2n3PlTf8ACLUzlMnqxqX38Ak/MHWuFwdaQmDQdfKTSDw9JnWT/eNVb+AHs1Yv8WcYHx7KGDZLdtdDqDBJB8ZbblW0/LUdT51hfxJsIvEL+QEAuCZ2zMilvqd6GNFSw1827yOM3dZWMGDoZ0qdicQS7EyCeUamNtfKkcJ4c1+/Ztru9xFHmWHL6+lEuN4RbeJvW11C3HgzOkmD51FZLvwRgXhYJ3qu9p738xh1y/8AitHhp7TVc7RXC15wRsUj/sWrRLA7tJ1qwcHwoULMSTJH9PShvD8JmbXYamevKrbgrZA2P5VXpIQwusQAP371JuqSILQvONz4VE/sYK6AidZDDT0NTuzPZi/iLjA5vk2ozwIZ94VD1IBk8hPOlKdAo+lz+GfZ8W7bX5YBmK21mVChQraHq4P/AGnrV4zeNV5eKX0CpawjKiLAXQaAQNz+5r1eIY0ifkDX++P1rD8Qv0v+h0RMHibdzFObbq41UlTIDKEkEjmJHvXdnMQGss6mVN27GkbOwb/UD6RQ/g3Dls4u+iqEVmdoUmO+lknfYkztp0olwZIS8uul65uerZtPDWt4KiZE0muYc/WuYUkmtSCRgjF0D9eY/WgnCRlxV8eLj2cf0orhic46yYO/I8uYpmzwF1vvcLyGzGAsQWIOutZSVtFp4YfW7oPIflXFj1NMB29vClh26GqoBnA8Is2TNtQhIgxPnt51NHnTQLdKUM3Sigsc9TXa9TSBNdrQFjk+NdSAx6V6GJ5UBYsmurwCuJoCz1awz4l4jNxC9/LNsqVUkmc0DR9tJXKY1rcs3l71kHxcGbHIADpZtzAk6ljtvzA9KmRSBPYLDn+22Lk6W2znSORUD3P0qFx5suNvBh9m7cE+HzGj6R70Z7H4k2lullIVGQliBsNWWDroNfUVXeM3jcv3Lv8A1Wd+fMkwRt01rKL+5lseBVpjccpmfKh+F4C+Mx/ybKySy5idgoAzM3RQsz7bkU8qHVmOUAfdAB8tBua0z4U8PyYW7iWAz4i6xn7xVYABO8Z8+ngK0ZFgL4o9n8PgrGDXDW1QZ7isQO+xyqQzsdSd9CeelVjC3yVDDK67MNmB/wAUaeorRfinwr53DmZQA1h1vRzjVX9lbN/lNZLgLxIzCQV0Yr9M3UePKmhFu4Vct3CqktmZguTTWWAPe2Gh9fStlweEs2VyWlCKOQ/M9W8fCsMw9jOVzMwEgh1Ygq2hBImDyPjWy8Lvi5Ytu3eYqJI2J2J9SCaaXoNhUOtKzCoQC8gR615kXx9zTFZWMLj7V7GMbTq4UlHjYMq28wnw0p/grHNiQSD/ADiRpBClVIHQiIHoaH4XCLb4i8BQLkPCiBJRQfMnJRTCQL1+G1LJI5TkBIjrEH1qIBIms29JHjzFIKmNef79KcPLw/f7FbEHuH0ZT+96Ki81DbFvUT1096x3iHb3EtinuZ2TK5CID3VUGAp5ctT11qWNG5fPalJcY1lHAu3GNv3M3zrSWSYzXQqAGJyLClnMEHQHQiYJEo7ccUxsmy2ItPbaCDaOXzVohhy5RU2UW3FfE+wl/wCUoZ1BILgjcGO4v3h46UWtdtcM2guGehQ/WJFYngeFYmCUsu3KVGaPQaj2qVb4XilEnD3gF1JZGC9ZOaBRY6NvXtDYhD8233/szoT6bilPx6wDBu25G4nUaTqOXrWL4TD3c2XMAQTHeBMmTuCRP5Ur+I3FJVXVV+/lUXAWG8z9pvGdPCiwo2VuOWMuYugEczAnoZ2NZ9jfiRiHuTaV1AGiL8pkPizOst6KKrRNteSiNT3ljMdzlEDaBoOXjXXMcqgkFPSJqG2UkWr/APqd0ALkm50YA+UBQAaYwnbbifzP+W1xT91kXTXkQQRy3qk4Fbly53Azu5gBRJ9B7e1WO92NxOUFjaQkSULif9IIB8JobS2xpN6LBxHt/eCoTltsD3kU6xPMyeQGk86iXO0VnFOzDI11QskAhmAJABBiQJIB8daq2P7PX7aszZIAJILKTA1Ma9/SdKhcNe6Cbtq2QBozkHIBOuZ4idBpvMVhyRXJFpSNIS6vRbO2eNQ4ezaSFusXuXCBuICLn5sTAHhFUoZp1ZRGsxPtpS+LYpr7lidfuwOXSnuMcDu2MNav3CsXSQEBOeF3LgCF3GkzqNK0410ik9mc2m20DeIYuciCdpY9Wb7Pl3QI860Hs3xlkwy2xqA7AAHc8yddswY1SOE8Nu4m4pGVQIEnkBpsNSfzrb+AcHXC4a3ZgsVnMwB7zMSzHbaSdNopckFyx62TdZHOH5Dai5lYOCrcxBEMPKCRWBYzCNhMVdtj/wCm46HxQEx56Za+iojXKfpPLx8KyD4ucL+XjEvqO7fTX/HbhG91yGtYw6qiU7BWExCgTIAbZh9nXkw/CdvCK1DsFj89lrZ0a2Zjz3jw0HvWM2cR8vUd62x1HQ86t3YTi/ycUgk5GItanUZtVUnYjZlbmAR4VaY2jXSKYbGoDBO1Ka6R1Pn/ALUnN4fQ0ySl4PjiYjiji3mAtBUbMIkgXZIB1jYT4UQ4NxNXxuPtiJtvZnqf5WViTz1AHpUNLAXiztJJKWCdORW/oB/k8/GqocLjExV58Mtyw19mN5r0RLM2X5bgfZMn+9URpDeTTr162inOwtqBuxyrqep0pZykCGBBAMz12jqIBrKcT2YvXGm9jsNmP3mu3Mw8ATEU5geNYlQ9mzdQZNFyOLjZBvkuZTC/Z+1tGo1rSyaNXs3RmAJ9Of72r5z4pDYi8VPca7dIPUG4xBHmDWu9me11tlVTfZrouMHt3FGcFj91gQAobaJ5DpDXaT4KIwNzBv8ALbf5Tsfl+Sue8n+aR5VN5KSoysY6FtgSMgIjnMkz4d6T11qXgOIbySR78vE7zOviaHcU4ddsuy3kZGBgyO710Yd06a6E03YttlLBWKrEsFJUE7AtsJ8aToC22u0l1QFR4G0DQAeQrr3GLrghmmYn0POfeqwmK2j6frU2zjwCfEf1qaKJtxyZBJJMjeBEfltp4Uq42VQFJzMp0nkTIiPxCN50k6aGo/8AbVLKTqBqR1HQHlQ+7ji1wsx38PSB4RpVATrwViBq2UKNyAIUDrqZn/epOA4S105LVsM5/wBIH3szfZA6mofDMM168tq2wzPPWABqxY8lAEnyrQVS3h7fybPgWY6M555o9dNhMa6k4T5OuPTSEezG+D3rWCTcEwfmPtm9TqFHL8taV/8ANsO/3ss6ajX2qq8dul2yTA3PXwEeetBRbKtvsJnr61z/AIZcn3SZr9Vwwi8YpcEq/wBpvM+JJIthVEKGglV1MmQCSTE7RoKuKlLuHQFQqso7kAKARMZdh6VlPBMCt5pu/wDLt9583MfdXzO3vVk4r2/W2rGwWZpgZh3VmCWE6mOn9NDnzcbbUYf4VxzX5pDPEOzltb2WzeFp0IZu6WjXT5Zn7QAmG01Goqba+HuZGAvpiATmIZSjAk8jLCcx6j1qt8FxOe4zEks2sk6knqeu9XHCYtsNlYEXAYJXwBjfyJjWtVyS42oyJ6KatFFsYLEYTEmywYMhiCBMHVSPAidZjWt7tA5FB1IVZ84E/Wqo3Z8YlMt9g7iWtORqpJLAHqh0BXbnvVpwd7PbVttBI6EaGPCQa7OOUZZRzTTWGL/P6VW+3/Zy5jsIUQKbtphctjYtoQyzMSQfKVFWRjSRfWdxp41oyFg+b8PcKsUZSWkqyR3p2Pd6+FH+E9kMe11GtJCtCzcIUBcwYZhvA1I0mjvxXtumNs32UGyyBAeQZS2cNyDHMD5D+7UXgnan5DllcLbDBlQiUIgZwp+7zgeIrCbkmupoqezWVumACZIABPUjnXfN/cVxxAYAjYgHbXUT/WkfM8K3Myj/AMWFzid0BGQ20toC+mYr8/vj+739/A+VBeD9pmW6LVx/5xbI6sdZOjSwMERr5CiGFS5/GMSLr5iEVk2hVF3uqAPBm96vQwayTlWTOsCffes0V4YVY4fhVuXEus5ZGYRoFIBgEMsltIPL0o7houQlq0ir+JhyHOdXPvWqnhNsmTbQnrlE+8Ur+DpuFAnppTYIzm/8Oitq5iUxFtnRC7IbfcKqMzaliZgbwPSpvBu296xlsYq2LluAVS9qVn7BR2Bz2z0YEjkavR4QR9g+hqXdsWsQoTFWUuZds6gx4g7j0rPs/Sq+ACeF4fiCH5WHaxfQGSbeRM6kE2nAUK4YcyJAMioP/wAWyHuFrf8Ah0PkYHuKI8f7N3UH/DNmtL3rVo3Sr23MDNZu7qkZpQyIgbHSBaxPF7DH5ti3ik5ZWVbhHUHTXwIqsegV/iHw4tXCXlgxMkzv56RQbF/DYqO7eAnYPl/UTWqYHidrEKcoa2ykC4jDLdtk8mBnQjY7HkafOEtzO/1jrrT/AIEYfi+xeKtnRQ8fh39qBXLpBykQRoRzHnX0De4QGH236/dI9mU0D4r2Tt3+65DxGgRUIjWMyZZmQNqLa2Iz7sdiEtJdu73T/LH91ftFj1JMD/KaNYfiKZSzHT6kzsPGYFTeKdkXtJFiyrCdlOUx11meQ3oE3YvGHVF/yFhM+lYtJu2bRlSIeMaWZidWk+RkwB5CBUrh/CEu2s7GWMmS2UKFMHlz13nkNJmkL2Tx1xwnywv2jJZfKYnbTSimE+HuMUEfOVQdSACw9ByPjWksqkZr9wTicEttBsYEgxsCJgiY3589+lB7t0HMTsTp5QBV2t/De4QfmXywJkgLBnfUydfGnx8LbBEF7k+BH6U1oHkpPBUBLKDDiCpPMAaiOswaKWe0fImGEqT4HeOnQ1csJ2Bsp9ksCOek/lTGM+Gdu7czm66k7kBdfE6b1DgpPRSm46BD9sXGVLZlmgDXmdBoNztWhdmcO9vDKl098Ek6k7xoZ0nTlpQfgPYmxhHzgG44iHfXL/hAEDzqzWb3Lfx5b84q+OC41gmc3PY6EkbD1pQB9q75n7mlfNVQSxyqNzOg85rSyKKJ8YcWowtqySM7Xg8T3giIwL6agSQJ8fOqtw21hxYC9z5xjRmDNvOikSB789qK9s75xeNBtAoLahczLlzkEmWLbKJgEjYtp0axmEJQINckENmJggD7JIBiBqNeepoq8ivw0jh2LNyxacEd5F22kCDp5g08R5VXuwWI/wCHZM0lXJP4QG2CkeIJ8JFWTPTApqcCu2+JYrEAL8u4oUd4ZpDgmQdtB9BVpnz9d6HLwFExN67rLuzRuJO/9aJpb5AnyrNos62xqXZef/Ve2cAx5AeJp0Mi/aMnwoSYrQ6t0DcgeZA/OlfPtt95P+4frQ3i1g3goXKMs/aXNyjqIqF/CzIOWzIjXKRqOmUiKVMaaDOIui3qTpIGgk66DXlJP0psYqdfbfWk8Qk2LhYwSjarM6Ke8B1HKgfZji6XLKhGFwWwqTPe0GhYaxoOnI0N+D2FMe6hWugS9tWIPMgDMUn8JAPrB0p6zibbqrLsyhhodjr+lCu1fGlw+EuMdCwa2oLaszAjQZZMAz6eNe8HtYi3hrKfLtlktqO9cPSdYt6EdJPnSAJXryAE5oHOTA9zpUb5SvGQgrzI23/FrPkBULFYDE3CM7jqEtnKmk/aJ7xj18qi3uyqOcwa6hO8Ow9yN+dJsa0HDw8b6fvxmmrmDQayB1/Tegg7Lsplb14aQSbjf/o0qzwgqQykXShmHMg6bZ40+tKxUTmwYn7Oo2YACOXXxqQtml8Oxa3BsttxuhYFvPTcfuBUt7HWtFRLIWQ869C+Q8IqVApBFWSMMKUBTmWuyUAJyV7kpYWvQtKgGmXwBqk8S4vi/wC0MMl1UUnKLauoYTpNxVJJ9avuWlUVkdmeu95iSmFdiRqWzNPmWialfwLE3gvzMljcaDWDyOXl4E1dSnlSMh86vZIL4B2dGGUqrFi0anTQbACTpv70TPDz/wBR/df0pSqfKvfegZ69kG63nRJbQRdBXldUARWulhqT5cqQtochFdXUwH1Wlqg6V1dQAnHgZYjSCKxzteWwOJ+ZhXa01wd6IIOvQgiurqiW0aIIdjMIcZiWv4m5cvPYClAxGUGTHdAA0OsDSa0fNr5k11dU+gNXnOaJ5f1pzNXV1SxiysmDUa5aAeR4fQ11dVIB3EnQSAfMTUCzjCLpSFiRy119a6uqkQyet7wFIv342Arq6rJFW7pInwrlvd0GBzrq6gB5Gr1q6upgJV9a9rq6gR41IYV1dTA8Gu5NKznqa6u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pic>
        <p:nvPicPr>
          <p:cNvPr id="41991" name="Picture 31" descr="https://encrypted-tbn0.gstatic.com/images?q=tbn:ANd9GcStoc_gTQ431NVBn9nQQDrJFVo3PVQSfhklzj8PoX0jR3T5kb-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35" descr="https://encrypted-tbn0.gstatic.com/images?q=tbn:ANd9GcQFoXYE0ufMGB1o5rKQg4zRokxtjP7QGvAVlX8pFTP8j0z_-C8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0"/>
            <a:ext cx="3000375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4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3" descr="https://encrypted-tbn0.gstatic.com/images?q=tbn:ANd9GcQ1-Kopy2t3RuyDekvwlIsaYv1X2V88sqg25zv68biRlsIN1FHY6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13163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25" descr="https://encrypted-tbn1.gstatic.com/images?q=tbn:ANd9GcTmvQtzDEJXx7XJ__O9u7AjzKmjPLLVKTpT47qjQNhfqJtSbIHnW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37084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AutoShape 29" descr="data:image/jpeg;base64,/9j/4AAQSkZJRgABAQAAAQABAAD/2wCEAAkGBhMSERQUExQVFBUUFxYWGBgXGB0dFxsaFxcaGRcYFxYcHCYeGRkkGRgVHy8gJCcqLCwsFx4xNTAqNSYrLCkBCQoKDgwOGg8PGCkkHR0pKSkpKSktKTEpKSkpKSkpKSksKSkpKSkpLCkpKSkpKSksKSwpKSwsLCwpMiwsKSwsLP/AABEIAJQA2gMBIgACEQEDEQH/xAAcAAABBQEBAQAAAAAAAAAAAAAFAgMEBgcAAQj/xABBEAACAQIEAwYDBgMGBgMBAAABAhEAAwQSITEFQVEGImFxgZEHE6EyQlKx0fAVI8EUYnKCouEkM1OSsvEWQ8IX/8QAGAEAAwEBAAAAAAAAAAAAAAAAAAECAwT/xAAmEQACAgIDAAECBwAAAAAAAAAAAQIRITEDEkFREyIUMlJhcZHh/9oADAMBAAIRAxEAPwA/isPkwmUx/LuWiB0yYqBHTTpVoYaVQuKWTc4Uj3CLr2WW4XBIDMl9pcd2WB10MVfXP7H19Kz49FSGiKSRSzSWGlUyTlw6nvHcAqPVlb37v1NKt4RXQrA1BH1odxG+UayBzuERyIyRqfUfWiuE0iPGs45mzR6EcMsZMSp2DKRHisT5b0VxT940PxAIu225Zo8dRJ16aUSxOGliaeaEiGzEipVi93B5mlLh69WxAipUWslNo8DzS0beZ5UoWTyFeLZOvjTomxtt6Urae35il/IM04LFUIfNdTdy6FBJIAAJJPQST9KqOJ+KeFVsqrcf+8AAPSSD9KdpBTZcq8oNwntZh8QFKsVL7BxB8p2PvUftxxUWcI5FwW2YqAZhokZgvjHlpNJySVh1d0SuIdrcLYJD3QWG6qMx0328jQRvirg5AUs084H0EzWOrxUZw+YxBlZjnoTpI8I6ezd/ibXWCJbRSdJIhjPUfrPnWK5JM16JG+We2eEKfMa6tsGBL6akwJPIeO1GluAgEEEHUEbGdor5wfguI2LjXTQE+ERoCI5VYuzXaTG4K0ttbvzrZgWwyyQfwq0zBEmDzB2rVSIaXht00O4sNVPSRWf4X4vuYzWkPipKx1mZFHMN8ScHdIFxXtMOolfcb+1DaYkmELrsVHmfypVv7Mk84+lEsF8m8ge0yus/aU6SN/KpAwCx6+NZ/SzZamRuELE+NEqbXDgRGmvjy9dqXkPX9+9axVKjNuzLOP3jZ4fiQLbXNb6kLuM124cx5wAQT5VbywyiNQRIPnVIwNprvCry3G+c/wAvEgu0yxDXQG72vIHUaVdMM02kPVVPuoP9aOP0JChXhrp/fvSS+3jVkknBYBboYPrlIYa8xMeY12qJg7piIlv3P78Kn8I+03kPzoLb7peZlWImT1rOqdlp3gMYm4AgzaHMhAO/MHT1o6jyAdNRVauoGssxklUzDU6ZWUn6UcwjAovlVkkrSunypnSu0oAfkeFdmqPpXhA6UASC4612cVFKCu+UKBlH+K/Gyi2rKMRnDM0cwCFUH1zH0rLPm1pfxW4CzW0xKai0CtwcwpYFW8g0g/4qysvJ0rCSzbNovGDQuBgHC2Q3NSf9RIn6UJ7SY52UBzngFQWMkKCIEnz33odh+JuqqqmIEehEfrUXj2LPdB07rH3Ij8q5U33pmzWAbZsrmMgaQR7D/ek4q2dGXcchvE7Uxh72s+QFGbWGGubXuzHSNpPOZrpoybGbXaG9GXcgwMw1jxIYaeEVMHFMQRmARcneInf72oiRsdZ601/DVAGinlqB4fqa8x8raEGIgb/dZtRPkRoelVlEYIjcRKkWxHeUs0jmxkCT4QPSk22AnTLv9nT1hYEelCjeL4pYDEtoABJ5kQOsCiCY5ec+qkEeHnQ7Ci79jO0F6wBkaRmGZTqMuoBE8vqDPUUb4z2mxZuj5eJYKwkIFQeesTzEVnfDsYuYEFoWTsddNiZEctan3+IZ3zrcKFQFUkAgr9ozI6kjl9kdaafyKjUuwnaK7de5bxFzM3dKSADzzDx5GrpWM8C4rBt3HKn5bqQ6yPvAa66dDrGtbNVRaIZkmEwTXeH4q0GZSXxYlTDH+fdMTyBOh86tXCHnDWD1tWj72xpVW7AOLWBc3M0WzfzSDn7t25Pd1lj011NWPs9dDYPDsNAbVsgHf7AGvjpTgKRKcwa4gUsimp+mlaMkl8Pvi2WZtssnQnQbmKFYe4t9rjWySCxOoKnvCQNfWifD1ksJmVYe/wD7oR2V0W4BpGUfnWHJtI0joLWWAtEHbKw6/aUj1qLxfHA8PuLIzG0TtvrJ12ohw+0Blkzt+lRLtoHA4lPwpdX2B/StNolbB/YDHqLDgkDvD/xj+lWb+KW/xfQ1VvhmAbV0Hqn5MKuXyF6D2FTDRctkf+KWvxD2pS8RtnZxTwsp0HsK4WE/CPYVZA0cen4hXg4hb/GvvT/y16D2FKAHT8qBkZ8ZbIILKQdDOo8iOYqscT7CcPuqflqtlyZDpJA01GQmI8BVx0rtKTVjujLb/YfEjRf7O0bMHCH1UgH3naqH2uwNyxfe1cILKAJUypBUMCNuTdK+je7WK/GDBKmMZlEfNtox1OpllP8A4rWK4YQdpGv1ZSwyjcJaDmiY21A89DvVgwt0anafGRQrhFwlSiA5jn0htZgyMuuYDnyy1Js3z94wYkj/ANVXpPgVuQeR61X+0GPI7u3OjVgzO+1VXtdpeJG2Vfyn+tVRINtQ+ZjPd0Eb/s6mpGHxGwloiNCNvaaH4TEZC0yJpVpyTCSabQ7D8qtqVQNqMzEmcvTU7yRp4VO4RiBmyscw8cuYDqBApPBMCYDEAzrrpGnlRw4e2zDPbJjXNHdH+bl66UdRNhHCyhAUgyQdP6jkdtPCtow+PBRSYkqCdecVknBuGK922qaEsoPkTz+tasAv4R7f7VMY0JuyncGsqtzEKpBHzLjd0jTMSxGmxBJ251K4AsYW0v4VKeWRmUD2A9qG9neGDC3L9tFyrmdlBbNGeG1MDmTpyHM1L7LKRhUUlmKtcUlozEi42pjmd/Wq4yZBNmphtdfL6GaeeP35U2E0A05fs1rRI/wh/wCZr0oX2YBm4D4fQmi3Dk/mDlv+VB+ztyL15ehI9mrCe0aR0wtwrFSABr/tTjpC4pTHfS4wBO4ytqB61Js4FV+zK8+f6VJaCjAc1I+hH6VfhK2VH4cHuXPEL9Cf1q5Fx1qk/Di59sf3fyI/Wrm2HQmSo9qmOi5bFivC1L0iotzh1omSup5yabcvESSA1JN8TE0hcEg2n3PlTf8ACLUzlMnqxqX38Ak/MHWuFwdaQmDQdfKTSDw9JnWT/eNVb+AHs1Yv8WcYHx7KGDZLdtdDqDBJB8ZbblW0/LUdT51hfxJsIvEL+QEAuCZ2zMilvqd6GNFSw1827yOM3dZWMGDoZ0qdicQS7EyCeUamNtfKkcJ4c1+/Ztru9xFHmWHL6+lEuN4RbeJvW11C3HgzOkmD51FZLvwRgXhYJ3qu9p738xh1y/8AitHhp7TVc7RXC15wRsUj/sWrRLA7tJ1qwcHwoULMSTJH9PShvD8JmbXYamevKrbgrZA2P5VXpIQwusQAP371JuqSILQvONz4VE/sYK6AidZDDT0NTuzPZi/iLjA5vk2ozwIZ94VD1IBk8hPOlKdAo+lz+GfZ8W7bX5YBmK21mVChQraHq4P/AGnrV4zeNV5eKX0CpawjKiLAXQaAQNz+5r1eIY0ifkDX++P1rD8Qv0v+h0RMHibdzFObbq41UlTIDKEkEjmJHvXdnMQGss6mVN27GkbOwb/UD6RQ/g3Dls4u+iqEVmdoUmO+lknfYkztp0olwZIS8uul65uerZtPDWt4KiZE0muYc/WuYUkmtSCRgjF0D9eY/WgnCRlxV8eLj2cf0orhic46yYO/I8uYpmzwF1vvcLyGzGAsQWIOutZSVtFp4YfW7oPIflXFj1NMB29vClh26GqoBnA8Is2TNtQhIgxPnt51NHnTQLdKUM3Sigsc9TXa9TSBNdrQFjk+NdSAx6V6GJ5UBYsmurwCuJoCz1awz4l4jNxC9/LNsqVUkmc0DR9tJXKY1rcs3l71kHxcGbHIADpZtzAk6ljtvzA9KmRSBPYLDn+22Lk6W2znSORUD3P0qFx5suNvBh9m7cE+HzGj6R70Z7H4k2lullIVGQliBsNWWDroNfUVXeM3jcv3Lv8A1Wd+fMkwRt01rKL+5lseBVpjccpmfKh+F4C+Mx/ybKySy5idgoAzM3RQsz7bkU8qHVmOUAfdAB8tBua0z4U8PyYW7iWAz4i6xn7xVYABO8Z8+ngK0ZFgL4o9n8PgrGDXDW1QZ7isQO+xyqQzsdSd9CeelVjC3yVDDK67MNmB/wAUaeorRfinwr53DmZQA1h1vRzjVX9lbN/lNZLgLxIzCQV0Yr9M3UePKmhFu4Vct3CqktmZguTTWWAPe2Gh9fStlweEs2VyWlCKOQ/M9W8fCsMw9jOVzMwEgh1Ygq2hBImDyPjWy8Lvi5Ytu3eYqJI2J2J9SCaaXoNhUOtKzCoQC8gR615kXx9zTFZWMLj7V7GMbTq4UlHjYMq28wnw0p/grHNiQSD/ADiRpBClVIHQiIHoaH4XCLb4i8BQLkPCiBJRQfMnJRTCQL1+G1LJI5TkBIjrEH1qIBIms29JHjzFIKmNef79KcPLw/f7FbEHuH0ZT+96Ki81DbFvUT1096x3iHb3EtinuZ2TK5CID3VUGAp5ctT11qWNG5fPalJcY1lHAu3GNv3M3zrSWSYzXQqAGJyLClnMEHQHQiYJEo7ccUxsmy2ItPbaCDaOXzVohhy5RU2UW3FfE+wl/wCUoZ1BILgjcGO4v3h46UWtdtcM2guGehQ/WJFYngeFYmCUsu3KVGaPQaj2qVb4XilEnD3gF1JZGC9ZOaBRY6NvXtDYhD8233/szoT6bilPx6wDBu25G4nUaTqOXrWL4TD3c2XMAQTHeBMmTuCRP5Ur+I3FJVXVV+/lUXAWG8z9pvGdPCiwo2VuOWMuYugEczAnoZ2NZ9jfiRiHuTaV1AGiL8pkPizOst6KKrRNteSiNT3ljMdzlEDaBoOXjXXMcqgkFPSJqG2UkWr/APqd0ALkm50YA+UBQAaYwnbbifzP+W1xT91kXTXkQQRy3qk4Fbly53Azu5gBRJ9B7e1WO92NxOUFjaQkSULif9IIB8JobS2xpN6LBxHt/eCoTltsD3kU6xPMyeQGk86iXO0VnFOzDI11QskAhmAJABBiQJIB8daq2P7PX7aszZIAJILKTA1Ma9/SdKhcNe6Cbtq2QBozkHIBOuZ4idBpvMVhyRXJFpSNIS6vRbO2eNQ4ezaSFusXuXCBuICLn5sTAHhFUoZp1ZRGsxPtpS+LYpr7lidfuwOXSnuMcDu2MNav3CsXSQEBOeF3LgCF3GkzqNK0410ik9mc2m20DeIYuciCdpY9Wb7Pl3QI860Hs3xlkwy2xqA7AAHc8yddswY1SOE8Nu4m4pGVQIEnkBpsNSfzrb+AcHXC4a3ZgsVnMwB7zMSzHbaSdNopckFyx62TdZHOH5Dai5lYOCrcxBEMPKCRWBYzCNhMVdtj/wCm46HxQEx56Za+iojXKfpPLx8KyD4ucL+XjEvqO7fTX/HbhG91yGtYw6qiU7BWExCgTIAbZh9nXkw/CdvCK1DsFj89lrZ0a2Zjz3jw0HvWM2cR8vUd62x1HQ86t3YTi/ycUgk5GItanUZtVUnYjZlbmAR4VaY2jXSKYbGoDBO1Ka6R1Pn/ALUnN4fQ0ySl4PjiYjiji3mAtBUbMIkgXZIB1jYT4UQ4NxNXxuPtiJtvZnqf5WViTz1AHpUNLAXiztJJKWCdORW/oB/k8/GqocLjExV58Mtyw19mN5r0RLM2X5bgfZMn+9URpDeTTr162inOwtqBuxyrqep0pZykCGBBAMz12jqIBrKcT2YvXGm9jsNmP3mu3Mw8ATEU5geNYlQ9mzdQZNFyOLjZBvkuZTC/Z+1tGo1rSyaNXs3RmAJ9Of72r5z4pDYi8VPca7dIPUG4xBHmDWu9me11tlVTfZrouMHt3FGcFj91gQAobaJ5DpDXaT4KIwNzBv8ALbf5Tsfl+Sue8n+aR5VN5KSoysY6FtgSMgIjnMkz4d6T11qXgOIbySR78vE7zOviaHcU4ddsuy3kZGBgyO710Yd06a6E03YttlLBWKrEsFJUE7AtsJ8aToC22u0l1QFR4G0DQAeQrr3GLrghmmYn0POfeqwmK2j6frU2zjwCfEf1qaKJtxyZBJJMjeBEfltp4Uq42VQFJzMp0nkTIiPxCN50k6aGo/8AbVLKTqBqR1HQHlQ+7ji1wsx38PSB4RpVATrwViBq2UKNyAIUDrqZn/epOA4S105LVsM5/wBIH3szfZA6mofDMM168tq2wzPPWABqxY8lAEnyrQVS3h7fybPgWY6M555o9dNhMa6k4T5OuPTSEezG+D3rWCTcEwfmPtm9TqFHL8taV/8ANsO/3ss6ajX2qq8dul2yTA3PXwEeetBRbKtvsJnr61z/AIZcn3SZr9Vwwi8YpcEq/wBpvM+JJIthVEKGglV1MmQCSTE7RoKuKlLuHQFQqso7kAKARMZdh6VlPBMCt5pu/wDLt9583MfdXzO3vVk4r2/W2rGwWZpgZh3VmCWE6mOn9NDnzcbbUYf4VxzX5pDPEOzltb2WzeFp0IZu6WjXT5Zn7QAmG01Goqba+HuZGAvpiATmIZSjAk8jLCcx6j1qt8FxOe4zEks2sk6knqeu9XHCYtsNlYEXAYJXwBjfyJjWtVyS42oyJ6KatFFsYLEYTEmywYMhiCBMHVSPAidZjWt7tA5FB1IVZ84E/Wqo3Z8YlMt9g7iWtORqpJLAHqh0BXbnvVpwd7PbVttBI6EaGPCQa7OOUZZRzTTWGL/P6VW+3/Zy5jsIUQKbtphctjYtoQyzMSQfKVFWRjSRfWdxp41oyFg+b8PcKsUZSWkqyR3p2Pd6+FH+E9kMe11GtJCtCzcIUBcwYZhvA1I0mjvxXtumNs32UGyyBAeQZS2cNyDHMD5D+7UXgnan5DllcLbDBlQiUIgZwp+7zgeIrCbkmupoqezWVumACZIABPUjnXfN/cVxxAYAjYgHbXUT/WkfM8K3Myj/AMWFzid0BGQ20toC+mYr8/vj+739/A+VBeD9pmW6LVx/5xbI6sdZOjSwMERr5CiGFS5/GMSLr5iEVk2hVF3uqAPBm96vQwayTlWTOsCffes0V4YVY4fhVuXEus5ZGYRoFIBgEMsltIPL0o7houQlq0ir+JhyHOdXPvWqnhNsmTbQnrlE+8Ur+DpuFAnppTYIzm/8Oitq5iUxFtnRC7IbfcKqMzaliZgbwPSpvBu296xlsYq2LluAVS9qVn7BR2Bz2z0YEjkavR4QR9g+hqXdsWsQoTFWUuZds6gx4g7j0rPs/Sq+ACeF4fiCH5WHaxfQGSbeRM6kE2nAUK4YcyJAMioP/wAWyHuFrf8Ah0PkYHuKI8f7N3UH/DNmtL3rVo3Sr23MDNZu7qkZpQyIgbHSBaxPF7DH5ti3ik5ZWVbhHUHTXwIqsegV/iHw4tXCXlgxMkzv56RQbF/DYqO7eAnYPl/UTWqYHidrEKcoa2ykC4jDLdtk8mBnQjY7HkafOEtzO/1jrrT/AIEYfi+xeKtnRQ8fh39qBXLpBykQRoRzHnX0De4QGH236/dI9mU0D4r2Tt3+65DxGgRUIjWMyZZmQNqLa2Iz7sdiEtJdu73T/LH91ftFj1JMD/KaNYfiKZSzHT6kzsPGYFTeKdkXtJFiyrCdlOUx11meQ3oE3YvGHVF/yFhM+lYtJu2bRlSIeMaWZidWk+RkwB5CBUrh/CEu2s7GWMmS2UKFMHlz13nkNJmkL2Tx1xwnywv2jJZfKYnbTSimE+HuMUEfOVQdSACw9ByPjWksqkZr9wTicEttBsYEgxsCJgiY3589+lB7t0HMTsTp5QBV2t/De4QfmXywJkgLBnfUydfGnx8LbBEF7k+BH6U1oHkpPBUBLKDDiCpPMAaiOswaKWe0fImGEqT4HeOnQ1csJ2Bsp9ksCOek/lTGM+Gdu7czm66k7kBdfE6b1DgpPRSm46BD9sXGVLZlmgDXmdBoNztWhdmcO9vDKl098Ek6k7xoZ0nTlpQfgPYmxhHzgG44iHfXL/hAEDzqzWb3Lfx5b84q+OC41gmc3PY6EkbD1pQB9q75n7mlfNVQSxyqNzOg85rSyKKJ8YcWowtqySM7Xg8T3giIwL6agSQJ8fOqtw21hxYC9z5xjRmDNvOikSB789qK9s75xeNBtAoLahczLlzkEmWLbKJgEjYtp0axmEJQINckENmJggD7JIBiBqNeepoq8ivw0jh2LNyxacEd5F22kCDp5g08R5VXuwWI/wCHZM0lXJP4QG2CkeIJ8JFWTPTApqcCu2+JYrEAL8u4oUd4ZpDgmQdtB9BVpnz9d6HLwFExN67rLuzRuJO/9aJpb5AnyrNos62xqXZef/Ve2cAx5AeJp0Mi/aMnwoSYrQ6t0DcgeZA/OlfPtt95P+4frQ3i1g3goXKMs/aXNyjqIqF/CzIOWzIjXKRqOmUiKVMaaDOIui3qTpIGgk66DXlJP0psYqdfbfWk8Qk2LhYwSjarM6Ke8B1HKgfZji6XLKhGFwWwqTPe0GhYaxoOnI0N+D2FMe6hWugS9tWIPMgDMUn8JAPrB0p6zibbqrLsyhhodjr+lCu1fGlw+EuMdCwa2oLaszAjQZZMAz6eNe8HtYi3hrKfLtlktqO9cPSdYt6EdJPnSAJXryAE5oHOTA9zpUb5SvGQgrzI23/FrPkBULFYDE3CM7jqEtnKmk/aJ7xj18qi3uyqOcwa6hO8Ow9yN+dJsa0HDw8b6fvxmmrmDQayB1/Tegg7Lsplb14aQSbjf/o0qzwgqQykXShmHMg6bZ40+tKxUTmwYn7Oo2YACOXXxqQtml8Oxa3BsttxuhYFvPTcfuBUt7HWtFRLIWQ869C+Q8IqVApBFWSMMKUBTmWuyUAJyV7kpYWvQtKgGmXwBqk8S4vi/wC0MMl1UUnKLauoYTpNxVJJ9avuWlUVkdmeu95iSmFdiRqWzNPmWialfwLE3gvzMljcaDWDyOXl4E1dSnlSMh86vZIL4B2dGGUqrFi0anTQbACTpv70TPDz/wBR/df0pSqfKvfegZ69kG63nRJbQRdBXldUARWulhqT5cqQtochFdXUwH1Wlqg6V1dQAnHgZYjSCKxzteWwOJ+ZhXa01wd6IIOvQgiurqiW0aIIdjMIcZiWv4m5cvPYClAxGUGTHdAA0OsDSa0fNr5k11dU+gNXnOaJ5f1pzNXV1SxiysmDUa5aAeR4fQ11dVIB3EnQSAfMTUCzjCLpSFiRy119a6uqkQyet7wFIv342Arq6rJFW7pInwrlvd0GBzrq6gB5Gr1q6upgJV9a9rq6gR41IYV1dTA8Gu5NKznqa6u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pic>
        <p:nvPicPr>
          <p:cNvPr id="43013" name="Picture 33" descr="https://encrypted-tbn1.gstatic.com/images?q=tbn:ANd9GcTTYBqf7oQDoP6AB2fZiRJJBTfWrr8xKBIaJHttYudd93vgTCj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0"/>
            <a:ext cx="261937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37" descr="https://encrypted-tbn0.gstatic.com/images?q=tbn:ANd9GcRmejcu_ajlWyZjX9th8jxeAxu0jjZ8UoLcCnylPsgbQkugwi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644900"/>
            <a:ext cx="28702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39" descr="http://4.bp.blogspot.com/-DGVMKB_AdJY/UJLXXvEQcMI/AAAAAAAAEPk/W-ZiWYI4W80/s1600/pc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644900"/>
            <a:ext cx="262731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9" descr="https://encrypted-tbn1.gstatic.com/images?q=tbn:ANd9GcS9u3QgrGqZJbTck0yRgD-8s1-KKnFNTDk6ETki3-JzJnJUVx6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0"/>
            <a:ext cx="283845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7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http://imguol.com/c/noticias/33/2015/06/23/grafico-populacao-carceraria-web-1435066814316_600x5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781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de cantos arredondados 27"/>
          <p:cNvSpPr/>
          <p:nvPr/>
        </p:nvSpPr>
        <p:spPr>
          <a:xfrm>
            <a:off x="0" y="0"/>
            <a:ext cx="9109075" cy="702945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pt-BR" sz="3600" b="1" dirty="0"/>
          </a:p>
          <a:p>
            <a:pPr algn="ctr">
              <a:defRPr/>
            </a:pPr>
            <a:endParaRPr lang="pt-BR" sz="4400" dirty="0"/>
          </a:p>
          <a:p>
            <a:pPr algn="just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pt-BR" sz="4400" b="1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pt-BR" sz="3600" b="1" dirty="0"/>
          </a:p>
        </p:txBody>
      </p:sp>
      <p:pic>
        <p:nvPicPr>
          <p:cNvPr id="54275" name="Imagem 2" descr="EMPURRA EMPURR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041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de cantos arredondados 27"/>
          <p:cNvSpPr/>
          <p:nvPr/>
        </p:nvSpPr>
        <p:spPr>
          <a:xfrm>
            <a:off x="323528" y="2564904"/>
            <a:ext cx="8496944" cy="172819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 defTabSz="407399">
              <a:buClr>
                <a:srgbClr val="000000"/>
              </a:buClr>
              <a:buSzPct val="100000"/>
              <a:defRPr/>
            </a:pPr>
            <a:endParaRPr lang="pt-BR" sz="3600" b="1" dirty="0">
              <a:solidFill>
                <a:srgbClr val="FFFF00"/>
              </a:solidFill>
            </a:endParaRPr>
          </a:p>
          <a:p>
            <a:pPr algn="ctr" defTabSz="407399">
              <a:buClr>
                <a:srgbClr val="000000"/>
              </a:buClr>
              <a:buSzPct val="100000"/>
              <a:defRPr/>
            </a:pPr>
            <a:r>
              <a:rPr lang="pt-BR" sz="3600" b="1" dirty="0">
                <a:solidFill>
                  <a:srgbClr val="FFFF00"/>
                </a:solidFill>
              </a:rPr>
              <a:t>MODELO DE POLÍCIA NO BRASIL</a:t>
            </a:r>
          </a:p>
          <a:p>
            <a:pPr algn="ctr" defTabSz="407399">
              <a:buClr>
                <a:srgbClr val="000000"/>
              </a:buClr>
              <a:buSzPct val="100000"/>
              <a:defRPr/>
            </a:pPr>
            <a:endParaRPr lang="pt-BR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4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Imagem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de cantos arredondados 4"/>
          <p:cNvSpPr/>
          <p:nvPr/>
        </p:nvSpPr>
        <p:spPr>
          <a:xfrm>
            <a:off x="0" y="188640"/>
            <a:ext cx="9144000" cy="100811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b="1" dirty="0">
                <a:solidFill>
                  <a:srgbClr val="FFFF00"/>
                </a:solidFill>
              </a:rPr>
              <a:t>MAIORES PREOCUPAÇÕES DO POVO – </a:t>
            </a:r>
            <a:r>
              <a:rPr lang="pt-BR" sz="4000" b="1" dirty="0">
                <a:solidFill>
                  <a:srgbClr val="FF0000"/>
                </a:solidFill>
              </a:rPr>
              <a:t>71%</a:t>
            </a:r>
          </a:p>
        </p:txBody>
      </p:sp>
      <p:cxnSp>
        <p:nvCxnSpPr>
          <p:cNvPr id="10" name="Conector de seta reta 9"/>
          <p:cNvCxnSpPr/>
          <p:nvPr/>
        </p:nvCxnSpPr>
        <p:spPr bwMode="auto">
          <a:xfrm flipH="1">
            <a:off x="4284663" y="3284538"/>
            <a:ext cx="1439862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369" name="Conector reto 11"/>
          <p:cNvCxnSpPr>
            <a:cxnSpLocks noChangeShapeType="1"/>
          </p:cNvCxnSpPr>
          <p:nvPr/>
        </p:nvCxnSpPr>
        <p:spPr bwMode="auto">
          <a:xfrm flipV="1">
            <a:off x="6804025" y="3429000"/>
            <a:ext cx="0" cy="714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6" name="Conector de seta reta 15"/>
          <p:cNvCxnSpPr/>
          <p:nvPr/>
        </p:nvCxnSpPr>
        <p:spPr bwMode="auto">
          <a:xfrm flipH="1">
            <a:off x="5795963" y="2276475"/>
            <a:ext cx="1439862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 bwMode="auto">
          <a:xfrm flipH="1">
            <a:off x="5580063" y="2492375"/>
            <a:ext cx="1439862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Imagem 17" descr="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157956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Imagem 18" descr="g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72063"/>
            <a:ext cx="164306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Conector de seta reta 55"/>
          <p:cNvCxnSpPr/>
          <p:nvPr/>
        </p:nvCxnSpPr>
        <p:spPr>
          <a:xfrm flipH="1" flipV="1">
            <a:off x="4716463" y="3429000"/>
            <a:ext cx="3175" cy="1357313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373" name="CaixaDeTexto 63"/>
          <p:cNvSpPr txBox="1">
            <a:spLocks noChangeArrowheads="1"/>
          </p:cNvSpPr>
          <p:nvPr/>
        </p:nvSpPr>
        <p:spPr bwMode="auto">
          <a:xfrm>
            <a:off x="4714875" y="6581775"/>
            <a:ext cx="1585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00" b="1">
                <a:solidFill>
                  <a:srgbClr val="FFFF00"/>
                </a:solidFill>
              </a:rPr>
              <a:t>GUARDA  CIVIL</a:t>
            </a:r>
          </a:p>
        </p:txBody>
      </p:sp>
      <p:pic>
        <p:nvPicPr>
          <p:cNvPr id="58374" name="Imagem 13" descr="FORÇA PUBLICA S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5072063"/>
            <a:ext cx="12525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6" descr="http://t3.gstatic.com/images?q=tbn:YQ9LJZSax4h4OM:http://www.rogeriosilveira.jor.br/images/reportagens/2008/01_10/04policia_rodoviaria_saopaulo_aniversario_60anos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5072063"/>
            <a:ext cx="13049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8" descr="http://t3.gstatic.com/images?q=tbn:ZTubbtBR2Af3AM:http://3.bp.blogspot.com/_0ONE-ZMEHJc/Sb2iynexVGI/AAAAAAAABbE/6NA1A4_Ev9k/s400/238757-policia-maritima-Eco-Ambiente-NAMB-Algarve-Faro-Olh%C3%A3o-Fuzeta-Salvamento-Lady-girl-English.jpe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5072063"/>
            <a:ext cx="12858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10" descr="http://t0.gstatic.com/images?q=tbn:MV3kZHrY1CF6wM:http://1.bp.blogspot.com/_Gwth5Lxi7u4/SbJlP_ERC3I/AAAAAAAAB5o/bRVPhYMkpBw/s400/homenagem_olavrense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072063"/>
            <a:ext cx="1476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Picture 12" descr="http://t0.gstatic.com/images?q=tbn:DRfwPKeJaRQypM:http://lh4.ggpht.com/_XOtnhxK984M/RqyI-CufJ_I/AAAAAAAAACw/RqO8ctPnfTc/s288/100_0300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07206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9" name="CaixaDeTexto 63"/>
          <p:cNvSpPr txBox="1">
            <a:spLocks noChangeArrowheads="1"/>
          </p:cNvSpPr>
          <p:nvPr/>
        </p:nvSpPr>
        <p:spPr bwMode="auto">
          <a:xfrm>
            <a:off x="1785938" y="6581775"/>
            <a:ext cx="1285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00" b="1">
                <a:solidFill>
                  <a:srgbClr val="FFFF00"/>
                </a:solidFill>
              </a:rPr>
              <a:t>POL. RODOV.</a:t>
            </a:r>
          </a:p>
        </p:txBody>
      </p:sp>
      <p:sp>
        <p:nvSpPr>
          <p:cNvPr id="58380" name="CaixaDeTexto 63"/>
          <p:cNvSpPr txBox="1">
            <a:spLocks noChangeArrowheads="1"/>
          </p:cNvSpPr>
          <p:nvPr/>
        </p:nvSpPr>
        <p:spPr bwMode="auto">
          <a:xfrm>
            <a:off x="3143250" y="6581775"/>
            <a:ext cx="1428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00" b="1">
                <a:solidFill>
                  <a:srgbClr val="FFFF00"/>
                </a:solidFill>
              </a:rPr>
              <a:t>POL. MARITIMA</a:t>
            </a:r>
          </a:p>
        </p:txBody>
      </p:sp>
      <p:sp>
        <p:nvSpPr>
          <p:cNvPr id="58381" name="CaixaDeTexto 63"/>
          <p:cNvSpPr txBox="1">
            <a:spLocks noChangeArrowheads="1"/>
          </p:cNvSpPr>
          <p:nvPr/>
        </p:nvSpPr>
        <p:spPr bwMode="auto">
          <a:xfrm>
            <a:off x="6215063" y="6581775"/>
            <a:ext cx="1500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00" b="1">
                <a:solidFill>
                  <a:srgbClr val="FFFF00"/>
                </a:solidFill>
              </a:rPr>
              <a:t>FORÇA PÚBLICA</a:t>
            </a:r>
          </a:p>
        </p:txBody>
      </p:sp>
      <p:sp>
        <p:nvSpPr>
          <p:cNvPr id="58382" name="CaixaDeTexto 63"/>
          <p:cNvSpPr txBox="1">
            <a:spLocks noChangeArrowheads="1"/>
          </p:cNvSpPr>
          <p:nvPr/>
        </p:nvSpPr>
        <p:spPr bwMode="auto">
          <a:xfrm>
            <a:off x="7858125" y="6581775"/>
            <a:ext cx="1285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00" b="1">
                <a:solidFill>
                  <a:srgbClr val="FFFF00"/>
                </a:solidFill>
              </a:rPr>
              <a:t>POLÍCIA FEM.</a:t>
            </a:r>
          </a:p>
        </p:txBody>
      </p:sp>
      <p:sp>
        <p:nvSpPr>
          <p:cNvPr id="58383" name="CaixaDeTexto 63"/>
          <p:cNvSpPr txBox="1">
            <a:spLocks noChangeArrowheads="1"/>
          </p:cNvSpPr>
          <p:nvPr/>
        </p:nvSpPr>
        <p:spPr bwMode="auto">
          <a:xfrm>
            <a:off x="0" y="6581775"/>
            <a:ext cx="1785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00" b="1">
                <a:solidFill>
                  <a:srgbClr val="FFFF00"/>
                </a:solidFill>
              </a:rPr>
              <a:t>GUARDA NOTURNA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500063" y="4786313"/>
            <a:ext cx="80010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rot="5400000" flipH="1" flipV="1">
            <a:off x="4469607" y="1674019"/>
            <a:ext cx="349250" cy="1587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rot="5400000" flipH="1" flipV="1">
            <a:off x="352425" y="4924426"/>
            <a:ext cx="295275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rot="5400000" flipH="1" flipV="1">
            <a:off x="2281237" y="4933951"/>
            <a:ext cx="295275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rot="5400000" flipH="1" flipV="1">
            <a:off x="3638550" y="4933951"/>
            <a:ext cx="295275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rot="5400000" flipH="1" flipV="1">
            <a:off x="5210175" y="4933951"/>
            <a:ext cx="295275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rot="5400000" flipH="1" flipV="1">
            <a:off x="8353425" y="4933951"/>
            <a:ext cx="295275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rot="5400000" flipH="1" flipV="1">
            <a:off x="6853237" y="4933951"/>
            <a:ext cx="295275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392" name="CaixaDeTexto 63"/>
          <p:cNvSpPr txBox="1">
            <a:spLocks noChangeArrowheads="1"/>
          </p:cNvSpPr>
          <p:nvPr/>
        </p:nvSpPr>
        <p:spPr bwMode="auto">
          <a:xfrm>
            <a:off x="5795963" y="1989138"/>
            <a:ext cx="230663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200" b="1"/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b="1">
                <a:solidFill>
                  <a:srgbClr val="FFFF00"/>
                </a:solidFill>
              </a:rPr>
              <a:t>AI-5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b="1">
                <a:solidFill>
                  <a:srgbClr val="FFFF00"/>
                </a:solidFill>
              </a:rPr>
              <a:t>DL 1072/69 – FED.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b="1">
                <a:solidFill>
                  <a:srgbClr val="FFFF00"/>
                </a:solidFill>
              </a:rPr>
              <a:t>DL 217/70 – EST.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500063" y="1500188"/>
            <a:ext cx="4143375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onector de seta reta 38"/>
          <p:cNvCxnSpPr/>
          <p:nvPr/>
        </p:nvCxnSpPr>
        <p:spPr>
          <a:xfrm rot="5400000" flipH="1" flipV="1">
            <a:off x="327026" y="1673225"/>
            <a:ext cx="347662" cy="1587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395" name="CaixaDeTexto 63"/>
          <p:cNvSpPr txBox="1">
            <a:spLocks noChangeArrowheads="1"/>
          </p:cNvSpPr>
          <p:nvPr/>
        </p:nvSpPr>
        <p:spPr bwMode="auto">
          <a:xfrm>
            <a:off x="1906588" y="1916113"/>
            <a:ext cx="18732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200" b="1"/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4000" b="1">
                <a:solidFill>
                  <a:srgbClr val="FFFF00"/>
                </a:solidFill>
              </a:rPr>
              <a:t>DOPS</a:t>
            </a:r>
          </a:p>
        </p:txBody>
      </p:sp>
      <p:sp>
        <p:nvSpPr>
          <p:cNvPr id="58396" name="CaixaDeTexto 63"/>
          <p:cNvSpPr txBox="1">
            <a:spLocks noChangeArrowheads="1"/>
          </p:cNvSpPr>
          <p:nvPr/>
        </p:nvSpPr>
        <p:spPr bwMode="auto">
          <a:xfrm>
            <a:off x="1785938" y="1285875"/>
            <a:ext cx="16430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200" b="1"/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4000" b="1">
                <a:solidFill>
                  <a:srgbClr val="FFFF00"/>
                </a:solidFill>
              </a:rPr>
              <a:t>SNI</a:t>
            </a:r>
          </a:p>
        </p:txBody>
      </p:sp>
      <p:sp>
        <p:nvSpPr>
          <p:cNvPr id="58397" name="CaixaDeTexto 63"/>
          <p:cNvSpPr txBox="1">
            <a:spLocks noChangeArrowheads="1"/>
          </p:cNvSpPr>
          <p:nvPr/>
        </p:nvSpPr>
        <p:spPr bwMode="auto">
          <a:xfrm>
            <a:off x="3786188" y="0"/>
            <a:ext cx="52149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200" b="1"/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3200" b="1">
                <a:solidFill>
                  <a:srgbClr val="FFFF00"/>
                </a:solidFill>
              </a:rPr>
              <a:t>MODELO IMPLANTADO PELO GOVERNO MILITAR</a:t>
            </a:r>
          </a:p>
        </p:txBody>
      </p:sp>
      <p:pic>
        <p:nvPicPr>
          <p:cNvPr id="58398" name="Picture 2" descr="http://upload.wikimedia.org/wikipedia/commons/thumb/b/bc/Bras%C3%A3o_PMSP.PNG/220px-Bras%C3%A3o_PMSP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844675"/>
            <a:ext cx="1944687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0550"/>
            <a:ext cx="18288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40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de cantos arredondados 27"/>
          <p:cNvSpPr/>
          <p:nvPr/>
        </p:nvSpPr>
        <p:spPr>
          <a:xfrm>
            <a:off x="1043608" y="1484988"/>
            <a:ext cx="7200800" cy="172801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399" tIns="45701" rIns="91399" bIns="45701" anchor="ctr"/>
          <a:lstStyle/>
          <a:p>
            <a:pPr defTabSz="407399">
              <a:buClr>
                <a:srgbClr val="000000"/>
              </a:buClr>
              <a:buSzPct val="100000"/>
              <a:defRPr/>
            </a:pPr>
            <a:r>
              <a:rPr lang="pt-BR" sz="3628" b="1" dirty="0">
                <a:solidFill>
                  <a:srgbClr val="FFFF00"/>
                </a:solidFill>
              </a:rPr>
              <a:t>Art. 144 SEGURANÇA PÚBLICA</a:t>
            </a:r>
          </a:p>
          <a:p>
            <a:pPr algn="ctr" defTabSz="407399">
              <a:buClr>
                <a:srgbClr val="000000"/>
              </a:buClr>
              <a:buSzPct val="100000"/>
              <a:defRPr/>
            </a:pPr>
            <a:endParaRPr lang="pt-BR" sz="3628" b="1" dirty="0">
              <a:solidFill>
                <a:srgbClr val="FF0000"/>
              </a:solidFill>
            </a:endParaRPr>
          </a:p>
        </p:txBody>
      </p:sp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0"/>
            <a:ext cx="9810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de cantos arredondados 12"/>
          <p:cNvSpPr/>
          <p:nvPr/>
        </p:nvSpPr>
        <p:spPr>
          <a:xfrm>
            <a:off x="323529" y="3501002"/>
            <a:ext cx="1008112" cy="93600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399" tIns="45701" rIns="91399" bIns="45701" anchor="ctr"/>
          <a:lstStyle/>
          <a:p>
            <a:pPr defTabSz="407399">
              <a:buClr>
                <a:srgbClr val="000000"/>
              </a:buClr>
              <a:buSzPct val="100000"/>
              <a:defRPr/>
            </a:pPr>
            <a:r>
              <a:rPr lang="pt-BR" sz="3628" b="1" dirty="0">
                <a:solidFill>
                  <a:srgbClr val="FFFF00"/>
                </a:solidFill>
              </a:rPr>
              <a:t>PF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691684" y="3501002"/>
            <a:ext cx="1296144" cy="93600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399" tIns="45701" rIns="91399" bIns="45701" anchor="ctr"/>
          <a:lstStyle/>
          <a:p>
            <a:pPr defTabSz="407399">
              <a:buClr>
                <a:srgbClr val="000000"/>
              </a:buClr>
              <a:buSzPct val="100000"/>
              <a:defRPr/>
            </a:pPr>
            <a:r>
              <a:rPr lang="pt-BR" sz="3628" b="1" dirty="0">
                <a:solidFill>
                  <a:srgbClr val="FFFF00"/>
                </a:solidFill>
              </a:rPr>
              <a:t>PRF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131841" y="3501002"/>
            <a:ext cx="1224136" cy="93600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399" tIns="45701" rIns="91399" bIns="45701" anchor="ctr"/>
          <a:lstStyle/>
          <a:p>
            <a:pPr defTabSz="407399">
              <a:buClr>
                <a:srgbClr val="000000"/>
              </a:buClr>
              <a:buSzPct val="100000"/>
              <a:defRPr/>
            </a:pPr>
            <a:r>
              <a:rPr lang="pt-BR" sz="3628" b="1" dirty="0">
                <a:solidFill>
                  <a:srgbClr val="FFFF00"/>
                </a:solidFill>
              </a:rPr>
              <a:t>PFF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860033" y="3501002"/>
            <a:ext cx="1008112" cy="93600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399" tIns="45701" rIns="91399" bIns="45701" anchor="ctr"/>
          <a:lstStyle/>
          <a:p>
            <a:pPr defTabSz="407399">
              <a:buClr>
                <a:srgbClr val="000000"/>
              </a:buClr>
              <a:buSzPct val="100000"/>
              <a:defRPr/>
            </a:pPr>
            <a:r>
              <a:rPr lang="pt-BR" sz="3628" b="1" dirty="0">
                <a:solidFill>
                  <a:srgbClr val="FFFF00"/>
                </a:solidFill>
              </a:rPr>
              <a:t>PC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6300192" y="3501002"/>
            <a:ext cx="1152129" cy="93600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399" tIns="45701" rIns="91399" bIns="45701" anchor="ctr"/>
          <a:lstStyle/>
          <a:p>
            <a:pPr defTabSz="407399">
              <a:buClr>
                <a:srgbClr val="000000"/>
              </a:buClr>
              <a:buSzPct val="100000"/>
              <a:defRPr/>
            </a:pPr>
            <a:r>
              <a:rPr lang="pt-BR" sz="3628" b="1" dirty="0">
                <a:solidFill>
                  <a:srgbClr val="FFFF00"/>
                </a:solidFill>
              </a:rPr>
              <a:t>PM</a:t>
            </a:r>
          </a:p>
        </p:txBody>
      </p:sp>
      <p:pic>
        <p:nvPicPr>
          <p:cNvPr id="5941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483100"/>
            <a:ext cx="13684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483100"/>
            <a:ext cx="1449387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483100"/>
            <a:ext cx="17272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6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2625"/>
            <a:ext cx="161925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7" name="Picture 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508500"/>
            <a:ext cx="151288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8" name="Picture 4" descr="http://www.portalhoje.com/wp-content/uploads/2010/07/bombeiro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508500"/>
            <a:ext cx="147637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ângulo de cantos arredondados 17"/>
          <p:cNvSpPr/>
          <p:nvPr/>
        </p:nvSpPr>
        <p:spPr>
          <a:xfrm>
            <a:off x="7812361" y="3501002"/>
            <a:ext cx="1331640" cy="93600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399" tIns="45701" rIns="91399" bIns="45701" anchor="ctr"/>
          <a:lstStyle/>
          <a:p>
            <a:pPr defTabSz="407399">
              <a:buClr>
                <a:srgbClr val="000000"/>
              </a:buClr>
              <a:buSzPct val="100000"/>
              <a:defRPr/>
            </a:pPr>
            <a:r>
              <a:rPr lang="pt-BR" sz="3175" b="1" dirty="0">
                <a:solidFill>
                  <a:srgbClr val="FFFF00"/>
                </a:solidFill>
              </a:rPr>
              <a:t>CBM</a:t>
            </a:r>
          </a:p>
        </p:txBody>
      </p:sp>
    </p:spTree>
    <p:extLst>
      <p:ext uri="{BB962C8B-B14F-4D97-AF65-F5344CB8AC3E}">
        <p14:creationId xmlns:p14="http://schemas.microsoft.com/office/powerpoint/2010/main" val="934422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Oval 7"/>
          <p:cNvSpPr>
            <a:spLocks noChangeArrowheads="1"/>
          </p:cNvSpPr>
          <p:nvPr/>
        </p:nvSpPr>
        <p:spPr bwMode="auto">
          <a:xfrm>
            <a:off x="1643063" y="3643313"/>
            <a:ext cx="1643062" cy="757237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99" tIns="45701" rIns="91399" bIns="45701"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pt-BR" sz="2177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4995" name="Oval 17"/>
          <p:cNvSpPr>
            <a:spLocks noChangeArrowheads="1"/>
          </p:cNvSpPr>
          <p:nvPr/>
        </p:nvSpPr>
        <p:spPr bwMode="auto">
          <a:xfrm>
            <a:off x="7286625" y="3571875"/>
            <a:ext cx="1643063" cy="857250"/>
          </a:xfrm>
          <a:prstGeom prst="ellipse">
            <a:avLst/>
          </a:prstGeom>
          <a:solidFill>
            <a:srgbClr val="66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99" tIns="45701" rIns="91399" bIns="45701"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pt-BR" sz="2177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4996" name="Text Box 16"/>
          <p:cNvSpPr txBox="1">
            <a:spLocks noChangeArrowheads="1"/>
          </p:cNvSpPr>
          <p:nvPr/>
        </p:nvSpPr>
        <p:spPr bwMode="auto">
          <a:xfrm>
            <a:off x="1741488" y="3857625"/>
            <a:ext cx="1524000" cy="315913"/>
          </a:xfrm>
          <a:prstGeom prst="rect">
            <a:avLst/>
          </a:prstGeom>
          <a:noFill/>
          <a:ln>
            <a:noFill/>
          </a:ln>
          <a:extLst/>
        </p:spPr>
        <p:txBody>
          <a:bodyPr lIns="91399" tIns="45701" rIns="91399" bIns="45701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sz="1451" b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PREPARAÇÃO</a:t>
            </a:r>
          </a:p>
        </p:txBody>
      </p:sp>
      <p:grpSp>
        <p:nvGrpSpPr>
          <p:cNvPr id="61445" name="Group 19"/>
          <p:cNvGrpSpPr>
            <a:grpSpLocks/>
          </p:cNvGrpSpPr>
          <p:nvPr/>
        </p:nvGrpSpPr>
        <p:grpSpPr bwMode="auto">
          <a:xfrm>
            <a:off x="5143500" y="3571875"/>
            <a:ext cx="1928813" cy="835025"/>
            <a:chOff x="3792" y="3552"/>
            <a:chExt cx="1872" cy="576"/>
          </a:xfrm>
        </p:grpSpPr>
        <p:sp>
          <p:nvSpPr>
            <p:cNvPr id="85017" name="Oval 20"/>
            <p:cNvSpPr>
              <a:spLocks noChangeArrowheads="1"/>
            </p:cNvSpPr>
            <p:nvPr/>
          </p:nvSpPr>
          <p:spPr bwMode="auto">
            <a:xfrm>
              <a:off x="3792" y="3552"/>
              <a:ext cx="1872" cy="57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defRPr/>
              </a:pPr>
              <a:endParaRPr lang="pt-BR" sz="2177" smtClean="0"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1469" name="Text Box 21"/>
            <p:cNvSpPr txBox="1">
              <a:spLocks noChangeArrowheads="1"/>
            </p:cNvSpPr>
            <p:nvPr/>
          </p:nvSpPr>
          <p:spPr bwMode="auto">
            <a:xfrm>
              <a:off x="3937" y="3677"/>
              <a:ext cx="16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pt-BR" altLang="pt-BR" sz="1600" b="1"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CONSUMAÇÃO</a:t>
              </a:r>
            </a:p>
          </p:txBody>
        </p:sp>
      </p:grpSp>
      <p:grpSp>
        <p:nvGrpSpPr>
          <p:cNvPr id="61446" name="Group 22"/>
          <p:cNvGrpSpPr>
            <a:grpSpLocks/>
          </p:cNvGrpSpPr>
          <p:nvPr/>
        </p:nvGrpSpPr>
        <p:grpSpPr bwMode="auto">
          <a:xfrm>
            <a:off x="3429000" y="3571875"/>
            <a:ext cx="1571625" cy="835025"/>
            <a:chOff x="4381" y="2642"/>
            <a:chExt cx="1680" cy="576"/>
          </a:xfrm>
        </p:grpSpPr>
        <p:sp>
          <p:nvSpPr>
            <p:cNvPr id="85015" name="Oval 23"/>
            <p:cNvSpPr>
              <a:spLocks noChangeArrowheads="1"/>
            </p:cNvSpPr>
            <p:nvPr/>
          </p:nvSpPr>
          <p:spPr bwMode="auto">
            <a:xfrm>
              <a:off x="4381" y="2642"/>
              <a:ext cx="1680" cy="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defRPr/>
              </a:pPr>
              <a:endParaRPr lang="pt-BR" sz="2177" smtClean="0"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5016" name="Text Box 24"/>
            <p:cNvSpPr txBox="1">
              <a:spLocks noChangeArrowheads="1"/>
            </p:cNvSpPr>
            <p:nvPr/>
          </p:nvSpPr>
          <p:spPr bwMode="auto">
            <a:xfrm>
              <a:off x="4557" y="2839"/>
              <a:ext cx="1393" cy="21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pt-BR" sz="1451" b="1" smtClean="0">
                  <a:solidFill>
                    <a:schemeClr val="tx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EXECUÇÃO</a:t>
              </a:r>
            </a:p>
          </p:txBody>
        </p:sp>
      </p:grpSp>
      <p:sp>
        <p:nvSpPr>
          <p:cNvPr id="84999" name="Line 31"/>
          <p:cNvSpPr>
            <a:spLocks noChangeShapeType="1"/>
          </p:cNvSpPr>
          <p:nvPr/>
        </p:nvSpPr>
        <p:spPr bwMode="auto">
          <a:xfrm flipV="1">
            <a:off x="1357313" y="4000500"/>
            <a:ext cx="2857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/>
        </p:spPr>
        <p:txBody>
          <a:bodyPr wrap="none" lIns="91399" tIns="45701" rIns="91399" bIns="45701" anchor="ctr"/>
          <a:lstStyle/>
          <a:p>
            <a:pPr>
              <a:defRPr/>
            </a:pPr>
            <a:endParaRPr lang="pt-BR" sz="2177"/>
          </a:p>
        </p:txBody>
      </p:sp>
      <p:sp>
        <p:nvSpPr>
          <p:cNvPr id="46" name="CaixaDeTexto 45"/>
          <p:cNvSpPr txBox="1"/>
          <p:nvPr/>
        </p:nvSpPr>
        <p:spPr>
          <a:xfrm>
            <a:off x="1928813" y="571500"/>
            <a:ext cx="5072062" cy="1111250"/>
          </a:xfrm>
          <a:prstGeom prst="rect">
            <a:avLst/>
          </a:prstGeom>
          <a:noFill/>
        </p:spPr>
        <p:txBody>
          <a:bodyPr lIns="91399" tIns="45701" rIns="91399" bIns="45701">
            <a:spAutoFit/>
          </a:bodyPr>
          <a:lstStyle/>
          <a:p>
            <a:pPr algn="ctr" defTabSz="407399">
              <a:buClr>
                <a:srgbClr val="000000"/>
              </a:buClr>
              <a:buSzPct val="100000"/>
              <a:defRPr/>
            </a:pPr>
            <a:r>
              <a:rPr lang="pt-BR" sz="4445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ITER CRIMINIS</a:t>
            </a:r>
          </a:p>
          <a:p>
            <a:pPr defTabSz="407399">
              <a:buClr>
                <a:srgbClr val="000000"/>
              </a:buClr>
              <a:buSzPct val="100000"/>
              <a:defRPr/>
            </a:pPr>
            <a:endParaRPr lang="pt-BR" sz="2177" dirty="0">
              <a:latin typeface="Arial" charset="0"/>
            </a:endParaRPr>
          </a:p>
        </p:txBody>
      </p:sp>
      <p:grpSp>
        <p:nvGrpSpPr>
          <p:cNvPr id="61449" name="Group 25"/>
          <p:cNvGrpSpPr>
            <a:grpSpLocks/>
          </p:cNvGrpSpPr>
          <p:nvPr/>
        </p:nvGrpSpPr>
        <p:grpSpPr bwMode="auto">
          <a:xfrm>
            <a:off x="0" y="3571875"/>
            <a:ext cx="1428750" cy="835025"/>
            <a:chOff x="4211" y="2557"/>
            <a:chExt cx="986" cy="576"/>
          </a:xfrm>
        </p:grpSpPr>
        <p:sp>
          <p:nvSpPr>
            <p:cNvPr id="85013" name="Oval 26"/>
            <p:cNvSpPr>
              <a:spLocks noChangeArrowheads="1"/>
            </p:cNvSpPr>
            <p:nvPr/>
          </p:nvSpPr>
          <p:spPr bwMode="auto">
            <a:xfrm>
              <a:off x="4211" y="2557"/>
              <a:ext cx="936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defRPr/>
              </a:pPr>
              <a:endParaRPr lang="pt-BR" sz="2177" smtClean="0"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5014" name="Text Box 27"/>
            <p:cNvSpPr txBox="1">
              <a:spLocks noChangeArrowheads="1"/>
            </p:cNvSpPr>
            <p:nvPr/>
          </p:nvSpPr>
          <p:spPr bwMode="auto">
            <a:xfrm>
              <a:off x="4211" y="2754"/>
              <a:ext cx="986" cy="20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pt-BR" sz="1361" b="1" smtClean="0">
                  <a:solidFill>
                    <a:srgbClr val="000000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COGITAÇÃO</a:t>
              </a:r>
            </a:p>
          </p:txBody>
        </p:sp>
      </p:grpSp>
      <p:sp>
        <p:nvSpPr>
          <p:cNvPr id="85002" name="Text Box 16"/>
          <p:cNvSpPr txBox="1">
            <a:spLocks noChangeArrowheads="1"/>
          </p:cNvSpPr>
          <p:nvPr/>
        </p:nvSpPr>
        <p:spPr bwMode="auto">
          <a:xfrm>
            <a:off x="7334250" y="3857625"/>
            <a:ext cx="1666875" cy="315913"/>
          </a:xfrm>
          <a:prstGeom prst="rect">
            <a:avLst/>
          </a:prstGeom>
          <a:noFill/>
          <a:ln>
            <a:noFill/>
          </a:ln>
          <a:extLst/>
        </p:spPr>
        <p:txBody>
          <a:bodyPr lIns="91399" tIns="45701" rIns="91399" bIns="45701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sz="1451" b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EXAURIMENTO</a:t>
            </a:r>
          </a:p>
        </p:txBody>
      </p:sp>
      <p:sp>
        <p:nvSpPr>
          <p:cNvPr id="85003" name="Line 31"/>
          <p:cNvSpPr>
            <a:spLocks noChangeShapeType="1"/>
          </p:cNvSpPr>
          <p:nvPr/>
        </p:nvSpPr>
        <p:spPr bwMode="auto">
          <a:xfrm flipV="1">
            <a:off x="3214688" y="4000500"/>
            <a:ext cx="2857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/>
        </p:spPr>
        <p:txBody>
          <a:bodyPr wrap="none" lIns="91399" tIns="45701" rIns="91399" bIns="45701" anchor="ctr"/>
          <a:lstStyle/>
          <a:p>
            <a:pPr>
              <a:defRPr/>
            </a:pPr>
            <a:endParaRPr lang="pt-BR" sz="2177"/>
          </a:p>
        </p:txBody>
      </p:sp>
      <p:sp>
        <p:nvSpPr>
          <p:cNvPr id="85004" name="Line 31"/>
          <p:cNvSpPr>
            <a:spLocks noChangeShapeType="1"/>
          </p:cNvSpPr>
          <p:nvPr/>
        </p:nvSpPr>
        <p:spPr bwMode="auto">
          <a:xfrm flipV="1">
            <a:off x="4929188" y="4000500"/>
            <a:ext cx="2857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/>
        </p:spPr>
        <p:txBody>
          <a:bodyPr wrap="none" lIns="91399" tIns="45701" rIns="91399" bIns="45701" anchor="ctr"/>
          <a:lstStyle/>
          <a:p>
            <a:pPr>
              <a:defRPr/>
            </a:pPr>
            <a:endParaRPr lang="pt-BR" sz="2177"/>
          </a:p>
        </p:txBody>
      </p:sp>
      <p:sp>
        <p:nvSpPr>
          <p:cNvPr id="85005" name="Line 31"/>
          <p:cNvSpPr>
            <a:spLocks noChangeShapeType="1"/>
          </p:cNvSpPr>
          <p:nvPr/>
        </p:nvSpPr>
        <p:spPr bwMode="auto">
          <a:xfrm flipV="1">
            <a:off x="7072313" y="4000500"/>
            <a:ext cx="2857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/>
        </p:spPr>
        <p:txBody>
          <a:bodyPr wrap="none" lIns="91399" tIns="45701" rIns="91399" bIns="45701" anchor="ctr"/>
          <a:lstStyle/>
          <a:p>
            <a:pPr>
              <a:defRPr/>
            </a:pPr>
            <a:endParaRPr lang="pt-BR" sz="2177"/>
          </a:p>
        </p:txBody>
      </p:sp>
      <p:sp>
        <p:nvSpPr>
          <p:cNvPr id="45" name="Chave direita 44"/>
          <p:cNvSpPr/>
          <p:nvPr/>
        </p:nvSpPr>
        <p:spPr>
          <a:xfrm rot="16200000">
            <a:off x="4141788" y="-1012825"/>
            <a:ext cx="714375" cy="8715375"/>
          </a:xfrm>
          <a:prstGeom prst="rightBrace">
            <a:avLst>
              <a:gd name="adj1" fmla="val 8333"/>
              <a:gd name="adj2" fmla="val 49895"/>
            </a:avLst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91399" tIns="45701" rIns="91399" bIns="45701" anchor="ctr"/>
          <a:lstStyle/>
          <a:p>
            <a:pPr algn="ctr" defTabSz="407399">
              <a:buClr>
                <a:srgbClr val="000000"/>
              </a:buClr>
              <a:buSzPct val="100000"/>
              <a:defRPr/>
            </a:pPr>
            <a:endParaRPr lang="pt-BR" sz="2177"/>
          </a:p>
        </p:txBody>
      </p:sp>
      <p:sp>
        <p:nvSpPr>
          <p:cNvPr id="47" name="CaixaDeTexto 46"/>
          <p:cNvSpPr txBox="1"/>
          <p:nvPr/>
        </p:nvSpPr>
        <p:spPr>
          <a:xfrm>
            <a:off x="1355725" y="2205038"/>
            <a:ext cx="6816725" cy="1111250"/>
          </a:xfrm>
          <a:prstGeom prst="rect">
            <a:avLst/>
          </a:prstGeom>
          <a:noFill/>
        </p:spPr>
        <p:txBody>
          <a:bodyPr lIns="91399" tIns="45701" rIns="91399" bIns="45701">
            <a:spAutoFit/>
          </a:bodyPr>
          <a:lstStyle/>
          <a:p>
            <a:pPr algn="ctr" defTabSz="407399">
              <a:buClr>
                <a:srgbClr val="000000"/>
              </a:buClr>
              <a:buSzPct val="100000"/>
              <a:defRPr/>
            </a:pPr>
            <a:r>
              <a:rPr lang="pt-BR" sz="44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INFRATORES DA LEI</a:t>
            </a:r>
          </a:p>
          <a:p>
            <a:pPr defTabSz="407399">
              <a:buClr>
                <a:srgbClr val="000000"/>
              </a:buClr>
              <a:buSzPct val="100000"/>
              <a:defRPr/>
            </a:pPr>
            <a:endParaRPr lang="pt-BR" sz="2177" dirty="0">
              <a:latin typeface="Arial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357188" y="4811713"/>
            <a:ext cx="3571875" cy="1795462"/>
          </a:xfrm>
          <a:prstGeom prst="rect">
            <a:avLst/>
          </a:prstGeom>
          <a:noFill/>
        </p:spPr>
        <p:txBody>
          <a:bodyPr lIns="91399" tIns="45701" rIns="91399" bIns="45701">
            <a:spAutoFit/>
          </a:bodyPr>
          <a:lstStyle/>
          <a:p>
            <a:pPr algn="ctr" defTabSz="407399">
              <a:buClr>
                <a:srgbClr val="000000"/>
              </a:buClr>
              <a:buSzPct val="100000"/>
              <a:defRPr/>
            </a:pPr>
            <a:r>
              <a:rPr lang="pt-BR" sz="4445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PM/PRF/PFF</a:t>
            </a:r>
          </a:p>
          <a:p>
            <a:pPr defTabSz="407399">
              <a:buClr>
                <a:srgbClr val="000000"/>
              </a:buClr>
              <a:buSzPct val="100000"/>
              <a:defRPr/>
            </a:pPr>
            <a:endParaRPr lang="pt-BR" sz="2177" dirty="0">
              <a:latin typeface="Arial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5072063" y="4740275"/>
            <a:ext cx="3571875" cy="1111250"/>
          </a:xfrm>
          <a:prstGeom prst="rect">
            <a:avLst/>
          </a:prstGeom>
          <a:noFill/>
        </p:spPr>
        <p:txBody>
          <a:bodyPr lIns="91399" tIns="45701" rIns="91399" bIns="45701">
            <a:spAutoFit/>
          </a:bodyPr>
          <a:lstStyle/>
          <a:p>
            <a:pPr algn="ctr" defTabSz="407399">
              <a:buClr>
                <a:srgbClr val="000000"/>
              </a:buClr>
              <a:buSzPct val="100000"/>
              <a:defRPr/>
            </a:pPr>
            <a:r>
              <a:rPr lang="pt-BR" sz="4445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PC/PF</a:t>
            </a:r>
          </a:p>
          <a:p>
            <a:pPr defTabSz="407399">
              <a:buClr>
                <a:srgbClr val="000000"/>
              </a:buClr>
              <a:buSzPct val="100000"/>
              <a:defRPr/>
            </a:pPr>
            <a:endParaRPr lang="pt-BR" sz="2177" dirty="0">
              <a:latin typeface="Arial" charset="0"/>
            </a:endParaRPr>
          </a:p>
        </p:txBody>
      </p:sp>
      <p:sp>
        <p:nvSpPr>
          <p:cNvPr id="50" name="Chave esquerda 49"/>
          <p:cNvSpPr/>
          <p:nvPr/>
        </p:nvSpPr>
        <p:spPr>
          <a:xfrm rot="16200000">
            <a:off x="1858169" y="2570956"/>
            <a:ext cx="355600" cy="4071938"/>
          </a:xfrm>
          <a:prstGeom prst="leftBrace">
            <a:avLst>
              <a:gd name="adj1" fmla="val 8333"/>
              <a:gd name="adj2" fmla="val 51113"/>
            </a:avLst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91399" tIns="45701" rIns="91399" bIns="45701" anchor="ctr"/>
          <a:lstStyle/>
          <a:p>
            <a:pPr algn="ctr" defTabSz="407399">
              <a:buClr>
                <a:srgbClr val="000000"/>
              </a:buClr>
              <a:buSzPct val="100000"/>
              <a:defRPr/>
            </a:pPr>
            <a:endParaRPr lang="pt-BR" sz="2177"/>
          </a:p>
        </p:txBody>
      </p:sp>
      <p:sp>
        <p:nvSpPr>
          <p:cNvPr id="51" name="Chave esquerda 50"/>
          <p:cNvSpPr/>
          <p:nvPr/>
        </p:nvSpPr>
        <p:spPr>
          <a:xfrm rot="16200000">
            <a:off x="6501607" y="2356643"/>
            <a:ext cx="355600" cy="4500563"/>
          </a:xfrm>
          <a:prstGeom prst="leftBrace">
            <a:avLst>
              <a:gd name="adj1" fmla="val 0"/>
              <a:gd name="adj2" fmla="val 51113"/>
            </a:avLst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91399" tIns="45701" rIns="91399" bIns="45701" anchor="ctr"/>
          <a:lstStyle/>
          <a:p>
            <a:pPr algn="ctr" defTabSz="407399">
              <a:buClr>
                <a:srgbClr val="000000"/>
              </a:buClr>
              <a:buSzPct val="100000"/>
              <a:defRPr/>
            </a:pPr>
            <a:endParaRPr lang="pt-BR" sz="2177"/>
          </a:p>
        </p:txBody>
      </p:sp>
      <p:sp>
        <p:nvSpPr>
          <p:cNvPr id="26" name="Retângulo de cantos arredondados 25"/>
          <p:cNvSpPr/>
          <p:nvPr/>
        </p:nvSpPr>
        <p:spPr>
          <a:xfrm>
            <a:off x="539750" y="5661025"/>
            <a:ext cx="7920038" cy="119697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399" tIns="45701" rIns="91399" bIns="45701" anchor="ctr"/>
          <a:lstStyle/>
          <a:p>
            <a:pPr algn="ctr" defTabSz="407399">
              <a:buClr>
                <a:srgbClr val="000000"/>
              </a:buClr>
              <a:buSzPct val="100000"/>
              <a:defRPr/>
            </a:pPr>
            <a:r>
              <a:rPr lang="pt-BR" sz="2540" b="1" dirty="0">
                <a:solidFill>
                  <a:srgbClr val="FF0000"/>
                </a:solidFill>
              </a:rPr>
              <a:t>TRABALHO PELA METADE SOFRE SOLUÇÃO DE CONTINUIDADE</a:t>
            </a:r>
          </a:p>
        </p:txBody>
      </p:sp>
      <p:pic>
        <p:nvPicPr>
          <p:cNvPr id="52252" name="Picture 28" descr="http://3.bp.blogspot.com/-PlJKcCk7i0M/U_R-jQw6FdI/AAAAAAAAGQg/JolXdi4vY0g/s1600/ladr%C3%A3o-amp-saco-verde-259077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4435475"/>
            <a:ext cx="1406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4" name="Picture 30" descr="http://robertofrota.zip.net/images/profissao09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484313"/>
            <a:ext cx="1165225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8" name="Picture 34" descr="http://www.gifs-animados.net/profissao/profissao12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35488" y="1412875"/>
            <a:ext cx="1116012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671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1.11111E-6 0.00023 L 0.04132 0.00185 C 0.04305 0.00185 0.04479 0.00347 0.0467 0.00393 L 0.05868 0.00833 C 0.06094 0.00903 0.06337 0.00949 0.06562 0.01065 C 0.06996 0.01227 0.07413 0.01597 0.07864 0.01713 C 0.0842 0.01829 0.08958 0.01944 0.09514 0.02153 C 0.09653 0.02199 0.09792 0.02315 0.0993 0.02338 C 0.10295 0.02477 0.10642 0.02477 0.10989 0.02593 C 0.13628 0.03264 0.10017 0.02384 0.12031 0.02986 C 0.14983 0.03958 0.12535 0.03079 0.14618 0.03657 C 0.15469 0.03912 0.14965 0.03796 0.1566 0.04097 C 0.16285 0.04352 0.16528 0.04352 0.17222 0.0456 C 0.17864 0.04514 0.23646 0.04583 0.26059 0.04097 C 0.26233 0.04074 0.26389 0.03958 0.2658 0.03866 C 0.26805 0.03796 0.27049 0.0375 0.27257 0.03657 C 0.28299 0.02778 0.27153 0.03657 0.29861 0.02986 L 0.30729 0.02778 C 0.31267 0.02315 0.30729 0.02755 0.31823 0.02338 C 0.31996 0.02315 0.32135 0.02199 0.32274 0.02153 C 0.32483 0.0206 0.32708 0.01991 0.32899 0.01898 L 0.39739 0.02153 C 0.40608 0.02199 0.40903 0.0243 0.41736 0.02593 C 0.42309 0.02662 0.42864 0.02708 0.43455 0.02778 L 0.44062 0.02986 C 0.44236 0.03079 0.4441 0.03194 0.44583 0.03218 C 0.45226 0.03356 0.45868 0.0338 0.46493 0.03426 C 0.47639 0.03866 0.47552 0.03866 0.49253 0.03866 C 0.51979 0.03866 0.54705 0.0375 0.57396 0.03657 C 0.57899 0.03588 0.58403 0.03542 0.58871 0.03426 C 0.59028 0.03426 0.59149 0.0331 0.59305 0.03218 C 0.59479 0.03148 0.59635 0.03032 0.59826 0.02986 C 0.60347 0.02917 0.60868 0.02824 0.61389 0.02778 L 0.65799 0.02338 C 0.66007 0.02268 0.66198 0.02199 0.66406 0.02153 C 0.66701 0.0206 0.66979 0.01991 0.67274 0.01898 C 0.67517 0.01875 0.67743 0.01782 0.67969 0.01713 C 0.6809 0.0162 0.68194 0.01551 0.68333 0.01505 C 0.69149 0.01157 0.69531 0.01065 0.70312 0.00833 L 0.76719 0.01065 C 0.7684 0.01065 0.76944 0.01273 0.77066 0.01273 C 0.77726 0.01389 0.78403 0.01435 0.79045 0.01505 L 0.8684 0.01273 C 0.92656 0.00995 0.86354 0.01273 0.88837 0.00833 C 0.89514 0.00718 0.90174 0.00718 0.90833 0.00625 C 0.91389 0.00347 0.91111 0.00393 0.91614 0.00393 L 0.92674 0.00185 L 1.11111E-6 7.40741E-7 Z " pathEditMode="relative" rAng="0" ptsTypes="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37" y="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41 -0.01088 L -0.06441 -0.01065 C -0.05868 -0.01065 -0.05313 -0.01042 -0.0474 -0.00972 C -0.04532 -0.00949 -0.04306 -0.00856 -0.0408 -0.00856 C -0.03143 -0.00787 -0.02205 -0.00764 -0.0125 -0.00717 C -0.00139 -0.00347 -0.00764 -0.00509 0.00642 -0.00347 C 0.00798 -0.00301 0.00954 -0.00255 0.01111 -0.00208 C 0.0184 -0.00092 0.01979 -0.00162 0.02621 0.00023 C 0.03281 0.00232 0.03368 0.00347 0.04027 0.00417 C 0.04722 0.00463 0.05416 0.00486 0.06111 0.00533 C 0.06579 0.00579 0.07048 0.00625 0.07517 0.00671 L 0.20451 0.00533 C 0.20954 0.00533 0.21458 0.00417 0.21944 0.00417 C 0.24323 0.00417 0.26666 0.00486 0.29027 0.00533 C 0.30451 0.00625 0.31875 0.00625 0.33281 0.00787 L 0.35729 0.01042 C 0.37343 0.01111 0.38941 0.01111 0.40538 0.01158 C 0.41232 0.01204 0.41927 0.01181 0.42621 0.01296 C 0.42743 0.0132 0.42361 0.01366 0.42239 0.01412 C 0.41701 0.0162 0.42204 0.01528 0.41388 0.01667 C 0.39027 0.02107 0.40763 0.01783 0.38472 0.02037 C 0.38211 0.02083 0.37968 0.0213 0.37708 0.02176 C 0.37361 0.02222 0.37031 0.02245 0.36684 0.02292 C 0.36388 0.02338 0.36111 0.02408 0.35833 0.02431 C 0.34791 0.02477 0.3375 0.025 0.32708 0.02546 C 0.32048 0.0257 0.31388 0.02639 0.30729 0.02662 L 0.24982 0.02546 L 0.21493 0.02431 L 0.17326 0.02292 C 0.15347 0.01968 0.17586 0.02315 0.13368 0.02037 C 0.1309 0.02037 0.12812 0.01921 0.12517 0.01921 C 0.10763 0.01852 0.08993 0.01829 0.07239 0.01783 C 0.03819 0.01343 0.07586 0.01783 -0.00782 0.01783 C -0.02257 0.01783 -0.03733 0.01713 -0.05209 0.01667 C -0.05573 0.01713 -0.05903 0.01736 -0.0625 0.01783 C -0.06355 0.01806 -0.06528 0.01783 -0.06528 0.01921 C -0.06528 0.0206 -0.06355 0.02037 -0.0625 0.02037 C -0.05851 0.02107 -0.05434 0.0213 -0.05035 0.02176 C -0.04896 0.02222 -0.04775 0.02269 -0.04653 0.02292 C -0.04375 0.02361 -0.0408 0.02384 -0.03802 0.02431 L -0.03039 0.02546 C -0.02118 0.02847 -0.03403 0.02454 -0.01719 0.02801 C -0.01632 0.02824 -0.01546 0.02894 -0.01441 0.02917 C -0.01198 0.03009 -0.00938 0.03125 -0.00695 0.03171 C -0.00504 0.03218 -0.0033 0.03241 -0.00139 0.0331 C -0.00018 0.03333 0.00069 0.03403 0.00138 0.03426 C 0.00382 0.03495 0.00607 0.03495 0.00816 0.03542 C 0.00954 0.03588 0.01076 0.03658 0.0118 0.03681 C 0.01475 0.03727 0.0177 0.0375 0.02031 0.03796 C 0.02222 0.03843 0.0243 0.03889 0.02621 0.03935 C 0.02899 0.03982 0.03177 0.04005 0.03472 0.04051 C 0.03715 0.04097 0.03958 0.04144 0.04218 0.0419 C 0.04757 0.04236 0.05295 0.04259 0.05816 0.04306 C 0.06163 0.04329 0.06493 0.04398 0.06857 0.04445 L 0.12326 0.04306 L 0.28281 0.0419 C 0.2875 0.04167 0.29218 0.04097 0.29687 0.04051 C 0.30486 0.04005 0.31267 0.03982 0.32048 0.03935 C 0.35729 0.03125 0.3243 0.03796 0.42048 0.03796 " pathEditMode="relative" rAng="0" ptsTypes="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52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97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31 0.06064 L -0.07031 0.06088 C -0.05173 0.06319 -0.06631 0.06134 -0.03541 0.06319 L -0.01562 0.06435 L 0.07396 0.0618 C 0.07744 0.06157 0.08091 0.06088 0.08438 0.06064 C 0.09636 0.05995 0.10834 0.05972 0.12014 0.05926 C 0.17032 0.04259 0.22344 0.0574 0.275 0.05671 C 0.2882 0.05671 0.30139 0.05602 0.31459 0.05555 L 0.34202 0.05301 L 0.36077 0.05185 C 0.36407 0.05139 0.36719 0.05069 0.37032 0.05046 C 0.37726 0.05 0.38403 0.04977 0.39098 0.0493 C 0.39323 0.04884 0.39549 0.04838 0.39757 0.04791 C 0.4007 0.04745 0.404 0.04722 0.40712 0.04676 L 0.41563 0.0456 C 0.42257 0.04583 0.42952 0.04514 0.43629 0.04676 C 0.43837 0.04722 0.4323 0.04791 0.43073 0.0493 C 0.42917 0.05046 0.42761 0.05208 0.42587 0.05301 C 0.42483 0.0537 0.42344 0.05393 0.42223 0.05439 C 0.42119 0.05463 0.42032 0.05509 0.41928 0.05555 C 0.41806 0.05602 0.41684 0.05625 0.41563 0.05671 C 0.41372 0.05764 0.41181 0.05879 0.4099 0.05926 C 0.40625 0.06041 0.40226 0.06064 0.39862 0.0618 C 0.38681 0.06574 0.40139 0.06064 0.39202 0.06435 C 0.3908 0.06481 0.38941 0.06504 0.3882 0.06574 C 0.38733 0.06597 0.38629 0.06666 0.38542 0.06689 C 0.38351 0.06736 0.3816 0.06759 0.37969 0.06805 C 0.37882 0.06852 0.37778 0.06921 0.37691 0.06944 C 0.37414 0.07014 0.37119 0.07014 0.36841 0.0706 C 0.36372 0.07268 0.36511 0.07245 0.35799 0.07314 C 0.34948 0.07407 0.33247 0.07569 0.33247 0.07592 L 0.14757 0.07453 C 0.1375 0.0743 0.12744 0.07361 0.11737 0.07314 C 0.11146 0.07291 0.10539 0.07199 0.09948 0.07199 L -0.06857 0.0706 L -0.01562 0.07199 C -0.0118 0.07199 -0.00816 0.07291 -0.00434 0.07314 L 0.00973 0.07453 C 0.0316 0.07685 0.0066 0.07731 0.05139 0.07824 L 0.11181 0.07939 C 0.12257 0.0824 0.11598 0.08102 0.13629 0.08194 L 0.16546 0.08333 L 0.21268 0.08588 L 0.31459 0.08449 C 0.3165 0.08449 0.31841 0.08356 0.32032 0.08333 C 0.325 0.08264 0.32969 0.0824 0.33438 0.08194 C 0.33855 0.08125 0.34254 0.08009 0.34671 0.07939 C 0.35053 0.07893 0.35417 0.07893 0.35799 0.07824 C 0.35938 0.07801 0.36059 0.07731 0.36181 0.07685 C 0.36389 0.07639 0.36615 0.07615 0.36841 0.07569 C 0.36997 0.07523 0.37153 0.07477 0.37309 0.07453 C 0.37657 0.07384 0.38004 0.07361 0.38351 0.07314 C 0.39098 0.0699 0.38455 0.07245 0.40053 0.0706 C 0.40487 0.07014 0.41389 0.06875 0.41841 0.06805 C 0.41928 0.06782 0.42032 0.06713 0.42119 0.06689 C 0.42639 0.06551 0.42622 0.06574 0.42969 0.06574 " pathEditMode="relative" rAng="0" ptsTypes="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52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47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de cantos arredondados 27"/>
          <p:cNvSpPr/>
          <p:nvPr/>
        </p:nvSpPr>
        <p:spPr>
          <a:xfrm>
            <a:off x="-2158" y="-27384"/>
            <a:ext cx="9110662" cy="681585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4400" b="1" cap="all" dirty="0">
              <a:solidFill>
                <a:srgbClr val="FFFF00"/>
              </a:solidFill>
            </a:endParaRPr>
          </a:p>
          <a:p>
            <a:pPr algn="just">
              <a:defRPr/>
            </a:pPr>
            <a:r>
              <a:rPr lang="pt-BR" sz="4800" b="1" dirty="0">
                <a:solidFill>
                  <a:srgbClr val="FF0000"/>
                </a:solidFill>
              </a:rPr>
              <a:t>DESFAZENDO MENTIRAS!</a:t>
            </a:r>
            <a:endParaRPr lang="pt-BR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pt-BR" sz="1400" b="1" dirty="0"/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2571839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de cantos arredondados 27"/>
          <p:cNvSpPr/>
          <p:nvPr/>
        </p:nvSpPr>
        <p:spPr>
          <a:xfrm>
            <a:off x="35496" y="116632"/>
            <a:ext cx="9110662" cy="6671841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4800" b="1" dirty="0">
                <a:solidFill>
                  <a:srgbClr val="FF0000"/>
                </a:solidFill>
              </a:rPr>
              <a:t>1- NÃO DEVEMOS COPIAR NENHUM MODELO DO MUNDO, TEMOS A NOSSA PRÓPRIA REALIDADE!</a:t>
            </a:r>
            <a:endParaRPr lang="pt-BR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64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de cantos arredondados 27"/>
          <p:cNvSpPr/>
          <p:nvPr/>
        </p:nvSpPr>
        <p:spPr>
          <a:xfrm>
            <a:off x="33338" y="260350"/>
            <a:ext cx="9110662" cy="626586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8000" dirty="0">
                <a:solidFill>
                  <a:srgbClr val="FF0000"/>
                </a:solidFill>
              </a:rPr>
              <a:t>MENTIRA!</a:t>
            </a:r>
          </a:p>
          <a:p>
            <a:pPr algn="just">
              <a:defRPr/>
            </a:pPr>
            <a:r>
              <a:rPr lang="pt-BR" sz="4400" b="1" dirty="0">
                <a:solidFill>
                  <a:schemeClr val="tx1"/>
                </a:solidFill>
              </a:rPr>
              <a:t>O BRASIL É O PAÍS MAIS MISCIGENADO DO MUNDO! MÚLTIPLAS CULTURAS.</a:t>
            </a:r>
          </a:p>
          <a:p>
            <a:pPr algn="just">
              <a:defRPr/>
            </a:pPr>
            <a:r>
              <a:rPr lang="pt-BR" sz="4400" b="1" dirty="0">
                <a:solidFill>
                  <a:schemeClr val="tx1"/>
                </a:solidFill>
              </a:rPr>
              <a:t>ATÉ O IDIOMA NÃO É NOSSO.</a:t>
            </a:r>
            <a:endParaRPr lang="pt-BR" sz="1400" b="1" dirty="0">
              <a:solidFill>
                <a:schemeClr val="tx1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3086472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de cantos arredondados 27"/>
          <p:cNvSpPr/>
          <p:nvPr/>
        </p:nvSpPr>
        <p:spPr>
          <a:xfrm>
            <a:off x="179512" y="116632"/>
            <a:ext cx="8640960" cy="691276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pt-BR" sz="3600" b="1" dirty="0"/>
          </a:p>
          <a:p>
            <a:pPr algn="ctr">
              <a:defRPr/>
            </a:pPr>
            <a:endParaRPr lang="pt-BR" sz="4400" dirty="0"/>
          </a:p>
        </p:txBody>
      </p:sp>
      <p:pic>
        <p:nvPicPr>
          <p:cNvPr id="72711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15888"/>
            <a:ext cx="8529637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638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de cantos arredondados 27"/>
          <p:cNvSpPr/>
          <p:nvPr/>
        </p:nvSpPr>
        <p:spPr>
          <a:xfrm>
            <a:off x="179388" y="44624"/>
            <a:ext cx="8640762" cy="662478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pt-BR" sz="3600" b="1" dirty="0"/>
          </a:p>
          <a:p>
            <a:pPr algn="ctr">
              <a:defRPr/>
            </a:pPr>
            <a:endParaRPr lang="pt-BR" sz="4400" dirty="0"/>
          </a:p>
          <a:p>
            <a:pPr algn="just">
              <a:defRPr/>
            </a:pPr>
            <a:r>
              <a:rPr lang="pt-BR" sz="4400" b="1" dirty="0" smtClean="0">
                <a:solidFill>
                  <a:srgbClr val="FF0000"/>
                </a:solidFill>
              </a:rPr>
              <a:t>2- </a:t>
            </a:r>
            <a:r>
              <a:rPr lang="pt-BR" sz="4400" b="1" u="sng" dirty="0">
                <a:solidFill>
                  <a:srgbClr val="FF0000"/>
                </a:solidFill>
              </a:rPr>
              <a:t>O CICLO COMPLETO SOMENTE É POSSÍVEL SE A PM FOR </a:t>
            </a:r>
            <a:r>
              <a:rPr lang="pt-BR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DESMILITARIZADA!</a:t>
            </a:r>
          </a:p>
          <a:p>
            <a:pPr algn="ctr">
              <a:defRPr/>
            </a:pPr>
            <a:endParaRPr lang="pt-BR" sz="44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4196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de cantos arredondados 27"/>
          <p:cNvSpPr/>
          <p:nvPr/>
        </p:nvSpPr>
        <p:spPr>
          <a:xfrm>
            <a:off x="179388" y="44624"/>
            <a:ext cx="8640762" cy="662478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pt-BR" sz="3600" b="1" dirty="0"/>
          </a:p>
          <a:p>
            <a:pPr algn="ctr">
              <a:defRPr/>
            </a:pPr>
            <a:endParaRPr lang="pt-BR" sz="4400" dirty="0"/>
          </a:p>
          <a:p>
            <a:pPr algn="ctr">
              <a:defRPr/>
            </a:pPr>
            <a:r>
              <a:rPr lang="pt-BR" sz="7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MENTIRA!</a:t>
            </a:r>
          </a:p>
          <a:p>
            <a:pPr algn="ctr">
              <a:defRPr/>
            </a:pPr>
            <a:endParaRPr lang="pt-BR" sz="44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pt-BR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AMÉRICA DO SUL, DO NORTE E NA EUROPA HÁ POLÍCIAS MILITARES COM O CICLO COMPLETO</a:t>
            </a:r>
          </a:p>
          <a:p>
            <a:pPr algn="just">
              <a:defRPr/>
            </a:pPr>
            <a:endParaRPr lang="pt-BR" sz="4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9355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476375" y="6092825"/>
            <a:ext cx="5357813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MILITAR</a:t>
            </a:r>
          </a:p>
        </p:txBody>
      </p:sp>
      <p:pic>
        <p:nvPicPr>
          <p:cNvPr id="93187" name="Picture 6" descr="http://upload.wikimedia.org/wikipedia/commons/thumb/4/46/Roundel_of_Carabineros_de_Chile.svg/120px-Roundel_of_Carabineros_de_Chil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5888"/>
            <a:ext cx="1979613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8" descr="http://upload.wikimedia.org/wikipedia/commons/thumb/2/28/Squads_of_Carabineros_de_Chile.jpg/240px-Squads_of_Carabineros_de_Chil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205038"/>
            <a:ext cx="2922587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10" descr="http://upload.wikimedia.org/wikipedia/commons/3/3e/Mujeres-Carabineros-Chi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2411413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Imagem 7" descr="http://blitzdigital.com.br/images/Artigos/carabineros-de-chil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05038"/>
            <a:ext cx="3455988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0877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de cantos arredondados 4"/>
          <p:cNvSpPr/>
          <p:nvPr/>
        </p:nvSpPr>
        <p:spPr>
          <a:xfrm>
            <a:off x="0" y="188640"/>
            <a:ext cx="9144000" cy="100811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b="1" dirty="0">
                <a:solidFill>
                  <a:srgbClr val="FF0000"/>
                </a:solidFill>
              </a:rPr>
              <a:t>AVALIAÇÃO</a:t>
            </a:r>
            <a:r>
              <a:rPr lang="pt-BR" sz="3200" b="1" dirty="0">
                <a:solidFill>
                  <a:srgbClr val="FFFF00"/>
                </a:solidFill>
              </a:rPr>
              <a:t> DAS INSTITUIÇÕES – PC E PM </a:t>
            </a:r>
            <a:r>
              <a:rPr lang="pt-BR" sz="3200" b="1" dirty="0">
                <a:solidFill>
                  <a:srgbClr val="FF0000"/>
                </a:solidFill>
              </a:rPr>
              <a:t>34 E 35%</a:t>
            </a:r>
          </a:p>
        </p:txBody>
      </p:sp>
      <p:cxnSp>
        <p:nvCxnSpPr>
          <p:cNvPr id="6" name="Conector de seta reta 5"/>
          <p:cNvCxnSpPr/>
          <p:nvPr/>
        </p:nvCxnSpPr>
        <p:spPr bwMode="auto">
          <a:xfrm>
            <a:off x="900113" y="6165850"/>
            <a:ext cx="129540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 bwMode="auto">
          <a:xfrm>
            <a:off x="900113" y="6453188"/>
            <a:ext cx="1223962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 bwMode="auto">
          <a:xfrm>
            <a:off x="900113" y="5157788"/>
            <a:ext cx="1008062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 bwMode="auto">
          <a:xfrm>
            <a:off x="900113" y="4508500"/>
            <a:ext cx="107950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 bwMode="auto">
          <a:xfrm>
            <a:off x="900113" y="4868863"/>
            <a:ext cx="1150937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ChangeArrowheads="1"/>
          </p:cNvSpPr>
          <p:nvPr/>
        </p:nvSpPr>
        <p:spPr bwMode="auto">
          <a:xfrm>
            <a:off x="107950" y="472773"/>
            <a:ext cx="8748713" cy="597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26960" bIns="0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pt-BR" altLang="pt-BR" sz="3200" b="1" u="sng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DOCUMENTÁRIO DA REDE GLOBO “Impunidade</a:t>
            </a:r>
            <a:r>
              <a:rPr lang="pt-BR" altLang="pt-BR" sz="3200" b="1" u="sng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pt-BR" altLang="pt-BR" sz="3200" b="1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3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Edição do dia 02/05/2014</a:t>
            </a:r>
          </a:p>
          <a:p>
            <a:pPr algn="just"/>
            <a:endParaRPr lang="pt-BR" altLang="pt-BR" sz="32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Justiça </a:t>
            </a:r>
            <a:r>
              <a:rPr lang="pt-BR" altLang="pt-BR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Chile consegue combater a violência com segurança pública</a:t>
            </a:r>
            <a:r>
              <a:rPr lang="pt-BR" altLang="pt-BR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altLang="pt-BR" sz="3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 mesmos problemas sociais do Brasil, Chile </a:t>
            </a:r>
            <a:r>
              <a:rPr lang="pt-BR" altLang="pt-BR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soluciona 98% dos crimes</a:t>
            </a:r>
            <a:r>
              <a:rPr lang="pt-BR" altLang="pt-BR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lang="pt-BR" altLang="pt-BR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altLang="pt-BR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Estrutura da polícia chilena tem grande agilidade em todo processo criminal.</a:t>
            </a:r>
          </a:p>
          <a:p>
            <a:pPr algn="just"/>
            <a:endParaRPr lang="pt-BR" altLang="pt-BR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630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79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de cantos arredondados 27"/>
          <p:cNvSpPr/>
          <p:nvPr/>
        </p:nvSpPr>
        <p:spPr>
          <a:xfrm>
            <a:off x="0" y="-26988"/>
            <a:ext cx="9144000" cy="659923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Diagnóstico da investigação de homicídios no Brasil</a:t>
            </a:r>
          </a:p>
          <a:p>
            <a:pPr algn="just">
              <a:defRPr/>
            </a:pPr>
            <a:endParaRPr lang="pt-BR" sz="2800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pt-B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 índice de elucidação dos crimes de homicídio é baixíssimo no Brasil, varia entre 5% e 8% ...”</a:t>
            </a:r>
          </a:p>
          <a:p>
            <a:pPr algn="just">
              <a:defRPr/>
            </a:pPr>
            <a:endParaRPr lang="pt-BR" sz="3200" dirty="0"/>
          </a:p>
          <a:p>
            <a:pPr algn="just">
              <a:defRPr/>
            </a:pPr>
            <a:endParaRPr lang="pt-BR" sz="3200" dirty="0"/>
          </a:p>
          <a:p>
            <a:pPr algn="just">
              <a:defRPr/>
            </a:pPr>
            <a:endParaRPr lang="pt-BR" sz="3200" dirty="0"/>
          </a:p>
          <a:p>
            <a:pPr algn="just">
              <a:defRPr/>
            </a:pPr>
            <a:r>
              <a:rPr lang="pt-BR" sz="3200" dirty="0"/>
              <a:t/>
            </a:r>
            <a:br>
              <a:rPr lang="pt-BR" sz="3200" dirty="0"/>
            </a:br>
            <a:endParaRPr lang="pt-BR" sz="1800" b="1" dirty="0"/>
          </a:p>
        </p:txBody>
      </p:sp>
      <p:pic>
        <p:nvPicPr>
          <p:cNvPr id="152581" name="Imagem 7" descr="MJ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221163"/>
            <a:ext cx="2362200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2" name="Imagem 8" descr="cnj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81525"/>
            <a:ext cx="25908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3" name="Imagem 9" descr="CNMP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508500"/>
            <a:ext cx="28194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876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de cantos arredondados 27"/>
          <p:cNvSpPr/>
          <p:nvPr/>
        </p:nvSpPr>
        <p:spPr>
          <a:xfrm>
            <a:off x="179388" y="116632"/>
            <a:ext cx="8640762" cy="648077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pt-BR" sz="3600" b="1" dirty="0"/>
          </a:p>
          <a:p>
            <a:pPr algn="ctr">
              <a:defRPr/>
            </a:pPr>
            <a:endParaRPr lang="pt-BR" sz="4400" dirty="0"/>
          </a:p>
          <a:p>
            <a:pPr algn="just">
              <a:defRPr/>
            </a:pPr>
            <a:r>
              <a:rPr lang="pt-BR" sz="4400" b="1" dirty="0" smtClean="0">
                <a:solidFill>
                  <a:srgbClr val="FF0000"/>
                </a:solidFill>
              </a:rPr>
              <a:t>3- </a:t>
            </a:r>
            <a:r>
              <a:rPr lang="pt-BR" sz="4400" b="1" u="sng" dirty="0">
                <a:solidFill>
                  <a:srgbClr val="FF0000"/>
                </a:solidFill>
              </a:rPr>
              <a:t>O CICLO COMPLETO É A VOLTA DA DITADURA MILITAR E AS TORTURAS NOS QUARTEIS!</a:t>
            </a:r>
            <a:endParaRPr lang="pt-BR" sz="3600" b="1" dirty="0">
              <a:solidFill>
                <a:srgbClr val="FF0000"/>
              </a:solidFill>
            </a:endParaRPr>
          </a:p>
          <a:p>
            <a:pPr marL="571500" indent="-571500">
              <a:buFont typeface="Arial" pitchFamily="34" charset="0"/>
              <a:buChar char="•"/>
              <a:defRPr/>
            </a:pPr>
            <a:endParaRPr lang="pt-BR" sz="3600" dirty="0"/>
          </a:p>
          <a:p>
            <a:pPr marL="571500" indent="-571500">
              <a:buFont typeface="Arial" pitchFamily="34" charset="0"/>
              <a:buChar char="•"/>
              <a:defRPr/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752621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de cantos arredondados 27"/>
          <p:cNvSpPr/>
          <p:nvPr/>
        </p:nvSpPr>
        <p:spPr>
          <a:xfrm>
            <a:off x="323850" y="115888"/>
            <a:ext cx="8496300" cy="65532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MENTIRA!</a:t>
            </a:r>
          </a:p>
          <a:p>
            <a:pPr algn="just" eaLnBrk="1" hangingPunct="1">
              <a:lnSpc>
                <a:spcPct val="95000"/>
              </a:lnSpc>
              <a:buClr>
                <a:srgbClr val="000000"/>
              </a:buClr>
              <a:buSzPct val="100000"/>
              <a:defRPr/>
            </a:pPr>
            <a:endParaRPr lang="pt-BR" sz="3600" b="1" dirty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2800" b="1" dirty="0">
                <a:solidFill>
                  <a:schemeClr val="tx1"/>
                </a:solidFill>
              </a:rPr>
              <a:t>RELATÓRIO DA COMISSÃO NACIONAL DA VERDADE NÃO APONTOU TORTURA EM NENHUM QUARTEL DA PM NO BRASIL, E SIM NOS QUARTEIS DO EXÉRCITO, NO Destacamento de Operações Internas - Centro de Operações de Defesa Interna (DOI-CODI) </a:t>
            </a:r>
            <a:r>
              <a:rPr lang="pt-B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NAS DELEGACIAS DE POLÍCIA Departamento de Ordem Política e Social (Dops)</a:t>
            </a:r>
            <a:r>
              <a:rPr lang="pt-BR" sz="2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9373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109663" y="163513"/>
            <a:ext cx="7969250" cy="6335712"/>
          </a:xfrm>
          <a:prstGeom prst="rect">
            <a:avLst/>
          </a:prstGeom>
        </p:spPr>
        <p:txBody>
          <a:bodyPr lIns="91389" tIns="45696" rIns="91389" bIns="45696" anchor="b"/>
          <a:lstStyle/>
          <a:p>
            <a:pPr algn="just" defTabSz="829108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pt-BR" sz="2540" b="1" dirty="0"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COMISSÃO DA VERDADE:</a:t>
            </a:r>
          </a:p>
          <a:p>
            <a:pPr algn="just" defTabSz="829108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pt-BR" sz="2540" b="1" dirty="0"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SP:</a:t>
            </a:r>
          </a:p>
          <a:p>
            <a:pPr algn="just" defTabSz="829108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pt-BR" sz="2540" b="1" dirty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just" defTabSz="829108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pt-BR" sz="2540" b="1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SP - 233 torturadores:</a:t>
            </a:r>
          </a:p>
          <a:p>
            <a:pPr algn="just" defTabSz="829108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pt-BR" sz="2540" b="1" dirty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just" defTabSz="829108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pt-BR" sz="2540" b="1" dirty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just" defTabSz="829108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pt-BR" sz="2540" b="1" dirty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just" defTabSz="829108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pt-BR" sz="2540" b="1" dirty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just" defTabSz="829108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pt-BR" sz="2540" b="1" dirty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just" defTabSz="829108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pt-BR" sz="2540" b="1" dirty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just" defTabSz="829108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pt-BR" sz="2540" b="1" dirty="0"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NACIONAL:</a:t>
            </a:r>
          </a:p>
          <a:p>
            <a:pPr algn="just" defTabSz="829108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pt-BR" sz="2540" b="1" dirty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just" defTabSz="829108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pt-BR" sz="2540" b="1" dirty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just" defTabSz="829108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pt-BR" sz="2540" b="1" dirty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just" defTabSz="829108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pt-BR" sz="2540" b="1" dirty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just" defTabSz="829108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pt-BR" sz="2540" b="1" dirty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109663" y="1468438"/>
          <a:ext cx="7764462" cy="2019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2231"/>
                <a:gridCol w="3882231"/>
              </a:tblGrid>
              <a:tr h="33655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INSTITUIÇÃO </a:t>
                      </a:r>
                      <a:endParaRPr lang="pt-BR" sz="1600" dirty="0"/>
                    </a:p>
                  </a:txBody>
                  <a:tcPr marL="82941" marR="82941" marT="41493" marB="41493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N</a:t>
                      </a:r>
                      <a:endParaRPr lang="pt-BR" sz="1600" dirty="0"/>
                    </a:p>
                  </a:txBody>
                  <a:tcPr marL="82941" marR="82941" marT="41493" marB="41493"/>
                </a:tc>
              </a:tr>
              <a:tr h="33655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PC</a:t>
                      </a:r>
                      <a:endParaRPr lang="pt-BR" sz="1600" dirty="0"/>
                    </a:p>
                  </a:txBody>
                  <a:tcPr marL="82941" marR="82941" marT="41493" marB="41493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77</a:t>
                      </a:r>
                      <a:endParaRPr lang="pt-BR" sz="1600" dirty="0"/>
                    </a:p>
                  </a:txBody>
                  <a:tcPr marL="82941" marR="82941" marT="41493" marB="41493"/>
                </a:tc>
              </a:tr>
              <a:tr h="336550"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FFAA</a:t>
                      </a:r>
                      <a:endParaRPr lang="pt-BR" sz="1600" dirty="0"/>
                    </a:p>
                  </a:txBody>
                  <a:tcPr marL="82941" marR="82941" marT="41493" marB="41493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64</a:t>
                      </a:r>
                      <a:endParaRPr lang="pt-BR" sz="1600" dirty="0"/>
                    </a:p>
                  </a:txBody>
                  <a:tcPr marL="82941" marR="82941" marT="41493" marB="41493"/>
                </a:tc>
              </a:tr>
              <a:tr h="33655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PM</a:t>
                      </a:r>
                      <a:endParaRPr lang="pt-BR" sz="1600" dirty="0"/>
                    </a:p>
                  </a:txBody>
                  <a:tcPr marL="82941" marR="82941" marT="41493" marB="41493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18</a:t>
                      </a:r>
                      <a:endParaRPr lang="pt-BR" sz="1600" dirty="0"/>
                    </a:p>
                  </a:txBody>
                  <a:tcPr marL="82941" marR="82941" marT="41493" marB="41493"/>
                </a:tc>
              </a:tr>
              <a:tr h="33655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PF</a:t>
                      </a:r>
                      <a:endParaRPr lang="pt-BR" sz="1600" dirty="0"/>
                    </a:p>
                  </a:txBody>
                  <a:tcPr marL="82941" marR="82941" marT="41493" marB="41493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10</a:t>
                      </a:r>
                      <a:endParaRPr lang="pt-BR" sz="1600" dirty="0"/>
                    </a:p>
                  </a:txBody>
                  <a:tcPr marL="82941" marR="82941" marT="41493" marB="41493"/>
                </a:tc>
              </a:tr>
              <a:tr h="33655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CIVIS</a:t>
                      </a:r>
                      <a:endParaRPr lang="pt-BR" sz="1600" dirty="0"/>
                    </a:p>
                  </a:txBody>
                  <a:tcPr marL="82941" marR="82941" marT="41493" marB="41493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4</a:t>
                      </a:r>
                      <a:endParaRPr lang="pt-BR" sz="1600" dirty="0"/>
                    </a:p>
                  </a:txBody>
                  <a:tcPr marL="82941" marR="82941" marT="41493" marB="41493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174750" y="4800600"/>
          <a:ext cx="7708900" cy="1008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4450"/>
                <a:gridCol w="3854450"/>
              </a:tblGrid>
              <a:tr h="33602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INSTITUIÇÃO</a:t>
                      </a:r>
                      <a:endParaRPr lang="pt-BR" sz="1600" dirty="0"/>
                    </a:p>
                  </a:txBody>
                  <a:tcPr marL="82959" marR="82959" marT="41428" marB="41428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N</a:t>
                      </a:r>
                      <a:endParaRPr lang="pt-BR" sz="1600" dirty="0"/>
                    </a:p>
                  </a:txBody>
                  <a:tcPr marL="82959" marR="82959" marT="41428" marB="41428"/>
                </a:tc>
              </a:tr>
              <a:tr h="33602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PC - DELEGADOS</a:t>
                      </a:r>
                      <a:endParaRPr lang="pt-BR" sz="1600" dirty="0"/>
                    </a:p>
                  </a:txBody>
                  <a:tcPr marL="82959" marR="82959" marT="41428" marB="41428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41</a:t>
                      </a:r>
                      <a:endParaRPr lang="pt-BR" sz="1600" dirty="0"/>
                    </a:p>
                  </a:txBody>
                  <a:tcPr marL="82959" marR="82959" marT="41428" marB="41428"/>
                </a:tc>
              </a:tr>
              <a:tr h="33602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PM OFICIAIS</a:t>
                      </a:r>
                      <a:endParaRPr lang="pt-BR" sz="1600" dirty="0"/>
                    </a:p>
                  </a:txBody>
                  <a:tcPr marL="82959" marR="82959" marT="41428" marB="41428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11</a:t>
                      </a:r>
                      <a:endParaRPr lang="pt-BR" sz="1600" dirty="0"/>
                    </a:p>
                  </a:txBody>
                  <a:tcPr marL="82959" marR="82959" marT="41428" marB="4142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0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tângulo 1"/>
          <p:cNvSpPr>
            <a:spLocks noChangeArrowheads="1"/>
          </p:cNvSpPr>
          <p:nvPr/>
        </p:nvSpPr>
        <p:spPr bwMode="auto">
          <a:xfrm>
            <a:off x="251396" y="2058988"/>
            <a:ext cx="8713092" cy="510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pt-BR" altLang="pt-BR" sz="3600" b="1" dirty="0">
                <a:solidFill>
                  <a:srgbClr val="FFFF00"/>
                </a:solidFill>
                <a:latin typeface="pt-serif-1"/>
              </a:rPr>
              <a:t>o</a:t>
            </a:r>
            <a:r>
              <a:rPr lang="pt-BR" altLang="pt-BR" sz="3600" dirty="0">
                <a:solidFill>
                  <a:srgbClr val="FFFF00"/>
                </a:solidFill>
              </a:rPr>
              <a:t> </a:t>
            </a:r>
            <a:r>
              <a:rPr lang="pt-BR" altLang="pt-BR" sz="3600" b="1" dirty="0">
                <a:solidFill>
                  <a:srgbClr val="FFFF00"/>
                </a:solidFill>
              </a:rPr>
              <a:t>14/08/2015 18h35</a:t>
            </a:r>
            <a:r>
              <a:rPr lang="pt-BR" altLang="pt-BR" sz="3600" b="1" dirty="0"/>
              <a:t> </a:t>
            </a:r>
            <a:endParaRPr lang="pt-BR" altLang="pt-BR" b="1" dirty="0"/>
          </a:p>
          <a:p>
            <a:pPr algn="just"/>
            <a:r>
              <a:rPr lang="pt-BR" altLang="pt-BR" b="1" dirty="0"/>
              <a:t>Relator da </a:t>
            </a:r>
            <a:r>
              <a:rPr lang="pt-BR" altLang="pt-BR" sz="4000" b="1" dirty="0">
                <a:solidFill>
                  <a:srgbClr val="FFFF00"/>
                </a:solidFill>
              </a:rPr>
              <a:t>ONU</a:t>
            </a:r>
            <a:r>
              <a:rPr lang="pt-BR" altLang="pt-BR" b="1" dirty="0"/>
              <a:t> diz haver 'alto grau' de tortura a presos interrogados no </a:t>
            </a:r>
            <a:r>
              <a:rPr lang="pt-BR" altLang="pt-BR" b="1" dirty="0" smtClean="0"/>
              <a:t>Brasil.</a:t>
            </a:r>
            <a:endParaRPr lang="pt-BR" altLang="pt-BR" b="1" dirty="0"/>
          </a:p>
          <a:p>
            <a:pPr algn="just"/>
            <a:r>
              <a:rPr lang="pt-BR" altLang="pt-BR" b="1" dirty="0"/>
              <a:t>Juan </a:t>
            </a:r>
            <a:r>
              <a:rPr lang="pt-BR" altLang="pt-BR" b="1" dirty="0" err="1"/>
              <a:t>Méndez</a:t>
            </a:r>
            <a:r>
              <a:rPr lang="pt-BR" altLang="pt-BR" b="1" dirty="0"/>
              <a:t> visitou delegacias e prisões temporárias no Brasil por 12 dias</a:t>
            </a:r>
            <a:r>
              <a:rPr lang="pt-BR" altLang="pt-BR" b="1" dirty="0" smtClean="0"/>
              <a:t>.</a:t>
            </a:r>
          </a:p>
          <a:p>
            <a:pPr algn="just"/>
            <a:r>
              <a:rPr lang="pt-BR" altLang="pt-BR" b="1" dirty="0"/>
              <a:t/>
            </a:r>
            <a:br>
              <a:rPr lang="pt-BR" altLang="pt-BR" b="1" dirty="0"/>
            </a:br>
            <a:r>
              <a:rPr lang="pt-BR" altLang="pt-BR" sz="3600" b="1" dirty="0" smtClean="0">
                <a:solidFill>
                  <a:srgbClr val="FFFF00"/>
                </a:solidFill>
              </a:rPr>
              <a:t>Existe </a:t>
            </a:r>
            <a:r>
              <a:rPr lang="pt-BR" altLang="pt-BR" sz="3600" b="1" dirty="0">
                <a:solidFill>
                  <a:srgbClr val="FFFF00"/>
                </a:solidFill>
              </a:rPr>
              <a:t>um “alto grau” de atos de tortura na interrogação de suspeitos detidos em delegacias brasileiras. </a:t>
            </a:r>
          </a:p>
          <a:p>
            <a:pPr algn="just"/>
            <a:endParaRPr lang="pt-BR" altLang="pt-BR" sz="2800" b="1" dirty="0">
              <a:solidFill>
                <a:srgbClr val="FF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800" b="1" dirty="0">
              <a:latin typeface="pt-serif-1"/>
            </a:endParaRPr>
          </a:p>
        </p:txBody>
      </p:sp>
      <p:pic>
        <p:nvPicPr>
          <p:cNvPr id="109571" name="Imagem 1" descr="Relator da ONU Juan Méndez concede entrevista coletiva (Foto: Gustavo Garcia/G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20638"/>
            <a:ext cx="300355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424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Marcelo Barros pesquisou o tema por oito anos. Foto: Roberto Ramos/DP/D.A 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175"/>
            <a:ext cx="502285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tângulo 5"/>
          <p:cNvSpPr>
            <a:spLocks noChangeArrowheads="1"/>
          </p:cNvSpPr>
          <p:nvPr/>
        </p:nvSpPr>
        <p:spPr bwMode="auto">
          <a:xfrm>
            <a:off x="4994275" y="3175"/>
            <a:ext cx="4041775" cy="260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000" b="1" dirty="0">
                <a:cs typeface="Times New Roman" panose="02020603050405020304" pitchFamily="18" charset="0"/>
              </a:rPr>
              <a:t>Após oito anos de pesquisa e </a:t>
            </a:r>
            <a:r>
              <a:rPr lang="pt-BR" altLang="pt-BR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Marcelo Barros, Delegado de Polícia de Pernambuco</a:t>
            </a:r>
            <a:r>
              <a:rPr lang="pt-BR" altLang="pt-BR" sz="2000" b="1" dirty="0"/>
              <a:t>, lançou o livro Polícia e tortura no Brasil – Conhecendo a caixa das maçãs podres.</a:t>
            </a:r>
          </a:p>
        </p:txBody>
      </p:sp>
      <p:sp>
        <p:nvSpPr>
          <p:cNvPr id="111620" name="Retângulo 6"/>
          <p:cNvSpPr>
            <a:spLocks noChangeArrowheads="1"/>
          </p:cNvSpPr>
          <p:nvPr/>
        </p:nvSpPr>
        <p:spPr bwMode="auto">
          <a:xfrm>
            <a:off x="131763" y="4204989"/>
            <a:ext cx="9012237" cy="24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500" b="1" dirty="0" smtClean="0">
                <a:cs typeface="Times New Roman" panose="02020603050405020304" pitchFamily="18" charset="0"/>
              </a:rPr>
              <a:t>Tese </a:t>
            </a:r>
            <a:r>
              <a:rPr lang="pt-BR" altLang="pt-BR" sz="2500" b="1" dirty="0">
                <a:cs typeface="Times New Roman" panose="02020603050405020304" pitchFamily="18" charset="0"/>
              </a:rPr>
              <a:t>de doutorado pela Universidade de Salamanca, na Espanha, revela que a tortura nas unidades policiais, para a obtenção de confissões de presos, é mais comum do que se pensa. </a:t>
            </a:r>
            <a:endParaRPr lang="pt-BR" altLang="pt-BR" sz="2500" b="1" dirty="0" smtClean="0">
              <a:cs typeface="Times New Roman" panose="02020603050405020304" pitchFamily="18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2500" b="1" dirty="0"/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800" b="1" dirty="0" smtClean="0">
                <a:solidFill>
                  <a:srgbClr val="FFFF00"/>
                </a:solidFill>
              </a:rPr>
              <a:t>Marcelo </a:t>
            </a:r>
            <a:r>
              <a:rPr lang="pt-BR" altLang="pt-BR" sz="2800" b="1" dirty="0">
                <a:solidFill>
                  <a:srgbClr val="FFFF00"/>
                </a:solidFill>
              </a:rPr>
              <a:t>lembra que a prática perdura porque torturar é mais fácil do que gastar tempo e recursos na investigação.</a:t>
            </a:r>
          </a:p>
        </p:txBody>
      </p:sp>
    </p:spTree>
    <p:extLst>
      <p:ext uri="{BB962C8B-B14F-4D97-AF65-F5344CB8AC3E}">
        <p14:creationId xmlns:p14="http://schemas.microsoft.com/office/powerpoint/2010/main" val="26091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tângulo 1"/>
          <p:cNvSpPr>
            <a:spLocks noChangeArrowheads="1"/>
          </p:cNvSpPr>
          <p:nvPr/>
        </p:nvSpPr>
        <p:spPr bwMode="auto">
          <a:xfrm>
            <a:off x="36513" y="44624"/>
            <a:ext cx="8999537" cy="553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4800" b="1" dirty="0">
                <a:solidFill>
                  <a:srgbClr val="FFFF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Segundo a Ouvidoria da Polícia do Estado de São Paulo, </a:t>
            </a:r>
            <a:r>
              <a:rPr lang="pt-BR" altLang="pt-BR" sz="4800" b="1" dirty="0"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t-BR" altLang="pt-BR" sz="5400" b="1" dirty="0">
                <a:solidFill>
                  <a:srgbClr val="FFFF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121</a:t>
            </a:r>
            <a:r>
              <a:rPr lang="pt-BR" altLang="pt-BR" sz="4800" b="1" dirty="0">
                <a:ea typeface="Calibri" panose="020F0502020204030204" pitchFamily="34" charset="0"/>
                <a:cs typeface="Calibri" panose="020F0502020204030204" pitchFamily="34" charset="0"/>
              </a:rPr>
              <a:t> denúncias de </a:t>
            </a:r>
            <a:r>
              <a:rPr lang="pt-BR" altLang="pt-BR" sz="48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tortura. </a:t>
            </a:r>
            <a:endParaRPr lang="pt-BR" altLang="pt-BR" sz="48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48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5400" b="1" dirty="0" smtClean="0">
                <a:solidFill>
                  <a:srgbClr val="FFFF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67</a:t>
            </a:r>
            <a:r>
              <a:rPr lang="pt-BR" altLang="pt-BR" sz="48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pt-BR" altLang="pt-BR" sz="4800" b="1" dirty="0">
                <a:ea typeface="Calibri" panose="020F0502020204030204" pitchFamily="34" charset="0"/>
                <a:cs typeface="Calibri" panose="020F0502020204030204" pitchFamily="34" charset="0"/>
              </a:rPr>
              <a:t>Polícia Civil, </a:t>
            </a:r>
            <a:endParaRPr lang="pt-BR" altLang="pt-BR" sz="4800" b="1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4800" b="1" dirty="0">
              <a:solidFill>
                <a:srgbClr val="FFFF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5400" b="1" dirty="0" smtClean="0">
                <a:solidFill>
                  <a:srgbClr val="FFFF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54</a:t>
            </a:r>
            <a:r>
              <a:rPr lang="pt-BR" altLang="pt-BR" sz="48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 da policia militar</a:t>
            </a:r>
            <a:r>
              <a:rPr lang="pt-BR" altLang="pt-BR" sz="4000" dirty="0" smtClean="0"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pt-BR" altLang="pt-BR" sz="4000" dirty="0"/>
          </a:p>
        </p:txBody>
      </p:sp>
    </p:spTree>
    <p:extLst>
      <p:ext uri="{BB962C8B-B14F-4D97-AF65-F5344CB8AC3E}">
        <p14:creationId xmlns:p14="http://schemas.microsoft.com/office/powerpoint/2010/main" val="2269719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de cantos arredondados 27"/>
          <p:cNvSpPr/>
          <p:nvPr/>
        </p:nvSpPr>
        <p:spPr>
          <a:xfrm>
            <a:off x="106808" y="285750"/>
            <a:ext cx="8929688" cy="635793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</a:t>
            </a:r>
            <a:r>
              <a:rPr lang="pt-BR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CONDIÇÃO DE MILITAR IMPEDE O EXERCÍCIO DA POLICIA JUDICIÁRIA / INVESTIGATIVA!</a:t>
            </a:r>
            <a:endParaRPr lang="pt-BR" sz="2800" b="1" dirty="0">
              <a:solidFill>
                <a:srgbClr val="FF0000"/>
              </a:solidFill>
            </a:endParaRPr>
          </a:p>
          <a:p>
            <a:pPr algn="just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b="1" dirty="0"/>
          </a:p>
          <a:p>
            <a:pPr algn="just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411064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5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de cantos arredondados 27"/>
          <p:cNvSpPr/>
          <p:nvPr/>
        </p:nvSpPr>
        <p:spPr>
          <a:xfrm>
            <a:off x="106808" y="285750"/>
            <a:ext cx="8929688" cy="635793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7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sz="7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MENTIRA!</a:t>
            </a: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7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sz="4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POLÍCIA MILITAR, O EXÉRCITO, A MARINHA, A AERONÁUTICA E O CORPO DE BOMBEIROS EXERCEM A POLICIA JUDICIÁRIA MILITAR HÁ MAIS DE 200 ANOS.</a:t>
            </a:r>
            <a:endParaRPr lang="pt-BR" sz="2000" dirty="0">
              <a:solidFill>
                <a:schemeClr val="tx1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b="1" dirty="0"/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428449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AutoShape 2" descr="Resultado de imagem para policia militar do espirito sa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pic>
        <p:nvPicPr>
          <p:cNvPr id="4101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882015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713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tângulo 1"/>
          <p:cNvSpPr>
            <a:spLocks noChangeArrowheads="1"/>
          </p:cNvSpPr>
          <p:nvPr/>
        </p:nvSpPr>
        <p:spPr bwMode="auto">
          <a:xfrm>
            <a:off x="36513" y="44624"/>
            <a:ext cx="8999537" cy="82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4800" b="1" dirty="0" smtClean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SITUAÇÃO</a:t>
            </a:r>
            <a:endParaRPr lang="pt-BR" altLang="pt-BR" sz="4000" dirty="0">
              <a:solidFill>
                <a:srgbClr val="FF0000"/>
              </a:solidFill>
            </a:endParaRPr>
          </a:p>
        </p:txBody>
      </p:sp>
      <p:sp>
        <p:nvSpPr>
          <p:cNvPr id="3" name="Retângulo 1"/>
          <p:cNvSpPr>
            <a:spLocks noChangeArrowheads="1"/>
          </p:cNvSpPr>
          <p:nvPr/>
        </p:nvSpPr>
        <p:spPr bwMode="auto">
          <a:xfrm>
            <a:off x="179512" y="908720"/>
            <a:ext cx="8711505" cy="562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3600" b="1" dirty="0" smtClean="0">
                <a:solidFill>
                  <a:srgbClr val="FFFF00"/>
                </a:solidFill>
              </a:rPr>
              <a:t>INEFICIÊNCIA DO MODELO;</a:t>
            </a: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3600" b="1" dirty="0" smtClean="0">
              <a:solidFill>
                <a:srgbClr val="FFFF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3600" b="1" dirty="0" smtClean="0"/>
              <a:t>LUTA DE CLASSE NAS POLÍCIAS;</a:t>
            </a: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3600" b="1" dirty="0" smtClean="0">
              <a:solidFill>
                <a:srgbClr val="FFFF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3600" b="1" dirty="0" smtClean="0">
                <a:solidFill>
                  <a:srgbClr val="FFFF00"/>
                </a:solidFill>
              </a:rPr>
              <a:t>LUTA ENTRE INSTITUIÇÕES;</a:t>
            </a: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3600" b="1" dirty="0" smtClean="0">
              <a:solidFill>
                <a:srgbClr val="FFFF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3600" b="1" dirty="0" smtClean="0"/>
              <a:t>LUTA ENTRE DELEGADOS E MINISTÉRIO PÚBLICO;</a:t>
            </a: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3600" b="1" dirty="0" smtClean="0">
              <a:solidFill>
                <a:srgbClr val="FFFF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3600" b="1" dirty="0" smtClean="0">
                <a:solidFill>
                  <a:srgbClr val="FFFF00"/>
                </a:solidFill>
              </a:rPr>
              <a:t>MOROSIDADE DA JUSTIÇA.</a:t>
            </a:r>
            <a:endParaRPr lang="pt-BR" altLang="pt-BR" sz="2800" dirty="0"/>
          </a:p>
        </p:txBody>
      </p:sp>
    </p:spTree>
    <p:extLst>
      <p:ext uri="{BB962C8B-B14F-4D97-AF65-F5344CB8AC3E}">
        <p14:creationId xmlns:p14="http://schemas.microsoft.com/office/powerpoint/2010/main" val="2562322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tângulo 1"/>
          <p:cNvSpPr>
            <a:spLocks noChangeArrowheads="1"/>
          </p:cNvSpPr>
          <p:nvPr/>
        </p:nvSpPr>
        <p:spPr bwMode="auto">
          <a:xfrm>
            <a:off x="36513" y="44624"/>
            <a:ext cx="8999537" cy="82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4800" b="1" dirty="0" smtClean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SUGESTÃO</a:t>
            </a:r>
            <a:endParaRPr lang="pt-BR" altLang="pt-BR" sz="4000" dirty="0">
              <a:solidFill>
                <a:srgbClr val="FF0000"/>
              </a:solidFill>
            </a:endParaRPr>
          </a:p>
        </p:txBody>
      </p:sp>
      <p:sp>
        <p:nvSpPr>
          <p:cNvPr id="3" name="Retângulo 1"/>
          <p:cNvSpPr>
            <a:spLocks noChangeArrowheads="1"/>
          </p:cNvSpPr>
          <p:nvPr/>
        </p:nvSpPr>
        <p:spPr bwMode="auto">
          <a:xfrm>
            <a:off x="179512" y="908720"/>
            <a:ext cx="8711505" cy="617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3600" b="1" dirty="0" smtClean="0">
                <a:solidFill>
                  <a:srgbClr val="FFFF00"/>
                </a:solidFill>
              </a:rPr>
              <a:t>CICLO COMPLETO;</a:t>
            </a: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3600" b="1" dirty="0" smtClean="0">
              <a:solidFill>
                <a:srgbClr val="FFFF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3600" b="1" dirty="0" smtClean="0"/>
              <a:t>ASCENSÃO PARA AS CARREIRAS OPERACIONAIS (INGRESSO ÚNICO OU COTAS);</a:t>
            </a: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3600" b="1" dirty="0" smtClean="0">
              <a:solidFill>
                <a:srgbClr val="FFFF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3600" b="1" dirty="0" smtClean="0">
                <a:solidFill>
                  <a:srgbClr val="FFFF00"/>
                </a:solidFill>
              </a:rPr>
              <a:t>SISTEMA INTEGRADO NACIONAL;</a:t>
            </a: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3600" b="1" dirty="0" smtClean="0">
              <a:solidFill>
                <a:srgbClr val="FFFF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3600" b="1" dirty="0" smtClean="0"/>
              <a:t>INVESTIGAÇÃO DESTINADA AO MINISTÉRIO PÚBLICO;</a:t>
            </a: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36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tângulo 1"/>
          <p:cNvSpPr>
            <a:spLocks noChangeArrowheads="1"/>
          </p:cNvSpPr>
          <p:nvPr/>
        </p:nvSpPr>
        <p:spPr bwMode="auto">
          <a:xfrm>
            <a:off x="36513" y="44624"/>
            <a:ext cx="8999537" cy="82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4800" b="1" dirty="0" smtClean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SUGESTÃO</a:t>
            </a:r>
            <a:endParaRPr lang="pt-BR" altLang="pt-BR" sz="4000" dirty="0">
              <a:solidFill>
                <a:srgbClr val="FF0000"/>
              </a:solidFill>
            </a:endParaRPr>
          </a:p>
        </p:txBody>
      </p:sp>
      <p:sp>
        <p:nvSpPr>
          <p:cNvPr id="3" name="Retângulo 1"/>
          <p:cNvSpPr>
            <a:spLocks noChangeArrowheads="1"/>
          </p:cNvSpPr>
          <p:nvPr/>
        </p:nvSpPr>
        <p:spPr bwMode="auto">
          <a:xfrm>
            <a:off x="179512" y="908720"/>
            <a:ext cx="8711505" cy="617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3600" b="1" dirty="0" smtClean="0">
                <a:solidFill>
                  <a:srgbClr val="FFFF00"/>
                </a:solidFill>
              </a:rPr>
              <a:t>PERÍCIA AUTÔNOMA</a:t>
            </a:r>
            <a:r>
              <a:rPr lang="pt-BR" altLang="pt-BR" sz="3600" b="1" dirty="0" smtClean="0">
                <a:solidFill>
                  <a:srgbClr val="FFFF00"/>
                </a:solidFill>
              </a:rPr>
              <a:t>;</a:t>
            </a: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3600" b="1" dirty="0">
              <a:solidFill>
                <a:srgbClr val="FFFF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3600" b="1" dirty="0" smtClean="0">
                <a:solidFill>
                  <a:srgbClr val="FFFF00"/>
                </a:solidFill>
              </a:rPr>
              <a:t>GUARDA MUNICIPAL POLICIAMENTO;</a:t>
            </a: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3600" b="1" dirty="0">
              <a:solidFill>
                <a:srgbClr val="FFFF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3600" b="1" dirty="0" smtClean="0">
                <a:solidFill>
                  <a:srgbClr val="FFFF00"/>
                </a:solidFill>
              </a:rPr>
              <a:t>POLÍCIA PENAL.</a:t>
            </a:r>
            <a:endParaRPr lang="pt-BR" altLang="pt-BR" sz="3600" b="1" dirty="0" smtClean="0">
              <a:solidFill>
                <a:srgbClr val="FFFF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3600" b="1" dirty="0" smtClean="0">
              <a:solidFill>
                <a:srgbClr val="FFFF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3600" b="1" smtClean="0"/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3600" b="1" smtClean="0"/>
              <a:t>INVESTIGAÇÃO </a:t>
            </a:r>
            <a:r>
              <a:rPr lang="pt-BR" altLang="pt-BR" sz="3600" b="1" dirty="0" smtClean="0"/>
              <a:t>DESTINADA AO MINISTÉRIO PÚBLICO;</a:t>
            </a: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36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32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tângulo 1"/>
          <p:cNvSpPr>
            <a:spLocks noChangeArrowheads="1"/>
          </p:cNvSpPr>
          <p:nvPr/>
        </p:nvSpPr>
        <p:spPr bwMode="auto">
          <a:xfrm>
            <a:off x="36513" y="44624"/>
            <a:ext cx="8999537" cy="82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4800" b="1" dirty="0" smtClean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SUGESTÃO</a:t>
            </a:r>
            <a:endParaRPr lang="pt-BR" altLang="pt-BR" sz="4000" dirty="0">
              <a:solidFill>
                <a:srgbClr val="FF0000"/>
              </a:solidFill>
            </a:endParaRPr>
          </a:p>
        </p:txBody>
      </p:sp>
      <p:sp>
        <p:nvSpPr>
          <p:cNvPr id="3" name="Retângulo 1"/>
          <p:cNvSpPr>
            <a:spLocks noChangeArrowheads="1"/>
          </p:cNvSpPr>
          <p:nvPr/>
        </p:nvSpPr>
        <p:spPr bwMode="auto">
          <a:xfrm>
            <a:off x="2411760" y="867044"/>
            <a:ext cx="5112568" cy="119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3600" b="1" dirty="0" smtClean="0">
                <a:solidFill>
                  <a:srgbClr val="FFFF00"/>
                </a:solidFill>
              </a:rPr>
              <a:t>JUIZ DE GARANTIA</a:t>
            </a:r>
            <a:endParaRPr lang="pt-BR" altLang="pt-BR" sz="3600" b="1" dirty="0" smtClean="0"/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3600" b="1" dirty="0" smtClean="0">
              <a:solidFill>
                <a:srgbClr val="FFFF00"/>
              </a:solidFill>
            </a:endParaRPr>
          </a:p>
        </p:txBody>
      </p:sp>
      <p:sp>
        <p:nvSpPr>
          <p:cNvPr id="4" name="Elipse 3"/>
          <p:cNvSpPr/>
          <p:nvPr/>
        </p:nvSpPr>
        <p:spPr bwMode="auto">
          <a:xfrm>
            <a:off x="323528" y="2026064"/>
            <a:ext cx="2952328" cy="168789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JUIZADO ESPECIAL CRIMINAL</a:t>
            </a:r>
          </a:p>
        </p:txBody>
      </p:sp>
      <p:sp>
        <p:nvSpPr>
          <p:cNvPr id="6" name="Elipse 5"/>
          <p:cNvSpPr/>
          <p:nvPr/>
        </p:nvSpPr>
        <p:spPr bwMode="auto">
          <a:xfrm>
            <a:off x="5004048" y="2132856"/>
            <a:ext cx="3384376" cy="168789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MEDIDAS CAUTELARES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>
            <a:off x="1763688" y="4005064"/>
            <a:ext cx="4608227" cy="2726591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COMPOSIÇÃO: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2400" b="1" dirty="0" smtClean="0">
                <a:solidFill>
                  <a:schemeClr val="bg1"/>
                </a:solidFill>
              </a:rPr>
              <a:t>MP;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POLICIAIS</a:t>
            </a:r>
            <a:r>
              <a:rPr kumimoji="0" lang="pt-BR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BACHARÉIS EM DIREITO.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273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tângulo 1"/>
          <p:cNvSpPr>
            <a:spLocks noChangeArrowheads="1"/>
          </p:cNvSpPr>
          <p:nvPr/>
        </p:nvSpPr>
        <p:spPr bwMode="auto">
          <a:xfrm>
            <a:off x="-33244" y="3501008"/>
            <a:ext cx="8999537" cy="119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7200" b="1" dirty="0" smtClean="0">
                <a:solidFill>
                  <a:srgbClr val="FFFF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OBRIGADO</a:t>
            </a:r>
            <a:endParaRPr lang="pt-BR" altLang="pt-BR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9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de cantos arredondados 27"/>
          <p:cNvSpPr/>
          <p:nvPr/>
        </p:nvSpPr>
        <p:spPr>
          <a:xfrm>
            <a:off x="34925" y="260350"/>
            <a:ext cx="8894763" cy="6357938"/>
          </a:xfrm>
          <a:prstGeom prst="roundRect">
            <a:avLst/>
          </a:prstGeom>
          <a:solidFill>
            <a:schemeClr val="tx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sz="6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APOIADORES DO CICLO COMPLETO PARA AS ATUAIS POLÍCIAS DO BRASIL </a:t>
            </a:r>
            <a:endParaRPr lang="pt-BR" sz="1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sz="4000" dirty="0"/>
              <a:t> </a:t>
            </a:r>
            <a:endParaRPr lang="pt-BR" b="1" dirty="0"/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565512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APM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1" descr="APM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de cantos arredondados 27"/>
          <p:cNvSpPr/>
          <p:nvPr/>
        </p:nvSpPr>
        <p:spPr>
          <a:xfrm>
            <a:off x="35496" y="285728"/>
            <a:ext cx="8894222" cy="635798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44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44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8800" b="1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cap="all" dirty="0">
              <a:solidFill>
                <a:srgbClr val="FFFF00"/>
              </a:solidFill>
            </a:endParaRPr>
          </a:p>
          <a:p>
            <a:pPr>
              <a:defRPr/>
            </a:pPr>
            <a:endParaRPr lang="pt-BR" sz="3200" b="1" dirty="0"/>
          </a:p>
          <a:p>
            <a:pPr>
              <a:defRPr/>
            </a:pPr>
            <a:endParaRPr lang="pt-BR" sz="3200" b="1" dirty="0"/>
          </a:p>
          <a:p>
            <a:pPr>
              <a:defRPr/>
            </a:pPr>
            <a:endParaRPr lang="pt-BR" sz="3200" b="1" dirty="0"/>
          </a:p>
          <a:p>
            <a:pPr>
              <a:defRPr/>
            </a:pPr>
            <a:endParaRPr lang="pt-BR" sz="3200" b="1" dirty="0"/>
          </a:p>
          <a:p>
            <a:pPr algn="ctr">
              <a:defRPr/>
            </a:pPr>
            <a:r>
              <a:rPr lang="pt-B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ASSOCIAÇÃO NACIONAL DOS PROCURADORES DA REPÚBLICA – ANPR</a:t>
            </a:r>
          </a:p>
          <a:p>
            <a:pPr algn="just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b="1" dirty="0"/>
          </a:p>
          <a:p>
            <a:pPr algn="just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sz="4000" b="1" dirty="0"/>
              <a:t> </a:t>
            </a:r>
            <a:endParaRPr lang="pt-BR" b="1" dirty="0"/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dirty="0"/>
          </a:p>
        </p:txBody>
      </p:sp>
      <p:graphicFrame>
        <p:nvGraphicFramePr>
          <p:cNvPr id="8199" name="Object 2"/>
          <p:cNvGraphicFramePr>
            <a:graphicFrameLocks noChangeAspect="1"/>
          </p:cNvGraphicFramePr>
          <p:nvPr/>
        </p:nvGraphicFramePr>
        <p:xfrm>
          <a:off x="34925" y="0"/>
          <a:ext cx="9109075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Imagem de Bitmap" r:id="rId6" imgW="6219048" imgH="3495238" progId="PBrush">
                  <p:embed/>
                </p:oleObj>
              </mc:Choice>
              <mc:Fallback>
                <p:oleObj name="Imagem de Bitmap" r:id="rId6" imgW="6219048" imgH="3495238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0"/>
                        <a:ext cx="9109075" cy="448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1523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de cantos arredondados 27"/>
          <p:cNvSpPr/>
          <p:nvPr/>
        </p:nvSpPr>
        <p:spPr>
          <a:xfrm>
            <a:off x="35496" y="285728"/>
            <a:ext cx="8894222" cy="635798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44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44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8800" b="1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cap="all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pt-BR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pt-BR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pt-BR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t-B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ASSOCIAÇÃO NACIONAL DOS MEMBROS DO MINISTÉRIO PÚBLICO – CONAMP</a:t>
            </a:r>
          </a:p>
          <a:p>
            <a:pPr algn="just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b="1" dirty="0"/>
          </a:p>
          <a:p>
            <a:pPr algn="just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sz="4000" b="1" dirty="0"/>
              <a:t> </a:t>
            </a:r>
            <a:endParaRPr lang="pt-BR" b="1" dirty="0"/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dirty="0"/>
          </a:p>
        </p:txBody>
      </p:sp>
      <p:pic>
        <p:nvPicPr>
          <p:cNvPr id="1024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22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de cantos arredondados 27"/>
          <p:cNvSpPr/>
          <p:nvPr/>
        </p:nvSpPr>
        <p:spPr>
          <a:xfrm>
            <a:off x="35496" y="285728"/>
            <a:ext cx="8894222" cy="635798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44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4400" b="1" cap="all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8800" b="1" dirty="0">
              <a:solidFill>
                <a:srgbClr val="FFFF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cap="all" dirty="0">
              <a:solidFill>
                <a:srgbClr val="FFFF00"/>
              </a:solidFill>
            </a:endParaRPr>
          </a:p>
          <a:p>
            <a:pPr>
              <a:defRPr/>
            </a:pPr>
            <a:endParaRPr lang="pt-BR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pt-BR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pt-BR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t-B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FEDERAÇÃO NACIONAL DOS POLICIAIS RODOVIÁRIOS FEDERAIS – FENAPRF</a:t>
            </a:r>
          </a:p>
          <a:p>
            <a:pPr algn="just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b="1" dirty="0"/>
          </a:p>
          <a:p>
            <a:pPr algn="just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sz="4000" b="1" dirty="0"/>
              <a:t> </a:t>
            </a:r>
            <a:endParaRPr lang="pt-BR" b="1" dirty="0"/>
          </a:p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dirty="0"/>
          </a:p>
        </p:txBody>
      </p:sp>
      <p:pic>
        <p:nvPicPr>
          <p:cNvPr id="12295" name="Picture 13" descr="Logo FENAPRF (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119812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322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4199</TotalTime>
  <Words>827</Words>
  <Application>Microsoft Office PowerPoint</Application>
  <PresentationFormat>Apresentação na tela (4:3)</PresentationFormat>
  <Paragraphs>365</Paragraphs>
  <Slides>54</Slides>
  <Notes>46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64" baseType="lpstr">
      <vt:lpstr>Arial Unicode MS</vt:lpstr>
      <vt:lpstr>Microsoft YaHei</vt:lpstr>
      <vt:lpstr>MS PGothic</vt:lpstr>
      <vt:lpstr>MS PGothic</vt:lpstr>
      <vt:lpstr>Arial</vt:lpstr>
      <vt:lpstr>Calibri</vt:lpstr>
      <vt:lpstr>pt-serif-1</vt:lpstr>
      <vt:lpstr>Times New Roman</vt:lpstr>
      <vt:lpstr>Estrutura padrão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Dedea</dc:creator>
  <cp:lastModifiedBy>Daniel Campos Antunes</cp:lastModifiedBy>
  <cp:revision>370</cp:revision>
  <dcterms:created xsi:type="dcterms:W3CDTF">2005-04-10T21:45:19Z</dcterms:created>
  <dcterms:modified xsi:type="dcterms:W3CDTF">2015-11-26T11:58:39Z</dcterms:modified>
</cp:coreProperties>
</file>