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9" r:id="rId3"/>
    <p:sldId id="389" r:id="rId4"/>
    <p:sldId id="363" r:id="rId5"/>
    <p:sldId id="377" r:id="rId6"/>
    <p:sldId id="366" r:id="rId7"/>
    <p:sldId id="409" r:id="rId8"/>
    <p:sldId id="378" r:id="rId9"/>
    <p:sldId id="390" r:id="rId10"/>
    <p:sldId id="392" r:id="rId11"/>
    <p:sldId id="402" r:id="rId12"/>
    <p:sldId id="391" r:id="rId13"/>
    <p:sldId id="379" r:id="rId14"/>
    <p:sldId id="404" r:id="rId15"/>
    <p:sldId id="405" r:id="rId16"/>
    <p:sldId id="398" r:id="rId17"/>
    <p:sldId id="399" r:id="rId18"/>
    <p:sldId id="380" r:id="rId19"/>
    <p:sldId id="400" r:id="rId20"/>
    <p:sldId id="381" r:id="rId21"/>
    <p:sldId id="406" r:id="rId22"/>
    <p:sldId id="382" r:id="rId23"/>
    <p:sldId id="407" r:id="rId24"/>
    <p:sldId id="383" r:id="rId25"/>
    <p:sldId id="408" r:id="rId26"/>
    <p:sldId id="384" r:id="rId27"/>
    <p:sldId id="385" r:id="rId28"/>
    <p:sldId id="386" r:id="rId29"/>
    <p:sldId id="410" r:id="rId30"/>
    <p:sldId id="376" r:id="rId31"/>
    <p:sldId id="403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outo" initials="VS" lastIdx="11" clrIdx="0">
    <p:extLst/>
  </p:cmAuthor>
  <p:cmAuthor id="2" name="Thales Ambrosini" initials="T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8F8F8"/>
    <a:srgbClr val="FFC943"/>
    <a:srgbClr val="F59BFF"/>
    <a:srgbClr val="FFE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1" autoAdjust="0"/>
  </p:normalViewPr>
  <p:slideViewPr>
    <p:cSldViewPr>
      <p:cViewPr varScale="1">
        <p:scale>
          <a:sx n="76" d="100"/>
          <a:sy n="7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CC82-9F75-4848-B584-A27459228A74}" type="datetimeFigureOut">
              <a:rPr lang="pt-BR" smtClean="0">
                <a:latin typeface="Cambria" panose="02040503050406030204" pitchFamily="18" charset="0"/>
              </a:rPr>
              <a:pPr/>
              <a:t>12/09/2017</a:t>
            </a:fld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172AC-43E1-441C-9CBE-D1D3F67545F8}" type="slidenum">
              <a:rPr lang="pt-BR" smtClean="0">
                <a:latin typeface="Cambria" panose="02040503050406030204" pitchFamily="18" charset="0"/>
              </a:rPr>
              <a:pPr/>
              <a:t>‹nº›</a:t>
            </a:fld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EE95B41B-5DCE-48DB-9472-82E3CD9CCEF5}" type="datetimeFigureOut">
              <a:rPr lang="pt-BR" smtClean="0"/>
              <a:pPr/>
              <a:t>12/09/2017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025A1E0E-FCD6-4C82-BAF1-312557A714E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49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73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27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00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21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14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05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378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118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51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225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96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901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5322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04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062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85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222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379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433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000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869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47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797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620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87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24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14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51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60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1E0E-FCD6-4C82-BAF1-312557A714E7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38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2506"/>
            <a:ext cx="6400800" cy="10925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3"/>
            <a:ext cx="9144000" cy="70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1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80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EEA-6D2F-454B-B907-24C0323A7EA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B8C4-1C6C-4CB1-84AA-B4E9E89EC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75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CEEA-6D2F-454B-B907-24C0323A7EA4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B8C4-1C6C-4CB1-84AA-B4E9E89EC4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9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005064"/>
            <a:ext cx="9144000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9715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30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0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60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37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07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1E3-9898-40E2-B199-11351F987D68}" type="datetimeFigureOut">
              <a:rPr lang="pt-BR" smtClean="0"/>
              <a:pPr/>
              <a:t>12/09/2017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578-C318-433D-B7A4-CA578D3552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5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6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108471E3-9898-40E2-B199-11351F987D68}" type="datetimeFigureOut">
              <a:rPr lang="pt-BR" smtClean="0"/>
              <a:pPr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89B7F578-C318-433D-B7A4-CA578D35522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3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_yh6oedfww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5" y="2445379"/>
            <a:ext cx="7275191" cy="2022015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10" name="Right Triangle 9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17859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0000"/>
          <a:stretch/>
        </p:blipFill>
        <p:spPr>
          <a:xfrm>
            <a:off x="1019175" y="1691630"/>
            <a:ext cx="3552825" cy="2419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5" y="4283918"/>
            <a:ext cx="3495675" cy="24574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1525" y="4322018"/>
            <a:ext cx="3543300" cy="24193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9175" y="123582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Metas 1, 2 e 3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50297"/>
          <a:stretch/>
        </p:blipFill>
        <p:spPr>
          <a:xfrm>
            <a:off x="4558906" y="1691630"/>
            <a:ext cx="3531745" cy="24193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87624" y="4341761"/>
            <a:ext cx="5537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Desigualdade (matrículas em creche):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Quartil 25% mais rico – 52,3%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Quartil 25% mais pobre – 21,9%</a:t>
            </a:r>
          </a:p>
        </p:txBody>
      </p:sp>
    </p:spTree>
    <p:extLst>
      <p:ext uri="{BB962C8B-B14F-4D97-AF65-F5344CB8AC3E}">
        <p14:creationId xmlns:p14="http://schemas.microsoft.com/office/powerpoint/2010/main" val="1596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019175" y="1691630"/>
            <a:ext cx="3552825" cy="2419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175" y="4283918"/>
            <a:ext cx="3495675" cy="24574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1525" y="4322018"/>
            <a:ext cx="3543300" cy="24193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9175" y="123582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Metas 1, 2 e 3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297"/>
          <a:stretch/>
        </p:blipFill>
        <p:spPr>
          <a:xfrm>
            <a:off x="4558906" y="1691630"/>
            <a:ext cx="3531745" cy="24193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02441" y="4254653"/>
            <a:ext cx="4222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Desigualdade (matrículas em pré-escola):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Fora da escola – 4 vezes maior no quartil mais pobre em comparação com o mais rico</a:t>
            </a:r>
          </a:p>
        </p:txBody>
      </p:sp>
    </p:spTree>
    <p:extLst>
      <p:ext uri="{BB962C8B-B14F-4D97-AF65-F5344CB8AC3E}">
        <p14:creationId xmlns:p14="http://schemas.microsoft.com/office/powerpoint/2010/main" val="18018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19175" y="1691630"/>
            <a:ext cx="7105650" cy="5049738"/>
            <a:chOff x="1019175" y="1691630"/>
            <a:chExt cx="7105650" cy="504973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9175" y="1691630"/>
              <a:ext cx="7105650" cy="241935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9175" y="4283918"/>
              <a:ext cx="3495675" cy="2457450"/>
            </a:xfrm>
            <a:prstGeom prst="rect">
              <a:avLst/>
            </a:prstGeom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4306252"/>
            <a:ext cx="3543300" cy="24193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9175" y="123582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Metas 1, 2 e 3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00918" y="3475891"/>
            <a:ext cx="29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Faixa etária mais atingida</a:t>
            </a:r>
            <a:endParaRPr lang="pt-BR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Conector de seta reta 7"/>
          <p:cNvCxnSpPr>
            <a:endCxn id="12" idx="0"/>
          </p:cNvCxnSpPr>
          <p:nvPr/>
        </p:nvCxnSpPr>
        <p:spPr>
          <a:xfrm>
            <a:off x="6353175" y="3861048"/>
            <a:ext cx="0" cy="445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99781" y="2097708"/>
            <a:ext cx="3502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Desigualdades (matrícula):</a:t>
            </a:r>
          </a:p>
          <a:p>
            <a:endParaRPr lang="pt-BR" sz="22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sz="2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Metade dos jovens de 14 a 17 anos do quartil mais pobre está no Ensino Médio.</a:t>
            </a:r>
          </a:p>
          <a:p>
            <a:r>
              <a:rPr lang="pt-BR" sz="2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 mais rico, essa taxa é 14%.</a:t>
            </a:r>
            <a:endParaRPr lang="pt-BR" sz="2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05512" y="113883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4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1628800"/>
            <a:ext cx="6524625" cy="48006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8" y="6429400"/>
            <a:ext cx="1915468" cy="34341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218005" y="37059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A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umento </a:t>
            </a:r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de 35,2 pontos 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percentuais.</a:t>
            </a:r>
          </a:p>
        </p:txBody>
      </p:sp>
    </p:spTree>
    <p:extLst>
      <p:ext uri="{BB962C8B-B14F-4D97-AF65-F5344CB8AC3E}">
        <p14:creationId xmlns:p14="http://schemas.microsoft.com/office/powerpoint/2010/main" val="1631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1628800"/>
            <a:ext cx="6524625" cy="48006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8" y="6429400"/>
            <a:ext cx="1915468" cy="34341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305512" y="113883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4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546882"/>
            <a:ext cx="3745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 entanto, ainda não há informações que permitam saber quantas crianças com deficiência vivem no Brasil  e, principalmente, quantas estão fora da escola.</a:t>
            </a:r>
            <a:endParaRPr lang="pt-BR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05512" y="113883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4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24" y="2060848"/>
            <a:ext cx="7772353" cy="34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81113" y="111425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5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4" y="1772816"/>
            <a:ext cx="7822784" cy="4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81113" y="111425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5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8" y="1797051"/>
            <a:ext cx="7610959" cy="47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3" y="1628800"/>
            <a:ext cx="6581775" cy="50482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81113" y="111425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7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82315" y="4365104"/>
            <a:ext cx="3430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Infraestrutura (estratégia 7.18)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NSE mais baixo: 2%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Média: 4,8%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NSE mais alto: 70%</a:t>
            </a:r>
          </a:p>
        </p:txBody>
      </p:sp>
    </p:spTree>
    <p:extLst>
      <p:ext uri="{BB962C8B-B14F-4D97-AF65-F5344CB8AC3E}">
        <p14:creationId xmlns:p14="http://schemas.microsoft.com/office/powerpoint/2010/main" val="16267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116632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15616" y="583964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7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80" y="1196752"/>
            <a:ext cx="7261994" cy="55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19872" y="-27384"/>
            <a:ext cx="5307512" cy="77787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3"/>
                </a:solidFill>
              </a:rPr>
              <a:t>Observatório do PNE</a:t>
            </a:r>
            <a:endParaRPr lang="pt-BR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51" y="798223"/>
            <a:ext cx="1748931" cy="8511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24595"/>
          <a:stretch/>
        </p:blipFill>
        <p:spPr>
          <a:xfrm>
            <a:off x="5077825" y="805414"/>
            <a:ext cx="1603271" cy="7570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b="30824"/>
          <a:stretch/>
        </p:blipFill>
        <p:spPr>
          <a:xfrm>
            <a:off x="7193922" y="3324436"/>
            <a:ext cx="1770566" cy="77337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24" y="1713550"/>
            <a:ext cx="879001" cy="7494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3185" r="25588" b="13185"/>
          <a:stretch/>
        </p:blipFill>
        <p:spPr>
          <a:xfrm>
            <a:off x="5045101" y="1647413"/>
            <a:ext cx="751618" cy="7628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23" y="2622875"/>
            <a:ext cx="1897771" cy="5833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/>
          <a:stretch/>
        </p:blipFill>
        <p:spPr>
          <a:xfrm>
            <a:off x="6109112" y="1841309"/>
            <a:ext cx="2711360" cy="33785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1" y="2614545"/>
            <a:ext cx="1483802" cy="62872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02" y="3390736"/>
            <a:ext cx="1869531" cy="56438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03" y="2575758"/>
            <a:ext cx="1620639" cy="67759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9320" r="3462" b="8781"/>
          <a:stretch/>
        </p:blipFill>
        <p:spPr>
          <a:xfrm>
            <a:off x="7380312" y="2554633"/>
            <a:ext cx="1629122" cy="60510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6" b="36265"/>
          <a:stretch/>
        </p:blipFill>
        <p:spPr>
          <a:xfrm>
            <a:off x="154195" y="3356992"/>
            <a:ext cx="1963600" cy="55235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06" y="3350482"/>
            <a:ext cx="2027554" cy="56537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66" y="4006794"/>
            <a:ext cx="1635762" cy="71835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211" r="4475" b="25942"/>
          <a:stretch/>
        </p:blipFill>
        <p:spPr>
          <a:xfrm>
            <a:off x="4252476" y="4060913"/>
            <a:ext cx="1673255" cy="54678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06" y="4296228"/>
            <a:ext cx="877418" cy="103990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7787" r="7529" b="10799"/>
          <a:stretch/>
        </p:blipFill>
        <p:spPr>
          <a:xfrm>
            <a:off x="6277255" y="3310084"/>
            <a:ext cx="758110" cy="81642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71" y="4845026"/>
            <a:ext cx="1769391" cy="424037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236238" y="5982303"/>
            <a:ext cx="1635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ambria" panose="02040503050406030204" pitchFamily="18" charset="0"/>
              </a:rPr>
              <a:t>COORDENAÇÃO</a:t>
            </a:r>
            <a:endParaRPr lang="pt-BR" sz="1600" b="1" dirty="0">
              <a:latin typeface="Cambria" panose="02040503050406030204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876188" y="6009885"/>
            <a:ext cx="800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ambria" panose="02040503050406030204" pitchFamily="18" charset="0"/>
              </a:rPr>
              <a:t>APOIO</a:t>
            </a:r>
            <a:endParaRPr lang="pt-BR" sz="1600" b="1" dirty="0">
              <a:latin typeface="Cambria" panose="02040503050406030204" pitchFamily="18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r="5487"/>
          <a:stretch/>
        </p:blipFill>
        <p:spPr>
          <a:xfrm>
            <a:off x="6782034" y="764704"/>
            <a:ext cx="2110446" cy="81526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1934" y="4016565"/>
            <a:ext cx="2139398" cy="680219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3" y="2492204"/>
            <a:ext cx="1706825" cy="93289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16699"/>
          <a:stretch/>
        </p:blipFill>
        <p:spPr>
          <a:xfrm>
            <a:off x="5668683" y="5656420"/>
            <a:ext cx="2213803" cy="1046077"/>
          </a:xfrm>
          <a:prstGeom prst="rect">
            <a:avLst/>
          </a:prstGeom>
        </p:spPr>
      </p:pic>
      <p:pic>
        <p:nvPicPr>
          <p:cNvPr id="37" name="Picture 6" descr="Capa_todospelaeducacao2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65861" r="21030" b="16909"/>
          <a:stretch/>
        </p:blipFill>
        <p:spPr>
          <a:xfrm>
            <a:off x="1845003" y="5616954"/>
            <a:ext cx="2442360" cy="112441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2" y="850733"/>
            <a:ext cx="1302510" cy="85362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12027" b="6316"/>
          <a:stretch/>
        </p:blipFill>
        <p:spPr>
          <a:xfrm>
            <a:off x="2095476" y="796259"/>
            <a:ext cx="961481" cy="90809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0" y="1781902"/>
            <a:ext cx="1972346" cy="612791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/>
          <a:stretch/>
        </p:blipFill>
        <p:spPr>
          <a:xfrm>
            <a:off x="2802192" y="1768093"/>
            <a:ext cx="1277616" cy="7604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60" y="4314298"/>
            <a:ext cx="1172583" cy="10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6" y="2904758"/>
            <a:ext cx="3382784" cy="27869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536" y="2276872"/>
            <a:ext cx="5349789" cy="396044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42724" y="181520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9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536" y="6237312"/>
            <a:ext cx="20193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8601"/>
            <a:ext cx="6178928" cy="45742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92503" y="1340768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9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422851"/>
            <a:ext cx="2019300" cy="390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77765" y="2427566"/>
            <a:ext cx="2966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axa </a:t>
            </a:r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de analfabetismo da população adulta branca é a metade da taxa de analfabetismo da população adulta 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negra.</a:t>
            </a:r>
          </a:p>
          <a:p>
            <a:endParaRPr lang="pt-BR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axa </a:t>
            </a:r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de analfabetismo entre os 25% mais pobres da população é 5 vezes superior à taxa de analfabetismo entre os 25% mais </a:t>
            </a: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ricos.</a:t>
            </a:r>
            <a:endParaRPr lang="pt-BR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2776"/>
            <a:ext cx="7272808" cy="541455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43608" y="879700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15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49512" b="49485"/>
          <a:stretch/>
        </p:blipFill>
        <p:spPr>
          <a:xfrm>
            <a:off x="4690437" y="1392079"/>
            <a:ext cx="3671900" cy="2735160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0495"/>
          <a:stretch/>
        </p:blipFill>
        <p:spPr>
          <a:xfrm>
            <a:off x="1043608" y="1412776"/>
            <a:ext cx="3600400" cy="541455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43608" y="879700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15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85818" y="4509120"/>
            <a:ext cx="386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Desigualdade: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Escolas com NSE muito baixo: 13,2% dos professores têm formação em todas as disciplinas que lecionam.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Escolas com NSE muito alto: 68,7%.</a:t>
            </a:r>
            <a:endParaRPr lang="pt-BR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7524328" y="3594103"/>
            <a:ext cx="0" cy="915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8" y="1916832"/>
            <a:ext cx="5876925" cy="42481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31" y="6164982"/>
            <a:ext cx="1838325" cy="4286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121395" y="330171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89%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37531" y="1455167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18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9" y="1916832"/>
            <a:ext cx="5876925" cy="42481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164982"/>
            <a:ext cx="1838325" cy="4286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23416" y="330171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89%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1455167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18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24128" y="2916994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Norte: 80,4% dos municípios possuem plano de carreira.</a:t>
            </a:r>
          </a:p>
          <a:p>
            <a:endParaRPr lang="pt-BR" sz="2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No Sul, são 96,1% dos municípios.</a:t>
            </a:r>
            <a:endParaRPr lang="pt-BR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379418"/>
            <a:ext cx="1800225" cy="361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13969"/>
            <a:ext cx="6651229" cy="487830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040110" y="359410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ambria" panose="02040503050406030204" pitchFamily="18" charset="0"/>
              </a:rPr>
              <a:t>45,5%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37786" y="952304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19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4784"/>
            <a:ext cx="6529908" cy="48321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394276"/>
            <a:ext cx="1895475" cy="4191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020272" y="298766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ambria" panose="02040503050406030204" pitchFamily="18" charset="0"/>
              </a:rPr>
              <a:t>64,29%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37786" y="952304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 19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649208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ambria" panose="02040503050406030204" pitchFamily="18" charset="0"/>
              </a:rPr>
              <a:t>Plano de metas X Plano de ação</a:t>
            </a:r>
            <a:endParaRPr lang="pt-BR" sz="2000" b="1" dirty="0">
              <a:latin typeface="Cambria" panose="02040503050406030204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781664" y="2564186"/>
            <a:ext cx="2058888" cy="3063540"/>
            <a:chOff x="2513113" y="2420286"/>
            <a:chExt cx="2058888" cy="306354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/>
            <a:srcRect r="49139"/>
            <a:stretch/>
          </p:blipFill>
          <p:spPr>
            <a:xfrm>
              <a:off x="2513113" y="2420286"/>
              <a:ext cx="2058888" cy="79057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/>
            <a:srcRect r="50194"/>
            <a:stretch/>
          </p:blipFill>
          <p:spPr>
            <a:xfrm>
              <a:off x="2513113" y="4087996"/>
              <a:ext cx="2058887" cy="67627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3"/>
            <a:srcRect l="51585"/>
            <a:stretch/>
          </p:blipFill>
          <p:spPr>
            <a:xfrm>
              <a:off x="2513113" y="3254141"/>
              <a:ext cx="1959893" cy="79057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4"/>
            <a:srcRect l="51191"/>
            <a:stretch/>
          </p:blipFill>
          <p:spPr>
            <a:xfrm>
              <a:off x="2513113" y="4807551"/>
              <a:ext cx="2017694" cy="676275"/>
            </a:xfrm>
            <a:prstGeom prst="rect">
              <a:avLst/>
            </a:prstGeom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553" y="5161756"/>
            <a:ext cx="1905000" cy="571500"/>
          </a:xfrm>
          <a:prstGeom prst="rect">
            <a:avLst/>
          </a:prstGeom>
        </p:spPr>
      </p:pic>
      <p:sp>
        <p:nvSpPr>
          <p:cNvPr id="17" name="Chave direita 16"/>
          <p:cNvSpPr/>
          <p:nvPr/>
        </p:nvSpPr>
        <p:spPr>
          <a:xfrm>
            <a:off x="3059832" y="2483571"/>
            <a:ext cx="864096" cy="33216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3436875"/>
            <a:ext cx="1866900" cy="6762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4247012"/>
            <a:ext cx="1895475" cy="58102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070" y="4871217"/>
            <a:ext cx="1809750" cy="8191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108" y="2666031"/>
            <a:ext cx="1809750" cy="60007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002" y="3389498"/>
            <a:ext cx="1828800" cy="5715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952" y="3975834"/>
            <a:ext cx="1847850" cy="58102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4335" y="4602878"/>
            <a:ext cx="1895475" cy="51435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8296" y="2788919"/>
            <a:ext cx="18669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649208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ambria" panose="02040503050406030204" pitchFamily="18" charset="0"/>
              </a:rPr>
              <a:t>Plano de metas X Plano de ação</a:t>
            </a:r>
            <a:endParaRPr lang="pt-BR" sz="2000" b="1" dirty="0">
              <a:latin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8739" y="3573016"/>
            <a:ext cx="2452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Cambria" panose="02040503050406030204" pitchFamily="18" charset="0"/>
              </a:rPr>
              <a:t>Sistema Nacional de Educação</a:t>
            </a:r>
            <a:endParaRPr lang="pt-BR" sz="2800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/>
          <a:srcRect l="6475" t="31031" r="6345" b="28518"/>
          <a:stretch/>
        </p:blipFill>
        <p:spPr>
          <a:xfrm>
            <a:off x="6530331" y="5824325"/>
            <a:ext cx="1656184" cy="34097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/>
          <a:srcRect t="11544" r="49139" b="24698"/>
          <a:stretch/>
        </p:blipFill>
        <p:spPr>
          <a:xfrm>
            <a:off x="3434998" y="2276872"/>
            <a:ext cx="2058888" cy="50405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5"/>
          <a:srcRect l="4992" t="19278" r="10432" b="22762"/>
          <a:stretch/>
        </p:blipFill>
        <p:spPr>
          <a:xfrm>
            <a:off x="3434998" y="2780928"/>
            <a:ext cx="1668576" cy="44923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6"/>
          <a:srcRect l="5875" t="36345" r="6330" b="30978"/>
          <a:stretch/>
        </p:blipFill>
        <p:spPr>
          <a:xfrm>
            <a:off x="3491879" y="3266288"/>
            <a:ext cx="1697405" cy="30672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7"/>
          <a:srcRect t="31025"/>
          <a:stretch/>
        </p:blipFill>
        <p:spPr>
          <a:xfrm>
            <a:off x="3491879" y="3612873"/>
            <a:ext cx="2620272" cy="320183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380" y="3893199"/>
            <a:ext cx="2828614" cy="83194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4913" y="4750800"/>
            <a:ext cx="2570996" cy="1054464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6665" y="5841140"/>
            <a:ext cx="1972313" cy="540188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0039" y="2330846"/>
            <a:ext cx="2434277" cy="522479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8787" y="2910716"/>
            <a:ext cx="2403693" cy="43200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4208" y="3386599"/>
            <a:ext cx="1957635" cy="306618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8787" y="3782685"/>
            <a:ext cx="2396564" cy="47256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0039" y="4272924"/>
            <a:ext cx="2448000" cy="30600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6417" y="4610735"/>
            <a:ext cx="2476957" cy="2700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6417" y="4958926"/>
            <a:ext cx="1798412" cy="53466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0039" y="5510253"/>
            <a:ext cx="1239652" cy="288000"/>
          </a:xfrm>
          <a:prstGeom prst="rect">
            <a:avLst/>
          </a:prstGeom>
        </p:spPr>
      </p:pic>
      <p:sp>
        <p:nvSpPr>
          <p:cNvPr id="42" name="Chave direita 41"/>
          <p:cNvSpPr/>
          <p:nvPr/>
        </p:nvSpPr>
        <p:spPr>
          <a:xfrm>
            <a:off x="2195736" y="2240996"/>
            <a:ext cx="1119251" cy="414033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33863"/>
            <a:ext cx="7673282" cy="4320480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3419872" y="58837"/>
            <a:ext cx="5307512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3"/>
                </a:solidFill>
              </a:rPr>
              <a:t>Observatório do PNE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3862" y="5887498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mbria" panose="02040503050406030204" pitchFamily="18" charset="0"/>
                <a:hlinkClick r:id="rId4" tooltip="Compartilhar link"/>
              </a:rPr>
              <a:t>https://youtu.be/y_yh6oedfww</a:t>
            </a:r>
            <a:endParaRPr lang="pt-BR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ight Triangle 28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285" name="Right Triangle 28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05" y="404664"/>
            <a:ext cx="4584509" cy="5112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51720" y="5805264"/>
            <a:ext cx="5370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Cambria" panose="02040503050406030204" pitchFamily="18" charset="0"/>
              </a:rPr>
              <a:t>www.todospelaeducacao.org.br</a:t>
            </a:r>
            <a:endParaRPr lang="pt-BR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ight Triangle 28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285" name="Right Triangle 28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2" name="CaixaDeTexto 1"/>
          <p:cNvSpPr txBox="1"/>
          <p:nvPr/>
        </p:nvSpPr>
        <p:spPr>
          <a:xfrm>
            <a:off x="390831" y="2564904"/>
            <a:ext cx="8712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Obrigada!</a:t>
            </a:r>
            <a:endParaRPr lang="pt-BR" sz="9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75856" y="332658"/>
            <a:ext cx="5451528" cy="777875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7" name="Retângulo 6"/>
          <p:cNvSpPr/>
          <p:nvPr/>
        </p:nvSpPr>
        <p:spPr>
          <a:xfrm>
            <a:off x="1243757" y="6093296"/>
            <a:ext cx="6780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pt-BR" sz="28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metas com </a:t>
            </a:r>
            <a:r>
              <a:rPr lang="pt-BR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prazos intermediários </a:t>
            </a:r>
            <a:r>
              <a:rPr lang="pt-BR" sz="28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vencidos</a:t>
            </a:r>
            <a:endParaRPr lang="pt-BR" sz="2800" b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14665" y="1504093"/>
            <a:ext cx="8488844" cy="4415031"/>
            <a:chOff x="514665" y="1504093"/>
            <a:chExt cx="8488844" cy="441503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665" y="1512482"/>
              <a:ext cx="8238505" cy="4406642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514665" y="1512482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4759087" y="1512482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6890390" y="1504093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4759086" y="2447988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553400" y="3261027"/>
              <a:ext cx="2080617" cy="9095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4633916" y="4194682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2520797" y="5121307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4633916" y="5121307"/>
              <a:ext cx="2113119" cy="764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619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75856" y="332658"/>
            <a:ext cx="5451528" cy="777875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5" y="1512482"/>
            <a:ext cx="8238505" cy="440664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533338" y="1512482"/>
            <a:ext cx="2113119" cy="764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10" idx="4"/>
          </p:cNvCxnSpPr>
          <p:nvPr/>
        </p:nvCxnSpPr>
        <p:spPr>
          <a:xfrm flipH="1">
            <a:off x="3589897" y="2276872"/>
            <a:ext cx="1" cy="3816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527917" y="6093296"/>
            <a:ext cx="4140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Emenda Constitucional 59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8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275" y="1916832"/>
            <a:ext cx="3737946" cy="2294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 smtClean="0"/>
              <a:t>Total</a:t>
            </a:r>
            <a:r>
              <a:rPr lang="pt-BR" sz="3600" dirty="0" smtClean="0"/>
              <a:t>:</a:t>
            </a:r>
          </a:p>
          <a:p>
            <a:r>
              <a:rPr lang="pt-BR" sz="3600" dirty="0" smtClean="0"/>
              <a:t>254 estratégias</a:t>
            </a:r>
          </a:p>
          <a:p>
            <a:r>
              <a:rPr lang="pt-BR" sz="3600" dirty="0" smtClean="0"/>
              <a:t>14 artigos</a:t>
            </a:r>
            <a:endParaRPr lang="pt-BR" sz="3600" dirty="0"/>
          </a:p>
        </p:txBody>
      </p:sp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716016" y="1733739"/>
            <a:ext cx="3895737" cy="247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400" b="1" dirty="0" smtClean="0"/>
              <a:t>Vencimento 2015-2017:</a:t>
            </a:r>
          </a:p>
          <a:p>
            <a:r>
              <a:rPr lang="pt-BR" sz="3400" dirty="0" smtClean="0"/>
              <a:t>17 estratégias</a:t>
            </a:r>
          </a:p>
          <a:p>
            <a:r>
              <a:rPr lang="pt-BR" sz="3400" dirty="0" smtClean="0"/>
              <a:t>5 artigos</a:t>
            </a:r>
            <a:endParaRPr lang="pt-BR" sz="3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81485" y="1628800"/>
            <a:ext cx="3911736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667011" y="1628800"/>
            <a:ext cx="3911736" cy="2736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46022" y="4653136"/>
            <a:ext cx="8229600" cy="1953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smtClean="0"/>
              <a:t>Dos 30 dispositivos com prazo de cumprimento até 2017, 6 foram cumpridos total ou parcialmente.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097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75856" y="188640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60124"/>
              </p:ext>
            </p:extLst>
          </p:nvPr>
        </p:nvGraphicFramePr>
        <p:xfrm>
          <a:off x="158432" y="1340768"/>
          <a:ext cx="8878064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4674"/>
                <a:gridCol w="1160964"/>
                <a:gridCol w="1472910"/>
                <a:gridCol w="22195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Artigos/Metas/Estratégias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Prazo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Situação 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Art. 5º, §2º: a cada 2 anos, a partir de 2016, o INEP deverá publicar estudos para aferir a evolução das metas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Cumprido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Publicada a primeira edição 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Art. 8º: os Estados, o Distrito Federal e os Municípios deverão elaborar seus correspondentes planos de Educação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Parcialmente cumprido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 estados e 12 municípios ainda não sancionaram seus planos 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2.1: Encaminhamento da proposta de direitos e objetivos de aprendizagem e desenvolvimento do Ensino Fundamental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Cumprida com atraso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MEC fez encaminhamento da BNCC ao CNE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Meta 7: fomentar a qualidade da Educação básica de modo a atingir metas nacionais para o </a:t>
                      </a:r>
                      <a:r>
                        <a:rPr lang="pt-BR" sz="1400" dirty="0" err="1" smtClean="0"/>
                        <a:t>Ideb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Parcialmente cumprida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Apenas a meta do 5º ano do Ensino Fundamental foi cumprida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7.10: fixar, acompanhar e divulgar bienalmente os resultados pedagógicos dos indicadores educacionais assegurando a contextualização em relação a indicadores sociais relevantes e a transparência e o acesso público às informações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Cumprida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Embora precise de aprimoramento, iniciativas foram tomadas e indicadores têm sido divulgados com maior contextualização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17.1: constituir fórum permanente de acompanhamento do piso salarial nacional do magistério público da Educação básica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2015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Cumprida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Fórum constituído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8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691630"/>
            <a:ext cx="7105650" cy="2419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4283918"/>
            <a:ext cx="3495675" cy="24574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4322018"/>
            <a:ext cx="3543300" cy="24193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9175" y="123582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Metas 1, 2 e 3</a:t>
            </a:r>
            <a:endParaRPr lang="pt-BR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5400000">
            <a:off x="-1406219" y="1406220"/>
            <a:ext cx="3594100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5" name="Right Triangle 4"/>
          <p:cNvSpPr/>
          <p:nvPr/>
        </p:nvSpPr>
        <p:spPr>
          <a:xfrm rot="5400000" flipH="1" flipV="1">
            <a:off x="7038671" y="4780054"/>
            <a:ext cx="3428998" cy="781665"/>
          </a:xfrm>
          <a:prstGeom prst="rtTriangle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5856" y="332658"/>
            <a:ext cx="5451528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3"/>
                </a:solidFill>
              </a:rPr>
              <a:t>Balanço de 3 anos de PNE (2014-2017)</a:t>
            </a:r>
            <a:endParaRPr lang="pt-BR" sz="3600" b="1" dirty="0">
              <a:solidFill>
                <a:schemeClr val="accent3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19175" y="1691630"/>
            <a:ext cx="7105650" cy="5049738"/>
            <a:chOff x="1019175" y="1691630"/>
            <a:chExt cx="7105650" cy="504973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9175" y="1691630"/>
              <a:ext cx="7105650" cy="241935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9175" y="4283918"/>
              <a:ext cx="3495675" cy="245745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81525" y="4322018"/>
              <a:ext cx="3543300" cy="2419350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1019175" y="123582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ambria" panose="02040503050406030204" pitchFamily="18" charset="0"/>
              </a:rPr>
              <a:t>Metas 1, 2 e 3</a:t>
            </a:r>
            <a:endParaRPr lang="pt-BR" sz="2400" b="1" dirty="0">
              <a:latin typeface="Cambria" panose="0204050305040603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13326" y="2584628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2,5 milhões de crianças de 4 a 17 anos estão fora da escola</a:t>
            </a:r>
            <a:endParaRPr lang="pt-BR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Custom 1">
      <a:dk1>
        <a:sysClr val="windowText" lastClr="000000"/>
      </a:dk1>
      <a:lt1>
        <a:sysClr val="window" lastClr="FFFFFF"/>
      </a:lt1>
      <a:dk2>
        <a:srgbClr val="9BBB59"/>
      </a:dk2>
      <a:lt2>
        <a:srgbClr val="EEECE1"/>
      </a:lt2>
      <a:accent1>
        <a:srgbClr val="595959"/>
      </a:accent1>
      <a:accent2>
        <a:srgbClr val="76923C"/>
      </a:accent2>
      <a:accent3>
        <a:srgbClr val="9BBB59"/>
      </a:accent3>
      <a:accent4>
        <a:srgbClr val="9BBB59"/>
      </a:accent4>
      <a:accent5>
        <a:srgbClr val="D7E3BC"/>
      </a:accent5>
      <a:accent6>
        <a:srgbClr val="3F3F3F"/>
      </a:accent6>
      <a:hlink>
        <a:srgbClr val="4F6128"/>
      </a:hlink>
      <a:folHlink>
        <a:srgbClr val="76923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4654</TotalTime>
  <Words>844</Words>
  <Application>Microsoft Office PowerPoint</Application>
  <PresentationFormat>Apresentação na tela (4:3)</PresentationFormat>
  <Paragraphs>153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Open Sans</vt:lpstr>
      <vt:lpstr>Tema do Office</vt:lpstr>
      <vt:lpstr>Apresentação do PowerPoint</vt:lpstr>
      <vt:lpstr>Observatório do PNE</vt:lpstr>
      <vt:lpstr>Apresentação do PowerPoint</vt:lpstr>
      <vt:lpstr>Balanço de 3 anos de PNE (2014-2017)</vt:lpstr>
      <vt:lpstr>Balanço de 3 anos de PNE (2014-2017)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Ednalva Honda Xavier</cp:lastModifiedBy>
  <cp:revision>220</cp:revision>
  <dcterms:created xsi:type="dcterms:W3CDTF">2013-12-02T20:22:40Z</dcterms:created>
  <dcterms:modified xsi:type="dcterms:W3CDTF">2017-09-12T11:23:28Z</dcterms:modified>
</cp:coreProperties>
</file>