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56" r:id="rId2"/>
    <p:sldId id="369" r:id="rId3"/>
    <p:sldId id="389" r:id="rId4"/>
    <p:sldId id="363" r:id="rId5"/>
    <p:sldId id="377" r:id="rId6"/>
    <p:sldId id="366" r:id="rId7"/>
    <p:sldId id="409" r:id="rId8"/>
    <p:sldId id="378" r:id="rId9"/>
    <p:sldId id="390" r:id="rId10"/>
    <p:sldId id="392" r:id="rId11"/>
    <p:sldId id="402" r:id="rId12"/>
    <p:sldId id="391" r:id="rId13"/>
    <p:sldId id="379" r:id="rId14"/>
    <p:sldId id="404" r:id="rId15"/>
    <p:sldId id="405" r:id="rId16"/>
    <p:sldId id="398" r:id="rId17"/>
    <p:sldId id="399" r:id="rId18"/>
    <p:sldId id="380" r:id="rId19"/>
    <p:sldId id="400" r:id="rId20"/>
    <p:sldId id="381" r:id="rId21"/>
    <p:sldId id="406" r:id="rId22"/>
    <p:sldId id="382" r:id="rId23"/>
    <p:sldId id="407" r:id="rId24"/>
    <p:sldId id="383" r:id="rId25"/>
    <p:sldId id="408" r:id="rId26"/>
    <p:sldId id="384" r:id="rId27"/>
    <p:sldId id="385" r:id="rId28"/>
    <p:sldId id="386" r:id="rId29"/>
    <p:sldId id="410" r:id="rId30"/>
    <p:sldId id="376" r:id="rId31"/>
    <p:sldId id="403" r:id="rId3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anessa Souto" initials="VS" lastIdx="11" clrIdx="0">
    <p:extLst/>
  </p:cmAuthor>
  <p:cmAuthor id="2" name="Thales Ambrosini" initials="TA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5F5"/>
    <a:srgbClr val="F8F8F8"/>
    <a:srgbClr val="FFC943"/>
    <a:srgbClr val="F59BFF"/>
    <a:srgbClr val="FFE5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271" autoAdjust="0"/>
  </p:normalViewPr>
  <p:slideViewPr>
    <p:cSldViewPr>
      <p:cViewPr varScale="1">
        <p:scale>
          <a:sx n="76" d="100"/>
          <a:sy n="76" d="100"/>
        </p:scale>
        <p:origin x="1422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20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>
              <a:latin typeface="Cambria" panose="02040503050406030204" pitchFamily="18" charset="0"/>
            </a:endParaRP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E6CC82-9F75-4848-B584-A27459228A74}" type="datetimeFigureOut">
              <a:rPr lang="pt-BR" smtClean="0">
                <a:latin typeface="Cambria" panose="02040503050406030204" pitchFamily="18" charset="0"/>
              </a:rPr>
              <a:pPr/>
              <a:t>12/09/2017</a:t>
            </a:fld>
            <a:endParaRPr lang="pt-BR" dirty="0">
              <a:latin typeface="Cambria" panose="02040503050406030204" pitchFamily="18" charset="0"/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>
              <a:latin typeface="Cambria" panose="02040503050406030204" pitchFamily="18" charset="0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5172AC-43E1-441C-9CBE-D1D3F67545F8}" type="slidenum">
              <a:rPr lang="pt-BR" smtClean="0">
                <a:latin typeface="Cambria" panose="02040503050406030204" pitchFamily="18" charset="0"/>
              </a:rPr>
              <a:pPr/>
              <a:t>‹nº›</a:t>
            </a:fld>
            <a:endParaRPr lang="pt-BR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748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mbria" panose="02040503050406030204" pitchFamily="18" charset="0"/>
              </a:defRPr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mbria" panose="02040503050406030204" pitchFamily="18" charset="0"/>
              </a:defRPr>
            </a:lvl1pPr>
          </a:lstStyle>
          <a:p>
            <a:fld id="{EE95B41B-5DCE-48DB-9472-82E3CD9CCEF5}" type="datetimeFigureOut">
              <a:rPr lang="pt-BR" smtClean="0"/>
              <a:pPr/>
              <a:t>12/09/2017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mbria" panose="02040503050406030204" pitchFamily="18" charset="0"/>
              </a:defRPr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ambria" panose="02040503050406030204" pitchFamily="18" charset="0"/>
              </a:defRPr>
            </a:lvl1pPr>
          </a:lstStyle>
          <a:p>
            <a:fld id="{025A1E0E-FCD6-4C82-BAF1-312557A714E7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65499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A1E0E-FCD6-4C82-BAF1-312557A714E7}" type="slidenum">
              <a:rPr lang="pt-BR" smtClean="0"/>
              <a:pPr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547369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A1E0E-FCD6-4C82-BAF1-312557A714E7}" type="slidenum">
              <a:rPr lang="pt-BR" smtClean="0"/>
              <a:pPr/>
              <a:t>10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092717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A1E0E-FCD6-4C82-BAF1-312557A714E7}" type="slidenum">
              <a:rPr lang="pt-BR" smtClean="0"/>
              <a:pPr/>
              <a:t>11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620020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A1E0E-FCD6-4C82-BAF1-312557A714E7}" type="slidenum">
              <a:rPr lang="pt-BR" smtClean="0"/>
              <a:pPr/>
              <a:t>12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502182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A1E0E-FCD6-4C82-BAF1-312557A714E7}" type="slidenum">
              <a:rPr lang="pt-BR" smtClean="0"/>
              <a:pPr/>
              <a:t>13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281497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A1E0E-FCD6-4C82-BAF1-312557A714E7}" type="slidenum">
              <a:rPr lang="pt-BR" smtClean="0"/>
              <a:pPr/>
              <a:t>14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610578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A1E0E-FCD6-4C82-BAF1-312557A714E7}" type="slidenum">
              <a:rPr lang="pt-BR" smtClean="0"/>
              <a:pPr/>
              <a:t>15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713780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A1E0E-FCD6-4C82-BAF1-312557A714E7}" type="slidenum">
              <a:rPr lang="pt-BR" smtClean="0"/>
              <a:pPr/>
              <a:t>16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381182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A1E0E-FCD6-4C82-BAF1-312557A714E7}" type="slidenum">
              <a:rPr lang="pt-BR" smtClean="0"/>
              <a:pPr/>
              <a:t>17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295172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A1E0E-FCD6-4C82-BAF1-312557A714E7}" type="slidenum">
              <a:rPr lang="pt-BR" smtClean="0"/>
              <a:pPr/>
              <a:t>18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072251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A1E0E-FCD6-4C82-BAF1-312557A714E7}" type="slidenum">
              <a:rPr lang="pt-BR" smtClean="0"/>
              <a:pPr/>
              <a:t>19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60960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A1E0E-FCD6-4C82-BAF1-312557A714E7}" type="slidenum">
              <a:rPr lang="pt-BR" smtClean="0"/>
              <a:pPr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329016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A1E0E-FCD6-4C82-BAF1-312557A714E7}" type="slidenum">
              <a:rPr lang="pt-BR" smtClean="0"/>
              <a:pPr/>
              <a:t>20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753220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A1E0E-FCD6-4C82-BAF1-312557A714E7}" type="slidenum">
              <a:rPr lang="pt-BR" smtClean="0"/>
              <a:pPr/>
              <a:t>21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7004069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A1E0E-FCD6-4C82-BAF1-312557A714E7}" type="slidenum">
              <a:rPr lang="pt-BR" smtClean="0"/>
              <a:pPr/>
              <a:t>22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230621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A1E0E-FCD6-4C82-BAF1-312557A714E7}" type="slidenum">
              <a:rPr lang="pt-BR" smtClean="0"/>
              <a:pPr/>
              <a:t>23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018519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A1E0E-FCD6-4C82-BAF1-312557A714E7}" type="slidenum">
              <a:rPr lang="pt-BR" smtClean="0"/>
              <a:pPr/>
              <a:t>24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612221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A1E0E-FCD6-4C82-BAF1-312557A714E7}" type="slidenum">
              <a:rPr lang="pt-BR" smtClean="0"/>
              <a:pPr/>
              <a:t>25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9937933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A1E0E-FCD6-4C82-BAF1-312557A714E7}" type="slidenum">
              <a:rPr lang="pt-BR" smtClean="0"/>
              <a:pPr/>
              <a:t>26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3843370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A1E0E-FCD6-4C82-BAF1-312557A714E7}" type="slidenum">
              <a:rPr lang="pt-BR" smtClean="0"/>
              <a:pPr/>
              <a:t>27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5000052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A1E0E-FCD6-4C82-BAF1-312557A714E7}" type="slidenum">
              <a:rPr lang="pt-BR" smtClean="0"/>
              <a:pPr/>
              <a:t>28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4186923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A1E0E-FCD6-4C82-BAF1-312557A714E7}" type="slidenum">
              <a:rPr lang="pt-BR" smtClean="0"/>
              <a:pPr/>
              <a:t>29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854719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A1E0E-FCD6-4C82-BAF1-312557A714E7}" type="slidenum">
              <a:rPr lang="pt-BR" smtClean="0"/>
              <a:pPr/>
              <a:t>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4979742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A1E0E-FCD6-4C82-BAF1-312557A714E7}" type="slidenum">
              <a:rPr lang="pt-BR" smtClean="0"/>
              <a:pPr/>
              <a:t>30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4162047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A1E0E-FCD6-4C82-BAF1-312557A714E7}" type="slidenum">
              <a:rPr lang="pt-BR" smtClean="0"/>
              <a:pPr/>
              <a:t>31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118748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A1E0E-FCD6-4C82-BAF1-312557A714E7}" type="slidenum">
              <a:rPr lang="pt-BR" smtClean="0"/>
              <a:pPr/>
              <a:t>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2608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A1E0E-FCD6-4C82-BAF1-312557A714E7}" type="slidenum">
              <a:rPr lang="pt-BR" smtClean="0"/>
              <a:pPr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962470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A1E0E-FCD6-4C82-BAF1-312557A714E7}" type="slidenum">
              <a:rPr lang="pt-BR" smtClean="0"/>
              <a:pPr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611414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A1E0E-FCD6-4C82-BAF1-312557A714E7}" type="slidenum">
              <a:rPr lang="pt-BR" smtClean="0"/>
              <a:pPr/>
              <a:t>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915137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A1E0E-FCD6-4C82-BAF1-312557A714E7}" type="slidenum">
              <a:rPr lang="pt-BR" smtClean="0"/>
              <a:pPr/>
              <a:t>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076083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A1E0E-FCD6-4C82-BAF1-312557A714E7}" type="slidenum">
              <a:rPr lang="pt-BR" smtClean="0"/>
              <a:pPr/>
              <a:t>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84380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2506"/>
            <a:ext cx="6400800" cy="109255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8363"/>
            <a:ext cx="9144000" cy="7094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883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71E3-9898-40E2-B199-11351F987D68}" type="datetimeFigureOut">
              <a:rPr lang="pt-BR" smtClean="0"/>
              <a:pPr/>
              <a:t>12/09/2017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7F578-C318-433D-B7A4-CA578D35522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9137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71E3-9898-40E2-B199-11351F987D68}" type="datetimeFigureOut">
              <a:rPr lang="pt-BR" smtClean="0"/>
              <a:pPr/>
              <a:t>12/09/2017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7F578-C318-433D-B7A4-CA578D35522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88094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2CEEA-6D2F-454B-B907-24C0323A7EA4}" type="datetimeFigureOut">
              <a:rPr lang="pt-BR" smtClean="0"/>
              <a:pPr/>
              <a:t>12/09/2017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2B8C4-1C6C-4CB1-84AA-B4E9E89EC46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87534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2CEEA-6D2F-454B-B907-24C0323A7EA4}" type="datetimeFigureOut">
              <a:rPr lang="pt-BR" smtClean="0"/>
              <a:pPr/>
              <a:t>12/09/2017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2B8C4-1C6C-4CB1-84AA-B4E9E89EC46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8596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 userDrawn="1"/>
        </p:nvSpPr>
        <p:spPr>
          <a:xfrm>
            <a:off x="0" y="4005064"/>
            <a:ext cx="9144000" cy="2736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 dirty="0">
              <a:latin typeface="Cambria" panose="02040503050406030204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997151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252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71E3-9898-40E2-B199-11351F987D68}" type="datetimeFigureOut">
              <a:rPr lang="pt-BR" smtClean="0"/>
              <a:pPr/>
              <a:t>12/09/2017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7F578-C318-433D-B7A4-CA578D35522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2306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71E3-9898-40E2-B199-11351F987D68}" type="datetimeFigureOut">
              <a:rPr lang="pt-BR" smtClean="0"/>
              <a:pPr/>
              <a:t>12/09/2017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7F578-C318-433D-B7A4-CA578D35522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2087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71E3-9898-40E2-B199-11351F987D68}" type="datetimeFigureOut">
              <a:rPr lang="pt-BR" smtClean="0"/>
              <a:pPr/>
              <a:t>12/09/2017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7F578-C318-433D-B7A4-CA578D35522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3601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71E3-9898-40E2-B199-11351F987D68}" type="datetimeFigureOut">
              <a:rPr lang="pt-BR" smtClean="0"/>
              <a:pPr/>
              <a:t>12/09/2017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7F578-C318-433D-B7A4-CA578D35522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0375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71E3-9898-40E2-B199-11351F987D68}" type="datetimeFigureOut">
              <a:rPr lang="pt-BR" smtClean="0"/>
              <a:pPr/>
              <a:t>12/09/2017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7F578-C318-433D-B7A4-CA578D35522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8079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71E3-9898-40E2-B199-11351F987D68}" type="datetimeFigureOut">
              <a:rPr lang="pt-BR" smtClean="0"/>
              <a:pPr/>
              <a:t>12/09/2017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7F578-C318-433D-B7A4-CA578D35522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8740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71E3-9898-40E2-B199-11351F987D68}" type="datetimeFigureOut">
              <a:rPr lang="pt-BR" smtClean="0"/>
              <a:pPr/>
              <a:t>12/09/2017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7F578-C318-433D-B7A4-CA578D35522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2594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accent1">
                <a:tint val="23500"/>
                <a:satMod val="160000"/>
                <a:alpha val="61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mbria" panose="02040503050406030204" pitchFamily="18" charset="0"/>
              </a:defRPr>
            </a:lvl1pPr>
          </a:lstStyle>
          <a:p>
            <a:fld id="{108471E3-9898-40E2-B199-11351F987D68}" type="datetimeFigureOut">
              <a:rPr lang="pt-BR" smtClean="0"/>
              <a:pPr/>
              <a:t>12/09/2017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mbria" panose="02040503050406030204" pitchFamily="18" charset="0"/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mbria" panose="02040503050406030204" pitchFamily="18" charset="0"/>
              </a:defRPr>
            </a:lvl1pPr>
          </a:lstStyle>
          <a:p>
            <a:fld id="{89B7F578-C318-433D-B7A4-CA578D355221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44211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Cambria" panose="02040503050406030204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g"/><Relationship Id="rId18" Type="http://schemas.openxmlformats.org/officeDocument/2006/relationships/image" Target="../media/image18.png"/><Relationship Id="rId26" Type="http://schemas.openxmlformats.org/officeDocument/2006/relationships/image" Target="../media/image26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jp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29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5" Type="http://schemas.openxmlformats.org/officeDocument/2006/relationships/image" Target="../media/image5.jpg"/><Relationship Id="rId15" Type="http://schemas.openxmlformats.org/officeDocument/2006/relationships/image" Target="../media/image15.jpg"/><Relationship Id="rId23" Type="http://schemas.openxmlformats.org/officeDocument/2006/relationships/image" Target="../media/image23.png"/><Relationship Id="rId28" Type="http://schemas.openxmlformats.org/officeDocument/2006/relationships/image" Target="../media/image28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jp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Relationship Id="rId27" Type="http://schemas.openxmlformats.org/officeDocument/2006/relationships/image" Target="../media/image27.png"/><Relationship Id="rId30" Type="http://schemas.openxmlformats.org/officeDocument/2006/relationships/image" Target="../media/image30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3.png"/><Relationship Id="rId18" Type="http://schemas.openxmlformats.org/officeDocument/2006/relationships/image" Target="../media/image78.png"/><Relationship Id="rId3" Type="http://schemas.openxmlformats.org/officeDocument/2006/relationships/image" Target="../media/image64.png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17" Type="http://schemas.openxmlformats.org/officeDocument/2006/relationships/image" Target="../media/image77.png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5" Type="http://schemas.openxmlformats.org/officeDocument/2006/relationships/image" Target="../media/image75.png"/><Relationship Id="rId10" Type="http://schemas.openxmlformats.org/officeDocument/2006/relationships/image" Target="../media/image70.png"/><Relationship Id="rId4" Type="http://schemas.openxmlformats.org/officeDocument/2006/relationships/image" Target="../media/image53.png"/><Relationship Id="rId9" Type="http://schemas.openxmlformats.org/officeDocument/2006/relationships/image" Target="../media/image69.png"/><Relationship Id="rId14" Type="http://schemas.openxmlformats.org/officeDocument/2006/relationships/image" Target="../media/image7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y_yh6oedfww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405" y="2445379"/>
            <a:ext cx="7275191" cy="2022015"/>
          </a:xfrm>
          <a:prstGeom prst="rect">
            <a:avLst/>
          </a:prstGeom>
        </p:spPr>
      </p:pic>
      <p:sp>
        <p:nvSpPr>
          <p:cNvPr id="9" name="Right Triangle 8"/>
          <p:cNvSpPr/>
          <p:nvPr/>
        </p:nvSpPr>
        <p:spPr>
          <a:xfrm rot="5400000">
            <a:off x="-1406219" y="1406220"/>
            <a:ext cx="3594100" cy="781665"/>
          </a:xfrm>
          <a:prstGeom prst="rtTriangle">
            <a:avLst/>
          </a:pr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10" name="Right Triangle 9"/>
          <p:cNvSpPr/>
          <p:nvPr/>
        </p:nvSpPr>
        <p:spPr>
          <a:xfrm rot="5400000" flipH="1" flipV="1">
            <a:off x="7038671" y="4780054"/>
            <a:ext cx="3428998" cy="781665"/>
          </a:xfrm>
          <a:prstGeom prst="rtTriangle">
            <a:avLst/>
          </a:pr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</p:spTree>
    <p:extLst>
      <p:ext uri="{BB962C8B-B14F-4D97-AF65-F5344CB8AC3E}">
        <p14:creationId xmlns:p14="http://schemas.microsoft.com/office/powerpoint/2010/main" val="1785937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 rot="5400000">
            <a:off x="-1406219" y="1406220"/>
            <a:ext cx="3594100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5" name="Right Triangle 4"/>
          <p:cNvSpPr/>
          <p:nvPr/>
        </p:nvSpPr>
        <p:spPr>
          <a:xfrm rot="5400000" flipH="1" flipV="1">
            <a:off x="7038671" y="4780054"/>
            <a:ext cx="3428998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3275856" y="332658"/>
            <a:ext cx="5451528" cy="7778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pt-BR" sz="3600" b="1" dirty="0" smtClean="0">
                <a:solidFill>
                  <a:schemeClr val="accent3"/>
                </a:solidFill>
              </a:rPr>
              <a:t>Balanço de 3 anos de PNE (2014-2017)</a:t>
            </a:r>
            <a:endParaRPr lang="pt-BR" sz="3600" b="1" dirty="0">
              <a:solidFill>
                <a:schemeClr val="accent3"/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r="50000"/>
          <a:stretch/>
        </p:blipFill>
        <p:spPr>
          <a:xfrm>
            <a:off x="1019175" y="1691630"/>
            <a:ext cx="3552825" cy="241935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19175" y="4283918"/>
            <a:ext cx="3495675" cy="245745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581525" y="4322018"/>
            <a:ext cx="3543300" cy="2419350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1019175" y="1235829"/>
            <a:ext cx="20794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latin typeface="Cambria" panose="02040503050406030204" pitchFamily="18" charset="0"/>
              </a:rPr>
              <a:t>Metas 1, 2 e 3</a:t>
            </a:r>
            <a:endParaRPr lang="pt-BR" sz="2400" b="1" dirty="0">
              <a:latin typeface="Cambria" panose="02040503050406030204" pitchFamily="18" charset="0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3"/>
          <a:srcRect l="50297"/>
          <a:stretch/>
        </p:blipFill>
        <p:spPr>
          <a:xfrm>
            <a:off x="4558906" y="1691630"/>
            <a:ext cx="3531745" cy="2419350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187624" y="4341761"/>
            <a:ext cx="55374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Desigualdade (matrículas em creche):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Quartil 25% mais rico – 52,3%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Quartil 25% mais pobre – 21,9%</a:t>
            </a:r>
          </a:p>
        </p:txBody>
      </p:sp>
    </p:spTree>
    <p:extLst>
      <p:ext uri="{BB962C8B-B14F-4D97-AF65-F5344CB8AC3E}">
        <p14:creationId xmlns:p14="http://schemas.microsoft.com/office/powerpoint/2010/main" val="1596827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 rot="5400000">
            <a:off x="-1406219" y="1406220"/>
            <a:ext cx="3594100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5" name="Right Triangle 4"/>
          <p:cNvSpPr/>
          <p:nvPr/>
        </p:nvSpPr>
        <p:spPr>
          <a:xfrm rot="5400000" flipH="1" flipV="1">
            <a:off x="7038671" y="4780054"/>
            <a:ext cx="3428998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3275856" y="332658"/>
            <a:ext cx="5451528" cy="7778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pt-BR" sz="3600" b="1" dirty="0" smtClean="0">
                <a:solidFill>
                  <a:schemeClr val="accent3"/>
                </a:solidFill>
              </a:rPr>
              <a:t>Balanço de 3 anos de PNE (2014-2017)</a:t>
            </a:r>
            <a:endParaRPr lang="pt-BR" sz="3600" b="1" dirty="0">
              <a:solidFill>
                <a:schemeClr val="accent3"/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/>
          <a:srcRect r="50000"/>
          <a:stretch/>
        </p:blipFill>
        <p:spPr>
          <a:xfrm>
            <a:off x="1019175" y="1691630"/>
            <a:ext cx="3552825" cy="241935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19175" y="4283918"/>
            <a:ext cx="3495675" cy="245745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581525" y="4322018"/>
            <a:ext cx="3543300" cy="2419350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1019175" y="1235829"/>
            <a:ext cx="20794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latin typeface="Cambria" panose="02040503050406030204" pitchFamily="18" charset="0"/>
              </a:rPr>
              <a:t>Metas 1, 2 e 3</a:t>
            </a:r>
            <a:endParaRPr lang="pt-BR" sz="2400" b="1" dirty="0">
              <a:latin typeface="Cambria" panose="02040503050406030204" pitchFamily="18" charset="0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50297"/>
          <a:stretch/>
        </p:blipFill>
        <p:spPr>
          <a:xfrm>
            <a:off x="4558906" y="1691630"/>
            <a:ext cx="3531745" cy="2419350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3902441" y="4254653"/>
            <a:ext cx="42223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Desigualdade (matrículas em pré-escola):</a:t>
            </a:r>
          </a:p>
          <a:p>
            <a:r>
              <a:rPr lang="pt-BR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Fora da escola – 4 vezes maior no quartil mais pobre em comparação com o mais rico</a:t>
            </a:r>
          </a:p>
        </p:txBody>
      </p:sp>
    </p:spTree>
    <p:extLst>
      <p:ext uri="{BB962C8B-B14F-4D97-AF65-F5344CB8AC3E}">
        <p14:creationId xmlns:p14="http://schemas.microsoft.com/office/powerpoint/2010/main" val="1801818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 rot="5400000">
            <a:off x="-1406219" y="1406220"/>
            <a:ext cx="3594100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5" name="Right Triangle 4"/>
          <p:cNvSpPr/>
          <p:nvPr/>
        </p:nvSpPr>
        <p:spPr>
          <a:xfrm rot="5400000" flipH="1" flipV="1">
            <a:off x="7038671" y="4780054"/>
            <a:ext cx="3428998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3275856" y="332658"/>
            <a:ext cx="5451528" cy="7778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pt-BR" sz="3600" b="1" dirty="0" smtClean="0">
                <a:solidFill>
                  <a:schemeClr val="accent3"/>
                </a:solidFill>
              </a:rPr>
              <a:t>Balanço de 3 anos de PNE (2014-2017)</a:t>
            </a:r>
            <a:endParaRPr lang="pt-BR" sz="3600" b="1" dirty="0">
              <a:solidFill>
                <a:schemeClr val="accent3"/>
              </a:solidFill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1019175" y="1691630"/>
            <a:ext cx="7105650" cy="5049738"/>
            <a:chOff x="1019175" y="1691630"/>
            <a:chExt cx="7105650" cy="5049738"/>
          </a:xfrm>
        </p:grpSpPr>
        <p:pic>
          <p:nvPicPr>
            <p:cNvPr id="9" name="Imagem 8"/>
            <p:cNvPicPr>
              <a:picLocks noChangeAspect="1"/>
            </p:cNvPicPr>
            <p:nvPr/>
          </p:nvPicPr>
          <p:blipFill>
            <a:blip r:embed="rId3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019175" y="1691630"/>
              <a:ext cx="7105650" cy="2419350"/>
            </a:xfrm>
            <a:prstGeom prst="rect">
              <a:avLst/>
            </a:prstGeom>
          </p:spPr>
        </p:pic>
        <p:pic>
          <p:nvPicPr>
            <p:cNvPr id="11" name="Imagem 10"/>
            <p:cNvPicPr>
              <a:picLocks noChangeAspect="1"/>
            </p:cNvPicPr>
            <p:nvPr/>
          </p:nvPicPr>
          <p:blipFill>
            <a:blip r:embed="rId4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019175" y="4283918"/>
              <a:ext cx="3495675" cy="2457450"/>
            </a:xfrm>
            <a:prstGeom prst="rect">
              <a:avLst/>
            </a:prstGeom>
          </p:spPr>
        </p:pic>
      </p:grpSp>
      <p:pic>
        <p:nvPicPr>
          <p:cNvPr id="12" name="Imagem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1525" y="4306252"/>
            <a:ext cx="3543300" cy="2419350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1019175" y="1235829"/>
            <a:ext cx="20794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latin typeface="Cambria" panose="02040503050406030204" pitchFamily="18" charset="0"/>
              </a:rPr>
              <a:t>Metas 1, 2 e 3</a:t>
            </a:r>
            <a:endParaRPr lang="pt-BR" sz="2400" b="1" dirty="0">
              <a:latin typeface="Cambria" panose="02040503050406030204" pitchFamily="18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4900918" y="3475891"/>
            <a:ext cx="29045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Faixa etária mais atingida</a:t>
            </a:r>
            <a:endParaRPr lang="pt-BR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cxnSp>
        <p:nvCxnSpPr>
          <p:cNvPr id="8" name="Conector de seta reta 7"/>
          <p:cNvCxnSpPr>
            <a:endCxn id="12" idx="0"/>
          </p:cNvCxnSpPr>
          <p:nvPr/>
        </p:nvCxnSpPr>
        <p:spPr>
          <a:xfrm>
            <a:off x="6353175" y="3861048"/>
            <a:ext cx="0" cy="44520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/>
          <p:cNvSpPr txBox="1"/>
          <p:nvPr/>
        </p:nvSpPr>
        <p:spPr>
          <a:xfrm>
            <a:off x="699781" y="2097708"/>
            <a:ext cx="350230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Desigualdades (matrícula):</a:t>
            </a:r>
          </a:p>
          <a:p>
            <a:endParaRPr lang="pt-BR" sz="2200" b="1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r>
              <a:rPr lang="pt-BR" sz="22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Metade dos jovens de 14 a 17 anos do quartil mais pobre está no Ensino Médio.</a:t>
            </a:r>
          </a:p>
          <a:p>
            <a:r>
              <a:rPr lang="pt-BR" sz="22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No mais rico, essa taxa é 14%.</a:t>
            </a:r>
            <a:endParaRPr lang="pt-BR" sz="22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8845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 rot="5400000">
            <a:off x="-1406219" y="1406220"/>
            <a:ext cx="3594100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5" name="Right Triangle 4"/>
          <p:cNvSpPr/>
          <p:nvPr/>
        </p:nvSpPr>
        <p:spPr>
          <a:xfrm rot="5400000" flipH="1" flipV="1">
            <a:off x="7038671" y="4780054"/>
            <a:ext cx="3428998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3275856" y="332658"/>
            <a:ext cx="5451528" cy="7778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pt-BR" sz="3600" b="1" dirty="0" smtClean="0">
                <a:solidFill>
                  <a:schemeClr val="accent3"/>
                </a:solidFill>
              </a:rPr>
              <a:t>Balanço de 3 anos de PNE (2014-2017)</a:t>
            </a:r>
            <a:endParaRPr lang="pt-BR" sz="3600" b="1" dirty="0">
              <a:solidFill>
                <a:schemeClr val="accent3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305512" y="1138834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latin typeface="Cambria" panose="02040503050406030204" pitchFamily="18" charset="0"/>
              </a:rPr>
              <a:t>Meta 4</a:t>
            </a:r>
            <a:endParaRPr lang="pt-BR" sz="2400" b="1" dirty="0">
              <a:latin typeface="Cambria" panose="02040503050406030204" pitchFamily="18" charset="0"/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9688" y="1628800"/>
            <a:ext cx="6524625" cy="4800600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9688" y="6429400"/>
            <a:ext cx="1915468" cy="343411"/>
          </a:xfrm>
          <a:prstGeom prst="rect">
            <a:avLst/>
          </a:prstGeom>
        </p:spPr>
      </p:pic>
      <p:sp>
        <p:nvSpPr>
          <p:cNvPr id="14" name="CaixaDeTexto 13"/>
          <p:cNvSpPr txBox="1"/>
          <p:nvPr/>
        </p:nvSpPr>
        <p:spPr>
          <a:xfrm>
            <a:off x="5218005" y="3705934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FF0000"/>
                </a:solidFill>
                <a:latin typeface="Cambria" panose="02040503050406030204" pitchFamily="18" charset="0"/>
              </a:rPr>
              <a:t>A</a:t>
            </a:r>
            <a:r>
              <a:rPr lang="pt-BR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umento </a:t>
            </a:r>
            <a:r>
              <a:rPr lang="pt-BR" b="1" dirty="0">
                <a:solidFill>
                  <a:srgbClr val="FF0000"/>
                </a:solidFill>
                <a:latin typeface="Cambria" panose="02040503050406030204" pitchFamily="18" charset="0"/>
              </a:rPr>
              <a:t>de 35,2 pontos </a:t>
            </a:r>
            <a:r>
              <a:rPr lang="pt-BR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percentuais.</a:t>
            </a:r>
          </a:p>
        </p:txBody>
      </p:sp>
    </p:spTree>
    <p:extLst>
      <p:ext uri="{BB962C8B-B14F-4D97-AF65-F5344CB8AC3E}">
        <p14:creationId xmlns:p14="http://schemas.microsoft.com/office/powerpoint/2010/main" val="163167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 rot="5400000">
            <a:off x="-1406219" y="1406220"/>
            <a:ext cx="3594100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5" name="Right Triangle 4"/>
          <p:cNvSpPr/>
          <p:nvPr/>
        </p:nvSpPr>
        <p:spPr>
          <a:xfrm rot="5400000" flipH="1" flipV="1">
            <a:off x="7038671" y="4780054"/>
            <a:ext cx="3428998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3275856" y="332658"/>
            <a:ext cx="5451528" cy="7778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pt-BR" sz="3600" b="1" dirty="0" smtClean="0">
                <a:solidFill>
                  <a:schemeClr val="accent3"/>
                </a:solidFill>
              </a:rPr>
              <a:t>Balanço de 3 anos de PNE (2014-2017)</a:t>
            </a:r>
            <a:endParaRPr lang="pt-BR" sz="3600" b="1" dirty="0">
              <a:solidFill>
                <a:schemeClr val="accent3"/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9688" y="1628800"/>
            <a:ext cx="6524625" cy="48006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9688" y="6429400"/>
            <a:ext cx="1915468" cy="343411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1305512" y="1138834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latin typeface="Cambria" panose="02040503050406030204" pitchFamily="18" charset="0"/>
              </a:rPr>
              <a:t>Meta 4</a:t>
            </a:r>
            <a:endParaRPr lang="pt-BR" sz="2400" b="1" dirty="0">
              <a:latin typeface="Cambria" panose="02040503050406030204" pitchFamily="18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716016" y="3546882"/>
            <a:ext cx="37451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No entanto, ainda não há informações que permitam saber quantas crianças com deficiência vivem no Brasil  e, principalmente, quantas estão fora da escola.</a:t>
            </a:r>
            <a:endParaRPr lang="pt-BR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40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 rot="5400000">
            <a:off x="-1406219" y="1406220"/>
            <a:ext cx="3594100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5" name="Right Triangle 4"/>
          <p:cNvSpPr/>
          <p:nvPr/>
        </p:nvSpPr>
        <p:spPr>
          <a:xfrm rot="5400000" flipH="1" flipV="1">
            <a:off x="7038671" y="4780054"/>
            <a:ext cx="3428998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3275856" y="332658"/>
            <a:ext cx="5451528" cy="7778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pt-BR" sz="3600" b="1" dirty="0" smtClean="0">
                <a:solidFill>
                  <a:schemeClr val="accent3"/>
                </a:solidFill>
              </a:rPr>
              <a:t>Balanço de 3 anos de PNE (2014-2017)</a:t>
            </a:r>
            <a:endParaRPr lang="pt-BR" sz="3600" b="1" dirty="0">
              <a:solidFill>
                <a:schemeClr val="accent3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305512" y="1138834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latin typeface="Cambria" panose="02040503050406030204" pitchFamily="18" charset="0"/>
              </a:rPr>
              <a:t>Meta 4</a:t>
            </a:r>
            <a:endParaRPr lang="pt-BR" sz="2400" b="1" dirty="0">
              <a:latin typeface="Cambria" panose="02040503050406030204" pitchFamily="18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24" y="2060848"/>
            <a:ext cx="7772353" cy="3432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954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 rot="5400000">
            <a:off x="-1406219" y="1406220"/>
            <a:ext cx="3594100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5" name="Right Triangle 4"/>
          <p:cNvSpPr/>
          <p:nvPr/>
        </p:nvSpPr>
        <p:spPr>
          <a:xfrm rot="5400000" flipH="1" flipV="1">
            <a:off x="7038671" y="4780054"/>
            <a:ext cx="3428998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3275856" y="332658"/>
            <a:ext cx="5451528" cy="7778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pt-BR" sz="3600" b="1" dirty="0" smtClean="0">
                <a:solidFill>
                  <a:schemeClr val="accent3"/>
                </a:solidFill>
              </a:rPr>
              <a:t>Balanço de 3 anos de PNE (2014-2017)</a:t>
            </a:r>
            <a:endParaRPr lang="pt-BR" sz="3600" b="1" dirty="0">
              <a:solidFill>
                <a:schemeClr val="accent3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1281113" y="1114250"/>
            <a:ext cx="11352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latin typeface="Cambria" panose="02040503050406030204" pitchFamily="18" charset="0"/>
              </a:rPr>
              <a:t>Meta 5</a:t>
            </a:r>
            <a:endParaRPr lang="pt-BR" sz="2400" b="1" dirty="0">
              <a:latin typeface="Cambria" panose="02040503050406030204" pitchFamily="18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664" y="1772816"/>
            <a:ext cx="7822784" cy="4820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984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 rot="5400000">
            <a:off x="-1406219" y="1406220"/>
            <a:ext cx="3594100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5" name="Right Triangle 4"/>
          <p:cNvSpPr/>
          <p:nvPr/>
        </p:nvSpPr>
        <p:spPr>
          <a:xfrm rot="5400000" flipH="1" flipV="1">
            <a:off x="7038671" y="4780054"/>
            <a:ext cx="3428998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3275856" y="332658"/>
            <a:ext cx="5451528" cy="7778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pt-BR" sz="3600" b="1" dirty="0" smtClean="0">
                <a:solidFill>
                  <a:schemeClr val="accent3"/>
                </a:solidFill>
              </a:rPr>
              <a:t>Balanço de 3 anos de PNE (2014-2017)</a:t>
            </a:r>
            <a:endParaRPr lang="pt-BR" sz="3600" b="1" dirty="0">
              <a:solidFill>
                <a:schemeClr val="accent3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1281113" y="1114250"/>
            <a:ext cx="11352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latin typeface="Cambria" panose="02040503050406030204" pitchFamily="18" charset="0"/>
              </a:rPr>
              <a:t>Meta 5</a:t>
            </a:r>
            <a:endParaRPr lang="pt-BR" sz="2400" b="1" dirty="0">
              <a:latin typeface="Cambria" panose="02040503050406030204" pitchFamily="18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378" y="1797051"/>
            <a:ext cx="7610959" cy="4725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155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 rot="5400000">
            <a:off x="-1406219" y="1406220"/>
            <a:ext cx="3594100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5" name="Right Triangle 4"/>
          <p:cNvSpPr/>
          <p:nvPr/>
        </p:nvSpPr>
        <p:spPr>
          <a:xfrm rot="5400000" flipH="1" flipV="1">
            <a:off x="7038671" y="4780054"/>
            <a:ext cx="3428998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3275856" y="332658"/>
            <a:ext cx="5451528" cy="7778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pt-BR" sz="3600" b="1" dirty="0" smtClean="0">
                <a:solidFill>
                  <a:schemeClr val="accent3"/>
                </a:solidFill>
              </a:rPr>
              <a:t>Balanço de 3 anos de PNE (2014-2017)</a:t>
            </a:r>
            <a:endParaRPr lang="pt-BR" sz="3600" b="1" dirty="0">
              <a:solidFill>
                <a:schemeClr val="accent3"/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1113" y="1628800"/>
            <a:ext cx="6581775" cy="5048250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1281113" y="1114250"/>
            <a:ext cx="11352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latin typeface="Cambria" panose="02040503050406030204" pitchFamily="18" charset="0"/>
              </a:rPr>
              <a:t>Meta 7</a:t>
            </a:r>
            <a:endParaRPr lang="pt-BR" sz="2400" b="1" dirty="0">
              <a:latin typeface="Cambria" panose="02040503050406030204" pitchFamily="18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4682315" y="4365104"/>
            <a:ext cx="34302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Infraestrutura (estratégia 7.18)</a:t>
            </a:r>
          </a:p>
          <a:p>
            <a:r>
              <a:rPr lang="pt-BR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NSE mais baixo: 2%</a:t>
            </a:r>
          </a:p>
          <a:p>
            <a:r>
              <a:rPr lang="pt-BR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Média: 4,8%</a:t>
            </a:r>
          </a:p>
          <a:p>
            <a:r>
              <a:rPr lang="pt-BR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NSE mais alto: 70%</a:t>
            </a:r>
          </a:p>
        </p:txBody>
      </p:sp>
    </p:spTree>
    <p:extLst>
      <p:ext uri="{BB962C8B-B14F-4D97-AF65-F5344CB8AC3E}">
        <p14:creationId xmlns:p14="http://schemas.microsoft.com/office/powerpoint/2010/main" val="1626768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 rot="5400000">
            <a:off x="-1406219" y="1406220"/>
            <a:ext cx="3594100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5" name="Right Triangle 4"/>
          <p:cNvSpPr/>
          <p:nvPr/>
        </p:nvSpPr>
        <p:spPr>
          <a:xfrm rot="5400000" flipH="1" flipV="1">
            <a:off x="7038671" y="4780054"/>
            <a:ext cx="3428998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3275856" y="116632"/>
            <a:ext cx="5451528" cy="7778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pt-BR" sz="3600" b="1" dirty="0" smtClean="0">
                <a:solidFill>
                  <a:schemeClr val="accent3"/>
                </a:solidFill>
              </a:rPr>
              <a:t>Balanço de 3 anos de PNE (2014-2017)</a:t>
            </a:r>
            <a:endParaRPr lang="pt-BR" sz="3600" b="1" dirty="0">
              <a:solidFill>
                <a:schemeClr val="accent3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1115616" y="583964"/>
            <a:ext cx="11352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latin typeface="Cambria" panose="02040503050406030204" pitchFamily="18" charset="0"/>
              </a:rPr>
              <a:t>Meta 7</a:t>
            </a:r>
            <a:endParaRPr lang="pt-BR" sz="2400" b="1" dirty="0">
              <a:latin typeface="Cambria" panose="02040503050406030204" pitchFamily="18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180" y="1196752"/>
            <a:ext cx="7261994" cy="5509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87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3419872" y="-27384"/>
            <a:ext cx="5307512" cy="777875"/>
          </a:xfrm>
        </p:spPr>
        <p:txBody>
          <a:bodyPr>
            <a:normAutofit fontScale="90000"/>
          </a:bodyPr>
          <a:lstStyle/>
          <a:p>
            <a:r>
              <a:rPr lang="pt-BR" b="1" dirty="0">
                <a:solidFill>
                  <a:schemeClr val="accent3"/>
                </a:solidFill>
              </a:rPr>
              <a:t>Observatório do PNE</a:t>
            </a:r>
            <a:endParaRPr lang="pt-BR" b="1" dirty="0">
              <a:solidFill>
                <a:schemeClr val="accent3"/>
              </a:solidFill>
              <a:latin typeface="Cambria" panose="02040503050406030204" pitchFamily="18" charset="0"/>
            </a:endParaRPr>
          </a:p>
        </p:txBody>
      </p:sp>
      <p:sp>
        <p:nvSpPr>
          <p:cNvPr id="4" name="Right Triangle 3"/>
          <p:cNvSpPr/>
          <p:nvPr/>
        </p:nvSpPr>
        <p:spPr>
          <a:xfrm rot="5400000">
            <a:off x="-1406219" y="1406220"/>
            <a:ext cx="3594100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5" name="Right Triangle 4"/>
          <p:cNvSpPr/>
          <p:nvPr/>
        </p:nvSpPr>
        <p:spPr>
          <a:xfrm rot="5400000" flipH="1" flipV="1">
            <a:off x="7038671" y="4780054"/>
            <a:ext cx="3428998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251" y="798223"/>
            <a:ext cx="1748931" cy="851147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50" b="24595"/>
          <a:stretch/>
        </p:blipFill>
        <p:spPr>
          <a:xfrm>
            <a:off x="5077825" y="805414"/>
            <a:ext cx="1603271" cy="757021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97" b="30824"/>
          <a:stretch/>
        </p:blipFill>
        <p:spPr>
          <a:xfrm>
            <a:off x="7193922" y="3324436"/>
            <a:ext cx="1770566" cy="773373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124" y="1713550"/>
            <a:ext cx="879001" cy="749494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1" t="13185" r="25588" b="13185"/>
          <a:stretch/>
        </p:blipFill>
        <p:spPr>
          <a:xfrm>
            <a:off x="5045101" y="1647413"/>
            <a:ext cx="751618" cy="762836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623" y="2622875"/>
            <a:ext cx="1897771" cy="583362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96"/>
          <a:stretch/>
        </p:blipFill>
        <p:spPr>
          <a:xfrm>
            <a:off x="6109112" y="1841309"/>
            <a:ext cx="2711360" cy="337858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91" y="2614545"/>
            <a:ext cx="1483802" cy="628729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5802" y="3390736"/>
            <a:ext cx="1869531" cy="564387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6303" y="2575758"/>
            <a:ext cx="1620639" cy="677595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4" t="9320" r="3462" b="8781"/>
          <a:stretch/>
        </p:blipFill>
        <p:spPr>
          <a:xfrm>
            <a:off x="7380312" y="2554633"/>
            <a:ext cx="1629122" cy="605102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36" b="36265"/>
          <a:stretch/>
        </p:blipFill>
        <p:spPr>
          <a:xfrm>
            <a:off x="154195" y="3356992"/>
            <a:ext cx="1963600" cy="552357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0206" y="3350482"/>
            <a:ext cx="2027554" cy="565376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9066" y="4006794"/>
            <a:ext cx="1635762" cy="718350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7" t="22211" r="4475" b="25942"/>
          <a:stretch/>
        </p:blipFill>
        <p:spPr>
          <a:xfrm>
            <a:off x="4252476" y="4060913"/>
            <a:ext cx="1673255" cy="546781"/>
          </a:xfrm>
          <a:prstGeom prst="rect">
            <a:avLst/>
          </a:prstGeom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7506" y="4296228"/>
            <a:ext cx="877418" cy="1039904"/>
          </a:xfrm>
          <a:prstGeom prst="rect">
            <a:avLst/>
          </a:prstGeom>
        </p:spPr>
      </p:pic>
      <p:pic>
        <p:nvPicPr>
          <p:cNvPr id="27" name="Imagem 26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4" t="7787" r="7529" b="10799"/>
          <a:stretch/>
        </p:blipFill>
        <p:spPr>
          <a:xfrm>
            <a:off x="6277255" y="3310084"/>
            <a:ext cx="758110" cy="816427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271" y="4845026"/>
            <a:ext cx="1769391" cy="424037"/>
          </a:xfrm>
          <a:prstGeom prst="rect">
            <a:avLst/>
          </a:prstGeom>
        </p:spPr>
      </p:pic>
      <p:sp>
        <p:nvSpPr>
          <p:cNvPr id="30" name="CaixaDeTexto 29"/>
          <p:cNvSpPr txBox="1"/>
          <p:nvPr/>
        </p:nvSpPr>
        <p:spPr>
          <a:xfrm>
            <a:off x="236238" y="5982303"/>
            <a:ext cx="16358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latin typeface="Cambria" panose="02040503050406030204" pitchFamily="18" charset="0"/>
              </a:rPr>
              <a:t>COORDENAÇÃO</a:t>
            </a:r>
            <a:endParaRPr lang="pt-BR" sz="1600" b="1" dirty="0">
              <a:latin typeface="Cambria" panose="02040503050406030204" pitchFamily="18" charset="0"/>
            </a:endParaRPr>
          </a:p>
        </p:txBody>
      </p:sp>
      <p:sp>
        <p:nvSpPr>
          <p:cNvPr id="32" name="CaixaDeTexto 31"/>
          <p:cNvSpPr txBox="1"/>
          <p:nvPr/>
        </p:nvSpPr>
        <p:spPr>
          <a:xfrm>
            <a:off x="4876188" y="6009885"/>
            <a:ext cx="8004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latin typeface="Cambria" panose="02040503050406030204" pitchFamily="18" charset="0"/>
              </a:rPr>
              <a:t>APOIO</a:t>
            </a:r>
            <a:endParaRPr lang="pt-BR" sz="1600" b="1" dirty="0">
              <a:latin typeface="Cambria" panose="02040503050406030204" pitchFamily="18" charset="0"/>
            </a:endParaRPr>
          </a:p>
        </p:txBody>
      </p:sp>
      <p:pic>
        <p:nvPicPr>
          <p:cNvPr id="33" name="Imagem 32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3" r="5487"/>
          <a:stretch/>
        </p:blipFill>
        <p:spPr>
          <a:xfrm>
            <a:off x="6782034" y="764704"/>
            <a:ext cx="2110446" cy="815260"/>
          </a:xfrm>
          <a:prstGeom prst="rect">
            <a:avLst/>
          </a:prstGeom>
        </p:spPr>
      </p:pic>
      <p:pic>
        <p:nvPicPr>
          <p:cNvPr id="34" name="Imagem 33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81934" y="4016565"/>
            <a:ext cx="2139398" cy="680219"/>
          </a:xfrm>
          <a:prstGeom prst="rect">
            <a:avLst/>
          </a:prstGeom>
        </p:spPr>
      </p:pic>
      <p:pic>
        <p:nvPicPr>
          <p:cNvPr id="35" name="Imagem 34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803" y="2492204"/>
            <a:ext cx="1706825" cy="932893"/>
          </a:xfrm>
          <a:prstGeom prst="rect">
            <a:avLst/>
          </a:prstGeom>
        </p:spPr>
      </p:pic>
      <p:pic>
        <p:nvPicPr>
          <p:cNvPr id="36" name="Imagem 35"/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33" b="16699"/>
          <a:stretch/>
        </p:blipFill>
        <p:spPr>
          <a:xfrm>
            <a:off x="5668683" y="5656420"/>
            <a:ext cx="2213803" cy="1046077"/>
          </a:xfrm>
          <a:prstGeom prst="rect">
            <a:avLst/>
          </a:prstGeom>
        </p:spPr>
      </p:pic>
      <p:pic>
        <p:nvPicPr>
          <p:cNvPr id="37" name="Picture 6" descr="Capa_todospelaeducacao2.png"/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17" t="65861" r="21030" b="16909"/>
          <a:stretch/>
        </p:blipFill>
        <p:spPr>
          <a:xfrm>
            <a:off x="1845003" y="5616954"/>
            <a:ext cx="2442360" cy="1124414"/>
          </a:xfrm>
          <a:prstGeom prst="rect">
            <a:avLst/>
          </a:prstGeom>
        </p:spPr>
      </p:pic>
      <p:pic>
        <p:nvPicPr>
          <p:cNvPr id="38" name="Imagem 37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82" y="850733"/>
            <a:ext cx="1302510" cy="853623"/>
          </a:xfrm>
          <a:prstGeom prst="rect">
            <a:avLst/>
          </a:prstGeom>
        </p:spPr>
      </p:pic>
      <p:pic>
        <p:nvPicPr>
          <p:cNvPr id="39" name="Imagem 38"/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35" t="12027" b="6316"/>
          <a:stretch/>
        </p:blipFill>
        <p:spPr>
          <a:xfrm>
            <a:off x="2095476" y="796259"/>
            <a:ext cx="961481" cy="908097"/>
          </a:xfrm>
          <a:prstGeom prst="rect">
            <a:avLst/>
          </a:prstGeom>
        </p:spPr>
      </p:pic>
      <p:pic>
        <p:nvPicPr>
          <p:cNvPr id="41" name="Imagem 40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40" y="1781902"/>
            <a:ext cx="1972346" cy="612791"/>
          </a:xfrm>
          <a:prstGeom prst="rect">
            <a:avLst/>
          </a:prstGeom>
        </p:spPr>
      </p:pic>
      <p:pic>
        <p:nvPicPr>
          <p:cNvPr id="42" name="Imagem 41"/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04"/>
          <a:stretch/>
        </p:blipFill>
        <p:spPr>
          <a:xfrm>
            <a:off x="2802192" y="1768093"/>
            <a:ext cx="1277616" cy="760413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760" y="4314298"/>
            <a:ext cx="1172583" cy="1003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272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 rot="5400000">
            <a:off x="-1406219" y="1406220"/>
            <a:ext cx="3594100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5" name="Right Triangle 4"/>
          <p:cNvSpPr/>
          <p:nvPr/>
        </p:nvSpPr>
        <p:spPr>
          <a:xfrm rot="5400000" flipH="1" flipV="1">
            <a:off x="7038671" y="4780054"/>
            <a:ext cx="3428998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3275856" y="332658"/>
            <a:ext cx="5451528" cy="7778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pt-BR" sz="3600" b="1" dirty="0" smtClean="0">
                <a:solidFill>
                  <a:schemeClr val="accent3"/>
                </a:solidFill>
              </a:rPr>
              <a:t>Balanço de 3 anos de PNE (2014-2017)</a:t>
            </a:r>
            <a:endParaRPr lang="pt-BR" sz="3600" b="1" dirty="0">
              <a:solidFill>
                <a:schemeClr val="accent3"/>
              </a:solidFill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956" y="2904758"/>
            <a:ext cx="3382784" cy="2786901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7536" y="2276872"/>
            <a:ext cx="5349789" cy="3960440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1242724" y="1815207"/>
            <a:ext cx="11352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latin typeface="Cambria" panose="02040503050406030204" pitchFamily="18" charset="0"/>
              </a:rPr>
              <a:t>Meta 9</a:t>
            </a:r>
            <a:endParaRPr lang="pt-BR" sz="2400" b="1" dirty="0">
              <a:latin typeface="Cambria" panose="02040503050406030204" pitchFamily="18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7536" y="6237312"/>
            <a:ext cx="2019300" cy="39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461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 rot="5400000">
            <a:off x="-1406219" y="1406220"/>
            <a:ext cx="3594100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5" name="Right Triangle 4"/>
          <p:cNvSpPr/>
          <p:nvPr/>
        </p:nvSpPr>
        <p:spPr>
          <a:xfrm rot="5400000" flipH="1" flipV="1">
            <a:off x="7038671" y="4780054"/>
            <a:ext cx="3428998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3275856" y="332658"/>
            <a:ext cx="5451528" cy="7778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pt-BR" sz="3600" b="1" dirty="0" smtClean="0">
                <a:solidFill>
                  <a:schemeClr val="accent3"/>
                </a:solidFill>
              </a:rPr>
              <a:t>Balanço de 3 anos de PNE (2014-2017)</a:t>
            </a:r>
            <a:endParaRPr lang="pt-BR" sz="3600" b="1" dirty="0">
              <a:solidFill>
                <a:schemeClr val="accent3"/>
              </a:solidFill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848601"/>
            <a:ext cx="6178928" cy="4574250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992503" y="1340768"/>
            <a:ext cx="11352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latin typeface="Cambria" panose="02040503050406030204" pitchFamily="18" charset="0"/>
              </a:rPr>
              <a:t>Meta 9</a:t>
            </a:r>
            <a:endParaRPr lang="pt-BR" sz="2400" b="1" dirty="0">
              <a:latin typeface="Cambria" panose="02040503050406030204" pitchFamily="18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6422851"/>
            <a:ext cx="2019300" cy="390525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6177765" y="2427566"/>
            <a:ext cx="296623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FF0000"/>
                </a:solidFill>
                <a:latin typeface="Cambria" panose="02040503050406030204" pitchFamily="18" charset="0"/>
              </a:rPr>
              <a:t>T</a:t>
            </a:r>
            <a:r>
              <a:rPr lang="pt-BR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axa </a:t>
            </a:r>
            <a:r>
              <a:rPr lang="pt-BR" b="1" dirty="0">
                <a:solidFill>
                  <a:srgbClr val="FF0000"/>
                </a:solidFill>
                <a:latin typeface="Cambria" panose="02040503050406030204" pitchFamily="18" charset="0"/>
              </a:rPr>
              <a:t>de analfabetismo da população adulta branca é a metade da taxa de analfabetismo da população adulta </a:t>
            </a:r>
            <a:r>
              <a:rPr lang="pt-BR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negra.</a:t>
            </a:r>
          </a:p>
          <a:p>
            <a:endParaRPr lang="pt-BR" b="1" dirty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r>
              <a:rPr lang="pt-BR" b="1" dirty="0">
                <a:solidFill>
                  <a:srgbClr val="FF0000"/>
                </a:solidFill>
                <a:latin typeface="Cambria" panose="02040503050406030204" pitchFamily="18" charset="0"/>
              </a:rPr>
              <a:t>T</a:t>
            </a:r>
            <a:r>
              <a:rPr lang="pt-BR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axa </a:t>
            </a:r>
            <a:r>
              <a:rPr lang="pt-BR" b="1" dirty="0">
                <a:solidFill>
                  <a:srgbClr val="FF0000"/>
                </a:solidFill>
                <a:latin typeface="Cambria" panose="02040503050406030204" pitchFamily="18" charset="0"/>
              </a:rPr>
              <a:t>de analfabetismo entre os 25% mais pobres da população é 5 vezes superior à taxa de analfabetismo entre os 25% mais </a:t>
            </a:r>
            <a:r>
              <a:rPr lang="pt-BR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ricos.</a:t>
            </a:r>
            <a:endParaRPr lang="pt-BR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73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 rot="5400000">
            <a:off x="-1406219" y="1406220"/>
            <a:ext cx="3594100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5" name="Right Triangle 4"/>
          <p:cNvSpPr/>
          <p:nvPr/>
        </p:nvSpPr>
        <p:spPr>
          <a:xfrm rot="5400000" flipH="1" flipV="1">
            <a:off x="7038671" y="4780054"/>
            <a:ext cx="3428998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3275856" y="332658"/>
            <a:ext cx="5451528" cy="7778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pt-BR" sz="3600" b="1" dirty="0" smtClean="0">
                <a:solidFill>
                  <a:schemeClr val="accent3"/>
                </a:solidFill>
              </a:rPr>
              <a:t>Balanço de 3 anos de PNE (2014-2017)</a:t>
            </a:r>
            <a:endParaRPr lang="pt-BR" sz="3600" b="1" dirty="0">
              <a:solidFill>
                <a:schemeClr val="accent3"/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1412776"/>
            <a:ext cx="7272808" cy="5414557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1043608" y="879700"/>
            <a:ext cx="13179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latin typeface="Cambria" panose="02040503050406030204" pitchFamily="18" charset="0"/>
              </a:rPr>
              <a:t>Meta 15</a:t>
            </a:r>
            <a:endParaRPr lang="pt-BR" sz="2400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810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3"/>
          <a:srcRect l="49512" b="49485"/>
          <a:stretch/>
        </p:blipFill>
        <p:spPr>
          <a:xfrm>
            <a:off x="4690437" y="1392079"/>
            <a:ext cx="3671900" cy="2735160"/>
          </a:xfrm>
          <a:prstGeom prst="rect">
            <a:avLst/>
          </a:prstGeom>
        </p:spPr>
      </p:pic>
      <p:sp>
        <p:nvSpPr>
          <p:cNvPr id="4" name="Right Triangle 3"/>
          <p:cNvSpPr/>
          <p:nvPr/>
        </p:nvSpPr>
        <p:spPr>
          <a:xfrm rot="5400000">
            <a:off x="-1406219" y="1406220"/>
            <a:ext cx="3594100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5" name="Right Triangle 4"/>
          <p:cNvSpPr/>
          <p:nvPr/>
        </p:nvSpPr>
        <p:spPr>
          <a:xfrm rot="5400000" flipH="1" flipV="1">
            <a:off x="7038671" y="4780054"/>
            <a:ext cx="3428998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3275856" y="332658"/>
            <a:ext cx="5451528" cy="7778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pt-BR" sz="3600" b="1" dirty="0" smtClean="0">
                <a:solidFill>
                  <a:schemeClr val="accent3"/>
                </a:solidFill>
              </a:rPr>
              <a:t>Balanço de 3 anos de PNE (2014-2017)</a:t>
            </a:r>
            <a:endParaRPr lang="pt-BR" sz="3600" b="1" dirty="0">
              <a:solidFill>
                <a:schemeClr val="accent3"/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r="50495"/>
          <a:stretch/>
        </p:blipFill>
        <p:spPr>
          <a:xfrm>
            <a:off x="1043608" y="1412776"/>
            <a:ext cx="3600400" cy="5414557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1043608" y="879700"/>
            <a:ext cx="13179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latin typeface="Cambria" panose="02040503050406030204" pitchFamily="18" charset="0"/>
              </a:rPr>
              <a:t>Meta 15</a:t>
            </a:r>
            <a:endParaRPr lang="pt-BR" sz="2400" b="1" dirty="0">
              <a:latin typeface="Cambria" panose="02040503050406030204" pitchFamily="18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4885818" y="4509120"/>
            <a:ext cx="38673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Desigualdade: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Escolas com NSE muito baixo: 13,2% dos professores têm formação em todas as disciplinas que lecionam.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Escolas com NSE muito alto: 68,7%.</a:t>
            </a:r>
            <a:endParaRPr lang="pt-BR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cxnSp>
        <p:nvCxnSpPr>
          <p:cNvPr id="7" name="Conector de seta reta 6"/>
          <p:cNvCxnSpPr/>
          <p:nvPr/>
        </p:nvCxnSpPr>
        <p:spPr>
          <a:xfrm>
            <a:off x="7524328" y="3594103"/>
            <a:ext cx="0" cy="91501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5880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 rot="5400000">
            <a:off x="-1406219" y="1406220"/>
            <a:ext cx="3594100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5" name="Right Triangle 4"/>
          <p:cNvSpPr/>
          <p:nvPr/>
        </p:nvSpPr>
        <p:spPr>
          <a:xfrm rot="5400000" flipH="1" flipV="1">
            <a:off x="7038671" y="4780054"/>
            <a:ext cx="3428998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3275856" y="332658"/>
            <a:ext cx="5451528" cy="7778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pt-BR" sz="3600" b="1" dirty="0" smtClean="0">
                <a:solidFill>
                  <a:schemeClr val="accent3"/>
                </a:solidFill>
              </a:rPr>
              <a:t>Balanço de 3 anos de PNE (2014-2017)</a:t>
            </a:r>
            <a:endParaRPr lang="pt-BR" sz="3600" b="1" dirty="0">
              <a:solidFill>
                <a:schemeClr val="accent3"/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3538" y="1916832"/>
            <a:ext cx="5876925" cy="424815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7531" y="6164982"/>
            <a:ext cx="1838325" cy="428625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4121395" y="3301715"/>
            <a:ext cx="9012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 smtClean="0">
                <a:solidFill>
                  <a:schemeClr val="bg1"/>
                </a:solidFill>
              </a:rPr>
              <a:t>89%</a:t>
            </a:r>
            <a:endParaRPr lang="pt-BR" sz="3200" b="1" dirty="0">
              <a:solidFill>
                <a:schemeClr val="bg1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1437531" y="1455167"/>
            <a:ext cx="13179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latin typeface="Cambria" panose="02040503050406030204" pitchFamily="18" charset="0"/>
              </a:rPr>
              <a:t>Meta 18</a:t>
            </a:r>
            <a:endParaRPr lang="pt-BR" sz="2400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610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 rot="5400000">
            <a:off x="-1406219" y="1406220"/>
            <a:ext cx="3594100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5" name="Right Triangle 4"/>
          <p:cNvSpPr/>
          <p:nvPr/>
        </p:nvSpPr>
        <p:spPr>
          <a:xfrm rot="5400000" flipH="1" flipV="1">
            <a:off x="7038671" y="4780054"/>
            <a:ext cx="3428998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3275856" y="332658"/>
            <a:ext cx="5451528" cy="7778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pt-BR" sz="3600" b="1" dirty="0" smtClean="0">
                <a:solidFill>
                  <a:schemeClr val="accent3"/>
                </a:solidFill>
              </a:rPr>
              <a:t>Balanço de 3 anos de PNE (2014-2017)</a:t>
            </a:r>
            <a:endParaRPr lang="pt-BR" sz="3600" b="1" dirty="0">
              <a:solidFill>
                <a:schemeClr val="accent3"/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559" y="1916832"/>
            <a:ext cx="5876925" cy="424815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2" y="6164982"/>
            <a:ext cx="1838325" cy="428625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3223416" y="3301715"/>
            <a:ext cx="9012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 smtClean="0">
                <a:solidFill>
                  <a:schemeClr val="bg1"/>
                </a:solidFill>
              </a:rPr>
              <a:t>89%</a:t>
            </a:r>
            <a:endParaRPr lang="pt-BR" sz="3200" b="1" dirty="0">
              <a:solidFill>
                <a:schemeClr val="bg1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539552" y="1455167"/>
            <a:ext cx="13179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latin typeface="Cambria" panose="02040503050406030204" pitchFamily="18" charset="0"/>
              </a:rPr>
              <a:t>Meta 18</a:t>
            </a:r>
            <a:endParaRPr lang="pt-BR" sz="2400" b="1" dirty="0">
              <a:latin typeface="Cambria" panose="02040503050406030204" pitchFamily="18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5724128" y="2916994"/>
            <a:ext cx="28803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Norte: 80,4% dos municípios possuem plano de carreira.</a:t>
            </a:r>
          </a:p>
          <a:p>
            <a:endParaRPr lang="pt-BR" sz="2000" b="1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r>
              <a:rPr lang="pt-BR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No Sul, são 96,1% dos municípios.</a:t>
            </a:r>
            <a:endParaRPr lang="pt-BR" sz="2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3386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 rot="5400000">
            <a:off x="-1406219" y="1406220"/>
            <a:ext cx="3594100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5" name="Right Triangle 4"/>
          <p:cNvSpPr/>
          <p:nvPr/>
        </p:nvSpPr>
        <p:spPr>
          <a:xfrm rot="5400000" flipH="1" flipV="1">
            <a:off x="7038671" y="4780054"/>
            <a:ext cx="3428998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3275856" y="332658"/>
            <a:ext cx="5451528" cy="7778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pt-BR" sz="3600" b="1" dirty="0" smtClean="0">
                <a:solidFill>
                  <a:schemeClr val="accent3"/>
                </a:solidFill>
              </a:rPr>
              <a:t>Balanço de 3 anos de PNE (2014-2017)</a:t>
            </a:r>
            <a:endParaRPr lang="pt-BR" sz="3600" b="1" dirty="0">
              <a:solidFill>
                <a:schemeClr val="accent3"/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6379418"/>
            <a:ext cx="1800225" cy="36195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9632" y="1413969"/>
            <a:ext cx="6651229" cy="4878302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7040110" y="3594103"/>
            <a:ext cx="870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latin typeface="Cambria" panose="02040503050406030204" pitchFamily="18" charset="0"/>
              </a:rPr>
              <a:t>45,5%</a:t>
            </a:r>
            <a:endParaRPr lang="pt-BR" b="1" dirty="0">
              <a:latin typeface="Cambria" panose="02040503050406030204" pitchFamily="18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1237786" y="952304"/>
            <a:ext cx="13179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latin typeface="Cambria" panose="02040503050406030204" pitchFamily="18" charset="0"/>
              </a:rPr>
              <a:t>Meta 19</a:t>
            </a:r>
            <a:endParaRPr lang="pt-BR" sz="2400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917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 rot="5400000">
            <a:off x="-1406219" y="1406220"/>
            <a:ext cx="3594100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5" name="Right Triangle 4"/>
          <p:cNvSpPr/>
          <p:nvPr/>
        </p:nvSpPr>
        <p:spPr>
          <a:xfrm rot="5400000" flipH="1" flipV="1">
            <a:off x="7038671" y="4780054"/>
            <a:ext cx="3428998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3275856" y="332658"/>
            <a:ext cx="5451528" cy="7778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pt-BR" sz="3600" b="1" dirty="0" smtClean="0">
                <a:solidFill>
                  <a:schemeClr val="accent3"/>
                </a:solidFill>
              </a:rPr>
              <a:t>Balanço de 3 anos de PNE (2014-2017)</a:t>
            </a:r>
            <a:endParaRPr lang="pt-BR" sz="3600" b="1" dirty="0">
              <a:solidFill>
                <a:schemeClr val="accent3"/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1484784"/>
            <a:ext cx="6529908" cy="4832132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3648" y="6394276"/>
            <a:ext cx="1895475" cy="419100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7020272" y="2987660"/>
            <a:ext cx="1007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latin typeface="Cambria" panose="02040503050406030204" pitchFamily="18" charset="0"/>
              </a:rPr>
              <a:t>64,29%</a:t>
            </a:r>
            <a:endParaRPr lang="pt-BR" b="1" dirty="0">
              <a:latin typeface="Cambria" panose="02040503050406030204" pitchFamily="18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1237786" y="952304"/>
            <a:ext cx="13179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latin typeface="Cambria" panose="02040503050406030204" pitchFamily="18" charset="0"/>
              </a:rPr>
              <a:t>Meta 19</a:t>
            </a:r>
            <a:endParaRPr lang="pt-BR" sz="2400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7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 rot="5400000">
            <a:off x="-1406219" y="1406220"/>
            <a:ext cx="3594100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5" name="Right Triangle 4"/>
          <p:cNvSpPr/>
          <p:nvPr/>
        </p:nvSpPr>
        <p:spPr>
          <a:xfrm rot="5400000" flipH="1" flipV="1">
            <a:off x="7038671" y="4780054"/>
            <a:ext cx="3428998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3275856" y="332658"/>
            <a:ext cx="5451528" cy="7778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pt-BR" sz="3600" b="1" dirty="0" smtClean="0">
                <a:solidFill>
                  <a:schemeClr val="accent3"/>
                </a:solidFill>
              </a:rPr>
              <a:t>Balanço de 3 anos de PNE (2014-2017)</a:t>
            </a:r>
            <a:endParaRPr lang="pt-BR" sz="3600" b="1" dirty="0">
              <a:solidFill>
                <a:schemeClr val="accent3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683568" y="1649208"/>
            <a:ext cx="38635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latin typeface="Cambria" panose="02040503050406030204" pitchFamily="18" charset="0"/>
              </a:rPr>
              <a:t>Plano de metas X Plano de ação</a:t>
            </a:r>
            <a:endParaRPr lang="pt-BR" sz="2000" b="1" dirty="0">
              <a:latin typeface="Cambria" panose="02040503050406030204" pitchFamily="18" charset="0"/>
            </a:endParaRPr>
          </a:p>
        </p:txBody>
      </p:sp>
      <p:grpSp>
        <p:nvGrpSpPr>
          <p:cNvPr id="15" name="Grupo 14"/>
          <p:cNvGrpSpPr/>
          <p:nvPr/>
        </p:nvGrpSpPr>
        <p:grpSpPr>
          <a:xfrm>
            <a:off x="781664" y="2564186"/>
            <a:ext cx="2058888" cy="3063540"/>
            <a:chOff x="2513113" y="2420286"/>
            <a:chExt cx="2058888" cy="3063540"/>
          </a:xfrm>
        </p:grpSpPr>
        <p:pic>
          <p:nvPicPr>
            <p:cNvPr id="11" name="Imagem 10"/>
            <p:cNvPicPr>
              <a:picLocks noChangeAspect="1"/>
            </p:cNvPicPr>
            <p:nvPr/>
          </p:nvPicPr>
          <p:blipFill rotWithShape="1">
            <a:blip r:embed="rId3"/>
            <a:srcRect r="49139"/>
            <a:stretch/>
          </p:blipFill>
          <p:spPr>
            <a:xfrm>
              <a:off x="2513113" y="2420286"/>
              <a:ext cx="2058888" cy="790575"/>
            </a:xfrm>
            <a:prstGeom prst="rect">
              <a:avLst/>
            </a:prstGeom>
          </p:spPr>
        </p:pic>
        <p:pic>
          <p:nvPicPr>
            <p:cNvPr id="12" name="Imagem 11"/>
            <p:cNvPicPr>
              <a:picLocks noChangeAspect="1"/>
            </p:cNvPicPr>
            <p:nvPr/>
          </p:nvPicPr>
          <p:blipFill rotWithShape="1">
            <a:blip r:embed="rId4"/>
            <a:srcRect r="50194"/>
            <a:stretch/>
          </p:blipFill>
          <p:spPr>
            <a:xfrm>
              <a:off x="2513113" y="4087996"/>
              <a:ext cx="2058887" cy="676275"/>
            </a:xfrm>
            <a:prstGeom prst="rect">
              <a:avLst/>
            </a:prstGeom>
          </p:spPr>
        </p:pic>
        <p:pic>
          <p:nvPicPr>
            <p:cNvPr id="13" name="Imagem 12"/>
            <p:cNvPicPr>
              <a:picLocks noChangeAspect="1"/>
            </p:cNvPicPr>
            <p:nvPr/>
          </p:nvPicPr>
          <p:blipFill rotWithShape="1">
            <a:blip r:embed="rId3"/>
            <a:srcRect l="51585"/>
            <a:stretch/>
          </p:blipFill>
          <p:spPr>
            <a:xfrm>
              <a:off x="2513113" y="3254141"/>
              <a:ext cx="1959893" cy="790575"/>
            </a:xfrm>
            <a:prstGeom prst="rect">
              <a:avLst/>
            </a:prstGeom>
          </p:spPr>
        </p:pic>
        <p:pic>
          <p:nvPicPr>
            <p:cNvPr id="14" name="Imagem 13"/>
            <p:cNvPicPr>
              <a:picLocks noChangeAspect="1"/>
            </p:cNvPicPr>
            <p:nvPr/>
          </p:nvPicPr>
          <p:blipFill rotWithShape="1">
            <a:blip r:embed="rId4"/>
            <a:srcRect l="51191"/>
            <a:stretch/>
          </p:blipFill>
          <p:spPr>
            <a:xfrm>
              <a:off x="2513113" y="4807551"/>
              <a:ext cx="2017694" cy="676275"/>
            </a:xfrm>
            <a:prstGeom prst="rect">
              <a:avLst/>
            </a:prstGeom>
          </p:spPr>
        </p:pic>
      </p:grpSp>
      <p:pic>
        <p:nvPicPr>
          <p:cNvPr id="16" name="Imagem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5553" y="5161756"/>
            <a:ext cx="1905000" cy="571500"/>
          </a:xfrm>
          <a:prstGeom prst="rect">
            <a:avLst/>
          </a:prstGeom>
        </p:spPr>
      </p:pic>
      <p:sp>
        <p:nvSpPr>
          <p:cNvPr id="17" name="Chave direita 16"/>
          <p:cNvSpPr/>
          <p:nvPr/>
        </p:nvSpPr>
        <p:spPr>
          <a:xfrm>
            <a:off x="3059832" y="2483571"/>
            <a:ext cx="864096" cy="3321693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44208" y="3436875"/>
            <a:ext cx="1866900" cy="676275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44208" y="4247012"/>
            <a:ext cx="1895475" cy="581025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87070" y="4871217"/>
            <a:ext cx="1809750" cy="819150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70108" y="2666031"/>
            <a:ext cx="1809750" cy="600075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59002" y="3389498"/>
            <a:ext cx="1828800" cy="571500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39952" y="3975834"/>
            <a:ext cx="1847850" cy="581025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64335" y="4602878"/>
            <a:ext cx="1895475" cy="514350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58296" y="2788919"/>
            <a:ext cx="1866900" cy="58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023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 rot="5400000">
            <a:off x="-1406219" y="1406220"/>
            <a:ext cx="3594100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5" name="Right Triangle 4"/>
          <p:cNvSpPr/>
          <p:nvPr/>
        </p:nvSpPr>
        <p:spPr>
          <a:xfrm rot="5400000" flipH="1" flipV="1">
            <a:off x="7038671" y="4780054"/>
            <a:ext cx="3428998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3275856" y="332658"/>
            <a:ext cx="5451528" cy="7778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pt-BR" sz="3600" b="1" dirty="0" smtClean="0">
                <a:solidFill>
                  <a:schemeClr val="accent3"/>
                </a:solidFill>
              </a:rPr>
              <a:t>Balanço de 3 anos de PNE (2014-2017)</a:t>
            </a:r>
            <a:endParaRPr lang="pt-BR" sz="3600" b="1" dirty="0">
              <a:solidFill>
                <a:schemeClr val="accent3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683568" y="1649208"/>
            <a:ext cx="38635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latin typeface="Cambria" panose="02040503050406030204" pitchFamily="18" charset="0"/>
              </a:rPr>
              <a:t>Plano de metas X Plano de ação</a:t>
            </a:r>
            <a:endParaRPr lang="pt-BR" sz="2000" b="1" dirty="0">
              <a:latin typeface="Cambria" panose="02040503050406030204" pitchFamily="18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568739" y="3573016"/>
            <a:ext cx="245297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srgbClr val="000000"/>
                </a:solidFill>
                <a:latin typeface="Cambria" panose="02040503050406030204" pitchFamily="18" charset="0"/>
              </a:rPr>
              <a:t>Sistema Nacional de Educação</a:t>
            </a:r>
            <a:endParaRPr lang="pt-BR" sz="2800" dirty="0"/>
          </a:p>
        </p:txBody>
      </p:sp>
      <p:pic>
        <p:nvPicPr>
          <p:cNvPr id="26" name="Imagem 25"/>
          <p:cNvPicPr>
            <a:picLocks noChangeAspect="1"/>
          </p:cNvPicPr>
          <p:nvPr/>
        </p:nvPicPr>
        <p:blipFill rotWithShape="1">
          <a:blip r:embed="rId3"/>
          <a:srcRect l="6475" t="31031" r="6345" b="28518"/>
          <a:stretch/>
        </p:blipFill>
        <p:spPr>
          <a:xfrm>
            <a:off x="6530331" y="5824325"/>
            <a:ext cx="1656184" cy="340979"/>
          </a:xfrm>
          <a:prstGeom prst="rect">
            <a:avLst/>
          </a:prstGeom>
        </p:spPr>
      </p:pic>
      <p:pic>
        <p:nvPicPr>
          <p:cNvPr id="27" name="Imagem 26"/>
          <p:cNvPicPr>
            <a:picLocks noChangeAspect="1"/>
          </p:cNvPicPr>
          <p:nvPr/>
        </p:nvPicPr>
        <p:blipFill rotWithShape="1">
          <a:blip r:embed="rId4"/>
          <a:srcRect t="11544" r="49139" b="24698"/>
          <a:stretch/>
        </p:blipFill>
        <p:spPr>
          <a:xfrm>
            <a:off x="3434998" y="2276872"/>
            <a:ext cx="2058888" cy="504056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/>
        </p:nvPicPr>
        <p:blipFill rotWithShape="1">
          <a:blip r:embed="rId5"/>
          <a:srcRect l="4992" t="19278" r="10432" b="22762"/>
          <a:stretch/>
        </p:blipFill>
        <p:spPr>
          <a:xfrm>
            <a:off x="3434998" y="2780928"/>
            <a:ext cx="1668576" cy="449233"/>
          </a:xfrm>
          <a:prstGeom prst="rect">
            <a:avLst/>
          </a:prstGeom>
        </p:spPr>
      </p:pic>
      <p:pic>
        <p:nvPicPr>
          <p:cNvPr id="29" name="Imagem 28"/>
          <p:cNvPicPr>
            <a:picLocks noChangeAspect="1"/>
          </p:cNvPicPr>
          <p:nvPr/>
        </p:nvPicPr>
        <p:blipFill rotWithShape="1">
          <a:blip r:embed="rId6"/>
          <a:srcRect l="5875" t="36345" r="6330" b="30978"/>
          <a:stretch/>
        </p:blipFill>
        <p:spPr>
          <a:xfrm>
            <a:off x="3491879" y="3266288"/>
            <a:ext cx="1697405" cy="306728"/>
          </a:xfrm>
          <a:prstGeom prst="rect">
            <a:avLst/>
          </a:prstGeom>
        </p:spPr>
      </p:pic>
      <p:pic>
        <p:nvPicPr>
          <p:cNvPr id="30" name="Imagem 29"/>
          <p:cNvPicPr>
            <a:picLocks noChangeAspect="1"/>
          </p:cNvPicPr>
          <p:nvPr/>
        </p:nvPicPr>
        <p:blipFill rotWithShape="1">
          <a:blip r:embed="rId7"/>
          <a:srcRect t="31025"/>
          <a:stretch/>
        </p:blipFill>
        <p:spPr>
          <a:xfrm>
            <a:off x="3491879" y="3612873"/>
            <a:ext cx="2620272" cy="320183"/>
          </a:xfrm>
          <a:prstGeom prst="rect">
            <a:avLst/>
          </a:prstGeom>
        </p:spPr>
      </p:pic>
      <p:pic>
        <p:nvPicPr>
          <p:cNvPr id="31" name="Imagem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97380" y="3893199"/>
            <a:ext cx="2828614" cy="831945"/>
          </a:xfrm>
          <a:prstGeom prst="rect">
            <a:avLst/>
          </a:prstGeom>
        </p:spPr>
      </p:pic>
      <p:pic>
        <p:nvPicPr>
          <p:cNvPr id="32" name="Imagem 3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94913" y="4750800"/>
            <a:ext cx="2570996" cy="1054464"/>
          </a:xfrm>
          <a:prstGeom prst="rect">
            <a:avLst/>
          </a:prstGeom>
        </p:spPr>
      </p:pic>
      <p:pic>
        <p:nvPicPr>
          <p:cNvPr id="33" name="Imagem 3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46665" y="5841140"/>
            <a:ext cx="1972313" cy="540188"/>
          </a:xfrm>
          <a:prstGeom prst="rect">
            <a:avLst/>
          </a:prstGeom>
        </p:spPr>
      </p:pic>
      <p:pic>
        <p:nvPicPr>
          <p:cNvPr id="34" name="Imagem 3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80039" y="2330846"/>
            <a:ext cx="2434277" cy="522479"/>
          </a:xfrm>
          <a:prstGeom prst="rect">
            <a:avLst/>
          </a:prstGeom>
        </p:spPr>
      </p:pic>
      <p:pic>
        <p:nvPicPr>
          <p:cNvPr id="35" name="Imagem 3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88787" y="2910716"/>
            <a:ext cx="2403693" cy="432000"/>
          </a:xfrm>
          <a:prstGeom prst="rect">
            <a:avLst/>
          </a:prstGeom>
        </p:spPr>
      </p:pic>
      <p:pic>
        <p:nvPicPr>
          <p:cNvPr id="36" name="Imagem 3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44208" y="3386599"/>
            <a:ext cx="1957635" cy="306618"/>
          </a:xfrm>
          <a:prstGeom prst="rect">
            <a:avLst/>
          </a:prstGeom>
        </p:spPr>
      </p:pic>
      <p:pic>
        <p:nvPicPr>
          <p:cNvPr id="37" name="Imagem 3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88787" y="3782685"/>
            <a:ext cx="2396564" cy="472562"/>
          </a:xfrm>
          <a:prstGeom prst="rect">
            <a:avLst/>
          </a:prstGeom>
        </p:spPr>
      </p:pic>
      <p:pic>
        <p:nvPicPr>
          <p:cNvPr id="38" name="Imagem 3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80039" y="4272924"/>
            <a:ext cx="2448000" cy="306000"/>
          </a:xfrm>
          <a:prstGeom prst="rect">
            <a:avLst/>
          </a:prstGeom>
        </p:spPr>
      </p:pic>
      <p:pic>
        <p:nvPicPr>
          <p:cNvPr id="39" name="Imagem 3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6417" y="4610735"/>
            <a:ext cx="2476957" cy="270000"/>
          </a:xfrm>
          <a:prstGeom prst="rect">
            <a:avLst/>
          </a:prstGeom>
        </p:spPr>
      </p:pic>
      <p:pic>
        <p:nvPicPr>
          <p:cNvPr id="40" name="Imagem 39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6417" y="4958926"/>
            <a:ext cx="1798412" cy="534663"/>
          </a:xfrm>
          <a:prstGeom prst="rect">
            <a:avLst/>
          </a:prstGeom>
        </p:spPr>
      </p:pic>
      <p:pic>
        <p:nvPicPr>
          <p:cNvPr id="41" name="Imagem 40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80039" y="5510253"/>
            <a:ext cx="1239652" cy="288000"/>
          </a:xfrm>
          <a:prstGeom prst="rect">
            <a:avLst/>
          </a:prstGeom>
        </p:spPr>
      </p:pic>
      <p:sp>
        <p:nvSpPr>
          <p:cNvPr id="42" name="Chave direita 41"/>
          <p:cNvSpPr/>
          <p:nvPr/>
        </p:nvSpPr>
        <p:spPr>
          <a:xfrm>
            <a:off x="2195736" y="2240996"/>
            <a:ext cx="1119251" cy="4140331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4052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 rot="5400000">
            <a:off x="-1406219" y="1406220"/>
            <a:ext cx="3594100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5" name="Right Triangle 4"/>
          <p:cNvSpPr/>
          <p:nvPr/>
        </p:nvSpPr>
        <p:spPr>
          <a:xfrm rot="5400000" flipH="1" flipV="1">
            <a:off x="7038671" y="4780054"/>
            <a:ext cx="3428998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1433863"/>
            <a:ext cx="7673282" cy="4320480"/>
          </a:xfrm>
          <a:prstGeom prst="rect">
            <a:avLst/>
          </a:prstGeom>
        </p:spPr>
      </p:pic>
      <p:sp>
        <p:nvSpPr>
          <p:cNvPr id="20" name="Título 1"/>
          <p:cNvSpPr txBox="1">
            <a:spLocks/>
          </p:cNvSpPr>
          <p:nvPr/>
        </p:nvSpPr>
        <p:spPr>
          <a:xfrm>
            <a:off x="3419872" y="58837"/>
            <a:ext cx="5307512" cy="7778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pt-BR" b="1" dirty="0" smtClean="0">
                <a:solidFill>
                  <a:schemeClr val="accent3"/>
                </a:solidFill>
              </a:rPr>
              <a:t>Observatório do PNE</a:t>
            </a:r>
            <a:endParaRPr lang="pt-BR" b="1" dirty="0">
              <a:solidFill>
                <a:schemeClr val="accent3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983862" y="5887498"/>
            <a:ext cx="35047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latin typeface="Cambria" panose="02040503050406030204" pitchFamily="18" charset="0"/>
                <a:hlinkClick r:id="rId4" tooltip="Compartilhar link"/>
              </a:rPr>
              <a:t>https://youtu.be/y_yh6oedfww</a:t>
            </a:r>
            <a:endParaRPr lang="pt-BR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638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Right Triangle 283"/>
          <p:cNvSpPr/>
          <p:nvPr/>
        </p:nvSpPr>
        <p:spPr>
          <a:xfrm rot="5400000">
            <a:off x="-1406219" y="1406220"/>
            <a:ext cx="3594100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285" name="Right Triangle 284"/>
          <p:cNvSpPr/>
          <p:nvPr/>
        </p:nvSpPr>
        <p:spPr>
          <a:xfrm rot="5400000" flipH="1" flipV="1">
            <a:off x="7038671" y="4780054"/>
            <a:ext cx="3428998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4405" y="404664"/>
            <a:ext cx="4584509" cy="5112568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2051720" y="5805264"/>
            <a:ext cx="53705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>
                <a:latin typeface="Cambria" panose="02040503050406030204" pitchFamily="18" charset="0"/>
              </a:rPr>
              <a:t>www.todospelaeducacao.org.br</a:t>
            </a:r>
            <a:endParaRPr lang="pt-BR" sz="2800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0114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4" grpId="0" animBg="1"/>
      <p:bldP spid="28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Right Triangle 283"/>
          <p:cNvSpPr/>
          <p:nvPr/>
        </p:nvSpPr>
        <p:spPr>
          <a:xfrm rot="5400000">
            <a:off x="-1406219" y="1406220"/>
            <a:ext cx="3594100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285" name="Right Triangle 284"/>
          <p:cNvSpPr/>
          <p:nvPr/>
        </p:nvSpPr>
        <p:spPr>
          <a:xfrm rot="5400000" flipH="1" flipV="1">
            <a:off x="7038671" y="4780054"/>
            <a:ext cx="3428998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2" name="CaixaDeTexto 1"/>
          <p:cNvSpPr txBox="1"/>
          <p:nvPr/>
        </p:nvSpPr>
        <p:spPr>
          <a:xfrm>
            <a:off x="390831" y="2564904"/>
            <a:ext cx="87129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600" b="1" dirty="0" smtClean="0">
                <a:solidFill>
                  <a:srgbClr val="000000"/>
                </a:solidFill>
                <a:latin typeface="Cambria" panose="02040503050406030204" pitchFamily="18" charset="0"/>
              </a:rPr>
              <a:t>Obrigada!</a:t>
            </a:r>
            <a:endParaRPr lang="pt-BR" sz="9600" b="1" dirty="0">
              <a:solidFill>
                <a:srgbClr val="00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5287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4" grpId="0" animBg="1"/>
      <p:bldP spid="28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3275856" y="332658"/>
            <a:ext cx="5451528" cy="777875"/>
          </a:xfrm>
        </p:spPr>
        <p:txBody>
          <a:bodyPr>
            <a:noAutofit/>
          </a:bodyPr>
          <a:lstStyle/>
          <a:p>
            <a:r>
              <a:rPr lang="pt-BR" sz="3600" b="1" dirty="0" smtClean="0">
                <a:solidFill>
                  <a:schemeClr val="accent3"/>
                </a:solidFill>
                <a:latin typeface="Cambria" panose="02040503050406030204" pitchFamily="18" charset="0"/>
              </a:rPr>
              <a:t>Balanço de 3 anos de PNE (2014-2017)</a:t>
            </a:r>
            <a:endParaRPr lang="pt-BR" sz="3600" b="1" dirty="0">
              <a:solidFill>
                <a:schemeClr val="accent3"/>
              </a:solidFill>
              <a:latin typeface="Cambria" panose="02040503050406030204" pitchFamily="18" charset="0"/>
            </a:endParaRPr>
          </a:p>
        </p:txBody>
      </p:sp>
      <p:sp>
        <p:nvSpPr>
          <p:cNvPr id="4" name="Right Triangle 3"/>
          <p:cNvSpPr/>
          <p:nvPr/>
        </p:nvSpPr>
        <p:spPr>
          <a:xfrm rot="5400000">
            <a:off x="-1406219" y="1406220"/>
            <a:ext cx="3594100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5" name="Right Triangle 4"/>
          <p:cNvSpPr/>
          <p:nvPr/>
        </p:nvSpPr>
        <p:spPr>
          <a:xfrm rot="5400000" flipH="1" flipV="1">
            <a:off x="7038671" y="4780054"/>
            <a:ext cx="3428998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7" name="Retângulo 6"/>
          <p:cNvSpPr/>
          <p:nvPr/>
        </p:nvSpPr>
        <p:spPr>
          <a:xfrm>
            <a:off x="1243757" y="6093296"/>
            <a:ext cx="67803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>
                <a:solidFill>
                  <a:srgbClr val="0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8 </a:t>
            </a:r>
            <a:r>
              <a:rPr lang="pt-BR" sz="2800" b="1" dirty="0" smtClean="0">
                <a:solidFill>
                  <a:srgbClr val="0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metas com </a:t>
            </a:r>
            <a:r>
              <a:rPr lang="pt-BR" sz="2800" b="1" dirty="0">
                <a:solidFill>
                  <a:srgbClr val="0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prazos intermediários </a:t>
            </a:r>
            <a:r>
              <a:rPr lang="pt-BR" sz="2800" b="1" dirty="0" smtClean="0">
                <a:solidFill>
                  <a:srgbClr val="0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vencidos</a:t>
            </a:r>
            <a:endParaRPr lang="pt-BR" sz="2800" b="1" dirty="0">
              <a:solidFill>
                <a:srgbClr val="000000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9" name="Grupo 18"/>
          <p:cNvGrpSpPr/>
          <p:nvPr/>
        </p:nvGrpSpPr>
        <p:grpSpPr>
          <a:xfrm>
            <a:off x="514665" y="1504093"/>
            <a:ext cx="8488844" cy="4415031"/>
            <a:chOff x="514665" y="1504093"/>
            <a:chExt cx="8488844" cy="4415031"/>
          </a:xfrm>
        </p:grpSpPr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4665" y="1512482"/>
              <a:ext cx="8238505" cy="4406642"/>
            </a:xfrm>
            <a:prstGeom prst="rect">
              <a:avLst/>
            </a:prstGeom>
          </p:spPr>
        </p:pic>
        <p:sp>
          <p:nvSpPr>
            <p:cNvPr id="10" name="Elipse 9"/>
            <p:cNvSpPr/>
            <p:nvPr/>
          </p:nvSpPr>
          <p:spPr>
            <a:xfrm>
              <a:off x="514665" y="1512482"/>
              <a:ext cx="2113119" cy="76439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Elipse 11"/>
            <p:cNvSpPr/>
            <p:nvPr/>
          </p:nvSpPr>
          <p:spPr>
            <a:xfrm>
              <a:off x="4759087" y="1512482"/>
              <a:ext cx="2113119" cy="76439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Elipse 12"/>
            <p:cNvSpPr/>
            <p:nvPr/>
          </p:nvSpPr>
          <p:spPr>
            <a:xfrm>
              <a:off x="6890390" y="1504093"/>
              <a:ext cx="2113119" cy="76439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Elipse 13"/>
            <p:cNvSpPr/>
            <p:nvPr/>
          </p:nvSpPr>
          <p:spPr>
            <a:xfrm>
              <a:off x="4759086" y="2447988"/>
              <a:ext cx="2113119" cy="76439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Elipse 14"/>
            <p:cNvSpPr/>
            <p:nvPr/>
          </p:nvSpPr>
          <p:spPr>
            <a:xfrm>
              <a:off x="553400" y="3261027"/>
              <a:ext cx="2080617" cy="909552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Elipse 15"/>
            <p:cNvSpPr/>
            <p:nvPr/>
          </p:nvSpPr>
          <p:spPr>
            <a:xfrm>
              <a:off x="4633916" y="4194682"/>
              <a:ext cx="2113119" cy="76439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Elipse 16"/>
            <p:cNvSpPr/>
            <p:nvPr/>
          </p:nvSpPr>
          <p:spPr>
            <a:xfrm>
              <a:off x="2520797" y="5121307"/>
              <a:ext cx="2113119" cy="76439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Elipse 17"/>
            <p:cNvSpPr/>
            <p:nvPr/>
          </p:nvSpPr>
          <p:spPr>
            <a:xfrm>
              <a:off x="4633916" y="5121307"/>
              <a:ext cx="2113119" cy="76439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561917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3275856" y="332658"/>
            <a:ext cx="5451528" cy="777875"/>
          </a:xfrm>
        </p:spPr>
        <p:txBody>
          <a:bodyPr>
            <a:noAutofit/>
          </a:bodyPr>
          <a:lstStyle/>
          <a:p>
            <a:r>
              <a:rPr lang="pt-BR" sz="3600" b="1" dirty="0" smtClean="0">
                <a:solidFill>
                  <a:schemeClr val="accent3"/>
                </a:solidFill>
                <a:latin typeface="Cambria" panose="02040503050406030204" pitchFamily="18" charset="0"/>
              </a:rPr>
              <a:t>Balanço de 3 anos de PNE (2014-2017)</a:t>
            </a:r>
            <a:endParaRPr lang="pt-BR" sz="3600" b="1" dirty="0">
              <a:solidFill>
                <a:schemeClr val="accent3"/>
              </a:solidFill>
              <a:latin typeface="Cambria" panose="02040503050406030204" pitchFamily="18" charset="0"/>
            </a:endParaRPr>
          </a:p>
        </p:txBody>
      </p:sp>
      <p:sp>
        <p:nvSpPr>
          <p:cNvPr id="4" name="Right Triangle 3"/>
          <p:cNvSpPr/>
          <p:nvPr/>
        </p:nvSpPr>
        <p:spPr>
          <a:xfrm rot="5400000">
            <a:off x="-1406219" y="1406220"/>
            <a:ext cx="3594100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5" name="Right Triangle 4"/>
          <p:cNvSpPr/>
          <p:nvPr/>
        </p:nvSpPr>
        <p:spPr>
          <a:xfrm rot="5400000" flipH="1" flipV="1">
            <a:off x="7038671" y="4780054"/>
            <a:ext cx="3428998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665" y="1512482"/>
            <a:ext cx="8238505" cy="4406642"/>
          </a:xfrm>
          <a:prstGeom prst="rect">
            <a:avLst/>
          </a:prstGeom>
        </p:spPr>
      </p:pic>
      <p:sp>
        <p:nvSpPr>
          <p:cNvPr id="10" name="Elipse 9"/>
          <p:cNvSpPr/>
          <p:nvPr/>
        </p:nvSpPr>
        <p:spPr>
          <a:xfrm>
            <a:off x="2533338" y="1512482"/>
            <a:ext cx="2113119" cy="7643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6" name="Conector de seta reta 5"/>
          <p:cNvCxnSpPr>
            <a:stCxn id="10" idx="4"/>
          </p:cNvCxnSpPr>
          <p:nvPr/>
        </p:nvCxnSpPr>
        <p:spPr>
          <a:xfrm flipH="1">
            <a:off x="3589897" y="2276872"/>
            <a:ext cx="1" cy="381642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/>
        </p:nvSpPr>
        <p:spPr>
          <a:xfrm>
            <a:off x="3527917" y="6093296"/>
            <a:ext cx="41400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/>
              <a:t>Emenda Constitucional 59 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198435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55275" y="1916832"/>
            <a:ext cx="3737946" cy="229417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3600" b="1" dirty="0" smtClean="0"/>
              <a:t>Total</a:t>
            </a:r>
            <a:r>
              <a:rPr lang="pt-BR" sz="3600" dirty="0" smtClean="0"/>
              <a:t>:</a:t>
            </a:r>
          </a:p>
          <a:p>
            <a:r>
              <a:rPr lang="pt-BR" sz="3600" dirty="0" smtClean="0"/>
              <a:t>254 estratégias</a:t>
            </a:r>
          </a:p>
          <a:p>
            <a:r>
              <a:rPr lang="pt-BR" sz="3600" dirty="0" smtClean="0"/>
              <a:t>14 artigos</a:t>
            </a:r>
            <a:endParaRPr lang="pt-BR" sz="3600" dirty="0"/>
          </a:p>
        </p:txBody>
      </p:sp>
      <p:sp>
        <p:nvSpPr>
          <p:cNvPr id="4" name="Right Triangle 3"/>
          <p:cNvSpPr/>
          <p:nvPr/>
        </p:nvSpPr>
        <p:spPr>
          <a:xfrm rot="5400000">
            <a:off x="-1406219" y="1406220"/>
            <a:ext cx="3594100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5" name="Right Triangle 4"/>
          <p:cNvSpPr/>
          <p:nvPr/>
        </p:nvSpPr>
        <p:spPr>
          <a:xfrm rot="5400000" flipH="1" flipV="1">
            <a:off x="7038671" y="4780054"/>
            <a:ext cx="3428998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4716016" y="1733739"/>
            <a:ext cx="3895737" cy="24772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t-BR" sz="3400" b="1" dirty="0" smtClean="0"/>
              <a:t>Vencimento 2015-2017:</a:t>
            </a:r>
          </a:p>
          <a:p>
            <a:r>
              <a:rPr lang="pt-BR" sz="3400" dirty="0" smtClean="0"/>
              <a:t>17 estratégias</a:t>
            </a:r>
          </a:p>
          <a:p>
            <a:r>
              <a:rPr lang="pt-BR" sz="3400" dirty="0" smtClean="0"/>
              <a:t>5 artigos</a:t>
            </a:r>
            <a:endParaRPr lang="pt-BR" sz="3400" dirty="0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3275856" y="332658"/>
            <a:ext cx="5451528" cy="7778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pt-BR" sz="3600" b="1" dirty="0" smtClean="0">
                <a:solidFill>
                  <a:schemeClr val="accent3"/>
                </a:solidFill>
              </a:rPr>
              <a:t>Balanço de 3 anos de PNE (2014-2017)</a:t>
            </a:r>
            <a:endParaRPr lang="pt-BR" sz="3600" b="1" dirty="0">
              <a:solidFill>
                <a:schemeClr val="accent3"/>
              </a:solidFill>
            </a:endParaRPr>
          </a:p>
        </p:txBody>
      </p:sp>
      <p:sp>
        <p:nvSpPr>
          <p:cNvPr id="8" name="Retângulo de cantos arredondados 7"/>
          <p:cNvSpPr/>
          <p:nvPr/>
        </p:nvSpPr>
        <p:spPr>
          <a:xfrm>
            <a:off x="581485" y="1628800"/>
            <a:ext cx="3911736" cy="273630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de cantos arredondados 8"/>
          <p:cNvSpPr/>
          <p:nvPr/>
        </p:nvSpPr>
        <p:spPr>
          <a:xfrm>
            <a:off x="4667011" y="1628800"/>
            <a:ext cx="3911736" cy="273630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spaço Reservado para Conteúdo 2"/>
          <p:cNvSpPr txBox="1">
            <a:spLocks/>
          </p:cNvSpPr>
          <p:nvPr/>
        </p:nvSpPr>
        <p:spPr>
          <a:xfrm>
            <a:off x="546022" y="4653136"/>
            <a:ext cx="8229600" cy="19535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smtClean="0"/>
              <a:t>Dos 30 dispositivos com prazo de cumprimento até 2017, 6 foram cumpridos total ou parcialmente.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709722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 rot="5400000">
            <a:off x="-1406219" y="1406220"/>
            <a:ext cx="3594100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5" name="Right Triangle 4"/>
          <p:cNvSpPr/>
          <p:nvPr/>
        </p:nvSpPr>
        <p:spPr>
          <a:xfrm rot="5400000" flipH="1" flipV="1">
            <a:off x="7038671" y="4780054"/>
            <a:ext cx="3428998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3275856" y="188640"/>
            <a:ext cx="5451528" cy="7778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pt-BR" sz="3600" b="1" dirty="0" smtClean="0">
                <a:solidFill>
                  <a:schemeClr val="accent3"/>
                </a:solidFill>
              </a:rPr>
              <a:t>Balanço de 3 anos de PNE (2014-2017)</a:t>
            </a:r>
            <a:endParaRPr lang="pt-BR" sz="3600" b="1" dirty="0">
              <a:solidFill>
                <a:schemeClr val="accent3"/>
              </a:solidFill>
            </a:endParaRPr>
          </a:p>
        </p:txBody>
      </p:sp>
      <p:graphicFrame>
        <p:nvGraphicFramePr>
          <p:cNvPr id="12" name="Tabe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9360124"/>
              </p:ext>
            </p:extLst>
          </p:nvPr>
        </p:nvGraphicFramePr>
        <p:xfrm>
          <a:off x="158432" y="1340768"/>
          <a:ext cx="8878064" cy="54000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024674"/>
                <a:gridCol w="1160964"/>
                <a:gridCol w="1472910"/>
                <a:gridCol w="221951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Artigos/Metas/Estratégias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Prazo</a:t>
                      </a:r>
                      <a:endParaRPr lang="pt-B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Situação 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Art. 5º, §2º: a cada 2 anos, a partir de 2016, o INEP deverá publicar estudos para aferir a evolução das metas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2016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Cumprido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Publicada a primeira edição </a:t>
                      </a:r>
                      <a:endParaRPr lang="pt-B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Art. 8º: os Estados, o Distrito Federal e os Municípios deverão elaborar seus correspondentes planos de Educação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2015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Parcialmente cumprido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2 estados e 12 municípios ainda não sancionaram seus planos </a:t>
                      </a:r>
                      <a:endParaRPr lang="pt-B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2.1: Encaminhamento da proposta de direitos e objetivos de aprendizagem e desenvolvimento do Ensino Fundamental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2016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Cumprida com atraso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MEC fez encaminhamento da BNCC ao CNE</a:t>
                      </a:r>
                      <a:endParaRPr lang="pt-B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Meta 7: fomentar a qualidade da Educação básica de modo a atingir metas nacionais para o </a:t>
                      </a:r>
                      <a:r>
                        <a:rPr lang="pt-BR" sz="1400" dirty="0" err="1" smtClean="0"/>
                        <a:t>Ideb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2015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Parcialmente cumprida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Apenas a meta do 5º ano do Ensino Fundamental foi cumprida</a:t>
                      </a:r>
                      <a:endParaRPr lang="pt-B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7.10: fixar, acompanhar e divulgar bienalmente os resultados pedagógicos dos indicadores educacionais assegurando a contextualização em relação a indicadores sociais relevantes e a transparência e o acesso público às informações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2016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Cumprida 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Embora precise de aprimoramento, iniciativas foram tomadas e indicadores têm sido divulgados com maior contextualização</a:t>
                      </a:r>
                      <a:endParaRPr lang="pt-B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17.1: constituir fórum permanente de acompanhamento do piso salarial nacional do magistério público da Educação básica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2015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Cumprida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Fórum constituído</a:t>
                      </a:r>
                      <a:endParaRPr lang="pt-BR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0878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 rot="5400000">
            <a:off x="-1406219" y="1406220"/>
            <a:ext cx="3594100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5" name="Right Triangle 4"/>
          <p:cNvSpPr/>
          <p:nvPr/>
        </p:nvSpPr>
        <p:spPr>
          <a:xfrm rot="5400000" flipH="1" flipV="1">
            <a:off x="7038671" y="4780054"/>
            <a:ext cx="3428998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3275856" y="332658"/>
            <a:ext cx="5451528" cy="7778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pt-BR" sz="3600" b="1" dirty="0" smtClean="0">
                <a:solidFill>
                  <a:schemeClr val="accent3"/>
                </a:solidFill>
              </a:rPr>
              <a:t>Balanço de 3 anos de PNE (2014-2017)</a:t>
            </a:r>
            <a:endParaRPr lang="pt-BR" sz="3600" b="1" dirty="0">
              <a:solidFill>
                <a:schemeClr val="accent3"/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175" y="1691630"/>
            <a:ext cx="7105650" cy="241935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175" y="4283918"/>
            <a:ext cx="3495675" cy="245745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1525" y="4322018"/>
            <a:ext cx="3543300" cy="2419350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1019175" y="1235829"/>
            <a:ext cx="20794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latin typeface="Cambria" panose="02040503050406030204" pitchFamily="18" charset="0"/>
              </a:rPr>
              <a:t>Metas 1, 2 e 3</a:t>
            </a:r>
            <a:endParaRPr lang="pt-BR" sz="2400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5375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 rot="5400000">
            <a:off x="-1406219" y="1406220"/>
            <a:ext cx="3594100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5" name="Right Triangle 4"/>
          <p:cNvSpPr/>
          <p:nvPr/>
        </p:nvSpPr>
        <p:spPr>
          <a:xfrm rot="5400000" flipH="1" flipV="1">
            <a:off x="7038671" y="4780054"/>
            <a:ext cx="3428998" cy="781665"/>
          </a:xfrm>
          <a:prstGeom prst="rtTriangle">
            <a:avLst/>
          </a:prstGeom>
          <a:solidFill>
            <a:schemeClr val="accent3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3275856" y="332658"/>
            <a:ext cx="5451528" cy="7778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pt-BR" sz="3600" b="1" dirty="0" smtClean="0">
                <a:solidFill>
                  <a:schemeClr val="accent3"/>
                </a:solidFill>
              </a:rPr>
              <a:t>Balanço de 3 anos de PNE (2014-2017)</a:t>
            </a:r>
            <a:endParaRPr lang="pt-BR" sz="3600" b="1" dirty="0">
              <a:solidFill>
                <a:schemeClr val="accent3"/>
              </a:solidFill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1019175" y="1691630"/>
            <a:ext cx="7105650" cy="5049738"/>
            <a:chOff x="1019175" y="1691630"/>
            <a:chExt cx="7105650" cy="5049738"/>
          </a:xfrm>
        </p:grpSpPr>
        <p:pic>
          <p:nvPicPr>
            <p:cNvPr id="9" name="Imagem 8"/>
            <p:cNvPicPr>
              <a:picLocks noChangeAspect="1"/>
            </p:cNvPicPr>
            <p:nvPr/>
          </p:nvPicPr>
          <p:blipFill>
            <a:blip r:embed="rId3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019175" y="1691630"/>
              <a:ext cx="7105650" cy="2419350"/>
            </a:xfrm>
            <a:prstGeom prst="rect">
              <a:avLst/>
            </a:prstGeom>
          </p:spPr>
        </p:pic>
        <p:pic>
          <p:nvPicPr>
            <p:cNvPr id="11" name="Imagem 10"/>
            <p:cNvPicPr>
              <a:picLocks noChangeAspect="1"/>
            </p:cNvPicPr>
            <p:nvPr/>
          </p:nvPicPr>
          <p:blipFill>
            <a:blip r:embed="rId4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019175" y="4283918"/>
              <a:ext cx="3495675" cy="2457450"/>
            </a:xfrm>
            <a:prstGeom prst="rect">
              <a:avLst/>
            </a:prstGeom>
          </p:spPr>
        </p:pic>
        <p:pic>
          <p:nvPicPr>
            <p:cNvPr id="12" name="Imagem 11"/>
            <p:cNvPicPr>
              <a:picLocks noChangeAspect="1"/>
            </p:cNvPicPr>
            <p:nvPr/>
          </p:nvPicPr>
          <p:blipFill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4581525" y="4322018"/>
              <a:ext cx="3543300" cy="2419350"/>
            </a:xfrm>
            <a:prstGeom prst="rect">
              <a:avLst/>
            </a:prstGeom>
          </p:spPr>
        </p:pic>
      </p:grpSp>
      <p:sp>
        <p:nvSpPr>
          <p:cNvPr id="13" name="CaixaDeTexto 12"/>
          <p:cNvSpPr txBox="1"/>
          <p:nvPr/>
        </p:nvSpPr>
        <p:spPr>
          <a:xfrm>
            <a:off x="1019175" y="1235829"/>
            <a:ext cx="20794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latin typeface="Cambria" panose="02040503050406030204" pitchFamily="18" charset="0"/>
              </a:rPr>
              <a:t>Metas 1, 2 e 3</a:t>
            </a:r>
            <a:endParaRPr lang="pt-BR" sz="2400" b="1" dirty="0">
              <a:latin typeface="Cambria" panose="02040503050406030204" pitchFamily="18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2113326" y="2584628"/>
            <a:ext cx="50405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2,5 milhões de crianças de 4 a 17 anos estão fora da escola</a:t>
            </a:r>
            <a:endParaRPr lang="pt-BR" sz="4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781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Custom 1">
      <a:dk1>
        <a:sysClr val="windowText" lastClr="000000"/>
      </a:dk1>
      <a:lt1>
        <a:sysClr val="window" lastClr="FFFFFF"/>
      </a:lt1>
      <a:dk2>
        <a:srgbClr val="9BBB59"/>
      </a:dk2>
      <a:lt2>
        <a:srgbClr val="EEECE1"/>
      </a:lt2>
      <a:accent1>
        <a:srgbClr val="595959"/>
      </a:accent1>
      <a:accent2>
        <a:srgbClr val="76923C"/>
      </a:accent2>
      <a:accent3>
        <a:srgbClr val="9BBB59"/>
      </a:accent3>
      <a:accent4>
        <a:srgbClr val="9BBB59"/>
      </a:accent4>
      <a:accent5>
        <a:srgbClr val="D7E3BC"/>
      </a:accent5>
      <a:accent6>
        <a:srgbClr val="3F3F3F"/>
      </a:accent6>
      <a:hlink>
        <a:srgbClr val="4F6128"/>
      </a:hlink>
      <a:folHlink>
        <a:srgbClr val="76923C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4654</TotalTime>
  <Words>844</Words>
  <Application>Microsoft Office PowerPoint</Application>
  <PresentationFormat>Apresentação na tela (4:3)</PresentationFormat>
  <Paragraphs>153</Paragraphs>
  <Slides>31</Slides>
  <Notes>31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36" baseType="lpstr">
      <vt:lpstr>Arial</vt:lpstr>
      <vt:lpstr>Calibri</vt:lpstr>
      <vt:lpstr>Cambria</vt:lpstr>
      <vt:lpstr>Open Sans</vt:lpstr>
      <vt:lpstr>Tema do Office</vt:lpstr>
      <vt:lpstr>Apresentação do PowerPoint</vt:lpstr>
      <vt:lpstr>Observatório do PNE</vt:lpstr>
      <vt:lpstr>Apresentação do PowerPoint</vt:lpstr>
      <vt:lpstr>Balanço de 3 anos de PNE (2014-2017)</vt:lpstr>
      <vt:lpstr>Balanço de 3 anos de PNE (2014-2017)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Thales</dc:creator>
  <cp:lastModifiedBy>Ednalva Honda Xavier</cp:lastModifiedBy>
  <cp:revision>220</cp:revision>
  <dcterms:created xsi:type="dcterms:W3CDTF">2013-12-02T20:22:40Z</dcterms:created>
  <dcterms:modified xsi:type="dcterms:W3CDTF">2017-09-12T11:23:28Z</dcterms:modified>
</cp:coreProperties>
</file>