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1" r:id="rId2"/>
    <p:sldMasterId id="2147483769" r:id="rId3"/>
  </p:sldMasterIdLst>
  <p:notesMasterIdLst>
    <p:notesMasterId r:id="rId26"/>
  </p:notesMasterIdLst>
  <p:handoutMasterIdLst>
    <p:handoutMasterId r:id="rId27"/>
  </p:handoutMasterIdLst>
  <p:sldIdLst>
    <p:sldId id="754" r:id="rId4"/>
    <p:sldId id="731" r:id="rId5"/>
    <p:sldId id="755" r:id="rId6"/>
    <p:sldId id="759" r:id="rId7"/>
    <p:sldId id="757" r:id="rId8"/>
    <p:sldId id="766" r:id="rId9"/>
    <p:sldId id="758" r:id="rId10"/>
    <p:sldId id="760" r:id="rId11"/>
    <p:sldId id="774" r:id="rId12"/>
    <p:sldId id="775" r:id="rId13"/>
    <p:sldId id="761" r:id="rId14"/>
    <p:sldId id="764" r:id="rId15"/>
    <p:sldId id="767" r:id="rId16"/>
    <p:sldId id="769" r:id="rId17"/>
    <p:sldId id="770" r:id="rId18"/>
    <p:sldId id="768" r:id="rId19"/>
    <p:sldId id="771" r:id="rId20"/>
    <p:sldId id="763" r:id="rId21"/>
    <p:sldId id="772" r:id="rId22"/>
    <p:sldId id="773" r:id="rId23"/>
    <p:sldId id="776" r:id="rId24"/>
    <p:sldId id="653" r:id="rId25"/>
  </p:sldIdLst>
  <p:sldSz cx="9144000" cy="6858000" type="screen4x3"/>
  <p:notesSz cx="6669088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015"/>
    <a:srgbClr val="000000"/>
    <a:srgbClr val="FDEAD7"/>
    <a:srgbClr val="F5800B"/>
    <a:srgbClr val="FBCECD"/>
    <a:srgbClr val="D3D3D3"/>
    <a:srgbClr val="004D86"/>
    <a:srgbClr val="FFFF66"/>
    <a:srgbClr val="E6E6E6"/>
    <a:srgbClr val="CF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8765" autoAdjust="0"/>
  </p:normalViewPr>
  <p:slideViewPr>
    <p:cSldViewPr>
      <p:cViewPr>
        <p:scale>
          <a:sx n="70" d="100"/>
          <a:sy n="70" d="100"/>
        </p:scale>
        <p:origin x="-1332" y="-78"/>
      </p:cViewPr>
      <p:guideLst>
        <p:guide orient="horz" pos="125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notesViewPr>
    <p:cSldViewPr>
      <p:cViewPr varScale="1">
        <p:scale>
          <a:sx n="48" d="100"/>
          <a:sy n="48" d="100"/>
        </p:scale>
        <p:origin x="-2688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t" anchorCtr="0" compatLnSpc="1">
            <a:prstTxWarp prst="textNoShape">
              <a:avLst/>
            </a:prstTxWarp>
          </a:bodyPr>
          <a:lstStyle>
            <a:lvl1pPr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t" anchorCtr="0" compatLnSpc="1">
            <a:prstTxWarp prst="textNoShape">
              <a:avLst/>
            </a:prstTxWarp>
          </a:bodyPr>
          <a:lstStyle>
            <a:lvl1pPr algn="r"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890137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b" anchorCtr="0" compatLnSpc="1">
            <a:prstTxWarp prst="textNoShape">
              <a:avLst/>
            </a:prstTxWarp>
          </a:bodyPr>
          <a:lstStyle>
            <a:lvl1pPr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27766"/>
            <a:ext cx="2890137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b" anchorCtr="0" compatLnSpc="1">
            <a:prstTxWarp prst="textNoShape">
              <a:avLst/>
            </a:prstTxWarp>
          </a:bodyPr>
          <a:lstStyle>
            <a:lvl1pPr algn="r"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7AB113-3C72-4313-9CE0-2D6CD08FD4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52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t" anchorCtr="0" compatLnSpc="1">
            <a:prstTxWarp prst="textNoShape">
              <a:avLst/>
            </a:prstTxWarp>
          </a:bodyPr>
          <a:lstStyle>
            <a:lvl1pPr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2" y="1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t" anchorCtr="0" compatLnSpc="1">
            <a:prstTxWarp prst="textNoShape">
              <a:avLst/>
            </a:prstTxWarp>
          </a:bodyPr>
          <a:lstStyle>
            <a:lvl1pPr algn="r"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814" y="4714653"/>
            <a:ext cx="4891460" cy="44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b" anchorCtr="0" compatLnSpc="1">
            <a:prstTxWarp prst="textNoShape">
              <a:avLst/>
            </a:prstTxWarp>
          </a:bodyPr>
          <a:lstStyle>
            <a:lvl1pPr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2" y="9429306"/>
            <a:ext cx="2890137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8" tIns="45348" rIns="90698" bIns="45348" numCol="1" anchor="b" anchorCtr="0" compatLnSpc="1">
            <a:prstTxWarp prst="textNoShape">
              <a:avLst/>
            </a:prstTxWarp>
          </a:bodyPr>
          <a:lstStyle>
            <a:lvl1pPr algn="r" defTabSz="90733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045566-8896-48AC-A8D5-8F1AEC695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2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-25400"/>
            <a:ext cx="9144000" cy="45008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0" y="260648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003462" y="1963415"/>
            <a:ext cx="707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Confederação da Agricultura e Pecuária do Brasil </a:t>
            </a:r>
          </a:p>
        </p:txBody>
      </p:sp>
      <p:pic>
        <p:nvPicPr>
          <p:cNvPr id="16" name="Picture 24" descr="http://jornale.com.br/mirian/wp-content/uploads/2009/03/navio-tcp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1504"/>
          <a:stretch/>
        </p:blipFill>
        <p:spPr bwMode="auto">
          <a:xfrm>
            <a:off x="6711032" y="2570476"/>
            <a:ext cx="2437417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7" name="Picture 2" descr="http://www.portosdoparana.pr.gov.br/arquivos/Image/fotos_materias/2008/06.2008/17_06_2008/DSC04137aa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/>
          <a:stretch>
            <a:fillRect/>
          </a:stretch>
        </p:blipFill>
        <p:spPr bwMode="auto">
          <a:xfrm>
            <a:off x="5022039" y="2564904"/>
            <a:ext cx="2634430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2" descr="barca%C3%A7a+e+ponte+ferrea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2" y="2565028"/>
            <a:ext cx="2679089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jc3.uol.com.br/blogs/repositorio/Foto_Marcelo%20Pizzato_Acervo%20Odebrecht.jpe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" y="2566932"/>
            <a:ext cx="2867400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/>
        </p:spPr>
      </p:pic>
      <p:pic>
        <p:nvPicPr>
          <p:cNvPr id="19" name="Picture 13" descr="eclusa1_tucurui_em_constr1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97" y="2565277"/>
            <a:ext cx="2376264" cy="1911311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9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45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36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8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7971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7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E2F0-57CB-4861-80FA-5BE3436962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6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0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7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00408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868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8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1310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075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39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840520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08502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748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9662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929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6310813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10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209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A8B6-057E-4129-AEEC-CFA8DB8F5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39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9871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114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65029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812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7221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0637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571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072606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0408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1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34541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7371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4026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118242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430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0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37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5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3682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571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1027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31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61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2051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8602" y="5024219"/>
              <a:ext cx="3802062" cy="144307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55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1336" y="5784652"/>
                <a:ext cx="3802063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6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3075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9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6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br/url?sa=i&amp;rct=j&amp;q=honey%20production%20california&amp;source=images&amp;cd=&amp;cad=rja&amp;docid=ooCOnXBqlgnLfM&amp;tbnid=7jql5ghcGGVa5M:&amp;ved=0CAUQjRw&amp;url=http://wallacefamilyapiary.wordpress.com/2010/07/09/learning-to-rear-queens-outstanding-visit-to-commercial-beekeepers-apiary/truck-loaded-with-supers/&amp;ei=BdMUUtibJ9j-4AOzvoHYCw&amp;bvm=bv.50952593,d.dmg&amp;psig=AFQjCNH-rxxLDawKKSs4-7KsLvXj20yUQQ&amp;ust=137718279791972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oleObject" Target="../embeddings/Planilha_do_Microsoft_Excel_97-200322.xls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8"/>
          <a:stretch>
            <a:fillRect/>
          </a:stretch>
        </p:blipFill>
        <p:spPr bwMode="auto">
          <a:xfrm>
            <a:off x="-30163" y="0"/>
            <a:ext cx="9197976" cy="22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2"/>
          <p:cNvSpPr txBox="1">
            <a:spLocks noChangeArrowheads="1"/>
          </p:cNvSpPr>
          <p:nvPr/>
        </p:nvSpPr>
        <p:spPr bwMode="auto">
          <a:xfrm>
            <a:off x="755576" y="1700808"/>
            <a:ext cx="83964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44624"/>
            <a:ext cx="14081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79512" y="4399769"/>
            <a:ext cx="8856984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Calibri" pitchFamily="34" charset="0"/>
              </a:rPr>
              <a:t>Audiência Pública:</a:t>
            </a:r>
          </a:p>
          <a:p>
            <a:pPr algn="ctr" eaLnBrk="1" hangingPunct="1">
              <a:spcBef>
                <a:spcPct val="10000"/>
              </a:spcBef>
            </a:pPr>
            <a:r>
              <a:rPr lang="pt-BR" sz="2800" b="1" i="1" dirty="0" smtClean="0">
                <a:solidFill>
                  <a:srgbClr val="000000"/>
                </a:solidFill>
                <a:latin typeface="Calibri" pitchFamily="34" charset="0"/>
              </a:rPr>
              <a:t>O </a:t>
            </a:r>
            <a:r>
              <a:rPr lang="pt-BR" sz="2800" b="1" i="1" dirty="0">
                <a:solidFill>
                  <a:srgbClr val="000000"/>
                </a:solidFill>
                <a:latin typeface="Calibri" pitchFamily="34" charset="0"/>
              </a:rPr>
              <a:t>fenômeno da redução da população de colônias de abelhas polinizadoras</a:t>
            </a:r>
            <a:endParaRPr lang="pt-BR" sz="2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10000"/>
              </a:spcBef>
            </a:pPr>
            <a:endParaRPr lang="pt-BR" sz="1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ctr" eaLnBrk="1" hangingPunct="1">
              <a:defRPr/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Leonardo Machado</a:t>
            </a:r>
            <a:endParaRPr lang="pt-BR" sz="28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ctr" eaLnBrk="1" hangingPunct="1"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Assessor Técnico </a:t>
            </a:r>
            <a:endParaRPr lang="pt-BR" sz="20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Brasília  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22 de agosto de 2013</a:t>
            </a:r>
            <a:r>
              <a:rPr lang="pt-BR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  <a:endParaRPr lang="pt-BR" sz="1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AutoShape 4" descr="data:image/jpeg;base64,/9j/4AAQSkZJRgABAQAAAQABAAD/2wCEAAkGBxQTEhUUEhQVFBQWFBgWFxgUFxUVFxUXFRcXGBcYFBcYHCggGBwlHBUUITEhJSkrLi4uFx8zODMsNygtLiwBCgoKDg0OGxAQGywkICQsLCwsLCwsLCwsLCwsLCwsLCwvLCwsLCwsLC8sLCwsLCwsLCwsLCwsLDQsLCwsLCwsLP/AABEIAOEA4QMBIgACEQEDEQH/xAAcAAACAgMBAQAAAAAAAAAAAAAEBQMGAAIHAQj/xAA8EAABAwIFAgQEBAQFBAMAAAABAAIRAyEEBRIxQVFhBhMicTKBkaFCscHwI1Jy0RQzYuHxBxUkNBaSsv/EABsBAAIDAQEBAAAAAAAAAAAAAAMEAQIFAAYH/8QAMREAAgIBAwIEBQIGAwAAAAAAAAECAxEEEiETMSIyQVEFYXGBoRQzQpGxweHwFiPx/9oADAMBAAIRAxEAPwCqscpqLkCKiIw7roSK5wOaDoC9fUQzH2W8rskN5PFJTYtqdNTtYobKtmgaoa1SERVQNYKE8ldxFUroc1rrao1DuCIkGgwyg9MKZSzCpkzZc0XyRYl1knrvTLFuSp+67BaKyagKZrSicqw4dUaDsUxx+CDXewM9rTP0n6KrfITYKG1IRVDFqXLsGHyZBgwjMxy9opjRv912VnAN1PGUTYTEymAMqr0qhYYKcYTEyqyiAZJi6Sr2OZCs9QyEkzGirQeCUVuo+6ZZZhdRQFSn6lavDlAWTVcdzCQ5C8Pk8i4UGLyQi7VeMFhhCmrYAFMzoTQVo5qxpbYiFOyorPmWSg8KuYjCOYboKi49ypnmL1QysRDitMKKolAMcjKRWe0LSGNEo6ixL8OU2w6rg5IlYxbOW4UbkOTBzZG4Iaq1FOUFRVTBpgFQIV6NrBBVEeMg0ZBGHKMD0JgWFxA78J/gcpJJDuP3ZWckhiCbEuIouNgJMwgKmFcNwdp+Uwui4XKGAAncH7if7oqrgqZBBAP/ADKo7QyWDnmXhzXNcBzI+V018QV59VhqZ8+4EdVYcZgKcQ0XDyfqCCq3mulwDTaAYNzttI+0hBnYu6Cx54E3h7NKbXupuJvYbmXbbKStmQ1ekyJ5kbn/AHCrL83FMFrGgEuJDiGuPERN2+6ho568SHQ9psRZp3mQR0N7o3Qk/EDVqXBd8DRFY9e/5LzE0zSfHC18O4pkCrTILJ9bbA0yYA3N2kz9E48V4HU0VAYDRPckx9kKM3v2sm2CccoGw9eQo8Y2QlmCxSOfWsmFETQjxLIcrJkLhZIMwCkyPH6XQUxTPbLktF4Oo5fWTdjgQqdgMfZOsNjlooNkbuoghJc0yoEGybUMRKKLQ4KsopnFB/7J2Xqu3+DCxD6aOwz58BRVFyDlTU3LNwLDjCvTnDlV7BvTnD1VWRz7DAuWpKh8xZqQWLy7mzlE4LcuUbnKpUHrNUeHwDnkQLSjcPhi89lbcsyfS2Rtv1+ilywhmmvcwLKcmDbkbj3R+KxLaY/1D6/v+6mxtfQ239/cKo4oue9xO1j1j9/qgOe5mjGGBs/MS4GIAMxcW2iyXszB287nb9/uyUYjMmM+KwuBHFoJje0D9ytMDiKNZwayqQ8nZzZbMgcX2vt/dE6Umskb4p4LAzMpMTv79Bv9FXsbXcHXFpG4kD5EX/2RRw7mOkmw56m36yl2Pq3BLbXmfsCPePrygZ54DbcIR4DLWV67aDnBhe5rWvj4Xlwbf/TBn3j3TzxZ4PpU8P5tEhuIwz/IxlPUXAvtpq0puGOlrh2fFi0hKM6wXlubUaDpIbqnYOgH7yhMyZVrA19Re9rQHAmXOpiAJveJb8vZbFVycUZs68MhyDNDh6w5pvID2nYjufmfz3AXWKoDqYbcgtaRqsdDhafnIPsuH6puur+EMW2rhmCtI0yxr5sIA9B95bE9ErqVypIZq7YFGZ4RzKh0tMfvhRtxHVMfEuUV6P8AHoVi9oMOa/1aZtPYJTQxorNOtoY9oFwZa4k2APBI/I+yvXNuOQM48nlZ8oRrSHSEQxSNpKzANjjKcbIurFhq6qWXYRznta3clWN1F9F2moIPB6pmjVJPZLuFg3jJYcJik6wuIVfyamHkyeEyrSy/EwiT1lcbo0vu/wDV/cPGOY5Q681Ykf8AjVib2HYZwsFSschQ9SscsgUGFComNGskbHoyjWUMqx2yspm1EqpVUSyogtAmg0vXtFhcYCFD06ybDgwT9t/kqtEwjlj3IsLpHqAIG3UHqPommKxgAtYdEMG6QYPCq+YZkXVdIAc2QDv9g2Z9o+iVslKUtqNaqtRjkY5rjCYDGueXHSA0EnUfwyOexSTFMqioWVBpaHQ6SAW/1cGLbFNXZm2mHOY0aoGqobabTDjN99pgKg51nb67i2mSQbuc6dTv6R+ARO1/ZErhH/JfxM0z+oypULaI9NMBlpaXCS4vqWguLjN+NI4Trw9RYyo14pte9wHpJJgkQYAsYuEnyvLA2nJk/iHQBwBLp9gL32CfZfl9Kqxx2c2mXN2eXRJaOBNzsL78wjybs8KfCKYUFmS5Gr8U2o0nm/y9pSjFYfUNhp6yN+bDi23ul1Sq4AXO3JLZHBsiMFiS5wBiD14+UzGyUdTh2C70+Brg6LatM06m5LtxcEklp/8Arx27pG/Avw1W7ZAg2uDpIgjTzsfke6e07PbEyCIi4JkdD9z1QXj2sHmixxLRoL3xvdzWNLYI1EDzXAbGLq9De/HuBtSxkredZE0u83DtDKbgCafLSDpfb8N49Pf02sHuMwzqGXtJMgPJ06ohzHhpnhwOgttG3P4UVd1XCVW0qjw6nAfTqtAcHMdcOO8iDcGY22TbMaZqNBcbta472qAwRA2gkz+SbtjKMlu7Aq5ZjwWLJcxGJZIj104c2ekpLishqNBFMkfkYmJHIufqiclx9KlWwtKk5pFQO8yDYPMQfeBB9h0XQzlurYAjsppdcd294XGPuTJbsYOfeHcq/wAS0OsHCzwIMOgH9fkQRwpc0yg0Xxwdk1xTTgcc19/KxFiOA9v5TI+p6K5ZllzMRSDhe0pTVXy01i3+X+hypU48dzm+WuLKjXASQZV3z/DDEYUVmfE29vugsrwIpVHBw3ETyPY8K1ZPQYHlhjQ8XHEpTWXxhqYQfDfZ+jLU0vpN/g55lmY6HAngq+jRWHpnS4A+x5SbN/BrWV7T5TpIA68CZt/smWSUfKmnMiNTZ46j5WVfiGsj/C/HHn+XP47l9PXJLL7Ef/Yan8zVidyViD/ybUeyDdJHzE1StKwUSpG0SvRZMk8DlNTesbQUgw5UZIYRRqIqnUQTKRU7GlQyjQa1ybZZWIIh0QUmpoqi4i4MW3Jj7obReCeeC7DGjSdRE9gFW8yxVFk1XHSDIDolzrfDTtYHrb9UkzDNtAjcOAgbl5ja2wv8+einy7JX1tNXEumBDWnZt5gdT16fkvKEV4maUMpci17qlcanDysOPha0fFsQXHk2mT8uqOwGEpviAIBEx1naY+6KzOrswAiBsLzPPv8AuygwRaPi1F02j1AwYBdHcx7xdCac/kG3qCG2M1E6w4C2o2JBvvERALjaOUgxDix7pcNiIkhwItAAtvP23Tj1EPMGKY1A/wAwc4hzTFyNIdI5lLcwobvDIbrOlxcB5gcSQBcyNJB4Jk/I9aaQvOSbwQVq7naXEztFgYAHpA/08LTC1Ic2XNkH8XTeA48kcHtdbUKDnQH6QSGjeCHbjt8u4R1LAEyIgloc08Eg8cEgGCOV05JnRjgmzDEFpa68OIBDSL88/Pqh8a4VcUDBcxjCwB2xLIcQZ7viSImAjM4bRaxrKtUUy6HRqOoAbGANWnYdTJCT/wDeKDDrJc8hwIDWlt4i2oiwjmNx3VK4Sl5U2WlJLuyvZ/lVTD1CCT5fDjMGwOk73gj5OHBRmT4xsjD1HAU3OgOaSSzS4TFphw2BFk4xniTC1xpqMeBAHqa07RezjBsbiPnKYZH4PwmKa+pTxQp+XfTYOP8ALMwP5m87nsnJSezFqYBJbswZXsflNRlQFstc24ni8iDyun+AvF3ngtqANe30mNjwSEvwdNlRppg62N9LCWxqYPSHAgQ64N/dVavlb6FQmi7SA7ULQZmb9Qg215qaTzFrn3X1GowzJYOs+MMi/wAThajWj1ga2f1NvA9xI+aWf9PM51UxTqGSJF+rYDgfqD80z8BeIhiGeXUtUbYg/mOxSHNsIMHmL49NOs3zWxw+YcPufqkqU51/p7Xn0T+Xp/IpPwyLjmOVgnUAgSNMfbsm+BxoIDX78d0rx/xHSJH7KV1FUJ6aWnveJ18wf9vp/voFpclPt37jyRXo3sQN+hHKr8QQTuCtqWJLbgx2PPupdUtnhYV1mYwnJeLtkYrhsbXoE+cFiA0LEtsLdNHFm4NSNwSfNwalGDXv955xiJmCUrcEnrcIpBhVG8jJXzhFocOrE7CoDE1BTOwcReDt81ZSJjFyeELvJgSfpz7nsleKxnqAA1O2AE/UojG4uLbvNo6pt4d8Ok/xKkEm8Fc36sfjFQQJkeQy4Val+b8/09B3+nVWeviQWhoFhaBaPZTvp7BouvXZb15vt1Sd10UXrrlJ5ZUsRTeHOsd4AH6dzZR4HCOgQL6iBqvY62tIPE/QyJ4VxrZVrGobhV3E030yA0d/VEG4MSY5E/VVhYn2CyjwLqmYaAWEk6nQTYiAbGOfUG3nki3LOnktSrTAe46WtF4NyLBpJi4j9yJjqUWPew1GA1GkPaGlxMU26WwQN5dIkj4Apq/iGmGGk0FhJPYWgGBN4IsO6alJ4SQso85PKeFcCQ6DpadjJNobEiBvEHmE8wFFrgHg2s640kWF4khvWxsVVskzGoawYwebqJZcxt6nE8gAB23On+W7rMsxDcPWAs9lM2/qgM2/0uZKWnCSDKSZWMs0YzEVqh1A+aPLcBqAY2bOJaWn06IEgyeZTzFU8bScXYatSNiS0saGu3toc1zSfokXgCsfMM3HSC0gybk2DnEE7TAHEK0Z3h7iCWuBmxO0ET3t+fzTCunGzYnhFHXGUctcldxlYvBbjMAzXqOqphopVObFoJY77bJNlWV+dXDaRNID4dQ9bmk2Hps50HfoOgVgdiHgQRsBY9bX+YCYeG87e8mm9vqYTpeCLgbQI7DlO2SuWItLkFGuD5WSfMc5wuCrUwHEvDAX+kgOk+o6/fja3BJnM28R4LEQRrpP66Q8c76Cd4/ey9r0GVS8VWMeNJI1iQHGASBENMD4rAWO4lVyt4awZl1PFCnAEjVqDv59PMtJaInYylUoUT8WVJfdP/Aztsflw0WDK8wDajTRq0y5hMGQ0uH8pveYFpMFW/xM3/FNpVNnU9QIidTXC4aRaZAXM8H4SlwDMS13pBEeq5Jkb2Igi89RYyrpgsABhvKfinlwMzRI9YFtIj2IAJkH2SWpnDPhf4GIVynzJFswJOgBwh1pvMH3RVSoLGBbdVPJaL6b3F5qFxMy90gs7ibOFuBYXlP6lQi453XlPiKnG3vwxt1ckWYvqTqpxa8O+FwjqPopMBiRUpyAWnlp3Y4btP8AcWO60FbSRN2kx7TyjKTWgkhva1pC54np8I6UdoP5hWIrQOhWJPZM7evYpTKSlbSW7Apmr6Dg8w0QiitxSUwQmZ40U2/6jsFKIw28I0x9VtNhJ+IghgG5d3/0jk/rAVKx+JMk/iceOSicfi3Hclx2/wBvZZl+XOeRy4/Ro6lX4ih2uCgibw1k2t+p9zue3Rqt+NrtpN6CPqe0IShpoNPQC5O5PVV3F1RiKhLiYG0/DvyOdx/ugWzz3YamLm8oKZn7WvAJ0/QkD57fNSHNG1Rr8yQB+IzvwB91E3KGFu7byTuDF9u1vey0y3KaZJaWyCDaTJgGLn2Se6iUsZY/tsgspIEr5+5o00qgmQSAY9IPcwLnYRsswuLrVbug3IjT8N4JjpHz3W9PwtpJLXBoN4mAexQOMzN2Ff5LKTS6NU8DuI3siwlGT2V8sDbFx8c3gdDC1HNLXEyRogukFsHSDaCLERPKBzbL/P0xT/iAXqCA6pqkyQbEiD7/AJjU88qBsnyy43Ah1rG1tud+iNpZ86o+DoZDmlpaSOhOqZB+LsCrqc49wLUW+BngMCSGB2oEMGl0EERpBLSZ07ccdQlmcZGWse2mS7WSBHZwsem3tYfK4NdsHRPBt+LcHpcz27IVlRjKkkkAVAybbuGn7kkfNC6j7olJepWvCWSVKbg+oC3TI0ndxvJcPc/WOqs+YUQW6u8yPwm94m1zdMcJS1SbAHbr6f3M9woczonVtYggbwR+UpTUXpN7mGhHOMFar4GbwldbA1Kb9dP5jqrjhaekDzAQ07HgxY3RrcuZDwQDIaWnpJiypXrdSmoOXHo+/wCQ0a65PsKfAmJeK8vb6XNINuRB3+qceK/BeHrE16TGsqEXAaNL42JB57iO8oluX0i0aG+kO9USBIEfPffsiMNrpgMc7W0H0u39J2BPPSUDXWXufWUufVF1BJpw4x6e5Q8m8DgVIe4i8iBBgDcfN32V1wmUMpNDQILYvzYg/oEa+oCQ7kfqvWHUHnkEn5Kq1jvhw/EgrnL6B9Gi17bwTylxp6ZB+S8pYtzZLenKlqVRVZcQYSdli1EU33QJRlB/IiawOE9Df3RODeDIn5Fa08OWifqgKzXecx42AIMcqa4xi+TpeLhDry+y9Q/m+6xX2wA7ZFJbUUraiVtqqQV4ElesMPAdiMWGNk/LuqpmOMLjPPCIx2ILz+QReX5NHqqbm8b27oiW1ZYWKUFlgWU5U55k/Uq1YLCtZAG/J6rxsAQFu16pnLyClY5P5A+e0/QQOUjwuDPT3Ks+JBcZ6df390vqwBEwD9O4MrPu7tGxp3iPBBg6Q9xaN4jt9/ojMMxrajSBDdrzv+wgf+5UmD4u9yOP+Uud4kY6o0b3Hwj97XQKtNZKxNIZstiotNjrMhpMbKt5s0QKjBLtD6fqHwmxB/NReL86e2s4NIiLG/SUtyDMDWc+jXJh4BBj4XD4frKdr0s6Lur6Clt0LqdnqQ+F8ayofKqw17bhxAkgW0iebnv9FbcNkkOY/wAxpEnSGtger06TJ+d5+HoFQ/FWRPwxp1gZbUn4fwPG7Sev9j0Vo8IeJW1GCm4AVOSZvY3/AH1Terpa/wCyHZilFmVtl3Lc8kEyAOBf2A342CpOe4yoPOHqaXaduDTLzBtPq1uE8HSdgrxhsxpF7WuBALvUA1xaJmZ6QT02PRW5+EpvbZrDboDII6eyx7tZHTLxRz7DGzf6nKf+luauq16zapPmEMeGyYcAHMe5rSQGu9VMk8hp3XTMU0Nd5b7g/Cevb3VczPwWzzRiMKTRrNMgN2727yQRsQU6wtVz2BtUAOFjGxI5HTr2+6xtfqIahq2vt6r1X+BumLjwxnhhTdTFKoLEmCeJHHRBYbAzqEn0vImdgIA/JaayPS4z0PPz7qfD1bEck9d53VdLqvFiX2DdNxy0SZdVDabGneInoRG/3WmIwhklvUG3UGbhYGQpaNczBO/VXldunuaw+xHZtxAnBwNxMn6Kem0i7fp1UuPZBHU/Syyl35S/SxPcnyX35jkHNPnj8kRh4IIG+61dU0mDsVF/hgX6gYPZSoYnwc+VyNKdYOtseUuxBDXHuVtWaW+oXI3WlYioQUxJt9ilcUn8jfzgsUHkLEPFgTbE5/rUNR5MHjgde5XlWTYfNT02dd17NYR5xccskwVCLm5/JNGOQFNEscqPkFJ5YSHLNah1LNa5HJG2cZgKVHUTuSO5PAH76rnWOzl7nFpJgkCGjfmCZ9lcvETQ6iC6fQ8G15kED7kHpbYpTgMNTHqLGz7bfpPeFWdtdPikss0aK52xwnhCTB5biK0ANJEATETHM9E4wfhshzS8iR0n79d1actovfBAItvGwPRPsPl7Gid3A3clv1t05YSwhh6auC55Yox3hmliRTIYRpYGul06o5FhAQg8C0GkxqERyD9LbqwnFBrHOBsBO/B/JU3OPGGk6G+qbT2HRTPrSllZ/sdDYljgKzPCtNCrRqmQWyHb+pt2mJ4IE9hHK5FTrGm/U3cHfb5LotLNy8idgfkffqqb4uwYZV1NENfe3B5HbhaOitbXSmJaqrD6kS3ZDnoxADZf5h3aHFoJ3kAf3Vhy3Oq+E9Ty2rQsCA9jns6aRqJ+X5Lj2WvdTeHjj9ey6Bhs4pvogPeG3gjb1QBJtt2QtTpK2ts1mL/BFVrl27o6xl2ZU8Q3XTcHdeo7OHC3xmF/E2x5jlcwwGAqj+Jhna4/FSePpEyVefDGaVqrS2uSHtMEFuh3Y9+eF5rWfBVTLqVTUkvT+JfVf+D1N0pd1j+gTVcHAgGDtbcFaYYkfFv25/svatMG5MP5FgTG9uVrrAIEi6zL6XHlLg0YPjBPiHFosJlDVMQWn1AgHYnqjvNlsEc7rV7Q4QVV2KSyRHjujXzyQL7GUzY3U3iYVfxNXTsLj6EIyjiDALbyr1Sb79jrKspYPK1V4sWix35WU8QjHiWkmxS6q6xgQUZwecxJg1JYwEPxZkiLRMqFla/ReHUW8TCXYmoS30/FsmelKX1Lxghn/iVirXlVP5ysTH6Oz3QTpR9xW2nC3AW5C0W9k8c3k3aVIHqCV7K4gnNRaGshqj0O+qrJEpjLyvNBZ/MD9eE4y/KKTXaonc+qbAzEg/vZVjC4zS9p6H/lMfEeeijdtiYNgLjcE3ng/u6HZDc1wN6axpNZLQ+sGxsLRO23CRY3PNAdHExF9W534NlRqviiq6A4+oWBkz3nuUvq4ipUeGiXEm3MnZXhpecyCSv4wjqfgTEsxArMIu6kSBtBAmwn3XK87wzhVcGgmDwuqf8ATnB1cM4PeWeqzolzvadhtwn2bYag0veGNaTJ9LRz7JidkYx8PIKuOZeI43lmWVSA403NE9CmmYZUyrSh0X+E9COiaZv4kAdppkG1/wAiAJUuWVqddwOkai2PTa9/3ss/M1Lf2HW4uO30E+QeD8MKXnVWuc4NLQ3UYLwfj/sNvzSzNsQynWinLxEPLw036CBHKs1d3lu0E2EiPff5pNiPDQPrpE/FLg64uewkX91NF0nfutbx6ewG2lKvwYz+RTiQaYZVoaqbzMwY+YIVh8O+P6jYbX9Y4Ozh78FV7F0qjbaXaW3nfbp2QtPC6iZBBPquCDe8meCtK/S1XxzjPzE6rp1PDO35djaGLZLIJF+jh7wo8RkRAOhxnvB+i5h4adUp4hjKROs8zFhe/ULomU+Km1Xmm8Q5pjtIMGD0XltT8OcJNJ/M2ab3KOUa0qtVhDXiZ67/ACR7ahAkAkI/GtY8RY+4/Ii6Co0nCb2JP7CQVUJPD/A4rFJZfBDiHamkiCQLe/dQ4HEOgF0BGjBNbsT3nlbim3YqlXTrzBhN6xgHpYh0RwtXVyPZTCkxoIndA1seGekDU77QjyplOSlWdGUXwkEYbGa97IerZxcBvuP7KOmL6gI5IU4xNMmAb9FpQh7oh4T4A/Pb/K5eJlZYjcf6yvURVSFoQpgFqWp7J5DJDCwhS6V4WqSMglVCVUxexC1aaumduAlDnrw6mx53Z6XF3w2ksJPyIg9yizTU+Xsb5jNfw6hM7difYqyeHktXNqRXsn8L1cSS4B1Kkby43dYOtI2v3XQsn8K0sMNQJe8i7nmT13U9Ssyl6IhhIAjjUSbjgSfqUJjPEbS4NADRfkEg9425t2UynKX0HUsDuliTYw0AtFhuP3Ze+PKZOBFenIuGOA6EbqiVvEYMgEt9VpJ6mwPFoTuh4lNfBuwVMOq1HuHq/DTEiTPOxsi1RSfiKPL7HMKlb13JHtdWjw1OtryQGiN9I1aeoG1+SL908/8AhlKg3zKsVXAGeGttwOyCw2OY/wBLhDW/CWiI+Y2EC8pa6Sl5RivjuNPEdGm8eaH02OsCS4NJ6Am7Txc7KrZb4hLHuY8CJg7Fpg27EK6V8Ox1Bv4hyHzBmIk+knbc9OdkFl+T4d8MfQa6GyHsGlxg2a9wibSdz3SktR0Vl9g8ao2G+Aw7MTAsLfh5Hstc6y0SC8TIhznSdRmSXHflQ55m1LCkNbh3MdMB7QxjW+zhcygGeOH31NHzvbm9kOH6i1dWhce2V+A8YR8s8DDC4D4KgYKRa0w4CNUjnt++gA+U5jpkFtgSbRc9XHk9FLg/F1MWdTcB1bBA6yOictZTrM9DQZuLaCZ2nkcJe2zUb/HF88DdddajjHAsx2c1abWvpvDi71aCIOk7CZsUXhfETnt1Fppi0iqQ03m7Y3Fj9EfV8O06bC99yGyeBYbJDhqtFzA17r/Mx0HROX/D664pyWc+xWEs+QZ0sZVDGu1EhwltuPZCnG1XuMkk9AoqeLYx0MJdxLuB0AUza51Tq9ot8u6rXoovxYQyp7fQypjXEQbjtv8AMKXCPBHfiVM6o14l5A03mLnsUNWdBlob7HmUXot8JYKu3JJVxRDgzk7wp6DmD0lpBJ53KU4l2lwf9QCVM3FA3B1fmmq6HlLAFvkdx3/L+yxKf8af2Vi0P0MfY7JA0qQBDsciWLJPIZPdC8LFM0LcMVjgJ1JRPopl5S1NJSQKHYdauoJsaShqU1ZF4IVZxin+UTeQIcZAENvO4FwCL7yqhUrOkEW5PNzzb8h0XTaWStcwyPUQb+4gj2gwq/lfhY1HuNRztNN4boMy6w0vkbgAxHb2Ts6XTHdLsaChLGBLkHhypiXguJYxu/BcSbR09+xXTsly5mFboYwNA36+8ncqPBU6dEelojeTJPG0jbdDZjnrQQNUekmCbe5jfc/RZ85ysfyCKKiJPHeeaG+WIcXAz23j5qn5JqfUDflG8E9+OTM8IHxPm3mVB+ItcYvLXDqYPPRHZXV8mmetokwWnc6fsPmmOniGPUHGXiOiZfVa2kQ5p06QJvaQBMTYekibbDeUX4dxrHekOkbi9/Z1he3RVrB5nqplw3D5sXCAGjlg/qB6pbQxL6VQvD5lxMggzIm6zdVoZX1NLuPVWbXkv3ifCU61B7Dpt6pPEDhchrsZqLGu9ibWm0q/55izWw7ToO4l4+GCYufdVkZSKdNoqMHmFxcHTBLII0x7wf8AlD+ERs06cbHj0SCWTjJraRswWl1NrxAqOaNbSCy79BOokDvcjhdB8E+Gm0S6rrFQGzSNu5FyL9Qq94RyjEOcxrmnyn2uAYA62uItB6yupOoNptbTaAAABA7L08anF5bAzt4wir+NsRpw7mzBf6ZmInuq/hsE2q0Fj5LAbagCLCC6xi88H9VZM7zjD0y7zfjiGamlzRI5j2A+aoeXZc59XzGj0l1jtE3tN4Vbqt+EFpnJLC4LBh8G+CHbRHxBwPaS0aQpMFSaPwgjYGCBbfiChqz3EhjS5z73BiG9/e6Z5VgzbUSdTphxmAP91SGla4wMN8cs0xwaxo2FrARz+yllMwbcX+aNzl38R3RjfuhMIz+C956EpyOmSWWdGXGSDCNNbX/KLD5d0syi9RwEwHR2Vh8L0v8Axy7rJSjL2hj/AIp1OJgfhvz9FZ1KMl9SHPLaQ0/wixMl4ig97K/ScjKRS2i9H0XLy55jAdTRDQhqRRdMqSTbQvCxStWxCk4EcxaMpS5o6kfa/wCiKc1b4CnNT2afzH+6Ppo7rUg9K8SGLKEBCYvB21Ms/SYP9+qcup2CgxkNaT0aSttpSWGPlKxuYTTLtWl1mxxeLmLAAkAz2VDzik9z4dN52mwPAHE2mSflCs9Y7z0+6ArYhrDqaAXgl0GYLjbi8X1RI27wsiEfG9qyCct3BSq+EDXdwJANuJG2+x90dXALQ2CHkmJBFrTImLW+yY1MANJLnCo5zouCIECCC08AgQdl47IKhlsgOO+lxaYp3dqad4tp2kz2KJNuPmIUWGYb00oBI0uIlsCwEOc4bhvpO8/EltHGPc69xPYW7RsjcfQa2m2n6S4PfMT6RIiDME7g7/D7k64HC7mNk7pq06+V3GorHcc4R2ljg4m72uDTeYnnjdF47LqtR9J8GXOa1rAJifxDoNk+8I+Gi4CtXEAXDT+ZV6p0mgh2kAxDeyBboqpPKL9TBvlWFLGAu3AiyixNSA5yYV7NAVa8V5j5NIkfFx7nZM1rcwC5ZSfEkGrpa4l0fxDJiT+EDsnGBo+Vh9REQ3S33dufeEiybDGpVDd76nnrf+/6q4ZjS1PpURtu75XKacFnkcXCSBMuwGlskeuofoOnyFk3pYe56NEKTDU9Ty7hvpH6ooN/huPuqsHKbZTsZTmnVd1dC2wlH/xiP9Kmx1OMOO5/VT4Wn/BPsjY4+4bPBnh/Dxh47FKMvwwGo6RZ5VmyNn8L6pPhacVKo5mQltTwm/ZoXnLlksLFN5J6LFPWiT1Ck0XphQclFJyPw715xoxnEb0XIymUuoOR1JQk3wRgJBW2pRBYVMoNHOLRuXI7J2XcfYfv6paXJ1kjLDuZTWgWbM+yDUcyG5ZslHiSppov7+n6p4B+Sqni2vYMHXUVqSnti2MyeEyj4x0Ku43FAJ3j3SSq8MA6pUIHCHoko/VnUJPgHFZzkbh6r2mQ4g8RaJGk/ayndlrqe4TvI/Db6zNew47p+UVjkYxzgr9OmSVe/BWStefUJAuf0QjvDwpNL3mw+pVr8F4N3llx9IcZPtwFVpKLZfCSyWOmABOzBt3W+FbqfJ91Di6wA7bAdUfhqOlmo/EUvJ4j9QMng8rPl3YLmfjfMddfRwy/zP8Ab+yvmZ4ryqTnnoVy3D0nYiuBy90n2/4R9PDvIvTHnJbPBuXaWa3bu9XyHwj8/qiGVZr1X/yNDR/U42TmnTDKRiwAgewCS5FS1uPd5cfyCvF5ywuc5Y8o0/Lo94n5lSObFD5IbxBV0046kD7o/EN/gj+lBb4T92C7lWzRn8NoROEZ/D+S2zRnpAW+EHpTK8v3DJ8E2TD0Ed0kxJLMU6NnN/JPctMPcFXPF7vLrU394+tkC2O7cvdApcjTzO32WJV5x6rFk7mB2FMYjcOsWJOQiNMMmmHWLFNPmIj3JVj9lixGu7FpkSsWSbN9lixX+Hd5fQtp+7HA/F7Kj+KP8w+yxYnL/wBuQa3ylIq/EVJ4b/zXe6xYu0v7pajzDHxH8Ktfhr/1mf0D8lixaFnoM+4F4o/ym/1BW3KP/Xb7LFirZ+2vqS/KiDMPjpf1forFifhCxYlrf4ReXoVfxn/kH2VP8Ff+wP6T/wDkrFibp/af3GavIy9Y7/JPsUD4R/VYsVV+1IleVknjL8P9TfzTvE/5I9lixBflgCQizHYL3DbLFiaXlCx7EmB/zSq5/wBRfhZ/W381ixVXn+xSQjWLFiyy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ata:image/jpeg;base64,/9j/4AAQSkZJRgABAQAAAQABAAD/2wCEAAkGBxQTEhUUEhQVFBQWFBgWFxgUFxUVFxUXFRcXGBcYFBcYHCggGBwlHBUUITEhJSkrLi4uFx8zODMsNygtLiwBCgoKDg0OGxAQGywkICQsLCwsLCwsLCwsLCwsLCwsLCwvLCwsLCwsLC8sLCwsLCwsLCwsLCwsLDQsLCwsLCwsLP/AABEIAOEA4QMBIgACEQEDEQH/xAAcAAACAgMBAQAAAAAAAAAAAAAEBQMGAAIHAQj/xAA8EAABAwIFAgQEBAQFBAMAAAABAAIRAyEEBRIxQVFhBhMicTKBkaFCscHwI1Jy0RQzYuHxBxUkNBaSsv/EABsBAAIDAQEBAAAAAAAAAAAAAAMEAQIFAAYH/8QAMREAAgIBAwIEBQIGAwAAAAAAAAECAxEEEiETMSIyQVEFYXGBoRQzQpGxweHwFiPx/9oADAMBAAIRAxEAPwCqscpqLkCKiIw7roSK5wOaDoC9fUQzH2W8rskN5PFJTYtqdNTtYobKtmgaoa1SERVQNYKE8ldxFUroc1rrao1DuCIkGgwyg9MKZSzCpkzZc0XyRYl1knrvTLFuSp+67BaKyagKZrSicqw4dUaDsUxx+CDXewM9rTP0n6KrfITYKG1IRVDFqXLsGHyZBgwjMxy9opjRv912VnAN1PGUTYTEymAMqr0qhYYKcYTEyqyiAZJi6Sr2OZCs9QyEkzGirQeCUVuo+6ZZZhdRQFSn6lavDlAWTVcdzCQ5C8Pk8i4UGLyQi7VeMFhhCmrYAFMzoTQVo5qxpbYiFOyorPmWSg8KuYjCOYboKi49ypnmL1QysRDitMKKolAMcjKRWe0LSGNEo6ixL8OU2w6rg5IlYxbOW4UbkOTBzZG4Iaq1FOUFRVTBpgFQIV6NrBBVEeMg0ZBGHKMD0JgWFxA78J/gcpJJDuP3ZWckhiCbEuIouNgJMwgKmFcNwdp+Uwui4XKGAAncH7if7oqrgqZBBAP/ADKo7QyWDnmXhzXNcBzI+V018QV59VhqZ8+4EdVYcZgKcQ0XDyfqCCq3mulwDTaAYNzttI+0hBnYu6Cx54E3h7NKbXupuJvYbmXbbKStmQ1ekyJ5kbn/AHCrL83FMFrGgEuJDiGuPERN2+6ho568SHQ9psRZp3mQR0N7o3Qk/EDVqXBd8DRFY9e/5LzE0zSfHC18O4pkCrTILJ9bbA0yYA3N2kz9E48V4HU0VAYDRPckx9kKM3v2sm2CccoGw9eQo8Y2QlmCxSOfWsmFETQjxLIcrJkLhZIMwCkyPH6XQUxTPbLktF4Oo5fWTdjgQqdgMfZOsNjlooNkbuoghJc0yoEGybUMRKKLQ4KsopnFB/7J2Xqu3+DCxD6aOwz58BRVFyDlTU3LNwLDjCvTnDlV7BvTnD1VWRz7DAuWpKh8xZqQWLy7mzlE4LcuUbnKpUHrNUeHwDnkQLSjcPhi89lbcsyfS2Rtv1+ilywhmmvcwLKcmDbkbj3R+KxLaY/1D6/v+6mxtfQ239/cKo4oue9xO1j1j9/qgOe5mjGGBs/MS4GIAMxcW2iyXszB287nb9/uyUYjMmM+KwuBHFoJje0D9ytMDiKNZwayqQ8nZzZbMgcX2vt/dE6Umskb4p4LAzMpMTv79Bv9FXsbXcHXFpG4kD5EX/2RRw7mOkmw56m36yl2Pq3BLbXmfsCPePrygZ54DbcIR4DLWV67aDnBhe5rWvj4Xlwbf/TBn3j3TzxZ4PpU8P5tEhuIwz/IxlPUXAvtpq0puGOlrh2fFi0hKM6wXlubUaDpIbqnYOgH7yhMyZVrA19Re9rQHAmXOpiAJveJb8vZbFVycUZs68MhyDNDh6w5pvID2nYjufmfz3AXWKoDqYbcgtaRqsdDhafnIPsuH6puur+EMW2rhmCtI0yxr5sIA9B95bE9ErqVypIZq7YFGZ4RzKh0tMfvhRtxHVMfEuUV6P8AHoVi9oMOa/1aZtPYJTQxorNOtoY9oFwZa4k2APBI/I+yvXNuOQM48nlZ8oRrSHSEQxSNpKzANjjKcbIurFhq6qWXYRznta3clWN1F9F2moIPB6pmjVJPZLuFg3jJYcJik6wuIVfyamHkyeEyrSy/EwiT1lcbo0vu/wDV/cPGOY5Q681Ykf8AjVib2HYZwsFSschQ9SscsgUGFComNGskbHoyjWUMqx2yspm1EqpVUSyogtAmg0vXtFhcYCFD06ybDgwT9t/kqtEwjlj3IsLpHqAIG3UHqPommKxgAtYdEMG6QYPCq+YZkXVdIAc2QDv9g2Z9o+iVslKUtqNaqtRjkY5rjCYDGueXHSA0EnUfwyOexSTFMqioWVBpaHQ6SAW/1cGLbFNXZm2mHOY0aoGqobabTDjN99pgKg51nb67i2mSQbuc6dTv6R+ARO1/ZErhH/JfxM0z+oypULaI9NMBlpaXCS4vqWguLjN+NI4Trw9RYyo14pte9wHpJJgkQYAsYuEnyvLA2nJk/iHQBwBLp9gL32CfZfl9Kqxx2c2mXN2eXRJaOBNzsL78wjybs8KfCKYUFmS5Gr8U2o0nm/y9pSjFYfUNhp6yN+bDi23ul1Sq4AXO3JLZHBsiMFiS5wBiD14+UzGyUdTh2C70+Brg6LatM06m5LtxcEklp/8Arx27pG/Avw1W7ZAg2uDpIgjTzsfke6e07PbEyCIi4JkdD9z1QXj2sHmixxLRoL3xvdzWNLYI1EDzXAbGLq9De/HuBtSxkredZE0u83DtDKbgCafLSDpfb8N49Pf02sHuMwzqGXtJMgPJ06ohzHhpnhwOgttG3P4UVd1XCVW0qjw6nAfTqtAcHMdcOO8iDcGY22TbMaZqNBcbta472qAwRA2gkz+SbtjKMlu7Aq5ZjwWLJcxGJZIj104c2ekpLishqNBFMkfkYmJHIufqiclx9KlWwtKk5pFQO8yDYPMQfeBB9h0XQzlurYAjsppdcd294XGPuTJbsYOfeHcq/wAS0OsHCzwIMOgH9fkQRwpc0yg0Xxwdk1xTTgcc19/KxFiOA9v5TI+p6K5ZllzMRSDhe0pTVXy01i3+X+hypU48dzm+WuLKjXASQZV3z/DDEYUVmfE29vugsrwIpVHBw3ETyPY8K1ZPQYHlhjQ8XHEpTWXxhqYQfDfZ+jLU0vpN/g55lmY6HAngq+jRWHpnS4A+x5SbN/BrWV7T5TpIA68CZt/smWSUfKmnMiNTZ46j5WVfiGsj/C/HHn+XP47l9PXJLL7Ef/Yan8zVidyViD/ybUeyDdJHzE1StKwUSpG0SvRZMk8DlNTesbQUgw5UZIYRRqIqnUQTKRU7GlQyjQa1ybZZWIIh0QUmpoqi4i4MW3Jj7obReCeeC7DGjSdRE9gFW8yxVFk1XHSDIDolzrfDTtYHrb9UkzDNtAjcOAgbl5ja2wv8+einy7JX1tNXEumBDWnZt5gdT16fkvKEV4maUMpci17qlcanDysOPha0fFsQXHk2mT8uqOwGEpviAIBEx1naY+6KzOrswAiBsLzPPv8AuygwRaPi1F02j1AwYBdHcx7xdCac/kG3qCG2M1E6w4C2o2JBvvERALjaOUgxDix7pcNiIkhwItAAtvP23Tj1EPMGKY1A/wAwc4hzTFyNIdI5lLcwobvDIbrOlxcB5gcSQBcyNJB4Jk/I9aaQvOSbwQVq7naXEztFgYAHpA/08LTC1Ic2XNkH8XTeA48kcHtdbUKDnQH6QSGjeCHbjt8u4R1LAEyIgloc08Eg8cEgGCOV05JnRjgmzDEFpa68OIBDSL88/Pqh8a4VcUDBcxjCwB2xLIcQZ7viSImAjM4bRaxrKtUUy6HRqOoAbGANWnYdTJCT/wDeKDDrJc8hwIDWlt4i2oiwjmNx3VK4Sl5U2WlJLuyvZ/lVTD1CCT5fDjMGwOk73gj5OHBRmT4xsjD1HAU3OgOaSSzS4TFphw2BFk4xniTC1xpqMeBAHqa07RezjBsbiPnKYZH4PwmKa+pTxQp+XfTYOP8ALMwP5m87nsnJSezFqYBJbswZXsflNRlQFstc24ni8iDyun+AvF3ngtqANe30mNjwSEvwdNlRppg62N9LCWxqYPSHAgQ64N/dVavlb6FQmi7SA7ULQZmb9Qg215qaTzFrn3X1GowzJYOs+MMi/wAThajWj1ga2f1NvA9xI+aWf9PM51UxTqGSJF+rYDgfqD80z8BeIhiGeXUtUbYg/mOxSHNsIMHmL49NOs3zWxw+YcPufqkqU51/p7Xn0T+Xp/IpPwyLjmOVgnUAgSNMfbsm+BxoIDX78d0rx/xHSJH7KV1FUJ6aWnveJ18wf9vp/voFpclPt37jyRXo3sQN+hHKr8QQTuCtqWJLbgx2PPupdUtnhYV1mYwnJeLtkYrhsbXoE+cFiA0LEtsLdNHFm4NSNwSfNwalGDXv955xiJmCUrcEnrcIpBhVG8jJXzhFocOrE7CoDE1BTOwcReDt81ZSJjFyeELvJgSfpz7nsleKxnqAA1O2AE/UojG4uLbvNo6pt4d8Ok/xKkEm8Fc36sfjFQQJkeQy4Val+b8/09B3+nVWeviQWhoFhaBaPZTvp7BouvXZb15vt1Sd10UXrrlJ5ZUsRTeHOsd4AH6dzZR4HCOgQL6iBqvY62tIPE/QyJ4VxrZVrGobhV3E030yA0d/VEG4MSY5E/VVhYn2CyjwLqmYaAWEk6nQTYiAbGOfUG3nki3LOnktSrTAe46WtF4NyLBpJi4j9yJjqUWPew1GA1GkPaGlxMU26WwQN5dIkj4Apq/iGmGGk0FhJPYWgGBN4IsO6alJ4SQso85PKeFcCQ6DpadjJNobEiBvEHmE8wFFrgHg2s640kWF4khvWxsVVskzGoawYwebqJZcxt6nE8gAB23On+W7rMsxDcPWAs9lM2/qgM2/0uZKWnCSDKSZWMs0YzEVqh1A+aPLcBqAY2bOJaWn06IEgyeZTzFU8bScXYatSNiS0saGu3toc1zSfokXgCsfMM3HSC0gybk2DnEE7TAHEK0Z3h7iCWuBmxO0ET3t+fzTCunGzYnhFHXGUctcldxlYvBbjMAzXqOqphopVObFoJY77bJNlWV+dXDaRNID4dQ9bmk2Hps50HfoOgVgdiHgQRsBY9bX+YCYeG87e8mm9vqYTpeCLgbQI7DlO2SuWItLkFGuD5WSfMc5wuCrUwHEvDAX+kgOk+o6/fja3BJnM28R4LEQRrpP66Q8c76Cd4/ey9r0GVS8VWMeNJI1iQHGASBENMD4rAWO4lVyt4awZl1PFCnAEjVqDv59PMtJaInYylUoUT8WVJfdP/Aztsflw0WDK8wDajTRq0y5hMGQ0uH8pveYFpMFW/xM3/FNpVNnU9QIidTXC4aRaZAXM8H4SlwDMS13pBEeq5Jkb2Igi89RYyrpgsABhvKfinlwMzRI9YFtIj2IAJkH2SWpnDPhf4GIVynzJFswJOgBwh1pvMH3RVSoLGBbdVPJaL6b3F5qFxMy90gs7ibOFuBYXlP6lQi453XlPiKnG3vwxt1ckWYvqTqpxa8O+FwjqPopMBiRUpyAWnlp3Y4btP8AcWO60FbSRN2kx7TyjKTWgkhva1pC54np8I6UdoP5hWIrQOhWJPZM7evYpTKSlbSW7Apmr6Dg8w0QiitxSUwQmZ40U2/6jsFKIw28I0x9VtNhJ+IghgG5d3/0jk/rAVKx+JMk/iceOSicfi3Hclx2/wBvZZl+XOeRy4/Ro6lX4ih2uCgibw1k2t+p9zue3Rqt+NrtpN6CPqe0IShpoNPQC5O5PVV3F1RiKhLiYG0/DvyOdx/ugWzz3YamLm8oKZn7WvAJ0/QkD57fNSHNG1Rr8yQB+IzvwB91E3KGFu7byTuDF9u1vey0y3KaZJaWyCDaTJgGLn2Se6iUsZY/tsgspIEr5+5o00qgmQSAY9IPcwLnYRsswuLrVbug3IjT8N4JjpHz3W9PwtpJLXBoN4mAexQOMzN2Ff5LKTS6NU8DuI3siwlGT2V8sDbFx8c3gdDC1HNLXEyRogukFsHSDaCLERPKBzbL/P0xT/iAXqCA6pqkyQbEiD7/AJjU88qBsnyy43Ah1rG1tud+iNpZ86o+DoZDmlpaSOhOqZB+LsCrqc49wLUW+BngMCSGB2oEMGl0EERpBLSZ07ccdQlmcZGWse2mS7WSBHZwsem3tYfK4NdsHRPBt+LcHpcz27IVlRjKkkkAVAybbuGn7kkfNC6j7olJepWvCWSVKbg+oC3TI0ndxvJcPc/WOqs+YUQW6u8yPwm94m1zdMcJS1SbAHbr6f3M9woczonVtYggbwR+UpTUXpN7mGhHOMFar4GbwldbA1Kb9dP5jqrjhaekDzAQ07HgxY3RrcuZDwQDIaWnpJiypXrdSmoOXHo+/wCQ0a65PsKfAmJeK8vb6XNINuRB3+qceK/BeHrE16TGsqEXAaNL42JB57iO8oluX0i0aG+kO9USBIEfPffsiMNrpgMc7W0H0u39J2BPPSUDXWXufWUufVF1BJpw4x6e5Q8m8DgVIe4i8iBBgDcfN32V1wmUMpNDQILYvzYg/oEa+oCQ7kfqvWHUHnkEn5Kq1jvhw/EgrnL6B9Gi17bwTylxp6ZB+S8pYtzZLenKlqVRVZcQYSdli1EU33QJRlB/IiawOE9Df3RODeDIn5Fa08OWifqgKzXecx42AIMcqa4xi+TpeLhDry+y9Q/m+6xX2wA7ZFJbUUraiVtqqQV4ElesMPAdiMWGNk/LuqpmOMLjPPCIx2ILz+QReX5NHqqbm8b27oiW1ZYWKUFlgWU5U55k/Uq1YLCtZAG/J6rxsAQFu16pnLyClY5P5A+e0/QQOUjwuDPT3Ks+JBcZ6df390vqwBEwD9O4MrPu7tGxp3iPBBg6Q9xaN4jt9/ojMMxrajSBDdrzv+wgf+5UmD4u9yOP+Uud4kY6o0b3Hwj97XQKtNZKxNIZstiotNjrMhpMbKt5s0QKjBLtD6fqHwmxB/NReL86e2s4NIiLG/SUtyDMDWc+jXJh4BBj4XD4frKdr0s6Lur6Clt0LqdnqQ+F8ayofKqw17bhxAkgW0iebnv9FbcNkkOY/wAxpEnSGtger06TJ+d5+HoFQ/FWRPwxp1gZbUn4fwPG7Sev9j0Vo8IeJW1GCm4AVOSZvY3/AH1Terpa/wCyHZilFmVtl3Lc8kEyAOBf2A342CpOe4yoPOHqaXaduDTLzBtPq1uE8HSdgrxhsxpF7WuBALvUA1xaJmZ6QT02PRW5+EpvbZrDboDII6eyx7tZHTLxRz7DGzf6nKf+luauq16zapPmEMeGyYcAHMe5rSQGu9VMk8hp3XTMU0Nd5b7g/Cevb3VczPwWzzRiMKTRrNMgN2727yQRsQU6wtVz2BtUAOFjGxI5HTr2+6xtfqIahq2vt6r1X+BumLjwxnhhTdTFKoLEmCeJHHRBYbAzqEn0vImdgIA/JaayPS4z0PPz7qfD1bEck9d53VdLqvFiX2DdNxy0SZdVDabGneInoRG/3WmIwhklvUG3UGbhYGQpaNczBO/VXldunuaw+xHZtxAnBwNxMn6Kem0i7fp1UuPZBHU/Syyl35S/SxPcnyX35jkHNPnj8kRh4IIG+61dU0mDsVF/hgX6gYPZSoYnwc+VyNKdYOtseUuxBDXHuVtWaW+oXI3WlYioQUxJt9ilcUn8jfzgsUHkLEPFgTbE5/rUNR5MHjgde5XlWTYfNT02dd17NYR5xccskwVCLm5/JNGOQFNEscqPkFJ5YSHLNah1LNa5HJG2cZgKVHUTuSO5PAH76rnWOzl7nFpJgkCGjfmCZ9lcvETQ6iC6fQ8G15kED7kHpbYpTgMNTHqLGz7bfpPeFWdtdPikss0aK52xwnhCTB5biK0ANJEATETHM9E4wfhshzS8iR0n79d1actovfBAItvGwPRPsPl7Gid3A3clv1t05YSwhh6auC55Yox3hmliRTIYRpYGul06o5FhAQg8C0GkxqERyD9LbqwnFBrHOBsBO/B/JU3OPGGk6G+qbT2HRTPrSllZ/sdDYljgKzPCtNCrRqmQWyHb+pt2mJ4IE9hHK5FTrGm/U3cHfb5LotLNy8idgfkffqqb4uwYZV1NENfe3B5HbhaOitbXSmJaqrD6kS3ZDnoxADZf5h3aHFoJ3kAf3Vhy3Oq+E9Ty2rQsCA9jns6aRqJ+X5Lj2WvdTeHjj9ey6Bhs4pvogPeG3gjb1QBJtt2QtTpK2ts1mL/BFVrl27o6xl2ZU8Q3XTcHdeo7OHC3xmF/E2x5jlcwwGAqj+Jhna4/FSePpEyVefDGaVqrS2uSHtMEFuh3Y9+eF5rWfBVTLqVTUkvT+JfVf+D1N0pd1j+gTVcHAgGDtbcFaYYkfFv25/svatMG5MP5FgTG9uVrrAIEi6zL6XHlLg0YPjBPiHFosJlDVMQWn1AgHYnqjvNlsEc7rV7Q4QVV2KSyRHjujXzyQL7GUzY3U3iYVfxNXTsLj6EIyjiDALbyr1Sb79jrKspYPK1V4sWix35WU8QjHiWkmxS6q6xgQUZwecxJg1JYwEPxZkiLRMqFla/ReHUW8TCXYmoS30/FsmelKX1Lxghn/iVirXlVP5ysTH6Oz3QTpR9xW2nC3AW5C0W9k8c3k3aVIHqCV7K4gnNRaGshqj0O+qrJEpjLyvNBZ/MD9eE4y/KKTXaonc+qbAzEg/vZVjC4zS9p6H/lMfEeeijdtiYNgLjcE3ng/u6HZDc1wN6axpNZLQ+sGxsLRO23CRY3PNAdHExF9W534NlRqviiq6A4+oWBkz3nuUvq4ipUeGiXEm3MnZXhpecyCSv4wjqfgTEsxArMIu6kSBtBAmwn3XK87wzhVcGgmDwuqf8ATnB1cM4PeWeqzolzvadhtwn2bYag0veGNaTJ9LRz7JidkYx8PIKuOZeI43lmWVSA403NE9CmmYZUyrSh0X+E9COiaZv4kAdppkG1/wAiAJUuWVqddwOkai2PTa9/3ss/M1Lf2HW4uO30E+QeD8MKXnVWuc4NLQ3UYLwfj/sNvzSzNsQynWinLxEPLw036CBHKs1d3lu0E2EiPff5pNiPDQPrpE/FLg64uewkX91NF0nfutbx6ewG2lKvwYz+RTiQaYZVoaqbzMwY+YIVh8O+P6jYbX9Y4Ozh78FV7F0qjbaXaW3nfbp2QtPC6iZBBPquCDe8meCtK/S1XxzjPzE6rp1PDO35djaGLZLIJF+jh7wo8RkRAOhxnvB+i5h4adUp4hjKROs8zFhe/ULomU+Km1Xmm8Q5pjtIMGD0XltT8OcJNJ/M2ab3KOUa0qtVhDXiZ67/ACR7ahAkAkI/GtY8RY+4/Ii6Co0nCb2JP7CQVUJPD/A4rFJZfBDiHamkiCQLe/dQ4HEOgF0BGjBNbsT3nlbim3YqlXTrzBhN6xgHpYh0RwtXVyPZTCkxoIndA1seGekDU77QjyplOSlWdGUXwkEYbGa97IerZxcBvuP7KOmL6gI5IU4xNMmAb9FpQh7oh4T4A/Pb/K5eJlZYjcf6yvURVSFoQpgFqWp7J5DJDCwhS6V4WqSMglVCVUxexC1aaumduAlDnrw6mx53Z6XF3w2ksJPyIg9yizTU+Xsb5jNfw6hM7difYqyeHktXNqRXsn8L1cSS4B1Kkby43dYOtI2v3XQsn8K0sMNQJe8i7nmT13U9Ssyl6IhhIAjjUSbjgSfqUJjPEbS4NADRfkEg9425t2UynKX0HUsDuliTYw0AtFhuP3Ze+PKZOBFenIuGOA6EbqiVvEYMgEt9VpJ6mwPFoTuh4lNfBuwVMOq1HuHq/DTEiTPOxsi1RSfiKPL7HMKlb13JHtdWjw1OtryQGiN9I1aeoG1+SL908/8AhlKg3zKsVXAGeGttwOyCw2OY/wBLhDW/CWiI+Y2EC8pa6Sl5RivjuNPEdGm8eaH02OsCS4NJ6Am7Txc7KrZb4hLHuY8CJg7Fpg27EK6V8Ox1Bv4hyHzBmIk+knbc9OdkFl+T4d8MfQa6GyHsGlxg2a9wibSdz3SktR0Vl9g8ao2G+Aw7MTAsLfh5Hstc6y0SC8TIhznSdRmSXHflQ55m1LCkNbh3MdMB7QxjW+zhcygGeOH31NHzvbm9kOH6i1dWhce2V+A8YR8s8DDC4D4KgYKRa0w4CNUjnt++gA+U5jpkFtgSbRc9XHk9FLg/F1MWdTcB1bBA6yOictZTrM9DQZuLaCZ2nkcJe2zUb/HF88DdddajjHAsx2c1abWvpvDi71aCIOk7CZsUXhfETnt1Fppi0iqQ03m7Y3Fj9EfV8O06bC99yGyeBYbJDhqtFzA17r/Mx0HROX/D664pyWc+xWEs+QZ0sZVDGu1EhwltuPZCnG1XuMkk9AoqeLYx0MJdxLuB0AUza51Tq9ot8u6rXoovxYQyp7fQypjXEQbjtv8AMKXCPBHfiVM6o14l5A03mLnsUNWdBlob7HmUXot8JYKu3JJVxRDgzk7wp6DmD0lpBJ53KU4l2lwf9QCVM3FA3B1fmmq6HlLAFvkdx3/L+yxKf8af2Vi0P0MfY7JA0qQBDsciWLJPIZPdC8LFM0LcMVjgJ1JRPopl5S1NJSQKHYdauoJsaShqU1ZF4IVZxin+UTeQIcZAENvO4FwCL7yqhUrOkEW5PNzzb8h0XTaWStcwyPUQb+4gj2gwq/lfhY1HuNRztNN4boMy6w0vkbgAxHb2Ts6XTHdLsaChLGBLkHhypiXguJYxu/BcSbR09+xXTsly5mFboYwNA36+8ncqPBU6dEelojeTJPG0jbdDZjnrQQNUekmCbe5jfc/RZ85ysfyCKKiJPHeeaG+WIcXAz23j5qn5JqfUDflG8E9+OTM8IHxPm3mVB+ItcYvLXDqYPPRHZXV8mmetokwWnc6fsPmmOniGPUHGXiOiZfVa2kQ5p06QJvaQBMTYekibbDeUX4dxrHekOkbi9/Z1he3RVrB5nqplw3D5sXCAGjlg/qB6pbQxL6VQvD5lxMggzIm6zdVoZX1NLuPVWbXkv3ifCU61B7Dpt6pPEDhchrsZqLGu9ibWm0q/55izWw7ToO4l4+GCYufdVkZSKdNoqMHmFxcHTBLII0x7wf8AlD+ERs06cbHj0SCWTjJraRswWl1NrxAqOaNbSCy79BOokDvcjhdB8E+Gm0S6rrFQGzSNu5FyL9Qq94RyjEOcxrmnyn2uAYA62uItB6yupOoNptbTaAAABA7L08anF5bAzt4wir+NsRpw7mzBf6ZmInuq/hsE2q0Fj5LAbagCLCC6xi88H9VZM7zjD0y7zfjiGamlzRI5j2A+aoeXZc59XzGj0l1jtE3tN4Vbqt+EFpnJLC4LBh8G+CHbRHxBwPaS0aQpMFSaPwgjYGCBbfiChqz3EhjS5z73BiG9/e6Z5VgzbUSdTphxmAP91SGla4wMN8cs0xwaxo2FrARz+yllMwbcX+aNzl38R3RjfuhMIz+C956EpyOmSWWdGXGSDCNNbX/KLD5d0syi9RwEwHR2Vh8L0v8Axy7rJSjL2hj/AIp1OJgfhvz9FZ1KMl9SHPLaQ0/wixMl4ig97K/ScjKRS2i9H0XLy55jAdTRDQhqRRdMqSTbQvCxStWxCk4EcxaMpS5o6kfa/wCiKc1b4CnNT2afzH+6Ppo7rUg9K8SGLKEBCYvB21Ms/SYP9+qcup2CgxkNaT0aSttpSWGPlKxuYTTLtWl1mxxeLmLAAkAz2VDzik9z4dN52mwPAHE2mSflCs9Y7z0+6ArYhrDqaAXgl0GYLjbi8X1RI27wsiEfG9qyCct3BSq+EDXdwJANuJG2+x90dXALQ2CHkmJBFrTImLW+yY1MANJLnCo5zouCIECCC08AgQdl47IKhlsgOO+lxaYp3dqad4tp2kz2KJNuPmIUWGYb00oBI0uIlsCwEOc4bhvpO8/EltHGPc69xPYW7RsjcfQa2m2n6S4PfMT6RIiDME7g7/D7k64HC7mNk7pq06+V3GorHcc4R2ljg4m72uDTeYnnjdF47LqtR9J8GXOa1rAJifxDoNk+8I+Gi4CtXEAXDT+ZV6p0mgh2kAxDeyBboqpPKL9TBvlWFLGAu3AiyixNSA5yYV7NAVa8V5j5NIkfFx7nZM1rcwC5ZSfEkGrpa4l0fxDJiT+EDsnGBo+Vh9REQ3S33dufeEiybDGpVDd76nnrf+/6q4ZjS1PpURtu75XKacFnkcXCSBMuwGlskeuofoOnyFk3pYe56NEKTDU9Ty7hvpH6ooN/huPuqsHKbZTsZTmnVd1dC2wlH/xiP9Kmx1OMOO5/VT4Wn/BPsjY4+4bPBnh/Dxh47FKMvwwGo6RZ5VmyNn8L6pPhacVKo5mQltTwm/ZoXnLlksLFN5J6LFPWiT1Ck0XphQclFJyPw715xoxnEb0XIymUuoOR1JQk3wRgJBW2pRBYVMoNHOLRuXI7J2XcfYfv6paXJ1kjLDuZTWgWbM+yDUcyG5ZslHiSppov7+n6p4B+Sqni2vYMHXUVqSnti2MyeEyj4x0Ku43FAJ3j3SSq8MA6pUIHCHoko/VnUJPgHFZzkbh6r2mQ4g8RaJGk/ayndlrqe4TvI/Db6zNew47p+UVjkYxzgr9OmSVe/BWStefUJAuf0QjvDwpNL3mw+pVr8F4N3llx9IcZPtwFVpKLZfCSyWOmABOzBt3W+FbqfJ91Di6wA7bAdUfhqOlmo/EUvJ4j9QMng8rPl3YLmfjfMddfRwy/zP8Ab+yvmZ4ryqTnnoVy3D0nYiuBy90n2/4R9PDvIvTHnJbPBuXaWa3bu9XyHwj8/qiGVZr1X/yNDR/U42TmnTDKRiwAgewCS5FS1uPd5cfyCvF5ywuc5Y8o0/Lo94n5lSObFD5IbxBV0046kD7o/EN/gj+lBb4T92C7lWzRn8NoROEZ/D+S2zRnpAW+EHpTK8v3DJ8E2TD0Ed0kxJLMU6NnN/JPctMPcFXPF7vLrU394+tkC2O7cvdApcjTzO32WJV5x6rFk7mB2FMYjcOsWJOQiNMMmmHWLFNPmIj3JVj9lixGu7FpkSsWSbN9lixX+Hd5fQtp+7HA/F7Kj+KP8w+yxYnL/wBuQa3ylIq/EVJ4b/zXe6xYu0v7pajzDHxH8Ktfhr/1mf0D8lixaFnoM+4F4o/ym/1BW3KP/Xb7LFirZ+2vqS/KiDMPjpf1forFifhCxYlrf4ReXoVfxn/kH2VP8Ff+wP6T/wDkrFibp/af3GavIy9Y7/JPsUD4R/VYsVV+1IleVknjL8P9TfzTvE/5I9lixBflgCQizHYL3DbLFiaXlCx7EmB/zSq5/wBRfhZ/W381ixVXn+xSQjWLFiyy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data:image/jpeg;base64,/9j/4AAQSkZJRgABAQAAAQABAAD/2wCEAAkGBxQTEhUUEhQVFBQWFBgWFxgUFxUVFxUXFRcXGBcYFBcYHCggGBwlHBUUITEhJSkrLi4uFx8zODMsNygtLiwBCgoKDg0OGxAQGywkICQsLCwsLCwsLCwsLCwsLCwsLCwvLCwsLCwsLC8sLCwsLCwsLCwsLCwsLDQsLCwsLCwsLP/AABEIAOEA4QMBIgACEQEDEQH/xAAcAAACAgMBAQAAAAAAAAAAAAAEBQMGAAIHAQj/xAA8EAABAwIFAgQEBAQFBAMAAAABAAIRAyEEBRIxQVFhBhMicTKBkaFCscHwI1Jy0RQzYuHxBxUkNBaSsv/EABsBAAIDAQEBAAAAAAAAAAAAAAMEAQIFAAYH/8QAMREAAgIBAwIEBQIGAwAAAAAAAAECAxEEEiETMSIyQVEFYXGBoRQzQpGxweHwFiPx/9oADAMBAAIRAxEAPwCqscpqLkCKiIw7roSK5wOaDoC9fUQzH2W8rskN5PFJTYtqdNTtYobKtmgaoa1SERVQNYKE8ldxFUroc1rrao1DuCIkGgwyg9MKZSzCpkzZc0XyRYl1knrvTLFuSp+67BaKyagKZrSicqw4dUaDsUxx+CDXewM9rTP0n6KrfITYKG1IRVDFqXLsGHyZBgwjMxy9opjRv912VnAN1PGUTYTEymAMqr0qhYYKcYTEyqyiAZJi6Sr2OZCs9QyEkzGirQeCUVuo+6ZZZhdRQFSn6lavDlAWTVcdzCQ5C8Pk8i4UGLyQi7VeMFhhCmrYAFMzoTQVo5qxpbYiFOyorPmWSg8KuYjCOYboKi49ypnmL1QysRDitMKKolAMcjKRWe0LSGNEo6ixL8OU2w6rg5IlYxbOW4UbkOTBzZG4Iaq1FOUFRVTBpgFQIV6NrBBVEeMg0ZBGHKMD0JgWFxA78J/gcpJJDuP3ZWckhiCbEuIouNgJMwgKmFcNwdp+Uwui4XKGAAncH7if7oqrgqZBBAP/ADKo7QyWDnmXhzXNcBzI+V018QV59VhqZ8+4EdVYcZgKcQ0XDyfqCCq3mulwDTaAYNzttI+0hBnYu6Cx54E3h7NKbXupuJvYbmXbbKStmQ1ekyJ5kbn/AHCrL83FMFrGgEuJDiGuPERN2+6ho568SHQ9psRZp3mQR0N7o3Qk/EDVqXBd8DRFY9e/5LzE0zSfHC18O4pkCrTILJ9bbA0yYA3N2kz9E48V4HU0VAYDRPckx9kKM3v2sm2CccoGw9eQo8Y2QlmCxSOfWsmFETQjxLIcrJkLhZIMwCkyPH6XQUxTPbLktF4Oo5fWTdjgQqdgMfZOsNjlooNkbuoghJc0yoEGybUMRKKLQ4KsopnFB/7J2Xqu3+DCxD6aOwz58BRVFyDlTU3LNwLDjCvTnDlV7BvTnD1VWRz7DAuWpKh8xZqQWLy7mzlE4LcuUbnKpUHrNUeHwDnkQLSjcPhi89lbcsyfS2Rtv1+ilywhmmvcwLKcmDbkbj3R+KxLaY/1D6/v+6mxtfQ239/cKo4oue9xO1j1j9/qgOe5mjGGBs/MS4GIAMxcW2iyXszB287nb9/uyUYjMmM+KwuBHFoJje0D9ytMDiKNZwayqQ8nZzZbMgcX2vt/dE6Umskb4p4LAzMpMTv79Bv9FXsbXcHXFpG4kD5EX/2RRw7mOkmw56m36yl2Pq3BLbXmfsCPePrygZ54DbcIR4DLWV67aDnBhe5rWvj4Xlwbf/TBn3j3TzxZ4PpU8P5tEhuIwz/IxlPUXAvtpq0puGOlrh2fFi0hKM6wXlubUaDpIbqnYOgH7yhMyZVrA19Re9rQHAmXOpiAJveJb8vZbFVycUZs68MhyDNDh6w5pvID2nYjufmfz3AXWKoDqYbcgtaRqsdDhafnIPsuH6puur+EMW2rhmCtI0yxr5sIA9B95bE9ErqVypIZq7YFGZ4RzKh0tMfvhRtxHVMfEuUV6P8AHoVi9oMOa/1aZtPYJTQxorNOtoY9oFwZa4k2APBI/I+yvXNuOQM48nlZ8oRrSHSEQxSNpKzANjjKcbIurFhq6qWXYRznta3clWN1F9F2moIPB6pmjVJPZLuFg3jJYcJik6wuIVfyamHkyeEyrSy/EwiT1lcbo0vu/wDV/cPGOY5Q681Ykf8AjVib2HYZwsFSschQ9SscsgUGFComNGskbHoyjWUMqx2yspm1EqpVUSyogtAmg0vXtFhcYCFD06ybDgwT9t/kqtEwjlj3IsLpHqAIG3UHqPommKxgAtYdEMG6QYPCq+YZkXVdIAc2QDv9g2Z9o+iVslKUtqNaqtRjkY5rjCYDGueXHSA0EnUfwyOexSTFMqioWVBpaHQ6SAW/1cGLbFNXZm2mHOY0aoGqobabTDjN99pgKg51nb67i2mSQbuc6dTv6R+ARO1/ZErhH/JfxM0z+oypULaI9NMBlpaXCS4vqWguLjN+NI4Trw9RYyo14pte9wHpJJgkQYAsYuEnyvLA2nJk/iHQBwBLp9gL32CfZfl9Kqxx2c2mXN2eXRJaOBNzsL78wjybs8KfCKYUFmS5Gr8U2o0nm/y9pSjFYfUNhp6yN+bDi23ul1Sq4AXO3JLZHBsiMFiS5wBiD14+UzGyUdTh2C70+Brg6LatM06m5LtxcEklp/8Arx27pG/Avw1W7ZAg2uDpIgjTzsfke6e07PbEyCIi4JkdD9z1QXj2sHmixxLRoL3xvdzWNLYI1EDzXAbGLq9De/HuBtSxkredZE0u83DtDKbgCafLSDpfb8N49Pf02sHuMwzqGXtJMgPJ06ohzHhpnhwOgttG3P4UVd1XCVW0qjw6nAfTqtAcHMdcOO8iDcGY22TbMaZqNBcbta472qAwRA2gkz+SbtjKMlu7Aq5ZjwWLJcxGJZIj104c2ekpLishqNBFMkfkYmJHIufqiclx9KlWwtKk5pFQO8yDYPMQfeBB9h0XQzlurYAjsppdcd294XGPuTJbsYOfeHcq/wAS0OsHCzwIMOgH9fkQRwpc0yg0Xxwdk1xTTgcc19/KxFiOA9v5TI+p6K5ZllzMRSDhe0pTVXy01i3+X+hypU48dzm+WuLKjXASQZV3z/DDEYUVmfE29vugsrwIpVHBw3ETyPY8K1ZPQYHlhjQ8XHEpTWXxhqYQfDfZ+jLU0vpN/g55lmY6HAngq+jRWHpnS4A+x5SbN/BrWV7T5TpIA68CZt/smWSUfKmnMiNTZ46j5WVfiGsj/C/HHn+XP47l9PXJLL7Ef/Yan8zVidyViD/ybUeyDdJHzE1StKwUSpG0SvRZMk8DlNTesbQUgw5UZIYRRqIqnUQTKRU7GlQyjQa1ybZZWIIh0QUmpoqi4i4MW3Jj7obReCeeC7DGjSdRE9gFW8yxVFk1XHSDIDolzrfDTtYHrb9UkzDNtAjcOAgbl5ja2wv8+einy7JX1tNXEumBDWnZt5gdT16fkvKEV4maUMpci17qlcanDysOPha0fFsQXHk2mT8uqOwGEpviAIBEx1naY+6KzOrswAiBsLzPPv8AuygwRaPi1F02j1AwYBdHcx7xdCac/kG3qCG2M1E6w4C2o2JBvvERALjaOUgxDix7pcNiIkhwItAAtvP23Tj1EPMGKY1A/wAwc4hzTFyNIdI5lLcwobvDIbrOlxcB5gcSQBcyNJB4Jk/I9aaQvOSbwQVq7naXEztFgYAHpA/08LTC1Ic2XNkH8XTeA48kcHtdbUKDnQH6QSGjeCHbjt8u4R1LAEyIgloc08Eg8cEgGCOV05JnRjgmzDEFpa68OIBDSL88/Pqh8a4VcUDBcxjCwB2xLIcQZ7viSImAjM4bRaxrKtUUy6HRqOoAbGANWnYdTJCT/wDeKDDrJc8hwIDWlt4i2oiwjmNx3VK4Sl5U2WlJLuyvZ/lVTD1CCT5fDjMGwOk73gj5OHBRmT4xsjD1HAU3OgOaSSzS4TFphw2BFk4xniTC1xpqMeBAHqa07RezjBsbiPnKYZH4PwmKa+pTxQp+XfTYOP8ALMwP5m87nsnJSezFqYBJbswZXsflNRlQFstc24ni8iDyun+AvF3ngtqANe30mNjwSEvwdNlRppg62N9LCWxqYPSHAgQ64N/dVavlb6FQmi7SA7ULQZmb9Qg215qaTzFrn3X1GowzJYOs+MMi/wAThajWj1ga2f1NvA9xI+aWf9PM51UxTqGSJF+rYDgfqD80z8BeIhiGeXUtUbYg/mOxSHNsIMHmL49NOs3zWxw+YcPufqkqU51/p7Xn0T+Xp/IpPwyLjmOVgnUAgSNMfbsm+BxoIDX78d0rx/xHSJH7KV1FUJ6aWnveJ18wf9vp/voFpclPt37jyRXo3sQN+hHKr8QQTuCtqWJLbgx2PPupdUtnhYV1mYwnJeLtkYrhsbXoE+cFiA0LEtsLdNHFm4NSNwSfNwalGDXv955xiJmCUrcEnrcIpBhVG8jJXzhFocOrE7CoDE1BTOwcReDt81ZSJjFyeELvJgSfpz7nsleKxnqAA1O2AE/UojG4uLbvNo6pt4d8Ok/xKkEm8Fc36sfjFQQJkeQy4Val+b8/09B3+nVWeviQWhoFhaBaPZTvp7BouvXZb15vt1Sd10UXrrlJ5ZUsRTeHOsd4AH6dzZR4HCOgQL6iBqvY62tIPE/QyJ4VxrZVrGobhV3E030yA0d/VEG4MSY5E/VVhYn2CyjwLqmYaAWEk6nQTYiAbGOfUG3nki3LOnktSrTAe46WtF4NyLBpJi4j9yJjqUWPew1GA1GkPaGlxMU26WwQN5dIkj4Apq/iGmGGk0FhJPYWgGBN4IsO6alJ4SQso85PKeFcCQ6DpadjJNobEiBvEHmE8wFFrgHg2s640kWF4khvWxsVVskzGoawYwebqJZcxt6nE8gAB23On+W7rMsxDcPWAs9lM2/qgM2/0uZKWnCSDKSZWMs0YzEVqh1A+aPLcBqAY2bOJaWn06IEgyeZTzFU8bScXYatSNiS0saGu3toc1zSfokXgCsfMM3HSC0gybk2DnEE7TAHEK0Z3h7iCWuBmxO0ET3t+fzTCunGzYnhFHXGUctcldxlYvBbjMAzXqOqphopVObFoJY77bJNlWV+dXDaRNID4dQ9bmk2Hps50HfoOgVgdiHgQRsBY9bX+YCYeG87e8mm9vqYTpeCLgbQI7DlO2SuWItLkFGuD5WSfMc5wuCrUwHEvDAX+kgOk+o6/fja3BJnM28R4LEQRrpP66Q8c76Cd4/ey9r0GVS8VWMeNJI1iQHGASBENMD4rAWO4lVyt4awZl1PFCnAEjVqDv59PMtJaInYylUoUT8WVJfdP/Aztsflw0WDK8wDajTRq0y5hMGQ0uH8pveYFpMFW/xM3/FNpVNnU9QIidTXC4aRaZAXM8H4SlwDMS13pBEeq5Jkb2Igi89RYyrpgsABhvKfinlwMzRI9YFtIj2IAJkH2SWpnDPhf4GIVynzJFswJOgBwh1pvMH3RVSoLGBbdVPJaL6b3F5qFxMy90gs7ibOFuBYXlP6lQi453XlPiKnG3vwxt1ckWYvqTqpxa8O+FwjqPopMBiRUpyAWnlp3Y4btP8AcWO60FbSRN2kx7TyjKTWgkhva1pC54np8I6UdoP5hWIrQOhWJPZM7evYpTKSlbSW7Apmr6Dg8w0QiitxSUwQmZ40U2/6jsFKIw28I0x9VtNhJ+IghgG5d3/0jk/rAVKx+JMk/iceOSicfi3Hclx2/wBvZZl+XOeRy4/Ro6lX4ih2uCgibw1k2t+p9zue3Rqt+NrtpN6CPqe0IShpoNPQC5O5PVV3F1RiKhLiYG0/DvyOdx/ugWzz3YamLm8oKZn7WvAJ0/QkD57fNSHNG1Rr8yQB+IzvwB91E3KGFu7byTuDF9u1vey0y3KaZJaWyCDaTJgGLn2Se6iUsZY/tsgspIEr5+5o00qgmQSAY9IPcwLnYRsswuLrVbug3IjT8N4JjpHz3W9PwtpJLXBoN4mAexQOMzN2Ff5LKTS6NU8DuI3siwlGT2V8sDbFx8c3gdDC1HNLXEyRogukFsHSDaCLERPKBzbL/P0xT/iAXqCA6pqkyQbEiD7/AJjU88qBsnyy43Ah1rG1tud+iNpZ86o+DoZDmlpaSOhOqZB+LsCrqc49wLUW+BngMCSGB2oEMGl0EERpBLSZ07ccdQlmcZGWse2mS7WSBHZwsem3tYfK4NdsHRPBt+LcHpcz27IVlRjKkkkAVAybbuGn7kkfNC6j7olJepWvCWSVKbg+oC3TI0ndxvJcPc/WOqs+YUQW6u8yPwm94m1zdMcJS1SbAHbr6f3M9woczonVtYggbwR+UpTUXpN7mGhHOMFar4GbwldbA1Kb9dP5jqrjhaekDzAQ07HgxY3RrcuZDwQDIaWnpJiypXrdSmoOXHo+/wCQ0a65PsKfAmJeK8vb6XNINuRB3+qceK/BeHrE16TGsqEXAaNL42JB57iO8oluX0i0aG+kO9USBIEfPffsiMNrpgMc7W0H0u39J2BPPSUDXWXufWUufVF1BJpw4x6e5Q8m8DgVIe4i8iBBgDcfN32V1wmUMpNDQILYvzYg/oEa+oCQ7kfqvWHUHnkEn5Kq1jvhw/EgrnL6B9Gi17bwTylxp6ZB+S8pYtzZLenKlqVRVZcQYSdli1EU33QJRlB/IiawOE9Df3RODeDIn5Fa08OWifqgKzXecx42AIMcqa4xi+TpeLhDry+y9Q/m+6xX2wA7ZFJbUUraiVtqqQV4ElesMPAdiMWGNk/LuqpmOMLjPPCIx2ILz+QReX5NHqqbm8b27oiW1ZYWKUFlgWU5U55k/Uq1YLCtZAG/J6rxsAQFu16pnLyClY5P5A+e0/QQOUjwuDPT3Ks+JBcZ6df390vqwBEwD9O4MrPu7tGxp3iPBBg6Q9xaN4jt9/ojMMxrajSBDdrzv+wgf+5UmD4u9yOP+Uud4kY6o0b3Hwj97XQKtNZKxNIZstiotNjrMhpMbKt5s0QKjBLtD6fqHwmxB/NReL86e2s4NIiLG/SUtyDMDWc+jXJh4BBj4XD4frKdr0s6Lur6Clt0LqdnqQ+F8ayofKqw17bhxAkgW0iebnv9FbcNkkOY/wAxpEnSGtger06TJ+d5+HoFQ/FWRPwxp1gZbUn4fwPG7Sev9j0Vo8IeJW1GCm4AVOSZvY3/AH1Terpa/wCyHZilFmVtl3Lc8kEyAOBf2A342CpOe4yoPOHqaXaduDTLzBtPq1uE8HSdgrxhsxpF7WuBALvUA1xaJmZ6QT02PRW5+EpvbZrDboDII6eyx7tZHTLxRz7DGzf6nKf+luauq16zapPmEMeGyYcAHMe5rSQGu9VMk8hp3XTMU0Nd5b7g/Cevb3VczPwWzzRiMKTRrNMgN2727yQRsQU6wtVz2BtUAOFjGxI5HTr2+6xtfqIahq2vt6r1X+BumLjwxnhhTdTFKoLEmCeJHHRBYbAzqEn0vImdgIA/JaayPS4z0PPz7qfD1bEck9d53VdLqvFiX2DdNxy0SZdVDabGneInoRG/3WmIwhklvUG3UGbhYGQpaNczBO/VXldunuaw+xHZtxAnBwNxMn6Kem0i7fp1UuPZBHU/Syyl35S/SxPcnyX35jkHNPnj8kRh4IIG+61dU0mDsVF/hgX6gYPZSoYnwc+VyNKdYOtseUuxBDXHuVtWaW+oXI3WlYioQUxJt9ilcUn8jfzgsUHkLEPFgTbE5/rUNR5MHjgde5XlWTYfNT02dd17NYR5xccskwVCLm5/JNGOQFNEscqPkFJ5YSHLNah1LNa5HJG2cZgKVHUTuSO5PAH76rnWOzl7nFpJgkCGjfmCZ9lcvETQ6iC6fQ8G15kED7kHpbYpTgMNTHqLGz7bfpPeFWdtdPikss0aK52xwnhCTB5biK0ANJEATETHM9E4wfhshzS8iR0n79d1actovfBAItvGwPRPsPl7Gid3A3clv1t05YSwhh6auC55Yox3hmliRTIYRpYGul06o5FhAQg8C0GkxqERyD9LbqwnFBrHOBsBO/B/JU3OPGGk6G+qbT2HRTPrSllZ/sdDYljgKzPCtNCrRqmQWyHb+pt2mJ4IE9hHK5FTrGm/U3cHfb5LotLNy8idgfkffqqb4uwYZV1NENfe3B5HbhaOitbXSmJaqrD6kS3ZDnoxADZf5h3aHFoJ3kAf3Vhy3Oq+E9Ty2rQsCA9jns6aRqJ+X5Lj2WvdTeHjj9ey6Bhs4pvogPeG3gjb1QBJtt2QtTpK2ts1mL/BFVrl27o6xl2ZU8Q3XTcHdeo7OHC3xmF/E2x5jlcwwGAqj+Jhna4/FSePpEyVefDGaVqrS2uSHtMEFuh3Y9+eF5rWfBVTLqVTUkvT+JfVf+D1N0pd1j+gTVcHAgGDtbcFaYYkfFv25/svatMG5MP5FgTG9uVrrAIEi6zL6XHlLg0YPjBPiHFosJlDVMQWn1AgHYnqjvNlsEc7rV7Q4QVV2KSyRHjujXzyQL7GUzY3U3iYVfxNXTsLj6EIyjiDALbyr1Sb79jrKspYPK1V4sWix35WU8QjHiWkmxS6q6xgQUZwecxJg1JYwEPxZkiLRMqFla/ReHUW8TCXYmoS30/FsmelKX1Lxghn/iVirXlVP5ysTH6Oz3QTpR9xW2nC3AW5C0W9k8c3k3aVIHqCV7K4gnNRaGshqj0O+qrJEpjLyvNBZ/MD9eE4y/KKTXaonc+qbAzEg/vZVjC4zS9p6H/lMfEeeijdtiYNgLjcE3ng/u6HZDc1wN6axpNZLQ+sGxsLRO23CRY3PNAdHExF9W534NlRqviiq6A4+oWBkz3nuUvq4ipUeGiXEm3MnZXhpecyCSv4wjqfgTEsxArMIu6kSBtBAmwn3XK87wzhVcGgmDwuqf8ATnB1cM4PeWeqzolzvadhtwn2bYag0veGNaTJ9LRz7JidkYx8PIKuOZeI43lmWVSA403NE9CmmYZUyrSh0X+E9COiaZv4kAdppkG1/wAiAJUuWVqddwOkai2PTa9/3ss/M1Lf2HW4uO30E+QeD8MKXnVWuc4NLQ3UYLwfj/sNvzSzNsQynWinLxEPLw036CBHKs1d3lu0E2EiPff5pNiPDQPrpE/FLg64uewkX91NF0nfutbx6ewG2lKvwYz+RTiQaYZVoaqbzMwY+YIVh8O+P6jYbX9Y4Ozh78FV7F0qjbaXaW3nfbp2QtPC6iZBBPquCDe8meCtK/S1XxzjPzE6rp1PDO35djaGLZLIJF+jh7wo8RkRAOhxnvB+i5h4adUp4hjKROs8zFhe/ULomU+Km1Xmm8Q5pjtIMGD0XltT8OcJNJ/M2ab3KOUa0qtVhDXiZ67/ACR7ahAkAkI/GtY8RY+4/Ii6Co0nCb2JP7CQVUJPD/A4rFJZfBDiHamkiCQLe/dQ4HEOgF0BGjBNbsT3nlbim3YqlXTrzBhN6xgHpYh0RwtXVyPZTCkxoIndA1seGekDU77QjyplOSlWdGUXwkEYbGa97IerZxcBvuP7KOmL6gI5IU4xNMmAb9FpQh7oh4T4A/Pb/K5eJlZYjcf6yvURVSFoQpgFqWp7J5DJDCwhS6V4WqSMglVCVUxexC1aaumduAlDnrw6mx53Z6XF3w2ksJPyIg9yizTU+Xsb5jNfw6hM7difYqyeHktXNqRXsn8L1cSS4B1Kkby43dYOtI2v3XQsn8K0sMNQJe8i7nmT13U9Ssyl6IhhIAjjUSbjgSfqUJjPEbS4NADRfkEg9425t2UynKX0HUsDuliTYw0AtFhuP3Ze+PKZOBFenIuGOA6EbqiVvEYMgEt9VpJ6mwPFoTuh4lNfBuwVMOq1HuHq/DTEiTPOxsi1RSfiKPL7HMKlb13JHtdWjw1OtryQGiN9I1aeoG1+SL908/8AhlKg3zKsVXAGeGttwOyCw2OY/wBLhDW/CWiI+Y2EC8pa6Sl5RivjuNPEdGm8eaH02OsCS4NJ6Am7Txc7KrZb4hLHuY8CJg7Fpg27EK6V8Ox1Bv4hyHzBmIk+knbc9OdkFl+T4d8MfQa6GyHsGlxg2a9wibSdz3SktR0Vl9g8ao2G+Aw7MTAsLfh5Hstc6y0SC8TIhznSdRmSXHflQ55m1LCkNbh3MdMB7QxjW+zhcygGeOH31NHzvbm9kOH6i1dWhce2V+A8YR8s8DDC4D4KgYKRa0w4CNUjnt++gA+U5jpkFtgSbRc9XHk9FLg/F1MWdTcB1bBA6yOictZTrM9DQZuLaCZ2nkcJe2zUb/HF88DdddajjHAsx2c1abWvpvDi71aCIOk7CZsUXhfETnt1Fppi0iqQ03m7Y3Fj9EfV8O06bC99yGyeBYbJDhqtFzA17r/Mx0HROX/D664pyWc+xWEs+QZ0sZVDGu1EhwltuPZCnG1XuMkk9AoqeLYx0MJdxLuB0AUza51Tq9ot8u6rXoovxYQyp7fQypjXEQbjtv8AMKXCPBHfiVM6o14l5A03mLnsUNWdBlob7HmUXot8JYKu3JJVxRDgzk7wp6DmD0lpBJ53KU4l2lwf9QCVM3FA3B1fmmq6HlLAFvkdx3/L+yxKf8af2Vi0P0MfY7JA0qQBDsciWLJPIZPdC8LFM0LcMVjgJ1JRPopl5S1NJSQKHYdauoJsaShqU1ZF4IVZxin+UTeQIcZAENvO4FwCL7yqhUrOkEW5PNzzb8h0XTaWStcwyPUQb+4gj2gwq/lfhY1HuNRztNN4boMy6w0vkbgAxHb2Ts6XTHdLsaChLGBLkHhypiXguJYxu/BcSbR09+xXTsly5mFboYwNA36+8ncqPBU6dEelojeTJPG0jbdDZjnrQQNUekmCbe5jfc/RZ85ysfyCKKiJPHeeaG+WIcXAz23j5qn5JqfUDflG8E9+OTM8IHxPm3mVB+ItcYvLXDqYPPRHZXV8mmetokwWnc6fsPmmOniGPUHGXiOiZfVa2kQ5p06QJvaQBMTYekibbDeUX4dxrHekOkbi9/Z1he3RVrB5nqplw3D5sXCAGjlg/qB6pbQxL6VQvD5lxMggzIm6zdVoZX1NLuPVWbXkv3ifCU61B7Dpt6pPEDhchrsZqLGu9ibWm0q/55izWw7ToO4l4+GCYufdVkZSKdNoqMHmFxcHTBLII0x7wf8AlD+ERs06cbHj0SCWTjJraRswWl1NrxAqOaNbSCy79BOokDvcjhdB8E+Gm0S6rrFQGzSNu5FyL9Qq94RyjEOcxrmnyn2uAYA62uItB6yupOoNptbTaAAABA7L08anF5bAzt4wir+NsRpw7mzBf6ZmInuq/hsE2q0Fj5LAbagCLCC6xi88H9VZM7zjD0y7zfjiGamlzRI5j2A+aoeXZc59XzGj0l1jtE3tN4Vbqt+EFpnJLC4LBh8G+CHbRHxBwPaS0aQpMFSaPwgjYGCBbfiChqz3EhjS5z73BiG9/e6Z5VgzbUSdTphxmAP91SGla4wMN8cs0xwaxo2FrARz+yllMwbcX+aNzl38R3RjfuhMIz+C956EpyOmSWWdGXGSDCNNbX/KLD5d0syi9RwEwHR2Vh8L0v8Axy7rJSjL2hj/AIp1OJgfhvz9FZ1KMl9SHPLaQ0/wixMl4ig97K/ScjKRS2i9H0XLy55jAdTRDQhqRRdMqSTbQvCxStWxCk4EcxaMpS5o6kfa/wCiKc1b4CnNT2afzH+6Ppo7rUg9K8SGLKEBCYvB21Ms/SYP9+qcup2CgxkNaT0aSttpSWGPlKxuYTTLtWl1mxxeLmLAAkAz2VDzik9z4dN52mwPAHE2mSflCs9Y7z0+6ArYhrDqaAXgl0GYLjbi8X1RI27wsiEfG9qyCct3BSq+EDXdwJANuJG2+x90dXALQ2CHkmJBFrTImLW+yY1MANJLnCo5zouCIECCC08AgQdl47IKhlsgOO+lxaYp3dqad4tp2kz2KJNuPmIUWGYb00oBI0uIlsCwEOc4bhvpO8/EltHGPc69xPYW7RsjcfQa2m2n6S4PfMT6RIiDME7g7/D7k64HC7mNk7pq06+V3GorHcc4R2ljg4m72uDTeYnnjdF47LqtR9J8GXOa1rAJifxDoNk+8I+Gi4CtXEAXDT+ZV6p0mgh2kAxDeyBboqpPKL9TBvlWFLGAu3AiyixNSA5yYV7NAVa8V5j5NIkfFx7nZM1rcwC5ZSfEkGrpa4l0fxDJiT+EDsnGBo+Vh9REQ3S33dufeEiybDGpVDd76nnrf+/6q4ZjS1PpURtu75XKacFnkcXCSBMuwGlskeuofoOnyFk3pYe56NEKTDU9Ty7hvpH6ooN/huPuqsHKbZTsZTmnVd1dC2wlH/xiP9Kmx1OMOO5/VT4Wn/BPsjY4+4bPBnh/Dxh47FKMvwwGo6RZ5VmyNn8L6pPhacVKo5mQltTwm/ZoXnLlksLFN5J6LFPWiT1Ck0XphQclFJyPw715xoxnEb0XIymUuoOR1JQk3wRgJBW2pRBYVMoNHOLRuXI7J2XcfYfv6paXJ1kjLDuZTWgWbM+yDUcyG5ZslHiSppov7+n6p4B+Sqni2vYMHXUVqSnti2MyeEyj4x0Ku43FAJ3j3SSq8MA6pUIHCHoko/VnUJPgHFZzkbh6r2mQ4g8RaJGk/ayndlrqe4TvI/Db6zNew47p+UVjkYxzgr9OmSVe/BWStefUJAuf0QjvDwpNL3mw+pVr8F4N3llx9IcZPtwFVpKLZfCSyWOmABOzBt3W+FbqfJ91Di6wA7bAdUfhqOlmo/EUvJ4j9QMng8rPl3YLmfjfMddfRwy/zP8Ab+yvmZ4ryqTnnoVy3D0nYiuBy90n2/4R9PDvIvTHnJbPBuXaWa3bu9XyHwj8/qiGVZr1X/yNDR/U42TmnTDKRiwAgewCS5FS1uPd5cfyCvF5ywuc5Y8o0/Lo94n5lSObFD5IbxBV0046kD7o/EN/gj+lBb4T92C7lWzRn8NoROEZ/D+S2zRnpAW+EHpTK8v3DJ8E2TD0Ed0kxJLMU6NnN/JPctMPcFXPF7vLrU394+tkC2O7cvdApcjTzO32WJV5x6rFk7mB2FMYjcOsWJOQiNMMmmHWLFNPmIj3JVj9lixGu7FpkSsWSbN9lixX+Hd5fQtp+7HA/F7Kj+KP8w+yxYnL/wBuQa3ylIq/EVJ4b/zXe6xYu0v7pajzDHxH8Ktfhr/1mf0D8lixaFnoM+4F4o/ym/1BW3KP/Xb7LFirZ+2vqS/KiDMPjpf1forFifhCxYlrf4ReXoVfxn/kH2VP8Ff+wP6T/wDkrFibp/af3GavIy9Y7/JPsUD4R/VYsVV+1IleVknjL8P9TfzTvE/5I9lixBflgCQizHYL3DbLFiaXlCx7EmB/zSq5/wBRfhZ/W381ixVXn+xSQjWLFiyy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http://programapaideia.files.wordpress.com/2011/01/abelha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69026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http://www.pastre.com.br/pastrinho/wp-content/uploads/2012/09/Safra-de-soja-201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63" y="2276872"/>
            <a:ext cx="307351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http://t2.gstatic.com/images?q=tbn:ANd9GcQ-otI_ip5hv8IG0DR8zRmiFQepR4fZcdufXzAxpt5hVAxDUn3f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304086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418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Produção de Mel no Brasil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28538" y="695472"/>
            <a:ext cx="687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Diferente com a Produção Europeia e Americana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94542" y="1700808"/>
            <a:ext cx="8425929" cy="919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Há diferença entre as raças de abelhas manejadas no Brasil e na União Europeia e EUA;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95536" y="2924944"/>
            <a:ext cx="8425929" cy="51074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Condições Climáticas são diferentes (inverno rigoroso);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6146" name="Picture 2" descr="http://t1.gstatic.com/images?q=tbn:ANd9GcRyg9ZyKXAwKdrZK1wFw-sBElIx3K3PdeODDsyCZsqTBhQxpID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8" y="3792500"/>
            <a:ext cx="3147198" cy="23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oopercitrus.com.br/medio.php?file=upload/artigos/16/27052013082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2638"/>
            <a:ext cx="3601393" cy="22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48738" y="6152899"/>
            <a:ext cx="314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EUA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6165304"/>
            <a:ext cx="314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704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Inicio do Problema - Brasil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28538" y="695472"/>
            <a:ext cx="52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Comunicado do IBAMA – 19/07/2012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38" y="1484784"/>
            <a:ext cx="8391934" cy="30469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No dia no dia 19 de julho de 2012, o IBAMA publicou comunicado desautorizando em </a:t>
            </a:r>
            <a:r>
              <a:rPr lang="pt-BR" sz="2400" b="1" u="sng" dirty="0" smtClean="0">
                <a:latin typeface="Calibri" pitchFamily="34" charset="0"/>
              </a:rPr>
              <a:t>caráter cautelar</a:t>
            </a:r>
            <a:r>
              <a:rPr lang="pt-BR" sz="2400" dirty="0" smtClean="0">
                <a:latin typeface="Calibri" pitchFamily="34" charset="0"/>
              </a:rPr>
              <a:t>, a modalidade de </a:t>
            </a:r>
            <a:r>
              <a:rPr lang="pt-BR" sz="2400" b="1" i="1" u="sng" dirty="0" smtClean="0">
                <a:latin typeface="Calibri" pitchFamily="34" charset="0"/>
              </a:rPr>
              <a:t>aplicação por pulverização aérea</a:t>
            </a:r>
            <a:r>
              <a:rPr lang="pt-BR" sz="2400" dirty="0" smtClean="0">
                <a:latin typeface="Calibri" pitchFamily="34" charset="0"/>
              </a:rPr>
              <a:t>, em todo o território nacional, dos agrotóxicos que contenham o ingrediente ativo </a:t>
            </a:r>
            <a:r>
              <a:rPr lang="pt-BR" sz="2400" b="1" i="1" u="sng" dirty="0" err="1" smtClean="0">
                <a:latin typeface="Calibri" pitchFamily="34" charset="0"/>
              </a:rPr>
              <a:t>Imidacloprido</a:t>
            </a:r>
            <a:r>
              <a:rPr lang="pt-BR" sz="2400" b="1" i="1" u="sng" dirty="0" smtClean="0">
                <a:latin typeface="Calibri" pitchFamily="34" charset="0"/>
              </a:rPr>
              <a:t>, </a:t>
            </a:r>
            <a:r>
              <a:rPr lang="pt-BR" sz="2400" b="1" i="1" u="sng" dirty="0" err="1" smtClean="0">
                <a:latin typeface="Calibri" pitchFamily="34" charset="0"/>
              </a:rPr>
              <a:t>Tiametoxam</a:t>
            </a:r>
            <a:r>
              <a:rPr lang="pt-BR" sz="2400" b="1" i="1" u="sng" dirty="0" smtClean="0">
                <a:latin typeface="Calibri" pitchFamily="34" charset="0"/>
              </a:rPr>
              <a:t>, </a:t>
            </a:r>
            <a:r>
              <a:rPr lang="pt-BR" sz="2400" b="1" i="1" u="sng" dirty="0" err="1" smtClean="0">
                <a:latin typeface="Calibri" pitchFamily="34" charset="0"/>
              </a:rPr>
              <a:t>Clotianidina</a:t>
            </a:r>
            <a:r>
              <a:rPr lang="pt-BR" sz="2400" b="1" i="1" u="sng" dirty="0" smtClean="0">
                <a:latin typeface="Calibri" pitchFamily="34" charset="0"/>
              </a:rPr>
              <a:t> ou </a:t>
            </a:r>
            <a:r>
              <a:rPr lang="pt-BR" sz="2400" b="1" i="1" u="sng" dirty="0" err="1" smtClean="0">
                <a:latin typeface="Calibri" pitchFamily="34" charset="0"/>
              </a:rPr>
              <a:t>Fipronil</a:t>
            </a:r>
            <a:r>
              <a:rPr lang="pt-BR" sz="2400" dirty="0" smtClean="0">
                <a:latin typeface="Calibri" pitchFamily="34" charset="0"/>
              </a:rPr>
              <a:t>, isoladamente ou em misturas com outros ingredientes ativos. No </a:t>
            </a:r>
            <a:r>
              <a:rPr lang="pt-BR" sz="2400" dirty="0">
                <a:latin typeface="Calibri" pitchFamily="34" charset="0"/>
              </a:rPr>
              <a:t>mesmo ato o Ibama também comunica o inicio de uma reavaliação ambiental para os ingredientes ativos.       </a:t>
            </a: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94543" y="4741885"/>
            <a:ext cx="8425929" cy="919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pt-BR" sz="2400" b="1" dirty="0">
                <a:solidFill>
                  <a:schemeClr val="tx1"/>
                </a:solidFill>
                <a:latin typeface="Calibri" pitchFamily="34" charset="0"/>
              </a:rPr>
              <a:t>proibição antecedeu o resultado da reavaliação ambiental, sem que novos estudos fossem </a:t>
            </a:r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conduzidos;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0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Principio da Precaução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538" y="1580599"/>
            <a:ext cx="8391934" cy="120032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Considerando </a:t>
            </a:r>
            <a:r>
              <a:rPr lang="pt-BR" sz="2400" dirty="0">
                <a:latin typeface="Calibri" pitchFamily="34" charset="0"/>
              </a:rPr>
              <a:t>os efeitos adversos a abelhas associados a agrotóxicos, observados em estudos científicos e em diversas partes do </a:t>
            </a:r>
            <a:r>
              <a:rPr lang="pt-BR" sz="2400" dirty="0" smtClean="0">
                <a:latin typeface="Calibri" pitchFamily="34" charset="0"/>
              </a:rPr>
              <a:t>mundo;      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3083476"/>
            <a:ext cx="8391934" cy="15696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Considerando que a aplicação de produtos agrotóxicos por via aérea é a prática que pode produzir o cenário de maior deriva e consequentemente o de maior exposição para as populações de abelhas;       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52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Comunicado do IBAMA – 19/07/2012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94543" y="4941168"/>
            <a:ext cx="8425929" cy="13279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Consideração Agronômica?</a:t>
            </a:r>
          </a:p>
          <a:p>
            <a:pPr algn="ctr"/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Consideração Econômica?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Calibri" pitchFamily="34" charset="0"/>
              </a:rPr>
              <a:t>Impactos à Sociedade?</a:t>
            </a:r>
          </a:p>
        </p:txBody>
      </p:sp>
    </p:spTree>
    <p:extLst>
      <p:ext uri="{BB962C8B-B14F-4D97-AF65-F5344CB8AC3E}">
        <p14:creationId xmlns:p14="http://schemas.microsoft.com/office/powerpoint/2010/main" val="367705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err="1" smtClean="0">
                <a:solidFill>
                  <a:srgbClr val="000000"/>
                </a:solidFill>
                <a:latin typeface="Calibri" pitchFamily="34" charset="0"/>
              </a:rPr>
              <a:t>Neonicotinóides</a:t>
            </a: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28538" y="695472"/>
            <a:ext cx="553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Avanço Técnico no Controle de Pragas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 bwMode="auto">
          <a:xfrm>
            <a:off x="428538" y="1484784"/>
            <a:ext cx="8319926" cy="17366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Os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neonicotinóides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são uma classe de inseticidas que tiveram origem na molécula de nicotina. O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primeiro inseticida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comercializado desta classe foi o </a:t>
            </a:r>
            <a:r>
              <a:rPr lang="pt-BR" sz="2400" dirty="0" err="1">
                <a:solidFill>
                  <a:schemeClr val="tx1"/>
                </a:solidFill>
                <a:latin typeface="Calibri" pitchFamily="34" charset="0"/>
              </a:rPr>
              <a:t>imidaclopride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Europa e no Japão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1990 e nos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EUA em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1992;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94543" y="3429000"/>
            <a:ext cx="8319926" cy="17366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Tem como principais características: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1 – Peculiaridades químicas e biológicas e modo de ação;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2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- Inativos aos vertebrados (modo de ação);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3 - O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principal substituto dos inseticidas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organofosforados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;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428538" y="5373216"/>
            <a:ext cx="8319926" cy="1327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Dosagem: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Organofosforado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 - 1 l/ha     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- Mistura de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Neonocotinóide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+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Piretróide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– 0,2 l/ha  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68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err="1" smtClean="0">
                <a:solidFill>
                  <a:srgbClr val="000000"/>
                </a:solidFill>
                <a:latin typeface="Calibri" pitchFamily="34" charset="0"/>
              </a:rPr>
              <a:t>Neonicotinóides</a:t>
            </a: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Picture 2" descr="http://detalhesdacriacao.files.wordpress.com/2010/09/algodao_flo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5227"/>
            <a:ext cx="1080120" cy="9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direita 3"/>
          <p:cNvSpPr/>
          <p:nvPr/>
        </p:nvSpPr>
        <p:spPr bwMode="auto">
          <a:xfrm>
            <a:off x="1907704" y="1734793"/>
            <a:ext cx="360040" cy="54569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http://farm5.static.flickr.com/4113/5604907410_f03b942d84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37" y="1892353"/>
            <a:ext cx="1315659" cy="8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nalrural.com.br/rbs/image/8079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5263"/>
            <a:ext cx="1204101" cy="9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00.i.aliimg.com/img/pb/388/850/476/476850388_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04" y="1873723"/>
            <a:ext cx="936179" cy="93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ercevejos.com.br/wp-content/uploads/Percevejo-manchad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74" y="966633"/>
            <a:ext cx="1318982" cy="9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investimentosfinanceiros.com.br/wp-content/uploads/2013/05/so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35000"/>
            <a:ext cx="1457061" cy="9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dtvb.ibilce.unesp.br/plantas/ni_cana_de_acuca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1037948" cy="13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a direita 11"/>
          <p:cNvSpPr/>
          <p:nvPr/>
        </p:nvSpPr>
        <p:spPr bwMode="auto">
          <a:xfrm>
            <a:off x="1671584" y="3704446"/>
            <a:ext cx="360040" cy="54569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64" name="Picture 16" descr="http://blog.ourofino.com/wp-content/uploads/2012/08/Agosto-Agricola-cigarrinha-das-raizes-fonte-unican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50" y="3573016"/>
            <a:ext cx="1400746" cy="8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t0.gstatic.com/images?q=tbn:ANd9GcSerbXg_1T6AkI4crdEv8yDEYsFd9qrkUemk0-51ziFuXrPqWS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92" y="3356992"/>
            <a:ext cx="1229652" cy="11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ta para a direita 14"/>
          <p:cNvSpPr/>
          <p:nvPr/>
        </p:nvSpPr>
        <p:spPr bwMode="auto">
          <a:xfrm>
            <a:off x="6713416" y="3627138"/>
            <a:ext cx="360040" cy="54569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68" name="Picture 20" descr="http://upload.wikimedia.org/wikipedia/commons/thumb/8/87/Diaphorina_citri.jpg/250px-Diaphorina_citr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12518"/>
            <a:ext cx="1218451" cy="7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coagril-rs.com.br/news_coagril/03022010090038/percevejo%20na%20soja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20" y="5229200"/>
            <a:ext cx="1268622" cy="9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ta para a direita 17"/>
          <p:cNvSpPr/>
          <p:nvPr/>
        </p:nvSpPr>
        <p:spPr bwMode="auto">
          <a:xfrm>
            <a:off x="3166708" y="5752998"/>
            <a:ext cx="360040" cy="54569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72" name="Picture 24" descr="http://www.aprosojams.org.br/sgc/uploads/Percevejo_na_soj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17" y="5735870"/>
            <a:ext cx="1334391" cy="8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fmcdireto.com.br/portal/manuais/pragas_soja/files/assets/seo/page60_images/0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1441349" cy="9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ad-df.com.br/wp-content/uploads/2013/04/Bemisia_tabaci10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58" y="1873723"/>
            <a:ext cx="1244658" cy="9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6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err="1" smtClean="0">
                <a:solidFill>
                  <a:srgbClr val="000000"/>
                </a:solidFill>
                <a:latin typeface="Calibri" pitchFamily="34" charset="0"/>
              </a:rPr>
              <a:t>Neonicotinóides</a:t>
            </a: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 - Soja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428538" y="695472"/>
            <a:ext cx="2925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Prejuízos Causados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467544" y="1643810"/>
            <a:ext cx="8319926" cy="1327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De acordo com Alexandre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Catelan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da Embrapa Soja, o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não controle de percevejos implica em uma redução média de 20%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na produtividade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da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soja;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394543" y="5317949"/>
            <a:ext cx="8319926" cy="9193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Por fim,  27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% do controle de percevejos em soja no Brasil é efetuado por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aplicação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aérea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 bwMode="auto">
          <a:xfrm>
            <a:off x="428538" y="3253143"/>
            <a:ext cx="8319926" cy="17366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Ainda segundo o pesquisador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chefe, na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soja, para o controle de percevejos, existem, na prática, apenas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duas opções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, sendo uma delas a mistura pronta para uso de </a:t>
            </a:r>
            <a:r>
              <a:rPr lang="pt-BR" sz="2400" dirty="0" err="1">
                <a:solidFill>
                  <a:schemeClr val="tx1"/>
                </a:solidFill>
                <a:latin typeface="Calibri" pitchFamily="34" charset="0"/>
              </a:rPr>
              <a:t>piretroide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+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neonicotinóide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e outra, o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acefato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7" y="2132856"/>
            <a:ext cx="89140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err="1" smtClean="0">
                <a:solidFill>
                  <a:srgbClr val="000000"/>
                </a:solidFill>
                <a:latin typeface="Calibri" pitchFamily="34" charset="0"/>
              </a:rPr>
              <a:t>Neonicotinóides</a:t>
            </a: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28538" y="695472"/>
            <a:ext cx="2908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Essencial para Soja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14977" y="1622116"/>
            <a:ext cx="8319926" cy="5107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Controle de Percevejo na Soja – Alternativas de Controle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4977" y="4725144"/>
            <a:ext cx="891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Extraído: EMBRAPA, 2013</a:t>
            </a:r>
            <a:endParaRPr lang="pt-BR" sz="1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4977" y="4725144"/>
            <a:ext cx="891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itchFamily="34" charset="0"/>
              </a:rPr>
              <a:t>* Previsão</a:t>
            </a:r>
          </a:p>
          <a:p>
            <a:r>
              <a:rPr lang="pt-BR" sz="1200" dirty="0">
                <a:latin typeface="Calibri" pitchFamily="34" charset="0"/>
              </a:rPr>
              <a:t>(1) Apenas para controle de </a:t>
            </a:r>
            <a:r>
              <a:rPr lang="pt-BR" sz="1200" dirty="0" err="1">
                <a:latin typeface="Calibri" pitchFamily="34" charset="0"/>
              </a:rPr>
              <a:t>Piezodorus</a:t>
            </a:r>
            <a:r>
              <a:rPr lang="pt-BR" sz="1200" dirty="0">
                <a:latin typeface="Calibri" pitchFamily="34" charset="0"/>
              </a:rPr>
              <a:t> </a:t>
            </a:r>
            <a:r>
              <a:rPr lang="pt-BR" sz="1200" dirty="0" err="1">
                <a:latin typeface="Calibri" pitchFamily="34" charset="0"/>
              </a:rPr>
              <a:t>guildinii</a:t>
            </a:r>
            <a:endParaRPr lang="pt-BR" sz="1200" dirty="0">
              <a:latin typeface="Calibri" pitchFamily="34" charset="0"/>
            </a:endParaRPr>
          </a:p>
          <a:p>
            <a:r>
              <a:rPr lang="pt-BR" sz="1200" dirty="0">
                <a:latin typeface="Calibri" pitchFamily="34" charset="0"/>
              </a:rPr>
              <a:t>(2) Apenas para controle de </a:t>
            </a:r>
            <a:r>
              <a:rPr lang="pt-BR" sz="1200" dirty="0" err="1">
                <a:latin typeface="Calibri" pitchFamily="34" charset="0"/>
              </a:rPr>
              <a:t>Nezara</a:t>
            </a:r>
            <a:r>
              <a:rPr lang="pt-BR" sz="1200" dirty="0">
                <a:latin typeface="Calibri" pitchFamily="34" charset="0"/>
              </a:rPr>
              <a:t> </a:t>
            </a:r>
            <a:r>
              <a:rPr lang="pt-BR" sz="1200" dirty="0" err="1">
                <a:latin typeface="Calibri" pitchFamily="34" charset="0"/>
              </a:rPr>
              <a:t>viridula</a:t>
            </a:r>
            <a:endParaRPr lang="pt-BR" sz="1200" dirty="0">
              <a:latin typeface="Calibri" pitchFamily="34" charset="0"/>
            </a:endParaRPr>
          </a:p>
          <a:p>
            <a:r>
              <a:rPr lang="pt-BR" sz="1200" dirty="0">
                <a:latin typeface="Calibri" pitchFamily="34" charset="0"/>
              </a:rPr>
              <a:t>(3) Apenas para controle de </a:t>
            </a:r>
            <a:r>
              <a:rPr lang="pt-BR" sz="1200" dirty="0" err="1">
                <a:latin typeface="Calibri" pitchFamily="34" charset="0"/>
              </a:rPr>
              <a:t>Euschistus</a:t>
            </a:r>
            <a:r>
              <a:rPr lang="pt-BR" sz="1200" dirty="0">
                <a:latin typeface="Calibri" pitchFamily="34" charset="0"/>
              </a:rPr>
              <a:t> </a:t>
            </a:r>
            <a:r>
              <a:rPr lang="pt-BR" sz="1200" dirty="0" err="1">
                <a:latin typeface="Calibri" pitchFamily="34" charset="0"/>
              </a:rPr>
              <a:t>heros</a:t>
            </a:r>
            <a:endParaRPr lang="pt-B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9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err="1" smtClean="0">
                <a:solidFill>
                  <a:srgbClr val="000000"/>
                </a:solidFill>
                <a:latin typeface="Calibri" pitchFamily="34" charset="0"/>
              </a:rPr>
              <a:t>Neonicotinóides</a:t>
            </a: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 - Soja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467544" y="1643810"/>
            <a:ext cx="8319926" cy="132798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Com a exclusão dos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neonicotinóides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, se contabilizarmos apenas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no valor do grão, estima-se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perdas anuais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de R$ 5,92 bilhões, valor que se eleva a R$ 26,70 bilhões até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2020;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 bwMode="auto">
          <a:xfrm>
            <a:off x="428538" y="3444010"/>
            <a:ext cx="8319926" cy="2553853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Se for considerada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a agregação de valor nas cadeias conexas (esmagamento, produção de rações, produção de biodiesel, gado confinado, suínos, aves, produção de alimentos para consumo humano), este valor pode sofrer acréscimo próximo a 100%, nas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perdas do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conjunto das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cadeias pode chegar a R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$ 52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bilhões até 2020;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28539" y="695472"/>
            <a:ext cx="7455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Impacto da Proibição do Comunicado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do IBAMA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0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Situação Atual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28538" y="695472"/>
            <a:ext cx="670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INC (ANVISA/IBAMA/MAPA) nº 1 – 04/01/2013 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4543" y="1803588"/>
            <a:ext cx="8391934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Proibir até o encerramento do correspondente processo de reavaliação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ambiental,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as aplicações de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defensivos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à base de </a:t>
            </a:r>
            <a:r>
              <a:rPr lang="pt-BR" sz="2400" dirty="0" err="1">
                <a:solidFill>
                  <a:schemeClr val="tx1"/>
                </a:solidFill>
                <a:latin typeface="Calibri" pitchFamily="34" charset="0"/>
              </a:rPr>
              <a:t>Imidacloprido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pt-BR" sz="2400" dirty="0" err="1">
                <a:solidFill>
                  <a:schemeClr val="tx1"/>
                </a:solidFill>
                <a:latin typeface="Calibri" pitchFamily="34" charset="0"/>
              </a:rPr>
              <a:t>Tiametoxam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pt-BR" sz="2400" dirty="0" err="1">
                <a:solidFill>
                  <a:schemeClr val="tx1"/>
                </a:solidFill>
                <a:latin typeface="Calibri" pitchFamily="34" charset="0"/>
              </a:rPr>
              <a:t>Clotianidina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 e </a:t>
            </a:r>
            <a:r>
              <a:rPr lang="pt-BR" sz="2400" dirty="0" err="1">
                <a:solidFill>
                  <a:schemeClr val="tx1"/>
                </a:solidFill>
                <a:latin typeface="Calibri" pitchFamily="34" charset="0"/>
              </a:rPr>
              <a:t>Fipronil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 durante a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floração (Exceto o Algodão na safra 2012/13);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Permite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à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aplicação terrestre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dos ingredientes ativos e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a aplicação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aérea,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para as culturas de algodão, soja, cana-de-açúcar, arroz e trigo, cujos registros indiquem esse modo de aplicação e uso nessas culturas, quando alternativas não se encontrarem disponíveis ou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viáveis;  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3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Problemas Atuais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467544" y="1573533"/>
            <a:ext cx="8319926" cy="919363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Controle de percevejos na soja é feito apenas no momento da formação das vargens da soja;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28538" y="695472"/>
            <a:ext cx="4089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Soja – Hábito Indeterminado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467544" y="2869677"/>
            <a:ext cx="8319926" cy="13279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Em cultivares de hábito determinado a produção de flores cessa com o início da formação das vargens. Porém nas cultivares de hábito indeterminado tal fato não ocorre;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500546" y="4549287"/>
            <a:ext cx="8319926" cy="919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Maioria das cultivares utilizadas no Brasil são de hábito indeterminado;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2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O Problema - DCC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3194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Cronologia do Problema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TEhUUEhQVFBQWFBgWFxgUFxUVFxUXFRcXGBcYFBcYHCggGBwlHBUUITEhJSkrLi4uFx8zODMsNygtLiwBCgoKDg0OGxAQGywkICQsLCwsLCwsLCwsLCwsLCwsLCwvLCwsLCwsLC8sLCwsLCwsLCwsLCwsLDQsLCwsLCwsLP/AABEIAOEA4QMBIgACEQEDEQH/xAAcAAACAgMBAQAAAAAAAAAAAAAEBQMGAAIHAQj/xAA8EAABAwIFAgQEBAQFBAMAAAABAAIRAyEEBRIxQVFhBhMicTKBkaFCscHwI1Jy0RQzYuHxBxUkNBaSsv/EABsBAAIDAQEBAAAAAAAAAAAAAAMEAQIFAAYH/8QAMREAAgIBAwIEBQIGAwAAAAAAAAECAxEEEiETMSIyQVEFYXGBoRQzQpGxweHwFiPx/9oADAMBAAIRAxEAPwCqscpqLkCKiIw7roSK5wOaDoC9fUQzH2W8rskN5PFJTYtqdNTtYobKtmgaoa1SERVQNYKE8ldxFUroc1rrao1DuCIkGgwyg9MKZSzCpkzZc0XyRYl1knrvTLFuSp+67BaKyagKZrSicqw4dUaDsUxx+CDXewM9rTP0n6KrfITYKG1IRVDFqXLsGHyZBgwjMxy9opjRv912VnAN1PGUTYTEymAMqr0qhYYKcYTEyqyiAZJi6Sr2OZCs9QyEkzGirQeCUVuo+6ZZZhdRQFSn6lavDlAWTVcdzCQ5C8Pk8i4UGLyQi7VeMFhhCmrYAFMzoTQVo5qxpbYiFOyorPmWSg8KuYjCOYboKi49ypnmL1QysRDitMKKolAMcjKRWe0LSGNEo6ixL8OU2w6rg5IlYxbOW4UbkOTBzZG4Iaq1FOUFRVTBpgFQIV6NrBBVEeMg0ZBGHKMD0JgWFxA78J/gcpJJDuP3ZWckhiCbEuIouNgJMwgKmFcNwdp+Uwui4XKGAAncH7if7oqrgqZBBAP/ADKo7QyWDnmXhzXNcBzI+V018QV59VhqZ8+4EdVYcZgKcQ0XDyfqCCq3mulwDTaAYNzttI+0hBnYu6Cx54E3h7NKbXupuJvYbmXbbKStmQ1ekyJ5kbn/AHCrL83FMFrGgEuJDiGuPERN2+6ho568SHQ9psRZp3mQR0N7o3Qk/EDVqXBd8DRFY9e/5LzE0zSfHC18O4pkCrTILJ9bbA0yYA3N2kz9E48V4HU0VAYDRPckx9kKM3v2sm2CccoGw9eQo8Y2QlmCxSOfWsmFETQjxLIcrJkLhZIMwCkyPH6XQUxTPbLktF4Oo5fWTdjgQqdgMfZOsNjlooNkbuoghJc0yoEGybUMRKKLQ4KsopnFB/7J2Xqu3+DCxD6aOwz58BRVFyDlTU3LNwLDjCvTnDlV7BvTnD1VWRz7DAuWpKh8xZqQWLy7mzlE4LcuUbnKpUHrNUeHwDnkQLSjcPhi89lbcsyfS2Rtv1+ilywhmmvcwLKcmDbkbj3R+KxLaY/1D6/v+6mxtfQ239/cKo4oue9xO1j1j9/qgOe5mjGGBs/MS4GIAMxcW2iyXszB287nb9/uyUYjMmM+KwuBHFoJje0D9ytMDiKNZwayqQ8nZzZbMgcX2vt/dE6Umskb4p4LAzMpMTv79Bv9FXsbXcHXFpG4kD5EX/2RRw7mOkmw56m36yl2Pq3BLbXmfsCPePrygZ54DbcIR4DLWV67aDnBhe5rWvj4Xlwbf/TBn3j3TzxZ4PpU8P5tEhuIwz/IxlPUXAvtpq0puGOlrh2fFi0hKM6wXlubUaDpIbqnYOgH7yhMyZVrA19Re9rQHAmXOpiAJveJb8vZbFVycUZs68MhyDNDh6w5pvID2nYjufmfz3AXWKoDqYbcgtaRqsdDhafnIPsuH6puur+EMW2rhmCtI0yxr5sIA9B95bE9ErqVypIZq7YFGZ4RzKh0tMfvhRtxHVMfEuUV6P8AHoVi9oMOa/1aZtPYJTQxorNOtoY9oFwZa4k2APBI/I+yvXNuOQM48nlZ8oRrSHSEQxSNpKzANjjKcbIurFhq6qWXYRznta3clWN1F9F2moIPB6pmjVJPZLuFg3jJYcJik6wuIVfyamHkyeEyrSy/EwiT1lcbo0vu/wDV/cPGOY5Q681Ykf8AjVib2HYZwsFSschQ9SscsgUGFComNGskbHoyjWUMqx2yspm1EqpVUSyogtAmg0vXtFhcYCFD06ybDgwT9t/kqtEwjlj3IsLpHqAIG3UHqPommKxgAtYdEMG6QYPCq+YZkXVdIAc2QDv9g2Z9o+iVslKUtqNaqtRjkY5rjCYDGueXHSA0EnUfwyOexSTFMqioWVBpaHQ6SAW/1cGLbFNXZm2mHOY0aoGqobabTDjN99pgKg51nb67i2mSQbuc6dTv6R+ARO1/ZErhH/JfxM0z+oypULaI9NMBlpaXCS4vqWguLjN+NI4Trw9RYyo14pte9wHpJJgkQYAsYuEnyvLA2nJk/iHQBwBLp9gL32CfZfl9Kqxx2c2mXN2eXRJaOBNzsL78wjybs8KfCKYUFmS5Gr8U2o0nm/y9pSjFYfUNhp6yN+bDi23ul1Sq4AXO3JLZHBsiMFiS5wBiD14+UzGyUdTh2C70+Brg6LatM06m5LtxcEklp/8Arx27pG/Avw1W7ZAg2uDpIgjTzsfke6e07PbEyCIi4JkdD9z1QXj2sHmixxLRoL3xvdzWNLYI1EDzXAbGLq9De/HuBtSxkredZE0u83DtDKbgCafLSDpfb8N49Pf02sHuMwzqGXtJMgPJ06ohzHhpnhwOgttG3P4UVd1XCVW0qjw6nAfTqtAcHMdcOO8iDcGY22TbMaZqNBcbta472qAwRA2gkz+SbtjKMlu7Aq5ZjwWLJcxGJZIj104c2ekpLishqNBFMkfkYmJHIufqiclx9KlWwtKk5pFQO8yDYPMQfeBB9h0XQzlurYAjsppdcd294XGPuTJbsYOfeHcq/wAS0OsHCzwIMOgH9fkQRwpc0yg0Xxwdk1xTTgcc19/KxFiOA9v5TI+p6K5ZllzMRSDhe0pTVXy01i3+X+hypU48dzm+WuLKjXASQZV3z/DDEYUVmfE29vugsrwIpVHBw3ETyPY8K1ZPQYHlhjQ8XHEpTWXxhqYQfDfZ+jLU0vpN/g55lmY6HAngq+jRWHpnS4A+x5SbN/BrWV7T5TpIA68CZt/smWSUfKmnMiNTZ46j5WVfiGsj/C/HHn+XP47l9PXJLL7Ef/Yan8zVidyViD/ybUeyDdJHzE1StKwUSpG0SvRZMk8DlNTesbQUgw5UZIYRRqIqnUQTKRU7GlQyjQa1ybZZWIIh0QUmpoqi4i4MW3Jj7obReCeeC7DGjSdRE9gFW8yxVFk1XHSDIDolzrfDTtYHrb9UkzDNtAjcOAgbl5ja2wv8+einy7JX1tNXEumBDWnZt5gdT16fkvKEV4maUMpci17qlcanDysOPha0fFsQXHk2mT8uqOwGEpviAIBEx1naY+6KzOrswAiBsLzPPv8AuygwRaPi1F02j1AwYBdHcx7xdCac/kG3qCG2M1E6w4C2o2JBvvERALjaOUgxDix7pcNiIkhwItAAtvP23Tj1EPMGKY1A/wAwc4hzTFyNIdI5lLcwobvDIbrOlxcB5gcSQBcyNJB4Jk/I9aaQvOSbwQVq7naXEztFgYAHpA/08LTC1Ic2XNkH8XTeA48kcHtdbUKDnQH6QSGjeCHbjt8u4R1LAEyIgloc08Eg8cEgGCOV05JnRjgmzDEFpa68OIBDSL88/Pqh8a4VcUDBcxjCwB2xLIcQZ7viSImAjM4bRaxrKtUUy6HRqOoAbGANWnYdTJCT/wDeKDDrJc8hwIDWlt4i2oiwjmNx3VK4Sl5U2WlJLuyvZ/lVTD1CCT5fDjMGwOk73gj5OHBRmT4xsjD1HAU3OgOaSSzS4TFphw2BFk4xniTC1xpqMeBAHqa07RezjBsbiPnKYZH4PwmKa+pTxQp+XfTYOP8ALMwP5m87nsnJSezFqYBJbswZXsflNRlQFstc24ni8iDyun+AvF3ngtqANe30mNjwSEvwdNlRppg62N9LCWxqYPSHAgQ64N/dVavlb6FQmi7SA7ULQZmb9Qg215qaTzFrn3X1GowzJYOs+MMi/wAThajWj1ga2f1NvA9xI+aWf9PM51UxTqGSJF+rYDgfqD80z8BeIhiGeXUtUbYg/mOxSHNsIMHmL49NOs3zWxw+YcPufqkqU51/p7Xn0T+Xp/IpPwyLjmOVgnUAgSNMfbsm+BxoIDX78d0rx/xHSJH7KV1FUJ6aWnveJ18wf9vp/voFpclPt37jyRXo3sQN+hHKr8QQTuCtqWJLbgx2PPupdUtnhYV1mYwnJeLtkYrhsbXoE+cFiA0LEtsLdNHFm4NSNwSfNwalGDXv955xiJmCUrcEnrcIpBhVG8jJXzhFocOrE7CoDE1BTOwcReDt81ZSJjFyeELvJgSfpz7nsleKxnqAA1O2AE/UojG4uLbvNo6pt4d8Ok/xKkEm8Fc36sfjFQQJkeQy4Val+b8/09B3+nVWeviQWhoFhaBaPZTvp7BouvXZb15vt1Sd10UXrrlJ5ZUsRTeHOsd4AH6dzZR4HCOgQL6iBqvY62tIPE/QyJ4VxrZVrGobhV3E030yA0d/VEG4MSY5E/VVhYn2CyjwLqmYaAWEk6nQTYiAbGOfUG3nki3LOnktSrTAe46WtF4NyLBpJi4j9yJjqUWPew1GA1GkPaGlxMU26WwQN5dIkj4Apq/iGmGGk0FhJPYWgGBN4IsO6alJ4SQso85PKeFcCQ6DpadjJNobEiBvEHmE8wFFrgHg2s640kWF4khvWxsVVskzGoawYwebqJZcxt6nE8gAB23On+W7rMsxDcPWAs9lM2/qgM2/0uZKWnCSDKSZWMs0YzEVqh1A+aPLcBqAY2bOJaWn06IEgyeZTzFU8bScXYatSNiS0saGu3toc1zSfokXgCsfMM3HSC0gybk2DnEE7TAHEK0Z3h7iCWuBmxO0ET3t+fzTCunGzYnhFHXGUctcldxlYvBbjMAzXqOqphopVObFoJY77bJNlWV+dXDaRNID4dQ9bmk2Hps50HfoOgVgdiHgQRsBY9bX+YCYeG87e8mm9vqYTpeCLgbQI7DlO2SuWItLkFGuD5WSfMc5wuCrUwHEvDAX+kgOk+o6/fja3BJnM28R4LEQRrpP66Q8c76Cd4/ey9r0GVS8VWMeNJI1iQHGASBENMD4rAWO4lVyt4awZl1PFCnAEjVqDv59PMtJaInYylUoUT8WVJfdP/Aztsflw0WDK8wDajTRq0y5hMGQ0uH8pveYFpMFW/xM3/FNpVNnU9QIidTXC4aRaZAXM8H4SlwDMS13pBEeq5Jkb2Igi89RYyrpgsABhvKfinlwMzRI9YFtIj2IAJkH2SWpnDPhf4GIVynzJFswJOgBwh1pvMH3RVSoLGBbdVPJaL6b3F5qFxMy90gs7ibOFuBYXlP6lQi453XlPiKnG3vwxt1ckWYvqTqpxa8O+FwjqPopMBiRUpyAWnlp3Y4btP8AcWO60FbSRN2kx7TyjKTWgkhva1pC54np8I6UdoP5hWIrQOhWJPZM7evYpTKSlbSW7Apmr6Dg8w0QiitxSUwQmZ40U2/6jsFKIw28I0x9VtNhJ+IghgG5d3/0jk/rAVKx+JMk/iceOSicfi3Hclx2/wBvZZl+XOeRy4/Ro6lX4ih2uCgibw1k2t+p9zue3Rqt+NrtpN6CPqe0IShpoNPQC5O5PVV3F1RiKhLiYG0/DvyOdx/ugWzz3YamLm8oKZn7WvAJ0/QkD57fNSHNG1Rr8yQB+IzvwB91E3KGFu7byTuDF9u1vey0y3KaZJaWyCDaTJgGLn2Se6iUsZY/tsgspIEr5+5o00qgmQSAY9IPcwLnYRsswuLrVbug3IjT8N4JjpHz3W9PwtpJLXBoN4mAexQOMzN2Ff5LKTS6NU8DuI3siwlGT2V8sDbFx8c3gdDC1HNLXEyRogukFsHSDaCLERPKBzbL/P0xT/iAXqCA6pqkyQbEiD7/AJjU88qBsnyy43Ah1rG1tud+iNpZ86o+DoZDmlpaSOhOqZB+LsCrqc49wLUW+BngMCSGB2oEMGl0EERpBLSZ07ccdQlmcZGWse2mS7WSBHZwsem3tYfK4NdsHRPBt+LcHpcz27IVlRjKkkkAVAybbuGn7kkfNC6j7olJepWvCWSVKbg+oC3TI0ndxvJcPc/WOqs+YUQW6u8yPwm94m1zdMcJS1SbAHbr6f3M9woczonVtYggbwR+UpTUXpN7mGhHOMFar4GbwldbA1Kb9dP5jqrjhaekDzAQ07HgxY3RrcuZDwQDIaWnpJiypXrdSmoOXHo+/wCQ0a65PsKfAmJeK8vb6XNINuRB3+qceK/BeHrE16TGsqEXAaNL42JB57iO8oluX0i0aG+kO9USBIEfPffsiMNrpgMc7W0H0u39J2BPPSUDXWXufWUufVF1BJpw4x6e5Q8m8DgVIe4i8iBBgDcfN32V1wmUMpNDQILYvzYg/oEa+oCQ7kfqvWHUHnkEn5Kq1jvhw/EgrnL6B9Gi17bwTylxp6ZB+S8pYtzZLenKlqVRVZcQYSdli1EU33QJRlB/IiawOE9Df3RODeDIn5Fa08OWifqgKzXecx42AIMcqa4xi+TpeLhDry+y9Q/m+6xX2wA7ZFJbUUraiVtqqQV4ElesMPAdiMWGNk/LuqpmOMLjPPCIx2ILz+QReX5NHqqbm8b27oiW1ZYWKUFlgWU5U55k/Uq1YLCtZAG/J6rxsAQFu16pnLyClY5P5A+e0/QQOUjwuDPT3Ks+JBcZ6df390vqwBEwD9O4MrPu7tGxp3iPBBg6Q9xaN4jt9/ojMMxrajSBDdrzv+wgf+5UmD4u9yOP+Uud4kY6o0b3Hwj97XQKtNZKxNIZstiotNjrMhpMbKt5s0QKjBLtD6fqHwmxB/NReL86e2s4NIiLG/SUtyDMDWc+jXJh4BBj4XD4frKdr0s6Lur6Clt0LqdnqQ+F8ayofKqw17bhxAkgW0iebnv9FbcNkkOY/wAxpEnSGtger06TJ+d5+HoFQ/FWRPwxp1gZbUn4fwPG7Sev9j0Vo8IeJW1GCm4AVOSZvY3/AH1Terpa/wCyHZilFmVtl3Lc8kEyAOBf2A342CpOe4yoPOHqaXaduDTLzBtPq1uE8HSdgrxhsxpF7WuBALvUA1xaJmZ6QT02PRW5+EpvbZrDboDII6eyx7tZHTLxRz7DGzf6nKf+luauq16zapPmEMeGyYcAHMe5rSQGu9VMk8hp3XTMU0Nd5b7g/Cevb3VczPwWzzRiMKTRrNMgN2727yQRsQU6wtVz2BtUAOFjGxI5HTr2+6xtfqIahq2vt6r1X+BumLjwxnhhTdTFKoLEmCeJHHRBYbAzqEn0vImdgIA/JaayPS4z0PPz7qfD1bEck9d53VdLqvFiX2DdNxy0SZdVDabGneInoRG/3WmIwhklvUG3UGbhYGQpaNczBO/VXldunuaw+xHZtxAnBwNxMn6Kem0i7fp1UuPZBHU/Syyl35S/SxPcnyX35jkHNPnj8kRh4IIG+61dU0mDsVF/hgX6gYPZSoYnwc+VyNKdYOtseUuxBDXHuVtWaW+oXI3WlYioQUxJt9ilcUn8jfzgsUHkLEPFgTbE5/rUNR5MHjgde5XlWTYfNT02dd17NYR5xccskwVCLm5/JNGOQFNEscqPkFJ5YSHLNah1LNa5HJG2cZgKVHUTuSO5PAH76rnWOzl7nFpJgkCGjfmCZ9lcvETQ6iC6fQ8G15kED7kHpbYpTgMNTHqLGz7bfpPeFWdtdPikss0aK52xwnhCTB5biK0ANJEATETHM9E4wfhshzS8iR0n79d1actovfBAItvGwPRPsPl7Gid3A3clv1t05YSwhh6auC55Yox3hmliRTIYRpYGul06o5FhAQg8C0GkxqERyD9LbqwnFBrHOBsBO/B/JU3OPGGk6G+qbT2HRTPrSllZ/sdDYljgKzPCtNCrRqmQWyHb+pt2mJ4IE9hHK5FTrGm/U3cHfb5LotLNy8idgfkffqqb4uwYZV1NENfe3B5HbhaOitbXSmJaqrD6kS3ZDnoxADZf5h3aHFoJ3kAf3Vhy3Oq+E9Ty2rQsCA9jns6aRqJ+X5Lj2WvdTeHjj9ey6Bhs4pvogPeG3gjb1QBJtt2QtTpK2ts1mL/BFVrl27o6xl2ZU8Q3XTcHdeo7OHC3xmF/E2x5jlcwwGAqj+Jhna4/FSePpEyVefDGaVqrS2uSHtMEFuh3Y9+eF5rWfBVTLqVTUkvT+JfVf+D1N0pd1j+gTVcHAgGDtbcFaYYkfFv25/svatMG5MP5FgTG9uVrrAIEi6zL6XHlLg0YPjBPiHFosJlDVMQWn1AgHYnqjvNlsEc7rV7Q4QVV2KSyRHjujXzyQL7GUzY3U3iYVfxNXTsLj6EIyjiDALbyr1Sb79jrKspYPK1V4sWix35WU8QjHiWkmxS6q6xgQUZwecxJg1JYwEPxZkiLRMqFla/ReHUW8TCXYmoS30/FsmelKX1Lxghn/iVirXlVP5ysTH6Oz3QTpR9xW2nC3AW5C0W9k8c3k3aVIHqCV7K4gnNRaGshqj0O+qrJEpjLyvNBZ/MD9eE4y/KKTXaonc+qbAzEg/vZVjC4zS9p6H/lMfEeeijdtiYNgLjcE3ng/u6HZDc1wN6axpNZLQ+sGxsLRO23CRY3PNAdHExF9W534NlRqviiq6A4+oWBkz3nuUvq4ipUeGiXEm3MnZXhpecyCSv4wjqfgTEsxArMIu6kSBtBAmwn3XK87wzhVcGgmDwuqf8ATnB1cM4PeWeqzolzvadhtwn2bYag0veGNaTJ9LRz7JidkYx8PIKuOZeI43lmWVSA403NE9CmmYZUyrSh0X+E9COiaZv4kAdppkG1/wAiAJUuWVqddwOkai2PTa9/3ss/M1Lf2HW4uO30E+QeD8MKXnVWuc4NLQ3UYLwfj/sNvzSzNsQynWinLxEPLw036CBHKs1d3lu0E2EiPff5pNiPDQPrpE/FLg64uewkX91NF0nfutbx6ewG2lKvwYz+RTiQaYZVoaqbzMwY+YIVh8O+P6jYbX9Y4Ozh78FV7F0qjbaXaW3nfbp2QtPC6iZBBPquCDe8meCtK/S1XxzjPzE6rp1PDO35djaGLZLIJF+jh7wo8RkRAOhxnvB+i5h4adUp4hjKROs8zFhe/ULomU+Km1Xmm8Q5pjtIMGD0XltT8OcJNJ/M2ab3KOUa0qtVhDXiZ67/ACR7ahAkAkI/GtY8RY+4/Ii6Co0nCb2JP7CQVUJPD/A4rFJZfBDiHamkiCQLe/dQ4HEOgF0BGjBNbsT3nlbim3YqlXTrzBhN6xgHpYh0RwtXVyPZTCkxoIndA1seGekDU77QjyplOSlWdGUXwkEYbGa97IerZxcBvuP7KOmL6gI5IU4xNMmAb9FpQh7oh4T4A/Pb/K5eJlZYjcf6yvURVSFoQpgFqWp7J5DJDCwhS6V4WqSMglVCVUxexC1aaumduAlDnrw6mx53Z6XF3w2ksJPyIg9yizTU+Xsb5jNfw6hM7difYqyeHktXNqRXsn8L1cSS4B1Kkby43dYOtI2v3XQsn8K0sMNQJe8i7nmT13U9Ssyl6IhhIAjjUSbjgSfqUJjPEbS4NADRfkEg9425t2UynKX0HUsDuliTYw0AtFhuP3Ze+PKZOBFenIuGOA6EbqiVvEYMgEt9VpJ6mwPFoTuh4lNfBuwVMOq1HuHq/DTEiTPOxsi1RSfiKPL7HMKlb13JHtdWjw1OtryQGiN9I1aeoG1+SL908/8AhlKg3zKsVXAGeGttwOyCw2OY/wBLhDW/CWiI+Y2EC8pa6Sl5RivjuNPEdGm8eaH02OsCS4NJ6Am7Txc7KrZb4hLHuY8CJg7Fpg27EK6V8Ox1Bv4hyHzBmIk+knbc9OdkFl+T4d8MfQa6GyHsGlxg2a9wibSdz3SktR0Vl9g8ao2G+Aw7MTAsLfh5Hstc6y0SC8TIhznSdRmSXHflQ55m1LCkNbh3MdMB7QxjW+zhcygGeOH31NHzvbm9kOH6i1dWhce2V+A8YR8s8DDC4D4KgYKRa0w4CNUjnt++gA+U5jpkFtgSbRc9XHk9FLg/F1MWdTcB1bBA6yOictZTrM9DQZuLaCZ2nkcJe2zUb/HF88DdddajjHAsx2c1abWvpvDi71aCIOk7CZsUXhfETnt1Fppi0iqQ03m7Y3Fj9EfV8O06bC99yGyeBYbJDhqtFzA17r/Mx0HROX/D664pyWc+xWEs+QZ0sZVDGu1EhwltuPZCnG1XuMkk9AoqeLYx0MJdxLuB0AUza51Tq9ot8u6rXoovxYQyp7fQypjXEQbjtv8AMKXCPBHfiVM6o14l5A03mLnsUNWdBlob7HmUXot8JYKu3JJVxRDgzk7wp6DmD0lpBJ53KU4l2lwf9QCVM3FA3B1fmmq6HlLAFvkdx3/L+yxKf8af2Vi0P0MfY7JA0qQBDsciWLJPIZPdC8LFM0LcMVjgJ1JRPopl5S1NJSQKHYdauoJsaShqU1ZF4IVZxin+UTeQIcZAENvO4FwCL7yqhUrOkEW5PNzzb8h0XTaWStcwyPUQb+4gj2gwq/lfhY1HuNRztNN4boMy6w0vkbgAxHb2Ts6XTHdLsaChLGBLkHhypiXguJYxu/BcSbR09+xXTsly5mFboYwNA36+8ncqPBU6dEelojeTJPG0jbdDZjnrQQNUekmCbe5jfc/RZ85ysfyCKKiJPHeeaG+WIcXAz23j5qn5JqfUDflG8E9+OTM8IHxPm3mVB+ItcYvLXDqYPPRHZXV8mmetokwWnc6fsPmmOniGPUHGXiOiZfVa2kQ5p06QJvaQBMTYekibbDeUX4dxrHekOkbi9/Z1he3RVrB5nqplw3D5sXCAGjlg/qB6pbQxL6VQvD5lxMggzIm6zdVoZX1NLuPVWbXkv3ifCU61B7Dpt6pPEDhchrsZqLGu9ibWm0q/55izWw7ToO4l4+GCYufdVkZSKdNoqMHmFxcHTBLII0x7wf8AlD+ERs06cbHj0SCWTjJraRswWl1NrxAqOaNbSCy79BOokDvcjhdB8E+Gm0S6rrFQGzSNu5FyL9Qq94RyjEOcxrmnyn2uAYA62uItB6yupOoNptbTaAAABA7L08anF5bAzt4wir+NsRpw7mzBf6ZmInuq/hsE2q0Fj5LAbagCLCC6xi88H9VZM7zjD0y7zfjiGamlzRI5j2A+aoeXZc59XzGj0l1jtE3tN4Vbqt+EFpnJLC4LBh8G+CHbRHxBwPaS0aQpMFSaPwgjYGCBbfiChqz3EhjS5z73BiG9/e6Z5VgzbUSdTphxmAP91SGla4wMN8cs0xwaxo2FrARz+yllMwbcX+aNzl38R3RjfuhMIz+C956EpyOmSWWdGXGSDCNNbX/KLD5d0syi9RwEwHR2Vh8L0v8Axy7rJSjL2hj/AIp1OJgfhvz9FZ1KMl9SHPLaQ0/wixMl4ig97K/ScjKRS2i9H0XLy55jAdTRDQhqRRdMqSTbQvCxStWxCk4EcxaMpS5o6kfa/wCiKc1b4CnNT2afzH+6Ppo7rUg9K8SGLKEBCYvB21Ms/SYP9+qcup2CgxkNaT0aSttpSWGPlKxuYTTLtWl1mxxeLmLAAkAz2VDzik9z4dN52mwPAHE2mSflCs9Y7z0+6ArYhrDqaAXgl0GYLjbi8X1RI27wsiEfG9qyCct3BSq+EDXdwJANuJG2+x90dXALQ2CHkmJBFrTImLW+yY1MANJLnCo5zouCIECCC08AgQdl47IKhlsgOO+lxaYp3dqad4tp2kz2KJNuPmIUWGYb00oBI0uIlsCwEOc4bhvpO8/EltHGPc69xPYW7RsjcfQa2m2n6S4PfMT6RIiDME7g7/D7k64HC7mNk7pq06+V3GorHcc4R2ljg4m72uDTeYnnjdF47LqtR9J8GXOa1rAJifxDoNk+8I+Gi4CtXEAXDT+ZV6p0mgh2kAxDeyBboqpPKL9TBvlWFLGAu3AiyixNSA5yYV7NAVa8V5j5NIkfFx7nZM1rcwC5ZSfEkGrpa4l0fxDJiT+EDsnGBo+Vh9REQ3S33dufeEiybDGpVDd76nnrf+/6q4ZjS1PpURtu75XKacFnkcXCSBMuwGlskeuofoOnyFk3pYe56NEKTDU9Ty7hvpH6ooN/huPuqsHKbZTsZTmnVd1dC2wlH/xiP9Kmx1OMOO5/VT4Wn/BPsjY4+4bPBnh/Dxh47FKMvwwGo6RZ5VmyNn8L6pPhacVKo5mQltTwm/ZoXnLlksLFN5J6LFPWiT1Ck0XphQclFJyPw715xoxnEb0XIymUuoOR1JQk3wRgJBW2pRBYVMoNHOLRuXI7J2XcfYfv6paXJ1kjLDuZTWgWbM+yDUcyG5ZslHiSppov7+n6p4B+Sqni2vYMHXUVqSnti2MyeEyj4x0Ku43FAJ3j3SSq8MA6pUIHCHoko/VnUJPgHFZzkbh6r2mQ4g8RaJGk/ayndlrqe4TvI/Db6zNew47p+UVjkYxzgr9OmSVe/BWStefUJAuf0QjvDwpNL3mw+pVr8F4N3llx9IcZPtwFVpKLZfCSyWOmABOzBt3W+FbqfJ91Di6wA7bAdUfhqOlmo/EUvJ4j9QMng8rPl3YLmfjfMddfRwy/zP8Ab+yvmZ4ryqTnnoVy3D0nYiuBy90n2/4R9PDvIvTHnJbPBuXaWa3bu9XyHwj8/qiGVZr1X/yNDR/U42TmnTDKRiwAgewCS5FS1uPd5cfyCvF5ywuc5Y8o0/Lo94n5lSObFD5IbxBV0046kD7o/EN/gj+lBb4T92C7lWzRn8NoROEZ/D+S2zRnpAW+EHpTK8v3DJ8E2TD0Ed0kxJLMU6NnN/JPctMPcFXPF7vLrU394+tkC2O7cvdApcjTzO32WJV5x6rFk7mB2FMYjcOsWJOQiNMMmmHWLFNPmIj3JVj9lixGu7FpkSsWSbN9lixX+Hd5fQtp+7HA/F7Kj+KP8w+yxYnL/wBuQa3ylIq/EVJ4b/zXe6xYu0v7pajzDHxH8Ktfhr/1mf0D8lixaFnoM+4F4o/ym/1BW3KP/Xb7LFirZ+2vqS/KiDMPjpf1forFifhCxYlrf4ReXoVfxn/kH2VP8Ff+wP6T/wDkrFibp/af3GavIy9Y7/JPsUD4R/VYsVV+1IleVknjL8P9TfzTvE/5I9lixBflgCQizHYL3DbLFiaXlCx7EmB/zSq5/wBRfhZ/W381ixVXn+xSQjWLFiyy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28538" y="1559689"/>
            <a:ext cx="8391934" cy="4893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Em outubro de 2006, um fenômeno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aparentemente novo, descrito como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perda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de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colônias de abelhas,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ocorreu na costa leste dos Estados Unidos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. Até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 final daquele mesmo ano,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outros  apicultores daquela região também começaram a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relatar tal fenômeno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(Johnson 2010,  citado por Rocha 2012);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4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No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início de 2007, apicultores europeus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observaram um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fenômeno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semelhante (Bélgica, França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Holanda, Grécia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Itália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Portugal, Espanha,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Suíça e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Alemanha) embora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em menor grau (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DUPONT 2007, citado por Rocha 2012);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Esse fenômeno passou a ser conhecido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como Desordem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do Colapso da Colônia (DCC) (</a:t>
            </a:r>
            <a:r>
              <a:rPr lang="pt-BR" sz="2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Colony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pt-BR" sz="2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Collapse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Disorder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– CCD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); 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95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43742"/>
              </p:ext>
            </p:extLst>
          </p:nvPr>
        </p:nvGraphicFramePr>
        <p:xfrm>
          <a:off x="381000" y="1576536"/>
          <a:ext cx="3200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lanilha" r:id="rId3" imgW="2981309" imgH="2771678" progId="Excel.Sheet.8">
                  <p:embed/>
                </p:oleObj>
              </mc:Choice>
              <mc:Fallback>
                <p:oleObj name="Planilha" r:id="rId3" imgW="2981309" imgH="277167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76536"/>
                        <a:ext cx="32004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45741"/>
              </p:ext>
            </p:extLst>
          </p:nvPr>
        </p:nvGraphicFramePr>
        <p:xfrm>
          <a:off x="3581400" y="1576536"/>
          <a:ext cx="5257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lanilha" r:id="rId5" imgW="4895802" imgH="2771678" progId="Excel.Sheet.8">
                  <p:embed/>
                </p:oleObj>
              </mc:Choice>
              <mc:Fallback>
                <p:oleObj name="Planilha" r:id="rId5" imgW="4895802" imgH="2771678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76536"/>
                        <a:ext cx="52578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 bwMode="auto">
          <a:xfrm>
            <a:off x="5724128" y="1844824"/>
            <a:ext cx="1944216" cy="46085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323528" y="2996952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323528" y="3861048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23528" y="4149080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23528" y="4437112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323528" y="4725144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323528" y="5301208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323528" y="5589240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323528" y="5877272"/>
            <a:ext cx="8496944" cy="28803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Problemas Atuais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428538" y="695472"/>
            <a:ext cx="6211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Algodão – Ocorrência de Pragas na Florada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868144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</a:t>
            </a:r>
            <a:r>
              <a:rPr lang="pt-BR" sz="1000" dirty="0"/>
              <a:t>: </a:t>
            </a:r>
            <a:r>
              <a:rPr lang="pt-BR" sz="1000" dirty="0" smtClean="0"/>
              <a:t>IAPAR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99995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53996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Conclusões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467544" y="4117239"/>
            <a:ext cx="8319926" cy="13279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Devido a importância das abelhas (agente polinizador e produção de mel e cera) e do uso dos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neonicotinóides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 para a produção agrícola, o assunto deve amplamente pesquisado;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467544" y="1628800"/>
            <a:ext cx="8319926" cy="919363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Não há resultados conclusivos sobre a ação dos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neonicotinóides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 como agente causador fundamental no DCC 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467544" y="2852936"/>
            <a:ext cx="8319926" cy="9193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10" tIns="45703" rIns="91410" bIns="4570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Os inseticidas que possuem em sua formulação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neonicotinóides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são de fundamental importância para o agronegócio brasileiro;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2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468313" y="4581525"/>
            <a:ext cx="7143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59333" y="5695331"/>
            <a:ext cx="77771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defRPr/>
            </a:pPr>
            <a:endParaRPr lang="pt-BR" sz="1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Leonardo de Oliveira Machado</a:t>
            </a:r>
          </a:p>
          <a:p>
            <a:pPr lvl="0" algn="r" eaLnBrk="1" hangingPunct="1"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l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eonardo.machado@cna.org.br</a:t>
            </a:r>
          </a:p>
          <a:p>
            <a:pPr lvl="0" algn="r" eaLnBrk="1" hangingPunct="1">
              <a:defRPr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(61) 2109-1460</a:t>
            </a:r>
          </a:p>
        </p:txBody>
      </p:sp>
      <p:pic>
        <p:nvPicPr>
          <p:cNvPr id="3074" name="Picture 2" descr="http://www.vilaboadegoias.com.br/profissoes/fotos/foto-Irrigacao-imagen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197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317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O Problema - DCC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481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>
                <a:solidFill>
                  <a:schemeClr val="bg2">
                    <a:lumMod val="10000"/>
                  </a:schemeClr>
                </a:solidFill>
              </a:rPr>
              <a:t>Desordem do Colapso da Colônia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38" y="1700808"/>
            <a:ext cx="8463942" cy="37856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400" dirty="0" smtClean="0">
                <a:latin typeface="Calibri" pitchFamily="34" charset="0"/>
              </a:rPr>
              <a:t>Ainda de acordo com Rocha (2012), </a:t>
            </a:r>
            <a:r>
              <a:rPr lang="pt-BR" sz="2400" dirty="0" smtClean="0">
                <a:latin typeface="Calibri" pitchFamily="34" charset="0"/>
              </a:rPr>
              <a:t>este fenômeno </a:t>
            </a:r>
            <a:r>
              <a:rPr lang="pt-BR" sz="2400" dirty="0" smtClean="0">
                <a:latin typeface="Calibri" pitchFamily="34" charset="0"/>
              </a:rPr>
              <a:t>não é </a:t>
            </a:r>
            <a:r>
              <a:rPr lang="pt-BR" sz="2400" dirty="0" smtClean="0">
                <a:latin typeface="Calibri" pitchFamily="34" charset="0"/>
              </a:rPr>
              <a:t>novidades para </a:t>
            </a:r>
            <a:r>
              <a:rPr lang="pt-BR" sz="2400" dirty="0">
                <a:latin typeface="Calibri" pitchFamily="34" charset="0"/>
              </a:rPr>
              <a:t>a indústria apícola e muitos sintomas </a:t>
            </a:r>
            <a:r>
              <a:rPr lang="pt-BR" sz="2400" dirty="0" smtClean="0">
                <a:latin typeface="Calibri" pitchFamily="34" charset="0"/>
              </a:rPr>
              <a:t>apresentados pelas </a:t>
            </a:r>
            <a:r>
              <a:rPr lang="pt-BR" sz="2400" dirty="0">
                <a:latin typeface="Calibri" pitchFamily="34" charset="0"/>
              </a:rPr>
              <a:t>colônias em colapso já foram </a:t>
            </a:r>
            <a:r>
              <a:rPr lang="pt-BR" sz="2400" dirty="0" smtClean="0">
                <a:latin typeface="Calibri" pitchFamily="34" charset="0"/>
              </a:rPr>
              <a:t>descritos anteriormente, desde 1869 </a:t>
            </a:r>
            <a:r>
              <a:rPr lang="pt-BR" sz="2400" dirty="0">
                <a:latin typeface="Calibri" pitchFamily="34" charset="0"/>
              </a:rPr>
              <a:t>houve pelo menos 18 </a:t>
            </a:r>
            <a:r>
              <a:rPr lang="pt-BR" sz="2400" dirty="0" smtClean="0">
                <a:latin typeface="Calibri" pitchFamily="34" charset="0"/>
              </a:rPr>
              <a:t>episódios de </a:t>
            </a:r>
            <a:r>
              <a:rPr lang="pt-BR" sz="2400" dirty="0">
                <a:latin typeface="Calibri" pitchFamily="34" charset="0"/>
              </a:rPr>
              <a:t>elevada mortalidade de colônias relatados </a:t>
            </a:r>
            <a:r>
              <a:rPr lang="pt-BR" sz="2400" dirty="0" smtClean="0">
                <a:latin typeface="Calibri" pitchFamily="34" charset="0"/>
              </a:rPr>
              <a:t>internacionalmente;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4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400" dirty="0">
                <a:latin typeface="Calibri" pitchFamily="34" charset="0"/>
              </a:rPr>
              <a:t>Nos Estados Unidos, </a:t>
            </a:r>
            <a:r>
              <a:rPr lang="pt-BR" sz="2400" dirty="0" smtClean="0">
                <a:latin typeface="Calibri" pitchFamily="34" charset="0"/>
              </a:rPr>
              <a:t>foram relatadas </a:t>
            </a:r>
            <a:r>
              <a:rPr lang="pt-BR" sz="2400" dirty="0">
                <a:latin typeface="Calibri" pitchFamily="34" charset="0"/>
              </a:rPr>
              <a:t>quedas inexplicáveis </a:t>
            </a:r>
            <a:r>
              <a:rPr lang="pt-BR" sz="2400" dirty="0" smtClean="0">
                <a:latin typeface="Calibri" pitchFamily="34" charset="0"/>
              </a:rPr>
              <a:t>​​ de colônias </a:t>
            </a:r>
            <a:r>
              <a:rPr lang="pt-BR" sz="2400" dirty="0">
                <a:latin typeface="Calibri" pitchFamily="34" charset="0"/>
              </a:rPr>
              <a:t>na década de 1880</a:t>
            </a:r>
            <a:r>
              <a:rPr lang="pt-BR" sz="2400" dirty="0" smtClean="0">
                <a:latin typeface="Calibri" pitchFamily="34" charset="0"/>
              </a:rPr>
              <a:t>, </a:t>
            </a:r>
            <a:r>
              <a:rPr lang="pt-BR" sz="2400" dirty="0">
                <a:latin typeface="Calibri" pitchFamily="34" charset="0"/>
              </a:rPr>
              <a:t>1920 e </a:t>
            </a:r>
            <a:r>
              <a:rPr lang="pt-BR" sz="2400" dirty="0" smtClean="0">
                <a:latin typeface="Calibri" pitchFamily="34" charset="0"/>
              </a:rPr>
              <a:t>1960;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4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400" dirty="0" smtClean="0">
                <a:latin typeface="Calibri" pitchFamily="34" charset="0"/>
              </a:rPr>
              <a:t>Definitivamente não é um fenômeno recente; </a:t>
            </a:r>
            <a:endParaRPr lang="pt-B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8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O Problema - DCC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481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>
                <a:solidFill>
                  <a:schemeClr val="bg2">
                    <a:lumMod val="10000"/>
                  </a:schemeClr>
                </a:solidFill>
              </a:rPr>
              <a:t>Desordem do Colapso da Colônia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38" y="1571308"/>
            <a:ext cx="8463942" cy="15696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Ainda </a:t>
            </a:r>
            <a:r>
              <a:rPr lang="pt-BR" sz="2400" dirty="0">
                <a:latin typeface="Calibri" pitchFamily="34" charset="0"/>
              </a:rPr>
              <a:t>não se sabe quais as causas da </a:t>
            </a:r>
            <a:r>
              <a:rPr lang="pt-BR" sz="2400" dirty="0" smtClean="0">
                <a:latin typeface="Calibri" pitchFamily="34" charset="0"/>
              </a:rPr>
              <a:t>DCC. Diversos </a:t>
            </a:r>
            <a:r>
              <a:rPr lang="pt-BR" sz="2400" dirty="0">
                <a:latin typeface="Calibri" pitchFamily="34" charset="0"/>
              </a:rPr>
              <a:t>fatores já foram apontados como </a:t>
            </a:r>
            <a:r>
              <a:rPr lang="pt-BR" sz="2400" dirty="0" smtClean="0">
                <a:latin typeface="Calibri" pitchFamily="34" charset="0"/>
              </a:rPr>
              <a:t>responsáveis pelo </a:t>
            </a:r>
            <a:r>
              <a:rPr lang="pt-BR" sz="2400" dirty="0">
                <a:latin typeface="Calibri" pitchFamily="34" charset="0"/>
              </a:rPr>
              <a:t>novo fenômeno, desde uma nova </a:t>
            </a:r>
            <a:r>
              <a:rPr lang="pt-BR" sz="2400" dirty="0" smtClean="0">
                <a:latin typeface="Calibri" pitchFamily="34" charset="0"/>
              </a:rPr>
              <a:t>doença até </a:t>
            </a:r>
            <a:r>
              <a:rPr lang="pt-BR" sz="2400" dirty="0">
                <a:latin typeface="Calibri" pitchFamily="34" charset="0"/>
              </a:rPr>
              <a:t>as ondas eletromagnéticas dos </a:t>
            </a:r>
            <a:r>
              <a:rPr lang="pt-BR" sz="2400" dirty="0" smtClean="0">
                <a:latin typeface="Calibri" pitchFamily="34" charset="0"/>
              </a:rPr>
              <a:t>celulares (ROCHA, 2012);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90922"/>
            <a:ext cx="4355890" cy="330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5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O Problema - DCC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481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>
                <a:solidFill>
                  <a:schemeClr val="bg2">
                    <a:lumMod val="10000"/>
                  </a:schemeClr>
                </a:solidFill>
              </a:rPr>
              <a:t>Desordem do Colapso da Colônia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4543" y="1556792"/>
            <a:ext cx="8209905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 relatório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emitido pelo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USDA (2009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),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em que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foram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relatados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os progressos feitos nas pesquisas sobre o assunto nos últimos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anos,  relata que a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provável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causas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da DCC não possam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ser atribuídas 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 uma única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condição (ROCHA,2010);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5122" name="Picture 2" descr="F:\Neonicotinoides x abelha\Abelh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09437"/>
            <a:ext cx="3735163" cy="34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5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88" y="1340768"/>
            <a:ext cx="62007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Principal Problema Apontado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7101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EFSA – Agência Europeia de Segurança Alimentar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6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Medidas Tomadas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153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Exemplos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4543" y="1556792"/>
            <a:ext cx="8209905" cy="41549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Tanto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o relatório do USDA como da Agência Europeia para a Segurança dos Alimentos (EFSA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) não foram conclusivos;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 EPA (Environmental </a:t>
            </a:r>
            <a:r>
              <a:rPr lang="pt-BR" sz="2400" dirty="0" err="1">
                <a:solidFill>
                  <a:schemeClr val="bg1"/>
                </a:solidFill>
                <a:latin typeface="Calibri" pitchFamily="34" charset="0"/>
              </a:rPr>
              <a:t>Protection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Agency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) não tomou medida restritivas  em relação aos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neonicotinóides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nião Europeia buscou a proibição imediata dos ingredientes ativos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Imidacloprido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Clotianidina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 e </a:t>
            </a:r>
            <a:r>
              <a:rPr lang="pt-BR" sz="2400" dirty="0" err="1" smtClean="0">
                <a:solidFill>
                  <a:schemeClr val="bg1"/>
                </a:solidFill>
                <a:latin typeface="Calibri" pitchFamily="34" charset="0"/>
              </a:rPr>
              <a:t>Tiametoxam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 nas culturas atraentes 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à abelhas</a:t>
            </a: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. Porém, sem a maioria absoluta, aprovou apenas restrições  de uso destes ingredientes ativos por um período de 2 anos   </a:t>
            </a: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9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844824"/>
            <a:ext cx="8136904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libri" pitchFamily="34" charset="0"/>
              </a:rPr>
              <a:t>Ministro do Meio </a:t>
            </a:r>
            <a:r>
              <a:rPr lang="pt-BR" sz="2400" b="1" dirty="0" smtClean="0">
                <a:latin typeface="Calibri" pitchFamily="34" charset="0"/>
              </a:rPr>
              <a:t>Ambiente do Reino Unido: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 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"</a:t>
            </a:r>
            <a:r>
              <a:rPr lang="pt-BR" sz="2400" dirty="0">
                <a:latin typeface="Calibri" pitchFamily="34" charset="0"/>
              </a:rPr>
              <a:t>Ter uma população de abelhas saudável é uma prioridade para nós, mas não </a:t>
            </a:r>
            <a:r>
              <a:rPr lang="pt-BR" sz="2400" dirty="0" smtClean="0">
                <a:latin typeface="Calibri" pitchFamily="34" charset="0"/>
              </a:rPr>
              <a:t>concordo com </a:t>
            </a:r>
            <a:r>
              <a:rPr lang="pt-BR" sz="2400" dirty="0">
                <a:latin typeface="Calibri" pitchFamily="34" charset="0"/>
              </a:rPr>
              <a:t>a proposta de proibição, porque a </a:t>
            </a:r>
            <a:r>
              <a:rPr lang="pt-BR" sz="2400" b="1" dirty="0">
                <a:latin typeface="Calibri" pitchFamily="34" charset="0"/>
              </a:rPr>
              <a:t>nossa evidência científica </a:t>
            </a:r>
            <a:r>
              <a:rPr lang="pt-BR" sz="2400" b="1" dirty="0" smtClean="0">
                <a:latin typeface="Calibri" pitchFamily="34" charset="0"/>
              </a:rPr>
              <a:t>não a apoia esta medida</a:t>
            </a:r>
            <a:r>
              <a:rPr lang="pt-BR" sz="2400" dirty="0" smtClean="0">
                <a:latin typeface="Calibri" pitchFamily="34" charset="0"/>
              </a:rPr>
              <a:t>. </a:t>
            </a:r>
            <a:r>
              <a:rPr lang="pt-BR" sz="2400" dirty="0">
                <a:latin typeface="Calibri" pitchFamily="34" charset="0"/>
              </a:rPr>
              <a:t>Países importantes concordam conosco que a proibição não é a ação correta a tomar e vamos trabalhar com eles para </a:t>
            </a:r>
            <a:r>
              <a:rPr lang="pt-BR" sz="2400" dirty="0" smtClean="0">
                <a:latin typeface="Calibri" pitchFamily="34" charset="0"/>
              </a:rPr>
              <a:t>buscar melhores evidências. </a:t>
            </a:r>
            <a:r>
              <a:rPr lang="pt-BR" sz="2400" dirty="0">
                <a:latin typeface="Calibri" pitchFamily="34" charset="0"/>
              </a:rPr>
              <a:t>Vamos agora trabalhar com os agricultores para lidar com as consequências que a proibição terá custos significativos para eles. </a:t>
            </a:r>
            <a:r>
              <a:rPr lang="pt-BR" sz="2400" dirty="0" smtClean="0">
                <a:latin typeface="Calibri" pitchFamily="34" charset="0"/>
              </a:rPr>
              <a:t>“</a:t>
            </a:r>
          </a:p>
          <a:p>
            <a:pPr algn="just"/>
            <a:endParaRPr lang="pt-BR" sz="2400" dirty="0">
              <a:latin typeface="Calibri" pitchFamily="34" charset="0"/>
            </a:endParaRPr>
          </a:p>
        </p:txBody>
      </p:sp>
      <p:sp>
        <p:nvSpPr>
          <p:cNvPr id="5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União Europeia 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8538" y="695472"/>
            <a:ext cx="54347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Não há consenso </a:t>
            </a:r>
          </a:p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(15 países a favor/8 contra/4 Abstenções) 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7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50"/>
          <p:cNvSpPr>
            <a:spLocks noChangeArrowheads="1"/>
          </p:cNvSpPr>
          <p:nvPr/>
        </p:nvSpPr>
        <p:spPr bwMode="auto">
          <a:xfrm>
            <a:off x="394543" y="192089"/>
            <a:ext cx="7489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pt-BR" sz="3200" b="1" dirty="0" smtClean="0">
                <a:solidFill>
                  <a:srgbClr val="000000"/>
                </a:solidFill>
                <a:latin typeface="Calibri" pitchFamily="34" charset="0"/>
              </a:rPr>
              <a:t>Produção de Mel no Brasil</a:t>
            </a:r>
            <a:endParaRPr lang="pt-B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28538" y="695472"/>
            <a:ext cx="2872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Amplo Crescimento</a:t>
            </a:r>
            <a:endParaRPr lang="pt-B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38" y="1580599"/>
            <a:ext cx="8391934" cy="120032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Com o aumento de 30% na produção de mel em 2010, o Brasil passou a ocupar a 11ª posição no ranking de produtores </a:t>
            </a:r>
            <a:r>
              <a:rPr lang="pt-BR" sz="2400" dirty="0" smtClean="0">
                <a:latin typeface="Calibri" pitchFamily="34" charset="0"/>
              </a:rPr>
              <a:t>mundiais;      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3068960"/>
            <a:ext cx="8391934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</a:rPr>
              <a:t>No ano passado o País produziu 50 mil toneladas de mel contra 38 mil toneladas em 2009;   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546" y="4293096"/>
            <a:ext cx="8391934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</a:rPr>
              <a:t>Brasil tornou-se o quinto maior exportador do produto;   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68144" y="494116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</a:t>
            </a:r>
            <a:r>
              <a:rPr lang="pt-BR" sz="1000" dirty="0"/>
              <a:t>: </a:t>
            </a:r>
            <a:r>
              <a:rPr lang="pt-BR" sz="1000" dirty="0" smtClean="0"/>
              <a:t>Diário </a:t>
            </a:r>
            <a:r>
              <a:rPr lang="pt-BR" sz="1000" dirty="0"/>
              <a:t>do Comércio e </a:t>
            </a:r>
            <a:r>
              <a:rPr lang="pt-BR" sz="1000" dirty="0" smtClean="0"/>
              <a:t>Indústria (2011) </a:t>
            </a:r>
            <a:endParaRPr lang="pt-BR" sz="1000" dirty="0"/>
          </a:p>
        </p:txBody>
      </p:sp>
      <p:pic>
        <p:nvPicPr>
          <p:cNvPr id="6146" name="Picture 2" descr="http://static.hsw.com.br/gif/be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363593" cy="15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6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24476</TotalTime>
  <Words>1393</Words>
  <Application>Microsoft Office PowerPoint</Application>
  <PresentationFormat>Apresentação na tela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Slides de apresentação de exemplo</vt:lpstr>
      <vt:lpstr>1_Slides de apresentação de exemplo</vt:lpstr>
      <vt:lpstr>2_Slides de apresentação de exemplo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CTIS Informática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Jander Vasconcelos</dc:creator>
  <cp:lastModifiedBy>Família Machado</cp:lastModifiedBy>
  <cp:revision>1277</cp:revision>
  <cp:lastPrinted>2013-08-21T14:54:14Z</cp:lastPrinted>
  <dcterms:created xsi:type="dcterms:W3CDTF">2004-06-07T14:30:47Z</dcterms:created>
  <dcterms:modified xsi:type="dcterms:W3CDTF">2013-08-22T01:25:13Z</dcterms:modified>
</cp:coreProperties>
</file>