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notesMasterIdLst>
    <p:notesMasterId r:id="rId18"/>
  </p:notesMasterIdLst>
  <p:sldIdLst>
    <p:sldId id="256" r:id="rId2"/>
    <p:sldId id="257" r:id="rId3"/>
    <p:sldId id="259" r:id="rId4"/>
    <p:sldId id="265" r:id="rId5"/>
    <p:sldId id="258" r:id="rId6"/>
    <p:sldId id="263" r:id="rId7"/>
    <p:sldId id="260" r:id="rId8"/>
    <p:sldId id="261" r:id="rId9"/>
    <p:sldId id="262" r:id="rId10"/>
    <p:sldId id="272" r:id="rId11"/>
    <p:sldId id="266" r:id="rId12"/>
    <p:sldId id="267" r:id="rId13"/>
    <p:sldId id="269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A21212"/>
    <a:srgbClr val="5421B1"/>
    <a:srgbClr val="518C2C"/>
    <a:srgbClr val="003366"/>
    <a:srgbClr val="81DE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FFD68E-E731-406F-B1AD-E976CCDB6D10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92F6C6-1767-477A-8692-13511AAB48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5167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78182" y="802299"/>
            <a:ext cx="5536652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78182" y="3531205"/>
            <a:ext cx="553665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97FA1-7256-40D1-B1A3-7A0FB28724F7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78181" y="329308"/>
            <a:ext cx="3004429" cy="309201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4789E06F-8E27-40F8-8C0E-18F7D8ACB88D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>
            <a:off x="2316514" y="798973"/>
            <a:ext cx="0" cy="254475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629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97FA1-7256-40D1-B1A3-7A0FB28724F7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8501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881269"/>
            <a:ext cx="1103027" cy="4577594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5413" y="881269"/>
            <a:ext cx="5209173" cy="457759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97FA1-7256-40D1-B1A3-7A0FB28724F7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6918028" y="719273"/>
            <a:ext cx="1096806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0005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97FA1-7256-40D1-B1A3-7A0FB28724F7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4490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411" y="1756130"/>
            <a:ext cx="5525081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5412" y="3806196"/>
            <a:ext cx="5525081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97FA1-7256-40D1-B1A3-7A0FB28724F7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4500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413" y="804890"/>
            <a:ext cx="6479421" cy="10593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5412" y="2013936"/>
            <a:ext cx="3079690" cy="343756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5143" y="2013936"/>
            <a:ext cx="3079690" cy="3437559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97FA1-7256-40D1-B1A3-7A0FB28724F7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7474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413" y="804164"/>
            <a:ext cx="6479422" cy="105631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5413" y="2019550"/>
            <a:ext cx="3079690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5413" y="2824270"/>
            <a:ext cx="3079690" cy="264445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5142" y="2023004"/>
            <a:ext cx="3079691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35142" y="2821491"/>
            <a:ext cx="3079691" cy="2637371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97FA1-7256-40D1-B1A3-7A0FB28724F7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‹nº›</a:t>
            </a:fld>
            <a:endParaRPr lang="pt-BR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4898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97FA1-7256-40D1-B1A3-7A0FB28724F7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419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97FA1-7256-40D1-B1A3-7A0FB28724F7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0006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356" y="798973"/>
            <a:ext cx="2329635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5413" y="3205492"/>
            <a:ext cx="2330998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97FA1-7256-40D1-B1A3-7A0FB28724F7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9926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996501" y="482171"/>
            <a:ext cx="3511387" cy="5149101"/>
            <a:chOff x="4996501" y="482171"/>
            <a:chExt cx="3511387" cy="5149101"/>
          </a:xfrm>
        </p:grpSpPr>
        <p:sp>
          <p:nvSpPr>
            <p:cNvPr id="14" name="Rectangle 13"/>
            <p:cNvSpPr/>
            <p:nvPr/>
          </p:nvSpPr>
          <p:spPr>
            <a:xfrm>
              <a:off x="4996501" y="482171"/>
              <a:ext cx="3511387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5312152" y="812506"/>
              <a:ext cx="2883013" cy="4479361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6201" y="1129513"/>
            <a:ext cx="3152882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5412" y="3145992"/>
            <a:ext cx="3148365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5412" y="5469857"/>
            <a:ext cx="3153672" cy="320123"/>
          </a:xfrm>
        </p:spPr>
        <p:txBody>
          <a:bodyPr/>
          <a:lstStyle>
            <a:lvl1pPr algn="l">
              <a:defRPr/>
            </a:lvl1pPr>
          </a:lstStyle>
          <a:p>
            <a:fld id="{18297FA1-7256-40D1-B1A3-7A0FB28724F7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6252" y="318641"/>
            <a:ext cx="3152831" cy="320931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‹nº›</a:t>
            </a:fld>
            <a:endParaRPr lang="pt-BR"/>
          </a:p>
        </p:txBody>
      </p:sp>
      <p:cxnSp>
        <p:nvCxnSpPr>
          <p:cNvPr id="12" name="Straight Connector 11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8801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147322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873" b="-2873"/>
          <a:stretch/>
        </p:blipFill>
        <p:spPr>
          <a:xfrm>
            <a:off x="0" y="6163056"/>
            <a:ext cx="9144000" cy="71550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5413" y="804520"/>
            <a:ext cx="6479421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5413" y="2015733"/>
            <a:ext cx="6479421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97FA1-7256-40D1-B1A3-7A0FB28724F7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5413" y="329308"/>
            <a:ext cx="394208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789E06F-8E27-40F8-8C0E-18F7D8ACB88D}" type="slidenum">
              <a:rPr lang="pt-BR" smtClean="0"/>
              <a:t>‹nº›</a:t>
            </a:fld>
            <a:endParaRPr lang="pt-BR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71272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1119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78182" y="842056"/>
            <a:ext cx="6374270" cy="254143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t-BR" sz="4000" dirty="0">
                <a:latin typeface="Arial Black" panose="020B0A04020102020204" pitchFamily="34" charset="0"/>
                <a:cs typeface="Arial" panose="020B0604020202020204" pitchFamily="34" charset="0"/>
              </a:rPr>
              <a:t>CPI da Previdência</a:t>
            </a:r>
            <a:br>
              <a:rPr lang="pt-BR" sz="49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“Investigar as contas da previdência social” 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700" b="1" dirty="0">
                <a:latin typeface="Arial" panose="020B0604020202020204" pitchFamily="34" charset="0"/>
                <a:cs typeface="Arial" panose="020B0604020202020204" pitchFamily="34" charset="0"/>
              </a:rPr>
              <a:t>Senado Federal, 22 de maio de 2017</a:t>
            </a:r>
            <a:endParaRPr lang="pt-BR" sz="27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78182" y="3531205"/>
            <a:ext cx="5536652" cy="1902186"/>
          </a:xfrm>
        </p:spPr>
        <p:txBody>
          <a:bodyPr>
            <a:normAutofit/>
          </a:bodyPr>
          <a:lstStyle/>
          <a:p>
            <a:endParaRPr lang="pt-BR" sz="22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200" cap="none" dirty="0">
                <a:latin typeface="Arial" panose="020B0604020202020204" pitchFamily="34" charset="0"/>
                <a:cs typeface="Arial" panose="020B0604020202020204" pitchFamily="34" charset="0"/>
              </a:rPr>
              <a:t>Participação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200" cap="none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200" b="1" cap="none" dirty="0">
                <a:latin typeface="Arial" panose="020B0604020202020204" pitchFamily="34" charset="0"/>
                <a:cs typeface="Arial" panose="020B0604020202020204" pitchFamily="34" charset="0"/>
              </a:rPr>
              <a:t>Luciano Fazio</a:t>
            </a:r>
          </a:p>
        </p:txBody>
      </p:sp>
    </p:spTree>
    <p:extLst>
      <p:ext uri="{BB962C8B-B14F-4D97-AF65-F5344CB8AC3E}">
        <p14:creationId xmlns:p14="http://schemas.microsoft.com/office/powerpoint/2010/main" val="3694039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>
          <a:xfrm>
            <a:off x="1590259" y="2020205"/>
            <a:ext cx="7101197" cy="309162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pt-BR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Pergunta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De onde vêm os recursos da Previdência Social?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pt-BR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Resposta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: As fontes de recursos para o RGPS são as contribuições sobre a folha de salários dos trabalhadores empregados (contribuem tanto empregador quanto empregado); Contribuição sobre a renda bruta das empresas – COFINS; Contribuição sobre o Lucro Líquido – CSLL; Contribuição sobre a renda líquida dos concursos de prognósticos, excetuando-se os valores destinados ao Programa de Crédito Educativo; e outras de menor valor.</a:t>
            </a:r>
          </a:p>
          <a:p>
            <a:pPr marL="1980000" lvl="4" indent="0">
              <a:spcBef>
                <a:spcPts val="600"/>
              </a:spcBef>
              <a:buNone/>
            </a:pPr>
            <a:r>
              <a:rPr lang="pt-BR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 a cartilha “</a:t>
            </a:r>
            <a:r>
              <a:rPr lang="pt-BR" sz="15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Perguntas e respostas sobre a Reforma da Previdência</a:t>
            </a:r>
            <a:r>
              <a:rPr lang="pt-BR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Ministério da Fazenda  (dez 2016)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10</a:t>
            </a:fld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1590259" y="1385932"/>
            <a:ext cx="71011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600" b="1" dirty="0">
                <a:solidFill>
                  <a:srgbClr val="A2121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AS RECEITAS EXCLUSIVAS NÃO SÃO </a:t>
            </a:r>
            <a:br>
              <a:rPr lang="pt-BR" sz="1600" b="1" dirty="0">
                <a:solidFill>
                  <a:srgbClr val="A2121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pt-BR" sz="1600" b="1" dirty="0">
                <a:solidFill>
                  <a:srgbClr val="A2121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AS ÚNICAS RECEITAS DA PREVIDÊNCIA </a:t>
            </a:r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1590260" y="804520"/>
            <a:ext cx="7101197" cy="498032"/>
          </a:xfrm>
          <a:solidFill>
            <a:srgbClr val="518C2C"/>
          </a:solidFill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pt-BR" sz="2000" dirty="0">
                <a:solidFill>
                  <a:schemeClr val="bg1"/>
                </a:solidFill>
                <a:latin typeface="Georgia" panose="02040502050405020303" pitchFamily="18" charset="0"/>
              </a:rPr>
              <a:t>AS RECEITAS DA SEGURIDADE SOCIAL</a:t>
            </a:r>
            <a:endParaRPr lang="pt-BR" sz="20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559947" y="5161327"/>
            <a:ext cx="7131508" cy="775084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ea typeface="Gungsuh" panose="02030600000101010101" pitchFamily="18" charset="-127"/>
                <a:cs typeface="Arial" panose="020B0604020202020204" pitchFamily="34" charset="0"/>
              </a:rPr>
              <a:t>Explicar o ‘</a:t>
            </a:r>
            <a:r>
              <a:rPr lang="pt-BR" b="1" i="1" dirty="0">
                <a:solidFill>
                  <a:schemeClr val="bg1"/>
                </a:solidFill>
                <a:latin typeface="Arial" panose="020B0604020202020204" pitchFamily="34" charset="0"/>
                <a:ea typeface="Gungsuh" panose="02030600000101010101" pitchFamily="18" charset="-127"/>
                <a:cs typeface="Arial" panose="020B0604020202020204" pitchFamily="34" charset="0"/>
              </a:rPr>
              <a:t>caráter contributivo</a:t>
            </a:r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ea typeface="Gungsuh" panose="02030600000101010101" pitchFamily="18" charset="-127"/>
                <a:cs typeface="Arial" panose="020B0604020202020204" pitchFamily="34" charset="0"/>
              </a:rPr>
              <a:t>’ e o ‘</a:t>
            </a:r>
            <a:r>
              <a:rPr lang="pt-BR" b="1" i="1" dirty="0">
                <a:solidFill>
                  <a:schemeClr val="bg1"/>
                </a:solidFill>
                <a:latin typeface="Arial" panose="020B0604020202020204" pitchFamily="34" charset="0"/>
                <a:ea typeface="Gungsuh" panose="02030600000101010101" pitchFamily="18" charset="-127"/>
                <a:cs typeface="Arial" panose="020B0604020202020204" pitchFamily="34" charset="0"/>
              </a:rPr>
              <a:t>equilíbrio financeiro e atuarial</a:t>
            </a:r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ea typeface="Gungsuh" panose="02030600000101010101" pitchFamily="18" charset="-127"/>
                <a:cs typeface="Arial" panose="020B0604020202020204" pitchFamily="34" charset="0"/>
              </a:rPr>
              <a:t>’ do RGPS</a:t>
            </a:r>
          </a:p>
        </p:txBody>
      </p:sp>
      <p:sp>
        <p:nvSpPr>
          <p:cNvPr id="3" name="Balão de Fala: Retângulo com Cantos Arredondados 2"/>
          <p:cNvSpPr/>
          <p:nvPr/>
        </p:nvSpPr>
        <p:spPr>
          <a:xfrm>
            <a:off x="225285" y="4507107"/>
            <a:ext cx="2729948" cy="618658"/>
          </a:xfrm>
          <a:prstGeom prst="wedgeRoundRectCallout">
            <a:avLst>
              <a:gd name="adj1" fmla="val 39139"/>
              <a:gd name="adj2" fmla="val -79528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Falta mencionar os </a:t>
            </a:r>
            <a:b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recursos orçamentários</a:t>
            </a:r>
          </a:p>
        </p:txBody>
      </p:sp>
    </p:spTree>
    <p:extLst>
      <p:ext uri="{BB962C8B-B14F-4D97-AF65-F5344CB8AC3E}">
        <p14:creationId xmlns:p14="http://schemas.microsoft.com/office/powerpoint/2010/main" val="334798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animBg="1"/>
      <p:bldP spid="7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lão de Fala: Retângulo com Cantos Arredondados 6"/>
          <p:cNvSpPr/>
          <p:nvPr/>
        </p:nvSpPr>
        <p:spPr>
          <a:xfrm>
            <a:off x="1987826" y="3026648"/>
            <a:ext cx="3034748" cy="742674"/>
          </a:xfrm>
          <a:prstGeom prst="wedgeRoundRectCallout">
            <a:avLst>
              <a:gd name="adj1" fmla="val 41686"/>
              <a:gd name="adj2" fmla="val -122806"/>
              <a:gd name="adj3" fmla="val 16667"/>
            </a:avLst>
          </a:prstGeom>
          <a:solidFill>
            <a:srgbClr val="81DE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TODAS as receitas da Previdência Social </a:t>
            </a:r>
          </a:p>
        </p:txBody>
      </p:sp>
      <p:sp>
        <p:nvSpPr>
          <p:cNvPr id="8" name="Texto Explicativo: Linha 7"/>
          <p:cNvSpPr/>
          <p:nvPr/>
        </p:nvSpPr>
        <p:spPr>
          <a:xfrm>
            <a:off x="3010327" y="4120345"/>
            <a:ext cx="4837043" cy="1114265"/>
          </a:xfrm>
          <a:prstGeom prst="borderCallout1">
            <a:avLst>
              <a:gd name="adj1" fmla="val -192"/>
              <a:gd name="adj2" fmla="val 9256"/>
              <a:gd name="adj3" fmla="val -38676"/>
              <a:gd name="adj4" fmla="val 710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" algn="ctr"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000" b="1" i="1" dirty="0">
                <a:solidFill>
                  <a:schemeClr val="tx1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A legislação não define “todas” as receitas da Previdência Social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97496" y="2005710"/>
            <a:ext cx="7328452" cy="5407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400" dirty="0">
                <a:latin typeface="Arial Black" panose="020B0A04020102020204" pitchFamily="34" charset="0"/>
              </a:rPr>
              <a:t>     RESULTADO = RECEITAS - DESPESAS </a:t>
            </a:r>
          </a:p>
          <a:p>
            <a:pPr marL="0" indent="0">
              <a:buNone/>
            </a:pPr>
            <a:r>
              <a:rPr lang="pt-BR" sz="2400" dirty="0"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11</a:t>
            </a:fld>
            <a:endParaRPr lang="pt-BR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497496" y="777935"/>
            <a:ext cx="7328452" cy="524617"/>
          </a:xfrm>
          <a:prstGeom prst="rect">
            <a:avLst/>
          </a:prstGeom>
          <a:solidFill>
            <a:srgbClr val="518C2C"/>
          </a:solidFill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none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30000"/>
              </a:lnSpc>
            </a:pPr>
            <a:r>
              <a:rPr lang="pt-BR" sz="2000" b="1" dirty="0">
                <a:solidFill>
                  <a:schemeClr val="bg1"/>
                </a:solidFill>
                <a:latin typeface="Georgia" panose="02040502050405020303" pitchFamily="18" charset="0"/>
              </a:rPr>
              <a:t>RESULTADO DA PREVIDÊNCIA SOCIAL</a:t>
            </a:r>
          </a:p>
        </p:txBody>
      </p:sp>
      <p:sp>
        <p:nvSpPr>
          <p:cNvPr id="6" name="Balão de Fala: Retângulo com Cantos Arredondados 5"/>
          <p:cNvSpPr/>
          <p:nvPr/>
        </p:nvSpPr>
        <p:spPr>
          <a:xfrm>
            <a:off x="5274365" y="3026648"/>
            <a:ext cx="3551583" cy="742674"/>
          </a:xfrm>
          <a:prstGeom prst="wedgeRoundRectCallout">
            <a:avLst>
              <a:gd name="adj1" fmla="val 1012"/>
              <a:gd name="adj2" fmla="val -125002"/>
              <a:gd name="adj3" fmla="val 16667"/>
            </a:avLst>
          </a:prstGeom>
          <a:solidFill>
            <a:srgbClr val="A2121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atin typeface="Arial Black" panose="020B0A04020102020204" pitchFamily="34" charset="0"/>
              </a:rPr>
              <a:t>TODAS as despesas com pagamento de benefícios</a:t>
            </a:r>
          </a:p>
        </p:txBody>
      </p:sp>
    </p:spTree>
    <p:extLst>
      <p:ext uri="{BB962C8B-B14F-4D97-AF65-F5344CB8AC3E}">
        <p14:creationId xmlns:p14="http://schemas.microsoft.com/office/powerpoint/2010/main" val="71264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7478286"/>
              </p:ext>
            </p:extLst>
          </p:nvPr>
        </p:nvGraphicFramePr>
        <p:xfrm>
          <a:off x="1468434" y="2027583"/>
          <a:ext cx="7171983" cy="33925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73270">
                  <a:extLst>
                    <a:ext uri="{9D8B030D-6E8A-4147-A177-3AD203B41FA5}">
                      <a16:colId xmlns:a16="http://schemas.microsoft.com/office/drawing/2014/main" val="951586916"/>
                    </a:ext>
                  </a:extLst>
                </a:gridCol>
                <a:gridCol w="1298713">
                  <a:extLst>
                    <a:ext uri="{9D8B030D-6E8A-4147-A177-3AD203B41FA5}">
                      <a16:colId xmlns:a16="http://schemas.microsoft.com/office/drawing/2014/main" val="1595320743"/>
                    </a:ext>
                  </a:extLst>
                </a:gridCol>
              </a:tblGrid>
              <a:tr h="323835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lang="pt-B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pt-BR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910826"/>
                  </a:ext>
                </a:extLst>
              </a:tr>
              <a:tr h="323835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pt-BR" sz="1800" dirty="0"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1. Arrecadação Líquida Total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endParaRPr lang="pt-BR" sz="1800" dirty="0"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8765935"/>
                  </a:ext>
                </a:extLst>
              </a:tr>
              <a:tr h="323835">
                <a:tc>
                  <a:txBody>
                    <a:bodyPr/>
                    <a:lstStyle/>
                    <a:p>
                      <a:pPr lvl="1">
                        <a:lnSpc>
                          <a:spcPts val="1800"/>
                        </a:lnSpc>
                      </a:pPr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 Arrecadação Líquida (receitas exclusivas)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endParaRPr lang="pt-B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2739896"/>
                  </a:ext>
                </a:extLst>
              </a:tr>
              <a:tr h="323835">
                <a:tc>
                  <a:txBody>
                    <a:bodyPr/>
                    <a:lstStyle/>
                    <a:p>
                      <a:pPr lvl="1">
                        <a:lnSpc>
                          <a:spcPts val="1800"/>
                        </a:lnSpc>
                      </a:pPr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 </a:t>
                      </a:r>
                      <a:r>
                        <a:rPr lang="pt-BR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Comprev</a:t>
                      </a:r>
                      <a:endParaRPr lang="pt-B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endParaRPr lang="pt-BR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6817714"/>
                  </a:ext>
                </a:extLst>
              </a:tr>
              <a:tr h="323835">
                <a:tc>
                  <a:txBody>
                    <a:bodyPr/>
                    <a:lstStyle/>
                    <a:p>
                      <a:pPr lvl="1">
                        <a:lnSpc>
                          <a:spcPts val="1800"/>
                        </a:lnSpc>
                      </a:pPr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 Compensação Desoneração da Folha de Pagamento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endParaRPr lang="pt-BR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261273"/>
                  </a:ext>
                </a:extLst>
              </a:tr>
              <a:tr h="323835">
                <a:tc>
                  <a:txBody>
                    <a:bodyPr/>
                    <a:lstStyle/>
                    <a:p>
                      <a:pPr lvl="0">
                        <a:lnSpc>
                          <a:spcPts val="1800"/>
                        </a:lnSpc>
                      </a:pPr>
                      <a:r>
                        <a:rPr lang="pt-BR" sz="1800" dirty="0"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2. Despesas Com Benefícios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endParaRPr lang="pt-BR" sz="1800" dirty="0"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6029397"/>
                  </a:ext>
                </a:extLst>
              </a:tr>
              <a:tr h="323835">
                <a:tc>
                  <a:txBody>
                    <a:bodyPr/>
                    <a:lstStyle/>
                    <a:p>
                      <a:pPr lvl="1">
                        <a:lnSpc>
                          <a:spcPts val="1800"/>
                        </a:lnSpc>
                      </a:pPr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 Benefícios Previdenciários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endParaRPr lang="pt-BR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6663827"/>
                  </a:ext>
                </a:extLst>
              </a:tr>
              <a:tr h="375237">
                <a:tc>
                  <a:txBody>
                    <a:bodyPr/>
                    <a:lstStyle/>
                    <a:p>
                      <a:pPr marL="342000" lvl="2">
                        <a:lnSpc>
                          <a:spcPts val="1800"/>
                        </a:lnSpc>
                      </a:pPr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 Passivo Judicial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endParaRPr lang="pt-BR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9038035"/>
                  </a:ext>
                </a:extLst>
              </a:tr>
              <a:tr h="375237">
                <a:tc>
                  <a:txBody>
                    <a:bodyPr/>
                    <a:lstStyle/>
                    <a:p>
                      <a:pPr marL="342000" marR="0" lvl="1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 </a:t>
                      </a:r>
                      <a:r>
                        <a:rPr lang="pt-BR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Comprev</a:t>
                      </a:r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endParaRPr lang="pt-B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0864529"/>
                  </a:ext>
                </a:extLst>
              </a:tr>
              <a:tr h="375237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pt-BR" sz="1800" dirty="0"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3. Resultado Previdenciário (1 - 2)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endParaRPr lang="pt-BR" sz="1800" dirty="0"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5835321"/>
                  </a:ext>
                </a:extLst>
              </a:tr>
            </a:tbl>
          </a:graphicData>
        </a:graphic>
      </p:graphicFrame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12</a:t>
            </a:fld>
            <a:endParaRPr lang="pt-BR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603513" y="777935"/>
            <a:ext cx="7036904" cy="1011109"/>
          </a:xfrm>
          <a:prstGeom prst="rect">
            <a:avLst/>
          </a:prstGeom>
          <a:solidFill>
            <a:srgbClr val="518C2C"/>
          </a:solidFill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none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30000"/>
              </a:lnSpc>
            </a:pPr>
            <a:r>
              <a:rPr lang="pt-BR" sz="2000" dirty="0">
                <a:solidFill>
                  <a:schemeClr val="bg1"/>
                </a:solidFill>
                <a:latin typeface="Georgia" panose="02040502050405020303" pitchFamily="18" charset="0"/>
              </a:rPr>
              <a:t>RESULTADO DA PREVIDÊNCIA SOCIAL</a:t>
            </a:r>
          </a:p>
          <a:p>
            <a:pPr algn="ctr">
              <a:lnSpc>
                <a:spcPct val="130000"/>
              </a:lnSpc>
            </a:pPr>
            <a:r>
              <a:rPr lang="pt-BR" sz="2000" b="1" dirty="0">
                <a:solidFill>
                  <a:schemeClr val="bg1"/>
                </a:solidFill>
                <a:latin typeface="Georgia" panose="02040502050405020303" pitchFamily="18" charset="0"/>
              </a:rPr>
              <a:t>METODOLOGIA DO GOVERNO </a:t>
            </a:r>
          </a:p>
        </p:txBody>
      </p:sp>
      <p:sp>
        <p:nvSpPr>
          <p:cNvPr id="7" name="Balão de Fala: Retângulo com Cantos Arredondados 6"/>
          <p:cNvSpPr/>
          <p:nvPr/>
        </p:nvSpPr>
        <p:spPr>
          <a:xfrm>
            <a:off x="7169426" y="2395330"/>
            <a:ext cx="1881810" cy="1179444"/>
          </a:xfrm>
          <a:prstGeom prst="wedgeRoundRectCallout">
            <a:avLst>
              <a:gd name="adj1" fmla="val -106651"/>
              <a:gd name="adj2" fmla="val -12747"/>
              <a:gd name="adj3" fmla="val 16667"/>
            </a:avLst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latin typeface="Arial Black" panose="020B0A04020102020204" pitchFamily="34" charset="0"/>
              </a:rPr>
              <a:t>Não são todas as receitas </a:t>
            </a:r>
          </a:p>
        </p:txBody>
      </p:sp>
      <p:sp>
        <p:nvSpPr>
          <p:cNvPr id="8" name="Retângulo: Cantos Arredondados 7"/>
          <p:cNvSpPr/>
          <p:nvPr/>
        </p:nvSpPr>
        <p:spPr>
          <a:xfrm>
            <a:off x="7169428" y="3723861"/>
            <a:ext cx="1881808" cy="153725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30000"/>
              </a:lnSpc>
            </a:pPr>
            <a:r>
              <a:rPr lang="pt-BR" sz="1600" dirty="0">
                <a:solidFill>
                  <a:schemeClr val="tx1"/>
                </a:solidFill>
                <a:latin typeface="Arial Black" panose="020B0A04020102020204" pitchFamily="34" charset="0"/>
              </a:rPr>
              <a:t>Contabilidade criativa</a:t>
            </a:r>
          </a:p>
          <a:p>
            <a:pPr algn="ctr"/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exclusivo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não significa </a:t>
            </a:r>
            <a:r>
              <a:rPr lang="pt-BR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único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800569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646889"/>
              </p:ext>
            </p:extLst>
          </p:nvPr>
        </p:nvGraphicFramePr>
        <p:xfrm>
          <a:off x="3167270" y="1897850"/>
          <a:ext cx="5459896" cy="34720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66968">
                  <a:extLst>
                    <a:ext uri="{9D8B030D-6E8A-4147-A177-3AD203B41FA5}">
                      <a16:colId xmlns:a16="http://schemas.microsoft.com/office/drawing/2014/main" val="951586916"/>
                    </a:ext>
                  </a:extLst>
                </a:gridCol>
                <a:gridCol w="792928">
                  <a:extLst>
                    <a:ext uri="{9D8B030D-6E8A-4147-A177-3AD203B41FA5}">
                      <a16:colId xmlns:a16="http://schemas.microsoft.com/office/drawing/2014/main" val="1595320743"/>
                    </a:ext>
                  </a:extLst>
                </a:gridCol>
              </a:tblGrid>
              <a:tr h="331425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lang="pt-B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pt-BR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910826"/>
                  </a:ext>
                </a:extLst>
              </a:tr>
              <a:tr h="331425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pt-BR" sz="1800" dirty="0"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1. Arrecadação Líquida Total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endParaRPr lang="pt-BR" sz="1800" dirty="0"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8765935"/>
                  </a:ext>
                </a:extLst>
              </a:tr>
              <a:tr h="331425">
                <a:tc>
                  <a:txBody>
                    <a:bodyPr/>
                    <a:lstStyle/>
                    <a:p>
                      <a:pPr lvl="1">
                        <a:lnSpc>
                          <a:spcPts val="1800"/>
                        </a:lnSpc>
                      </a:pPr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 Arrecadação Líquida Urbana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endParaRPr lang="pt-B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2739896"/>
                  </a:ext>
                </a:extLst>
              </a:tr>
              <a:tr h="331425">
                <a:tc>
                  <a:txBody>
                    <a:bodyPr/>
                    <a:lstStyle/>
                    <a:p>
                      <a:pPr marL="342000" marR="0" lvl="1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 Arrecadação Líquida Rural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endParaRPr lang="pt-BR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6817714"/>
                  </a:ext>
                </a:extLst>
              </a:tr>
              <a:tr h="331425">
                <a:tc>
                  <a:txBody>
                    <a:bodyPr/>
                    <a:lstStyle/>
                    <a:p>
                      <a:pPr lvl="0">
                        <a:lnSpc>
                          <a:spcPts val="1800"/>
                        </a:lnSpc>
                      </a:pPr>
                      <a:r>
                        <a:rPr lang="pt-BR" sz="1800" dirty="0"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2. Despesas Com Benefícios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endParaRPr lang="pt-BR" sz="1800" dirty="0"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6029397"/>
                  </a:ext>
                </a:extLst>
              </a:tr>
              <a:tr h="331425">
                <a:tc>
                  <a:txBody>
                    <a:bodyPr/>
                    <a:lstStyle/>
                    <a:p>
                      <a:pPr lvl="1">
                        <a:lnSpc>
                          <a:spcPts val="1800"/>
                        </a:lnSpc>
                      </a:pPr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 Benefícios Previdenciários Urbanos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endParaRPr lang="pt-BR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6663827"/>
                  </a:ext>
                </a:extLst>
              </a:tr>
              <a:tr h="331425">
                <a:tc>
                  <a:txBody>
                    <a:bodyPr/>
                    <a:lstStyle/>
                    <a:p>
                      <a:pPr lvl="1">
                        <a:lnSpc>
                          <a:spcPts val="1800"/>
                        </a:lnSpc>
                      </a:pPr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 Benefícios Previdenciários Rurais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endParaRPr lang="pt-B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1714406"/>
                  </a:ext>
                </a:extLst>
              </a:tr>
              <a:tr h="384032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pt-BR" sz="1800" dirty="0"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3. Resultado Previdenciário (1 - 2)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endParaRPr lang="pt-BR" sz="1800" dirty="0"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5835321"/>
                  </a:ext>
                </a:extLst>
              </a:tr>
              <a:tr h="384032">
                <a:tc>
                  <a:txBody>
                    <a:bodyPr/>
                    <a:lstStyle/>
                    <a:p>
                      <a:pPr lvl="1">
                        <a:lnSpc>
                          <a:spcPts val="1800"/>
                        </a:lnSpc>
                      </a:pPr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 Urbano (1.1 – 2.1)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endParaRPr lang="pt-BR" sz="1800" dirty="0"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8372459"/>
                  </a:ext>
                </a:extLst>
              </a:tr>
              <a:tr h="384032">
                <a:tc>
                  <a:txBody>
                    <a:bodyPr/>
                    <a:lstStyle/>
                    <a:p>
                      <a:pPr lvl="1">
                        <a:lnSpc>
                          <a:spcPts val="1800"/>
                        </a:lnSpc>
                      </a:pPr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 Rural  (1.2 – 2.2)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endParaRPr lang="pt-BR" sz="1800" dirty="0"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0643217"/>
                  </a:ext>
                </a:extLst>
              </a:tr>
            </a:tbl>
          </a:graphicData>
        </a:graphic>
      </p:graphicFrame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13</a:t>
            </a:fld>
            <a:endParaRPr lang="pt-BR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550504" y="777935"/>
            <a:ext cx="7103166" cy="1011109"/>
          </a:xfrm>
          <a:prstGeom prst="rect">
            <a:avLst/>
          </a:prstGeom>
          <a:solidFill>
            <a:srgbClr val="518C2C"/>
          </a:solidFill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none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30000"/>
              </a:lnSpc>
            </a:pPr>
            <a:r>
              <a:rPr lang="pt-BR" sz="2000" dirty="0">
                <a:solidFill>
                  <a:schemeClr val="bg1"/>
                </a:solidFill>
                <a:latin typeface="Georgia" panose="02040502050405020303" pitchFamily="18" charset="0"/>
              </a:rPr>
              <a:t>SEGREGAÇÃO DA PREVIDÊNCIA URBANA E RURAL</a:t>
            </a:r>
          </a:p>
          <a:p>
            <a:pPr algn="ctr">
              <a:lnSpc>
                <a:spcPct val="130000"/>
              </a:lnSpc>
            </a:pPr>
            <a:r>
              <a:rPr lang="pt-BR" sz="2000" b="1" dirty="0">
                <a:solidFill>
                  <a:schemeClr val="bg1"/>
                </a:solidFill>
                <a:latin typeface="Georgia" panose="02040502050405020303" pitchFamily="18" charset="0"/>
              </a:rPr>
              <a:t>METODOLOGIA DO GOVERNO </a:t>
            </a:r>
          </a:p>
        </p:txBody>
      </p:sp>
      <p:sp>
        <p:nvSpPr>
          <p:cNvPr id="7" name="Balão de Fala: Retângulo com Cantos Arredondados 6"/>
          <p:cNvSpPr/>
          <p:nvPr/>
        </p:nvSpPr>
        <p:spPr>
          <a:xfrm>
            <a:off x="563631" y="2246243"/>
            <a:ext cx="2391604" cy="1139688"/>
          </a:xfrm>
          <a:prstGeom prst="wedgeRoundRectCallout">
            <a:avLst>
              <a:gd name="adj1" fmla="val 72099"/>
              <a:gd name="adj2" fmla="val -6423"/>
              <a:gd name="adj3" fmla="val 16667"/>
            </a:avLst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latin typeface="Arial Black" panose="020B0A04020102020204" pitchFamily="34" charset="0"/>
              </a:rPr>
              <a:t>Segregação </a:t>
            </a:r>
            <a:br>
              <a:rPr lang="pt-BR" dirty="0">
                <a:latin typeface="Arial Black" panose="020B0A04020102020204" pitchFamily="34" charset="0"/>
              </a:rPr>
            </a:br>
            <a:r>
              <a:rPr lang="pt-BR" dirty="0">
                <a:latin typeface="Arial Black" panose="020B0A04020102020204" pitchFamily="34" charset="0"/>
              </a:rPr>
              <a:t>não prevista </a:t>
            </a:r>
            <a:br>
              <a:rPr lang="pt-BR" dirty="0">
                <a:latin typeface="Arial Black" panose="020B0A04020102020204" pitchFamily="34" charset="0"/>
              </a:rPr>
            </a:br>
            <a:r>
              <a:rPr lang="pt-BR" dirty="0">
                <a:latin typeface="Arial Black" panose="020B0A04020102020204" pitchFamily="34" charset="0"/>
              </a:rPr>
              <a:t>em lei e equivocada  </a:t>
            </a:r>
          </a:p>
        </p:txBody>
      </p:sp>
      <p:sp>
        <p:nvSpPr>
          <p:cNvPr id="8" name="Retângulo: Cantos Arredondados 7"/>
          <p:cNvSpPr/>
          <p:nvPr/>
        </p:nvSpPr>
        <p:spPr>
          <a:xfrm>
            <a:off x="563631" y="3620631"/>
            <a:ext cx="2391604" cy="141798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30000"/>
              </a:lnSpc>
            </a:pPr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Contabilidade criativa</a:t>
            </a:r>
          </a:p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(Há um único RGPS)</a:t>
            </a:r>
          </a:p>
        </p:txBody>
      </p:sp>
    </p:spTree>
    <p:extLst>
      <p:ext uri="{BB962C8B-B14F-4D97-AF65-F5344CB8AC3E}">
        <p14:creationId xmlns:p14="http://schemas.microsoft.com/office/powerpoint/2010/main" val="3326836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10749" y="2174758"/>
            <a:ext cx="7189304" cy="33779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1800" dirty="0">
                <a:latin typeface="Arial Black" panose="020B0A04020102020204" pitchFamily="34" charset="0"/>
                <a:cs typeface="Arial" panose="020B0604020202020204" pitchFamily="34" charset="0"/>
              </a:rPr>
              <a:t>As contribuições sobre folha de pagamento (bem como as demais) são p/ o RGPS, que é mutualista</a:t>
            </a:r>
          </a:p>
          <a:p>
            <a:pPr lvl="1"/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Não há contas previdenciárias individuais</a:t>
            </a:r>
          </a:p>
          <a:p>
            <a:pPr lvl="1"/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Não há contas previdenciárias setoriais, regionais, de gênero, de raça, etc. </a:t>
            </a:r>
          </a:p>
          <a:p>
            <a:pPr marL="0" indent="0">
              <a:buNone/>
            </a:pPr>
            <a:r>
              <a:rPr lang="pt-BR" sz="1800" dirty="0">
                <a:latin typeface="Arial Black" panose="020B0A04020102020204" pitchFamily="34" charset="0"/>
                <a:cs typeface="Arial" panose="020B0604020202020204" pitchFamily="34" charset="0"/>
              </a:rPr>
              <a:t>Todos os segurados têm o benefício subsidiado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O segurado urbano pode ter subsídio maior do que o rural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14</a:t>
            </a:fld>
            <a:endParaRPr lang="pt-BR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510748" y="777935"/>
            <a:ext cx="7189305" cy="1011109"/>
          </a:xfrm>
          <a:prstGeom prst="rect">
            <a:avLst/>
          </a:prstGeom>
          <a:solidFill>
            <a:srgbClr val="518C2C"/>
          </a:solidFill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none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30000"/>
              </a:lnSpc>
            </a:pPr>
            <a:r>
              <a:rPr lang="pt-BR" sz="2000" dirty="0">
                <a:solidFill>
                  <a:schemeClr val="bg1"/>
                </a:solidFill>
                <a:latin typeface="Georgia" panose="02040502050405020303" pitchFamily="18" charset="0"/>
              </a:rPr>
              <a:t>SEGREGAÇÃO DA PREVIDÊNCIA URBANA E RURAL</a:t>
            </a:r>
          </a:p>
          <a:p>
            <a:pPr algn="ctr">
              <a:lnSpc>
                <a:spcPct val="130000"/>
              </a:lnSpc>
            </a:pPr>
            <a:r>
              <a:rPr lang="pt-BR" sz="2000" b="1" dirty="0">
                <a:solidFill>
                  <a:schemeClr val="bg1"/>
                </a:solidFill>
                <a:latin typeface="Georgia" panose="02040502050405020303" pitchFamily="18" charset="0"/>
              </a:rPr>
              <a:t>METODOLOGIA DO GOVERNO </a:t>
            </a:r>
          </a:p>
        </p:txBody>
      </p:sp>
    </p:spTree>
    <p:extLst>
      <p:ext uri="{BB962C8B-B14F-4D97-AF65-F5344CB8AC3E}">
        <p14:creationId xmlns:p14="http://schemas.microsoft.com/office/powerpoint/2010/main" val="10633421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Espaço Reservado para Conteúdo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0930680"/>
              </p:ext>
            </p:extLst>
          </p:nvPr>
        </p:nvGraphicFramePr>
        <p:xfrm>
          <a:off x="1510749" y="1961322"/>
          <a:ext cx="7248940" cy="3488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0348">
                  <a:extLst>
                    <a:ext uri="{9D8B030D-6E8A-4147-A177-3AD203B41FA5}">
                      <a16:colId xmlns:a16="http://schemas.microsoft.com/office/drawing/2014/main" val="3880782271"/>
                    </a:ext>
                  </a:extLst>
                </a:gridCol>
                <a:gridCol w="2252869">
                  <a:extLst>
                    <a:ext uri="{9D8B030D-6E8A-4147-A177-3AD203B41FA5}">
                      <a16:colId xmlns:a16="http://schemas.microsoft.com/office/drawing/2014/main" val="829391996"/>
                    </a:ext>
                  </a:extLst>
                </a:gridCol>
                <a:gridCol w="2875723">
                  <a:extLst>
                    <a:ext uri="{9D8B030D-6E8A-4147-A177-3AD203B41FA5}">
                      <a16:colId xmlns:a16="http://schemas.microsoft.com/office/drawing/2014/main" val="3231808207"/>
                    </a:ext>
                  </a:extLst>
                </a:gridCol>
              </a:tblGrid>
              <a:tr h="147989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Agricultor familiar  </a:t>
                      </a:r>
                      <a:r>
                        <a:rPr lang="pt-B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Aposenta-se aos 60 anos, sem contribuições (agr. de subsistência)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Empregado</a:t>
                      </a:r>
                    </a:p>
                    <a:p>
                      <a:pPr algn="ctr"/>
                      <a:r>
                        <a:rPr lang="pt-B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Aposenta-se aos 65 anos com 30 anos de contribuição sobre o salário de R$ 5.000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7425983"/>
                  </a:ext>
                </a:extLst>
              </a:tr>
              <a:tr h="36997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Aposentadoria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R$ 937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R$ 4.700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671221"/>
                  </a:ext>
                </a:extLst>
              </a:tr>
              <a:tr h="36997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Duração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anos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anos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1290868"/>
                  </a:ext>
                </a:extLst>
              </a:tr>
              <a:tr h="36997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R$ 200 mil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R$ 1.100 mil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427153"/>
                  </a:ext>
                </a:extLst>
              </a:tr>
              <a:tr h="36997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Contrib</a:t>
                      </a: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Pessoal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---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R$ 215 mil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3228666"/>
                  </a:ext>
                </a:extLst>
              </a:tr>
              <a:tr h="528875">
                <a:tc>
                  <a:txBody>
                    <a:bodyPr/>
                    <a:lstStyle/>
                    <a:p>
                      <a:r>
                        <a:rPr lang="pt-BR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Subsídio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R$ 215 mil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R$ 885 mil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4361366"/>
                  </a:ext>
                </a:extLst>
              </a:tr>
            </a:tbl>
          </a:graphicData>
        </a:graphic>
      </p:graphicFrame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15</a:t>
            </a:fld>
            <a:endParaRPr lang="pt-BR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510749" y="777935"/>
            <a:ext cx="7248940" cy="1011109"/>
          </a:xfrm>
          <a:prstGeom prst="rect">
            <a:avLst/>
          </a:prstGeom>
          <a:solidFill>
            <a:srgbClr val="518C2C"/>
          </a:solidFill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none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40000"/>
              </a:lnSpc>
            </a:pPr>
            <a:r>
              <a:rPr lang="pt-BR" sz="2000" b="1" dirty="0">
                <a:solidFill>
                  <a:schemeClr val="bg1"/>
                </a:solidFill>
                <a:latin typeface="Georgia" panose="02040502050405020303" pitchFamily="18" charset="0"/>
              </a:rPr>
              <a:t>SUBSÍDIOS DE APOSENTADORIA</a:t>
            </a:r>
            <a:endParaRPr lang="pt-BR" sz="20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algn="ctr">
              <a:lnSpc>
                <a:spcPct val="140000"/>
              </a:lnSpc>
            </a:pPr>
            <a:r>
              <a:rPr lang="pt-BR" sz="2000" b="1" dirty="0">
                <a:solidFill>
                  <a:schemeClr val="bg1"/>
                </a:solidFill>
                <a:latin typeface="Georgia" panose="02040502050405020303" pitchFamily="18" charset="0"/>
              </a:rPr>
              <a:t>COMPARATIVO SIMPLIFICADO: URBANO X RURAL </a:t>
            </a:r>
            <a:endParaRPr lang="pt-BR" sz="20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689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16</a:t>
            </a:fld>
            <a:endParaRPr lang="pt-BR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510749" y="777935"/>
            <a:ext cx="7156173" cy="1011109"/>
          </a:xfrm>
          <a:prstGeom prst="rect">
            <a:avLst/>
          </a:prstGeom>
          <a:solidFill>
            <a:srgbClr val="518C2C"/>
          </a:solidFill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none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40000"/>
              </a:lnSpc>
            </a:pPr>
            <a:r>
              <a:rPr lang="pt-BR" sz="2000" b="1" dirty="0">
                <a:solidFill>
                  <a:schemeClr val="bg1"/>
                </a:solidFill>
                <a:latin typeface="Georgia" panose="02040502050405020303" pitchFamily="18" charset="0"/>
              </a:rPr>
              <a:t>Desvinculação da Receita da União – DRU </a:t>
            </a:r>
            <a:br>
              <a:rPr lang="pt-BR" sz="2000" b="1" dirty="0">
                <a:solidFill>
                  <a:schemeClr val="bg1"/>
                </a:solidFill>
                <a:latin typeface="Georgia" panose="02040502050405020303" pitchFamily="18" charset="0"/>
              </a:rPr>
            </a:br>
            <a:r>
              <a:rPr lang="pt-BR" sz="2000" b="1" dirty="0">
                <a:solidFill>
                  <a:schemeClr val="bg1"/>
                </a:solidFill>
                <a:latin typeface="Georgia" panose="02040502050405020303" pitchFamily="18" charset="0"/>
              </a:rPr>
              <a:t>e Renúncias Previdenciárias   </a:t>
            </a:r>
            <a:endParaRPr lang="pt-BR" sz="20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535413" y="2015733"/>
            <a:ext cx="7224276" cy="345061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 que significa avaliar o equilíbrio da Previdência Social? </a:t>
            </a:r>
            <a:b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É  no curto, médio ou longo prazo?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DRU vale no médio prazo (até 2023). Cabe considerá-la no longo prazo?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Há renúncias com finalidade previdenciária. Outras sem tal finalidade?  Como essas “outras” devem ser tratadas nas contas da previdência? </a:t>
            </a:r>
          </a:p>
        </p:txBody>
      </p:sp>
    </p:spTree>
    <p:extLst>
      <p:ext uri="{BB962C8B-B14F-4D97-AF65-F5344CB8AC3E}">
        <p14:creationId xmlns:p14="http://schemas.microsoft.com/office/powerpoint/2010/main" val="356472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pt-BR" sz="2000" dirty="0">
                <a:solidFill>
                  <a:schemeClr val="bg1"/>
                </a:solidFill>
                <a:latin typeface="Georgia" panose="02040502050405020303" pitchFamily="18" charset="0"/>
              </a:rPr>
              <a:t>PREVIDÊNCIA SOCIAL </a:t>
            </a:r>
            <a:br>
              <a:rPr lang="pt-BR" sz="2000" dirty="0">
                <a:solidFill>
                  <a:schemeClr val="bg1"/>
                </a:solidFill>
                <a:latin typeface="Georgia" panose="02040502050405020303" pitchFamily="18" charset="0"/>
              </a:rPr>
            </a:br>
            <a:r>
              <a:rPr lang="pt-BR" sz="2000" b="1" dirty="0">
                <a:solidFill>
                  <a:schemeClr val="bg1"/>
                </a:solidFill>
                <a:latin typeface="Georgia" panose="02040502050405020303" pitchFamily="18" charset="0"/>
              </a:rPr>
              <a:t>CONCEITO DOUTRINÁRIO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endParaRPr lang="pt-BR" b="1" i="1" dirty="0">
              <a:latin typeface="Futura Md BT" panose="020B0602020204020303" pitchFamily="34" charset="0"/>
              <a:ea typeface="Gungsuh" panose="02030600000101010101" pitchFamily="18" charset="-127"/>
              <a:cs typeface="KodchiangUPC"/>
            </a:endParaRP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sz="2200" b="1" dirty="0">
                <a:latin typeface="Arial" panose="020B0604020202020204" pitchFamily="34" charset="0"/>
                <a:ea typeface="Gungsuh" panose="02030600000101010101" pitchFamily="18" charset="-127"/>
                <a:cs typeface="Arial" panose="020B0604020202020204" pitchFamily="34" charset="0"/>
              </a:rPr>
              <a:t>Previdência Social é todo sistema, plano ou prática que vise assegurar rendimentos ao trabalhador (e a sua família) na ausência daqueles advindos de seu próprio trabalho 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8200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518C2C"/>
          </a:solidFill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pt-BR" sz="2000" dirty="0">
                <a:solidFill>
                  <a:schemeClr val="bg1"/>
                </a:solidFill>
                <a:latin typeface="Georgia" panose="02040502050405020303" pitchFamily="18" charset="0"/>
              </a:rPr>
              <a:t>PREVIDÊNCIA SOCIAL</a:t>
            </a:r>
            <a:br>
              <a:rPr lang="pt-BR" sz="2000" b="1" dirty="0">
                <a:solidFill>
                  <a:schemeClr val="bg1"/>
                </a:solidFill>
                <a:latin typeface="Georgia" panose="02040502050405020303" pitchFamily="18" charset="0"/>
              </a:rPr>
            </a:br>
            <a:r>
              <a:rPr lang="pt-BR" sz="2000" b="1" dirty="0">
                <a:solidFill>
                  <a:schemeClr val="bg1"/>
                </a:solidFill>
                <a:latin typeface="Georgia" panose="02040502050405020303" pitchFamily="18" charset="0"/>
              </a:rPr>
              <a:t>DEFINIÇÃO CONSTITUCIONAL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35413" y="2691595"/>
            <a:ext cx="6479421" cy="235748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Art. 6º - São </a:t>
            </a:r>
            <a:r>
              <a:rPr lang="pt-BR" b="1" u="sng" dirty="0">
                <a:latin typeface="Arial" panose="020B0604020202020204" pitchFamily="34" charset="0"/>
                <a:cs typeface="Arial" panose="020B0604020202020204" pitchFamily="34" charset="0"/>
              </a:rPr>
              <a:t>direitos sociais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a educação, a saúde, a alimentação, o trabalho, a moradia, o transporte, o lazer, a segurança, a </a:t>
            </a:r>
            <a:r>
              <a:rPr lang="pt-BR" b="1" u="sng" dirty="0">
                <a:latin typeface="Arial" panose="020B0604020202020204" pitchFamily="34" charset="0"/>
                <a:cs typeface="Arial" panose="020B0604020202020204" pitchFamily="34" charset="0"/>
              </a:rPr>
              <a:t>previdência social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, a proteção à maternidade e à infância, a assistência aos desamparados, na forma desta Constituição.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7792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35413" y="804521"/>
            <a:ext cx="6772959" cy="891758"/>
          </a:xfrm>
          <a:solidFill>
            <a:srgbClr val="518C2C"/>
          </a:solidFill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pt-BR" sz="2000" b="1" dirty="0">
                <a:solidFill>
                  <a:schemeClr val="bg1"/>
                </a:solidFill>
                <a:latin typeface="Georgia" panose="02040502050405020303" pitchFamily="18" charset="0"/>
              </a:rPr>
              <a:t>DIREITOS SOCIAIS</a:t>
            </a:r>
            <a:br>
              <a:rPr lang="pt-BR" sz="2000" dirty="0">
                <a:solidFill>
                  <a:schemeClr val="bg1"/>
                </a:solidFill>
                <a:latin typeface="Georgia" panose="02040502050405020303" pitchFamily="18" charset="0"/>
              </a:rPr>
            </a:br>
            <a:r>
              <a:rPr lang="pt-BR" sz="2000" dirty="0">
                <a:solidFill>
                  <a:schemeClr val="bg1"/>
                </a:solidFill>
                <a:latin typeface="Georgia" panose="02040502050405020303" pitchFamily="18" charset="0"/>
              </a:rPr>
              <a:t>DEFINIÇÃO</a:t>
            </a:r>
            <a:endParaRPr lang="pt-BR" sz="20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35413" y="2108499"/>
            <a:ext cx="6772959" cy="274179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9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sz="1900" b="1" i="1" dirty="0">
                <a:latin typeface="Arial" panose="020B0604020202020204" pitchFamily="34" charset="0"/>
                <a:cs typeface="Arial" panose="020B0604020202020204" pitchFamily="34" charset="0"/>
              </a:rPr>
              <a:t>São prestações positivas proporcionadas pelo Estado, direta ou indiretamente, enunciadas em normas constitucionais, que possibilitam melhores condições de vida aos mais fracos, direitos que tendem a realizar a igualização de situações sociais desiguais. São, portanto, direitos que se ligam ao direito de igualdade”</a:t>
            </a:r>
          </a:p>
          <a:p>
            <a:pPr marL="0" indent="0" algn="r">
              <a:buNone/>
            </a:pPr>
            <a:r>
              <a:rPr lang="pt-BR" sz="1900" dirty="0">
                <a:latin typeface="Arial" panose="020B0604020202020204" pitchFamily="34" charset="0"/>
                <a:cs typeface="Arial" panose="020B0604020202020204" pitchFamily="34" charset="0"/>
              </a:rPr>
              <a:t>Dr. José Afonso da Silva</a:t>
            </a:r>
            <a:r>
              <a:rPr lang="pt-BR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4</a:t>
            </a:fld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1535413" y="5055024"/>
            <a:ext cx="6772959" cy="414985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ea typeface="Gungsuh" panose="02030600000101010101" pitchFamily="18" charset="-127"/>
                <a:cs typeface="Arial" panose="020B0604020202020204" pitchFamily="34" charset="0"/>
              </a:rPr>
              <a:t>Observar a diferença entre “Direito Social” e “Seguro”</a:t>
            </a:r>
          </a:p>
        </p:txBody>
      </p:sp>
    </p:spTree>
    <p:extLst>
      <p:ext uri="{BB962C8B-B14F-4D97-AF65-F5344CB8AC3E}">
        <p14:creationId xmlns:p14="http://schemas.microsoft.com/office/powerpoint/2010/main" val="3752098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solidFill>
            <a:srgbClr val="518C2C"/>
          </a:solidFill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pt-BR" sz="2000" dirty="0">
                <a:solidFill>
                  <a:schemeClr val="bg1"/>
                </a:solidFill>
                <a:latin typeface="Georgia" panose="02040502050405020303" pitchFamily="18" charset="0"/>
              </a:rPr>
              <a:t>SEGURIDADE SOCIAL</a:t>
            </a:r>
            <a:br>
              <a:rPr lang="pt-BR" sz="2000" b="1" dirty="0">
                <a:solidFill>
                  <a:schemeClr val="bg1"/>
                </a:solidFill>
                <a:latin typeface="Georgia" panose="02040502050405020303" pitchFamily="18" charset="0"/>
              </a:rPr>
            </a:br>
            <a:r>
              <a:rPr lang="pt-BR" sz="2000" b="1" dirty="0">
                <a:solidFill>
                  <a:schemeClr val="bg1"/>
                </a:solidFill>
                <a:latin typeface="Georgia" panose="02040502050405020303" pitchFamily="18" charset="0"/>
              </a:rPr>
              <a:t>DEFINIÇÃO CONSTITUCIONAL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89341" y="2279374"/>
            <a:ext cx="6371564" cy="275645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Art. 194.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t-BR" sz="2400" b="1" dirty="0">
                <a:latin typeface="Arial Black" panose="020B0A04020102020204" pitchFamily="34" charset="0"/>
                <a:cs typeface="Arial" panose="020B0604020202020204" pitchFamily="34" charset="0"/>
              </a:rPr>
              <a:t>seguridade social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compreende um conjunto integrado de ações de iniciativa dos poderes públicos e da sociedade, destinadas a assegurar os direitos relativos à </a:t>
            </a:r>
            <a:r>
              <a:rPr lang="pt-BR" sz="2400" dirty="0">
                <a:latin typeface="Arial Black" panose="020B0A04020102020204" pitchFamily="34" charset="0"/>
                <a:cs typeface="Arial" panose="020B0604020202020204" pitchFamily="34" charset="0"/>
              </a:rPr>
              <a:t>saúde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à </a:t>
            </a:r>
            <a:r>
              <a:rPr lang="pt-BR" sz="2400" dirty="0">
                <a:latin typeface="Arial Black" panose="020B0A04020102020204" pitchFamily="34" charset="0"/>
                <a:cs typeface="Arial" panose="020B0604020202020204" pitchFamily="34" charset="0"/>
              </a:rPr>
              <a:t>previdência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e à </a:t>
            </a:r>
            <a:r>
              <a:rPr lang="pt-BR" sz="2400" dirty="0">
                <a:latin typeface="Arial Black" panose="020B0A04020102020204" pitchFamily="34" charset="0"/>
                <a:cs typeface="Arial" panose="020B0604020202020204" pitchFamily="34" charset="0"/>
              </a:rPr>
              <a:t>assistência social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60000"/>
              </a:lnSpc>
              <a:buNone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4014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35411" y="2307281"/>
            <a:ext cx="7131509" cy="213219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/>
              <a:t>Art. 201. </a:t>
            </a:r>
            <a:r>
              <a:rPr lang="pt-BR" sz="2400" b="1" dirty="0"/>
              <a:t>A previdência social será organizada sob a forma de regime geral</a:t>
            </a:r>
            <a:r>
              <a:rPr lang="pt-BR" sz="2400" dirty="0"/>
              <a:t>, de caráter contributivo e de filiação obrigatória, observados critérios que preservem o equilíbrio financeiro e atuarial (...).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pPr/>
              <a:t>6</a:t>
            </a:fld>
            <a:endParaRPr lang="pt-B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1535411" y="777934"/>
            <a:ext cx="7131511" cy="1049235"/>
          </a:xfrm>
          <a:prstGeom prst="rect">
            <a:avLst/>
          </a:prstGeom>
          <a:solidFill>
            <a:srgbClr val="518C2C"/>
          </a:solidFill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none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30000"/>
              </a:lnSpc>
            </a:pPr>
            <a:r>
              <a:rPr lang="pt-BR" sz="2000" dirty="0">
                <a:solidFill>
                  <a:schemeClr val="bg1"/>
                </a:solidFill>
                <a:latin typeface="Georgia" panose="02040502050405020303" pitchFamily="18" charset="0"/>
              </a:rPr>
              <a:t>A PREVIDÊNCIA SOCIAL, PARTE DA SEGURIDADE SOCIAL</a:t>
            </a:r>
            <a:br>
              <a:rPr lang="pt-BR" sz="2000" b="1" dirty="0">
                <a:solidFill>
                  <a:schemeClr val="bg1"/>
                </a:solidFill>
                <a:latin typeface="Georgia" panose="02040502050405020303" pitchFamily="18" charset="0"/>
              </a:rPr>
            </a:br>
            <a:r>
              <a:rPr lang="pt-BR" sz="2000" b="1" dirty="0">
                <a:solidFill>
                  <a:schemeClr val="bg1"/>
                </a:solidFill>
                <a:latin typeface="Georgia" panose="02040502050405020303" pitchFamily="18" charset="0"/>
              </a:rPr>
              <a:t>DEFINIÇÃO CONSTITUCIONAL</a:t>
            </a:r>
          </a:p>
        </p:txBody>
      </p:sp>
      <p:sp>
        <p:nvSpPr>
          <p:cNvPr id="2" name="Retângulo 1"/>
          <p:cNvSpPr/>
          <p:nvPr/>
        </p:nvSpPr>
        <p:spPr>
          <a:xfrm>
            <a:off x="1535413" y="4735772"/>
            <a:ext cx="7131508" cy="812530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ea typeface="Gungsuh" panose="02030600000101010101" pitchFamily="18" charset="-127"/>
                <a:cs typeface="Arial" panose="020B0604020202020204" pitchFamily="34" charset="0"/>
              </a:rPr>
              <a:t>OBS. As aposentadorias e pensões dos servidões públicos não compõem a Previdência Social, que integra a Seguridade Social </a:t>
            </a:r>
          </a:p>
        </p:txBody>
      </p:sp>
    </p:spTree>
    <p:extLst>
      <p:ext uri="{BB962C8B-B14F-4D97-AF65-F5344CB8AC3E}">
        <p14:creationId xmlns:p14="http://schemas.microsoft.com/office/powerpoint/2010/main" val="1654191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494939" y="632241"/>
            <a:ext cx="7344261" cy="1155253"/>
          </a:xfrm>
          <a:solidFill>
            <a:srgbClr val="518C2C"/>
          </a:solidFill>
        </p:spPr>
        <p:txBody>
          <a:bodyPr>
            <a:normAutofit/>
          </a:bodyPr>
          <a:lstStyle/>
          <a:p>
            <a:pPr algn="ctr">
              <a:lnSpc>
                <a:spcPct val="130000"/>
              </a:lnSpc>
            </a:pPr>
            <a:r>
              <a:rPr lang="pt-BR" sz="2000" dirty="0">
                <a:solidFill>
                  <a:schemeClr val="bg1"/>
                </a:solidFill>
                <a:latin typeface="Georgia" panose="02040502050405020303" pitchFamily="18" charset="0"/>
              </a:rPr>
              <a:t>BENEFÍCIOS DA PREVIDÊNCIA SOCIAL</a:t>
            </a:r>
            <a:br>
              <a:rPr lang="pt-BR" sz="2000" b="1" dirty="0">
                <a:solidFill>
                  <a:schemeClr val="bg1"/>
                </a:solidFill>
                <a:latin typeface="Georgia" panose="02040502050405020303" pitchFamily="18" charset="0"/>
              </a:rPr>
            </a:br>
            <a:r>
              <a:rPr lang="pt-BR" sz="2000" b="1" dirty="0">
                <a:solidFill>
                  <a:schemeClr val="bg1"/>
                </a:solidFill>
                <a:latin typeface="Georgia" panose="02040502050405020303" pitchFamily="18" charset="0"/>
              </a:rPr>
              <a:t>DEFINIÇÃO CONSTITUCIONAL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94940" y="1787494"/>
            <a:ext cx="7344261" cy="385793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Art. 201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. A previdência social será organizada sob a forma de regime geral, de caráter contributivo e de filiação obrigatória, observados critérios que preservem o equilíbrio financeiro e atuarial, e atenderá, nos termos da lei, a: 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I - cobertura dos eventos de doença, invalidez, morte e idade avançada; 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II - proteção à maternidade, especialmente à gestante; 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III - proteção ao trabalhador em situação de desemprego involuntário; 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IV - salário-família e auxílio-reclusão para os dependentes dos segurados de baixa renda;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V - pensão por morte do segurado, homem ou mulher, ao cônjuge ou companheiro e dependentes,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observado o disposto no § 2.</a:t>
            </a:r>
            <a:endParaRPr lang="pt-BR" sz="1800" b="1" dirty="0">
              <a:latin typeface="Arial" panose="020B0604020202020204" pitchFamily="34" charset="0"/>
              <a:ea typeface="Gungsuh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2133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537170" y="804519"/>
            <a:ext cx="7143004" cy="498032"/>
          </a:xfrm>
          <a:solidFill>
            <a:srgbClr val="518C2C"/>
          </a:solidFill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pt-BR" sz="2000" dirty="0">
                <a:solidFill>
                  <a:schemeClr val="bg1"/>
                </a:solidFill>
                <a:latin typeface="Georgia" panose="02040502050405020303" pitchFamily="18" charset="0"/>
              </a:rPr>
              <a:t>OS BENEFÍCIOS (</a:t>
            </a:r>
            <a:r>
              <a:rPr lang="pt-BR" sz="2000" b="1" cap="small" dirty="0">
                <a:solidFill>
                  <a:schemeClr val="bg1"/>
                </a:solidFill>
                <a:latin typeface="Georgia" panose="02040502050405020303" pitchFamily="18" charset="0"/>
              </a:rPr>
              <a:t>despesas</a:t>
            </a:r>
            <a:r>
              <a:rPr lang="pt-BR" sz="2000" dirty="0">
                <a:solidFill>
                  <a:schemeClr val="bg1"/>
                </a:solidFill>
                <a:latin typeface="Georgia" panose="02040502050405020303" pitchFamily="18" charset="0"/>
              </a:rPr>
              <a:t>) DA PREVIDÊNCIA SOCIAL</a:t>
            </a:r>
            <a:endParaRPr lang="pt-BR" sz="20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993691"/>
              </p:ext>
            </p:extLst>
          </p:nvPr>
        </p:nvGraphicFramePr>
        <p:xfrm>
          <a:off x="1537170" y="1488086"/>
          <a:ext cx="7143004" cy="420921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2505">
                  <a:extLst>
                    <a:ext uri="{9D8B030D-6E8A-4147-A177-3AD203B41FA5}">
                      <a16:colId xmlns:a16="http://schemas.microsoft.com/office/drawing/2014/main" val="2600189190"/>
                    </a:ext>
                  </a:extLst>
                </a:gridCol>
                <a:gridCol w="3720499">
                  <a:extLst>
                    <a:ext uri="{9D8B030D-6E8A-4147-A177-3AD203B41FA5}">
                      <a16:colId xmlns:a16="http://schemas.microsoft.com/office/drawing/2014/main" val="561944542"/>
                    </a:ext>
                  </a:extLst>
                </a:gridCol>
              </a:tblGrid>
              <a:tr h="47206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CONSTITITUÇÃO FEDERAL </a:t>
                      </a:r>
                      <a:endParaRPr lang="pt-BR" sz="16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21B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CONTAS DO EXECUTIVO</a:t>
                      </a:r>
                      <a:endParaRPr lang="pt-BR" sz="16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2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471819"/>
                  </a:ext>
                </a:extLst>
              </a:tr>
              <a:tr h="840596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Cobertura de doença, invalidez, morte e idade avançada</a:t>
                      </a:r>
                      <a:endParaRPr lang="pt-BR" sz="16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(Auxílio doença, Aposentadoria por invalidez, Auxílio-acidente, Pensão por Morte, Aposentadoria)</a:t>
                      </a:r>
                      <a:endParaRPr lang="pt-BR" sz="16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69990391"/>
                  </a:ext>
                </a:extLst>
              </a:tr>
              <a:tr h="336238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Proteção à maternidade </a:t>
                      </a:r>
                      <a:endParaRPr lang="pt-BR" sz="16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(Salário-maternidade)</a:t>
                      </a:r>
                      <a:endParaRPr lang="pt-BR" sz="16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82861293"/>
                  </a:ext>
                </a:extLst>
              </a:tr>
              <a:tr h="642585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Proteção ao trabalhador em situação de desemprego involuntário</a:t>
                      </a:r>
                      <a:endParaRPr lang="pt-BR" sz="16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6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(Seguro-desemprego)</a:t>
                      </a:r>
                    </a:p>
                    <a:p>
                      <a:endParaRPr lang="pt-BR" sz="1600" i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49892036"/>
                  </a:ext>
                </a:extLst>
              </a:tr>
              <a:tr h="270364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Salário-família e auxílio-reclusão para os dependentes</a:t>
                      </a:r>
                      <a:endParaRPr lang="pt-BR" sz="16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 (Salário-família e Auxílio-reclusão</a:t>
                      </a:r>
                      <a:endParaRPr lang="pt-BR" sz="16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73681713"/>
                  </a:ext>
                </a:extLst>
              </a:tr>
              <a:tr h="408959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Pensão por morte do segurado aos e dependentes </a:t>
                      </a:r>
                      <a:endParaRPr lang="pt-BR" sz="16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 (Pensão por morte)</a:t>
                      </a:r>
                      <a:endParaRPr lang="pt-BR" sz="16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57248805"/>
                  </a:ext>
                </a:extLst>
              </a:tr>
              <a:tr h="517524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pt-BR" sz="16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Benefícios assistenciais (BPC e RMV)</a:t>
                      </a:r>
                      <a:endParaRPr lang="pt-BR" sz="1600" b="1" i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31091826"/>
                  </a:ext>
                </a:extLst>
              </a:tr>
            </a:tbl>
          </a:graphicData>
        </a:graphic>
      </p:graphicFrame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983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590260" y="804520"/>
            <a:ext cx="7101197" cy="498032"/>
          </a:xfrm>
          <a:solidFill>
            <a:srgbClr val="518C2C"/>
          </a:solidFill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pt-BR" sz="2000" dirty="0">
                <a:solidFill>
                  <a:schemeClr val="bg1"/>
                </a:solidFill>
                <a:latin typeface="Georgia" panose="02040502050405020303" pitchFamily="18" charset="0"/>
              </a:rPr>
              <a:t>AS RECEITAS DA SEGURIDADE SOCIAL</a:t>
            </a:r>
            <a:endParaRPr lang="pt-BR" sz="20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>
          <a:xfrm>
            <a:off x="2075334" y="1302551"/>
            <a:ext cx="6872259" cy="4846457"/>
          </a:xfrm>
        </p:spPr>
        <p:txBody>
          <a:bodyPr>
            <a:normAutofit/>
          </a:bodyPr>
          <a:lstStyle/>
          <a:p>
            <a:pPr marL="0" indent="0">
              <a:lnSpc>
                <a:spcPts val="1900"/>
              </a:lnSpc>
              <a:spcBef>
                <a:spcPts val="300"/>
              </a:spcBef>
              <a:buNone/>
            </a:pPr>
            <a:r>
              <a:rPr lang="pt-BR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Art. 195</a:t>
            </a:r>
            <a:r>
              <a:rPr lang="pt-BR" sz="1600" i="1" dirty="0">
                <a:latin typeface="Arial" panose="020B0604020202020204" pitchFamily="34" charset="0"/>
                <a:cs typeface="Arial" panose="020B0604020202020204" pitchFamily="34" charset="0"/>
              </a:rPr>
              <a:t>. A seguridade social será financiada por toda a sociedade, de forma direta e indireta, nos termos da lei, mediante recursos provenientes dos orçamentos da União, dos Estados, do Distrito Federal e dos Municípios, e das seguintes contribuições sociais: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1900"/>
              </a:lnSpc>
              <a:spcBef>
                <a:spcPts val="300"/>
              </a:spcBef>
              <a:buNone/>
            </a:pPr>
            <a:r>
              <a:rPr lang="pt-BR" sz="1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t-BR" sz="16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t-BR" sz="1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empregador, da empresa e da entidade a ela equiparada na forma da lei, incidentes sobre: </a:t>
            </a:r>
            <a:endParaRPr lang="pt-BR" sz="1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00"/>
              </a:lnSpc>
              <a:spcBef>
                <a:spcPts val="300"/>
              </a:spcBef>
            </a:pPr>
            <a:r>
              <a:rPr lang="pt-BR" sz="1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folha de salários e demais rendimentos do trabalho pagos ou creditados, a qualquer título, à pessoa física que lhe preste serviço, mesmo sem vínculo empregatício;</a:t>
            </a:r>
            <a:r>
              <a:rPr lang="pt-BR" sz="16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1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00"/>
              </a:lnSpc>
              <a:spcBef>
                <a:spcPts val="300"/>
              </a:spcBef>
            </a:pPr>
            <a:r>
              <a:rPr lang="pt-BR" sz="1600" i="1" dirty="0">
                <a:latin typeface="Arial" panose="020B0604020202020204" pitchFamily="34" charset="0"/>
                <a:cs typeface="Arial" panose="020B0604020202020204" pitchFamily="34" charset="0"/>
              </a:rPr>
              <a:t>a receita ou o faturamento;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00"/>
              </a:lnSpc>
              <a:spcBef>
                <a:spcPts val="300"/>
              </a:spcBef>
            </a:pPr>
            <a:r>
              <a:rPr lang="pt-BR" sz="1600" i="1" dirty="0">
                <a:latin typeface="Arial" panose="020B0604020202020204" pitchFamily="34" charset="0"/>
                <a:cs typeface="Arial" panose="020B0604020202020204" pitchFamily="34" charset="0"/>
              </a:rPr>
              <a:t>o lucro; 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1900"/>
              </a:lnSpc>
              <a:spcBef>
                <a:spcPts val="300"/>
              </a:spcBef>
              <a:buNone/>
            </a:pPr>
            <a:r>
              <a:rPr lang="pt-BR" sz="1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- do trabalhador e dos demais segurados da previdência social, não incidindo contribuição sobre aposentadoria e pensão concedidas pelo regime geral de previdência social de que trata o art. 201</a:t>
            </a:r>
            <a:r>
              <a:rPr lang="pt-BR" sz="16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pt-BR" sz="1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1900"/>
              </a:lnSpc>
              <a:spcBef>
                <a:spcPts val="300"/>
              </a:spcBef>
              <a:buNone/>
            </a:pPr>
            <a:r>
              <a:rPr lang="pt-BR" sz="1600" i="1" dirty="0">
                <a:latin typeface="Arial" panose="020B0604020202020204" pitchFamily="34" charset="0"/>
                <a:cs typeface="Arial" panose="020B0604020202020204" pitchFamily="34" charset="0"/>
              </a:rPr>
              <a:t>III – sobre a receita de concursos de prognósticos;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1900"/>
              </a:lnSpc>
              <a:spcBef>
                <a:spcPts val="300"/>
              </a:spcBef>
              <a:buNone/>
            </a:pPr>
            <a:r>
              <a:rPr lang="pt-BR" sz="1600" i="1" dirty="0">
                <a:latin typeface="Arial" panose="020B0604020202020204" pitchFamily="34" charset="0"/>
                <a:cs typeface="Arial" panose="020B0604020202020204" pitchFamily="34" charset="0"/>
              </a:rPr>
              <a:t>IV - do importador de bens ou serviços do exterior, ou de quem a lei a ele equiparar. 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E06F-8E27-40F8-8C0E-18F7D8ACB88D}" type="slidenum">
              <a:rPr lang="pt-BR" smtClean="0"/>
              <a:t>9</a:t>
            </a:fld>
            <a:endParaRPr lang="pt-BR"/>
          </a:p>
        </p:txBody>
      </p:sp>
      <p:cxnSp>
        <p:nvCxnSpPr>
          <p:cNvPr id="13" name="Conector de Seta Reta 12"/>
          <p:cNvCxnSpPr>
            <a:cxnSpLocks/>
          </p:cNvCxnSpPr>
          <p:nvPr/>
        </p:nvCxnSpPr>
        <p:spPr>
          <a:xfrm flipV="1">
            <a:off x="1126435" y="2618366"/>
            <a:ext cx="948899" cy="694677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de Seta Reta 14"/>
          <p:cNvCxnSpPr>
            <a:cxnSpLocks/>
          </p:cNvCxnSpPr>
          <p:nvPr/>
        </p:nvCxnSpPr>
        <p:spPr>
          <a:xfrm>
            <a:off x="1506538" y="3909796"/>
            <a:ext cx="527279" cy="489926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: Cantos Arredondados 8"/>
          <p:cNvSpPr/>
          <p:nvPr/>
        </p:nvSpPr>
        <p:spPr>
          <a:xfrm>
            <a:off x="132522" y="2593981"/>
            <a:ext cx="1577008" cy="1643270"/>
          </a:xfrm>
          <a:prstGeom prst="roundRect">
            <a:avLst/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Exclusivas</a:t>
            </a:r>
            <a:b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da Previdência Social</a:t>
            </a:r>
          </a:p>
          <a:p>
            <a:pPr algn="ctr"/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(Art. 167, inciso XI)</a:t>
            </a:r>
          </a:p>
        </p:txBody>
      </p:sp>
    </p:spTree>
    <p:extLst>
      <p:ext uri="{BB962C8B-B14F-4D97-AF65-F5344CB8AC3E}">
        <p14:creationId xmlns:p14="http://schemas.microsoft.com/office/powerpoint/2010/main" val="335165390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a">
  <a:themeElements>
    <a:clrScheme name="Galeria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eria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537</TotalTime>
  <Words>1142</Words>
  <Application>Microsoft Office PowerPoint</Application>
  <PresentationFormat>Apresentação na tela (4:3)</PresentationFormat>
  <Paragraphs>139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7" baseType="lpstr">
      <vt:lpstr>Gungsuh</vt:lpstr>
      <vt:lpstr>Arial</vt:lpstr>
      <vt:lpstr>Arial Black</vt:lpstr>
      <vt:lpstr>Bookman Old Style</vt:lpstr>
      <vt:lpstr>Calibri</vt:lpstr>
      <vt:lpstr>Futura Md BT</vt:lpstr>
      <vt:lpstr>Georgia</vt:lpstr>
      <vt:lpstr>KodchiangUPC</vt:lpstr>
      <vt:lpstr>Palatino Linotype</vt:lpstr>
      <vt:lpstr>Wingdings</vt:lpstr>
      <vt:lpstr>Galeria</vt:lpstr>
      <vt:lpstr>CPI da Previdência “Investigar as contas da previdência social”   Senado Federal, 22 de maio de 2017</vt:lpstr>
      <vt:lpstr>PREVIDÊNCIA SOCIAL  CONCEITO DOUTRINÁRIO</vt:lpstr>
      <vt:lpstr>PREVIDÊNCIA SOCIAL DEFINIÇÃO CONSTITUCIONAL</vt:lpstr>
      <vt:lpstr>DIREITOS SOCIAIS DEFINIÇÃO</vt:lpstr>
      <vt:lpstr>SEGURIDADE SOCIAL DEFINIÇÃO CONSTITUCIONAL</vt:lpstr>
      <vt:lpstr>Apresentação do PowerPoint</vt:lpstr>
      <vt:lpstr>BENEFÍCIOS DA PREVIDÊNCIA SOCIAL DEFINIÇÃO CONSTITUCIONAL</vt:lpstr>
      <vt:lpstr>OS BENEFÍCIOS (despesas) DA PREVIDÊNCIA SOCIAL</vt:lpstr>
      <vt:lpstr>AS RECEITAS DA SEGURIDADE SOCIAL</vt:lpstr>
      <vt:lpstr>AS RECEITAS DA SEGURIDADE SOCIAL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na CPI da Previdência   Senado Federal, 22 de maio de 2017</dc:title>
  <dc:creator>luciano fazio</dc:creator>
  <cp:lastModifiedBy>luciano fazio</cp:lastModifiedBy>
  <cp:revision>46</cp:revision>
  <dcterms:created xsi:type="dcterms:W3CDTF">2017-05-21T13:53:26Z</dcterms:created>
  <dcterms:modified xsi:type="dcterms:W3CDTF">2017-05-22T15:55:33Z</dcterms:modified>
</cp:coreProperties>
</file>