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56" r:id="rId3"/>
    <p:sldId id="257" r:id="rId4"/>
    <p:sldId id="258" r:id="rId5"/>
    <p:sldId id="263" r:id="rId6"/>
    <p:sldId id="260" r:id="rId7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1" d="100"/>
          <a:sy n="61" d="100"/>
        </p:scale>
        <p:origin x="86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18F3393-13F3-4CD7-8620-0965A2F718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DFE2B7C-AFFC-4277-8EB1-F233AF05B1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0E01463-7192-42C3-AD36-B83600131A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1022F-1F21-4080-8C8D-437A7E0BAEBD}" type="datetimeFigureOut">
              <a:rPr lang="pt-BR" smtClean="0"/>
              <a:t>09/12/2025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2B512E5-87A6-4EA4-8F0A-C0400CC85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5089401-C06B-4791-9611-40E7A6DADC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C1C71-CE94-4105-9507-5411E46A2C7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522930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A7956FC-29F3-4ADF-BD68-C8F533A17F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A22B2358-1125-4E31-B9CE-02C8CCD2DD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999AA38-B015-4B4F-99A5-5B81A26F0C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1022F-1F21-4080-8C8D-437A7E0BAEBD}" type="datetimeFigureOut">
              <a:rPr lang="pt-BR" smtClean="0"/>
              <a:t>09/12/2025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C076A97-F0FD-4206-A427-2F4C0A867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4713DFE-6BF3-4AAE-8DFC-7A990146C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C1C71-CE94-4105-9507-5411E46A2C7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370654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1379AF5-9BED-475B-B4C8-2C064C7FA65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E3700396-2EEE-4CC5-98AF-2888F7391A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7237B1E-DADF-4DAC-BD9A-2CDA1DD1DA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1022F-1F21-4080-8C8D-437A7E0BAEBD}" type="datetimeFigureOut">
              <a:rPr lang="pt-BR" smtClean="0"/>
              <a:t>09/12/2025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C7A2B34-16FE-451C-9C9B-1A86B08938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F16F56A-4A31-454C-BA87-E8BB478803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C1C71-CE94-4105-9507-5411E46A2C7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708214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BDC148E-79B2-4B93-B281-C861B4CC35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BB31B0D-4EBF-4037-893F-276BA4E11B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87D7E4C-A788-41F3-A286-E64FD44FC5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1022F-1F21-4080-8C8D-437A7E0BAEBD}" type="datetimeFigureOut">
              <a:rPr lang="pt-BR" smtClean="0"/>
              <a:t>09/12/2025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D38D5D8-2BCC-469C-82B8-4472ABDA09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D7C3D04-A450-4D9C-8EE0-9A671F0D4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C1C71-CE94-4105-9507-5411E46A2C7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541175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85E877A-5D8A-47E4-AD37-9833AC66C2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5C1A6E3-5C9A-455D-AC4D-C4FE01FC81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95A24AF-9154-4B9C-994F-D43F80381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1022F-1F21-4080-8C8D-437A7E0BAEBD}" type="datetimeFigureOut">
              <a:rPr lang="pt-BR" smtClean="0"/>
              <a:t>09/12/2025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5FB2C45-AC0B-4D9C-A6E7-EEFF8B1052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F9792CA-D83A-42E8-8012-19B4B2FC6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C1C71-CE94-4105-9507-5411E46A2C7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079658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F049C9F-7398-4E5C-8268-554424AF45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009C82E-23FC-45E0-AD65-F6CC9CE94F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B55D3D3F-CBBC-4E66-B5EB-67D1764363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F84F9771-7A68-46D3-98E2-D273153182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1022F-1F21-4080-8C8D-437A7E0BAEBD}" type="datetimeFigureOut">
              <a:rPr lang="pt-BR" smtClean="0"/>
              <a:t>09/12/2025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AF9ABF80-5452-481C-948D-F55712606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0923DCE8-8467-4862-9680-B8FCF9BD4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C1C71-CE94-4105-9507-5411E46A2C7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207557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58DBAD5-37EB-4E1C-A586-94399E0FDF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C4C7E02-B9E4-4BBE-9CB3-5D08F18315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9F5DCF71-E8C2-471C-A61C-417AA28F6C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98A197EF-B58D-4ADB-9F37-24B7DFB800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DD91B732-CAFF-42A1-8CB8-938DF7C6C8E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B840374C-9CFA-4A85-A73B-AAC77BE02A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1022F-1F21-4080-8C8D-437A7E0BAEBD}" type="datetimeFigureOut">
              <a:rPr lang="pt-BR" smtClean="0"/>
              <a:t>09/12/2025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086F5062-43AC-4026-B74F-DE7487B262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2E5D9651-F16D-4E7D-82FE-E2D5CFA8D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C1C71-CE94-4105-9507-5411E46A2C7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277813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7AC1E0A-8A5C-495E-9D90-63A8165205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8A24BDED-97B3-4087-98A7-E3C8E26FED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1022F-1F21-4080-8C8D-437A7E0BAEBD}" type="datetimeFigureOut">
              <a:rPr lang="pt-BR" smtClean="0"/>
              <a:t>09/12/2025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5CE3A04B-37C1-4C0B-9C1D-677B3B870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AB6B635F-11CC-4A6D-90E4-1055420C7C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C1C71-CE94-4105-9507-5411E46A2C7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259829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EDF85D38-D126-430A-AC6F-A1EC77B92C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1022F-1F21-4080-8C8D-437A7E0BAEBD}" type="datetimeFigureOut">
              <a:rPr lang="pt-BR" smtClean="0"/>
              <a:t>09/12/2025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440069B8-A4E1-49EB-9A39-F404B4572E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479D1366-4FB4-41EC-A17A-EF3C22430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C1C71-CE94-4105-9507-5411E46A2C7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624376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18C51F1-4D4B-4ECE-9A90-EC06C96512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84CEF53-B213-48FC-9385-8426243D6F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C84EDE6F-4C59-43CC-AB14-EA036C2432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3103C949-1D3C-4B30-9F6E-9479E6DFAE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1022F-1F21-4080-8C8D-437A7E0BAEBD}" type="datetimeFigureOut">
              <a:rPr lang="pt-BR" smtClean="0"/>
              <a:t>09/12/2025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E9F900A3-9066-4374-9900-D8B29CBBB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175D1392-1D07-494D-B08E-03E7FE6C2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C1C71-CE94-4105-9507-5411E46A2C7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60491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D2575E3-6046-4823-97DF-E65646148B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22C7DE6B-85CF-472D-A962-B398017C24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A2E332A5-6179-4E54-9BC0-4BE0EF364D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6FD9EE2E-E9CE-403C-B5FB-AF0CDD8E01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1022F-1F21-4080-8C8D-437A7E0BAEBD}" type="datetimeFigureOut">
              <a:rPr lang="pt-BR" smtClean="0"/>
              <a:t>09/12/2025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D09D7E45-F076-43E8-89DA-F665BA429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0C068519-B67E-4742-917C-B3C4D34FE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C1C71-CE94-4105-9507-5411E46A2C7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830085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96144FC3-A892-468A-9BD1-091FAFB93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513FDA1-8D3C-44E3-AAB7-0E07EC338F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CF3E714-FD4D-44B5-AE4C-2214A3DBC7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A1022F-1F21-4080-8C8D-437A7E0BAEBD}" type="datetimeFigureOut">
              <a:rPr lang="pt-BR" smtClean="0"/>
              <a:t>09/12/2025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45E11E3-DCEB-4BBF-AA24-3F41968F3B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3D083A2-09C4-4D54-BB83-B64B6DD89E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FC1C71-CE94-4105-9507-5411E46A2C7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88208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E9617980-809A-4F48-999F-39730BE181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5CCBA87-3067-4578-922E-50822E8E68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26203" y="552154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Apresentação para o GT de Mineração em Terras Indígenas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59038BB-682D-4089-AE3F-7EEA2F6130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51106" y="4875570"/>
            <a:ext cx="9144000" cy="1655762"/>
          </a:xfrm>
        </p:spPr>
        <p:txBody>
          <a:bodyPr/>
          <a:lstStyle/>
          <a:p>
            <a:r>
              <a:rPr lang="pt-BR" dirty="0">
                <a:solidFill>
                  <a:schemeClr val="bg1"/>
                </a:solidFill>
              </a:rPr>
              <a:t>Márcio Santilli, Presidente do Instituto Socioambiental (ISA)</a:t>
            </a:r>
          </a:p>
          <a:p>
            <a:r>
              <a:rPr lang="pt-BR" dirty="0">
                <a:solidFill>
                  <a:schemeClr val="bg1"/>
                </a:solidFill>
              </a:rPr>
              <a:t>Brasília, 09/12/2025</a:t>
            </a:r>
          </a:p>
        </p:txBody>
      </p:sp>
    </p:spTree>
    <p:extLst>
      <p:ext uri="{BB962C8B-B14F-4D97-AF65-F5344CB8AC3E}">
        <p14:creationId xmlns:p14="http://schemas.microsoft.com/office/powerpoint/2010/main" val="3455314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0998F17-8911-4863-A3D9-B1DE8A03BC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4167" y="331694"/>
            <a:ext cx="8247833" cy="5505429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C9D27B06-C5C8-450F-BB71-C543164A3B22}"/>
              </a:ext>
            </a:extLst>
          </p:cNvPr>
          <p:cNvSpPr txBox="1"/>
          <p:nvPr/>
        </p:nvSpPr>
        <p:spPr>
          <a:xfrm>
            <a:off x="3944167" y="5948219"/>
            <a:ext cx="81647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Garimpo no rio </a:t>
            </a:r>
            <a:r>
              <a:rPr lang="pt-BR" b="1" dirty="0" err="1"/>
              <a:t>Uraricoera</a:t>
            </a:r>
            <a:r>
              <a:rPr lang="pt-BR" b="1" dirty="0"/>
              <a:t>, Terra Indígena </a:t>
            </a:r>
            <a:r>
              <a:rPr lang="pt-BR" b="1" dirty="0" err="1"/>
              <a:t>Yanomami</a:t>
            </a:r>
            <a:r>
              <a:rPr lang="pt-BR" b="1" dirty="0"/>
              <a:t> (2021). </a:t>
            </a:r>
          </a:p>
          <a:p>
            <a:r>
              <a:rPr lang="pt-BR" b="1" dirty="0"/>
              <a:t>Foto: Christian Braga / Greenpeace / ISA</a:t>
            </a:r>
          </a:p>
        </p:txBody>
      </p:sp>
    </p:spTree>
    <p:extLst>
      <p:ext uri="{BB962C8B-B14F-4D97-AF65-F5344CB8AC3E}">
        <p14:creationId xmlns:p14="http://schemas.microsoft.com/office/powerpoint/2010/main" val="11213472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C65C9197-5656-473E-B758-EB691E11A8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730"/>
            <a:ext cx="8700246" cy="5800164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DA09F78D-780E-4D58-9E7E-1FBCD7C9C297}"/>
              </a:ext>
            </a:extLst>
          </p:cNvPr>
          <p:cNvSpPr txBox="1"/>
          <p:nvPr/>
        </p:nvSpPr>
        <p:spPr>
          <a:xfrm>
            <a:off x="0" y="6257835"/>
            <a:ext cx="904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De acordo com a Fiocruz, na região do Mucajaí, TI </a:t>
            </a:r>
            <a:r>
              <a:rPr lang="pt-BR" b="1" dirty="0" err="1"/>
              <a:t>Yanomami</a:t>
            </a:r>
            <a:r>
              <a:rPr lang="pt-BR" b="1" dirty="0"/>
              <a:t>, 84% das pessoas examinada registraram altos níveis de contaminação por mercúrio. Foto: Marcos Wesley.</a:t>
            </a:r>
          </a:p>
        </p:txBody>
      </p:sp>
    </p:spTree>
    <p:extLst>
      <p:ext uri="{BB962C8B-B14F-4D97-AF65-F5344CB8AC3E}">
        <p14:creationId xmlns:p14="http://schemas.microsoft.com/office/powerpoint/2010/main" val="17841994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E17A9952-BD94-47DC-BBF8-E409B4FACB3D}"/>
              </a:ext>
            </a:extLst>
          </p:cNvPr>
          <p:cNvSpPr txBox="1"/>
          <p:nvPr/>
        </p:nvSpPr>
        <p:spPr>
          <a:xfrm>
            <a:off x="2955637" y="6308621"/>
            <a:ext cx="82719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/>
              <a:t>Barragem de rejeitos da mineradora Samarco. Foto: Felipe Werneck / </a:t>
            </a:r>
            <a:r>
              <a:rPr lang="pt-BR" b="1" dirty="0" err="1"/>
              <a:t>Ascom</a:t>
            </a:r>
            <a:r>
              <a:rPr lang="pt-BR" b="1" dirty="0"/>
              <a:t> / Ibama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5BDB03E1-594C-4B23-97C7-7A65229575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212621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8119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072281D0-A7E3-43BF-84B5-64D86154B0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817"/>
            <a:ext cx="8814935" cy="5874328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9EE4F0D0-C473-4680-B2C7-D75ACD19A0D2}"/>
              </a:ext>
            </a:extLst>
          </p:cNvPr>
          <p:cNvSpPr/>
          <p:nvPr/>
        </p:nvSpPr>
        <p:spPr>
          <a:xfrm>
            <a:off x="0" y="6257836"/>
            <a:ext cx="8593262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100" b="1" dirty="0"/>
              <a:t>Indígenas Pataxó </a:t>
            </a:r>
            <a:r>
              <a:rPr lang="pt-BR" sz="1100" b="1" dirty="0" err="1"/>
              <a:t>Hã-hã-hãe</a:t>
            </a:r>
            <a:r>
              <a:rPr lang="pt-BR" sz="1100" b="1" dirty="0"/>
              <a:t>, da aldeia </a:t>
            </a:r>
            <a:r>
              <a:rPr lang="pt-BR" sz="1100" b="1" dirty="0" err="1"/>
              <a:t>Naõ</a:t>
            </a:r>
            <a:r>
              <a:rPr lang="pt-BR" sz="1100" b="1" dirty="0"/>
              <a:t> </a:t>
            </a:r>
            <a:r>
              <a:rPr lang="pt-BR" sz="1100" b="1" dirty="0" err="1"/>
              <a:t>Xohã</a:t>
            </a:r>
            <a:r>
              <a:rPr lang="pt-BR" sz="1100" b="1" dirty="0"/>
              <a:t>, às margens do rio Paraopeba após o rompimento da barragem de rejeitos minerais de ferro, da empresa Vale</a:t>
            </a:r>
          </a:p>
          <a:p>
            <a:r>
              <a:rPr lang="pt-BR" sz="1100" b="1" dirty="0"/>
              <a:t>Foto: Lucas </a:t>
            </a:r>
            <a:r>
              <a:rPr lang="pt-BR" sz="1100" b="1" dirty="0" err="1"/>
              <a:t>Hallel</a:t>
            </a:r>
            <a:r>
              <a:rPr lang="pt-BR" sz="1100" b="1" dirty="0"/>
              <a:t> / ASCOM / FUNAI</a:t>
            </a:r>
          </a:p>
        </p:txBody>
      </p:sp>
    </p:spTree>
    <p:extLst>
      <p:ext uri="{BB962C8B-B14F-4D97-AF65-F5344CB8AC3E}">
        <p14:creationId xmlns:p14="http://schemas.microsoft.com/office/powerpoint/2010/main" val="12142437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s2-umsoplaneta.glbimg.com/vgxUzoEkT57ACnwodZAyi0u3fss=/0x0:2000x1277/888x0/smart/filters:strip_icc()/i.s3.glbimg.com/v1/AUTH_7d5b9b5029304d27b7ef8a7f28b4d70f/internal_photos/bs/2022/9/S/JGPdMeSqOPHlnTEboZ5g/cba-1.jpg">
            <a:extLst>
              <a:ext uri="{FF2B5EF4-FFF2-40B4-BE49-F238E27FC236}">
                <a16:creationId xmlns:a16="http://schemas.microsoft.com/office/drawing/2014/main" id="{860E7B63-5296-4235-A425-17D219563D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2494" y="101133"/>
            <a:ext cx="9269506" cy="5918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BDEDA9CE-FB5B-4BE4-A8AE-F5A60DAA88E9}"/>
              </a:ext>
            </a:extLst>
          </p:cNvPr>
          <p:cNvSpPr/>
          <p:nvPr/>
        </p:nvSpPr>
        <p:spPr>
          <a:xfrm>
            <a:off x="2922494" y="6050087"/>
            <a:ext cx="8892988" cy="8079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dirty="0"/>
              <a:t>Restauração florestal da Companhia Brasileira de Alumínio (CBA) — Foto: Companhia Brasileira de Alumínio (CBA). </a:t>
            </a:r>
            <a:r>
              <a:rPr lang="pt-BR" sz="1050" b="1" dirty="0"/>
              <a:t>(https://umsoplaneta.globo.com/</a:t>
            </a:r>
            <a:r>
              <a:rPr lang="pt-BR" sz="1050" b="1" dirty="0" err="1"/>
              <a:t>financas</a:t>
            </a:r>
            <a:r>
              <a:rPr lang="pt-BR" sz="1050" b="1" dirty="0"/>
              <a:t>/</a:t>
            </a:r>
            <a:r>
              <a:rPr lang="pt-BR" sz="1050" b="1" dirty="0" err="1"/>
              <a:t>negocios</a:t>
            </a:r>
            <a:r>
              <a:rPr lang="pt-BR" sz="1050" b="1" dirty="0"/>
              <a:t>/noticia/2022/07/26/recuperacao-de-areas-degradadas-por-mineracao-faz-avancos-mas-ainda-e-ponto-de-preocupacao.ghtml)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67965809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165</Words>
  <Application>Microsoft Office PowerPoint</Application>
  <PresentationFormat>Widescreen</PresentationFormat>
  <Paragraphs>10</Paragraphs>
  <Slides>6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Tema do Office</vt:lpstr>
      <vt:lpstr>Apresentação para o GT de Mineração em Terras Indígenas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estevao</dc:creator>
  <cp:lastModifiedBy>Keny Cristina Rodrigues Martins</cp:lastModifiedBy>
  <cp:revision>6</cp:revision>
  <dcterms:created xsi:type="dcterms:W3CDTF">2025-12-08T12:50:50Z</dcterms:created>
  <dcterms:modified xsi:type="dcterms:W3CDTF">2025-12-09T17:26:06Z</dcterms:modified>
</cp:coreProperties>
</file>