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7" r:id="rId2"/>
    <p:sldId id="259" r:id="rId3"/>
    <p:sldId id="258" r:id="rId4"/>
    <p:sldId id="287" r:id="rId5"/>
    <p:sldId id="286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3" r:id="rId14"/>
    <p:sldId id="271" r:id="rId15"/>
    <p:sldId id="272" r:id="rId16"/>
    <p:sldId id="270" r:id="rId17"/>
    <p:sldId id="276" r:id="rId18"/>
    <p:sldId id="277" r:id="rId19"/>
    <p:sldId id="267" r:id="rId20"/>
    <p:sldId id="274" r:id="rId21"/>
    <p:sldId id="275" r:id="rId22"/>
    <p:sldId id="285" r:id="rId23"/>
    <p:sldId id="278" r:id="rId24"/>
    <p:sldId id="279" r:id="rId25"/>
    <p:sldId id="280" r:id="rId26"/>
    <p:sldId id="281" r:id="rId27"/>
    <p:sldId id="282" r:id="rId28"/>
    <p:sldId id="284" r:id="rId2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4920E-2075-4436-BF8A-35617F85622B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47EC80B-15C1-4DFC-AF01-D7A4C0644565}">
      <dgm:prSet phldrT="[Texto]"/>
      <dgm:spPr/>
      <dgm:t>
        <a:bodyPr/>
        <a:lstStyle/>
        <a:p>
          <a:r>
            <a:rPr lang="pt-BR" dirty="0" smtClean="0"/>
            <a:t>ANTAQ</a:t>
          </a:r>
          <a:endParaRPr lang="pt-BR" dirty="0"/>
        </a:p>
      </dgm:t>
    </dgm:pt>
    <dgm:pt modelId="{3075FF1C-D532-45D3-8661-C743E78935DD}" type="parTrans" cxnId="{C8F42930-EA60-44DC-A55B-A566600BAEB7}">
      <dgm:prSet/>
      <dgm:spPr/>
      <dgm:t>
        <a:bodyPr/>
        <a:lstStyle/>
        <a:p>
          <a:endParaRPr lang="pt-BR"/>
        </a:p>
      </dgm:t>
    </dgm:pt>
    <dgm:pt modelId="{C3D23E24-AD22-4BBB-8BC4-E55080509339}" type="sibTrans" cxnId="{C8F42930-EA60-44DC-A55B-A566600BAEB7}">
      <dgm:prSet/>
      <dgm:spPr/>
      <dgm:t>
        <a:bodyPr/>
        <a:lstStyle/>
        <a:p>
          <a:endParaRPr lang="pt-BR"/>
        </a:p>
      </dgm:t>
    </dgm:pt>
    <dgm:pt modelId="{C97DDE15-D637-4FD8-A034-D6F824A5C3F3}">
      <dgm:prSet phldrT="[Texto]"/>
      <dgm:spPr/>
      <dgm:t>
        <a:bodyPr/>
        <a:lstStyle/>
        <a:p>
          <a:r>
            <a:rPr lang="pt-BR" dirty="0" smtClean="0"/>
            <a:t>Fiscalização</a:t>
          </a:r>
          <a:endParaRPr lang="pt-BR" dirty="0"/>
        </a:p>
      </dgm:t>
    </dgm:pt>
    <dgm:pt modelId="{88B119BD-A54E-42B5-9A3E-A13BC332ED91}" type="parTrans" cxnId="{746E0264-875D-4294-BE47-A5F494545F4B}">
      <dgm:prSet/>
      <dgm:spPr/>
      <dgm:t>
        <a:bodyPr/>
        <a:lstStyle/>
        <a:p>
          <a:endParaRPr lang="pt-BR"/>
        </a:p>
      </dgm:t>
    </dgm:pt>
    <dgm:pt modelId="{714BA551-CAE1-4F47-89D1-651640AB7913}" type="sibTrans" cxnId="{746E0264-875D-4294-BE47-A5F494545F4B}">
      <dgm:prSet/>
      <dgm:spPr/>
      <dgm:t>
        <a:bodyPr/>
        <a:lstStyle/>
        <a:p>
          <a:endParaRPr lang="pt-BR"/>
        </a:p>
      </dgm:t>
    </dgm:pt>
    <dgm:pt modelId="{37B70FDE-046B-48A2-AC23-0BA1CDBBF2ED}">
      <dgm:prSet phldrT="[Texto]"/>
      <dgm:spPr/>
      <dgm:t>
        <a:bodyPr/>
        <a:lstStyle/>
        <a:p>
          <a:r>
            <a:rPr lang="pt-BR" dirty="0" smtClean="0"/>
            <a:t>Regulação</a:t>
          </a:r>
          <a:endParaRPr lang="pt-BR" dirty="0"/>
        </a:p>
      </dgm:t>
    </dgm:pt>
    <dgm:pt modelId="{A487ABE7-6A40-4AC6-925D-4BA0F7EF7B1C}" type="parTrans" cxnId="{BB8978B3-67DA-4960-907A-7151B9CDEABB}">
      <dgm:prSet/>
      <dgm:spPr/>
      <dgm:t>
        <a:bodyPr/>
        <a:lstStyle/>
        <a:p>
          <a:endParaRPr lang="pt-BR"/>
        </a:p>
      </dgm:t>
    </dgm:pt>
    <dgm:pt modelId="{85E643DC-4063-46B6-8BCF-9BE924AB3767}" type="sibTrans" cxnId="{BB8978B3-67DA-4960-907A-7151B9CDEABB}">
      <dgm:prSet/>
      <dgm:spPr/>
      <dgm:t>
        <a:bodyPr/>
        <a:lstStyle/>
        <a:p>
          <a:endParaRPr lang="pt-BR"/>
        </a:p>
      </dgm:t>
    </dgm:pt>
    <dgm:pt modelId="{EA7BAB85-23BF-41DC-B2DC-54DCC92D4216}">
      <dgm:prSet phldrT="[Texto]"/>
      <dgm:spPr/>
      <dgm:t>
        <a:bodyPr/>
        <a:lstStyle/>
        <a:p>
          <a:r>
            <a:rPr lang="pt-BR" dirty="0" smtClean="0"/>
            <a:t>Estudos</a:t>
          </a:r>
          <a:endParaRPr lang="pt-BR" dirty="0"/>
        </a:p>
      </dgm:t>
    </dgm:pt>
    <dgm:pt modelId="{EF350476-BB47-47F7-8350-262A471556D8}" type="parTrans" cxnId="{00FDF585-8C61-4901-9350-270886FC66DC}">
      <dgm:prSet/>
      <dgm:spPr/>
      <dgm:t>
        <a:bodyPr/>
        <a:lstStyle/>
        <a:p>
          <a:endParaRPr lang="pt-BR"/>
        </a:p>
      </dgm:t>
    </dgm:pt>
    <dgm:pt modelId="{0FB8D4E7-C5C6-43F4-A8B5-42CFA9892C00}" type="sibTrans" cxnId="{00FDF585-8C61-4901-9350-270886FC66DC}">
      <dgm:prSet/>
      <dgm:spPr/>
      <dgm:t>
        <a:bodyPr/>
        <a:lstStyle/>
        <a:p>
          <a:endParaRPr lang="pt-BR"/>
        </a:p>
      </dgm:t>
    </dgm:pt>
    <dgm:pt modelId="{835FCE76-A887-4E9E-865E-0E08D9A40396}">
      <dgm:prSet phldrT="[Texto]"/>
      <dgm:spPr/>
      <dgm:t>
        <a:bodyPr/>
        <a:lstStyle/>
        <a:p>
          <a:r>
            <a:rPr lang="pt-BR" dirty="0" smtClean="0"/>
            <a:t>Outorgas</a:t>
          </a:r>
          <a:endParaRPr lang="pt-BR" dirty="0"/>
        </a:p>
      </dgm:t>
    </dgm:pt>
    <dgm:pt modelId="{0A81B304-0A2F-4957-8FBE-7920C68F7D37}" type="parTrans" cxnId="{43FB009A-36CC-40FF-B341-D659E356A452}">
      <dgm:prSet/>
      <dgm:spPr/>
      <dgm:t>
        <a:bodyPr/>
        <a:lstStyle/>
        <a:p>
          <a:endParaRPr lang="pt-BR"/>
        </a:p>
      </dgm:t>
    </dgm:pt>
    <dgm:pt modelId="{A0C20901-7AE4-4AEE-B140-0E36784DB884}" type="sibTrans" cxnId="{43FB009A-36CC-40FF-B341-D659E356A452}">
      <dgm:prSet/>
      <dgm:spPr/>
      <dgm:t>
        <a:bodyPr/>
        <a:lstStyle/>
        <a:p>
          <a:endParaRPr lang="pt-BR"/>
        </a:p>
      </dgm:t>
    </dgm:pt>
    <dgm:pt modelId="{76194167-1F99-47C4-A063-ED567719569D}" type="pres">
      <dgm:prSet presAssocID="{E1A4920E-2075-4436-BF8A-35617F85622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CC4D24E-E1F6-4831-ACD4-2A531A842BC5}" type="pres">
      <dgm:prSet presAssocID="{947EC80B-15C1-4DFC-AF01-D7A4C0644565}" presName="centerShape" presStyleLbl="node0" presStyleIdx="0" presStyleCnt="1"/>
      <dgm:spPr/>
    </dgm:pt>
    <dgm:pt modelId="{0FE2FAE2-4E16-4A72-B1F8-A5830C594991}" type="pres">
      <dgm:prSet presAssocID="{88B119BD-A54E-42B5-9A3E-A13BC332ED91}" presName="parTrans" presStyleLbl="sibTrans2D1" presStyleIdx="0" presStyleCnt="4"/>
      <dgm:spPr/>
    </dgm:pt>
    <dgm:pt modelId="{41D0D51B-F70C-46F3-94D5-0F7341208192}" type="pres">
      <dgm:prSet presAssocID="{88B119BD-A54E-42B5-9A3E-A13BC332ED91}" presName="connectorText" presStyleLbl="sibTrans2D1" presStyleIdx="0" presStyleCnt="4"/>
      <dgm:spPr/>
    </dgm:pt>
    <dgm:pt modelId="{CB7768CB-E84F-4E6F-B4A3-1B95757D3319}" type="pres">
      <dgm:prSet presAssocID="{C97DDE15-D637-4FD8-A034-D6F824A5C3F3}" presName="node" presStyleLbl="node1" presStyleIdx="0" presStyleCnt="4">
        <dgm:presLayoutVars>
          <dgm:bulletEnabled val="1"/>
        </dgm:presLayoutVars>
      </dgm:prSet>
      <dgm:spPr/>
    </dgm:pt>
    <dgm:pt modelId="{81B10A79-5C38-467D-AC26-C8A4EFBDDE87}" type="pres">
      <dgm:prSet presAssocID="{A487ABE7-6A40-4AC6-925D-4BA0F7EF7B1C}" presName="parTrans" presStyleLbl="sibTrans2D1" presStyleIdx="1" presStyleCnt="4"/>
      <dgm:spPr/>
    </dgm:pt>
    <dgm:pt modelId="{42B41F97-F642-472D-B8CA-2F64B66DF828}" type="pres">
      <dgm:prSet presAssocID="{A487ABE7-6A40-4AC6-925D-4BA0F7EF7B1C}" presName="connectorText" presStyleLbl="sibTrans2D1" presStyleIdx="1" presStyleCnt="4"/>
      <dgm:spPr/>
    </dgm:pt>
    <dgm:pt modelId="{A4147D56-8CAB-423F-A890-C1F97B93F21B}" type="pres">
      <dgm:prSet presAssocID="{37B70FDE-046B-48A2-AC23-0BA1CDBBF2E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502A0B9-85A8-4E1F-B6F7-E3A48148C553}" type="pres">
      <dgm:prSet presAssocID="{EF350476-BB47-47F7-8350-262A471556D8}" presName="parTrans" presStyleLbl="sibTrans2D1" presStyleIdx="2" presStyleCnt="4"/>
      <dgm:spPr/>
    </dgm:pt>
    <dgm:pt modelId="{CDBDA2D2-2DEF-4AA2-A696-CDF019730879}" type="pres">
      <dgm:prSet presAssocID="{EF350476-BB47-47F7-8350-262A471556D8}" presName="connectorText" presStyleLbl="sibTrans2D1" presStyleIdx="2" presStyleCnt="4"/>
      <dgm:spPr/>
    </dgm:pt>
    <dgm:pt modelId="{C09BDD57-19F4-4236-9031-826EB32E9974}" type="pres">
      <dgm:prSet presAssocID="{EA7BAB85-23BF-41DC-B2DC-54DCC92D4216}" presName="node" presStyleLbl="node1" presStyleIdx="2" presStyleCnt="4">
        <dgm:presLayoutVars>
          <dgm:bulletEnabled val="1"/>
        </dgm:presLayoutVars>
      </dgm:prSet>
      <dgm:spPr/>
    </dgm:pt>
    <dgm:pt modelId="{2F7876DD-533C-4B45-B360-543593EB710D}" type="pres">
      <dgm:prSet presAssocID="{0A81B304-0A2F-4957-8FBE-7920C68F7D37}" presName="parTrans" presStyleLbl="sibTrans2D1" presStyleIdx="3" presStyleCnt="4"/>
      <dgm:spPr/>
    </dgm:pt>
    <dgm:pt modelId="{883AE08D-05E5-4C6B-B0BC-433411D63E38}" type="pres">
      <dgm:prSet presAssocID="{0A81B304-0A2F-4957-8FBE-7920C68F7D37}" presName="connectorText" presStyleLbl="sibTrans2D1" presStyleIdx="3" presStyleCnt="4"/>
      <dgm:spPr/>
    </dgm:pt>
    <dgm:pt modelId="{C02246A3-8102-4E01-89CD-28D8F5435143}" type="pres">
      <dgm:prSet presAssocID="{835FCE76-A887-4E9E-865E-0E08D9A4039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BF7F6368-BD39-4468-AEF0-2E467630F6F4}" type="presOf" srcId="{947EC80B-15C1-4DFC-AF01-D7A4C0644565}" destId="{4CC4D24E-E1F6-4831-ACD4-2A531A842BC5}" srcOrd="0" destOrd="0" presId="urn:microsoft.com/office/officeart/2005/8/layout/radial5"/>
    <dgm:cxn modelId="{F03A4599-6E3C-4D50-9F4C-903F7AD199FF}" type="presOf" srcId="{E1A4920E-2075-4436-BF8A-35617F85622B}" destId="{76194167-1F99-47C4-A063-ED567719569D}" srcOrd="0" destOrd="0" presId="urn:microsoft.com/office/officeart/2005/8/layout/radial5"/>
    <dgm:cxn modelId="{1656214C-620A-46F9-87D9-7FD8A3E03D15}" type="presOf" srcId="{0A81B304-0A2F-4957-8FBE-7920C68F7D37}" destId="{2F7876DD-533C-4B45-B360-543593EB710D}" srcOrd="0" destOrd="0" presId="urn:microsoft.com/office/officeart/2005/8/layout/radial5"/>
    <dgm:cxn modelId="{16530F37-0A96-402B-A92A-4531CD255415}" type="presOf" srcId="{EF350476-BB47-47F7-8350-262A471556D8}" destId="{CDBDA2D2-2DEF-4AA2-A696-CDF019730879}" srcOrd="1" destOrd="0" presId="urn:microsoft.com/office/officeart/2005/8/layout/radial5"/>
    <dgm:cxn modelId="{00FDF585-8C61-4901-9350-270886FC66DC}" srcId="{947EC80B-15C1-4DFC-AF01-D7A4C0644565}" destId="{EA7BAB85-23BF-41DC-B2DC-54DCC92D4216}" srcOrd="2" destOrd="0" parTransId="{EF350476-BB47-47F7-8350-262A471556D8}" sibTransId="{0FB8D4E7-C5C6-43F4-A8B5-42CFA9892C00}"/>
    <dgm:cxn modelId="{153934BA-4436-4B04-A64D-F5DB2DBE2A5D}" type="presOf" srcId="{835FCE76-A887-4E9E-865E-0E08D9A40396}" destId="{C02246A3-8102-4E01-89CD-28D8F5435143}" srcOrd="0" destOrd="0" presId="urn:microsoft.com/office/officeart/2005/8/layout/radial5"/>
    <dgm:cxn modelId="{816901C7-ABA4-451B-959E-26AF037CEB3E}" type="presOf" srcId="{88B119BD-A54E-42B5-9A3E-A13BC332ED91}" destId="{41D0D51B-F70C-46F3-94D5-0F7341208192}" srcOrd="1" destOrd="0" presId="urn:microsoft.com/office/officeart/2005/8/layout/radial5"/>
    <dgm:cxn modelId="{7B4F36EB-AB53-4D19-9E52-CC1C0D9AB71C}" type="presOf" srcId="{C97DDE15-D637-4FD8-A034-D6F824A5C3F3}" destId="{CB7768CB-E84F-4E6F-B4A3-1B95757D3319}" srcOrd="0" destOrd="0" presId="urn:microsoft.com/office/officeart/2005/8/layout/radial5"/>
    <dgm:cxn modelId="{AA94550B-F71F-448B-BA40-5924E566A305}" type="presOf" srcId="{37B70FDE-046B-48A2-AC23-0BA1CDBBF2ED}" destId="{A4147D56-8CAB-423F-A890-C1F97B93F21B}" srcOrd="0" destOrd="0" presId="urn:microsoft.com/office/officeart/2005/8/layout/radial5"/>
    <dgm:cxn modelId="{7A4F256C-D193-4E34-8A7C-CD1DAA97CC47}" type="presOf" srcId="{EF350476-BB47-47F7-8350-262A471556D8}" destId="{F502A0B9-85A8-4E1F-B6F7-E3A48148C553}" srcOrd="0" destOrd="0" presId="urn:microsoft.com/office/officeart/2005/8/layout/radial5"/>
    <dgm:cxn modelId="{51A51D98-ACA0-4396-889C-FB2E55A31578}" type="presOf" srcId="{88B119BD-A54E-42B5-9A3E-A13BC332ED91}" destId="{0FE2FAE2-4E16-4A72-B1F8-A5830C594991}" srcOrd="0" destOrd="0" presId="urn:microsoft.com/office/officeart/2005/8/layout/radial5"/>
    <dgm:cxn modelId="{43FB009A-36CC-40FF-B341-D659E356A452}" srcId="{947EC80B-15C1-4DFC-AF01-D7A4C0644565}" destId="{835FCE76-A887-4E9E-865E-0E08D9A40396}" srcOrd="3" destOrd="0" parTransId="{0A81B304-0A2F-4957-8FBE-7920C68F7D37}" sibTransId="{A0C20901-7AE4-4AEE-B140-0E36784DB884}"/>
    <dgm:cxn modelId="{BB8978B3-67DA-4960-907A-7151B9CDEABB}" srcId="{947EC80B-15C1-4DFC-AF01-D7A4C0644565}" destId="{37B70FDE-046B-48A2-AC23-0BA1CDBBF2ED}" srcOrd="1" destOrd="0" parTransId="{A487ABE7-6A40-4AC6-925D-4BA0F7EF7B1C}" sibTransId="{85E643DC-4063-46B6-8BCF-9BE924AB3767}"/>
    <dgm:cxn modelId="{296CEC05-DEEE-44CB-BFE2-46897B87F02E}" type="presOf" srcId="{A487ABE7-6A40-4AC6-925D-4BA0F7EF7B1C}" destId="{42B41F97-F642-472D-B8CA-2F64B66DF828}" srcOrd="1" destOrd="0" presId="urn:microsoft.com/office/officeart/2005/8/layout/radial5"/>
    <dgm:cxn modelId="{C8F42930-EA60-44DC-A55B-A566600BAEB7}" srcId="{E1A4920E-2075-4436-BF8A-35617F85622B}" destId="{947EC80B-15C1-4DFC-AF01-D7A4C0644565}" srcOrd="0" destOrd="0" parTransId="{3075FF1C-D532-45D3-8661-C743E78935DD}" sibTransId="{C3D23E24-AD22-4BBB-8BC4-E55080509339}"/>
    <dgm:cxn modelId="{18266362-3D78-4148-B204-01DDB3D68591}" type="presOf" srcId="{EA7BAB85-23BF-41DC-B2DC-54DCC92D4216}" destId="{C09BDD57-19F4-4236-9031-826EB32E9974}" srcOrd="0" destOrd="0" presId="urn:microsoft.com/office/officeart/2005/8/layout/radial5"/>
    <dgm:cxn modelId="{746E0264-875D-4294-BE47-A5F494545F4B}" srcId="{947EC80B-15C1-4DFC-AF01-D7A4C0644565}" destId="{C97DDE15-D637-4FD8-A034-D6F824A5C3F3}" srcOrd="0" destOrd="0" parTransId="{88B119BD-A54E-42B5-9A3E-A13BC332ED91}" sibTransId="{714BA551-CAE1-4F47-89D1-651640AB7913}"/>
    <dgm:cxn modelId="{7D174080-5BEF-45F6-AC1E-3DA66C33961B}" type="presOf" srcId="{0A81B304-0A2F-4957-8FBE-7920C68F7D37}" destId="{883AE08D-05E5-4C6B-B0BC-433411D63E38}" srcOrd="1" destOrd="0" presId="urn:microsoft.com/office/officeart/2005/8/layout/radial5"/>
    <dgm:cxn modelId="{C0A83DD0-E3DC-41E3-B6DD-07485EEC6747}" type="presOf" srcId="{A487ABE7-6A40-4AC6-925D-4BA0F7EF7B1C}" destId="{81B10A79-5C38-467D-AC26-C8A4EFBDDE87}" srcOrd="0" destOrd="0" presId="urn:microsoft.com/office/officeart/2005/8/layout/radial5"/>
    <dgm:cxn modelId="{7E2519B3-C292-4DDA-BF46-386CC02E33DD}" type="presParOf" srcId="{76194167-1F99-47C4-A063-ED567719569D}" destId="{4CC4D24E-E1F6-4831-ACD4-2A531A842BC5}" srcOrd="0" destOrd="0" presId="urn:microsoft.com/office/officeart/2005/8/layout/radial5"/>
    <dgm:cxn modelId="{E2F92B36-59FF-48BC-B6CB-97E0E1D71233}" type="presParOf" srcId="{76194167-1F99-47C4-A063-ED567719569D}" destId="{0FE2FAE2-4E16-4A72-B1F8-A5830C594991}" srcOrd="1" destOrd="0" presId="urn:microsoft.com/office/officeart/2005/8/layout/radial5"/>
    <dgm:cxn modelId="{B07DA79A-FF63-47B4-9554-A74F1A3327BA}" type="presParOf" srcId="{0FE2FAE2-4E16-4A72-B1F8-A5830C594991}" destId="{41D0D51B-F70C-46F3-94D5-0F7341208192}" srcOrd="0" destOrd="0" presId="urn:microsoft.com/office/officeart/2005/8/layout/radial5"/>
    <dgm:cxn modelId="{3C255786-476C-46B4-B4B6-11DE3C43329C}" type="presParOf" srcId="{76194167-1F99-47C4-A063-ED567719569D}" destId="{CB7768CB-E84F-4E6F-B4A3-1B95757D3319}" srcOrd="2" destOrd="0" presId="urn:microsoft.com/office/officeart/2005/8/layout/radial5"/>
    <dgm:cxn modelId="{0D0A4221-0194-4EC8-95A5-475D8CDAEE96}" type="presParOf" srcId="{76194167-1F99-47C4-A063-ED567719569D}" destId="{81B10A79-5C38-467D-AC26-C8A4EFBDDE87}" srcOrd="3" destOrd="0" presId="urn:microsoft.com/office/officeart/2005/8/layout/radial5"/>
    <dgm:cxn modelId="{B39BD256-FBFB-4356-9500-9C1574EE820F}" type="presParOf" srcId="{81B10A79-5C38-467D-AC26-C8A4EFBDDE87}" destId="{42B41F97-F642-472D-B8CA-2F64B66DF828}" srcOrd="0" destOrd="0" presId="urn:microsoft.com/office/officeart/2005/8/layout/radial5"/>
    <dgm:cxn modelId="{D5B431C0-6D53-4B2C-9FE6-9F2A23363BA5}" type="presParOf" srcId="{76194167-1F99-47C4-A063-ED567719569D}" destId="{A4147D56-8CAB-423F-A890-C1F97B93F21B}" srcOrd="4" destOrd="0" presId="urn:microsoft.com/office/officeart/2005/8/layout/radial5"/>
    <dgm:cxn modelId="{465E2D46-0419-4AB1-ACF3-1A3451CAF3B3}" type="presParOf" srcId="{76194167-1F99-47C4-A063-ED567719569D}" destId="{F502A0B9-85A8-4E1F-B6F7-E3A48148C553}" srcOrd="5" destOrd="0" presId="urn:microsoft.com/office/officeart/2005/8/layout/radial5"/>
    <dgm:cxn modelId="{5C2CC1AB-6592-469B-BBAE-C5D661FA6D6E}" type="presParOf" srcId="{F502A0B9-85A8-4E1F-B6F7-E3A48148C553}" destId="{CDBDA2D2-2DEF-4AA2-A696-CDF019730879}" srcOrd="0" destOrd="0" presId="urn:microsoft.com/office/officeart/2005/8/layout/radial5"/>
    <dgm:cxn modelId="{C00D7153-B473-4412-BBDC-96F775A0CAC8}" type="presParOf" srcId="{76194167-1F99-47C4-A063-ED567719569D}" destId="{C09BDD57-19F4-4236-9031-826EB32E9974}" srcOrd="6" destOrd="0" presId="urn:microsoft.com/office/officeart/2005/8/layout/radial5"/>
    <dgm:cxn modelId="{EA94B72D-576E-4E3E-8598-3587AAC2B412}" type="presParOf" srcId="{76194167-1F99-47C4-A063-ED567719569D}" destId="{2F7876DD-533C-4B45-B360-543593EB710D}" srcOrd="7" destOrd="0" presId="urn:microsoft.com/office/officeart/2005/8/layout/radial5"/>
    <dgm:cxn modelId="{2A06C1F1-27C1-488B-B64C-089B59C05FF0}" type="presParOf" srcId="{2F7876DD-533C-4B45-B360-543593EB710D}" destId="{883AE08D-05E5-4C6B-B0BC-433411D63E38}" srcOrd="0" destOrd="0" presId="urn:microsoft.com/office/officeart/2005/8/layout/radial5"/>
    <dgm:cxn modelId="{5AE72D90-8E96-4F56-890F-FF1956209D7C}" type="presParOf" srcId="{76194167-1F99-47C4-A063-ED567719569D}" destId="{C02246A3-8102-4E01-89CD-28D8F5435143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A4920E-2075-4436-BF8A-35617F85622B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47EC80B-15C1-4DFC-AF01-D7A4C0644565}">
      <dgm:prSet phldrT="[Texto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pt-BR" dirty="0" smtClean="0"/>
            <a:t>Estudos</a:t>
          </a:r>
          <a:endParaRPr lang="pt-BR" dirty="0"/>
        </a:p>
      </dgm:t>
    </dgm:pt>
    <dgm:pt modelId="{3075FF1C-D532-45D3-8661-C743E78935DD}" type="parTrans" cxnId="{C8F42930-EA60-44DC-A55B-A566600BAEB7}">
      <dgm:prSet/>
      <dgm:spPr/>
      <dgm:t>
        <a:bodyPr/>
        <a:lstStyle/>
        <a:p>
          <a:endParaRPr lang="pt-BR"/>
        </a:p>
      </dgm:t>
    </dgm:pt>
    <dgm:pt modelId="{C3D23E24-AD22-4BBB-8BC4-E55080509339}" type="sibTrans" cxnId="{C8F42930-EA60-44DC-A55B-A566600BAEB7}">
      <dgm:prSet/>
      <dgm:spPr/>
      <dgm:t>
        <a:bodyPr/>
        <a:lstStyle/>
        <a:p>
          <a:endParaRPr lang="pt-BR"/>
        </a:p>
      </dgm:t>
    </dgm:pt>
    <dgm:pt modelId="{C97DDE15-D637-4FD8-A034-D6F824A5C3F3}">
      <dgm:prSet phldrT="[Texto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pt-BR" dirty="0" smtClean="0"/>
            <a:t>Aspectos Regulatórios</a:t>
          </a:r>
          <a:endParaRPr lang="pt-BR" dirty="0"/>
        </a:p>
      </dgm:t>
    </dgm:pt>
    <dgm:pt modelId="{88B119BD-A54E-42B5-9A3E-A13BC332ED91}" type="parTrans" cxnId="{746E0264-875D-4294-BE47-A5F494545F4B}">
      <dgm:prSet/>
      <dgm:spPr/>
      <dgm:t>
        <a:bodyPr/>
        <a:lstStyle/>
        <a:p>
          <a:endParaRPr lang="pt-BR"/>
        </a:p>
      </dgm:t>
    </dgm:pt>
    <dgm:pt modelId="{714BA551-CAE1-4F47-89D1-651640AB7913}" type="sibTrans" cxnId="{746E0264-875D-4294-BE47-A5F494545F4B}">
      <dgm:prSet/>
      <dgm:spPr/>
      <dgm:t>
        <a:bodyPr/>
        <a:lstStyle/>
        <a:p>
          <a:endParaRPr lang="pt-BR"/>
        </a:p>
      </dgm:t>
    </dgm:pt>
    <dgm:pt modelId="{37B70FDE-046B-48A2-AC23-0BA1CDBBF2ED}">
      <dgm:prSet phldrT="[Texto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pt-BR" dirty="0" smtClean="0"/>
            <a:t>Demanda por transportes</a:t>
          </a:r>
          <a:endParaRPr lang="pt-BR" dirty="0"/>
        </a:p>
      </dgm:t>
    </dgm:pt>
    <dgm:pt modelId="{A487ABE7-6A40-4AC6-925D-4BA0F7EF7B1C}" type="parTrans" cxnId="{BB8978B3-67DA-4960-907A-7151B9CDEABB}">
      <dgm:prSet/>
      <dgm:spPr/>
      <dgm:t>
        <a:bodyPr/>
        <a:lstStyle/>
        <a:p>
          <a:endParaRPr lang="pt-BR"/>
        </a:p>
      </dgm:t>
    </dgm:pt>
    <dgm:pt modelId="{85E643DC-4063-46B6-8BCF-9BE924AB3767}" type="sibTrans" cxnId="{BB8978B3-67DA-4960-907A-7151B9CDEABB}">
      <dgm:prSet/>
      <dgm:spPr/>
      <dgm:t>
        <a:bodyPr/>
        <a:lstStyle/>
        <a:p>
          <a:endParaRPr lang="pt-BR"/>
        </a:p>
      </dgm:t>
    </dgm:pt>
    <dgm:pt modelId="{EA7BAB85-23BF-41DC-B2DC-54DCC92D4216}">
      <dgm:prSet phldrT="[Texto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pt-BR" dirty="0" smtClean="0"/>
            <a:t>Fretes e Custos</a:t>
          </a:r>
          <a:endParaRPr lang="pt-BR" dirty="0"/>
        </a:p>
      </dgm:t>
    </dgm:pt>
    <dgm:pt modelId="{EF350476-BB47-47F7-8350-262A471556D8}" type="parTrans" cxnId="{00FDF585-8C61-4901-9350-270886FC66DC}">
      <dgm:prSet/>
      <dgm:spPr/>
      <dgm:t>
        <a:bodyPr/>
        <a:lstStyle/>
        <a:p>
          <a:endParaRPr lang="pt-BR"/>
        </a:p>
      </dgm:t>
    </dgm:pt>
    <dgm:pt modelId="{0FB8D4E7-C5C6-43F4-A8B5-42CFA9892C00}" type="sibTrans" cxnId="{00FDF585-8C61-4901-9350-270886FC66DC}">
      <dgm:prSet/>
      <dgm:spPr/>
      <dgm:t>
        <a:bodyPr/>
        <a:lstStyle/>
        <a:p>
          <a:endParaRPr lang="pt-BR"/>
        </a:p>
      </dgm:t>
    </dgm:pt>
    <dgm:pt modelId="{835FCE76-A887-4E9E-865E-0E08D9A40396}">
      <dgm:prSet phldrT="[Texto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pt-BR" dirty="0" smtClean="0"/>
            <a:t>Especificidades dos Modais</a:t>
          </a:r>
          <a:endParaRPr lang="pt-BR" dirty="0"/>
        </a:p>
      </dgm:t>
    </dgm:pt>
    <dgm:pt modelId="{0A81B304-0A2F-4957-8FBE-7920C68F7D37}" type="parTrans" cxnId="{43FB009A-36CC-40FF-B341-D659E356A452}">
      <dgm:prSet/>
      <dgm:spPr/>
      <dgm:t>
        <a:bodyPr/>
        <a:lstStyle/>
        <a:p>
          <a:endParaRPr lang="pt-BR"/>
        </a:p>
      </dgm:t>
    </dgm:pt>
    <dgm:pt modelId="{A0C20901-7AE4-4AEE-B140-0E36784DB884}" type="sibTrans" cxnId="{43FB009A-36CC-40FF-B341-D659E356A452}">
      <dgm:prSet/>
      <dgm:spPr/>
      <dgm:t>
        <a:bodyPr/>
        <a:lstStyle/>
        <a:p>
          <a:endParaRPr lang="pt-BR"/>
        </a:p>
      </dgm:t>
    </dgm:pt>
    <dgm:pt modelId="{76194167-1F99-47C4-A063-ED567719569D}" type="pres">
      <dgm:prSet presAssocID="{E1A4920E-2075-4436-BF8A-35617F85622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CC4D24E-E1F6-4831-ACD4-2A531A842BC5}" type="pres">
      <dgm:prSet presAssocID="{947EC80B-15C1-4DFC-AF01-D7A4C0644565}" presName="centerShape" presStyleLbl="node0" presStyleIdx="0" presStyleCnt="1"/>
      <dgm:spPr/>
      <dgm:t>
        <a:bodyPr/>
        <a:lstStyle/>
        <a:p>
          <a:endParaRPr lang="pt-BR"/>
        </a:p>
      </dgm:t>
    </dgm:pt>
    <dgm:pt modelId="{0FE2FAE2-4E16-4A72-B1F8-A5830C594991}" type="pres">
      <dgm:prSet presAssocID="{88B119BD-A54E-42B5-9A3E-A13BC332ED91}" presName="parTrans" presStyleLbl="sibTrans2D1" presStyleIdx="0" presStyleCnt="4"/>
      <dgm:spPr/>
    </dgm:pt>
    <dgm:pt modelId="{41D0D51B-F70C-46F3-94D5-0F7341208192}" type="pres">
      <dgm:prSet presAssocID="{88B119BD-A54E-42B5-9A3E-A13BC332ED91}" presName="connectorText" presStyleLbl="sibTrans2D1" presStyleIdx="0" presStyleCnt="4"/>
      <dgm:spPr/>
    </dgm:pt>
    <dgm:pt modelId="{CB7768CB-E84F-4E6F-B4A3-1B95757D3319}" type="pres">
      <dgm:prSet presAssocID="{C97DDE15-D637-4FD8-A034-D6F824A5C3F3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1B10A79-5C38-467D-AC26-C8A4EFBDDE87}" type="pres">
      <dgm:prSet presAssocID="{A487ABE7-6A40-4AC6-925D-4BA0F7EF7B1C}" presName="parTrans" presStyleLbl="sibTrans2D1" presStyleIdx="1" presStyleCnt="4"/>
      <dgm:spPr/>
    </dgm:pt>
    <dgm:pt modelId="{42B41F97-F642-472D-B8CA-2F64B66DF828}" type="pres">
      <dgm:prSet presAssocID="{A487ABE7-6A40-4AC6-925D-4BA0F7EF7B1C}" presName="connectorText" presStyleLbl="sibTrans2D1" presStyleIdx="1" presStyleCnt="4"/>
      <dgm:spPr/>
    </dgm:pt>
    <dgm:pt modelId="{A4147D56-8CAB-423F-A890-C1F97B93F21B}" type="pres">
      <dgm:prSet presAssocID="{37B70FDE-046B-48A2-AC23-0BA1CDBBF2E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502A0B9-85A8-4E1F-B6F7-E3A48148C553}" type="pres">
      <dgm:prSet presAssocID="{EF350476-BB47-47F7-8350-262A471556D8}" presName="parTrans" presStyleLbl="sibTrans2D1" presStyleIdx="2" presStyleCnt="4"/>
      <dgm:spPr/>
    </dgm:pt>
    <dgm:pt modelId="{CDBDA2D2-2DEF-4AA2-A696-CDF019730879}" type="pres">
      <dgm:prSet presAssocID="{EF350476-BB47-47F7-8350-262A471556D8}" presName="connectorText" presStyleLbl="sibTrans2D1" presStyleIdx="2" presStyleCnt="4"/>
      <dgm:spPr/>
    </dgm:pt>
    <dgm:pt modelId="{C09BDD57-19F4-4236-9031-826EB32E9974}" type="pres">
      <dgm:prSet presAssocID="{EA7BAB85-23BF-41DC-B2DC-54DCC92D421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F7876DD-533C-4B45-B360-543593EB710D}" type="pres">
      <dgm:prSet presAssocID="{0A81B304-0A2F-4957-8FBE-7920C68F7D37}" presName="parTrans" presStyleLbl="sibTrans2D1" presStyleIdx="3" presStyleCnt="4"/>
      <dgm:spPr/>
    </dgm:pt>
    <dgm:pt modelId="{883AE08D-05E5-4C6B-B0BC-433411D63E38}" type="pres">
      <dgm:prSet presAssocID="{0A81B304-0A2F-4957-8FBE-7920C68F7D37}" presName="connectorText" presStyleLbl="sibTrans2D1" presStyleIdx="3" presStyleCnt="4"/>
      <dgm:spPr/>
    </dgm:pt>
    <dgm:pt modelId="{C02246A3-8102-4E01-89CD-28D8F5435143}" type="pres">
      <dgm:prSet presAssocID="{835FCE76-A887-4E9E-865E-0E08D9A4039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317E02EC-4373-47CA-94FC-D3C3E5AF3FDB}" type="presOf" srcId="{88B119BD-A54E-42B5-9A3E-A13BC332ED91}" destId="{41D0D51B-F70C-46F3-94D5-0F7341208192}" srcOrd="1" destOrd="0" presId="urn:microsoft.com/office/officeart/2005/8/layout/radial5"/>
    <dgm:cxn modelId="{FA2A6C48-19B9-4759-A56E-E5FA27608645}" type="presOf" srcId="{A487ABE7-6A40-4AC6-925D-4BA0F7EF7B1C}" destId="{81B10A79-5C38-467D-AC26-C8A4EFBDDE87}" srcOrd="0" destOrd="0" presId="urn:microsoft.com/office/officeart/2005/8/layout/radial5"/>
    <dgm:cxn modelId="{4AD79882-F834-4A0C-AD70-DB45507117AA}" type="presOf" srcId="{EA7BAB85-23BF-41DC-B2DC-54DCC92D4216}" destId="{C09BDD57-19F4-4236-9031-826EB32E9974}" srcOrd="0" destOrd="0" presId="urn:microsoft.com/office/officeart/2005/8/layout/radial5"/>
    <dgm:cxn modelId="{B6A3065E-F8C3-481A-94EE-5765370C21B5}" type="presOf" srcId="{EF350476-BB47-47F7-8350-262A471556D8}" destId="{CDBDA2D2-2DEF-4AA2-A696-CDF019730879}" srcOrd="1" destOrd="0" presId="urn:microsoft.com/office/officeart/2005/8/layout/radial5"/>
    <dgm:cxn modelId="{00FDF585-8C61-4901-9350-270886FC66DC}" srcId="{947EC80B-15C1-4DFC-AF01-D7A4C0644565}" destId="{EA7BAB85-23BF-41DC-B2DC-54DCC92D4216}" srcOrd="2" destOrd="0" parTransId="{EF350476-BB47-47F7-8350-262A471556D8}" sibTransId="{0FB8D4E7-C5C6-43F4-A8B5-42CFA9892C00}"/>
    <dgm:cxn modelId="{63EAF8EC-B6C7-4DEA-B98C-005D0C042C94}" type="presOf" srcId="{88B119BD-A54E-42B5-9A3E-A13BC332ED91}" destId="{0FE2FAE2-4E16-4A72-B1F8-A5830C594991}" srcOrd="0" destOrd="0" presId="urn:microsoft.com/office/officeart/2005/8/layout/radial5"/>
    <dgm:cxn modelId="{8302110C-51E8-40DD-AAE2-417B86BAF9D5}" type="presOf" srcId="{E1A4920E-2075-4436-BF8A-35617F85622B}" destId="{76194167-1F99-47C4-A063-ED567719569D}" srcOrd="0" destOrd="0" presId="urn:microsoft.com/office/officeart/2005/8/layout/radial5"/>
    <dgm:cxn modelId="{8743E7D6-6822-4C4E-AE1C-FD6DF4EFB2D9}" type="presOf" srcId="{A487ABE7-6A40-4AC6-925D-4BA0F7EF7B1C}" destId="{42B41F97-F642-472D-B8CA-2F64B66DF828}" srcOrd="1" destOrd="0" presId="urn:microsoft.com/office/officeart/2005/8/layout/radial5"/>
    <dgm:cxn modelId="{03D4B5C8-EAEB-4D26-8E51-D8286BFDE290}" type="presOf" srcId="{EF350476-BB47-47F7-8350-262A471556D8}" destId="{F502A0B9-85A8-4E1F-B6F7-E3A48148C553}" srcOrd="0" destOrd="0" presId="urn:microsoft.com/office/officeart/2005/8/layout/radial5"/>
    <dgm:cxn modelId="{CFE3345F-01BB-4B55-A277-80624000D421}" type="presOf" srcId="{0A81B304-0A2F-4957-8FBE-7920C68F7D37}" destId="{2F7876DD-533C-4B45-B360-543593EB710D}" srcOrd="0" destOrd="0" presId="urn:microsoft.com/office/officeart/2005/8/layout/radial5"/>
    <dgm:cxn modelId="{31F2E298-0397-4C55-9DEB-AB38B4FEB46A}" type="presOf" srcId="{947EC80B-15C1-4DFC-AF01-D7A4C0644565}" destId="{4CC4D24E-E1F6-4831-ACD4-2A531A842BC5}" srcOrd="0" destOrd="0" presId="urn:microsoft.com/office/officeart/2005/8/layout/radial5"/>
    <dgm:cxn modelId="{43FB009A-36CC-40FF-B341-D659E356A452}" srcId="{947EC80B-15C1-4DFC-AF01-D7A4C0644565}" destId="{835FCE76-A887-4E9E-865E-0E08D9A40396}" srcOrd="3" destOrd="0" parTransId="{0A81B304-0A2F-4957-8FBE-7920C68F7D37}" sibTransId="{A0C20901-7AE4-4AEE-B140-0E36784DB884}"/>
    <dgm:cxn modelId="{BB8978B3-67DA-4960-907A-7151B9CDEABB}" srcId="{947EC80B-15C1-4DFC-AF01-D7A4C0644565}" destId="{37B70FDE-046B-48A2-AC23-0BA1CDBBF2ED}" srcOrd="1" destOrd="0" parTransId="{A487ABE7-6A40-4AC6-925D-4BA0F7EF7B1C}" sibTransId="{85E643DC-4063-46B6-8BCF-9BE924AB3767}"/>
    <dgm:cxn modelId="{554361CB-D60F-45E8-A67A-5DA7466280C3}" type="presOf" srcId="{37B70FDE-046B-48A2-AC23-0BA1CDBBF2ED}" destId="{A4147D56-8CAB-423F-A890-C1F97B93F21B}" srcOrd="0" destOrd="0" presId="urn:microsoft.com/office/officeart/2005/8/layout/radial5"/>
    <dgm:cxn modelId="{C8F42930-EA60-44DC-A55B-A566600BAEB7}" srcId="{E1A4920E-2075-4436-BF8A-35617F85622B}" destId="{947EC80B-15C1-4DFC-AF01-D7A4C0644565}" srcOrd="0" destOrd="0" parTransId="{3075FF1C-D532-45D3-8661-C743E78935DD}" sibTransId="{C3D23E24-AD22-4BBB-8BC4-E55080509339}"/>
    <dgm:cxn modelId="{51BCBD5C-6064-4E2B-9FF0-857C37225941}" type="presOf" srcId="{C97DDE15-D637-4FD8-A034-D6F824A5C3F3}" destId="{CB7768CB-E84F-4E6F-B4A3-1B95757D3319}" srcOrd="0" destOrd="0" presId="urn:microsoft.com/office/officeart/2005/8/layout/radial5"/>
    <dgm:cxn modelId="{746E0264-875D-4294-BE47-A5F494545F4B}" srcId="{947EC80B-15C1-4DFC-AF01-D7A4C0644565}" destId="{C97DDE15-D637-4FD8-A034-D6F824A5C3F3}" srcOrd="0" destOrd="0" parTransId="{88B119BD-A54E-42B5-9A3E-A13BC332ED91}" sibTransId="{714BA551-CAE1-4F47-89D1-651640AB7913}"/>
    <dgm:cxn modelId="{BBD263A2-AF1E-4430-A038-896612CF868C}" type="presOf" srcId="{0A81B304-0A2F-4957-8FBE-7920C68F7D37}" destId="{883AE08D-05E5-4C6B-B0BC-433411D63E38}" srcOrd="1" destOrd="0" presId="urn:microsoft.com/office/officeart/2005/8/layout/radial5"/>
    <dgm:cxn modelId="{452858DD-F725-42E1-8AF3-7DF95BE0E978}" type="presOf" srcId="{835FCE76-A887-4E9E-865E-0E08D9A40396}" destId="{C02246A3-8102-4E01-89CD-28D8F5435143}" srcOrd="0" destOrd="0" presId="urn:microsoft.com/office/officeart/2005/8/layout/radial5"/>
    <dgm:cxn modelId="{A14776F9-2490-440A-9463-796CB1D92DAA}" type="presParOf" srcId="{76194167-1F99-47C4-A063-ED567719569D}" destId="{4CC4D24E-E1F6-4831-ACD4-2A531A842BC5}" srcOrd="0" destOrd="0" presId="urn:microsoft.com/office/officeart/2005/8/layout/radial5"/>
    <dgm:cxn modelId="{4BD42874-807E-4210-B7F6-C8702B66B270}" type="presParOf" srcId="{76194167-1F99-47C4-A063-ED567719569D}" destId="{0FE2FAE2-4E16-4A72-B1F8-A5830C594991}" srcOrd="1" destOrd="0" presId="urn:microsoft.com/office/officeart/2005/8/layout/radial5"/>
    <dgm:cxn modelId="{DC51B69F-9F20-4EEC-BD78-35720A066084}" type="presParOf" srcId="{0FE2FAE2-4E16-4A72-B1F8-A5830C594991}" destId="{41D0D51B-F70C-46F3-94D5-0F7341208192}" srcOrd="0" destOrd="0" presId="urn:microsoft.com/office/officeart/2005/8/layout/radial5"/>
    <dgm:cxn modelId="{5B2B5DA8-C42A-4EB2-A59D-A9B21906E094}" type="presParOf" srcId="{76194167-1F99-47C4-A063-ED567719569D}" destId="{CB7768CB-E84F-4E6F-B4A3-1B95757D3319}" srcOrd="2" destOrd="0" presId="urn:microsoft.com/office/officeart/2005/8/layout/radial5"/>
    <dgm:cxn modelId="{C29D009A-F9B7-47B0-9F84-D151ABFBDE1D}" type="presParOf" srcId="{76194167-1F99-47C4-A063-ED567719569D}" destId="{81B10A79-5C38-467D-AC26-C8A4EFBDDE87}" srcOrd="3" destOrd="0" presId="urn:microsoft.com/office/officeart/2005/8/layout/radial5"/>
    <dgm:cxn modelId="{09EF8F55-A969-4BE4-AEC9-31BB8B907926}" type="presParOf" srcId="{81B10A79-5C38-467D-AC26-C8A4EFBDDE87}" destId="{42B41F97-F642-472D-B8CA-2F64B66DF828}" srcOrd="0" destOrd="0" presId="urn:microsoft.com/office/officeart/2005/8/layout/radial5"/>
    <dgm:cxn modelId="{7825A19A-CA9D-4899-87C3-D76B6B5A867A}" type="presParOf" srcId="{76194167-1F99-47C4-A063-ED567719569D}" destId="{A4147D56-8CAB-423F-A890-C1F97B93F21B}" srcOrd="4" destOrd="0" presId="urn:microsoft.com/office/officeart/2005/8/layout/radial5"/>
    <dgm:cxn modelId="{8313E0D6-A690-4A3A-B272-6D3D719FFD4D}" type="presParOf" srcId="{76194167-1F99-47C4-A063-ED567719569D}" destId="{F502A0B9-85A8-4E1F-B6F7-E3A48148C553}" srcOrd="5" destOrd="0" presId="urn:microsoft.com/office/officeart/2005/8/layout/radial5"/>
    <dgm:cxn modelId="{FB654713-054E-407F-80E1-45F542A3F8D8}" type="presParOf" srcId="{F502A0B9-85A8-4E1F-B6F7-E3A48148C553}" destId="{CDBDA2D2-2DEF-4AA2-A696-CDF019730879}" srcOrd="0" destOrd="0" presId="urn:microsoft.com/office/officeart/2005/8/layout/radial5"/>
    <dgm:cxn modelId="{8015014C-91D8-4071-8142-6CB469AADA39}" type="presParOf" srcId="{76194167-1F99-47C4-A063-ED567719569D}" destId="{C09BDD57-19F4-4236-9031-826EB32E9974}" srcOrd="6" destOrd="0" presId="urn:microsoft.com/office/officeart/2005/8/layout/radial5"/>
    <dgm:cxn modelId="{4907826E-DF54-46CD-A0DC-34056F0C2E69}" type="presParOf" srcId="{76194167-1F99-47C4-A063-ED567719569D}" destId="{2F7876DD-533C-4B45-B360-543593EB710D}" srcOrd="7" destOrd="0" presId="urn:microsoft.com/office/officeart/2005/8/layout/radial5"/>
    <dgm:cxn modelId="{8813791F-54E7-4C56-8A96-3E13ABB02717}" type="presParOf" srcId="{2F7876DD-533C-4B45-B360-543593EB710D}" destId="{883AE08D-05E5-4C6B-B0BC-433411D63E38}" srcOrd="0" destOrd="0" presId="urn:microsoft.com/office/officeart/2005/8/layout/radial5"/>
    <dgm:cxn modelId="{B934936E-50C6-4DF4-A71B-1127939211CA}" type="presParOf" srcId="{76194167-1F99-47C4-A063-ED567719569D}" destId="{C02246A3-8102-4E01-89CD-28D8F5435143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C4D24E-E1F6-4831-ACD4-2A531A842BC5}">
      <dsp:nvSpPr>
        <dsp:cNvPr id="0" name=""/>
        <dsp:cNvSpPr/>
      </dsp:nvSpPr>
      <dsp:spPr>
        <a:xfrm>
          <a:off x="4500618" y="1482780"/>
          <a:ext cx="1057163" cy="10571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ANTAQ</a:t>
          </a:r>
          <a:endParaRPr lang="pt-BR" sz="1900" kern="1200" dirty="0"/>
        </a:p>
      </dsp:txBody>
      <dsp:txXfrm>
        <a:off x="4655436" y="1637598"/>
        <a:ext cx="747527" cy="747527"/>
      </dsp:txXfrm>
    </dsp:sp>
    <dsp:sp modelId="{0FE2FAE2-4E16-4A72-B1F8-A5830C594991}">
      <dsp:nvSpPr>
        <dsp:cNvPr id="0" name=""/>
        <dsp:cNvSpPr/>
      </dsp:nvSpPr>
      <dsp:spPr>
        <a:xfrm rot="16200000">
          <a:off x="4917146" y="1097983"/>
          <a:ext cx="224107" cy="3594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100" kern="1200"/>
        </a:p>
      </dsp:txBody>
      <dsp:txXfrm>
        <a:off x="4950762" y="1203486"/>
        <a:ext cx="156875" cy="215661"/>
      </dsp:txXfrm>
    </dsp:sp>
    <dsp:sp modelId="{CB7768CB-E84F-4E6F-B4A3-1B95757D3319}">
      <dsp:nvSpPr>
        <dsp:cNvPr id="0" name=""/>
        <dsp:cNvSpPr/>
      </dsp:nvSpPr>
      <dsp:spPr>
        <a:xfrm>
          <a:off x="4500618" y="2773"/>
          <a:ext cx="1057163" cy="10571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kern="1200" dirty="0" smtClean="0"/>
            <a:t>Fiscalização</a:t>
          </a:r>
          <a:endParaRPr lang="pt-BR" sz="1100" kern="1200" dirty="0"/>
        </a:p>
      </dsp:txBody>
      <dsp:txXfrm>
        <a:off x="4655436" y="157591"/>
        <a:ext cx="747527" cy="747527"/>
      </dsp:txXfrm>
    </dsp:sp>
    <dsp:sp modelId="{81B10A79-5C38-467D-AC26-C8A4EFBDDE87}">
      <dsp:nvSpPr>
        <dsp:cNvPr id="0" name=""/>
        <dsp:cNvSpPr/>
      </dsp:nvSpPr>
      <dsp:spPr>
        <a:xfrm>
          <a:off x="5650807" y="1831644"/>
          <a:ext cx="224107" cy="3594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100" kern="1200"/>
        </a:p>
      </dsp:txBody>
      <dsp:txXfrm>
        <a:off x="5650807" y="1903531"/>
        <a:ext cx="156875" cy="215661"/>
      </dsp:txXfrm>
    </dsp:sp>
    <dsp:sp modelId="{A4147D56-8CAB-423F-A890-C1F97B93F21B}">
      <dsp:nvSpPr>
        <dsp:cNvPr id="0" name=""/>
        <dsp:cNvSpPr/>
      </dsp:nvSpPr>
      <dsp:spPr>
        <a:xfrm>
          <a:off x="5980625" y="1482780"/>
          <a:ext cx="1057163" cy="10571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kern="1200" dirty="0" smtClean="0"/>
            <a:t>Regulação</a:t>
          </a:r>
          <a:endParaRPr lang="pt-BR" sz="1100" kern="1200" dirty="0"/>
        </a:p>
      </dsp:txBody>
      <dsp:txXfrm>
        <a:off x="6135443" y="1637598"/>
        <a:ext cx="747527" cy="747527"/>
      </dsp:txXfrm>
    </dsp:sp>
    <dsp:sp modelId="{F502A0B9-85A8-4E1F-B6F7-E3A48148C553}">
      <dsp:nvSpPr>
        <dsp:cNvPr id="0" name=""/>
        <dsp:cNvSpPr/>
      </dsp:nvSpPr>
      <dsp:spPr>
        <a:xfrm rot="5400000">
          <a:off x="4917146" y="2565305"/>
          <a:ext cx="224107" cy="3594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100" kern="1200"/>
        </a:p>
      </dsp:txBody>
      <dsp:txXfrm>
        <a:off x="4950762" y="2603576"/>
        <a:ext cx="156875" cy="215661"/>
      </dsp:txXfrm>
    </dsp:sp>
    <dsp:sp modelId="{C09BDD57-19F4-4236-9031-826EB32E9974}">
      <dsp:nvSpPr>
        <dsp:cNvPr id="0" name=""/>
        <dsp:cNvSpPr/>
      </dsp:nvSpPr>
      <dsp:spPr>
        <a:xfrm>
          <a:off x="4500618" y="2962788"/>
          <a:ext cx="1057163" cy="10571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kern="1200" dirty="0" smtClean="0"/>
            <a:t>Estudos</a:t>
          </a:r>
          <a:endParaRPr lang="pt-BR" sz="1100" kern="1200" dirty="0"/>
        </a:p>
      </dsp:txBody>
      <dsp:txXfrm>
        <a:off x="4655436" y="3117606"/>
        <a:ext cx="747527" cy="747527"/>
      </dsp:txXfrm>
    </dsp:sp>
    <dsp:sp modelId="{2F7876DD-533C-4B45-B360-543593EB710D}">
      <dsp:nvSpPr>
        <dsp:cNvPr id="0" name=""/>
        <dsp:cNvSpPr/>
      </dsp:nvSpPr>
      <dsp:spPr>
        <a:xfrm rot="10800000">
          <a:off x="4183485" y="1831644"/>
          <a:ext cx="224107" cy="3594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100" kern="1200"/>
        </a:p>
      </dsp:txBody>
      <dsp:txXfrm rot="10800000">
        <a:off x="4250717" y="1903531"/>
        <a:ext cx="156875" cy="215661"/>
      </dsp:txXfrm>
    </dsp:sp>
    <dsp:sp modelId="{C02246A3-8102-4E01-89CD-28D8F5435143}">
      <dsp:nvSpPr>
        <dsp:cNvPr id="0" name=""/>
        <dsp:cNvSpPr/>
      </dsp:nvSpPr>
      <dsp:spPr>
        <a:xfrm>
          <a:off x="3020611" y="1482780"/>
          <a:ext cx="1057163" cy="10571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kern="1200" dirty="0" smtClean="0"/>
            <a:t>Outorgas</a:t>
          </a:r>
          <a:endParaRPr lang="pt-BR" sz="1100" kern="1200" dirty="0"/>
        </a:p>
      </dsp:txBody>
      <dsp:txXfrm>
        <a:off x="3175429" y="1637598"/>
        <a:ext cx="747527" cy="7475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C4D24E-E1F6-4831-ACD4-2A531A842BC5}">
      <dsp:nvSpPr>
        <dsp:cNvPr id="0" name=""/>
        <dsp:cNvSpPr/>
      </dsp:nvSpPr>
      <dsp:spPr>
        <a:xfrm>
          <a:off x="4500618" y="1482780"/>
          <a:ext cx="1057163" cy="1057163"/>
        </a:xfrm>
        <a:prstGeom prst="ellipse">
          <a:avLst/>
        </a:prstGeom>
        <a:solidFill>
          <a:schemeClr val="bg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kern="1200" dirty="0" smtClean="0"/>
            <a:t>Estudos</a:t>
          </a:r>
          <a:endParaRPr lang="pt-BR" sz="1700" kern="1200" dirty="0"/>
        </a:p>
      </dsp:txBody>
      <dsp:txXfrm>
        <a:off x="4655436" y="1637598"/>
        <a:ext cx="747527" cy="747527"/>
      </dsp:txXfrm>
    </dsp:sp>
    <dsp:sp modelId="{0FE2FAE2-4E16-4A72-B1F8-A5830C594991}">
      <dsp:nvSpPr>
        <dsp:cNvPr id="0" name=""/>
        <dsp:cNvSpPr/>
      </dsp:nvSpPr>
      <dsp:spPr>
        <a:xfrm rot="16200000">
          <a:off x="4917146" y="1097983"/>
          <a:ext cx="224107" cy="3594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900" kern="1200"/>
        </a:p>
      </dsp:txBody>
      <dsp:txXfrm>
        <a:off x="4950762" y="1203486"/>
        <a:ext cx="156875" cy="215661"/>
      </dsp:txXfrm>
    </dsp:sp>
    <dsp:sp modelId="{CB7768CB-E84F-4E6F-B4A3-1B95757D3319}">
      <dsp:nvSpPr>
        <dsp:cNvPr id="0" name=""/>
        <dsp:cNvSpPr/>
      </dsp:nvSpPr>
      <dsp:spPr>
        <a:xfrm>
          <a:off x="4500618" y="2773"/>
          <a:ext cx="1057163" cy="1057163"/>
        </a:xfrm>
        <a:prstGeom prst="ellipse">
          <a:avLst/>
        </a:prstGeom>
        <a:solidFill>
          <a:schemeClr val="bg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kern="1200" dirty="0" smtClean="0"/>
            <a:t>Aspectos Regulatórios</a:t>
          </a:r>
          <a:endParaRPr lang="pt-BR" sz="900" kern="1200" dirty="0"/>
        </a:p>
      </dsp:txBody>
      <dsp:txXfrm>
        <a:off x="4655436" y="157591"/>
        <a:ext cx="747527" cy="747527"/>
      </dsp:txXfrm>
    </dsp:sp>
    <dsp:sp modelId="{81B10A79-5C38-467D-AC26-C8A4EFBDDE87}">
      <dsp:nvSpPr>
        <dsp:cNvPr id="0" name=""/>
        <dsp:cNvSpPr/>
      </dsp:nvSpPr>
      <dsp:spPr>
        <a:xfrm>
          <a:off x="5650807" y="1831644"/>
          <a:ext cx="224107" cy="3594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900" kern="1200"/>
        </a:p>
      </dsp:txBody>
      <dsp:txXfrm>
        <a:off x="5650807" y="1903531"/>
        <a:ext cx="156875" cy="215661"/>
      </dsp:txXfrm>
    </dsp:sp>
    <dsp:sp modelId="{A4147D56-8CAB-423F-A890-C1F97B93F21B}">
      <dsp:nvSpPr>
        <dsp:cNvPr id="0" name=""/>
        <dsp:cNvSpPr/>
      </dsp:nvSpPr>
      <dsp:spPr>
        <a:xfrm>
          <a:off x="5980625" y="1482780"/>
          <a:ext cx="1057163" cy="1057163"/>
        </a:xfrm>
        <a:prstGeom prst="ellipse">
          <a:avLst/>
        </a:prstGeom>
        <a:solidFill>
          <a:schemeClr val="bg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kern="1200" dirty="0" smtClean="0"/>
            <a:t>Demanda por transportes</a:t>
          </a:r>
          <a:endParaRPr lang="pt-BR" sz="900" kern="1200" dirty="0"/>
        </a:p>
      </dsp:txBody>
      <dsp:txXfrm>
        <a:off x="6135443" y="1637598"/>
        <a:ext cx="747527" cy="747527"/>
      </dsp:txXfrm>
    </dsp:sp>
    <dsp:sp modelId="{F502A0B9-85A8-4E1F-B6F7-E3A48148C553}">
      <dsp:nvSpPr>
        <dsp:cNvPr id="0" name=""/>
        <dsp:cNvSpPr/>
      </dsp:nvSpPr>
      <dsp:spPr>
        <a:xfrm rot="5400000">
          <a:off x="4917146" y="2565305"/>
          <a:ext cx="224107" cy="3594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900" kern="1200"/>
        </a:p>
      </dsp:txBody>
      <dsp:txXfrm>
        <a:off x="4950762" y="2603576"/>
        <a:ext cx="156875" cy="215661"/>
      </dsp:txXfrm>
    </dsp:sp>
    <dsp:sp modelId="{C09BDD57-19F4-4236-9031-826EB32E9974}">
      <dsp:nvSpPr>
        <dsp:cNvPr id="0" name=""/>
        <dsp:cNvSpPr/>
      </dsp:nvSpPr>
      <dsp:spPr>
        <a:xfrm>
          <a:off x="4500618" y="2962788"/>
          <a:ext cx="1057163" cy="1057163"/>
        </a:xfrm>
        <a:prstGeom prst="ellipse">
          <a:avLst/>
        </a:prstGeom>
        <a:solidFill>
          <a:schemeClr val="bg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kern="1200" dirty="0" smtClean="0"/>
            <a:t>Fretes e Custos</a:t>
          </a:r>
          <a:endParaRPr lang="pt-BR" sz="900" kern="1200" dirty="0"/>
        </a:p>
      </dsp:txBody>
      <dsp:txXfrm>
        <a:off x="4655436" y="3117606"/>
        <a:ext cx="747527" cy="747527"/>
      </dsp:txXfrm>
    </dsp:sp>
    <dsp:sp modelId="{2F7876DD-533C-4B45-B360-543593EB710D}">
      <dsp:nvSpPr>
        <dsp:cNvPr id="0" name=""/>
        <dsp:cNvSpPr/>
      </dsp:nvSpPr>
      <dsp:spPr>
        <a:xfrm rot="10800000">
          <a:off x="4183485" y="1831644"/>
          <a:ext cx="224107" cy="3594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900" kern="1200"/>
        </a:p>
      </dsp:txBody>
      <dsp:txXfrm rot="10800000">
        <a:off x="4250717" y="1903531"/>
        <a:ext cx="156875" cy="215661"/>
      </dsp:txXfrm>
    </dsp:sp>
    <dsp:sp modelId="{C02246A3-8102-4E01-89CD-28D8F5435143}">
      <dsp:nvSpPr>
        <dsp:cNvPr id="0" name=""/>
        <dsp:cNvSpPr/>
      </dsp:nvSpPr>
      <dsp:spPr>
        <a:xfrm>
          <a:off x="3020611" y="1482780"/>
          <a:ext cx="1057163" cy="1057163"/>
        </a:xfrm>
        <a:prstGeom prst="ellipse">
          <a:avLst/>
        </a:prstGeom>
        <a:solidFill>
          <a:schemeClr val="bg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kern="1200" dirty="0" smtClean="0"/>
            <a:t>Especificidades dos Modais</a:t>
          </a:r>
          <a:endParaRPr lang="pt-BR" sz="900" kern="1200" dirty="0"/>
        </a:p>
      </dsp:txBody>
      <dsp:txXfrm>
        <a:off x="3175429" y="1637598"/>
        <a:ext cx="747527" cy="7475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2400D-10A0-42BB-96CE-0F65B32455C1}" type="datetimeFigureOut">
              <a:rPr lang="pt-BR" smtClean="0"/>
              <a:t>23/10/2017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2B23E-13E6-4021-885D-DF8BC05DF4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1524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Esta apresentação demonstra os novos recursos do PowerPoint e é visualizada com melhor resolução no modo Apresentação de Slides. Esses slides foram projetados para fornecer a você idéias excelentes de criação de apresentações no PowerPoint 2010.</a:t>
            </a:r>
          </a:p>
          <a:p>
            <a:endParaRPr lang="pt-BR" dirty="0" smtClean="0"/>
          </a:p>
          <a:p>
            <a:r>
              <a:rPr lang="pt-BR" dirty="0" smtClean="0"/>
              <a:t>Para obter mais exemplos de modelos, clique na guia Arquivo e, na guia Novo, clique em Exemplos de Modelos.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smtClean="0">
                <a:solidFill>
                  <a:prstClr val="black"/>
                </a:solidFill>
              </a:rPr>
              <a:pPr/>
              <a:t>1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312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smtClean="0">
                <a:solidFill>
                  <a:prstClr val="black"/>
                </a:solidFill>
              </a:rPr>
              <a:pPr/>
              <a:t>2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506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smtClean="0">
                <a:solidFill>
                  <a:prstClr val="black"/>
                </a:solidFill>
              </a:rPr>
              <a:pPr/>
              <a:t>28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209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722C-363E-47D9-9A81-1DC900E13799}" type="datetimeFigureOut">
              <a:rPr lang="pt-BR" smtClean="0"/>
              <a:t>23/10/2017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1D69B-B349-40E2-BCEB-0F5A9313DF6B}" type="slidenum">
              <a:rPr lang="pt-BR" smtClean="0"/>
              <a:t>‹nº›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311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722C-363E-47D9-9A81-1DC900E13799}" type="datetimeFigureOut">
              <a:rPr lang="pt-BR" smtClean="0"/>
              <a:t>23/10/2017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1D69B-B349-40E2-BCEB-0F5A9313DF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2321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722C-363E-47D9-9A81-1DC900E13799}" type="datetimeFigureOut">
              <a:rPr lang="pt-BR" smtClean="0"/>
              <a:t>23/10/2017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1D69B-B349-40E2-BCEB-0F5A9313DF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2075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722C-363E-47D9-9A81-1DC900E13799}" type="datetimeFigureOut">
              <a:rPr lang="pt-BR" smtClean="0"/>
              <a:t>23/10/2017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1D69B-B349-40E2-BCEB-0F5A9313DF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7818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722C-363E-47D9-9A81-1DC900E13799}" type="datetimeFigureOut">
              <a:rPr lang="pt-BR" smtClean="0"/>
              <a:t>23/10/2017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1D69B-B349-40E2-BCEB-0F5A9313DF6B}" type="slidenum">
              <a:rPr lang="pt-BR" smtClean="0"/>
              <a:t>‹nº›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3997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722C-363E-47D9-9A81-1DC900E13799}" type="datetimeFigureOut">
              <a:rPr lang="pt-BR" smtClean="0"/>
              <a:t>23/10/2017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1D69B-B349-40E2-BCEB-0F5A9313DF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27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722C-363E-47D9-9A81-1DC900E13799}" type="datetimeFigureOut">
              <a:rPr lang="pt-BR" smtClean="0"/>
              <a:t>23/10/2017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1D69B-B349-40E2-BCEB-0F5A9313DF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426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722C-363E-47D9-9A81-1DC900E13799}" type="datetimeFigureOut">
              <a:rPr lang="pt-BR" smtClean="0"/>
              <a:t>23/10/2017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1D69B-B349-40E2-BCEB-0F5A9313DF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2482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722C-363E-47D9-9A81-1DC900E13799}" type="datetimeFigureOut">
              <a:rPr lang="pt-BR" smtClean="0"/>
              <a:t>23/10/2017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1D69B-B349-40E2-BCEB-0F5A9313DF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8829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355722C-363E-47D9-9A81-1DC900E13799}" type="datetimeFigureOut">
              <a:rPr lang="pt-BR" smtClean="0"/>
              <a:t>23/10/2017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DD1D69B-B349-40E2-BCEB-0F5A9313DF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442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722C-363E-47D9-9A81-1DC900E13799}" type="datetimeFigureOut">
              <a:rPr lang="pt-BR" smtClean="0"/>
              <a:t>23/10/2017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1D69B-B349-40E2-BCEB-0F5A9313DF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814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355722C-363E-47D9-9A81-1DC900E13799}" type="datetimeFigureOut">
              <a:rPr lang="pt-BR" smtClean="0"/>
              <a:t>23/10/2017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DD1D69B-B349-40E2-BCEB-0F5A9313DF6B}" type="slidenum">
              <a:rPr lang="pt-BR" smtClean="0"/>
              <a:t>‹nº›</a:t>
            </a:fld>
            <a:endParaRPr lang="pt-B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1085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90717" y="6014579"/>
            <a:ext cx="7383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prstClr val="black"/>
                </a:solidFill>
              </a:rPr>
              <a:t>Brasília, 23 </a:t>
            </a:r>
            <a:r>
              <a:rPr lang="pt-BR" dirty="0">
                <a:solidFill>
                  <a:prstClr val="black"/>
                </a:solidFill>
              </a:rPr>
              <a:t>de </a:t>
            </a:r>
            <a:r>
              <a:rPr lang="pt-BR" dirty="0" smtClean="0">
                <a:solidFill>
                  <a:prstClr val="black"/>
                </a:solidFill>
              </a:rPr>
              <a:t>outubro de 2017</a:t>
            </a:r>
            <a:endParaRPr lang="pt-BR" dirty="0">
              <a:solidFill>
                <a:prstClr val="black"/>
              </a:solidFill>
            </a:endParaRPr>
          </a:p>
          <a:p>
            <a:pPr algn="ctr"/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7" name="Retângulo 6"/>
          <p:cNvSpPr>
            <a:spLocks noChangeArrowheads="1"/>
          </p:cNvSpPr>
          <p:nvPr/>
        </p:nvSpPr>
        <p:spPr bwMode="auto">
          <a:xfrm>
            <a:off x="4911851" y="4825138"/>
            <a:ext cx="23408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t-BR" altLang="pt-BR" b="1" dirty="0">
                <a:solidFill>
                  <a:prstClr val="black"/>
                </a:solidFill>
              </a:rPr>
              <a:t>ADALBERTO TOKARSKI</a:t>
            </a:r>
          </a:p>
          <a:p>
            <a:pPr algn="ctr"/>
            <a:r>
              <a:rPr lang="pt-BR" altLang="pt-BR" b="1" dirty="0" smtClean="0">
                <a:solidFill>
                  <a:prstClr val="black"/>
                </a:solidFill>
              </a:rPr>
              <a:t>Diretor-Geral</a:t>
            </a:r>
            <a:endParaRPr lang="pt-BR" altLang="pt-BR" b="1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696995" y="3266365"/>
            <a:ext cx="90213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 smtClean="0"/>
              <a:t>ESTUDO DA PRÁTICA REGULATÓRIA, VANTAGENS COMPETITIVAS E OFERTA E DEMANDA DE CARGA ENTRE OS PAÍSES SIGNATÁRIOS DO ACORDO DA HIDROVIA PARAGUA-PARANÁ</a:t>
            </a:r>
            <a:endParaRPr lang="pt-BR" sz="2000" i="1" cap="all" dirty="0">
              <a:solidFill>
                <a:prstClr val="black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270139" y="230463"/>
            <a:ext cx="9420107" cy="614522"/>
          </a:xfrm>
        </p:spPr>
        <p:txBody>
          <a:bodyPr anchor="t" anchorCtr="0">
            <a:noAutofit/>
          </a:bodyPr>
          <a:lstStyle/>
          <a:p>
            <a:pPr algn="l"/>
            <a:r>
              <a:rPr lang="pt-BR" sz="3200" b="1" dirty="0">
                <a:solidFill>
                  <a:schemeClr val="tx2">
                    <a:lumMod val="75000"/>
                  </a:schemeClr>
                </a:solidFill>
              </a:rPr>
              <a:t>Agência Nacional de Transportes Aquaviários</a:t>
            </a:r>
            <a:br>
              <a:rPr lang="pt-BR" sz="32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pt-BR" sz="20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t-BR" sz="2000" b="1" dirty="0">
                <a:solidFill>
                  <a:schemeClr val="tx2">
                    <a:lumMod val="75000"/>
                  </a:schemeClr>
                </a:solidFill>
              </a:rPr>
            </a:br>
            <a:endParaRPr lang="pt-BR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l="12433" t="14655" r="75068" b="75615"/>
          <a:stretch/>
        </p:blipFill>
        <p:spPr>
          <a:xfrm>
            <a:off x="172995" y="88127"/>
            <a:ext cx="1524000" cy="667265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1355582" y="1304136"/>
            <a:ext cx="945337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b="0" i="0" dirty="0" smtClean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Audiência Pública conjunta do Grupo Parlamentar Brasil – Argentina </a:t>
            </a:r>
          </a:p>
          <a:p>
            <a:pPr algn="ctr"/>
            <a:r>
              <a:rPr lang="pt-BR" sz="1600" b="0" i="0" dirty="0" smtClean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Senado Federal/Câmara dos Deputados </a:t>
            </a:r>
          </a:p>
          <a:p>
            <a:pPr algn="ctr"/>
            <a:r>
              <a:rPr lang="pt-BR" sz="1600" b="0" i="0" dirty="0" smtClean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Comissão de Relações Exteriores e Defesa Nacional</a:t>
            </a:r>
            <a:endParaRPr lang="pt-BR" sz="1600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/>
          <a:srcRect l="19865" t="15736" r="72094" b="80541"/>
          <a:stretch/>
        </p:blipFill>
        <p:spPr>
          <a:xfrm>
            <a:off x="10354166" y="200001"/>
            <a:ext cx="1702523" cy="44351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/>
          <a:srcRect l="29953" t="5917" r="57573" b="7840"/>
          <a:stretch/>
        </p:blipFill>
        <p:spPr>
          <a:xfrm>
            <a:off x="9766107" y="1402591"/>
            <a:ext cx="952222" cy="61733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/>
          <a:srcRect l="58282" r="28895" b="3264"/>
          <a:stretch/>
        </p:blipFill>
        <p:spPr>
          <a:xfrm>
            <a:off x="1355582" y="1384892"/>
            <a:ext cx="922790" cy="65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6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3100" b="1" dirty="0" smtClean="0"/>
              <a:t>PRÁTICA REGULATÓRIA, VANTAGENS COMPETITIVAS E OFERTA E DEMANDA - HIDROVIA PARAGUA-PARANÁ</a:t>
            </a:r>
            <a:r>
              <a:rPr lang="pt-BR" i="1" cap="all" dirty="0">
                <a:solidFill>
                  <a:prstClr val="black"/>
                </a:solidFill>
              </a:rPr>
              <a:t/>
            </a:r>
            <a:br>
              <a:rPr lang="pt-BR" i="1" cap="all" dirty="0">
                <a:solidFill>
                  <a:prstClr val="black"/>
                </a:solidFill>
              </a:rPr>
            </a:b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/>
          <a:srcRect l="16148" t="19460" r="16757" b="13754"/>
          <a:stretch/>
        </p:blipFill>
        <p:spPr>
          <a:xfrm>
            <a:off x="1103870" y="1698497"/>
            <a:ext cx="9753600" cy="4580238"/>
          </a:xfrm>
          <a:prstGeom prst="rect">
            <a:avLst/>
          </a:prstGeom>
          <a:effectLst>
            <a:glow rad="139700">
              <a:schemeClr val="tx2">
                <a:lumMod val="20000"/>
                <a:lumOff val="80000"/>
                <a:alpha val="40000"/>
              </a:schemeClr>
            </a:glow>
            <a:outerShdw blurRad="50800" dist="50800" dir="5400000" algn="ctr" rotWithShape="0">
              <a:schemeClr val="bg2">
                <a:alpha val="40000"/>
              </a:schemeClr>
            </a:outerShdw>
          </a:effectLst>
        </p:spPr>
      </p:pic>
      <p:sp>
        <p:nvSpPr>
          <p:cNvPr id="7" name="Retângulo 6"/>
          <p:cNvSpPr/>
          <p:nvPr/>
        </p:nvSpPr>
        <p:spPr>
          <a:xfrm>
            <a:off x="3580375" y="1321356"/>
            <a:ext cx="4433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i="0" u="none" strike="noStrike" baseline="0" dirty="0" smtClean="0">
                <a:solidFill>
                  <a:srgbClr val="000000"/>
                </a:solidFill>
                <a:latin typeface="Panton Black Caps"/>
              </a:rPr>
              <a:t>Fluxograma – Resumo das</a:t>
            </a:r>
            <a:r>
              <a:rPr lang="pt-BR" b="1" i="0" u="none" strike="noStrike" dirty="0" smtClean="0">
                <a:solidFill>
                  <a:srgbClr val="000000"/>
                </a:solidFill>
                <a:latin typeface="Panton Black Caps"/>
              </a:rPr>
              <a:t> Atividades</a:t>
            </a:r>
            <a:r>
              <a:rPr lang="pt-BR" b="1" i="0" u="none" strike="noStrike" baseline="0" dirty="0" smtClean="0">
                <a:solidFill>
                  <a:srgbClr val="000000"/>
                </a:solidFill>
                <a:latin typeface="Panton Black Caps"/>
              </a:rPr>
              <a:t> </a:t>
            </a:r>
            <a:endParaRPr lang="pt-BR" b="1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l="12433" t="14655" r="75068" b="75615"/>
          <a:stretch/>
        </p:blipFill>
        <p:spPr>
          <a:xfrm>
            <a:off x="196871" y="6434333"/>
            <a:ext cx="900410" cy="39423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/>
          <a:srcRect l="19865" t="15736" r="72094" b="80541"/>
          <a:stretch/>
        </p:blipFill>
        <p:spPr>
          <a:xfrm>
            <a:off x="10397400" y="6434333"/>
            <a:ext cx="1516559" cy="39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2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3100" b="1" dirty="0" smtClean="0"/>
              <a:t>PRÁTICA REGULATÓRIA, VANTAGENS COMPETITIVAS E OFERTA E DEMANDA - HIDROVIA PARAGUA-PARANÁ</a:t>
            </a:r>
            <a:r>
              <a:rPr lang="pt-BR" i="1" cap="all" dirty="0">
                <a:solidFill>
                  <a:prstClr val="black"/>
                </a:solidFill>
              </a:rPr>
              <a:t/>
            </a:r>
            <a:br>
              <a:rPr lang="pt-BR" i="1" cap="all" dirty="0">
                <a:solidFill>
                  <a:prstClr val="black"/>
                </a:solidFill>
              </a:rPr>
            </a:b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855899" y="1720931"/>
            <a:ext cx="376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i="0" u="none" strike="noStrike" baseline="0" dirty="0" smtClean="0">
                <a:solidFill>
                  <a:srgbClr val="000000"/>
                </a:solidFill>
                <a:latin typeface="Panton"/>
              </a:rPr>
              <a:t>Condições gerais de navegação 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l="13108" t="40360" r="58311" b="17238"/>
          <a:stretch/>
        </p:blipFill>
        <p:spPr>
          <a:xfrm>
            <a:off x="647076" y="2114251"/>
            <a:ext cx="4797379" cy="4003485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069267" y="5772392"/>
            <a:ext cx="3715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Perfil Topográfico da Hidrovia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4518454" y="1260293"/>
            <a:ext cx="2987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Eixo - Infraestrutura</a:t>
            </a:r>
            <a:endParaRPr lang="pt-BR" b="1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/>
          <a:srcRect l="12433" t="14655" r="75068" b="75615"/>
          <a:stretch/>
        </p:blipFill>
        <p:spPr>
          <a:xfrm>
            <a:off x="196871" y="6434333"/>
            <a:ext cx="900410" cy="394234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4"/>
          <a:srcRect l="19865" t="15736" r="72094" b="80541"/>
          <a:stretch/>
        </p:blipFill>
        <p:spPr>
          <a:xfrm>
            <a:off x="10397400" y="6434333"/>
            <a:ext cx="1516559" cy="39507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342077" y="3330429"/>
            <a:ext cx="4448273" cy="120032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Além das condições de navegação para o território brasileiro, foram realizados levantamentos de Instalações portuárias e estaleiros em todos os países signatários.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6495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3100" b="1" dirty="0" smtClean="0"/>
              <a:t>PRÁTICA REGULATÓRIA, VANTAGENS COMPETITIVAS E OFERTA E DEMANDA - HIDROVIA PARAGUA-PARANÁ</a:t>
            </a:r>
            <a:r>
              <a:rPr lang="pt-BR" i="1" cap="all" dirty="0">
                <a:solidFill>
                  <a:prstClr val="black"/>
                </a:solidFill>
              </a:rPr>
              <a:t/>
            </a:r>
            <a:br>
              <a:rPr lang="pt-BR" i="1" cap="all" dirty="0">
                <a:solidFill>
                  <a:prstClr val="black"/>
                </a:solidFill>
              </a:rPr>
            </a:b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/>
          <a:srcRect l="44527" t="56336" r="15270" b="13994"/>
          <a:stretch/>
        </p:blipFill>
        <p:spPr>
          <a:xfrm>
            <a:off x="196871" y="2553729"/>
            <a:ext cx="6213390" cy="2579339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96871" y="2256133"/>
            <a:ext cx="3715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Comboios Utilizados – Por Trecho</a:t>
            </a:r>
            <a:endParaRPr lang="pt-BR" b="1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920" y="3068998"/>
            <a:ext cx="4216759" cy="1769205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8014621" y="2625465"/>
            <a:ext cx="4943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Comboio Tramo Sul</a:t>
            </a:r>
            <a:endParaRPr lang="pt-BR" b="1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/>
          <a:srcRect l="12433" t="14655" r="75068" b="75615"/>
          <a:stretch/>
        </p:blipFill>
        <p:spPr>
          <a:xfrm>
            <a:off x="196871" y="6434333"/>
            <a:ext cx="900410" cy="394234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/>
          <a:srcRect l="19865" t="15736" r="72094" b="80541"/>
          <a:stretch/>
        </p:blipFill>
        <p:spPr>
          <a:xfrm>
            <a:off x="10397400" y="6434333"/>
            <a:ext cx="1516559" cy="395071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4518454" y="1260293"/>
            <a:ext cx="2987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Eixo - Infraestrutura</a:t>
            </a:r>
            <a:endParaRPr lang="pt-BR" b="1" dirty="0"/>
          </a:p>
        </p:txBody>
      </p:sp>
      <p:sp>
        <p:nvSpPr>
          <p:cNvPr id="4" name="Retângulo 3"/>
          <p:cNvSpPr/>
          <p:nvPr/>
        </p:nvSpPr>
        <p:spPr>
          <a:xfrm>
            <a:off x="7826312" y="4881406"/>
            <a:ext cx="25710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 smtClean="0"/>
              <a:t>Sentido: </a:t>
            </a:r>
            <a:r>
              <a:rPr lang="pt-BR" sz="1400" dirty="0"/>
              <a:t>Corumbá (MS) - Jusante</a:t>
            </a:r>
          </a:p>
        </p:txBody>
      </p:sp>
    </p:spTree>
    <p:extLst>
      <p:ext uri="{BB962C8B-B14F-4D97-AF65-F5344CB8AC3E}">
        <p14:creationId xmlns:p14="http://schemas.microsoft.com/office/powerpoint/2010/main" val="282891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16200000">
            <a:off x="-4753808" y="242640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1800" b="1" dirty="0" smtClean="0"/>
              <a:t>PRÁTICA REGULATÓRIA, VANTAGENS COMPETITIVAS E OFERTA E </a:t>
            </a:r>
            <a:br>
              <a:rPr lang="pt-BR" sz="1800" b="1" dirty="0" smtClean="0"/>
            </a:br>
            <a:r>
              <a:rPr lang="pt-BR" sz="1800" b="1" dirty="0" smtClean="0"/>
              <a:t>DEMANDA - HIDROVIA PARAGUA-PARANÁ</a:t>
            </a:r>
            <a:r>
              <a:rPr lang="pt-BR" sz="2800" i="1" cap="all" dirty="0">
                <a:solidFill>
                  <a:prstClr val="black"/>
                </a:solidFill>
              </a:rPr>
              <a:t/>
            </a:r>
            <a:br>
              <a:rPr lang="pt-BR" sz="2800" i="1" cap="all" dirty="0">
                <a:solidFill>
                  <a:prstClr val="black"/>
                </a:solidFill>
              </a:rPr>
            </a:br>
            <a:endParaRPr lang="pt-BR" sz="2800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 rot="5400000">
            <a:off x="7171042" y="4617829"/>
            <a:ext cx="9484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pt-BR" sz="2000" b="1" i="0" u="none" strike="noStrike" baseline="0" dirty="0" smtClean="0">
                <a:solidFill>
                  <a:srgbClr val="000000"/>
                </a:solidFill>
                <a:latin typeface="Panton"/>
              </a:rPr>
              <a:t>Levantamento</a:t>
            </a:r>
            <a:r>
              <a:rPr lang="pt-BR" sz="2000" b="1" i="0" u="none" strike="noStrike" dirty="0" smtClean="0">
                <a:solidFill>
                  <a:srgbClr val="000000"/>
                </a:solidFill>
                <a:latin typeface="Panton"/>
              </a:rPr>
              <a:t> da Rede de Transportes da Região</a:t>
            </a:r>
            <a:endParaRPr lang="pt-BR" sz="20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1555035" y="1260387"/>
            <a:ext cx="1721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Hidrovias</a:t>
            </a:r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/>
          <a:srcRect l="34460" t="10570" r="30878" b="3905"/>
          <a:stretch/>
        </p:blipFill>
        <p:spPr>
          <a:xfrm>
            <a:off x="4099117" y="27982"/>
            <a:ext cx="4861561" cy="674742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/>
          <a:srcRect l="12433" t="14655" r="75068" b="75615"/>
          <a:stretch/>
        </p:blipFill>
        <p:spPr>
          <a:xfrm>
            <a:off x="196871" y="6434333"/>
            <a:ext cx="900410" cy="39423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/>
          <a:srcRect l="19865" t="15736" r="72094" b="80541"/>
          <a:stretch/>
        </p:blipFill>
        <p:spPr>
          <a:xfrm>
            <a:off x="10397400" y="6434333"/>
            <a:ext cx="1516559" cy="395071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057069" y="172898"/>
            <a:ext cx="2987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Eixo - Infraestrutura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30754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16200000">
            <a:off x="-4753808" y="242640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1800" b="1" dirty="0" smtClean="0"/>
              <a:t>PRÁTICA REGULATÓRIA, VANTAGENS COMPETITIVAS E OFERTA E </a:t>
            </a:r>
            <a:br>
              <a:rPr lang="pt-BR" sz="1800" b="1" dirty="0" smtClean="0"/>
            </a:br>
            <a:r>
              <a:rPr lang="pt-BR" sz="1800" b="1" dirty="0" smtClean="0"/>
              <a:t>DEMANDA - HIDROVIA PARAGUA-PARANÁ</a:t>
            </a:r>
            <a:r>
              <a:rPr lang="pt-BR" sz="2800" i="1" cap="all" dirty="0">
                <a:solidFill>
                  <a:prstClr val="black"/>
                </a:solidFill>
              </a:rPr>
              <a:t/>
            </a:r>
            <a:br>
              <a:rPr lang="pt-BR" sz="2800" i="1" cap="all" dirty="0">
                <a:solidFill>
                  <a:prstClr val="black"/>
                </a:solidFill>
              </a:rPr>
            </a:br>
            <a:endParaRPr lang="pt-BR" sz="2800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 rot="5400000">
            <a:off x="7171042" y="4617829"/>
            <a:ext cx="9484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pt-BR" sz="2000" b="1" i="0" u="none" strike="noStrike" baseline="0" dirty="0" smtClean="0">
                <a:solidFill>
                  <a:srgbClr val="000000"/>
                </a:solidFill>
                <a:latin typeface="Panton"/>
              </a:rPr>
              <a:t>Levantamento</a:t>
            </a:r>
            <a:r>
              <a:rPr lang="pt-BR" sz="2000" b="1" i="0" u="none" strike="noStrike" dirty="0" smtClean="0">
                <a:solidFill>
                  <a:srgbClr val="000000"/>
                </a:solidFill>
                <a:latin typeface="Panton"/>
              </a:rPr>
              <a:t> da Rede de Transportes da Região</a:t>
            </a:r>
            <a:endParaRPr lang="pt-BR" sz="2000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794" y="0"/>
            <a:ext cx="4758090" cy="6598508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1671897" y="1268854"/>
            <a:ext cx="2070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Rodovias</a:t>
            </a:r>
            <a:endParaRPr lang="pt-BR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/>
          <a:srcRect l="12433" t="14655" r="75068" b="75615"/>
          <a:stretch/>
        </p:blipFill>
        <p:spPr>
          <a:xfrm>
            <a:off x="196871" y="6434333"/>
            <a:ext cx="900410" cy="394234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/>
          <a:srcRect l="19865" t="15736" r="72094" b="80541"/>
          <a:stretch/>
        </p:blipFill>
        <p:spPr>
          <a:xfrm>
            <a:off x="10397400" y="6434333"/>
            <a:ext cx="1516559" cy="395071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057069" y="172898"/>
            <a:ext cx="2987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Eixo - Infraestrutura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64738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16200000">
            <a:off x="-4753808" y="242640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1800" b="1" dirty="0" smtClean="0"/>
              <a:t>PRÁTICA REGULATÓRIA, VANTAGENS COMPETITIVAS E OFERTA E </a:t>
            </a:r>
            <a:br>
              <a:rPr lang="pt-BR" sz="1800" b="1" dirty="0" smtClean="0"/>
            </a:br>
            <a:r>
              <a:rPr lang="pt-BR" sz="1800" b="1" dirty="0" smtClean="0"/>
              <a:t>DEMANDA - HIDROVIA PARAGUA-PARANÁ</a:t>
            </a:r>
            <a:r>
              <a:rPr lang="pt-BR" sz="2800" i="1" cap="all" dirty="0">
                <a:solidFill>
                  <a:prstClr val="black"/>
                </a:solidFill>
              </a:rPr>
              <a:t/>
            </a:r>
            <a:br>
              <a:rPr lang="pt-BR" sz="2800" i="1" cap="all" dirty="0">
                <a:solidFill>
                  <a:prstClr val="black"/>
                </a:solidFill>
              </a:rPr>
            </a:br>
            <a:endParaRPr lang="pt-BR" sz="2800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 rot="5400000">
            <a:off x="7171042" y="4617829"/>
            <a:ext cx="9484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pt-BR" sz="2000" b="1" i="0" u="none" strike="noStrike" baseline="0" dirty="0" smtClean="0">
                <a:solidFill>
                  <a:srgbClr val="000000"/>
                </a:solidFill>
                <a:latin typeface="Panton"/>
              </a:rPr>
              <a:t>Levantamento</a:t>
            </a:r>
            <a:r>
              <a:rPr lang="pt-BR" sz="2000" b="1" i="0" u="none" strike="noStrike" dirty="0" smtClean="0">
                <a:solidFill>
                  <a:srgbClr val="000000"/>
                </a:solidFill>
                <a:latin typeface="Panton"/>
              </a:rPr>
              <a:t> da Rede de Transportes da Região</a:t>
            </a:r>
            <a:endParaRPr lang="pt-BR" sz="20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489273" y="1245912"/>
            <a:ext cx="1721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Ferrovias</a:t>
            </a:r>
            <a:endParaRPr lang="pt-BR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796" y="26675"/>
            <a:ext cx="4794995" cy="660477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/>
          <a:srcRect l="12433" t="14655" r="75068" b="75615"/>
          <a:stretch/>
        </p:blipFill>
        <p:spPr>
          <a:xfrm>
            <a:off x="196871" y="6434333"/>
            <a:ext cx="900410" cy="39423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/>
          <a:srcRect l="19865" t="15736" r="72094" b="80541"/>
          <a:stretch/>
        </p:blipFill>
        <p:spPr>
          <a:xfrm>
            <a:off x="10397400" y="6434333"/>
            <a:ext cx="1516559" cy="395071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057069" y="172898"/>
            <a:ext cx="2987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Eixo - Infraestrutura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50295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16200000">
            <a:off x="-4753808" y="242640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1800" b="1" dirty="0" smtClean="0"/>
              <a:t>PRÁTICA REGULATÓRIA, VANTAGENS COMPETITIVAS E OFERTA E </a:t>
            </a:r>
            <a:br>
              <a:rPr lang="pt-BR" sz="1800" b="1" dirty="0" smtClean="0"/>
            </a:br>
            <a:r>
              <a:rPr lang="pt-BR" sz="1800" b="1" dirty="0" smtClean="0"/>
              <a:t>DEMANDA - HIDROVIA PARAGUA-PARANÁ</a:t>
            </a:r>
            <a:r>
              <a:rPr lang="pt-BR" sz="2800" i="1" cap="all" dirty="0">
                <a:solidFill>
                  <a:prstClr val="black"/>
                </a:solidFill>
              </a:rPr>
              <a:t/>
            </a:r>
            <a:br>
              <a:rPr lang="pt-BR" sz="2800" i="1" cap="all" dirty="0">
                <a:solidFill>
                  <a:prstClr val="black"/>
                </a:solidFill>
              </a:rPr>
            </a:br>
            <a:endParaRPr lang="pt-BR" sz="28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32162" t="7447" r="27703" b="4384"/>
          <a:stretch/>
        </p:blipFill>
        <p:spPr>
          <a:xfrm>
            <a:off x="3705430" y="158188"/>
            <a:ext cx="5799439" cy="667037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170570" y="1256151"/>
            <a:ext cx="2607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Todos os Modais</a:t>
            </a:r>
            <a:endParaRPr lang="pt-BR" dirty="0"/>
          </a:p>
        </p:txBody>
      </p:sp>
      <p:sp>
        <p:nvSpPr>
          <p:cNvPr id="11" name="Espaço Reservado para Conteúdo 5"/>
          <p:cNvSpPr txBox="1">
            <a:spLocks/>
          </p:cNvSpPr>
          <p:nvPr/>
        </p:nvSpPr>
        <p:spPr>
          <a:xfrm rot="5400000">
            <a:off x="8804007" y="2984864"/>
            <a:ext cx="6218410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t-BR" sz="2000" b="1" dirty="0" smtClean="0">
                <a:solidFill>
                  <a:srgbClr val="000000"/>
                </a:solidFill>
                <a:latin typeface="Panton"/>
              </a:rPr>
              <a:t>Levantamento da Rede de Transportes da Região</a:t>
            </a:r>
            <a:endParaRPr lang="pt-BR" sz="2000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/>
          <a:srcRect l="12433" t="14655" r="75068" b="75615"/>
          <a:stretch/>
        </p:blipFill>
        <p:spPr>
          <a:xfrm>
            <a:off x="196871" y="6434333"/>
            <a:ext cx="900410" cy="39423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/>
          <a:srcRect l="19865" t="15736" r="72094" b="80541"/>
          <a:stretch/>
        </p:blipFill>
        <p:spPr>
          <a:xfrm>
            <a:off x="10397400" y="6434333"/>
            <a:ext cx="1516559" cy="395071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057069" y="172898"/>
            <a:ext cx="2987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Eixo - Infraestrutura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73249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3100" b="1" dirty="0" smtClean="0"/>
              <a:t>PRÁTICA REGULATÓRIA, VANTAGENS COMPETITIVAS E OFERTA E DEMANDA - HIDROVIA PARAGUA-PARANÁ</a:t>
            </a:r>
            <a:r>
              <a:rPr lang="pt-BR" i="1" cap="all" dirty="0">
                <a:solidFill>
                  <a:prstClr val="black"/>
                </a:solidFill>
              </a:rPr>
              <a:t/>
            </a:r>
            <a:br>
              <a:rPr lang="pt-BR" i="1" cap="all" dirty="0">
                <a:solidFill>
                  <a:prstClr val="black"/>
                </a:solidFill>
              </a:rPr>
            </a:br>
            <a:endParaRPr lang="pt-BR" dirty="0"/>
          </a:p>
        </p:txBody>
      </p:sp>
      <p:sp>
        <p:nvSpPr>
          <p:cNvPr id="9" name="Espaço Reservado para Conteúdo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 smtClean="0"/>
              <a:t>Custos – Levantamento para Simulações Logísticas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l="44730" t="43363" r="24594" b="31652"/>
          <a:stretch/>
        </p:blipFill>
        <p:spPr>
          <a:xfrm>
            <a:off x="1097280" y="2695648"/>
            <a:ext cx="6792704" cy="3112079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/>
          <a:srcRect l="12433" t="14655" r="75068" b="75615"/>
          <a:stretch/>
        </p:blipFill>
        <p:spPr>
          <a:xfrm>
            <a:off x="196871" y="6434333"/>
            <a:ext cx="900410" cy="394234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/>
          <a:srcRect l="19865" t="15736" r="72094" b="80541"/>
          <a:stretch/>
        </p:blipFill>
        <p:spPr>
          <a:xfrm>
            <a:off x="10397400" y="6434333"/>
            <a:ext cx="1516559" cy="395071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4518454" y="1260293"/>
            <a:ext cx="2987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Eixo - Mercado</a:t>
            </a:r>
            <a:endParaRPr lang="pt-BR" b="1" dirty="0"/>
          </a:p>
        </p:txBody>
      </p:sp>
      <p:sp>
        <p:nvSpPr>
          <p:cNvPr id="10" name="Seta para a direita 9"/>
          <p:cNvSpPr/>
          <p:nvPr/>
        </p:nvSpPr>
        <p:spPr>
          <a:xfrm>
            <a:off x="8093676" y="2991425"/>
            <a:ext cx="740462" cy="467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9037830" y="2763380"/>
            <a:ext cx="1713471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Levantamento para simulações logísticas</a:t>
            </a:r>
            <a:endParaRPr lang="pt-BR" dirty="0"/>
          </a:p>
        </p:txBody>
      </p:sp>
      <p:sp>
        <p:nvSpPr>
          <p:cNvPr id="14" name="Seta para a direita 13"/>
          <p:cNvSpPr/>
          <p:nvPr/>
        </p:nvSpPr>
        <p:spPr>
          <a:xfrm>
            <a:off x="8093676" y="4604356"/>
            <a:ext cx="740462" cy="467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9037829" y="4376311"/>
            <a:ext cx="1713471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Levantamento para análises das diferenças regulatórias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5644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3100" b="1" dirty="0" smtClean="0"/>
              <a:t>PRÁTICA REGULATÓRIA, VANTAGENS COMPETITIVAS E OFERTA E DEMANDA - HIDROVIA PARAGUA-PARANÁ</a:t>
            </a:r>
            <a:r>
              <a:rPr lang="pt-BR" i="1" cap="all" dirty="0">
                <a:solidFill>
                  <a:prstClr val="black"/>
                </a:solidFill>
              </a:rPr>
              <a:t/>
            </a:r>
            <a:br>
              <a:rPr lang="pt-BR" i="1" cap="all" dirty="0">
                <a:solidFill>
                  <a:prstClr val="black"/>
                </a:solidFill>
              </a:rPr>
            </a:br>
            <a:endParaRPr lang="pt-BR" dirty="0"/>
          </a:p>
        </p:txBody>
      </p:sp>
      <p:sp>
        <p:nvSpPr>
          <p:cNvPr id="9" name="Espaço Reservado para Conteúdo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i="0" u="none" strike="noStrike" baseline="0" dirty="0" smtClean="0">
                <a:solidFill>
                  <a:srgbClr val="000000"/>
                </a:solidFill>
                <a:latin typeface="Panton"/>
              </a:rPr>
              <a:t>Custos – Levantamento para todos os modais</a:t>
            </a:r>
            <a:endParaRPr lang="pt-BR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2"/>
          <a:srcRect l="62568" t="16096" r="22094" b="64685"/>
          <a:stretch/>
        </p:blipFill>
        <p:spPr>
          <a:xfrm>
            <a:off x="1008515" y="2792020"/>
            <a:ext cx="3431316" cy="241854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3"/>
          <a:srcRect l="4376" t="23664" r="59662" b="40540"/>
          <a:stretch/>
        </p:blipFill>
        <p:spPr>
          <a:xfrm>
            <a:off x="5058625" y="2478633"/>
            <a:ext cx="6075536" cy="3401768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4"/>
          <a:srcRect l="12433" t="14655" r="75068" b="75615"/>
          <a:stretch/>
        </p:blipFill>
        <p:spPr>
          <a:xfrm>
            <a:off x="196871" y="6434333"/>
            <a:ext cx="900410" cy="394234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5"/>
          <a:srcRect l="19865" t="15736" r="72094" b="80541"/>
          <a:stretch/>
        </p:blipFill>
        <p:spPr>
          <a:xfrm>
            <a:off x="10397400" y="6434333"/>
            <a:ext cx="1516559" cy="395071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4518454" y="1260293"/>
            <a:ext cx="2987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Eixo - Mercado</a:t>
            </a:r>
            <a:endParaRPr lang="pt-BR" b="1" dirty="0"/>
          </a:p>
        </p:txBody>
      </p:sp>
      <p:sp>
        <p:nvSpPr>
          <p:cNvPr id="3" name="Retângulo 2"/>
          <p:cNvSpPr/>
          <p:nvPr/>
        </p:nvSpPr>
        <p:spPr>
          <a:xfrm>
            <a:off x="6285471" y="2479589"/>
            <a:ext cx="2207740" cy="312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6567824" y="2410492"/>
            <a:ext cx="4028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Transporte por Categoria de Carga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413984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3100" b="1" dirty="0" smtClean="0"/>
              <a:t>PRÁTICA REGULATÓRIA, VANTAGENS COMPETITIVAS E OFERTA E DEMANDA - HIDROVIA PARAGUA-PARANÁ</a:t>
            </a:r>
            <a:r>
              <a:rPr lang="pt-BR" i="1" cap="all" dirty="0">
                <a:solidFill>
                  <a:prstClr val="black"/>
                </a:solidFill>
              </a:rPr>
              <a:t/>
            </a:r>
            <a:br>
              <a:rPr lang="pt-BR" i="1" cap="all" dirty="0">
                <a:solidFill>
                  <a:prstClr val="black"/>
                </a:solidFill>
              </a:rPr>
            </a:br>
            <a:endParaRPr lang="pt-BR" dirty="0"/>
          </a:p>
        </p:txBody>
      </p:sp>
      <p:sp>
        <p:nvSpPr>
          <p:cNvPr id="9" name="Espaço Reservado para Conteúdo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b="1" dirty="0" smtClean="0"/>
              <a:t>Market </a:t>
            </a:r>
            <a:r>
              <a:rPr lang="pt-BR" sz="2400" b="1" dirty="0" err="1" smtClean="0"/>
              <a:t>Share</a:t>
            </a:r>
            <a:r>
              <a:rPr lang="pt-BR" sz="2400" b="1" dirty="0" smtClean="0"/>
              <a:t> </a:t>
            </a:r>
            <a:r>
              <a:rPr lang="pt-BR" sz="2400" dirty="0" smtClean="0"/>
              <a:t>– Participação de Cada país signatário no transporte da hidrovia</a:t>
            </a:r>
            <a:endParaRPr lang="pt-BR" sz="2400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/>
          <a:srcRect l="9933" t="28228" r="58040" b="29610"/>
          <a:stretch/>
        </p:blipFill>
        <p:spPr>
          <a:xfrm>
            <a:off x="2248928" y="2300842"/>
            <a:ext cx="5568779" cy="4123717"/>
          </a:xfrm>
          <a:prstGeom prst="rect">
            <a:avLst/>
          </a:prstGeom>
        </p:spPr>
      </p:pic>
      <p:sp>
        <p:nvSpPr>
          <p:cNvPr id="11" name="Seta para a direita 10"/>
          <p:cNvSpPr/>
          <p:nvPr/>
        </p:nvSpPr>
        <p:spPr>
          <a:xfrm>
            <a:off x="7891849" y="2842054"/>
            <a:ext cx="939114" cy="6013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8905105" y="2949831"/>
            <a:ext cx="1754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5,4%</a:t>
            </a:r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8295502" y="2295089"/>
            <a:ext cx="3536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Percentual de Participação na HPP</a:t>
            </a:r>
            <a:endParaRPr lang="pt-BR" dirty="0"/>
          </a:p>
        </p:txBody>
      </p:sp>
      <p:sp>
        <p:nvSpPr>
          <p:cNvPr id="15" name="Seta para a direita 14"/>
          <p:cNvSpPr/>
          <p:nvPr/>
        </p:nvSpPr>
        <p:spPr>
          <a:xfrm>
            <a:off x="7891849" y="4208827"/>
            <a:ext cx="939114" cy="6013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/>
          <p:cNvSpPr txBox="1"/>
          <p:nvPr/>
        </p:nvSpPr>
        <p:spPr>
          <a:xfrm>
            <a:off x="8905105" y="4316604"/>
            <a:ext cx="1754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15,6%</a:t>
            </a:r>
            <a:endParaRPr lang="pt-BR" dirty="0"/>
          </a:p>
        </p:txBody>
      </p:sp>
      <p:sp>
        <p:nvSpPr>
          <p:cNvPr id="17" name="Seta para a direita 16"/>
          <p:cNvSpPr/>
          <p:nvPr/>
        </p:nvSpPr>
        <p:spPr>
          <a:xfrm>
            <a:off x="7891849" y="5506949"/>
            <a:ext cx="939114" cy="6013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/>
          <p:cNvSpPr txBox="1"/>
          <p:nvPr/>
        </p:nvSpPr>
        <p:spPr>
          <a:xfrm>
            <a:off x="8905105" y="5614726"/>
            <a:ext cx="1754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0,1%</a:t>
            </a:r>
            <a:endParaRPr lang="pt-BR" dirty="0"/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3"/>
          <a:srcRect l="12433" t="14655" r="75068" b="75615"/>
          <a:stretch/>
        </p:blipFill>
        <p:spPr>
          <a:xfrm>
            <a:off x="196871" y="6434333"/>
            <a:ext cx="900410" cy="394234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4"/>
          <a:srcRect l="19865" t="15736" r="72094" b="80541"/>
          <a:stretch/>
        </p:blipFill>
        <p:spPr>
          <a:xfrm>
            <a:off x="10397400" y="6434333"/>
            <a:ext cx="1516559" cy="395071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4518454" y="1260293"/>
            <a:ext cx="2987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Eixo - Mercado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51960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838580" y="-68397"/>
            <a:ext cx="8229600" cy="79208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pt-BR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Estrutura organizacional do setor aquaviário</a:t>
            </a:r>
            <a:endParaRPr lang="pt-BR" sz="4400" dirty="0">
              <a:latin typeface="+mn-lt"/>
            </a:endParaRPr>
          </a:p>
        </p:txBody>
      </p:sp>
      <p:sp>
        <p:nvSpPr>
          <p:cNvPr id="72" name="Retângulo 71"/>
          <p:cNvSpPr/>
          <p:nvPr/>
        </p:nvSpPr>
        <p:spPr>
          <a:xfrm>
            <a:off x="6097254" y="3552669"/>
            <a:ext cx="6094746" cy="3305331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  </a:t>
            </a:r>
            <a:endParaRPr lang="pt-BR" dirty="0"/>
          </a:p>
        </p:txBody>
      </p:sp>
      <p:sp>
        <p:nvSpPr>
          <p:cNvPr id="73" name="Retângulo 72"/>
          <p:cNvSpPr/>
          <p:nvPr/>
        </p:nvSpPr>
        <p:spPr>
          <a:xfrm>
            <a:off x="1" y="3604592"/>
            <a:ext cx="6074541" cy="3208784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4" name="Line 10"/>
          <p:cNvSpPr>
            <a:spLocks noChangeShapeType="1"/>
          </p:cNvSpPr>
          <p:nvPr/>
        </p:nvSpPr>
        <p:spPr bwMode="auto">
          <a:xfrm>
            <a:off x="6110249" y="1423140"/>
            <a:ext cx="547" cy="356705"/>
          </a:xfrm>
          <a:prstGeom prst="line">
            <a:avLst/>
          </a:prstGeom>
          <a:noFill/>
          <a:ln w="25400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kern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Line 10"/>
          <p:cNvSpPr>
            <a:spLocks noChangeShapeType="1"/>
          </p:cNvSpPr>
          <p:nvPr/>
        </p:nvSpPr>
        <p:spPr bwMode="auto">
          <a:xfrm flipH="1">
            <a:off x="6097254" y="1779845"/>
            <a:ext cx="13543" cy="897904"/>
          </a:xfrm>
          <a:prstGeom prst="line">
            <a:avLst/>
          </a:prstGeom>
          <a:noFill/>
          <a:ln w="25400">
            <a:solidFill>
              <a:sysClr val="windowText" lastClr="00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kern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Freeform 11"/>
          <p:cNvSpPr>
            <a:spLocks/>
          </p:cNvSpPr>
          <p:nvPr/>
        </p:nvSpPr>
        <p:spPr bwMode="auto">
          <a:xfrm>
            <a:off x="3037600" y="2900108"/>
            <a:ext cx="6044957" cy="1115175"/>
          </a:xfrm>
          <a:custGeom>
            <a:avLst/>
            <a:gdLst>
              <a:gd name="T0" fmla="*/ 0 w 21600"/>
              <a:gd name="T1" fmla="*/ 2147483647 h 21600"/>
              <a:gd name="T2" fmla="*/ 0 w 21600"/>
              <a:gd name="T3" fmla="*/ 0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20363"/>
                </a:moveTo>
                <a:lnTo>
                  <a:pt x="0" y="0"/>
                </a:ln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noFill/>
          <a:ln w="25400" cap="flat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kern="0" smtClea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7" name="Group 17"/>
          <p:cNvGrpSpPr>
            <a:grpSpLocks/>
          </p:cNvGrpSpPr>
          <p:nvPr/>
        </p:nvGrpSpPr>
        <p:grpSpPr bwMode="auto">
          <a:xfrm>
            <a:off x="4672806" y="824992"/>
            <a:ext cx="2980290" cy="608312"/>
            <a:chOff x="0" y="-84"/>
            <a:chExt cx="2600" cy="488"/>
          </a:xfrm>
        </p:grpSpPr>
        <p:sp>
          <p:nvSpPr>
            <p:cNvPr id="78" name="AutoShape 15"/>
            <p:cNvSpPr>
              <a:spLocks/>
            </p:cNvSpPr>
            <p:nvPr/>
          </p:nvSpPr>
          <p:spPr bwMode="auto">
            <a:xfrm>
              <a:off x="0" y="-84"/>
              <a:ext cx="2600" cy="488"/>
            </a:xfrm>
            <a:prstGeom prst="roundRect">
              <a:avLst>
                <a:gd name="adj" fmla="val 18454"/>
              </a:avLst>
            </a:prstGeom>
            <a:gradFill rotWithShape="0">
              <a:gsLst>
                <a:gs pos="0">
                  <a:srgbClr val="1F497C"/>
                </a:gs>
                <a:gs pos="100000">
                  <a:srgbClr val="040B10"/>
                </a:gs>
              </a:gsLst>
              <a:lin ang="5400000" scaled="1"/>
            </a:gradFill>
            <a:ln w="25400">
              <a:solidFill>
                <a:sysClr val="windowText" lastClr="000000">
                  <a:alpha val="0"/>
                </a:sysClr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endParaRPr lang="en-US" sz="2400" kern="0" smtClean="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endParaRPr>
            </a:p>
          </p:txBody>
        </p:sp>
        <p:sp>
          <p:nvSpPr>
            <p:cNvPr id="79" name="Rectangle 16"/>
            <p:cNvSpPr>
              <a:spLocks/>
            </p:cNvSpPr>
            <p:nvPr/>
          </p:nvSpPr>
          <p:spPr bwMode="auto">
            <a:xfrm>
              <a:off x="44" y="-8"/>
              <a:ext cx="2416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sz="1400" b="1" kern="0" dirty="0" smtClean="0">
                  <a:solidFill>
                    <a:srgbClr val="FFFFFF"/>
                  </a:solidFill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Presidência da República</a:t>
              </a:r>
            </a:p>
          </p:txBody>
        </p:sp>
      </p:grpSp>
      <p:grpSp>
        <p:nvGrpSpPr>
          <p:cNvPr id="80" name="Group 20"/>
          <p:cNvGrpSpPr>
            <a:grpSpLocks/>
          </p:cNvGrpSpPr>
          <p:nvPr/>
        </p:nvGrpSpPr>
        <p:grpSpPr bwMode="auto">
          <a:xfrm>
            <a:off x="4524654" y="1675136"/>
            <a:ext cx="3193782" cy="608312"/>
            <a:chOff x="-3358" y="118"/>
            <a:chExt cx="984" cy="488"/>
          </a:xfrm>
        </p:grpSpPr>
        <p:sp>
          <p:nvSpPr>
            <p:cNvPr id="81" name="AutoShape 18"/>
            <p:cNvSpPr>
              <a:spLocks/>
            </p:cNvSpPr>
            <p:nvPr/>
          </p:nvSpPr>
          <p:spPr bwMode="auto">
            <a:xfrm>
              <a:off x="-3358" y="118"/>
              <a:ext cx="984" cy="488"/>
            </a:xfrm>
            <a:prstGeom prst="roundRect">
              <a:avLst>
                <a:gd name="adj" fmla="val 18454"/>
              </a:avLst>
            </a:prstGeom>
            <a:gradFill rotWithShape="0">
              <a:gsLst>
                <a:gs pos="0">
                  <a:srgbClr val="1F497C"/>
                </a:gs>
                <a:gs pos="100000">
                  <a:srgbClr val="040B10"/>
                </a:gs>
              </a:gsLst>
              <a:lin ang="5400000" scaled="1"/>
            </a:gradFill>
            <a:ln w="25400">
              <a:solidFill>
                <a:sysClr val="windowText" lastClr="000000">
                  <a:alpha val="0"/>
                </a:sysClr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endParaRPr lang="en-US" sz="2400" kern="0" smtClean="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endParaRPr>
            </a:p>
          </p:txBody>
        </p:sp>
        <p:sp>
          <p:nvSpPr>
            <p:cNvPr id="82" name="Rectangle 19"/>
            <p:cNvSpPr>
              <a:spLocks/>
            </p:cNvSpPr>
            <p:nvPr/>
          </p:nvSpPr>
          <p:spPr bwMode="auto">
            <a:xfrm>
              <a:off x="-3254" y="202"/>
              <a:ext cx="776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1200" b="1" kern="0" dirty="0" smtClean="0">
                  <a:solidFill>
                    <a:srgbClr val="FFFFFF"/>
                  </a:solidFill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CONIT</a:t>
              </a:r>
            </a:p>
            <a:p>
              <a:pPr algn="ctr">
                <a:defRPr/>
              </a:pPr>
              <a:r>
                <a:rPr lang="pt-BR" sz="1200" dirty="0"/>
                <a:t> </a:t>
              </a:r>
              <a:r>
                <a:rPr lang="pt-BR" sz="1200" dirty="0">
                  <a:solidFill>
                    <a:schemeClr val="bg1"/>
                  </a:solidFill>
                </a:rPr>
                <a:t>Conselho Nacional de Integração de Políticas de Transporte</a:t>
              </a:r>
              <a:endParaRPr lang="en-US" sz="1200" b="1" kern="0" dirty="0" smtClean="0">
                <a:solidFill>
                  <a:schemeClr val="bg1"/>
                </a:solidFill>
                <a:latin typeface="Helvetica" pitchFamily="34" charset="0"/>
                <a:ea typeface="MS PGothic" pitchFamily="34" charset="-128"/>
                <a:cs typeface="Helvetica" pitchFamily="34" charset="0"/>
                <a:sym typeface="Helvetica" pitchFamily="34" charset="0"/>
              </a:endParaRPr>
            </a:p>
          </p:txBody>
        </p:sp>
      </p:grpSp>
      <p:grpSp>
        <p:nvGrpSpPr>
          <p:cNvPr id="83" name="Group 26"/>
          <p:cNvGrpSpPr>
            <a:grpSpLocks/>
          </p:cNvGrpSpPr>
          <p:nvPr/>
        </p:nvGrpSpPr>
        <p:grpSpPr bwMode="auto">
          <a:xfrm>
            <a:off x="5131312" y="2638708"/>
            <a:ext cx="1957821" cy="897631"/>
            <a:chOff x="-592" y="-189"/>
            <a:chExt cx="1708" cy="577"/>
          </a:xfrm>
        </p:grpSpPr>
        <p:sp>
          <p:nvSpPr>
            <p:cNvPr id="84" name="AutoShape 24"/>
            <p:cNvSpPr>
              <a:spLocks/>
            </p:cNvSpPr>
            <p:nvPr/>
          </p:nvSpPr>
          <p:spPr bwMode="auto">
            <a:xfrm>
              <a:off x="-592" y="-189"/>
              <a:ext cx="1708" cy="577"/>
            </a:xfrm>
            <a:prstGeom prst="roundRect">
              <a:avLst>
                <a:gd name="adj" fmla="val 18454"/>
              </a:avLst>
            </a:prstGeom>
            <a:gradFill rotWithShape="0">
              <a:gsLst>
                <a:gs pos="0">
                  <a:srgbClr val="1F497C"/>
                </a:gs>
                <a:gs pos="100000">
                  <a:srgbClr val="040B10"/>
                </a:gs>
              </a:gsLst>
              <a:lin ang="5400000" scaled="1"/>
            </a:gradFill>
            <a:ln w="25400">
              <a:solidFill>
                <a:sysClr val="windowText" lastClr="000000">
                  <a:alpha val="0"/>
                </a:sysClr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endParaRPr lang="en-US" sz="2400" kern="0" dirty="0" smtClean="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endParaRPr>
            </a:p>
          </p:txBody>
        </p:sp>
        <p:sp>
          <p:nvSpPr>
            <p:cNvPr id="85" name="Rectangle 25"/>
            <p:cNvSpPr>
              <a:spLocks/>
            </p:cNvSpPr>
            <p:nvPr/>
          </p:nvSpPr>
          <p:spPr bwMode="auto">
            <a:xfrm>
              <a:off x="-538" y="-70"/>
              <a:ext cx="1611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>
                <a:lnSpc>
                  <a:spcPct val="110000"/>
                </a:lnSpc>
                <a:defRPr/>
              </a:pPr>
              <a:r>
                <a:rPr lang="en-US" sz="1400" b="1" kern="0" dirty="0" err="1" smtClean="0">
                  <a:solidFill>
                    <a:srgbClr val="FFFFFF"/>
                  </a:solidFill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Ministério</a:t>
              </a:r>
              <a:r>
                <a:rPr lang="en-US" sz="1400" b="1" kern="0" dirty="0" smtClean="0">
                  <a:solidFill>
                    <a:srgbClr val="FFFFFF"/>
                  </a:solidFill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 dos </a:t>
              </a:r>
              <a:r>
                <a:rPr lang="en-US" sz="1400" b="1" kern="0" dirty="0" err="1" smtClean="0">
                  <a:solidFill>
                    <a:srgbClr val="FFFFFF"/>
                  </a:solidFill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Transportes</a:t>
              </a:r>
              <a:r>
                <a:rPr lang="en-US" sz="1400" b="1" kern="0" dirty="0" smtClean="0">
                  <a:solidFill>
                    <a:srgbClr val="FFFFFF"/>
                  </a:solidFill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, </a:t>
              </a:r>
              <a:r>
                <a:rPr lang="en-US" sz="1400" b="1" kern="0" dirty="0" err="1" smtClean="0">
                  <a:solidFill>
                    <a:srgbClr val="FFFFFF"/>
                  </a:solidFill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Portos</a:t>
              </a:r>
              <a:r>
                <a:rPr lang="en-US" sz="1400" b="1" kern="0" dirty="0" smtClean="0">
                  <a:solidFill>
                    <a:srgbClr val="FFFFFF"/>
                  </a:solidFill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 e </a:t>
              </a:r>
              <a:r>
                <a:rPr lang="en-US" sz="1400" b="1" kern="0" dirty="0" err="1" smtClean="0">
                  <a:solidFill>
                    <a:srgbClr val="FFFFFF"/>
                  </a:solidFill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Aviação</a:t>
              </a:r>
              <a:r>
                <a:rPr lang="en-US" sz="1400" b="1" kern="0" dirty="0" smtClean="0">
                  <a:solidFill>
                    <a:srgbClr val="FFFFFF"/>
                  </a:solidFill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 Civil</a:t>
              </a:r>
            </a:p>
          </p:txBody>
        </p:sp>
      </p:grpSp>
      <p:grpSp>
        <p:nvGrpSpPr>
          <p:cNvPr id="86" name="Group 29"/>
          <p:cNvGrpSpPr>
            <a:grpSpLocks/>
          </p:cNvGrpSpPr>
          <p:nvPr/>
        </p:nvGrpSpPr>
        <p:grpSpPr bwMode="auto">
          <a:xfrm>
            <a:off x="8425637" y="4025313"/>
            <a:ext cx="1322084" cy="608312"/>
            <a:chOff x="-44" y="527"/>
            <a:chExt cx="688" cy="488"/>
          </a:xfrm>
        </p:grpSpPr>
        <p:sp>
          <p:nvSpPr>
            <p:cNvPr id="87" name="AutoShape 27"/>
            <p:cNvSpPr>
              <a:spLocks/>
            </p:cNvSpPr>
            <p:nvPr/>
          </p:nvSpPr>
          <p:spPr bwMode="auto">
            <a:xfrm>
              <a:off x="-44" y="527"/>
              <a:ext cx="688" cy="488"/>
            </a:xfrm>
            <a:prstGeom prst="roundRect">
              <a:avLst>
                <a:gd name="adj" fmla="val 18454"/>
              </a:avLst>
            </a:prstGeom>
            <a:gradFill rotWithShape="0">
              <a:gsLst>
                <a:gs pos="0">
                  <a:srgbClr val="1F497C"/>
                </a:gs>
                <a:gs pos="100000">
                  <a:srgbClr val="040B10"/>
                </a:gs>
              </a:gsLst>
              <a:lin ang="5400000" scaled="1"/>
            </a:gradFill>
            <a:ln w="25400">
              <a:solidFill>
                <a:sysClr val="windowText" lastClr="000000">
                  <a:alpha val="0"/>
                </a:sysClr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endParaRPr lang="en-US" sz="2400" kern="0" smtClean="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endParaRPr>
            </a:p>
          </p:txBody>
        </p:sp>
        <p:sp>
          <p:nvSpPr>
            <p:cNvPr id="88" name="Rectangle 28"/>
            <p:cNvSpPr>
              <a:spLocks/>
            </p:cNvSpPr>
            <p:nvPr/>
          </p:nvSpPr>
          <p:spPr bwMode="auto">
            <a:xfrm>
              <a:off x="-44" y="619"/>
              <a:ext cx="688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1200" b="1" kern="0" dirty="0" err="1" smtClean="0">
                  <a:solidFill>
                    <a:srgbClr val="FFFFFF"/>
                  </a:solidFill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Entidades</a:t>
              </a:r>
              <a:r>
                <a:rPr lang="en-US" sz="1200" b="1" kern="0" dirty="0" smtClean="0">
                  <a:solidFill>
                    <a:srgbClr val="FFFFFF"/>
                  </a:solidFill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 </a:t>
              </a:r>
              <a:r>
                <a:rPr lang="en-US" sz="1200" b="1" kern="0" dirty="0" err="1" smtClean="0">
                  <a:solidFill>
                    <a:srgbClr val="FFFFFF"/>
                  </a:solidFill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Executivas</a:t>
              </a:r>
              <a:endParaRPr lang="en-US" sz="1200" b="1" kern="0" dirty="0" smtClean="0">
                <a:solidFill>
                  <a:srgbClr val="FFFFFF"/>
                </a:solidFill>
                <a:latin typeface="Helvetica" pitchFamily="34" charset="0"/>
                <a:ea typeface="MS PGothic" pitchFamily="34" charset="-128"/>
                <a:cs typeface="Helvetica" pitchFamily="34" charset="0"/>
                <a:sym typeface="Helvetica" pitchFamily="34" charset="0"/>
              </a:endParaRPr>
            </a:p>
          </p:txBody>
        </p:sp>
      </p:grpSp>
      <p:grpSp>
        <p:nvGrpSpPr>
          <p:cNvPr id="89" name="Group 32"/>
          <p:cNvGrpSpPr>
            <a:grpSpLocks/>
          </p:cNvGrpSpPr>
          <p:nvPr/>
        </p:nvGrpSpPr>
        <p:grpSpPr bwMode="auto">
          <a:xfrm>
            <a:off x="2099734" y="5600671"/>
            <a:ext cx="1884278" cy="636739"/>
            <a:chOff x="-61" y="527"/>
            <a:chExt cx="1984" cy="488"/>
          </a:xfrm>
        </p:grpSpPr>
        <p:sp>
          <p:nvSpPr>
            <p:cNvPr id="90" name="AutoShape 30"/>
            <p:cNvSpPr>
              <a:spLocks/>
            </p:cNvSpPr>
            <p:nvPr/>
          </p:nvSpPr>
          <p:spPr bwMode="auto">
            <a:xfrm>
              <a:off x="-61" y="527"/>
              <a:ext cx="1984" cy="488"/>
            </a:xfrm>
            <a:prstGeom prst="roundRect">
              <a:avLst>
                <a:gd name="adj" fmla="val 18454"/>
              </a:avLst>
            </a:prstGeom>
            <a:solidFill>
              <a:srgbClr val="FF0000"/>
            </a:solidFill>
            <a:ln w="25400">
              <a:solidFill>
                <a:sysClr val="windowText" lastClr="000000">
                  <a:alpha val="0"/>
                </a:sysClr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endParaRPr lang="en-US" sz="2400" kern="0" smtClean="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endParaRPr>
            </a:p>
          </p:txBody>
        </p:sp>
        <p:sp>
          <p:nvSpPr>
            <p:cNvPr id="91" name="Rectangle 31"/>
            <p:cNvSpPr>
              <a:spLocks/>
            </p:cNvSpPr>
            <p:nvPr/>
          </p:nvSpPr>
          <p:spPr bwMode="auto">
            <a:xfrm>
              <a:off x="-16" y="610"/>
              <a:ext cx="1935" cy="29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1pPr>
              <a:lvl2pPr marL="4556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2pPr>
              <a:lvl3pPr marL="9128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3pPr>
              <a:lvl4pPr marL="13700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4pPr>
              <a:lvl5pPr marL="18272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5pPr>
              <a:lvl6pPr marL="22860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6pPr>
              <a:lvl7pPr marL="27432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7pPr>
              <a:lvl8pPr marL="32004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8pPr>
              <a:lvl9pPr marL="36576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9pPr>
            </a:lstStyle>
            <a:p>
              <a:pPr>
                <a:defRPr/>
              </a:pPr>
              <a:r>
                <a:rPr sz="1050" b="1" dirty="0" err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Navegação</a:t>
              </a:r>
              <a:r>
                <a:rPr lang="pt-BR" sz="105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, </a:t>
              </a:r>
              <a:r>
                <a:rPr sz="1050" b="1" dirty="0" err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Hidrovias</a:t>
              </a:r>
              <a:r>
                <a:rPr lang="pt-BR" sz="105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, Portos e Terminais Fluviais</a:t>
              </a:r>
              <a:endParaRPr sz="105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</p:grpSp>
      <p:grpSp>
        <p:nvGrpSpPr>
          <p:cNvPr id="92" name="Group 41"/>
          <p:cNvGrpSpPr>
            <a:grpSpLocks/>
          </p:cNvGrpSpPr>
          <p:nvPr/>
        </p:nvGrpSpPr>
        <p:grpSpPr bwMode="auto">
          <a:xfrm>
            <a:off x="2421412" y="4898117"/>
            <a:ext cx="1234972" cy="478671"/>
            <a:chOff x="95" y="527"/>
            <a:chExt cx="606" cy="384"/>
          </a:xfrm>
        </p:grpSpPr>
        <p:sp>
          <p:nvSpPr>
            <p:cNvPr id="93" name="AutoShape 39"/>
            <p:cNvSpPr>
              <a:spLocks/>
            </p:cNvSpPr>
            <p:nvPr/>
          </p:nvSpPr>
          <p:spPr bwMode="auto">
            <a:xfrm>
              <a:off x="95" y="527"/>
              <a:ext cx="606" cy="384"/>
            </a:xfrm>
            <a:prstGeom prst="roundRect">
              <a:avLst>
                <a:gd name="adj" fmla="val 23454"/>
              </a:avLst>
            </a:prstGeom>
            <a:solidFill>
              <a:schemeClr val="tx2">
                <a:lumMod val="60000"/>
                <a:lumOff val="40000"/>
              </a:schemeClr>
            </a:solidFill>
            <a:ln w="25400" cap="flat">
              <a:solidFill>
                <a:sysClr val="windowText" lastClr="000000">
                  <a:alpha val="0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88900" algn="ctr" rotWithShape="0">
                <a:srgbClr val="163A67">
                  <a:alpha val="73999"/>
                </a:srgbClr>
              </a:outerShdw>
            </a:effec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chemeClr val="bg1"/>
                </a:solidFill>
                <a:latin typeface="Gill Sans" charset="0"/>
                <a:ea typeface="ヒラギノ角ゴ ProN W3" charset="-128"/>
              </a:endParaRPr>
            </a:p>
          </p:txBody>
        </p:sp>
        <p:sp>
          <p:nvSpPr>
            <p:cNvPr id="94" name="Rectangle 40"/>
            <p:cNvSpPr>
              <a:spLocks/>
            </p:cNvSpPr>
            <p:nvPr/>
          </p:nvSpPr>
          <p:spPr bwMode="auto">
            <a:xfrm>
              <a:off x="141" y="591"/>
              <a:ext cx="528" cy="25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5400" cap="flat">
              <a:solidFill>
                <a:sysClr val="windowText" lastClr="000000">
                  <a:alpha val="0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88900" algn="ctr" rotWithShape="0">
                <a:srgbClr val="163A67">
                  <a:alpha val="73999"/>
                </a:srgbClr>
              </a:outerShdw>
            </a:effectLst>
            <a:extLst/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chemeClr val="bg1"/>
                  </a:solidFill>
                  <a:latin typeface="Gill Sans" charset="0"/>
                  <a:ea typeface="ヒラギノ角ゴ ProN W3" charset="-128"/>
                  <a:sym typeface="Helvetica" pitchFamily="34" charset="0"/>
                </a:rPr>
                <a:t>ANTAQ</a:t>
              </a:r>
            </a:p>
          </p:txBody>
        </p:sp>
      </p:grpSp>
      <p:grpSp>
        <p:nvGrpSpPr>
          <p:cNvPr id="95" name="Group 48"/>
          <p:cNvGrpSpPr>
            <a:grpSpLocks/>
          </p:cNvGrpSpPr>
          <p:nvPr/>
        </p:nvGrpSpPr>
        <p:grpSpPr bwMode="auto">
          <a:xfrm>
            <a:off x="653233" y="4554137"/>
            <a:ext cx="872308" cy="473685"/>
            <a:chOff x="-2026" y="621"/>
            <a:chExt cx="761" cy="380"/>
          </a:xfrm>
        </p:grpSpPr>
        <p:sp>
          <p:nvSpPr>
            <p:cNvPr id="96" name="AutoShape 46"/>
            <p:cNvSpPr>
              <a:spLocks/>
            </p:cNvSpPr>
            <p:nvPr/>
          </p:nvSpPr>
          <p:spPr bwMode="auto">
            <a:xfrm>
              <a:off x="-2026" y="621"/>
              <a:ext cx="761" cy="380"/>
            </a:xfrm>
            <a:prstGeom prst="roundRect">
              <a:avLst>
                <a:gd name="adj" fmla="val 23454"/>
              </a:avLst>
            </a:prstGeom>
            <a:solidFill>
              <a:schemeClr val="tx2">
                <a:lumMod val="60000"/>
                <a:lumOff val="40000"/>
              </a:schemeClr>
            </a:solidFill>
            <a:ln w="25400" cap="flat">
              <a:solidFill>
                <a:sysClr val="windowText" lastClr="000000">
                  <a:alpha val="0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88900" algn="ctr" rotWithShape="0">
                <a:srgbClr val="163A67">
                  <a:alpha val="73999"/>
                </a:srgbClr>
              </a:outerShdw>
            </a:effectLst>
          </p:spPr>
          <p:txBody>
            <a:bodyPr lIns="0" tIns="0" rIns="0" bIns="0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1pPr>
              <a:lvl2pPr marL="4556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2pPr>
              <a:lvl3pPr marL="9128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3pPr>
              <a:lvl4pPr marL="13700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4pPr>
              <a:lvl5pPr marL="18272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5pPr>
              <a:lvl6pPr marL="22860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6pPr>
              <a:lvl7pPr marL="27432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7pPr>
              <a:lvl8pPr marL="32004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8pPr>
              <a:lvl9pPr marL="36576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9pPr>
            </a:lstStyle>
            <a:p>
              <a:pPr>
                <a:defRPr/>
              </a:pPr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97" name="Rectangle 47"/>
            <p:cNvSpPr>
              <a:spLocks/>
            </p:cNvSpPr>
            <p:nvPr/>
          </p:nvSpPr>
          <p:spPr bwMode="auto">
            <a:xfrm>
              <a:off x="-1997" y="683"/>
              <a:ext cx="680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1400" b="1" kern="0" dirty="0" smtClean="0">
                  <a:solidFill>
                    <a:schemeClr val="bg1"/>
                  </a:solidFill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ANTT</a:t>
              </a:r>
            </a:p>
          </p:txBody>
        </p:sp>
      </p:grpSp>
      <p:grpSp>
        <p:nvGrpSpPr>
          <p:cNvPr id="100" name="Group 23"/>
          <p:cNvGrpSpPr>
            <a:grpSpLocks/>
          </p:cNvGrpSpPr>
          <p:nvPr/>
        </p:nvGrpSpPr>
        <p:grpSpPr bwMode="auto">
          <a:xfrm>
            <a:off x="2403072" y="3953304"/>
            <a:ext cx="1266623" cy="618284"/>
            <a:chOff x="-237" y="519"/>
            <a:chExt cx="1105" cy="496"/>
          </a:xfrm>
        </p:grpSpPr>
        <p:sp>
          <p:nvSpPr>
            <p:cNvPr id="101" name="AutoShape 21"/>
            <p:cNvSpPr>
              <a:spLocks/>
            </p:cNvSpPr>
            <p:nvPr/>
          </p:nvSpPr>
          <p:spPr bwMode="auto">
            <a:xfrm>
              <a:off x="-221" y="519"/>
              <a:ext cx="1082" cy="496"/>
            </a:xfrm>
            <a:prstGeom prst="roundRect">
              <a:avLst>
                <a:gd name="adj" fmla="val 18454"/>
              </a:avLst>
            </a:prstGeom>
            <a:gradFill rotWithShape="0">
              <a:gsLst>
                <a:gs pos="0">
                  <a:srgbClr val="1F497C"/>
                </a:gs>
                <a:gs pos="100000">
                  <a:srgbClr val="040B10"/>
                </a:gs>
              </a:gsLst>
              <a:lin ang="5400000" scaled="1"/>
            </a:gradFill>
            <a:ln w="25400">
              <a:solidFill>
                <a:sysClr val="windowText" lastClr="000000">
                  <a:alpha val="0"/>
                </a:sysClr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endParaRPr lang="en-US" sz="2400" kern="0" smtClean="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endParaRPr>
            </a:p>
          </p:txBody>
        </p:sp>
        <p:sp>
          <p:nvSpPr>
            <p:cNvPr id="102" name="Rectangle 22"/>
            <p:cNvSpPr>
              <a:spLocks/>
            </p:cNvSpPr>
            <p:nvPr/>
          </p:nvSpPr>
          <p:spPr bwMode="auto">
            <a:xfrm>
              <a:off x="-237" y="611"/>
              <a:ext cx="1105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1200" b="1" kern="0" dirty="0" err="1" smtClean="0">
                  <a:solidFill>
                    <a:srgbClr val="FFFFFF"/>
                  </a:solidFill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Agências</a:t>
              </a:r>
              <a:r>
                <a:rPr lang="en-US" sz="1200" b="1" kern="0" dirty="0" smtClean="0">
                  <a:solidFill>
                    <a:srgbClr val="FFFFFF"/>
                  </a:solidFill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 </a:t>
              </a:r>
              <a:r>
                <a:rPr lang="en-US" sz="1200" b="1" kern="0" dirty="0" err="1" smtClean="0">
                  <a:solidFill>
                    <a:srgbClr val="FFFFFF"/>
                  </a:solidFill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Reguladoras</a:t>
              </a:r>
              <a:endParaRPr lang="en-US" sz="1200" b="1" kern="0" dirty="0" smtClean="0">
                <a:solidFill>
                  <a:srgbClr val="FFFFFF"/>
                </a:solidFill>
                <a:latin typeface="Helvetica" pitchFamily="34" charset="0"/>
                <a:ea typeface="MS PGothic" pitchFamily="34" charset="-128"/>
                <a:cs typeface="Helvetica" pitchFamily="34" charset="0"/>
                <a:sym typeface="Helvetica" pitchFamily="34" charset="0"/>
              </a:endParaRPr>
            </a:p>
          </p:txBody>
        </p:sp>
      </p:grpSp>
      <p:cxnSp>
        <p:nvCxnSpPr>
          <p:cNvPr id="103" name="Conector angulado 102"/>
          <p:cNvCxnSpPr>
            <a:stCxn id="101" idx="1"/>
            <a:endCxn id="96" idx="0"/>
          </p:cNvCxnSpPr>
          <p:nvPr/>
        </p:nvCxnSpPr>
        <p:spPr>
          <a:xfrm rot="10800000" flipV="1">
            <a:off x="1089388" y="4262445"/>
            <a:ext cx="1332025" cy="291691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" name="Group 48"/>
          <p:cNvGrpSpPr>
            <a:grpSpLocks/>
          </p:cNvGrpSpPr>
          <p:nvPr/>
        </p:nvGrpSpPr>
        <p:grpSpPr bwMode="auto">
          <a:xfrm>
            <a:off x="4478221" y="4539491"/>
            <a:ext cx="872308" cy="473685"/>
            <a:chOff x="-2026" y="621"/>
            <a:chExt cx="761" cy="380"/>
          </a:xfrm>
        </p:grpSpPr>
        <p:sp>
          <p:nvSpPr>
            <p:cNvPr id="105" name="AutoShape 46"/>
            <p:cNvSpPr>
              <a:spLocks/>
            </p:cNvSpPr>
            <p:nvPr/>
          </p:nvSpPr>
          <p:spPr bwMode="auto">
            <a:xfrm>
              <a:off x="-2026" y="621"/>
              <a:ext cx="761" cy="380"/>
            </a:xfrm>
            <a:prstGeom prst="roundRect">
              <a:avLst>
                <a:gd name="adj" fmla="val 23454"/>
              </a:avLst>
            </a:prstGeom>
            <a:solidFill>
              <a:schemeClr val="tx2">
                <a:lumMod val="60000"/>
                <a:lumOff val="40000"/>
              </a:schemeClr>
            </a:solidFill>
            <a:ln w="25400" cap="flat">
              <a:solidFill>
                <a:sysClr val="windowText" lastClr="000000">
                  <a:alpha val="0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88900" algn="ctr" rotWithShape="0">
                <a:srgbClr val="163A67">
                  <a:alpha val="73999"/>
                </a:srgbClr>
              </a:outerShdw>
            </a:effectLst>
          </p:spPr>
          <p:txBody>
            <a:bodyPr lIns="0" tIns="0" rIns="0" bIns="0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1pPr>
              <a:lvl2pPr marL="4556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2pPr>
              <a:lvl3pPr marL="9128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3pPr>
              <a:lvl4pPr marL="13700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4pPr>
              <a:lvl5pPr marL="18272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5pPr>
              <a:lvl6pPr marL="22860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6pPr>
              <a:lvl7pPr marL="27432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7pPr>
              <a:lvl8pPr marL="32004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8pPr>
              <a:lvl9pPr marL="36576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9pPr>
            </a:lstStyle>
            <a:p>
              <a:pPr>
                <a:defRPr/>
              </a:pPr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106" name="Rectangle 47"/>
            <p:cNvSpPr>
              <a:spLocks/>
            </p:cNvSpPr>
            <p:nvPr/>
          </p:nvSpPr>
          <p:spPr bwMode="auto">
            <a:xfrm>
              <a:off x="-1997" y="683"/>
              <a:ext cx="680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1400" b="1" kern="0" dirty="0" smtClean="0">
                  <a:solidFill>
                    <a:schemeClr val="bg1"/>
                  </a:solidFill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ANAC</a:t>
              </a:r>
            </a:p>
          </p:txBody>
        </p:sp>
      </p:grpSp>
      <p:cxnSp>
        <p:nvCxnSpPr>
          <p:cNvPr id="107" name="Conector angulado 106"/>
          <p:cNvCxnSpPr>
            <a:stCxn id="101" idx="3"/>
            <a:endCxn id="105" idx="0"/>
          </p:cNvCxnSpPr>
          <p:nvPr/>
        </p:nvCxnSpPr>
        <p:spPr>
          <a:xfrm>
            <a:off x="3661671" y="4262446"/>
            <a:ext cx="1252704" cy="277045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Group 41"/>
          <p:cNvGrpSpPr>
            <a:grpSpLocks/>
          </p:cNvGrpSpPr>
          <p:nvPr/>
        </p:nvGrpSpPr>
        <p:grpSpPr bwMode="auto">
          <a:xfrm>
            <a:off x="8260925" y="5123051"/>
            <a:ext cx="1676817" cy="478671"/>
            <a:chOff x="95" y="527"/>
            <a:chExt cx="606" cy="384"/>
          </a:xfrm>
        </p:grpSpPr>
        <p:sp>
          <p:nvSpPr>
            <p:cNvPr id="109" name="AutoShape 39"/>
            <p:cNvSpPr>
              <a:spLocks/>
            </p:cNvSpPr>
            <p:nvPr/>
          </p:nvSpPr>
          <p:spPr bwMode="auto">
            <a:xfrm>
              <a:off x="95" y="527"/>
              <a:ext cx="606" cy="384"/>
            </a:xfrm>
            <a:prstGeom prst="roundRect">
              <a:avLst>
                <a:gd name="adj" fmla="val 23454"/>
              </a:avLst>
            </a:prstGeom>
            <a:solidFill>
              <a:schemeClr val="tx2">
                <a:lumMod val="60000"/>
                <a:lumOff val="40000"/>
              </a:schemeClr>
            </a:solidFill>
            <a:ln w="25400" cap="flat">
              <a:solidFill>
                <a:sysClr val="windowText" lastClr="000000">
                  <a:alpha val="0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88900" algn="ctr" rotWithShape="0">
                <a:srgbClr val="163A67">
                  <a:alpha val="73999"/>
                </a:srgbClr>
              </a:outerShdw>
            </a:effectLst>
          </p:spPr>
          <p:txBody>
            <a:bodyPr lIns="0" tIns="0" rIns="0" bIns="0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1pPr>
              <a:lvl2pPr marL="4556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2pPr>
              <a:lvl3pPr marL="9128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3pPr>
              <a:lvl4pPr marL="13700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4pPr>
              <a:lvl5pPr marL="18272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5pPr>
              <a:lvl6pPr marL="22860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6pPr>
              <a:lvl7pPr marL="27432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7pPr>
              <a:lvl8pPr marL="32004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8pPr>
              <a:lvl9pPr marL="36576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9pPr>
            </a:lstStyle>
            <a:p>
              <a:pPr>
                <a:defRPr/>
              </a:pPr>
              <a:r>
                <a:rPr lang="en-US" sz="1400" b="1" dirty="0" smtClean="0">
                  <a:solidFill>
                    <a:schemeClr val="bg1"/>
                  </a:solidFill>
                </a:rPr>
                <a:t>Admin. </a:t>
              </a:r>
              <a:r>
                <a:rPr lang="en-US" sz="1400" b="1" dirty="0" err="1" smtClean="0">
                  <a:solidFill>
                    <a:schemeClr val="bg1"/>
                  </a:solidFill>
                </a:rPr>
                <a:t>Portuárias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10" name="Rectangle 40"/>
            <p:cNvSpPr>
              <a:spLocks/>
            </p:cNvSpPr>
            <p:nvPr/>
          </p:nvSpPr>
          <p:spPr bwMode="auto">
            <a:xfrm>
              <a:off x="141" y="591"/>
              <a:ext cx="528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>
                <a:defRPr/>
              </a:pPr>
              <a:endParaRPr lang="en-US" sz="1400" b="1" kern="0" dirty="0" smtClean="0">
                <a:solidFill>
                  <a:schemeClr val="bg1"/>
                </a:solidFill>
                <a:latin typeface="Helvetica" pitchFamily="34" charset="0"/>
                <a:ea typeface="MS PGothic" pitchFamily="34" charset="-128"/>
                <a:cs typeface="Helvetica" pitchFamily="34" charset="0"/>
                <a:sym typeface="Helvetica" pitchFamily="34" charset="0"/>
              </a:endParaRPr>
            </a:p>
          </p:txBody>
        </p:sp>
      </p:grpSp>
      <p:grpSp>
        <p:nvGrpSpPr>
          <p:cNvPr id="111" name="Group 48"/>
          <p:cNvGrpSpPr>
            <a:grpSpLocks/>
          </p:cNvGrpSpPr>
          <p:nvPr/>
        </p:nvGrpSpPr>
        <p:grpSpPr bwMode="auto">
          <a:xfrm>
            <a:off x="6519838" y="4637991"/>
            <a:ext cx="872308" cy="473685"/>
            <a:chOff x="-2026" y="621"/>
            <a:chExt cx="761" cy="380"/>
          </a:xfrm>
        </p:grpSpPr>
        <p:sp>
          <p:nvSpPr>
            <p:cNvPr id="112" name="AutoShape 46"/>
            <p:cNvSpPr>
              <a:spLocks/>
            </p:cNvSpPr>
            <p:nvPr/>
          </p:nvSpPr>
          <p:spPr bwMode="auto">
            <a:xfrm>
              <a:off x="-2026" y="621"/>
              <a:ext cx="761" cy="380"/>
            </a:xfrm>
            <a:prstGeom prst="roundRect">
              <a:avLst>
                <a:gd name="adj" fmla="val 23454"/>
              </a:avLst>
            </a:prstGeom>
            <a:solidFill>
              <a:schemeClr val="tx2">
                <a:lumMod val="60000"/>
                <a:lumOff val="40000"/>
              </a:schemeClr>
            </a:solidFill>
            <a:ln w="25400" cap="flat">
              <a:solidFill>
                <a:sysClr val="windowText" lastClr="000000">
                  <a:alpha val="0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88900" algn="ctr" rotWithShape="0">
                <a:srgbClr val="163A67">
                  <a:alpha val="73999"/>
                </a:srgbClr>
              </a:outerShdw>
            </a:effectLst>
          </p:spPr>
          <p:txBody>
            <a:bodyPr lIns="0" tIns="0" rIns="0" bIns="0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1pPr>
              <a:lvl2pPr marL="4556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2pPr>
              <a:lvl3pPr marL="9128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3pPr>
              <a:lvl4pPr marL="13700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4pPr>
              <a:lvl5pPr marL="18272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5pPr>
              <a:lvl6pPr marL="22860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6pPr>
              <a:lvl7pPr marL="27432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7pPr>
              <a:lvl8pPr marL="32004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8pPr>
              <a:lvl9pPr marL="36576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9pPr>
            </a:lstStyle>
            <a:p>
              <a:pPr>
                <a:defRPr/>
              </a:pPr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113" name="Rectangle 47"/>
            <p:cNvSpPr>
              <a:spLocks/>
            </p:cNvSpPr>
            <p:nvPr/>
          </p:nvSpPr>
          <p:spPr bwMode="auto">
            <a:xfrm>
              <a:off x="-1997" y="683"/>
              <a:ext cx="680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1400" b="1" kern="0" dirty="0" smtClean="0">
                  <a:solidFill>
                    <a:schemeClr val="bg1"/>
                  </a:solidFill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DNIT</a:t>
              </a:r>
            </a:p>
          </p:txBody>
        </p:sp>
      </p:grpSp>
      <p:cxnSp>
        <p:nvCxnSpPr>
          <p:cNvPr id="114" name="Conector angulado 113"/>
          <p:cNvCxnSpPr>
            <a:stCxn id="87" idx="1"/>
            <a:endCxn id="112" idx="0"/>
          </p:cNvCxnSpPr>
          <p:nvPr/>
        </p:nvCxnSpPr>
        <p:spPr>
          <a:xfrm rot="10800000" flipV="1">
            <a:off x="6955993" y="4329469"/>
            <a:ext cx="1469645" cy="308522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5" name="Group 48"/>
          <p:cNvGrpSpPr>
            <a:grpSpLocks/>
          </p:cNvGrpSpPr>
          <p:nvPr/>
        </p:nvGrpSpPr>
        <p:grpSpPr bwMode="auto">
          <a:xfrm>
            <a:off x="10521505" y="4623345"/>
            <a:ext cx="1127424" cy="473685"/>
            <a:chOff x="-2026" y="621"/>
            <a:chExt cx="761" cy="380"/>
          </a:xfrm>
        </p:grpSpPr>
        <p:sp>
          <p:nvSpPr>
            <p:cNvPr id="116" name="AutoShape 46"/>
            <p:cNvSpPr>
              <a:spLocks/>
            </p:cNvSpPr>
            <p:nvPr/>
          </p:nvSpPr>
          <p:spPr bwMode="auto">
            <a:xfrm>
              <a:off x="-2026" y="621"/>
              <a:ext cx="761" cy="380"/>
            </a:xfrm>
            <a:prstGeom prst="roundRect">
              <a:avLst>
                <a:gd name="adj" fmla="val 23454"/>
              </a:avLst>
            </a:prstGeom>
            <a:solidFill>
              <a:schemeClr val="tx2">
                <a:lumMod val="60000"/>
                <a:lumOff val="40000"/>
              </a:schemeClr>
            </a:solidFill>
            <a:ln w="25400" cap="flat">
              <a:solidFill>
                <a:sysClr val="windowText" lastClr="000000">
                  <a:alpha val="0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88900" algn="ctr" rotWithShape="0">
                <a:srgbClr val="163A67">
                  <a:alpha val="73999"/>
                </a:srgbClr>
              </a:outerShdw>
            </a:effectLst>
          </p:spPr>
          <p:txBody>
            <a:bodyPr lIns="0" tIns="0" rIns="0" bIns="0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1pPr>
              <a:lvl2pPr marL="4556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2pPr>
              <a:lvl3pPr marL="9128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3pPr>
              <a:lvl4pPr marL="13700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4pPr>
              <a:lvl5pPr marL="18272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5pPr>
              <a:lvl6pPr marL="22860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6pPr>
              <a:lvl7pPr marL="27432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7pPr>
              <a:lvl8pPr marL="32004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8pPr>
              <a:lvl9pPr marL="36576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9pPr>
            </a:lstStyle>
            <a:p>
              <a:pPr>
                <a:defRPr/>
              </a:pPr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117" name="Rectangle 47"/>
            <p:cNvSpPr>
              <a:spLocks/>
            </p:cNvSpPr>
            <p:nvPr/>
          </p:nvSpPr>
          <p:spPr bwMode="auto">
            <a:xfrm>
              <a:off x="-1997" y="683"/>
              <a:ext cx="680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1400" b="1" kern="0" dirty="0" smtClean="0">
                  <a:solidFill>
                    <a:schemeClr val="bg1"/>
                  </a:solidFill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INFRAERO</a:t>
              </a:r>
            </a:p>
          </p:txBody>
        </p:sp>
      </p:grpSp>
      <p:cxnSp>
        <p:nvCxnSpPr>
          <p:cNvPr id="118" name="Conector angulado 117"/>
          <p:cNvCxnSpPr>
            <a:stCxn id="87" idx="3"/>
            <a:endCxn id="116" idx="0"/>
          </p:cNvCxnSpPr>
          <p:nvPr/>
        </p:nvCxnSpPr>
        <p:spPr>
          <a:xfrm>
            <a:off x="9747721" y="4329469"/>
            <a:ext cx="1337496" cy="293876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ector reto 118"/>
          <p:cNvCxnSpPr>
            <a:stCxn id="87" idx="2"/>
            <a:endCxn id="109" idx="0"/>
          </p:cNvCxnSpPr>
          <p:nvPr/>
        </p:nvCxnSpPr>
        <p:spPr>
          <a:xfrm>
            <a:off x="9086679" y="4633625"/>
            <a:ext cx="12655" cy="4894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ector reto 119"/>
          <p:cNvCxnSpPr>
            <a:stCxn id="93" idx="2"/>
            <a:endCxn id="90" idx="0"/>
          </p:cNvCxnSpPr>
          <p:nvPr/>
        </p:nvCxnSpPr>
        <p:spPr>
          <a:xfrm>
            <a:off x="3038898" y="5376788"/>
            <a:ext cx="2975" cy="2238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ector reto 120"/>
          <p:cNvCxnSpPr>
            <a:stCxn id="101" idx="2"/>
            <a:endCxn id="93" idx="0"/>
          </p:cNvCxnSpPr>
          <p:nvPr/>
        </p:nvCxnSpPr>
        <p:spPr>
          <a:xfrm flipH="1">
            <a:off x="3038898" y="4571588"/>
            <a:ext cx="2644" cy="3265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2" name="Group 32"/>
          <p:cNvGrpSpPr>
            <a:grpSpLocks/>
          </p:cNvGrpSpPr>
          <p:nvPr/>
        </p:nvGrpSpPr>
        <p:grpSpPr bwMode="auto">
          <a:xfrm>
            <a:off x="401915" y="5237059"/>
            <a:ext cx="1332470" cy="634966"/>
            <a:chOff x="-61" y="527"/>
            <a:chExt cx="1984" cy="484"/>
          </a:xfrm>
        </p:grpSpPr>
        <p:sp>
          <p:nvSpPr>
            <p:cNvPr id="123" name="AutoShape 30"/>
            <p:cNvSpPr>
              <a:spLocks/>
            </p:cNvSpPr>
            <p:nvPr/>
          </p:nvSpPr>
          <p:spPr bwMode="auto">
            <a:xfrm>
              <a:off x="-61" y="527"/>
              <a:ext cx="1984" cy="484"/>
            </a:xfrm>
            <a:prstGeom prst="roundRect">
              <a:avLst>
                <a:gd name="adj" fmla="val 18454"/>
              </a:avLst>
            </a:prstGeom>
            <a:solidFill>
              <a:srgbClr val="FF0000"/>
            </a:solidFill>
            <a:ln w="25400">
              <a:solidFill>
                <a:sysClr val="windowText" lastClr="000000">
                  <a:alpha val="0"/>
                </a:sysClr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endParaRPr lang="en-US" sz="2400" kern="0" smtClean="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endParaRPr>
            </a:p>
          </p:txBody>
        </p:sp>
        <p:sp>
          <p:nvSpPr>
            <p:cNvPr id="124" name="Rectangle 31"/>
            <p:cNvSpPr>
              <a:spLocks/>
            </p:cNvSpPr>
            <p:nvPr/>
          </p:nvSpPr>
          <p:spPr bwMode="auto">
            <a:xfrm>
              <a:off x="-16" y="610"/>
              <a:ext cx="1935" cy="29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1pPr>
              <a:lvl2pPr marL="4556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2pPr>
              <a:lvl3pPr marL="9128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3pPr>
              <a:lvl4pPr marL="13700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4pPr>
              <a:lvl5pPr marL="18272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5pPr>
              <a:lvl6pPr marL="22860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6pPr>
              <a:lvl7pPr marL="27432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7pPr>
              <a:lvl8pPr marL="32004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8pPr>
              <a:lvl9pPr marL="36576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9pPr>
            </a:lstStyle>
            <a:p>
              <a:pPr>
                <a:defRPr/>
              </a:pPr>
              <a:r>
                <a:rPr sz="9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Transporte Terrestre, Rodovias e Ferrovias</a:t>
              </a:r>
              <a:endParaRPr sz="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</p:grpSp>
      <p:cxnSp>
        <p:nvCxnSpPr>
          <p:cNvPr id="125" name="Conector reto 124"/>
          <p:cNvCxnSpPr>
            <a:endCxn id="123" idx="0"/>
          </p:cNvCxnSpPr>
          <p:nvPr/>
        </p:nvCxnSpPr>
        <p:spPr>
          <a:xfrm flipH="1">
            <a:off x="1068150" y="5013176"/>
            <a:ext cx="3748" cy="2238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6" name="Group 32"/>
          <p:cNvGrpSpPr>
            <a:grpSpLocks/>
          </p:cNvGrpSpPr>
          <p:nvPr/>
        </p:nvGrpSpPr>
        <p:grpSpPr bwMode="auto">
          <a:xfrm>
            <a:off x="4208658" y="5240631"/>
            <a:ext cx="1374054" cy="348609"/>
            <a:chOff x="-61" y="527"/>
            <a:chExt cx="1984" cy="488"/>
          </a:xfrm>
        </p:grpSpPr>
        <p:sp>
          <p:nvSpPr>
            <p:cNvPr id="127" name="AutoShape 30"/>
            <p:cNvSpPr>
              <a:spLocks/>
            </p:cNvSpPr>
            <p:nvPr/>
          </p:nvSpPr>
          <p:spPr bwMode="auto">
            <a:xfrm>
              <a:off x="-61" y="527"/>
              <a:ext cx="1984" cy="488"/>
            </a:xfrm>
            <a:prstGeom prst="roundRect">
              <a:avLst>
                <a:gd name="adj" fmla="val 18454"/>
              </a:avLst>
            </a:prstGeom>
            <a:solidFill>
              <a:srgbClr val="FF0000"/>
            </a:solidFill>
            <a:ln w="25400">
              <a:solidFill>
                <a:sysClr val="windowText" lastClr="000000">
                  <a:alpha val="0"/>
                </a:sysClr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endParaRPr lang="en-US" sz="2400" kern="0" smtClean="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endParaRPr>
            </a:p>
          </p:txBody>
        </p:sp>
        <p:sp>
          <p:nvSpPr>
            <p:cNvPr id="128" name="Rectangle 31"/>
            <p:cNvSpPr>
              <a:spLocks/>
            </p:cNvSpPr>
            <p:nvPr/>
          </p:nvSpPr>
          <p:spPr bwMode="auto">
            <a:xfrm>
              <a:off x="-16" y="610"/>
              <a:ext cx="1935" cy="29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1pPr>
              <a:lvl2pPr marL="4556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2pPr>
              <a:lvl3pPr marL="9128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3pPr>
              <a:lvl4pPr marL="13700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4pPr>
              <a:lvl5pPr marL="18272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5pPr>
              <a:lvl6pPr marL="22860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6pPr>
              <a:lvl7pPr marL="27432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7pPr>
              <a:lvl8pPr marL="32004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8pPr>
              <a:lvl9pPr marL="36576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9pPr>
            </a:lstStyle>
            <a:p>
              <a:pPr>
                <a:defRPr/>
              </a:pPr>
              <a:r>
                <a:rPr sz="9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Aviação Civil e Aeroportos</a:t>
              </a:r>
              <a:endParaRPr sz="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</p:grpSp>
      <p:cxnSp>
        <p:nvCxnSpPr>
          <p:cNvPr id="129" name="Conector reto 128"/>
          <p:cNvCxnSpPr>
            <a:endCxn id="127" idx="0"/>
          </p:cNvCxnSpPr>
          <p:nvPr/>
        </p:nvCxnSpPr>
        <p:spPr>
          <a:xfrm>
            <a:off x="4891938" y="5016748"/>
            <a:ext cx="3747" cy="2238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32"/>
          <p:cNvGrpSpPr>
            <a:grpSpLocks/>
          </p:cNvGrpSpPr>
          <p:nvPr/>
        </p:nvGrpSpPr>
        <p:grpSpPr bwMode="auto">
          <a:xfrm>
            <a:off x="8260924" y="5769117"/>
            <a:ext cx="1676817" cy="405388"/>
            <a:chOff x="-61" y="527"/>
            <a:chExt cx="1984" cy="488"/>
          </a:xfrm>
        </p:grpSpPr>
        <p:sp>
          <p:nvSpPr>
            <p:cNvPr id="131" name="AutoShape 30"/>
            <p:cNvSpPr>
              <a:spLocks/>
            </p:cNvSpPr>
            <p:nvPr/>
          </p:nvSpPr>
          <p:spPr bwMode="auto">
            <a:xfrm>
              <a:off x="-61" y="527"/>
              <a:ext cx="1984" cy="488"/>
            </a:xfrm>
            <a:prstGeom prst="roundRect">
              <a:avLst>
                <a:gd name="adj" fmla="val 18454"/>
              </a:avLst>
            </a:prstGeom>
            <a:solidFill>
              <a:srgbClr val="FF0000"/>
            </a:solidFill>
            <a:ln w="25400">
              <a:solidFill>
                <a:sysClr val="windowText" lastClr="000000">
                  <a:alpha val="0"/>
                </a:sysClr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endParaRPr lang="en-US" sz="2400" kern="0" smtClean="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endParaRPr>
            </a:p>
          </p:txBody>
        </p:sp>
        <p:sp>
          <p:nvSpPr>
            <p:cNvPr id="132" name="Rectangle 31"/>
            <p:cNvSpPr>
              <a:spLocks/>
            </p:cNvSpPr>
            <p:nvPr/>
          </p:nvSpPr>
          <p:spPr bwMode="auto">
            <a:xfrm>
              <a:off x="-16" y="610"/>
              <a:ext cx="1935" cy="29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1pPr>
              <a:lvl2pPr marL="4556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2pPr>
              <a:lvl3pPr marL="9128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3pPr>
              <a:lvl4pPr marL="13700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4pPr>
              <a:lvl5pPr marL="18272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5pPr>
              <a:lvl6pPr marL="22860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6pPr>
              <a:lvl7pPr marL="27432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7pPr>
              <a:lvl8pPr marL="32004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8pPr>
              <a:lvl9pPr marL="36576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9pPr>
            </a:lstStyle>
            <a:p>
              <a:pPr>
                <a:defRPr/>
              </a:pPr>
              <a:r>
                <a:rPr sz="105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Portos Marítimos</a:t>
              </a:r>
              <a:endParaRPr sz="105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</p:grpSp>
      <p:cxnSp>
        <p:nvCxnSpPr>
          <p:cNvPr id="133" name="Conector reto 132"/>
          <p:cNvCxnSpPr>
            <a:stCxn id="109" idx="2"/>
            <a:endCxn id="131" idx="0"/>
          </p:cNvCxnSpPr>
          <p:nvPr/>
        </p:nvCxnSpPr>
        <p:spPr>
          <a:xfrm flipH="1">
            <a:off x="9099333" y="5601722"/>
            <a:ext cx="1" cy="1673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4" name="Group 32"/>
          <p:cNvGrpSpPr>
            <a:grpSpLocks/>
          </p:cNvGrpSpPr>
          <p:nvPr/>
        </p:nvGrpSpPr>
        <p:grpSpPr bwMode="auto">
          <a:xfrm>
            <a:off x="6193483" y="5369268"/>
            <a:ext cx="1527002" cy="574154"/>
            <a:chOff x="-61" y="518"/>
            <a:chExt cx="1897" cy="388"/>
          </a:xfrm>
        </p:grpSpPr>
        <p:sp>
          <p:nvSpPr>
            <p:cNvPr id="135" name="AutoShape 30"/>
            <p:cNvSpPr>
              <a:spLocks/>
            </p:cNvSpPr>
            <p:nvPr/>
          </p:nvSpPr>
          <p:spPr bwMode="auto">
            <a:xfrm>
              <a:off x="-61" y="518"/>
              <a:ext cx="1897" cy="388"/>
            </a:xfrm>
            <a:prstGeom prst="roundRect">
              <a:avLst>
                <a:gd name="adj" fmla="val 18454"/>
              </a:avLst>
            </a:prstGeom>
            <a:solidFill>
              <a:srgbClr val="FF0000"/>
            </a:solidFill>
            <a:ln w="25400">
              <a:solidFill>
                <a:sysClr val="windowText" lastClr="000000">
                  <a:alpha val="0"/>
                </a:sysClr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endParaRPr lang="en-US" sz="2400" kern="0" smtClean="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endParaRPr>
            </a:p>
          </p:txBody>
        </p:sp>
        <p:sp>
          <p:nvSpPr>
            <p:cNvPr id="136" name="Rectangle 31"/>
            <p:cNvSpPr>
              <a:spLocks/>
            </p:cNvSpPr>
            <p:nvPr/>
          </p:nvSpPr>
          <p:spPr bwMode="auto">
            <a:xfrm>
              <a:off x="-61" y="554"/>
              <a:ext cx="1897" cy="29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1pPr>
              <a:lvl2pPr marL="4556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2pPr>
              <a:lvl3pPr marL="9128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3pPr>
              <a:lvl4pPr marL="13700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4pPr>
              <a:lvl5pPr marL="18272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5pPr>
              <a:lvl6pPr marL="22860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6pPr>
              <a:lvl7pPr marL="27432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7pPr>
              <a:lvl8pPr marL="32004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8pPr>
              <a:lvl9pPr marL="36576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9pPr>
            </a:lstStyle>
            <a:p>
              <a:pPr>
                <a:defRPr/>
              </a:pPr>
              <a:r>
                <a:rPr sz="9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Rodovias, Ferrovias, </a:t>
              </a:r>
              <a:r>
                <a:rPr sz="105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Hidrovias, Terminais Fluviais</a:t>
              </a:r>
              <a:endParaRPr sz="105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</p:grpSp>
      <p:cxnSp>
        <p:nvCxnSpPr>
          <p:cNvPr id="137" name="Conector reto 136"/>
          <p:cNvCxnSpPr>
            <a:stCxn id="112" idx="2"/>
            <a:endCxn id="135" idx="0"/>
          </p:cNvCxnSpPr>
          <p:nvPr/>
        </p:nvCxnSpPr>
        <p:spPr>
          <a:xfrm>
            <a:off x="6955992" y="5111676"/>
            <a:ext cx="992" cy="2575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8" name="Group 32"/>
          <p:cNvGrpSpPr>
            <a:grpSpLocks/>
          </p:cNvGrpSpPr>
          <p:nvPr/>
        </p:nvGrpSpPr>
        <p:grpSpPr bwMode="auto">
          <a:xfrm>
            <a:off x="10728074" y="5397387"/>
            <a:ext cx="720000" cy="288032"/>
            <a:chOff x="-61" y="527"/>
            <a:chExt cx="1984" cy="488"/>
          </a:xfrm>
        </p:grpSpPr>
        <p:sp>
          <p:nvSpPr>
            <p:cNvPr id="139" name="AutoShape 30"/>
            <p:cNvSpPr>
              <a:spLocks/>
            </p:cNvSpPr>
            <p:nvPr/>
          </p:nvSpPr>
          <p:spPr bwMode="auto">
            <a:xfrm>
              <a:off x="-61" y="527"/>
              <a:ext cx="1984" cy="488"/>
            </a:xfrm>
            <a:prstGeom prst="roundRect">
              <a:avLst>
                <a:gd name="adj" fmla="val 18454"/>
              </a:avLst>
            </a:prstGeom>
            <a:solidFill>
              <a:srgbClr val="FF0000"/>
            </a:solidFill>
            <a:ln w="25400">
              <a:solidFill>
                <a:sysClr val="windowText" lastClr="000000">
                  <a:alpha val="0"/>
                </a:sysClr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endParaRPr lang="en-US" sz="2400" kern="0" smtClean="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endParaRPr>
            </a:p>
          </p:txBody>
        </p:sp>
        <p:sp>
          <p:nvSpPr>
            <p:cNvPr id="140" name="Rectangle 31"/>
            <p:cNvSpPr>
              <a:spLocks/>
            </p:cNvSpPr>
            <p:nvPr/>
          </p:nvSpPr>
          <p:spPr bwMode="auto">
            <a:xfrm>
              <a:off x="-16" y="610"/>
              <a:ext cx="1910" cy="29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1pPr>
              <a:lvl2pPr marL="4556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2pPr>
              <a:lvl3pPr marL="9128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3pPr>
              <a:lvl4pPr marL="13700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4pPr>
              <a:lvl5pPr marL="18272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5pPr>
              <a:lvl6pPr marL="22860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6pPr>
              <a:lvl7pPr marL="27432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7pPr>
              <a:lvl8pPr marL="32004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8pPr>
              <a:lvl9pPr marL="36576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9pPr>
            </a:lstStyle>
            <a:p>
              <a:pPr>
                <a:defRPr/>
              </a:pPr>
              <a:r>
                <a:rPr sz="9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Aeroportos</a:t>
              </a:r>
              <a:endParaRPr sz="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</p:grpSp>
      <p:cxnSp>
        <p:nvCxnSpPr>
          <p:cNvPr id="141" name="Conector reto 140"/>
          <p:cNvCxnSpPr>
            <a:stCxn id="116" idx="2"/>
            <a:endCxn id="139" idx="0"/>
          </p:cNvCxnSpPr>
          <p:nvPr/>
        </p:nvCxnSpPr>
        <p:spPr>
          <a:xfrm>
            <a:off x="11085217" y="5097030"/>
            <a:ext cx="2857" cy="3003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ector reto 141"/>
          <p:cNvCxnSpPr/>
          <p:nvPr/>
        </p:nvCxnSpPr>
        <p:spPr>
          <a:xfrm>
            <a:off x="1" y="3573016"/>
            <a:ext cx="12191999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ector reto 142"/>
          <p:cNvCxnSpPr/>
          <p:nvPr/>
        </p:nvCxnSpPr>
        <p:spPr>
          <a:xfrm>
            <a:off x="6105718" y="3573016"/>
            <a:ext cx="0" cy="3280731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CaixaDeTexto 143"/>
          <p:cNvSpPr txBox="1"/>
          <p:nvPr/>
        </p:nvSpPr>
        <p:spPr>
          <a:xfrm>
            <a:off x="10959814" y="3051187"/>
            <a:ext cx="1232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POLÍTICA</a:t>
            </a:r>
            <a:endParaRPr lang="pt-BR" b="1" dirty="0"/>
          </a:p>
        </p:txBody>
      </p:sp>
      <p:sp>
        <p:nvSpPr>
          <p:cNvPr id="145" name="CaixaDeTexto 144"/>
          <p:cNvSpPr txBox="1"/>
          <p:nvPr/>
        </p:nvSpPr>
        <p:spPr>
          <a:xfrm>
            <a:off x="9271843" y="6448237"/>
            <a:ext cx="2912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Implantação e Operação</a:t>
            </a:r>
            <a:endParaRPr lang="pt-BR" b="1" dirty="0"/>
          </a:p>
        </p:txBody>
      </p:sp>
      <p:sp>
        <p:nvSpPr>
          <p:cNvPr id="146" name="CaixaDeTexto 145"/>
          <p:cNvSpPr txBox="1"/>
          <p:nvPr/>
        </p:nvSpPr>
        <p:spPr>
          <a:xfrm>
            <a:off x="3063285" y="6448237"/>
            <a:ext cx="3068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Regulação e Fiscalização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08456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3100" b="1" dirty="0" smtClean="0"/>
              <a:t>PRÁTICA REGULATÓRIA, VANTAGENS COMPETITIVAS E OFERTA E DEMANDA - HIDROVIA PARAGUA-PARANÁ</a:t>
            </a:r>
            <a:r>
              <a:rPr lang="pt-BR" i="1" cap="all" dirty="0">
                <a:solidFill>
                  <a:prstClr val="black"/>
                </a:solidFill>
              </a:rPr>
              <a:t/>
            </a:r>
            <a:br>
              <a:rPr lang="pt-BR" i="1" cap="all" dirty="0">
                <a:solidFill>
                  <a:prstClr val="black"/>
                </a:solidFill>
              </a:rPr>
            </a:br>
            <a:endParaRPr lang="pt-BR" dirty="0"/>
          </a:p>
        </p:txBody>
      </p:sp>
      <p:sp>
        <p:nvSpPr>
          <p:cNvPr id="9" name="Espaço Reservado para Conteúdo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Market </a:t>
            </a:r>
            <a:r>
              <a:rPr lang="pt-BR" b="1" dirty="0" err="1" smtClean="0"/>
              <a:t>Share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l="44122" t="49730" r="22567" b="21802"/>
          <a:stretch/>
        </p:blipFill>
        <p:spPr>
          <a:xfrm>
            <a:off x="1771136" y="2399696"/>
            <a:ext cx="6369452" cy="3061989"/>
          </a:xfrm>
          <a:prstGeom prst="rect">
            <a:avLst/>
          </a:prstGeom>
        </p:spPr>
      </p:pic>
      <p:sp>
        <p:nvSpPr>
          <p:cNvPr id="8" name="Seta para a direita 7"/>
          <p:cNvSpPr/>
          <p:nvPr/>
        </p:nvSpPr>
        <p:spPr>
          <a:xfrm>
            <a:off x="8252575" y="2917555"/>
            <a:ext cx="939114" cy="6013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9303675" y="4400343"/>
            <a:ext cx="1754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1,2%</a:t>
            </a:r>
            <a:endParaRPr lang="pt-BR" dirty="0"/>
          </a:p>
        </p:txBody>
      </p:sp>
      <p:sp>
        <p:nvSpPr>
          <p:cNvPr id="11" name="Seta para a direita 10"/>
          <p:cNvSpPr/>
          <p:nvPr/>
        </p:nvSpPr>
        <p:spPr>
          <a:xfrm>
            <a:off x="8252575" y="4284328"/>
            <a:ext cx="939114" cy="6013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9303676" y="3035001"/>
            <a:ext cx="1754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77,7%</a:t>
            </a:r>
            <a:endParaRPr lang="pt-BR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/>
          <a:srcRect l="12433" t="14655" r="75068" b="75615"/>
          <a:stretch/>
        </p:blipFill>
        <p:spPr>
          <a:xfrm>
            <a:off x="196871" y="6434333"/>
            <a:ext cx="900410" cy="394234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4"/>
          <a:srcRect l="19865" t="15736" r="72094" b="80541"/>
          <a:stretch/>
        </p:blipFill>
        <p:spPr>
          <a:xfrm>
            <a:off x="10397400" y="6434333"/>
            <a:ext cx="1516559" cy="395071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4518454" y="1260293"/>
            <a:ext cx="2987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Eixo - Mercado</a:t>
            </a:r>
            <a:endParaRPr lang="pt-BR" b="1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8295502" y="2295089"/>
            <a:ext cx="3536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Percentual de Participação na HPP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907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3100" b="1" dirty="0" smtClean="0"/>
              <a:t>PRÁTICA REGULATÓRIA, VANTAGENS COMPETITIVAS E OFERTA E DEMANDA - HIDROVIA PARAGUA-PARANÁ</a:t>
            </a:r>
            <a:r>
              <a:rPr lang="pt-BR" i="1" cap="all" dirty="0">
                <a:solidFill>
                  <a:prstClr val="black"/>
                </a:solidFill>
              </a:rPr>
              <a:t/>
            </a:r>
            <a:br>
              <a:rPr lang="pt-BR" i="1" cap="all" dirty="0">
                <a:solidFill>
                  <a:prstClr val="black"/>
                </a:solidFill>
              </a:rPr>
            </a:br>
            <a:endParaRPr lang="pt-BR" dirty="0"/>
          </a:p>
        </p:txBody>
      </p:sp>
      <p:sp>
        <p:nvSpPr>
          <p:cNvPr id="8" name="Espaço Reservado para Conteúdo 8"/>
          <p:cNvSpPr>
            <a:spLocks noGrp="1"/>
          </p:cNvSpPr>
          <p:nvPr>
            <p:ph idx="1"/>
          </p:nvPr>
        </p:nvSpPr>
        <p:spPr>
          <a:xfrm>
            <a:off x="1037583" y="1690688"/>
            <a:ext cx="468153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000" dirty="0" smtClean="0"/>
              <a:t>Principais Produtos Movimentados (2015)</a:t>
            </a:r>
            <a:endParaRPr lang="pt-BR" sz="20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12433" t="14655" r="75068" b="75615"/>
          <a:stretch/>
        </p:blipFill>
        <p:spPr>
          <a:xfrm>
            <a:off x="196870" y="6278735"/>
            <a:ext cx="1134379" cy="49667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19865" t="15736" r="72094" b="80541"/>
          <a:stretch/>
        </p:blipFill>
        <p:spPr>
          <a:xfrm>
            <a:off x="10395355" y="6331893"/>
            <a:ext cx="1702523" cy="44351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/>
          <a:srcRect l="46156" t="42042" r="39865" b="23123"/>
          <a:stretch/>
        </p:blipFill>
        <p:spPr>
          <a:xfrm>
            <a:off x="1853105" y="2070426"/>
            <a:ext cx="3040171" cy="426146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/>
          <a:srcRect l="60643" t="42042" r="24999" b="23123"/>
          <a:stretch/>
        </p:blipFill>
        <p:spPr>
          <a:xfrm>
            <a:off x="6491416" y="1781830"/>
            <a:ext cx="3295135" cy="4496905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4518454" y="1260293"/>
            <a:ext cx="2987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Eixo - Mercado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34873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3100" b="1" dirty="0" smtClean="0"/>
              <a:t>PRÁTICA REGULATÓRIA, VANTAGENS COMPETITIVAS E OFERTA E DEMANDA - HIDROVIA PARAGUA-PARANÁ</a:t>
            </a:r>
            <a:r>
              <a:rPr lang="pt-BR" i="1" cap="all" dirty="0">
                <a:solidFill>
                  <a:prstClr val="black"/>
                </a:solidFill>
              </a:rPr>
              <a:t/>
            </a:r>
            <a:br>
              <a:rPr lang="pt-BR" i="1" cap="all" dirty="0">
                <a:solidFill>
                  <a:prstClr val="black"/>
                </a:solidFill>
              </a:rPr>
            </a:b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119420" y="1772745"/>
            <a:ext cx="7032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i="0" u="none" strike="noStrike" baseline="0" dirty="0" smtClean="0">
                <a:solidFill>
                  <a:srgbClr val="000000"/>
                </a:solidFill>
                <a:latin typeface="Panton"/>
              </a:rPr>
              <a:t>Produtos Potenciais para</a:t>
            </a:r>
            <a:r>
              <a:rPr lang="pt-BR" b="1" i="0" u="none" strike="noStrike" dirty="0" smtClean="0">
                <a:solidFill>
                  <a:srgbClr val="000000"/>
                </a:solidFill>
                <a:latin typeface="Panton"/>
              </a:rPr>
              <a:t> a Hidrovia</a:t>
            </a:r>
            <a:r>
              <a:rPr lang="pt-BR" b="1" i="0" u="none" strike="noStrike" baseline="0" dirty="0" smtClean="0">
                <a:solidFill>
                  <a:srgbClr val="000000"/>
                </a:solidFill>
                <a:latin typeface="Panton"/>
              </a:rPr>
              <a:t>– Resultados Preliminares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1722027" y="6469135"/>
            <a:ext cx="30796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i="0" u="none" strike="noStrike" baseline="0" dirty="0" err="1" smtClean="0">
                <a:solidFill>
                  <a:srgbClr val="000000"/>
                </a:solidFill>
                <a:latin typeface="Panton"/>
              </a:rPr>
              <a:t>Obs</a:t>
            </a:r>
            <a:r>
              <a:rPr lang="pt-BR" sz="1400" i="0" u="none" strike="noStrike" baseline="0" dirty="0" smtClean="0">
                <a:solidFill>
                  <a:srgbClr val="000000"/>
                </a:solidFill>
                <a:latin typeface="Panton"/>
              </a:rPr>
              <a:t>: Os resultados </a:t>
            </a:r>
            <a:r>
              <a:rPr lang="pt-BR" sz="1400" dirty="0" smtClean="0">
                <a:solidFill>
                  <a:srgbClr val="000000"/>
                </a:solidFill>
                <a:latin typeface="Panton"/>
              </a:rPr>
              <a:t>são p</a:t>
            </a:r>
            <a:r>
              <a:rPr lang="pt-BR" sz="1400" i="0" u="none" strike="noStrike" baseline="0" dirty="0" smtClean="0">
                <a:solidFill>
                  <a:srgbClr val="000000"/>
                </a:solidFill>
                <a:latin typeface="Panton"/>
              </a:rPr>
              <a:t>reliminares</a:t>
            </a:r>
            <a:endParaRPr lang="pt-BR" sz="1400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2"/>
          <a:srcRect l="12433" t="14655" r="75068" b="75615"/>
          <a:stretch/>
        </p:blipFill>
        <p:spPr>
          <a:xfrm>
            <a:off x="196871" y="6434333"/>
            <a:ext cx="900410" cy="394234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3"/>
          <a:srcRect l="19865" t="15736" r="72094" b="80541"/>
          <a:stretch/>
        </p:blipFill>
        <p:spPr>
          <a:xfrm>
            <a:off x="10397400" y="6434333"/>
            <a:ext cx="1516559" cy="395071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4518454" y="1260293"/>
            <a:ext cx="2987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Eixo - Mercado</a:t>
            </a:r>
            <a:endParaRPr lang="pt-BR" b="1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094919"/>
              </p:ext>
            </p:extLst>
          </p:nvPr>
        </p:nvGraphicFramePr>
        <p:xfrm>
          <a:off x="647076" y="2177454"/>
          <a:ext cx="3933162" cy="3790387"/>
        </p:xfrm>
        <a:graphic>
          <a:graphicData uri="http://schemas.openxmlformats.org/drawingml/2006/table">
            <a:tbl>
              <a:tblPr/>
              <a:tblGrid>
                <a:gridCol w="3933162"/>
              </a:tblGrid>
              <a:tr h="18542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Produtos Transportados pela Hidrovia</a:t>
                      </a:r>
                    </a:p>
                  </a:txBody>
                  <a:tcPr marL="8959" marR="8959" marT="89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15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Sentido - Exportação</a:t>
                      </a:r>
                    </a:p>
                  </a:txBody>
                  <a:tcPr marL="8959" marR="8959" marT="89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</a:tr>
              <a:tr h="16942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Tortas e outros resíduos da extração do óleo de soja</a:t>
                      </a:r>
                    </a:p>
                  </a:txBody>
                  <a:tcPr marL="8959" marR="8959" marT="89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942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Milho</a:t>
                      </a:r>
                    </a:p>
                  </a:txBody>
                  <a:tcPr marL="8959" marR="8959" marT="89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942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Soja</a:t>
                      </a:r>
                    </a:p>
                  </a:txBody>
                  <a:tcPr marL="8959" marR="8959" marT="89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942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Trigo e mistura de trigo com centeio</a:t>
                      </a:r>
                    </a:p>
                  </a:txBody>
                  <a:tcPr marL="8959" marR="8959" marT="89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153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Madeira, carvão vegetal e obras de madeira</a:t>
                      </a:r>
                    </a:p>
                  </a:txBody>
                  <a:tcPr marL="8959" marR="8959" marT="89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153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Óleo de soja</a:t>
                      </a:r>
                    </a:p>
                  </a:txBody>
                  <a:tcPr marL="8959" marR="8959" marT="89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942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Minérios de ferro e seus concentrados</a:t>
                      </a:r>
                    </a:p>
                  </a:txBody>
                  <a:tcPr marL="8959" marR="8959" marT="89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942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Sêmeas e farelos</a:t>
                      </a:r>
                    </a:p>
                  </a:txBody>
                  <a:tcPr marL="8959" marR="8959" marT="89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942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Cevada</a:t>
                      </a:r>
                    </a:p>
                  </a:txBody>
                  <a:tcPr marL="8959" marR="8959" marT="89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942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Arroz</a:t>
                      </a:r>
                    </a:p>
                  </a:txBody>
                  <a:tcPr marL="8959" marR="8959" marT="89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153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Óleos de petróleo ou de minerais betuminosos (refinados)</a:t>
                      </a:r>
                    </a:p>
                  </a:txBody>
                  <a:tcPr marL="8959" marR="8959" marT="89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942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Sorgo de grão</a:t>
                      </a:r>
                    </a:p>
                  </a:txBody>
                  <a:tcPr marL="8959" marR="8959" marT="89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942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Adubos ou fertilizantes</a:t>
                      </a:r>
                    </a:p>
                  </a:txBody>
                  <a:tcPr marL="8959" marR="8959" marT="89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153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Açúcares de cana e derivados</a:t>
                      </a:r>
                    </a:p>
                  </a:txBody>
                  <a:tcPr marL="8959" marR="8959" marT="89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15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Sentido - Importação</a:t>
                      </a:r>
                    </a:p>
                  </a:txBody>
                  <a:tcPr marL="8959" marR="8959" marT="89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</a:tr>
              <a:tr h="16942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Óleos de petróleo ou de minerais betuminosos (refinados)</a:t>
                      </a:r>
                    </a:p>
                  </a:txBody>
                  <a:tcPr marL="8959" marR="8959" marT="89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942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Adubos ou fertilizantes</a:t>
                      </a:r>
                    </a:p>
                  </a:txBody>
                  <a:tcPr marL="8959" marR="8959" marT="89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942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Hulhas e briquetes</a:t>
                      </a:r>
                    </a:p>
                  </a:txBody>
                  <a:tcPr marL="8959" marR="8959" marT="89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942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Cimentos hidráulicos</a:t>
                      </a:r>
                    </a:p>
                  </a:txBody>
                  <a:tcPr marL="8959" marR="8959" marT="89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153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Veículos automóveis, suas partes e acessórios</a:t>
                      </a:r>
                    </a:p>
                  </a:txBody>
                  <a:tcPr marL="8959" marR="8959" marT="89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Seta para a direita 9"/>
          <p:cNvSpPr/>
          <p:nvPr/>
        </p:nvSpPr>
        <p:spPr>
          <a:xfrm>
            <a:off x="4613145" y="4054585"/>
            <a:ext cx="740462" cy="467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5411273" y="3549541"/>
            <a:ext cx="1713471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Alguns ainda não verificados nos trechos brasileiros da HPP</a:t>
            </a:r>
            <a:endParaRPr lang="pt-BR" dirty="0"/>
          </a:p>
        </p:txBody>
      </p:sp>
      <p:graphicFrame>
        <p:nvGraphicFramePr>
          <p:cNvPr id="15" name="Tabe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5592026"/>
              </p:ext>
            </p:extLst>
          </p:nvPr>
        </p:nvGraphicFramePr>
        <p:xfrm>
          <a:off x="7257535" y="2806811"/>
          <a:ext cx="4502499" cy="2712541"/>
        </p:xfrm>
        <a:graphic>
          <a:graphicData uri="http://schemas.openxmlformats.org/drawingml/2006/table">
            <a:tbl>
              <a:tblPr/>
              <a:tblGrid>
                <a:gridCol w="4502499"/>
              </a:tblGrid>
              <a:tr h="26405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Produtos Potenciais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05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Sentido - Exportação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</a:tr>
              <a:tr h="240048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Minérios de zinco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40048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Minérios de manganês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0048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Óleos de petróleo ou de minerais betuminosos (brutos)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0048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Veículos automóveis, suas partes e acessórios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205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Algodão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05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Sentido - Importação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</a:tr>
              <a:tr h="240048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Óleos de petróleo ou de minerais betuminosos (brutos)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40048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Corindo artificial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205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Fertilizantes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720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3100" b="1" dirty="0" smtClean="0"/>
              <a:t>PRÁTICA REGULATÓRIA, VANTAGENS COMPETITIVAS E OFERTA E DEMANDA - HIDROVIA PARAGUA-PARANÁ</a:t>
            </a:r>
            <a:r>
              <a:rPr lang="pt-BR" i="1" cap="all" dirty="0">
                <a:solidFill>
                  <a:prstClr val="black"/>
                </a:solidFill>
              </a:rPr>
              <a:t/>
            </a:r>
            <a:br>
              <a:rPr lang="pt-BR" i="1" cap="all" dirty="0">
                <a:solidFill>
                  <a:prstClr val="black"/>
                </a:solidFill>
              </a:rPr>
            </a:b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119420" y="1772745"/>
            <a:ext cx="5840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i="0" u="none" strike="noStrike" baseline="0" dirty="0" smtClean="0">
                <a:solidFill>
                  <a:srgbClr val="000000"/>
                </a:solidFill>
                <a:latin typeface="Panton"/>
              </a:rPr>
              <a:t>Matriz de Oportunidades – Resultados Preliminares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l="13851" t="19580" r="58108" b="52003"/>
          <a:stretch/>
        </p:blipFill>
        <p:spPr>
          <a:xfrm>
            <a:off x="196870" y="2177463"/>
            <a:ext cx="5827958" cy="332222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2"/>
          <a:srcRect l="16843" t="47930" r="60414" b="13274"/>
          <a:stretch/>
        </p:blipFill>
        <p:spPr>
          <a:xfrm>
            <a:off x="6468350" y="1786033"/>
            <a:ext cx="4687330" cy="449767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722027" y="6469135"/>
            <a:ext cx="30796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i="0" u="none" strike="noStrike" baseline="0" dirty="0" err="1" smtClean="0">
                <a:solidFill>
                  <a:srgbClr val="000000"/>
                </a:solidFill>
                <a:latin typeface="Panton"/>
              </a:rPr>
              <a:t>Obs</a:t>
            </a:r>
            <a:r>
              <a:rPr lang="pt-BR" sz="1400" i="0" u="none" strike="noStrike" baseline="0" dirty="0" smtClean="0">
                <a:solidFill>
                  <a:srgbClr val="000000"/>
                </a:solidFill>
                <a:latin typeface="Panton"/>
              </a:rPr>
              <a:t>: Os resultados </a:t>
            </a:r>
            <a:r>
              <a:rPr lang="pt-BR" sz="1400" dirty="0" smtClean="0">
                <a:solidFill>
                  <a:srgbClr val="000000"/>
                </a:solidFill>
                <a:latin typeface="Panton"/>
              </a:rPr>
              <a:t>são p</a:t>
            </a:r>
            <a:r>
              <a:rPr lang="pt-BR" sz="1400" i="0" u="none" strike="noStrike" baseline="0" dirty="0" smtClean="0">
                <a:solidFill>
                  <a:srgbClr val="000000"/>
                </a:solidFill>
                <a:latin typeface="Panton"/>
              </a:rPr>
              <a:t>reliminares</a:t>
            </a:r>
            <a:endParaRPr lang="pt-BR" sz="1400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/>
          <a:srcRect l="12433" t="14655" r="75068" b="75615"/>
          <a:stretch/>
        </p:blipFill>
        <p:spPr>
          <a:xfrm>
            <a:off x="196871" y="6434333"/>
            <a:ext cx="900410" cy="394234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4"/>
          <a:srcRect l="19865" t="15736" r="72094" b="80541"/>
          <a:stretch/>
        </p:blipFill>
        <p:spPr>
          <a:xfrm>
            <a:off x="10397400" y="6434333"/>
            <a:ext cx="1516559" cy="395071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4518454" y="1260293"/>
            <a:ext cx="2987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Eixo - Mercado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70785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3100" b="1" dirty="0" smtClean="0"/>
              <a:t>PRÁTICA REGULATÓRIA, VANTAGENS COMPETITIVAS E OFERTA E DEMANDA - HIDROVIA PARAGUA-PARANÁ</a:t>
            </a:r>
            <a:r>
              <a:rPr lang="pt-BR" i="1" cap="all" dirty="0">
                <a:solidFill>
                  <a:prstClr val="black"/>
                </a:solidFill>
              </a:rPr>
              <a:t/>
            </a:r>
            <a:br>
              <a:rPr lang="pt-BR" i="1" cap="all" dirty="0">
                <a:solidFill>
                  <a:prstClr val="black"/>
                </a:solidFill>
              </a:rPr>
            </a:br>
            <a:endParaRPr lang="pt-BR" dirty="0"/>
          </a:p>
        </p:txBody>
      </p:sp>
      <p:sp>
        <p:nvSpPr>
          <p:cNvPr id="19" name="Retângulo 18"/>
          <p:cNvSpPr/>
          <p:nvPr/>
        </p:nvSpPr>
        <p:spPr>
          <a:xfrm>
            <a:off x="1097280" y="2173153"/>
            <a:ext cx="4957088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0000"/>
                </a:solidFill>
                <a:latin typeface="Panton"/>
              </a:rPr>
              <a:t>Análise Realizada</a:t>
            </a:r>
            <a:endParaRPr lang="pt-BR" dirty="0" smtClean="0"/>
          </a:p>
          <a:p>
            <a:pPr marL="457200" indent="-457200">
              <a:buAutoNum type="arabicPeriod"/>
            </a:pPr>
            <a:r>
              <a:rPr lang="pt-BR" sz="2000" dirty="0" smtClean="0">
                <a:solidFill>
                  <a:srgbClr val="000000"/>
                </a:solidFill>
              </a:rPr>
              <a:t>Programas </a:t>
            </a:r>
            <a:r>
              <a:rPr lang="pt-BR" sz="2000" dirty="0">
                <a:solidFill>
                  <a:srgbClr val="000000"/>
                </a:solidFill>
              </a:rPr>
              <a:t>de </a:t>
            </a:r>
            <a:r>
              <a:rPr lang="pt-BR" sz="2000" dirty="0" smtClean="0">
                <a:solidFill>
                  <a:srgbClr val="000000"/>
                </a:solidFill>
              </a:rPr>
              <a:t>financiamento</a:t>
            </a:r>
          </a:p>
          <a:p>
            <a:pPr marL="457200" indent="-457200">
              <a:buAutoNum type="arabicPeriod"/>
            </a:pPr>
            <a:r>
              <a:rPr lang="pt-BR" sz="2000" dirty="0" smtClean="0">
                <a:solidFill>
                  <a:srgbClr val="000000"/>
                </a:solidFill>
              </a:rPr>
              <a:t>Exigências </a:t>
            </a:r>
            <a:r>
              <a:rPr lang="pt-BR" sz="2000" dirty="0">
                <a:solidFill>
                  <a:srgbClr val="000000"/>
                </a:solidFill>
              </a:rPr>
              <a:t>para instalação de estaleiros </a:t>
            </a:r>
          </a:p>
          <a:p>
            <a:pPr marL="457200" indent="-457200">
              <a:buAutoNum type="arabicPeriod"/>
            </a:pPr>
            <a:r>
              <a:rPr lang="pt-BR" sz="2000" i="0" u="none" strike="noStrike" baseline="0" dirty="0" smtClean="0">
                <a:solidFill>
                  <a:srgbClr val="000000"/>
                </a:solidFill>
              </a:rPr>
              <a:t>Regras de segurança de tráfego</a:t>
            </a:r>
            <a:endParaRPr lang="pt-BR" sz="2000" dirty="0">
              <a:solidFill>
                <a:srgbClr val="000000"/>
              </a:solidFill>
            </a:endParaRPr>
          </a:p>
          <a:p>
            <a:pPr marL="457200" indent="-457200">
              <a:buAutoNum type="arabicPeriod"/>
            </a:pPr>
            <a:r>
              <a:rPr lang="pt-BR" sz="2000" dirty="0" smtClean="0"/>
              <a:t>Restrições </a:t>
            </a:r>
            <a:r>
              <a:rPr lang="pt-BR" sz="2000" dirty="0"/>
              <a:t>sanitárias </a:t>
            </a:r>
            <a:endParaRPr lang="pt-BR" sz="2000" dirty="0">
              <a:solidFill>
                <a:srgbClr val="000000"/>
              </a:solidFill>
            </a:endParaRPr>
          </a:p>
          <a:p>
            <a:pPr marL="457200" indent="-457200">
              <a:buAutoNum type="arabicPeriod"/>
            </a:pPr>
            <a:r>
              <a:rPr lang="pt-BR" sz="2000" dirty="0" smtClean="0"/>
              <a:t>Restrições </a:t>
            </a:r>
            <a:r>
              <a:rPr lang="pt-BR" sz="2000" dirty="0"/>
              <a:t>aduaneiras </a:t>
            </a:r>
            <a:endParaRPr lang="pt-BR" sz="2000" dirty="0">
              <a:solidFill>
                <a:srgbClr val="000000"/>
              </a:solidFill>
            </a:endParaRPr>
          </a:p>
          <a:p>
            <a:pPr marL="457200" indent="-457200">
              <a:buAutoNum type="arabicPeriod"/>
            </a:pPr>
            <a:r>
              <a:rPr lang="pt-BR" sz="2000" dirty="0" smtClean="0"/>
              <a:t>Restrições </a:t>
            </a:r>
            <a:r>
              <a:rPr lang="pt-BR" sz="2000" dirty="0"/>
              <a:t>dos órgãos ambientais </a:t>
            </a:r>
            <a:endParaRPr lang="pt-BR" sz="2000" dirty="0">
              <a:solidFill>
                <a:srgbClr val="000000"/>
              </a:solidFill>
            </a:endParaRPr>
          </a:p>
          <a:p>
            <a:pPr marL="457200" indent="-457200">
              <a:buAutoNum type="arabicPeriod"/>
            </a:pPr>
            <a:r>
              <a:rPr lang="pt-BR" sz="2000" dirty="0" smtClean="0"/>
              <a:t>Encargos trabalhistas</a:t>
            </a:r>
            <a:endParaRPr lang="pt-BR" sz="2000" dirty="0"/>
          </a:p>
          <a:p>
            <a:pPr marL="457200" indent="-457200">
              <a:buAutoNum type="arabicPeriod"/>
            </a:pPr>
            <a:r>
              <a:rPr lang="pt-BR" sz="2000" dirty="0" smtClean="0"/>
              <a:t>Encargos </a:t>
            </a:r>
            <a:r>
              <a:rPr lang="pt-BR" sz="2000" dirty="0"/>
              <a:t>tributários </a:t>
            </a:r>
            <a:endParaRPr lang="pt-BR" sz="2000" dirty="0" smtClean="0"/>
          </a:p>
          <a:p>
            <a:pPr marL="457200" indent="-457200">
              <a:buAutoNum type="arabicPeriod"/>
            </a:pPr>
            <a:r>
              <a:rPr lang="pt-BR" sz="2000" dirty="0" smtClean="0"/>
              <a:t>Requisitos </a:t>
            </a:r>
            <a:r>
              <a:rPr lang="pt-BR" sz="2000" dirty="0"/>
              <a:t>para </a:t>
            </a:r>
            <a:r>
              <a:rPr lang="pt-BR" sz="2000" dirty="0" smtClean="0"/>
              <a:t>importação </a:t>
            </a:r>
            <a:r>
              <a:rPr lang="pt-BR" sz="2000" dirty="0"/>
              <a:t>de embarcações </a:t>
            </a:r>
            <a:r>
              <a:rPr lang="pt-BR" sz="2000" dirty="0" smtClean="0"/>
              <a:t> </a:t>
            </a:r>
            <a:r>
              <a:rPr lang="pt-BR" sz="2000" i="0" u="none" strike="noStrike" baseline="0" dirty="0" smtClean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2"/>
          <a:srcRect l="56622" t="61381" r="30338" b="16276"/>
          <a:stretch/>
        </p:blipFill>
        <p:spPr>
          <a:xfrm>
            <a:off x="7213831" y="2742776"/>
            <a:ext cx="2823325" cy="2720926"/>
          </a:xfrm>
          <a:prstGeom prst="rect">
            <a:avLst/>
          </a:prstGeom>
        </p:spPr>
      </p:pic>
      <p:sp>
        <p:nvSpPr>
          <p:cNvPr id="21" name="Retângulo 20"/>
          <p:cNvSpPr/>
          <p:nvPr/>
        </p:nvSpPr>
        <p:spPr>
          <a:xfrm>
            <a:off x="7128709" y="2442825"/>
            <a:ext cx="33325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i="0" u="none" strike="noStrike" baseline="0" dirty="0" smtClean="0">
                <a:solidFill>
                  <a:srgbClr val="000000"/>
                </a:solidFill>
                <a:latin typeface="Panton"/>
              </a:rPr>
              <a:t>Formação de Tripulação</a:t>
            </a:r>
            <a:endParaRPr lang="pt-BR" dirty="0"/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3"/>
          <a:srcRect l="12433" t="14655" r="75068" b="75615"/>
          <a:stretch/>
        </p:blipFill>
        <p:spPr>
          <a:xfrm>
            <a:off x="196871" y="6434333"/>
            <a:ext cx="900410" cy="394234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4"/>
          <a:srcRect l="19865" t="15736" r="72094" b="80541"/>
          <a:stretch/>
        </p:blipFill>
        <p:spPr>
          <a:xfrm>
            <a:off x="10397400" y="6434333"/>
            <a:ext cx="1516559" cy="395071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4518454" y="1260293"/>
            <a:ext cx="2987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Eixo - Regulatório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07917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3100" b="1" dirty="0" smtClean="0"/>
              <a:t>PRÁTICA REGULATÓRIA, VANTAGENS COMPETITIVAS E OFERTA E DEMANDA - HIDROVIA PARAGUA-PARANÁ</a:t>
            </a:r>
            <a:r>
              <a:rPr lang="pt-BR" i="1" cap="all" dirty="0">
                <a:solidFill>
                  <a:prstClr val="black"/>
                </a:solidFill>
              </a:rPr>
              <a:t/>
            </a:r>
            <a:br>
              <a:rPr lang="pt-BR" i="1" cap="all" dirty="0">
                <a:solidFill>
                  <a:prstClr val="black"/>
                </a:solidFill>
              </a:rPr>
            </a:b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/>
          <a:srcRect l="59392" t="56216" r="17365" b="17117"/>
          <a:stretch/>
        </p:blipFill>
        <p:spPr>
          <a:xfrm>
            <a:off x="2064342" y="2444362"/>
            <a:ext cx="5441390" cy="3511593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896498" y="1935479"/>
            <a:ext cx="2877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i="0" u="none" strike="noStrike" baseline="0" dirty="0" smtClean="0">
                <a:solidFill>
                  <a:srgbClr val="000000"/>
                </a:solidFill>
                <a:latin typeface="Panton"/>
              </a:rPr>
              <a:t>Resultados Preliminares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8205096" y="3013500"/>
            <a:ext cx="2316892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(Análise de Custos)</a:t>
            </a:r>
          </a:p>
          <a:p>
            <a:endParaRPr lang="pt-BR" dirty="0" smtClean="0"/>
          </a:p>
          <a:p>
            <a:pPr algn="ctr"/>
            <a:r>
              <a:rPr lang="pt-BR" dirty="0" smtClean="0"/>
              <a:t>Soma das melhores condições para implantação de uma empresa de navegação</a:t>
            </a:r>
            <a:endParaRPr lang="pt-BR" dirty="0"/>
          </a:p>
        </p:txBody>
      </p:sp>
      <p:sp>
        <p:nvSpPr>
          <p:cNvPr id="11" name="Seta para a direita 10"/>
          <p:cNvSpPr/>
          <p:nvPr/>
        </p:nvSpPr>
        <p:spPr>
          <a:xfrm>
            <a:off x="7846584" y="5469922"/>
            <a:ext cx="534680" cy="4860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/>
          <a:srcRect l="44060" r="43350" b="3264"/>
          <a:stretch/>
        </p:blipFill>
        <p:spPr>
          <a:xfrm>
            <a:off x="8587234" y="5485569"/>
            <a:ext cx="652905" cy="470386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3"/>
          <a:srcRect l="72505" t="1401" r="14671" b="3264"/>
          <a:stretch/>
        </p:blipFill>
        <p:spPr>
          <a:xfrm>
            <a:off x="9363542" y="5496691"/>
            <a:ext cx="658817" cy="459264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4"/>
          <a:srcRect l="12433" t="14655" r="75068" b="75615"/>
          <a:stretch/>
        </p:blipFill>
        <p:spPr>
          <a:xfrm>
            <a:off x="196871" y="6434333"/>
            <a:ext cx="900410" cy="394234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5"/>
          <a:srcRect l="19865" t="15736" r="72094" b="80541"/>
          <a:stretch/>
        </p:blipFill>
        <p:spPr>
          <a:xfrm>
            <a:off x="10397400" y="6434333"/>
            <a:ext cx="1516559" cy="395071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4518454" y="1260293"/>
            <a:ext cx="2987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Eixo - Regulatório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95013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3100" b="1" dirty="0" smtClean="0"/>
              <a:t>PRÁTICA REGULATÓRIA, VANTAGENS COMPETITIVAS E OFERTA E DEMANDA - HIDROVIA PARAGUA-PARANÁ</a:t>
            </a:r>
            <a:r>
              <a:rPr lang="pt-BR" i="1" cap="all" dirty="0">
                <a:solidFill>
                  <a:prstClr val="black"/>
                </a:solidFill>
              </a:rPr>
              <a:t/>
            </a:r>
            <a:br>
              <a:rPr lang="pt-BR" i="1" cap="all" dirty="0">
                <a:solidFill>
                  <a:prstClr val="black"/>
                </a:solidFill>
              </a:rPr>
            </a:br>
            <a:endParaRPr lang="pt-BR" dirty="0"/>
          </a:p>
        </p:txBody>
      </p:sp>
      <p:sp>
        <p:nvSpPr>
          <p:cNvPr id="9" name="Espaço Reservado para Conteúdo 8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t-BR" b="1" dirty="0" smtClean="0"/>
              <a:t>Resumo</a:t>
            </a:r>
            <a:endParaRPr lang="pt-BR" dirty="0" smtClean="0"/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pt-B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Estudo </a:t>
            </a:r>
            <a:r>
              <a:rPr lang="pt-BR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busca realizar as seguintes análises: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Avaliar a</a:t>
            </a:r>
            <a:r>
              <a:rPr lang="pt-BR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participação brasileira e dos outros países signatários no transporte realizado na hidrovia do Paraguai-Paraná;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Levantamento de</a:t>
            </a:r>
            <a:r>
              <a:rPr lang="pt-BR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custos inerentes ao transporte, por país e por modal;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Levantamento da</a:t>
            </a:r>
            <a:r>
              <a:rPr lang="pt-BR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infraestrutura de transportes disponível na região;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Análise das diferentes práticas regulatórias desempenhadas por cada país signatário;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Análise de </a:t>
            </a:r>
            <a:r>
              <a:rPr lang="pt-BR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Potenciais </a:t>
            </a:r>
            <a:r>
              <a:rPr lang="pt-B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cenários </a:t>
            </a:r>
            <a:r>
              <a:rPr lang="pt-BR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o crescimento dos volumes transportados na hidrovia, incluindo produtos que atualmente nã</a:t>
            </a:r>
            <a:r>
              <a:rPr lang="pt-B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são transportados pela hidrovia</a:t>
            </a:r>
            <a:endParaRPr lang="pt-BR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/>
          <a:srcRect l="12433" t="14655" r="75068" b="75615"/>
          <a:stretch/>
        </p:blipFill>
        <p:spPr>
          <a:xfrm>
            <a:off x="196871" y="6434333"/>
            <a:ext cx="900410" cy="39423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l="19865" t="15736" r="72094" b="80541"/>
          <a:stretch/>
        </p:blipFill>
        <p:spPr>
          <a:xfrm>
            <a:off x="10397400" y="6434333"/>
            <a:ext cx="1516559" cy="39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5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3100" b="1" dirty="0" smtClean="0"/>
              <a:t>PRÁTICA REGULATÓRIA, VANTAGENS COMPETITIVAS E OFERTA E DEMANDA - HIDROVIA PARAGUA-PARANÁ</a:t>
            </a:r>
            <a:r>
              <a:rPr lang="pt-BR" i="1" cap="all" dirty="0">
                <a:solidFill>
                  <a:prstClr val="black"/>
                </a:solidFill>
              </a:rPr>
              <a:t/>
            </a:r>
            <a:br>
              <a:rPr lang="pt-BR" i="1" cap="all" dirty="0">
                <a:solidFill>
                  <a:prstClr val="black"/>
                </a:solidFill>
              </a:rPr>
            </a:br>
            <a:endParaRPr lang="pt-BR" dirty="0"/>
          </a:p>
        </p:txBody>
      </p:sp>
      <p:sp>
        <p:nvSpPr>
          <p:cNvPr id="9" name="Espaço Reservado para Conteúdo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 smtClean="0"/>
              <a:t>A partir dos resultados: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pt-B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Buscamos compreender o que aconteceu com a participação brasileira na hidrovia;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pt-B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que devemos fazer para termos uma participação mais condizente ao potencial apresentado;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pt-B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Quais são as oportunidades - quais cargas poderão ser incluídas na hidrovia em cenários logísticos;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pt-B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Delinear diretrizes para Políticas Públicas visando diminuir as assimetrias entre os países e os gargalos burocráticos que impedem maior participação brasileira na hidrovia.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pt-BR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Tornar a hidrovia um vetor de desenvolvimento regional.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12433" t="14655" r="75068" b="75615"/>
          <a:stretch/>
        </p:blipFill>
        <p:spPr>
          <a:xfrm>
            <a:off x="196871" y="6434333"/>
            <a:ext cx="900410" cy="39423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19865" t="15736" r="72094" b="80541"/>
          <a:stretch/>
        </p:blipFill>
        <p:spPr>
          <a:xfrm>
            <a:off x="10397400" y="6434333"/>
            <a:ext cx="1516559" cy="39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8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464767" y="869956"/>
            <a:ext cx="8727233" cy="792088"/>
          </a:xfrm>
        </p:spPr>
        <p:txBody>
          <a:bodyPr>
            <a:noAutofit/>
          </a:bodyPr>
          <a:lstStyle/>
          <a:p>
            <a:pPr algn="ctr"/>
            <a:r>
              <a:rPr lang="pt-BR" sz="1800" b="0" i="0" dirty="0" smtClean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Audiência Pública conjunta do Grupo Parlamentar Brasil – Argentina </a:t>
            </a:r>
            <a:br>
              <a:rPr lang="pt-BR" sz="1800" b="0" i="0" dirty="0" smtClean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</a:br>
            <a:r>
              <a:rPr lang="pt-BR" sz="1800" b="0" i="0" dirty="0" smtClean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Senado Federal/Câmara dos Deputados </a:t>
            </a:r>
            <a:br>
              <a:rPr lang="pt-BR" sz="1800" b="0" i="0" dirty="0" smtClean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</a:br>
            <a:r>
              <a:rPr lang="pt-BR" sz="1800" b="0" i="0" dirty="0" smtClean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Comissão de Relações Exteriores e Defesa Nacional</a:t>
            </a:r>
            <a:endParaRPr lang="pt-BR" sz="1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3600400" cy="3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4801955" y="1860717"/>
            <a:ext cx="3995936" cy="2746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1050" b="0" i="0" u="none" strike="noStrike" baseline="0" dirty="0" smtClean="0">
              <a:solidFill>
                <a:srgbClr val="000000"/>
              </a:solidFill>
              <a:latin typeface="Candara"/>
            </a:endParaRPr>
          </a:p>
          <a:p>
            <a:pPr algn="ctr"/>
            <a:r>
              <a:rPr lang="pt-BR" sz="6000" b="0" i="0" u="none" strike="noStrike" baseline="0" dirty="0" smtClean="0">
                <a:latin typeface="Candara"/>
              </a:rPr>
              <a:t>Obrigado </a:t>
            </a:r>
          </a:p>
          <a:p>
            <a:pPr algn="ctr"/>
            <a:endParaRPr lang="pt-BR" b="1" i="0" u="none" strike="noStrike" baseline="0" dirty="0" smtClean="0">
              <a:latin typeface="Arial"/>
            </a:endParaRPr>
          </a:p>
          <a:p>
            <a:pPr algn="ctr"/>
            <a:r>
              <a:rPr lang="pt-BR" b="1" i="0" u="none" strike="noStrike" baseline="0" dirty="0" smtClean="0">
                <a:latin typeface="Arial"/>
              </a:rPr>
              <a:t>Adalberto Tokarski</a:t>
            </a:r>
            <a:endParaRPr lang="pt-BR" b="0" i="0" u="none" strike="noStrike" baseline="0" dirty="0" smtClean="0">
              <a:latin typeface="Arial"/>
            </a:endParaRPr>
          </a:p>
          <a:p>
            <a:pPr algn="ctr"/>
            <a:r>
              <a:rPr lang="pt-BR" sz="1200" b="1" i="0" u="none" strike="noStrike" baseline="0" dirty="0" smtClean="0">
                <a:latin typeface="Arial"/>
              </a:rPr>
              <a:t>Diretor</a:t>
            </a:r>
            <a:r>
              <a:rPr lang="pt-BR" sz="1200" b="1" i="0" u="none" strike="noStrike" dirty="0" smtClean="0">
                <a:latin typeface="Arial"/>
              </a:rPr>
              <a:t> da ANTAQ</a:t>
            </a:r>
            <a:endParaRPr lang="pt-BR" sz="1200" b="0" i="0" u="none" strike="noStrike" baseline="0" dirty="0" smtClean="0">
              <a:latin typeface="Arial"/>
            </a:endParaRPr>
          </a:p>
          <a:p>
            <a:pPr algn="ctr"/>
            <a:endParaRPr lang="pt-BR" b="1" i="0" u="none" strike="noStrike" baseline="0" dirty="0" smtClean="0">
              <a:latin typeface="Arial"/>
            </a:endParaRPr>
          </a:p>
          <a:p>
            <a:pPr algn="ctr"/>
            <a:r>
              <a:rPr lang="pt-BR" sz="1600" b="1" i="0" u="none" strike="noStrike" baseline="0" dirty="0" smtClean="0">
                <a:latin typeface="Arial"/>
              </a:rPr>
              <a:t>adalberto.tokarski@antaq.gov.br</a:t>
            </a:r>
            <a:r>
              <a:rPr lang="pt-BR" b="1" i="0" u="none" strike="noStrike" baseline="0" dirty="0" smtClean="0">
                <a:latin typeface="Arial"/>
              </a:rPr>
              <a:t> </a:t>
            </a:r>
            <a:endParaRPr lang="pt-BR" b="0" i="0" u="none" strike="noStrike" baseline="0" dirty="0" smtClean="0">
              <a:latin typeface="Arial"/>
            </a:endParaRPr>
          </a:p>
          <a:p>
            <a:pPr algn="ctr"/>
            <a:r>
              <a:rPr lang="pt-BR" b="0" i="0" u="none" strike="noStrike" baseline="0" dirty="0" smtClean="0">
                <a:latin typeface="Arial"/>
              </a:rPr>
              <a:t>www.antaq.gov.br </a:t>
            </a: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/>
          <a:srcRect l="12433" t="14655" r="75068" b="75615"/>
          <a:stretch/>
        </p:blipFill>
        <p:spPr>
          <a:xfrm>
            <a:off x="9332632" y="5309838"/>
            <a:ext cx="2341959" cy="1025398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/>
          <a:srcRect l="29953" t="5917" r="57573" b="7840"/>
          <a:stretch/>
        </p:blipFill>
        <p:spPr>
          <a:xfrm>
            <a:off x="10396519" y="153282"/>
            <a:ext cx="952222" cy="61733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/>
          <a:srcRect l="58282" r="28895" b="3264"/>
          <a:stretch/>
        </p:blipFill>
        <p:spPr>
          <a:xfrm>
            <a:off x="4340560" y="149758"/>
            <a:ext cx="922790" cy="65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3100" b="1" dirty="0" smtClean="0"/>
              <a:t>PRÁTICA REGULATÓRIA, VANTAGENS COMPETITIVAS E OFERTA E DEMANDA - HIDROVIA PARAGUA-PARANÁ</a:t>
            </a:r>
            <a:r>
              <a:rPr lang="pt-BR" i="1" cap="all" dirty="0">
                <a:solidFill>
                  <a:prstClr val="black"/>
                </a:solidFill>
              </a:rPr>
              <a:t/>
            </a:r>
            <a:br>
              <a:rPr lang="pt-BR" i="1" cap="all" dirty="0">
                <a:solidFill>
                  <a:prstClr val="black"/>
                </a:solidFill>
              </a:rPr>
            </a:br>
            <a:endParaRPr lang="pt-BR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7623865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7"/>
          <a:srcRect l="12433" t="14655" r="75068" b="75615"/>
          <a:stretch/>
        </p:blipFill>
        <p:spPr>
          <a:xfrm>
            <a:off x="196871" y="6434333"/>
            <a:ext cx="900410" cy="39423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8"/>
          <a:srcRect l="19865" t="15736" r="72094" b="80541"/>
          <a:stretch/>
        </p:blipFill>
        <p:spPr>
          <a:xfrm>
            <a:off x="10397400" y="6434333"/>
            <a:ext cx="1516559" cy="395071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4821960" y="1422480"/>
            <a:ext cx="2608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i="0" u="none" strike="noStrike" baseline="0" dirty="0" smtClean="0">
                <a:solidFill>
                  <a:srgbClr val="000000"/>
                </a:solidFill>
                <a:latin typeface="Panton Black Caps"/>
              </a:rPr>
              <a:t>Contexto Institucional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02475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3100" b="1" dirty="0" smtClean="0"/>
              <a:t>PRÁTICA REGULATÓRIA, VANTAGENS COMPETITIVAS E OFERTA E DEMANDA - HIDROVIA PARAGUA-PARANÁ</a:t>
            </a:r>
            <a:r>
              <a:rPr lang="pt-BR" i="1" cap="all" dirty="0">
                <a:solidFill>
                  <a:prstClr val="black"/>
                </a:solidFill>
              </a:rPr>
              <a:t/>
            </a:r>
            <a:br>
              <a:rPr lang="pt-BR" i="1" cap="all" dirty="0">
                <a:solidFill>
                  <a:prstClr val="black"/>
                </a:solidFill>
              </a:rPr>
            </a:br>
            <a:endParaRPr lang="pt-BR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7480974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7"/>
          <a:srcRect l="12433" t="14655" r="75068" b="75615"/>
          <a:stretch/>
        </p:blipFill>
        <p:spPr>
          <a:xfrm>
            <a:off x="196871" y="6434333"/>
            <a:ext cx="900410" cy="39423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8"/>
          <a:srcRect l="19865" t="15736" r="72094" b="80541"/>
          <a:stretch/>
        </p:blipFill>
        <p:spPr>
          <a:xfrm>
            <a:off x="10397400" y="6434333"/>
            <a:ext cx="1516559" cy="395071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4821960" y="1422480"/>
            <a:ext cx="2608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i="0" u="none" strike="noStrike" baseline="0" dirty="0" smtClean="0">
                <a:solidFill>
                  <a:srgbClr val="000000"/>
                </a:solidFill>
                <a:latin typeface="Panton Black Caps"/>
              </a:rPr>
              <a:t>Contexto Institucional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425616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3100" b="1" dirty="0" smtClean="0"/>
              <a:t>PRÁTICA REGULATÓRIA, VANTAGENS COMPETITIVAS E OFERTA E DEMANDA - HIDROVIA PARAGUA-PARANÁ</a:t>
            </a:r>
            <a:r>
              <a:rPr lang="pt-BR" i="1" cap="all" dirty="0">
                <a:solidFill>
                  <a:prstClr val="black"/>
                </a:solidFill>
              </a:rPr>
              <a:t/>
            </a:r>
            <a:br>
              <a:rPr lang="pt-BR" i="1" cap="all" dirty="0">
                <a:solidFill>
                  <a:prstClr val="black"/>
                </a:solidFill>
              </a:rPr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A Hidrovia Paraguai-Paraná</a:t>
            </a:r>
          </a:p>
          <a:p>
            <a:pPr lvl="1" algn="just">
              <a:spcBef>
                <a:spcPts val="1200"/>
              </a:spcBef>
            </a:pPr>
            <a:r>
              <a:rPr lang="pt-BR" b="1" dirty="0" smtClean="0"/>
              <a:t>Importante via de integração do Mercosul </a:t>
            </a:r>
            <a:r>
              <a:rPr lang="pt-BR" dirty="0" smtClean="0"/>
              <a:t>que parte do centro-oeste brasileiro e passa pela Bolívia, Paraguai, Argentina e Uruguai até desaguar no oceano Atlântico.</a:t>
            </a:r>
          </a:p>
          <a:p>
            <a:pPr lvl="1" algn="just">
              <a:spcBef>
                <a:spcPts val="1200"/>
              </a:spcBef>
            </a:pPr>
            <a:r>
              <a:rPr lang="pt-BR" dirty="0" smtClean="0"/>
              <a:t> </a:t>
            </a:r>
            <a:r>
              <a:rPr lang="pt-BR" b="1" dirty="0" smtClean="0"/>
              <a:t>A navegação na hidrovia é regida pelo Acordo de Transporte Fluvial </a:t>
            </a:r>
            <a:r>
              <a:rPr lang="pt-BR" dirty="0" smtClean="0"/>
              <a:t>o qual prevê a eliminação de  entraves e restrições administrativas, regulamentares e de procedimento, com vistas a desenvolver um comércio fluído e uma atividade fluvial eficiente.</a:t>
            </a:r>
          </a:p>
          <a:p>
            <a:pPr lvl="1" algn="just">
              <a:spcBef>
                <a:spcPts val="1200"/>
              </a:spcBef>
            </a:pPr>
            <a:r>
              <a:rPr lang="pt-BR" b="1" dirty="0" smtClean="0"/>
              <a:t>Extensão</a:t>
            </a:r>
            <a:r>
              <a:rPr lang="pt-BR" dirty="0" smtClean="0"/>
              <a:t>: </a:t>
            </a:r>
            <a:r>
              <a:rPr lang="pt-BR" dirty="0"/>
              <a:t>3.442 km </a:t>
            </a:r>
            <a:endParaRPr lang="pt-BR" dirty="0" smtClean="0"/>
          </a:p>
          <a:p>
            <a:pPr lvl="1" algn="just">
              <a:spcBef>
                <a:spcPts val="1200"/>
              </a:spcBef>
            </a:pPr>
            <a:r>
              <a:rPr lang="pt-BR" b="1" dirty="0" smtClean="0"/>
              <a:t>Principais rios</a:t>
            </a:r>
            <a:r>
              <a:rPr lang="pt-BR" dirty="0" smtClean="0"/>
              <a:t>: Paraguai, Paraná e Uruguai</a:t>
            </a:r>
          </a:p>
          <a:p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l="12433" t="14655" r="75068" b="75615"/>
          <a:stretch/>
        </p:blipFill>
        <p:spPr>
          <a:xfrm>
            <a:off x="196871" y="6434333"/>
            <a:ext cx="900410" cy="39423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l="19865" t="15736" r="72094" b="80541"/>
          <a:stretch/>
        </p:blipFill>
        <p:spPr>
          <a:xfrm>
            <a:off x="10397400" y="6434333"/>
            <a:ext cx="1516559" cy="395071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5534010" y="1422215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i="0" u="none" strike="noStrike" baseline="0" dirty="0" smtClean="0">
                <a:solidFill>
                  <a:srgbClr val="000000"/>
                </a:solidFill>
                <a:latin typeface="Panton Black Caps"/>
              </a:rPr>
              <a:t>Contexto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59244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3100" b="1" dirty="0" smtClean="0"/>
              <a:t>PRÁTICA REGULATÓRIA, VANTAGENS COMPETITIVAS E OFERTA E DEMANDA - HIDROVIA PARAGUA-PARANÁ</a:t>
            </a:r>
            <a:r>
              <a:rPr lang="pt-BR" i="1" cap="all" dirty="0">
                <a:solidFill>
                  <a:prstClr val="black"/>
                </a:solidFill>
              </a:rPr>
              <a:t/>
            </a:r>
            <a:br>
              <a:rPr lang="pt-BR" i="1" cap="all" dirty="0">
                <a:solidFill>
                  <a:prstClr val="black"/>
                </a:solidFill>
              </a:rPr>
            </a:b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/>
          <a:srcRect l="20473" t="26924" r="16013" b="10871"/>
          <a:stretch/>
        </p:blipFill>
        <p:spPr>
          <a:xfrm>
            <a:off x="196871" y="1737360"/>
            <a:ext cx="7222503" cy="397902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l="35540" t="11892" r="31892" b="6426"/>
          <a:stretch/>
        </p:blipFill>
        <p:spPr>
          <a:xfrm>
            <a:off x="8182853" y="1260504"/>
            <a:ext cx="3289330" cy="464054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/>
          <a:srcRect l="12433" t="14655" r="75068" b="75615"/>
          <a:stretch/>
        </p:blipFill>
        <p:spPr>
          <a:xfrm>
            <a:off x="196871" y="6434333"/>
            <a:ext cx="900410" cy="39423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/>
          <a:srcRect l="19865" t="15736" r="72094" b="80541"/>
          <a:stretch/>
        </p:blipFill>
        <p:spPr>
          <a:xfrm>
            <a:off x="10397400" y="6434333"/>
            <a:ext cx="1516559" cy="395071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96871" y="1244917"/>
            <a:ext cx="2185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i="0" u="none" strike="noStrike" baseline="0" dirty="0" smtClean="0">
                <a:solidFill>
                  <a:srgbClr val="000000"/>
                </a:solidFill>
                <a:latin typeface="Panton Black Caps"/>
              </a:rPr>
              <a:t>Contexto Espacial</a:t>
            </a:r>
            <a:endParaRPr lang="pt-BR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165391" y="5716387"/>
            <a:ext cx="8208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 dirty="0" smtClean="0"/>
              <a:t>Hidrovia do </a:t>
            </a:r>
            <a:r>
              <a:rPr lang="pt-BR" sz="1400" i="1" dirty="0"/>
              <a:t>Paraguai – </a:t>
            </a:r>
            <a:r>
              <a:rPr lang="pt-BR" sz="1400" i="1" dirty="0" smtClean="0"/>
              <a:t>Fluxo de Transporte Global</a:t>
            </a:r>
            <a:endParaRPr lang="pt-BR" sz="1400" i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8069597" y="5901053"/>
            <a:ext cx="4191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i="1" dirty="0" smtClean="0"/>
              <a:t>Hidrovia do </a:t>
            </a:r>
            <a:r>
              <a:rPr lang="pt-BR" sz="1600" i="1" dirty="0"/>
              <a:t>Paraguai – </a:t>
            </a:r>
            <a:r>
              <a:rPr lang="pt-BR" sz="1600" i="1" dirty="0" smtClean="0"/>
              <a:t>Contexto Regional</a:t>
            </a:r>
            <a:endParaRPr lang="pt-BR" sz="1600" i="1" dirty="0"/>
          </a:p>
        </p:txBody>
      </p:sp>
    </p:spTree>
    <p:extLst>
      <p:ext uri="{BB962C8B-B14F-4D97-AF65-F5344CB8AC3E}">
        <p14:creationId xmlns:p14="http://schemas.microsoft.com/office/powerpoint/2010/main" val="429177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3100" b="1" dirty="0" smtClean="0"/>
              <a:t>PRÁTICA REGULATÓRIA, VANTAGENS COMPETITIVAS E OFERTA E DEMANDA - HIDROVIA PARAGUA-PARANÁ</a:t>
            </a:r>
            <a:r>
              <a:rPr lang="pt-BR" i="1" cap="all" dirty="0">
                <a:solidFill>
                  <a:prstClr val="black"/>
                </a:solidFill>
              </a:rPr>
              <a:t/>
            </a:r>
            <a:br>
              <a:rPr lang="pt-BR" i="1" cap="all" dirty="0">
                <a:solidFill>
                  <a:prstClr val="black"/>
                </a:solidFill>
              </a:rPr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68680" y="173736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dirty="0" smtClean="0"/>
              <a:t>Motivação do Estudo: </a:t>
            </a:r>
            <a:r>
              <a:rPr lang="pt-BR" dirty="0" smtClean="0"/>
              <a:t>Contradições da participação brasileira na Hidrovia</a:t>
            </a:r>
            <a:endParaRPr lang="pt-BR" sz="1800" b="1" dirty="0" smtClean="0"/>
          </a:p>
          <a:p>
            <a:pPr marL="0" indent="0" algn="just">
              <a:buNone/>
            </a:pPr>
            <a:r>
              <a:rPr lang="pt-BR" sz="1800" b="1" dirty="0" smtClean="0"/>
              <a:t>Crescimento</a:t>
            </a:r>
            <a:r>
              <a:rPr lang="pt-BR" sz="1800" dirty="0" smtClean="0"/>
              <a:t> significativo do </a:t>
            </a:r>
            <a:r>
              <a:rPr lang="pt-BR" sz="1800" b="1" dirty="0" smtClean="0"/>
              <a:t>volume de cargas </a:t>
            </a:r>
            <a:r>
              <a:rPr lang="pt-BR" sz="1800" dirty="0" smtClean="0"/>
              <a:t>de </a:t>
            </a:r>
            <a:r>
              <a:rPr lang="pt-BR" sz="1800" b="1" dirty="0" smtClean="0"/>
              <a:t>origem brasileira </a:t>
            </a:r>
            <a:r>
              <a:rPr lang="pt-BR" sz="1800" dirty="0" smtClean="0"/>
              <a:t>(≈95% minério de ferro) entre 2010 a 2014.</a:t>
            </a:r>
            <a:endParaRPr lang="pt-BR" sz="1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080" y="2879355"/>
            <a:ext cx="6407662" cy="311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2563927" y="5892184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/>
              <a:t>Evolução do transporte de cargas na hidrovia do Paraguai – </a:t>
            </a:r>
            <a:r>
              <a:rPr lang="pt-BR" i="1" dirty="0" smtClean="0"/>
              <a:t>Origem/Brasil </a:t>
            </a:r>
            <a:endParaRPr lang="pt-BR" i="1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l="12433" t="14655" r="75068" b="75615"/>
          <a:stretch/>
        </p:blipFill>
        <p:spPr>
          <a:xfrm>
            <a:off x="196871" y="6434333"/>
            <a:ext cx="900410" cy="39423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/>
          <a:srcRect l="19865" t="15736" r="72094" b="80541"/>
          <a:stretch/>
        </p:blipFill>
        <p:spPr>
          <a:xfrm>
            <a:off x="10397400" y="6434333"/>
            <a:ext cx="1516559" cy="395071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5534010" y="1422215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i="0" u="none" strike="noStrike" baseline="0" dirty="0" smtClean="0">
                <a:solidFill>
                  <a:srgbClr val="000000"/>
                </a:solidFill>
                <a:latin typeface="Panton Black Caps"/>
              </a:rPr>
              <a:t>Contexto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52069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3100" b="1" dirty="0" smtClean="0"/>
              <a:t>PRÁTICA REGULATÓRIA, VANTAGENS COMPETITIVAS E OFERTA E DEMANDA - HIDROVIA PARAGUA-PARANÁ</a:t>
            </a:r>
            <a:r>
              <a:rPr lang="pt-BR" i="1" cap="all" dirty="0">
                <a:solidFill>
                  <a:prstClr val="black"/>
                </a:solidFill>
              </a:rPr>
              <a:t/>
            </a:r>
            <a:br>
              <a:rPr lang="pt-BR" i="1" cap="all" dirty="0">
                <a:solidFill>
                  <a:prstClr val="black"/>
                </a:solidFill>
              </a:rPr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11213" lvl="1" indent="-455613" algn="just">
              <a:buNone/>
            </a:pPr>
            <a:r>
              <a:rPr lang="pt-BR" dirty="0" smtClean="0"/>
              <a:t>No mesmo período, houve uma </a:t>
            </a:r>
            <a:r>
              <a:rPr lang="pt-BR" b="1" dirty="0" smtClean="0"/>
              <a:t>diminuição de embarcações brasileiras </a:t>
            </a:r>
            <a:r>
              <a:rPr lang="pt-BR" dirty="0" smtClean="0"/>
              <a:t>operando na hidrovia.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911929" y="5416835"/>
            <a:ext cx="10429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i="1" dirty="0"/>
              <a:t>Evolução da Frota das empresas brasileiras autorizadas para o transporte de cargas na hidrovia do Paraguai. 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606" y="2635620"/>
            <a:ext cx="6984776" cy="272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/>
          <a:srcRect l="12433" t="14655" r="75068" b="75615"/>
          <a:stretch/>
        </p:blipFill>
        <p:spPr>
          <a:xfrm>
            <a:off x="196871" y="6434333"/>
            <a:ext cx="900410" cy="39423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/>
          <a:srcRect l="19865" t="15736" r="72094" b="80541"/>
          <a:stretch/>
        </p:blipFill>
        <p:spPr>
          <a:xfrm>
            <a:off x="10397400" y="6434333"/>
            <a:ext cx="1516559" cy="395071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5534010" y="1422215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i="0" u="none" strike="noStrike" baseline="0" dirty="0" smtClean="0">
                <a:solidFill>
                  <a:srgbClr val="000000"/>
                </a:solidFill>
                <a:latin typeface="Panton Black Caps"/>
              </a:rPr>
              <a:t>Contexto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7752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3100" b="1" dirty="0" smtClean="0"/>
              <a:t>PRÁTICA REGULATÓRIA, VANTAGENS COMPETITIVAS E OFERTA E DEMANDA - HIDROVIA PARAGUA-PARANÁ</a:t>
            </a:r>
            <a:r>
              <a:rPr lang="pt-BR" i="1" cap="all" dirty="0">
                <a:solidFill>
                  <a:prstClr val="black"/>
                </a:solidFill>
              </a:rPr>
              <a:t/>
            </a:r>
            <a:br>
              <a:rPr lang="pt-BR" i="1" cap="all" dirty="0">
                <a:solidFill>
                  <a:prstClr val="black"/>
                </a:solidFill>
              </a:rPr>
            </a:br>
            <a:endParaRPr lang="pt-BR" dirty="0"/>
          </a:p>
        </p:txBody>
      </p:sp>
      <p:grpSp>
        <p:nvGrpSpPr>
          <p:cNvPr id="6" name="Grupo 5"/>
          <p:cNvGrpSpPr/>
          <p:nvPr/>
        </p:nvGrpSpPr>
        <p:grpSpPr>
          <a:xfrm>
            <a:off x="5830057" y="1737360"/>
            <a:ext cx="5884148" cy="4402520"/>
            <a:chOff x="3126552" y="720092"/>
            <a:chExt cx="5679126" cy="4427981"/>
          </a:xfrm>
        </p:grpSpPr>
        <p:sp>
          <p:nvSpPr>
            <p:cNvPr id="13" name="Arredondar Retângulo no Mesmo Canto Lateral 12"/>
            <p:cNvSpPr/>
            <p:nvPr/>
          </p:nvSpPr>
          <p:spPr>
            <a:xfrm rot="5400000">
              <a:off x="3752124" y="94520"/>
              <a:ext cx="4427981" cy="5679126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Arredondar Retângulo no Mesmo Canto Lateral 4"/>
            <p:cNvSpPr/>
            <p:nvPr/>
          </p:nvSpPr>
          <p:spPr>
            <a:xfrm>
              <a:off x="3126552" y="936248"/>
              <a:ext cx="5462970" cy="39956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171450" lvl="1" indent="-171450" algn="just" defTabSz="711200" rtl="0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har char="••"/>
              </a:pPr>
              <a:r>
                <a:rPr lang="pt-BR" sz="1600" kern="1200" dirty="0" smtClean="0"/>
                <a:t>Fomentar o </a:t>
              </a:r>
              <a:r>
                <a:rPr lang="pt-BR" sz="1600" b="1" kern="1200" dirty="0" smtClean="0"/>
                <a:t>desenvolvimento da hidrovia </a:t>
              </a:r>
              <a:r>
                <a:rPr lang="pt-BR" sz="1600" kern="1200" dirty="0" smtClean="0"/>
                <a:t>do Paraguai-Paraná por meio da prospecção de novas cargas e rotas;</a:t>
              </a:r>
              <a:endParaRPr lang="pt-BR" sz="1600" b="1" kern="1200" dirty="0"/>
            </a:p>
            <a:p>
              <a:pPr marL="171450" lvl="1" indent="-171450" algn="just" defTabSz="711200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har char="••"/>
              </a:pPr>
              <a:r>
                <a:rPr lang="pt-BR" sz="1600" kern="1200" dirty="0" smtClean="0"/>
                <a:t>Constituição de uma </a:t>
              </a:r>
              <a:r>
                <a:rPr lang="pt-BR" sz="1600" b="1" kern="1200" dirty="0" smtClean="0"/>
                <a:t>base de dados</a:t>
              </a:r>
              <a:r>
                <a:rPr lang="pt-BR" sz="1600" kern="1200" dirty="0" smtClean="0"/>
                <a:t> que possa servir de matriz para estudos de eixos estratégicos envolvendo a hidrovia;</a:t>
              </a:r>
            </a:p>
            <a:p>
              <a:pPr marL="171450" lvl="1" indent="-171450" algn="just" defTabSz="711200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har char="••"/>
              </a:pPr>
              <a:r>
                <a:rPr lang="pt-BR" sz="1600" b="1" kern="1200" dirty="0" smtClean="0"/>
                <a:t>Subsidiar as decisões governamentais </a:t>
              </a:r>
              <a:r>
                <a:rPr lang="pt-BR" sz="1600" kern="1200" dirty="0" smtClean="0"/>
                <a:t>na formulação de política de apoio à indústria de construção naval e de afretamento de embarcações estrangeiras;</a:t>
              </a:r>
            </a:p>
            <a:p>
              <a:pPr marL="171450" lvl="1" indent="-171450" algn="just" defTabSz="711200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har char="••"/>
              </a:pPr>
              <a:r>
                <a:rPr lang="pt-BR" sz="1600" kern="1200" dirty="0" smtClean="0"/>
                <a:t>Gerar conhecimento técnico e científico sobre a </a:t>
              </a:r>
              <a:r>
                <a:rPr lang="pt-BR" sz="1600" b="1" kern="1200" dirty="0" smtClean="0"/>
                <a:t>demanda por transporte aquaviário</a:t>
              </a:r>
              <a:r>
                <a:rPr lang="pt-BR" sz="1600" kern="1200" dirty="0" smtClean="0"/>
                <a:t> relativa à hidrovia do Paraguai-Paraná;</a:t>
              </a:r>
            </a:p>
            <a:p>
              <a:pPr marL="171450" lvl="1" indent="-171450" algn="just" defTabSz="711200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har char="••"/>
              </a:pPr>
              <a:r>
                <a:rPr lang="pt-BR" sz="1600" b="1" kern="1200" dirty="0" smtClean="0"/>
                <a:t>Subsidiar o governo brasileiro </a:t>
              </a:r>
              <a:r>
                <a:rPr lang="pt-BR" sz="1600" kern="1200" dirty="0" smtClean="0"/>
                <a:t>no acompanhamento do Acordo da Hidrovia;</a:t>
              </a:r>
            </a:p>
            <a:p>
              <a:pPr marL="171450" lvl="1" indent="-171450" algn="just" defTabSz="711200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har char="••"/>
              </a:pPr>
              <a:r>
                <a:rPr lang="pt-BR" sz="1600" kern="1200" dirty="0" smtClean="0"/>
                <a:t>Prover a </a:t>
              </a:r>
              <a:r>
                <a:rPr lang="pt-BR" sz="1600" b="1" kern="1200" dirty="0" smtClean="0"/>
                <a:t>Antaq</a:t>
              </a:r>
              <a:r>
                <a:rPr lang="pt-BR" sz="1600" kern="1200" dirty="0" smtClean="0"/>
                <a:t> de informações para subsidiar possíveis </a:t>
              </a:r>
              <a:r>
                <a:rPr lang="pt-BR" sz="1600" b="1" kern="1200" dirty="0" smtClean="0"/>
                <a:t>revisões regulatórias</a:t>
              </a:r>
              <a:r>
                <a:rPr lang="pt-BR" sz="1600" kern="1200" dirty="0" smtClean="0"/>
                <a:t>.</a:t>
              </a: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131805" y="1918126"/>
            <a:ext cx="5100064" cy="3616779"/>
            <a:chOff x="203527" y="659575"/>
            <a:chExt cx="3063514" cy="3616779"/>
          </a:xfrm>
        </p:grpSpPr>
        <p:sp>
          <p:nvSpPr>
            <p:cNvPr id="11" name="Retângulo de cantos arredondados 10"/>
            <p:cNvSpPr/>
            <p:nvPr/>
          </p:nvSpPr>
          <p:spPr>
            <a:xfrm>
              <a:off x="203527" y="659575"/>
              <a:ext cx="2990676" cy="361677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tângulo 11"/>
            <p:cNvSpPr/>
            <p:nvPr/>
          </p:nvSpPr>
          <p:spPr>
            <a:xfrm>
              <a:off x="242610" y="800644"/>
              <a:ext cx="3024431" cy="3334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400" b="1" kern="1200" dirty="0" smtClean="0"/>
                <a:t>OBJETIVOS</a:t>
              </a:r>
            </a:p>
            <a:p>
              <a:pPr lvl="0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400" b="1" dirty="0"/>
                <a:t>C</a:t>
              </a:r>
              <a:r>
                <a:rPr lang="pt-BR" sz="1400" b="1" kern="1200" dirty="0" smtClean="0"/>
                <a:t>ompreensão da hidrovia a partir dos seguintes eixos:</a:t>
              </a:r>
            </a:p>
            <a:p>
              <a:pPr lvl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600" b="1" kern="1200" dirty="0" smtClean="0"/>
                <a:t>1. Mercado</a:t>
              </a:r>
            </a:p>
            <a:p>
              <a:pPr lvl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600" b="1" kern="1200" dirty="0" smtClean="0"/>
                <a:t>2. Infraestrutura</a:t>
              </a:r>
            </a:p>
            <a:p>
              <a:pPr lvl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600" b="1" kern="1200" dirty="0" smtClean="0"/>
                <a:t>3. Regulação</a:t>
              </a:r>
            </a:p>
          </p:txBody>
        </p:sp>
      </p:grpSp>
      <p:grpSp>
        <p:nvGrpSpPr>
          <p:cNvPr id="8" name="Grupo 7"/>
          <p:cNvGrpSpPr/>
          <p:nvPr/>
        </p:nvGrpSpPr>
        <p:grpSpPr>
          <a:xfrm rot="16200000">
            <a:off x="3850153" y="3697472"/>
            <a:ext cx="3240360" cy="434505"/>
            <a:chOff x="4536496" y="216017"/>
            <a:chExt cx="3240360" cy="434505"/>
          </a:xfrm>
          <a:solidFill>
            <a:srgbClr val="FF0000"/>
          </a:solidFill>
        </p:grpSpPr>
        <p:sp>
          <p:nvSpPr>
            <p:cNvPr id="9" name="Retângulo de cantos arredondados 8"/>
            <p:cNvSpPr/>
            <p:nvPr/>
          </p:nvSpPr>
          <p:spPr>
            <a:xfrm>
              <a:off x="4536496" y="216017"/>
              <a:ext cx="3240360" cy="43450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tângulo 9"/>
            <p:cNvSpPr/>
            <p:nvPr/>
          </p:nvSpPr>
          <p:spPr>
            <a:xfrm>
              <a:off x="4557707" y="237228"/>
              <a:ext cx="3197938" cy="39208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41910" rIns="83820" bIns="41910" numCol="1" spcCol="1270" anchor="ctr" anchorCtr="0">
              <a:noAutofit/>
            </a:bodyPr>
            <a:lstStyle/>
            <a:p>
              <a:pPr lvl="0" algn="ctr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200" b="1" kern="1200" dirty="0" smtClean="0"/>
                <a:t>FINALIDADES</a:t>
              </a:r>
              <a:endParaRPr lang="pt-BR" sz="2200" b="1" kern="1200" dirty="0"/>
            </a:p>
          </p:txBody>
        </p:sp>
      </p:grp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2"/>
          <a:srcRect l="12433" t="14655" r="75068" b="75615"/>
          <a:stretch/>
        </p:blipFill>
        <p:spPr>
          <a:xfrm>
            <a:off x="196871" y="6434333"/>
            <a:ext cx="900410" cy="394234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3"/>
          <a:srcRect l="19865" t="15736" r="72094" b="80541"/>
          <a:stretch/>
        </p:blipFill>
        <p:spPr>
          <a:xfrm>
            <a:off x="10397400" y="6434333"/>
            <a:ext cx="1516559" cy="395071"/>
          </a:xfrm>
          <a:prstGeom prst="rect">
            <a:avLst/>
          </a:prstGeom>
        </p:spPr>
      </p:pic>
      <p:sp>
        <p:nvSpPr>
          <p:cNvPr id="17" name="Retângulo 16"/>
          <p:cNvSpPr/>
          <p:nvPr/>
        </p:nvSpPr>
        <p:spPr>
          <a:xfrm>
            <a:off x="5534010" y="1422215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i="0" u="none" strike="noStrike" baseline="0" dirty="0" smtClean="0">
                <a:solidFill>
                  <a:srgbClr val="000000"/>
                </a:solidFill>
                <a:latin typeface="Panton Black Caps"/>
              </a:rPr>
              <a:t>Contexto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05564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iva">
  <a:themeElements>
    <a:clrScheme name="Retrospec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266</TotalTime>
  <Words>1405</Words>
  <Application>Microsoft Office PowerPoint</Application>
  <PresentationFormat>Widescreen</PresentationFormat>
  <Paragraphs>223</Paragraphs>
  <Slides>28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43" baseType="lpstr">
      <vt:lpstr>ＭＳ Ｐゴシック</vt:lpstr>
      <vt:lpstr>ＭＳ Ｐゴシック</vt:lpstr>
      <vt:lpstr>Arial</vt:lpstr>
      <vt:lpstr>Calibri</vt:lpstr>
      <vt:lpstr>Calibri Light</vt:lpstr>
      <vt:lpstr>Candara</vt:lpstr>
      <vt:lpstr>Courier New</vt:lpstr>
      <vt:lpstr>Gill Sans</vt:lpstr>
      <vt:lpstr>Helvetica</vt:lpstr>
      <vt:lpstr>Lucida Sans Unicode</vt:lpstr>
      <vt:lpstr>Panton</vt:lpstr>
      <vt:lpstr>Panton Black Caps</vt:lpstr>
      <vt:lpstr>Times New Roman</vt:lpstr>
      <vt:lpstr>ヒラギノ角ゴ ProN W3</vt:lpstr>
      <vt:lpstr>Retrospectiva</vt:lpstr>
      <vt:lpstr>Agência Nacional de Transportes Aquaviários  </vt:lpstr>
      <vt:lpstr>Estrutura organizacional do setor aquaviário</vt:lpstr>
      <vt:lpstr>PRÁTICA REGULATÓRIA, VANTAGENS COMPETITIVAS E OFERTA E DEMANDA - HIDROVIA PARAGUA-PARANÁ </vt:lpstr>
      <vt:lpstr>PRÁTICA REGULATÓRIA, VANTAGENS COMPETITIVAS E OFERTA E DEMANDA - HIDROVIA PARAGUA-PARANÁ </vt:lpstr>
      <vt:lpstr>PRÁTICA REGULATÓRIA, VANTAGENS COMPETITIVAS E OFERTA E DEMANDA - HIDROVIA PARAGUA-PARANÁ </vt:lpstr>
      <vt:lpstr>PRÁTICA REGULATÓRIA, VANTAGENS COMPETITIVAS E OFERTA E DEMANDA - HIDROVIA PARAGUA-PARANÁ </vt:lpstr>
      <vt:lpstr>PRÁTICA REGULATÓRIA, VANTAGENS COMPETITIVAS E OFERTA E DEMANDA - HIDROVIA PARAGUA-PARANÁ </vt:lpstr>
      <vt:lpstr>PRÁTICA REGULATÓRIA, VANTAGENS COMPETITIVAS E OFERTA E DEMANDA - HIDROVIA PARAGUA-PARANÁ </vt:lpstr>
      <vt:lpstr>PRÁTICA REGULATÓRIA, VANTAGENS COMPETITIVAS E OFERTA E DEMANDA - HIDROVIA PARAGUA-PARANÁ </vt:lpstr>
      <vt:lpstr>PRÁTICA REGULATÓRIA, VANTAGENS COMPETITIVAS E OFERTA E DEMANDA - HIDROVIA PARAGUA-PARANÁ </vt:lpstr>
      <vt:lpstr>PRÁTICA REGULATÓRIA, VANTAGENS COMPETITIVAS E OFERTA E DEMANDA - HIDROVIA PARAGUA-PARANÁ </vt:lpstr>
      <vt:lpstr>PRÁTICA REGULATÓRIA, VANTAGENS COMPETITIVAS E OFERTA E DEMANDA - HIDROVIA PARAGUA-PARANÁ </vt:lpstr>
      <vt:lpstr>PRÁTICA REGULATÓRIA, VANTAGENS COMPETITIVAS E OFERTA E  DEMANDA - HIDROVIA PARAGUA-PARANÁ </vt:lpstr>
      <vt:lpstr>PRÁTICA REGULATÓRIA, VANTAGENS COMPETITIVAS E OFERTA E  DEMANDA - HIDROVIA PARAGUA-PARANÁ </vt:lpstr>
      <vt:lpstr>PRÁTICA REGULATÓRIA, VANTAGENS COMPETITIVAS E OFERTA E  DEMANDA - HIDROVIA PARAGUA-PARANÁ </vt:lpstr>
      <vt:lpstr>PRÁTICA REGULATÓRIA, VANTAGENS COMPETITIVAS E OFERTA E  DEMANDA - HIDROVIA PARAGUA-PARANÁ </vt:lpstr>
      <vt:lpstr>PRÁTICA REGULATÓRIA, VANTAGENS COMPETITIVAS E OFERTA E DEMANDA - HIDROVIA PARAGUA-PARANÁ </vt:lpstr>
      <vt:lpstr>PRÁTICA REGULATÓRIA, VANTAGENS COMPETITIVAS E OFERTA E DEMANDA - HIDROVIA PARAGUA-PARANÁ </vt:lpstr>
      <vt:lpstr>PRÁTICA REGULATÓRIA, VANTAGENS COMPETITIVAS E OFERTA E DEMANDA - HIDROVIA PARAGUA-PARANÁ </vt:lpstr>
      <vt:lpstr>PRÁTICA REGULATÓRIA, VANTAGENS COMPETITIVAS E OFERTA E DEMANDA - HIDROVIA PARAGUA-PARANÁ </vt:lpstr>
      <vt:lpstr>PRÁTICA REGULATÓRIA, VANTAGENS COMPETITIVAS E OFERTA E DEMANDA - HIDROVIA PARAGUA-PARANÁ </vt:lpstr>
      <vt:lpstr>PRÁTICA REGULATÓRIA, VANTAGENS COMPETITIVAS E OFERTA E DEMANDA - HIDROVIA PARAGUA-PARANÁ </vt:lpstr>
      <vt:lpstr>PRÁTICA REGULATÓRIA, VANTAGENS COMPETITIVAS E OFERTA E DEMANDA - HIDROVIA PARAGUA-PARANÁ </vt:lpstr>
      <vt:lpstr>PRÁTICA REGULATÓRIA, VANTAGENS COMPETITIVAS E OFERTA E DEMANDA - HIDROVIA PARAGUA-PARANÁ </vt:lpstr>
      <vt:lpstr>PRÁTICA REGULATÓRIA, VANTAGENS COMPETITIVAS E OFERTA E DEMANDA - HIDROVIA PARAGUA-PARANÁ </vt:lpstr>
      <vt:lpstr>PRÁTICA REGULATÓRIA, VANTAGENS COMPETITIVAS E OFERTA E DEMANDA - HIDROVIA PARAGUA-PARANÁ </vt:lpstr>
      <vt:lpstr>PRÁTICA REGULATÓRIA, VANTAGENS COMPETITIVAS E OFERTA E DEMANDA - HIDROVIA PARAGUA-PARANÁ </vt:lpstr>
      <vt:lpstr>Audiência Pública conjunta do Grupo Parlamentar Brasil – Argentina  Senado Federal/Câmara dos Deputados  Comissão de Relações Exteriores e Defesa Nacional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Agência Nacional de Transportes Aquaviários</dc:title>
  <dc:creator>Eduardo Pessoa de Queiroz</dc:creator>
  <cp:lastModifiedBy>Eduardo Pessoa de Queiroz</cp:lastModifiedBy>
  <cp:revision>21</cp:revision>
  <dcterms:created xsi:type="dcterms:W3CDTF">2017-10-20T19:51:39Z</dcterms:created>
  <dcterms:modified xsi:type="dcterms:W3CDTF">2017-10-23T17:47:39Z</dcterms:modified>
</cp:coreProperties>
</file>