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9" r:id="rId5"/>
  </p:sldMasterIdLst>
  <p:notesMasterIdLst>
    <p:notesMasterId r:id="rId14"/>
  </p:notesMasterIdLst>
  <p:handoutMasterIdLst>
    <p:handoutMasterId r:id="rId15"/>
  </p:handoutMasterIdLst>
  <p:sldIdLst>
    <p:sldId id="16774" r:id="rId6"/>
    <p:sldId id="273" r:id="rId7"/>
    <p:sldId id="2147474076" r:id="rId8"/>
    <p:sldId id="376" r:id="rId9"/>
    <p:sldId id="302" r:id="rId10"/>
    <p:sldId id="2147474086" r:id="rId11"/>
    <p:sldId id="16791" r:id="rId12"/>
    <p:sldId id="267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46612D-683B-793F-36B2-5D13E0B571F5}" name="Thereza Raquel Lima Silva" initials="TR" userId="S::thereza.raquel@ocb.coop.br::8ff8d459-5a16-4208-9bc7-bb810eabd100" providerId="AD"/>
  <p188:author id="{6282B7A8-6032-89FD-3B08-26A71EE671C5}" name="Eduardo Lima Queiroz" initials="EQ" userId="S::eduardo.queiroz@ocb.coop.br::8d64d793-cd1d-4185-9c21-f25f367f51b0" providerId="AD"/>
  <p188:author id="{FEE662AC-F22F-7EF5-0A22-5CF4A8EF62BE}" name="Lucas de Oliveira Badú" initials="Ld" userId="S::lucas.badu@sescoop.coop.br::73bfdb55-1d5f-45e3-86a5-a83cfe01df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C66"/>
    <a:srgbClr val="36B2C2"/>
    <a:srgbClr val="7295FB"/>
    <a:srgbClr val="00BE6B"/>
    <a:srgbClr val="759CF8"/>
    <a:srgbClr val="5883D0"/>
    <a:srgbClr val="0070C0"/>
    <a:srgbClr val="1D40A6"/>
    <a:srgbClr val="658E49"/>
    <a:srgbClr val="38A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F968C93-75CA-62E2-BD3B-4A568C0F3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5407E2B-A621-D093-A8A5-74B3B01696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916FD-3740-47FA-BC40-342A9E468B59}" type="datetimeFigureOut">
              <a:rPr lang="pt-BR" smtClean="0"/>
              <a:t>25/09/2024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F68C978-B694-A182-6F55-D136BCD008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FB71EAE-9A45-A486-1DA1-D5C49E2B20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2506F-FDA8-4416-B895-75CFF5C262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040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1A5D8-A168-4B42-A54D-3BC8B5887D11}" type="datetimeFigureOut">
              <a:rPr lang="pt-BR" smtClean="0"/>
              <a:t>25/09/2024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08A91-DF9F-403D-B4DF-DBF73A0DBB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11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08A91-DF9F-403D-B4DF-DBF73A0DBBB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70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ítulo 11">
            <a:extLst>
              <a:ext uri="{FF2B5EF4-FFF2-40B4-BE49-F238E27FC236}">
                <a16:creationId xmlns:a16="http://schemas.microsoft.com/office/drawing/2014/main" id="{35049A3C-F1C4-8920-CE4B-BB4D9CED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172" y="1970314"/>
            <a:ext cx="4702628" cy="3363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F421BEC3-E45F-88A8-E449-8B35D963BF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43938" y="6030686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171C66"/>
          </a:solidFill>
          <a:ln>
            <a:solidFill>
              <a:srgbClr val="5883D0"/>
            </a:solidFill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966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328" y="2923269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PARA EDITAR O TÍTULO DO CAPÍTULO</a:t>
            </a:r>
          </a:p>
        </p:txBody>
      </p:sp>
      <p:sp>
        <p:nvSpPr>
          <p:cNvPr id="2" name="Espaço Reservado para Texto 6">
            <a:extLst>
              <a:ext uri="{FF2B5EF4-FFF2-40B4-BE49-F238E27FC236}">
                <a16:creationId xmlns:a16="http://schemas.microsoft.com/office/drawing/2014/main" id="{A2CB6766-DD9D-E375-80AD-EA9D1E7B36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881993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328" y="2923269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PARA EDITAR O TÍTULO DO CAPÍTULO</a:t>
            </a:r>
          </a:p>
        </p:txBody>
      </p:sp>
      <p:sp>
        <p:nvSpPr>
          <p:cNvPr id="2" name="Espaço Reservado para Texto 6">
            <a:extLst>
              <a:ext uri="{FF2B5EF4-FFF2-40B4-BE49-F238E27FC236}">
                <a16:creationId xmlns:a16="http://schemas.microsoft.com/office/drawing/2014/main" id="{8C6E30A2-5C3F-9F0E-AF61-A1EC084222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621120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3875" y="2912383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 sz="5400"/>
            </a:lvl1pPr>
          </a:lstStyle>
          <a:p>
            <a:r>
              <a:rPr lang="pt-BR"/>
              <a:t>Obrigado</a:t>
            </a:r>
            <a:r>
              <a:rPr lang="en-US"/>
              <a:t>/a</a:t>
            </a:r>
            <a:r>
              <a:rPr lang="pt-BR"/>
              <a:t>!</a:t>
            </a:r>
          </a:p>
        </p:txBody>
      </p:sp>
      <p:sp>
        <p:nvSpPr>
          <p:cNvPr id="2" name="Espaço Reservado para Texto 6">
            <a:extLst>
              <a:ext uri="{FF2B5EF4-FFF2-40B4-BE49-F238E27FC236}">
                <a16:creationId xmlns:a16="http://schemas.microsoft.com/office/drawing/2014/main" id="{56D41AB6-A385-C139-8F6A-D98B5E43EC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728250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ítulo 11">
            <a:extLst>
              <a:ext uri="{FF2B5EF4-FFF2-40B4-BE49-F238E27FC236}">
                <a16:creationId xmlns:a16="http://schemas.microsoft.com/office/drawing/2014/main" id="{35049A3C-F1C4-8920-CE4B-BB4D9CED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172" y="1970314"/>
            <a:ext cx="4702628" cy="3363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F421BEC3-E45F-88A8-E449-8B35D963BF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43938" y="6030686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171C66"/>
          </a:solidFill>
          <a:ln>
            <a:solidFill>
              <a:srgbClr val="5883D0"/>
            </a:solidFill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62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F8659-77FE-1D57-947A-CFF0ACE7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772" y="903515"/>
            <a:ext cx="9895115" cy="78377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2A7B379-5A59-8364-E853-1BD0CEDE6E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772" y="1948545"/>
            <a:ext cx="9895115" cy="3896632"/>
          </a:xfrm>
          <a:prstGeom prst="rect">
            <a:avLst/>
          </a:prstGeom>
        </p:spPr>
        <p:txBody>
          <a:bodyPr/>
          <a:lstStyle>
            <a:lvl1pPr marL="342892" indent="-342892" algn="l">
              <a:lnSpc>
                <a:spcPct val="150000"/>
              </a:lnSpc>
              <a:buClr>
                <a:srgbClr val="7295FB"/>
              </a:buClr>
              <a:buFont typeface="Arial" panose="020B0604020202020204" pitchFamily="34" charset="0"/>
              <a:buChar char="•"/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378" indent="-457189">
              <a:buFont typeface="+mj-lt"/>
              <a:buAutoNum type="arabicPeriod"/>
              <a:defRPr lang="pt-BR" sz="1600" b="0" kern="1200" dirty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</a:lstStyle>
          <a:p>
            <a:pPr lvl="0"/>
            <a:r>
              <a:rPr lang="pt-BR"/>
              <a:t>Evite utilizar slides com excesso de textos: apresentações poderosas são objetivas.</a:t>
            </a:r>
          </a:p>
          <a:p>
            <a:pPr lvl="0"/>
            <a:r>
              <a:rPr lang="pt-BR"/>
              <a:t>Use tópicos para organizar os principais pontos de forma resumida;</a:t>
            </a:r>
          </a:p>
          <a:p>
            <a:pPr lvl="0"/>
            <a:r>
              <a:rPr lang="pt-BR"/>
              <a:t>A apresentação deve ser um guia, tanto para você, apresentador(a), quanto para as pessoas que te ouvem;</a:t>
            </a:r>
          </a:p>
          <a:p>
            <a:pPr lvl="0"/>
            <a:r>
              <a:rPr lang="pt-BR"/>
              <a:t>Evite ler as telas da sua apresentação em voz alta, use-a para organizar seu tempo e recordar os tópicos essenciais, e apresente os detalhes através da sua fala!</a:t>
            </a:r>
          </a:p>
          <a:p>
            <a:pPr lvl="0"/>
            <a:endParaRPr lang="pt-BR"/>
          </a:p>
        </p:txBody>
      </p:sp>
      <p:sp>
        <p:nvSpPr>
          <p:cNvPr id="8" name="Espaço Reservado para Texto 9">
            <a:extLst>
              <a:ext uri="{FF2B5EF4-FFF2-40B4-BE49-F238E27FC236}">
                <a16:creationId xmlns:a16="http://schemas.microsoft.com/office/drawing/2014/main" id="{332926A1-64AE-21BE-9D8F-11EE1D48D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6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9" name="Espaço Reservado para Texto 9">
            <a:extLst>
              <a:ext uri="{FF2B5EF4-FFF2-40B4-BE49-F238E27FC236}">
                <a16:creationId xmlns:a16="http://schemas.microsoft.com/office/drawing/2014/main" id="{E4E452BD-E7AA-581C-44F6-193670C0CF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7" y="256496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7136382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F8659-77FE-1D57-947A-CFF0ACE7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771" y="903514"/>
            <a:ext cx="9895115" cy="78377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2A7B379-5A59-8364-E853-1BD0CEDE6E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771" y="1948544"/>
            <a:ext cx="9895115" cy="3896632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50000"/>
              </a:lnSpc>
              <a:buClr>
                <a:srgbClr val="7295FB"/>
              </a:buClr>
              <a:buFont typeface="Arial" panose="020B0604020202020204" pitchFamily="34" charset="0"/>
              <a:buChar char="•"/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indent="-457200">
              <a:buFont typeface="+mj-lt"/>
              <a:buAutoNum type="arabicPeriod"/>
              <a:defRPr lang="pt-BR" sz="1600" b="0" kern="1200" dirty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</a:lstStyle>
          <a:p>
            <a:pPr lvl="0"/>
            <a:r>
              <a:rPr lang="pt-BR"/>
              <a:t>Evite utilizar slides com excesso de textos: apresentações poderosas são objetivas.</a:t>
            </a:r>
          </a:p>
          <a:p>
            <a:pPr lvl="0"/>
            <a:r>
              <a:rPr lang="pt-BR"/>
              <a:t>Use tópicos para organizar os principais pontos de forma resumida;</a:t>
            </a:r>
          </a:p>
          <a:p>
            <a:pPr lvl="0"/>
            <a:r>
              <a:rPr lang="pt-BR"/>
              <a:t>A apresentação deve ser um guia, tanto para você, apresentador(a), quanto para as pessoas que te ouvem;</a:t>
            </a:r>
          </a:p>
          <a:p>
            <a:pPr lvl="0"/>
            <a:r>
              <a:rPr lang="pt-BR"/>
              <a:t>Evite ler as telas da sua apresentação em voz alta, use-a para organizar seu tempo e recordar os tópicos essenciais, e apresente os detalhes através da sua fala!</a:t>
            </a:r>
          </a:p>
          <a:p>
            <a:pPr lvl="0"/>
            <a:endParaRPr lang="pt-BR"/>
          </a:p>
        </p:txBody>
      </p:sp>
      <p:sp>
        <p:nvSpPr>
          <p:cNvPr id="8" name="Espaço Reservado para Texto 9">
            <a:extLst>
              <a:ext uri="{FF2B5EF4-FFF2-40B4-BE49-F238E27FC236}">
                <a16:creationId xmlns:a16="http://schemas.microsoft.com/office/drawing/2014/main" id="{332926A1-64AE-21BE-9D8F-11EE1D48D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9" name="Espaço Reservado para Texto 9">
            <a:extLst>
              <a:ext uri="{FF2B5EF4-FFF2-40B4-BE49-F238E27FC236}">
                <a16:creationId xmlns:a16="http://schemas.microsoft.com/office/drawing/2014/main" id="{E4E452BD-E7AA-581C-44F6-193670C0CF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286695706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m image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16">
            <a:extLst>
              <a:ext uri="{FF2B5EF4-FFF2-40B4-BE49-F238E27FC236}">
                <a16:creationId xmlns:a16="http://schemas.microsoft.com/office/drawing/2014/main" id="{0AA649CE-9DFC-99EB-0D5B-5275551964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18959" y="2726783"/>
            <a:ext cx="3017264" cy="3017838"/>
          </a:xfrm>
          <a:prstGeom prst="roundRect">
            <a:avLst>
              <a:gd name="adj" fmla="val 42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A0DDE47-BD6C-8C6B-6767-56E6781A8F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4148" y="2726783"/>
            <a:ext cx="3017264" cy="3017838"/>
          </a:xfrm>
          <a:prstGeom prst="roundRect">
            <a:avLst>
              <a:gd name="adj" fmla="val 42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9EDF9E51-6829-7EA0-F496-E3DE1F9EFF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770" y="2730500"/>
            <a:ext cx="3017264" cy="3017838"/>
          </a:xfrm>
          <a:prstGeom prst="roundRect">
            <a:avLst>
              <a:gd name="adj" fmla="val 42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5" name="Espaço Reservado para Texto 6">
            <a:extLst>
              <a:ext uri="{FF2B5EF4-FFF2-40B4-BE49-F238E27FC236}">
                <a16:creationId xmlns:a16="http://schemas.microsoft.com/office/drawing/2014/main" id="{45524A31-6438-6AB6-705E-15422E586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771" y="1948544"/>
            <a:ext cx="9895115" cy="550816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Use este espaço para relacionar as imagens ou apresentar o contexto brevemente.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9A92F0EF-9E80-5DCE-00FA-8E858F496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771" y="903514"/>
            <a:ext cx="9895115" cy="78377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21" name="Espaço Reservado para Texto 9">
            <a:extLst>
              <a:ext uri="{FF2B5EF4-FFF2-40B4-BE49-F238E27FC236}">
                <a16:creationId xmlns:a16="http://schemas.microsoft.com/office/drawing/2014/main" id="{CA11DD1F-DFCC-9301-73B4-48FAAE4E88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22" name="Espaço Reservado para Texto 9">
            <a:extLst>
              <a:ext uri="{FF2B5EF4-FFF2-40B4-BE49-F238E27FC236}">
                <a16:creationId xmlns:a16="http://schemas.microsoft.com/office/drawing/2014/main" id="{55CAB8B8-2182-28D4-BFE4-C513E0E089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220995854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Gráfi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Gráfico 3">
            <a:extLst>
              <a:ext uri="{FF2B5EF4-FFF2-40B4-BE49-F238E27FC236}">
                <a16:creationId xmlns:a16="http://schemas.microsoft.com/office/drawing/2014/main" id="{6C1EC262-7F5D-8674-9344-3EAA9A6A8BB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455722" y="903287"/>
            <a:ext cx="9280541" cy="5051426"/>
          </a:xfrm>
          <a:prstGeom prst="roundRect">
            <a:avLst>
              <a:gd name="adj" fmla="val 3392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2" name="Espaço Reservado para Texto 9">
            <a:extLst>
              <a:ext uri="{FF2B5EF4-FFF2-40B4-BE49-F238E27FC236}">
                <a16:creationId xmlns:a16="http://schemas.microsoft.com/office/drawing/2014/main" id="{77897D0B-9369-E58D-6388-4AB7B885FF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13" name="Espaço Reservado para Texto 9">
            <a:extLst>
              <a:ext uri="{FF2B5EF4-FFF2-40B4-BE49-F238E27FC236}">
                <a16:creationId xmlns:a16="http://schemas.microsoft.com/office/drawing/2014/main" id="{04964608-EF99-A2D6-930C-450C1C002C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78F111D3-149E-E753-9163-A2630C18B7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663" y="6205491"/>
            <a:ext cx="4419600" cy="337352"/>
          </a:xfrm>
          <a:prstGeom prst="rect">
            <a:avLst/>
          </a:prstGeom>
        </p:spPr>
        <p:txBody>
          <a:bodyPr/>
          <a:lstStyle>
            <a:lvl1pPr algn="r">
              <a:defRPr b="0" i="1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Fonte dos dados</a:t>
            </a:r>
          </a:p>
        </p:txBody>
      </p:sp>
    </p:spTree>
    <p:extLst>
      <p:ext uri="{BB962C8B-B14F-4D97-AF65-F5344CB8AC3E}">
        <p14:creationId xmlns:p14="http://schemas.microsoft.com/office/powerpoint/2010/main" val="269389832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Gráfico e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:a16="http://schemas.microsoft.com/office/drawing/2014/main" id="{EF1E377F-05D9-2C77-0C42-96A958A5D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4054" y="903515"/>
            <a:ext cx="5324833" cy="78377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13" name="Espaço Reservado para Gráfico 3">
            <a:extLst>
              <a:ext uri="{FF2B5EF4-FFF2-40B4-BE49-F238E27FC236}">
                <a16:creationId xmlns:a16="http://schemas.microsoft.com/office/drawing/2014/main" id="{9BE18858-4132-1518-6E4C-E3B86F2FE1F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83772" y="1012825"/>
            <a:ext cx="4281525" cy="4941662"/>
          </a:xfrm>
          <a:prstGeom prst="roundRect">
            <a:avLst>
              <a:gd name="adj" fmla="val 3392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8F5A43F2-9DF3-0318-086D-78F681D4AC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4054" y="1948545"/>
            <a:ext cx="5324833" cy="3896632"/>
          </a:xfrm>
          <a:prstGeom prst="rect">
            <a:avLst/>
          </a:prstGeom>
        </p:spPr>
        <p:txBody>
          <a:bodyPr/>
          <a:lstStyle>
            <a:lvl1pPr marL="285743" indent="-285743" algn="l">
              <a:lnSpc>
                <a:spcPct val="150000"/>
              </a:lnSpc>
              <a:buClr>
                <a:srgbClr val="7295FB"/>
              </a:buClr>
              <a:buFont typeface="Arial" panose="020B0604020202020204" pitchFamily="34" charset="0"/>
              <a:buChar char="•"/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Apresente os resultados de forma sucinta;</a:t>
            </a:r>
          </a:p>
          <a:p>
            <a:pPr lvl="0"/>
            <a:r>
              <a:rPr lang="pt-BR"/>
              <a:t>Sempre que possível, use as cores institucionais nos gráficos apresentados.</a:t>
            </a:r>
          </a:p>
        </p:txBody>
      </p:sp>
      <p:sp>
        <p:nvSpPr>
          <p:cNvPr id="22" name="Espaço Reservado para Texto 9">
            <a:extLst>
              <a:ext uri="{FF2B5EF4-FFF2-40B4-BE49-F238E27FC236}">
                <a16:creationId xmlns:a16="http://schemas.microsoft.com/office/drawing/2014/main" id="{EC25CC19-3356-2CD2-FABC-C68BAED4D5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6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23" name="Espaço Reservado para Texto 9">
            <a:extLst>
              <a:ext uri="{FF2B5EF4-FFF2-40B4-BE49-F238E27FC236}">
                <a16:creationId xmlns:a16="http://schemas.microsoft.com/office/drawing/2014/main" id="{F8D03022-0D4C-24D4-2E23-A245EFB197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7" y="256496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54761840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Gráfico e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:a16="http://schemas.microsoft.com/office/drawing/2014/main" id="{EF1E377F-05D9-2C77-0C42-96A958A5D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4053" y="903514"/>
            <a:ext cx="5324833" cy="78377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13" name="Espaço Reservado para Gráfico 3">
            <a:extLst>
              <a:ext uri="{FF2B5EF4-FFF2-40B4-BE49-F238E27FC236}">
                <a16:creationId xmlns:a16="http://schemas.microsoft.com/office/drawing/2014/main" id="{9BE18858-4132-1518-6E4C-E3B86F2FE1F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83771" y="1012824"/>
            <a:ext cx="4281525" cy="4941662"/>
          </a:xfrm>
          <a:prstGeom prst="roundRect">
            <a:avLst>
              <a:gd name="adj" fmla="val 3392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8F5A43F2-9DF3-0318-086D-78F681D4AC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4053" y="1948544"/>
            <a:ext cx="5324833" cy="3896632"/>
          </a:xfrm>
          <a:prstGeom prst="rect">
            <a:avLst/>
          </a:prstGeom>
        </p:spPr>
        <p:txBody>
          <a:bodyPr/>
          <a:lstStyle>
            <a:lvl1pPr marL="285750" indent="-285750" algn="l">
              <a:lnSpc>
                <a:spcPct val="150000"/>
              </a:lnSpc>
              <a:buClr>
                <a:srgbClr val="7295FB"/>
              </a:buClr>
              <a:buFont typeface="Arial" panose="020B0604020202020204" pitchFamily="34" charset="0"/>
              <a:buChar char="•"/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Apresente os resultados de forma sucinta;</a:t>
            </a:r>
          </a:p>
          <a:p>
            <a:pPr lvl="0"/>
            <a:r>
              <a:rPr lang="pt-BR"/>
              <a:t>Sempre que possível, use as cores institucionais nos gráficos apresentados.</a:t>
            </a:r>
          </a:p>
        </p:txBody>
      </p:sp>
      <p:sp>
        <p:nvSpPr>
          <p:cNvPr id="22" name="Espaço Reservado para Texto 9">
            <a:extLst>
              <a:ext uri="{FF2B5EF4-FFF2-40B4-BE49-F238E27FC236}">
                <a16:creationId xmlns:a16="http://schemas.microsoft.com/office/drawing/2014/main" id="{EC25CC19-3356-2CD2-FABC-C68BAED4D5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23" name="Espaço Reservado para Texto 9">
            <a:extLst>
              <a:ext uri="{FF2B5EF4-FFF2-40B4-BE49-F238E27FC236}">
                <a16:creationId xmlns:a16="http://schemas.microsoft.com/office/drawing/2014/main" id="{F8D03022-0D4C-24D4-2E23-A245EFB197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332172374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F8659-77FE-1D57-947A-CFF0ACE7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167" y="903515"/>
            <a:ext cx="10109719" cy="524070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2A7B379-5A59-8364-E853-1BD0CEDE6E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167" y="1688843"/>
            <a:ext cx="10109719" cy="415633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50000"/>
              </a:lnSpc>
              <a:buClr>
                <a:srgbClr val="7295FB"/>
              </a:buClr>
              <a:buFont typeface="Arial" panose="020B0604020202020204" pitchFamily="34" charset="0"/>
              <a:buChar char="•"/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indent="-457200">
              <a:buFont typeface="+mj-lt"/>
              <a:buAutoNum type="arabicPeriod"/>
              <a:defRPr lang="pt-BR" sz="1600" b="0" kern="1200" dirty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</a:lstStyle>
          <a:p>
            <a:pPr lvl="0"/>
            <a:r>
              <a:rPr lang="pt-BR"/>
              <a:t>Evite utilizar slides com excesso de textos: apresentações poderosas são objetivas.</a:t>
            </a:r>
          </a:p>
          <a:p>
            <a:pPr lvl="0"/>
            <a:r>
              <a:rPr lang="pt-BR"/>
              <a:t>Use tópicos para organizar os principais pontos de forma resumida;</a:t>
            </a:r>
          </a:p>
          <a:p>
            <a:pPr lvl="0"/>
            <a:r>
              <a:rPr lang="pt-BR"/>
              <a:t>A apresentação deve ser um guia, tanto para você, apresentador(a), quanto para as pessoas que te ouvem;</a:t>
            </a:r>
          </a:p>
          <a:p>
            <a:pPr lvl="0"/>
            <a:r>
              <a:rPr lang="pt-BR"/>
              <a:t>Evite ler as telas da sua apresentação em voz alta, use-a para organizar seu tempo e recordar os tópicos essenciais, e apresente os detalhes através da sua fala!</a:t>
            </a:r>
          </a:p>
          <a:p>
            <a:pPr lvl="0"/>
            <a:endParaRPr lang="pt-BR"/>
          </a:p>
        </p:txBody>
      </p:sp>
      <p:sp>
        <p:nvSpPr>
          <p:cNvPr id="8" name="Espaço Reservado para Texto 9">
            <a:extLst>
              <a:ext uri="{FF2B5EF4-FFF2-40B4-BE49-F238E27FC236}">
                <a16:creationId xmlns:a16="http://schemas.microsoft.com/office/drawing/2014/main" id="{332926A1-64AE-21BE-9D8F-11EE1D48D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1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9" name="Espaço Reservado para Texto 9">
            <a:extLst>
              <a:ext uri="{FF2B5EF4-FFF2-40B4-BE49-F238E27FC236}">
                <a16:creationId xmlns:a16="http://schemas.microsoft.com/office/drawing/2014/main" id="{E4E452BD-E7AA-581C-44F6-193670C0CF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3882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323011900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m Imagem Destaq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6">
            <a:extLst>
              <a:ext uri="{FF2B5EF4-FFF2-40B4-BE49-F238E27FC236}">
                <a16:creationId xmlns:a16="http://schemas.microsoft.com/office/drawing/2014/main" id="{189600F7-D530-1ECD-D5A3-808DE37BAF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04249" y="0"/>
            <a:ext cx="481343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6">
            <a:extLst>
              <a:ext uri="{FF2B5EF4-FFF2-40B4-BE49-F238E27FC236}">
                <a16:creationId xmlns:a16="http://schemas.microsoft.com/office/drawing/2014/main" id="{19BCE522-FF36-1853-5055-1716A5EF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1201" y="1948544"/>
            <a:ext cx="5787571" cy="389663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Trazer imagens com maior destaque pode ajudar a prender a atenção do leitor!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4DB6A8E-7683-99DF-89B0-E87813C41B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1" y="903514"/>
            <a:ext cx="5787571" cy="78377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21" name="Espaço Reservado para Texto 9">
            <a:extLst>
              <a:ext uri="{FF2B5EF4-FFF2-40B4-BE49-F238E27FC236}">
                <a16:creationId xmlns:a16="http://schemas.microsoft.com/office/drawing/2014/main" id="{2567F6F4-B0B6-D8C4-3B3E-B90B8AE269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22" name="Espaço Reservado para Texto 9">
            <a:extLst>
              <a:ext uri="{FF2B5EF4-FFF2-40B4-BE49-F238E27FC236}">
                <a16:creationId xmlns:a16="http://schemas.microsoft.com/office/drawing/2014/main" id="{A311A3C9-EF89-04C4-4F3C-17162B560A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114490058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de Impac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">
            <a:extLst>
              <a:ext uri="{FF2B5EF4-FFF2-40B4-BE49-F238E27FC236}">
                <a16:creationId xmlns:a16="http://schemas.microsoft.com/office/drawing/2014/main" id="{DC1F40FB-D161-FD04-E85F-585EF57125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" y="23588"/>
            <a:ext cx="10972800" cy="6858000"/>
          </a:xfrm>
          <a:prstGeom prst="rect">
            <a:avLst/>
          </a:prstGeom>
        </p:spPr>
      </p:pic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F6BBB576-A2FA-B6A0-7B11-7EDE40BA01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33362" y="904876"/>
            <a:ext cx="5059363" cy="50387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7295FB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100A01DE-8AA5-D8B8-69F3-1B15ABBB9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9852" y="2091981"/>
            <a:ext cx="4684700" cy="1753880"/>
          </a:xfrm>
          <a:prstGeom prst="rect">
            <a:avLst/>
          </a:prstGeom>
        </p:spPr>
        <p:txBody>
          <a:bodyPr/>
          <a:lstStyle>
            <a:lvl1pPr marL="0" indent="0" algn="r" defTabSz="91437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3200" b="1" kern="1200" dirty="0">
                <a:solidFill>
                  <a:srgbClr val="7295F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defRPr>
            </a:lvl1pPr>
          </a:lstStyle>
          <a:p>
            <a:r>
              <a:rPr lang="pt-BR"/>
              <a:t>Frases inspiradoras criam momentos poderosos! </a:t>
            </a:r>
          </a:p>
        </p:txBody>
      </p:sp>
      <p:sp>
        <p:nvSpPr>
          <p:cNvPr id="19" name="Espaço Reservado para Texto 9">
            <a:extLst>
              <a:ext uri="{FF2B5EF4-FFF2-40B4-BE49-F238E27FC236}">
                <a16:creationId xmlns:a16="http://schemas.microsoft.com/office/drawing/2014/main" id="{BF7BE498-BA20-E645-A940-5CB517C6C1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6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20" name="Espaço Reservado para Texto 9">
            <a:extLst>
              <a:ext uri="{FF2B5EF4-FFF2-40B4-BE49-F238E27FC236}">
                <a16:creationId xmlns:a16="http://schemas.microsoft.com/office/drawing/2014/main" id="{E20E0BD8-339B-28D5-3F20-B67CD1431A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7" y="256496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72136398-53CD-79D1-E2A2-3B05EE4763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9226" y="4337354"/>
            <a:ext cx="4684699" cy="77892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kumimoji="0" lang="pt-BR" sz="1400" b="1" i="0" u="none" strike="noStrike" kern="1200" cap="none" spc="0" normalizeH="0" baseline="0" dirty="0">
                <a:ln>
                  <a:noFill/>
                </a:ln>
                <a:solidFill>
                  <a:srgbClr val="171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defRPr sz="16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Autor(a) da frase, Cargo e instituição</a:t>
            </a:r>
          </a:p>
        </p:txBody>
      </p:sp>
      <p:sp>
        <p:nvSpPr>
          <p:cNvPr id="27" name="Espaço Reservado para Texto 25">
            <a:extLst>
              <a:ext uri="{FF2B5EF4-FFF2-40B4-BE49-F238E27FC236}">
                <a16:creationId xmlns:a16="http://schemas.microsoft.com/office/drawing/2014/main" id="{8650CF15-8FF7-B642-7A7D-AD747F5ED6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9226" y="5204385"/>
            <a:ext cx="4684699" cy="3857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kumimoji="0" lang="pt-BR" sz="1200" b="0" i="1" u="none" strike="noStrike" kern="1200" cap="none" spc="0" normalizeH="0" baseline="0" dirty="0">
                <a:ln>
                  <a:noFill/>
                </a:ln>
                <a:solidFill>
                  <a:srgbClr val="171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defRPr sz="16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Fonte da Frase</a:t>
            </a: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7516B658-0A69-FC21-8452-434B01C6BA01}"/>
              </a:ext>
            </a:extLst>
          </p:cNvPr>
          <p:cNvCxnSpPr/>
          <p:nvPr userDrawn="1"/>
        </p:nvCxnSpPr>
        <p:spPr>
          <a:xfrm>
            <a:off x="5327198" y="4124960"/>
            <a:ext cx="450215" cy="0"/>
          </a:xfrm>
          <a:prstGeom prst="line">
            <a:avLst/>
          </a:prstGeom>
          <a:ln w="19050">
            <a:solidFill>
              <a:srgbClr val="7295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2810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ase de Impac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">
            <a:extLst>
              <a:ext uri="{FF2B5EF4-FFF2-40B4-BE49-F238E27FC236}">
                <a16:creationId xmlns:a16="http://schemas.microsoft.com/office/drawing/2014/main" id="{DC1F40FB-D161-FD04-E85F-585EF57125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" y="23588"/>
            <a:ext cx="10972800" cy="6858000"/>
          </a:xfrm>
          <a:prstGeom prst="rect">
            <a:avLst/>
          </a:prstGeom>
        </p:spPr>
      </p:pic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F6BBB576-A2FA-B6A0-7B11-7EDE40BA01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33363" y="904875"/>
            <a:ext cx="5059363" cy="50387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7295FB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100A01DE-8AA5-D8B8-69F3-1B15ABBB9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9851" y="2091980"/>
            <a:ext cx="4684700" cy="175388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3200" b="1" kern="1200" dirty="0">
                <a:solidFill>
                  <a:srgbClr val="7295F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defRPr>
            </a:lvl1pPr>
          </a:lstStyle>
          <a:p>
            <a:r>
              <a:rPr lang="pt-BR"/>
              <a:t>Frases inspiradoras criam momentos poderosos! </a:t>
            </a:r>
          </a:p>
        </p:txBody>
      </p:sp>
      <p:sp>
        <p:nvSpPr>
          <p:cNvPr id="19" name="Espaço Reservado para Texto 9">
            <a:extLst>
              <a:ext uri="{FF2B5EF4-FFF2-40B4-BE49-F238E27FC236}">
                <a16:creationId xmlns:a16="http://schemas.microsoft.com/office/drawing/2014/main" id="{BF7BE498-BA20-E645-A940-5CB517C6C1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20" name="Espaço Reservado para Texto 9">
            <a:extLst>
              <a:ext uri="{FF2B5EF4-FFF2-40B4-BE49-F238E27FC236}">
                <a16:creationId xmlns:a16="http://schemas.microsoft.com/office/drawing/2014/main" id="{E20E0BD8-339B-28D5-3F20-B67CD1431A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72136398-53CD-79D1-E2A2-3B05EE4763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9225" y="4337353"/>
            <a:ext cx="4684699" cy="77892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kumimoji="0" lang="pt-BR" sz="1400" b="1" i="0" u="none" strike="noStrike" kern="1200" cap="none" spc="0" normalizeH="0" baseline="0" dirty="0">
                <a:ln>
                  <a:noFill/>
                </a:ln>
                <a:solidFill>
                  <a:srgbClr val="171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defRPr sz="16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Autor(a) da frase, Cargo e instituição</a:t>
            </a:r>
          </a:p>
        </p:txBody>
      </p:sp>
      <p:sp>
        <p:nvSpPr>
          <p:cNvPr id="27" name="Espaço Reservado para Texto 25">
            <a:extLst>
              <a:ext uri="{FF2B5EF4-FFF2-40B4-BE49-F238E27FC236}">
                <a16:creationId xmlns:a16="http://schemas.microsoft.com/office/drawing/2014/main" id="{8650CF15-8FF7-B642-7A7D-AD747F5ED6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9225" y="5204384"/>
            <a:ext cx="4684699" cy="3857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kumimoji="0" lang="pt-BR" sz="1200" b="0" i="1" u="none" strike="noStrike" kern="1200" cap="none" spc="0" normalizeH="0" baseline="0" dirty="0">
                <a:ln>
                  <a:noFill/>
                </a:ln>
                <a:solidFill>
                  <a:srgbClr val="171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defRPr sz="16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Fonte da Frase</a:t>
            </a: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7516B658-0A69-FC21-8452-434B01C6BA01}"/>
              </a:ext>
            </a:extLst>
          </p:cNvPr>
          <p:cNvCxnSpPr/>
          <p:nvPr userDrawn="1"/>
        </p:nvCxnSpPr>
        <p:spPr>
          <a:xfrm>
            <a:off x="5327197" y="4124960"/>
            <a:ext cx="450215" cy="0"/>
          </a:xfrm>
          <a:prstGeom prst="line">
            <a:avLst/>
          </a:prstGeom>
          <a:ln w="19050">
            <a:solidFill>
              <a:srgbClr val="7295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80346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498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328" y="2923269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PARA EDITAR O TÍTULO DO CAPÍTULO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DA2C12E-2A70-D49C-3F2B-6344C1C5D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904677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328" y="2923269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PARA EDITAR O TÍTULO DO CAPÍTULO</a:t>
            </a:r>
          </a:p>
        </p:txBody>
      </p:sp>
      <p:sp>
        <p:nvSpPr>
          <p:cNvPr id="2" name="Espaço Reservado para Texto 6">
            <a:extLst>
              <a:ext uri="{FF2B5EF4-FFF2-40B4-BE49-F238E27FC236}">
                <a16:creationId xmlns:a16="http://schemas.microsoft.com/office/drawing/2014/main" id="{A2CB6766-DD9D-E375-80AD-EA9D1E7B36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426479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328" y="2923269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PARA EDITAR O TÍTULO DO CAPÍTULO</a:t>
            </a:r>
          </a:p>
        </p:txBody>
      </p:sp>
      <p:sp>
        <p:nvSpPr>
          <p:cNvPr id="2" name="Espaço Reservado para Texto 6">
            <a:extLst>
              <a:ext uri="{FF2B5EF4-FFF2-40B4-BE49-F238E27FC236}">
                <a16:creationId xmlns:a16="http://schemas.microsoft.com/office/drawing/2014/main" id="{8C6E30A2-5C3F-9F0E-AF61-A1EC084222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713635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3875" y="2912383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 sz="5400"/>
            </a:lvl1pPr>
          </a:lstStyle>
          <a:p>
            <a:r>
              <a:rPr lang="pt-BR"/>
              <a:t>Obrigado</a:t>
            </a:r>
            <a:r>
              <a:rPr lang="en-US"/>
              <a:t>/a</a:t>
            </a:r>
            <a:r>
              <a:rPr lang="pt-BR"/>
              <a:t>!</a:t>
            </a:r>
          </a:p>
        </p:txBody>
      </p:sp>
      <p:sp>
        <p:nvSpPr>
          <p:cNvPr id="2" name="Espaço Reservado para Texto 6">
            <a:extLst>
              <a:ext uri="{FF2B5EF4-FFF2-40B4-BE49-F238E27FC236}">
                <a16:creationId xmlns:a16="http://schemas.microsoft.com/office/drawing/2014/main" id="{56D41AB6-A385-C139-8F6A-D98B5E43EC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423564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itaçã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77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Liv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30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m image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16">
            <a:extLst>
              <a:ext uri="{FF2B5EF4-FFF2-40B4-BE49-F238E27FC236}">
                <a16:creationId xmlns:a16="http://schemas.microsoft.com/office/drawing/2014/main" id="{0AA649CE-9DFC-99EB-0D5B-5275551964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04356" y="2726783"/>
            <a:ext cx="3017264" cy="3017838"/>
          </a:xfrm>
          <a:prstGeom prst="roundRect">
            <a:avLst>
              <a:gd name="adj" fmla="val 42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A0DDE47-BD6C-8C6B-6767-56E6781A8F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39545" y="2726783"/>
            <a:ext cx="3017264" cy="3017838"/>
          </a:xfrm>
          <a:prstGeom prst="roundRect">
            <a:avLst>
              <a:gd name="adj" fmla="val 42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9EDF9E51-6829-7EA0-F496-E3DE1F9EFF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167" y="2730500"/>
            <a:ext cx="3017264" cy="3017838"/>
          </a:xfrm>
          <a:prstGeom prst="roundRect">
            <a:avLst>
              <a:gd name="adj" fmla="val 42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5" name="Espaço Reservado para Texto 6">
            <a:extLst>
              <a:ext uri="{FF2B5EF4-FFF2-40B4-BE49-F238E27FC236}">
                <a16:creationId xmlns:a16="http://schemas.microsoft.com/office/drawing/2014/main" id="{45524A31-6438-6AB6-705E-15422E586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167" y="1688843"/>
            <a:ext cx="10109719" cy="810517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Use este espaço para relacionar as imagens ou apresentar o contexto brevemente.</a:t>
            </a:r>
          </a:p>
        </p:txBody>
      </p:sp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628963B6-1EA8-87F2-AE07-CD40C6D917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1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3" name="Espaço Reservado para Texto 9">
            <a:extLst>
              <a:ext uri="{FF2B5EF4-FFF2-40B4-BE49-F238E27FC236}">
                <a16:creationId xmlns:a16="http://schemas.microsoft.com/office/drawing/2014/main" id="{11C1A2A1-98E2-4812-FAF4-1F3D539B81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3882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3BA71DD-F296-0414-83EA-DCCE09B01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167" y="903515"/>
            <a:ext cx="10109719" cy="524070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</p:spTree>
    <p:extLst>
      <p:ext uri="{BB962C8B-B14F-4D97-AF65-F5344CB8AC3E}">
        <p14:creationId xmlns:p14="http://schemas.microsoft.com/office/powerpoint/2010/main" val="26678500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enas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F8659-77FE-1D57-947A-CFF0ACE7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774" y="390084"/>
            <a:ext cx="10115113" cy="538166"/>
          </a:xfrm>
          <a:prstGeom prst="rect">
            <a:avLst/>
          </a:prstGeom>
        </p:spPr>
        <p:txBody>
          <a:bodyPr anchor="t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</p:spTree>
    <p:extLst>
      <p:ext uri="{BB962C8B-B14F-4D97-AF65-F5344CB8AC3E}">
        <p14:creationId xmlns:p14="http://schemas.microsoft.com/office/powerpoint/2010/main" val="58303525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Gráfi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Gráfico 3">
            <a:extLst>
              <a:ext uri="{FF2B5EF4-FFF2-40B4-BE49-F238E27FC236}">
                <a16:creationId xmlns:a16="http://schemas.microsoft.com/office/drawing/2014/main" id="{6C1EC262-7F5D-8674-9344-3EAA9A6A8BB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455722" y="903287"/>
            <a:ext cx="9280541" cy="5051426"/>
          </a:xfrm>
          <a:prstGeom prst="roundRect">
            <a:avLst>
              <a:gd name="adj" fmla="val 3392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78F111D3-149E-E753-9163-A2630C18B7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663" y="6205491"/>
            <a:ext cx="4419600" cy="337352"/>
          </a:xfrm>
          <a:prstGeom prst="rect">
            <a:avLst/>
          </a:prstGeom>
        </p:spPr>
        <p:txBody>
          <a:bodyPr/>
          <a:lstStyle>
            <a:lvl1pPr algn="r">
              <a:defRPr b="0" i="1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Fonte dos dados</a:t>
            </a:r>
          </a:p>
        </p:txBody>
      </p:sp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95215CD2-9955-61CA-9D36-47E5781E5B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1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3" name="Espaço Reservado para Texto 9">
            <a:extLst>
              <a:ext uri="{FF2B5EF4-FFF2-40B4-BE49-F238E27FC236}">
                <a16:creationId xmlns:a16="http://schemas.microsoft.com/office/drawing/2014/main" id="{8DCEB6AA-9F76-0B69-E376-E8671D896D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3882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315419999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Gráfico e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Gráfico 3">
            <a:extLst>
              <a:ext uri="{FF2B5EF4-FFF2-40B4-BE49-F238E27FC236}">
                <a16:creationId xmlns:a16="http://schemas.microsoft.com/office/drawing/2014/main" id="{9BE18858-4132-1518-6E4C-E3B86F2FE1F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69167" y="1012824"/>
            <a:ext cx="4281525" cy="4941662"/>
          </a:xfrm>
          <a:prstGeom prst="roundRect">
            <a:avLst>
              <a:gd name="adj" fmla="val 3392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8F5A43F2-9DF3-0318-086D-78F681D4AC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4053" y="1688843"/>
            <a:ext cx="5324833" cy="4156333"/>
          </a:xfrm>
          <a:prstGeom prst="rect">
            <a:avLst/>
          </a:prstGeom>
        </p:spPr>
        <p:txBody>
          <a:bodyPr/>
          <a:lstStyle>
            <a:lvl1pPr marL="285750" indent="-285750" algn="l">
              <a:lnSpc>
                <a:spcPct val="150000"/>
              </a:lnSpc>
              <a:buClr>
                <a:srgbClr val="7295FB"/>
              </a:buClr>
              <a:buFont typeface="Arial" panose="020B0604020202020204" pitchFamily="34" charset="0"/>
              <a:buChar char="•"/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Apresente os resultados de forma sucinta;</a:t>
            </a:r>
          </a:p>
          <a:p>
            <a:pPr lvl="0"/>
            <a:r>
              <a:rPr lang="pt-BR"/>
              <a:t>Sempre que possível, use as cores institucionais nos gráficos apresentados.</a:t>
            </a:r>
          </a:p>
        </p:txBody>
      </p:sp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1330D339-AD97-DBF9-A0E3-0B0E0EFD73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1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3" name="Espaço Reservado para Texto 9">
            <a:extLst>
              <a:ext uri="{FF2B5EF4-FFF2-40B4-BE49-F238E27FC236}">
                <a16:creationId xmlns:a16="http://schemas.microsoft.com/office/drawing/2014/main" id="{9623AFD2-505A-1C33-FE10-8F862BB0B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3882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A60D8C7-81D9-1BB8-E8EC-2C33D61C0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4053" y="903515"/>
            <a:ext cx="5324833" cy="524070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</p:spTree>
    <p:extLst>
      <p:ext uri="{BB962C8B-B14F-4D97-AF65-F5344CB8AC3E}">
        <p14:creationId xmlns:p14="http://schemas.microsoft.com/office/powerpoint/2010/main" val="355352161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m Imagem Destaq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6">
            <a:extLst>
              <a:ext uri="{FF2B5EF4-FFF2-40B4-BE49-F238E27FC236}">
                <a16:creationId xmlns:a16="http://schemas.microsoft.com/office/drawing/2014/main" id="{19BCE522-FF36-1853-5055-1716A5EF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167" y="1688843"/>
            <a:ext cx="5929605" cy="4156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Trazer imagens com maior destaque pode ajudar a prender a atenção do leitor!</a:t>
            </a:r>
          </a:p>
        </p:txBody>
      </p:sp>
      <p:sp>
        <p:nvSpPr>
          <p:cNvPr id="16" name="Espaço Reservado para Imagem 16">
            <a:extLst>
              <a:ext uri="{FF2B5EF4-FFF2-40B4-BE49-F238E27FC236}">
                <a16:creationId xmlns:a16="http://schemas.microsoft.com/office/drawing/2014/main" id="{189600F7-D530-1ECD-D5A3-808DE37BAF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04249" y="0"/>
            <a:ext cx="481343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8BD4E3C-1547-5A1C-20D3-6EDF571FFD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167" y="903515"/>
            <a:ext cx="5929605" cy="524070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421608F4-F13D-2946-2DCE-4516873F29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1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11" name="Espaço Reservado para Texto 9">
            <a:extLst>
              <a:ext uri="{FF2B5EF4-FFF2-40B4-BE49-F238E27FC236}">
                <a16:creationId xmlns:a16="http://schemas.microsoft.com/office/drawing/2014/main" id="{EAF65647-26E7-87A9-9567-99C0610721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3882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315158619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de Impac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">
            <a:extLst>
              <a:ext uri="{FF2B5EF4-FFF2-40B4-BE49-F238E27FC236}">
                <a16:creationId xmlns:a16="http://schemas.microsoft.com/office/drawing/2014/main" id="{DC1F40FB-D161-FD04-E85F-585EF57125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" y="23588"/>
            <a:ext cx="10972800" cy="6858000"/>
          </a:xfrm>
          <a:prstGeom prst="rect">
            <a:avLst/>
          </a:prstGeom>
        </p:spPr>
      </p:pic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F6BBB576-A2FA-B6A0-7B11-7EDE40BA01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33363" y="904875"/>
            <a:ext cx="5059363" cy="50387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7295FB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100A01DE-8AA5-D8B8-69F3-1B15ABBB9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9851" y="2091980"/>
            <a:ext cx="4684700" cy="175388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3200" b="1" kern="1200" dirty="0">
                <a:solidFill>
                  <a:srgbClr val="7295F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defRPr>
            </a:lvl1pPr>
          </a:lstStyle>
          <a:p>
            <a:r>
              <a:rPr lang="pt-BR"/>
              <a:t>Frases inspiradoras criam momentos poderosos! 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72136398-53CD-79D1-E2A2-3B05EE4763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9225" y="4337353"/>
            <a:ext cx="4684699" cy="77892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kumimoji="0" lang="pt-BR" sz="1400" b="1" i="0" u="none" strike="noStrike" kern="1200" cap="none" spc="0" normalizeH="0" baseline="0" dirty="0">
                <a:ln>
                  <a:noFill/>
                </a:ln>
                <a:solidFill>
                  <a:srgbClr val="171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defRPr sz="16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Autor(a) da frase, Cargo e instituição</a:t>
            </a:r>
          </a:p>
        </p:txBody>
      </p:sp>
      <p:sp>
        <p:nvSpPr>
          <p:cNvPr id="27" name="Espaço Reservado para Texto 25">
            <a:extLst>
              <a:ext uri="{FF2B5EF4-FFF2-40B4-BE49-F238E27FC236}">
                <a16:creationId xmlns:a16="http://schemas.microsoft.com/office/drawing/2014/main" id="{8650CF15-8FF7-B642-7A7D-AD747F5ED6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9225" y="5204384"/>
            <a:ext cx="4684699" cy="3857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kumimoji="0" lang="pt-BR" sz="1200" b="0" i="1" u="none" strike="noStrike" kern="1200" cap="none" spc="0" normalizeH="0" baseline="0" dirty="0">
                <a:ln>
                  <a:noFill/>
                </a:ln>
                <a:solidFill>
                  <a:srgbClr val="171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defRPr sz="16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Fonte da Frase</a:t>
            </a: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7516B658-0A69-FC21-8452-434B01C6BA01}"/>
              </a:ext>
            </a:extLst>
          </p:cNvPr>
          <p:cNvCxnSpPr/>
          <p:nvPr userDrawn="1"/>
        </p:nvCxnSpPr>
        <p:spPr>
          <a:xfrm>
            <a:off x="5327197" y="4124960"/>
            <a:ext cx="450215" cy="0"/>
          </a:xfrm>
          <a:prstGeom prst="line">
            <a:avLst/>
          </a:prstGeom>
          <a:ln w="19050">
            <a:solidFill>
              <a:srgbClr val="7295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Texto 9">
            <a:extLst>
              <a:ext uri="{FF2B5EF4-FFF2-40B4-BE49-F238E27FC236}">
                <a16:creationId xmlns:a16="http://schemas.microsoft.com/office/drawing/2014/main" id="{70CBDA09-5B1F-85BD-B885-0084047DCE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1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4" name="Espaço Reservado para Texto 9">
            <a:extLst>
              <a:ext uri="{FF2B5EF4-FFF2-40B4-BE49-F238E27FC236}">
                <a16:creationId xmlns:a16="http://schemas.microsoft.com/office/drawing/2014/main" id="{E1D1663C-9355-7833-6712-D7A1787A9B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3882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66835325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377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328" y="2923269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PARA EDITAR O TÍTULO DO CAPÍTULO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DA2C12E-2A70-D49C-3F2B-6344C1C5D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887731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15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3" r:id="rId8"/>
    <p:sldLayoutId id="2147483655" r:id="rId9"/>
    <p:sldLayoutId id="2147483660" r:id="rId10"/>
    <p:sldLayoutId id="2147483661" r:id="rId11"/>
    <p:sldLayoutId id="2147483662" r:id="rId12"/>
  </p:sldLayoutIdLst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3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90" r:id="rId17"/>
    <p:sldLayoutId id="2147483691" r:id="rId18"/>
  </p:sldLayoutIdLst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chitecture_-_38228 (1080p)">
            <a:hlinkClick r:id="" action="ppaction://media"/>
            <a:extLst>
              <a:ext uri="{FF2B5EF4-FFF2-40B4-BE49-F238E27FC236}">
                <a16:creationId xmlns:a16="http://schemas.microsoft.com/office/drawing/2014/main" id="{0EC1E5FC-4DCA-1D8B-3E6B-0B83F20EEA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CA36A6B-37D6-F7A3-11E1-FB7C6B0A54A9}"/>
              </a:ext>
            </a:extLst>
          </p:cNvPr>
          <p:cNvSpPr/>
          <p:nvPr/>
        </p:nvSpPr>
        <p:spPr>
          <a:xfrm>
            <a:off x="0" y="-202676"/>
            <a:ext cx="12443380" cy="7060676"/>
          </a:xfrm>
          <a:prstGeom prst="rect">
            <a:avLst/>
          </a:prstGeom>
          <a:solidFill>
            <a:srgbClr val="00206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 descr="Texto&#10;&#10;Descrição gerada automaticamente com confiança média">
            <a:extLst>
              <a:ext uri="{FF2B5EF4-FFF2-40B4-BE49-F238E27FC236}">
                <a16:creationId xmlns:a16="http://schemas.microsoft.com/office/drawing/2014/main" id="{BA927F16-18B7-FF5B-08A4-2868B010F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02" y="6087205"/>
            <a:ext cx="1666585" cy="352598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7C9299F5-8526-4FF6-4475-ECA1EA829AF4}"/>
              </a:ext>
            </a:extLst>
          </p:cNvPr>
          <p:cNvSpPr txBox="1"/>
          <p:nvPr/>
        </p:nvSpPr>
        <p:spPr>
          <a:xfrm>
            <a:off x="1863480" y="2203456"/>
            <a:ext cx="9304763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dirty="0">
                <a:solidFill>
                  <a:prstClr val="white"/>
                </a:solidFill>
                <a:latin typeface="Tahoma"/>
                <a:ea typeface="Tahoma"/>
                <a:cs typeface="Tahoma"/>
              </a:rPr>
              <a:t>Cooperativismo na Reforma Tributária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BCAF51CC-2104-6601-3AD7-E0C3DBFA0185}"/>
              </a:ext>
            </a:extLst>
          </p:cNvPr>
          <p:cNvSpPr/>
          <p:nvPr/>
        </p:nvSpPr>
        <p:spPr>
          <a:xfrm rot="18742445" flipV="1">
            <a:off x="-2516731" y="1227636"/>
            <a:ext cx="6884104" cy="3689086"/>
          </a:xfrm>
          <a:custGeom>
            <a:avLst/>
            <a:gdLst>
              <a:gd name="connsiteX0" fmla="*/ 8474630 w 9015372"/>
              <a:gd name="connsiteY0" fmla="*/ 4831200 h 4831200"/>
              <a:gd name="connsiteX1" fmla="*/ 8600356 w 9015372"/>
              <a:gd name="connsiteY1" fmla="*/ 2458025 h 4831200"/>
              <a:gd name="connsiteX2" fmla="*/ 6804794 w 9015372"/>
              <a:gd name="connsiteY2" fmla="*/ 2311670 h 4831200"/>
              <a:gd name="connsiteX3" fmla="*/ 5186808 w 9015372"/>
              <a:gd name="connsiteY3" fmla="*/ 3031735 h 4831200"/>
              <a:gd name="connsiteX4" fmla="*/ 3511954 w 9015372"/>
              <a:gd name="connsiteY4" fmla="*/ 2788925 h 4831200"/>
              <a:gd name="connsiteX5" fmla="*/ 2629644 w 9015372"/>
              <a:gd name="connsiteY5" fmla="*/ 552069 h 4831200"/>
              <a:gd name="connsiteX6" fmla="*/ 1350644 w 9015372"/>
              <a:gd name="connsiteY6" fmla="*/ 661 h 4831200"/>
              <a:gd name="connsiteX7" fmla="*/ 0 w 9015372"/>
              <a:gd name="connsiteY7" fmla="*/ 437495 h 48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5372" h="4831200">
                <a:moveTo>
                  <a:pt x="8474630" y="4831200"/>
                </a:moveTo>
                <a:cubicBezTo>
                  <a:pt x="9112457" y="4145703"/>
                  <a:pt x="9225638" y="2987411"/>
                  <a:pt x="8600356" y="2458025"/>
                </a:cubicBezTo>
                <a:cubicBezTo>
                  <a:pt x="8144287" y="2071649"/>
                  <a:pt x="7362614" y="2116252"/>
                  <a:pt x="6804794" y="2311670"/>
                </a:cubicBezTo>
                <a:cubicBezTo>
                  <a:pt x="6246974" y="2506810"/>
                  <a:pt x="5748532" y="2846910"/>
                  <a:pt x="5186808" y="3031735"/>
                </a:cubicBezTo>
                <a:cubicBezTo>
                  <a:pt x="4625364" y="3216561"/>
                  <a:pt x="3935685" y="3210706"/>
                  <a:pt x="3511954" y="2788925"/>
                </a:cubicBezTo>
                <a:cubicBezTo>
                  <a:pt x="2936013" y="2215495"/>
                  <a:pt x="3126414" y="1195472"/>
                  <a:pt x="2629644" y="552069"/>
                </a:cubicBezTo>
                <a:cubicBezTo>
                  <a:pt x="2334147" y="169317"/>
                  <a:pt x="1829851" y="-12442"/>
                  <a:pt x="1350644" y="661"/>
                </a:cubicBezTo>
                <a:cubicBezTo>
                  <a:pt x="871159" y="13484"/>
                  <a:pt x="413696" y="199145"/>
                  <a:pt x="0" y="437495"/>
                </a:cubicBezTo>
              </a:path>
            </a:pathLst>
          </a:custGeom>
          <a:noFill/>
          <a:ln w="19050" cap="flat">
            <a:solidFill>
              <a:srgbClr val="5883D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FC69B21E-F20A-40C6-007A-D2F5EBD1AF4A}"/>
              </a:ext>
            </a:extLst>
          </p:cNvPr>
          <p:cNvSpPr/>
          <p:nvPr/>
        </p:nvSpPr>
        <p:spPr>
          <a:xfrm rot="18742445" flipV="1">
            <a:off x="-2453232" y="591292"/>
            <a:ext cx="6884104" cy="3689086"/>
          </a:xfrm>
          <a:custGeom>
            <a:avLst/>
            <a:gdLst>
              <a:gd name="connsiteX0" fmla="*/ 8474630 w 9015372"/>
              <a:gd name="connsiteY0" fmla="*/ 4831200 h 4831200"/>
              <a:gd name="connsiteX1" fmla="*/ 8600356 w 9015372"/>
              <a:gd name="connsiteY1" fmla="*/ 2458025 h 4831200"/>
              <a:gd name="connsiteX2" fmla="*/ 6804794 w 9015372"/>
              <a:gd name="connsiteY2" fmla="*/ 2311670 h 4831200"/>
              <a:gd name="connsiteX3" fmla="*/ 5186808 w 9015372"/>
              <a:gd name="connsiteY3" fmla="*/ 3031735 h 4831200"/>
              <a:gd name="connsiteX4" fmla="*/ 3511954 w 9015372"/>
              <a:gd name="connsiteY4" fmla="*/ 2788925 h 4831200"/>
              <a:gd name="connsiteX5" fmla="*/ 2629644 w 9015372"/>
              <a:gd name="connsiteY5" fmla="*/ 552069 h 4831200"/>
              <a:gd name="connsiteX6" fmla="*/ 1350644 w 9015372"/>
              <a:gd name="connsiteY6" fmla="*/ 661 h 4831200"/>
              <a:gd name="connsiteX7" fmla="*/ 0 w 9015372"/>
              <a:gd name="connsiteY7" fmla="*/ 437495 h 48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5372" h="4831200">
                <a:moveTo>
                  <a:pt x="8474630" y="4831200"/>
                </a:moveTo>
                <a:cubicBezTo>
                  <a:pt x="9112457" y="4145703"/>
                  <a:pt x="9225638" y="2987411"/>
                  <a:pt x="8600356" y="2458025"/>
                </a:cubicBezTo>
                <a:cubicBezTo>
                  <a:pt x="8144287" y="2071649"/>
                  <a:pt x="7362614" y="2116252"/>
                  <a:pt x="6804794" y="2311670"/>
                </a:cubicBezTo>
                <a:cubicBezTo>
                  <a:pt x="6246974" y="2506810"/>
                  <a:pt x="5748532" y="2846910"/>
                  <a:pt x="5186808" y="3031735"/>
                </a:cubicBezTo>
                <a:cubicBezTo>
                  <a:pt x="4625364" y="3216561"/>
                  <a:pt x="3935685" y="3210706"/>
                  <a:pt x="3511954" y="2788925"/>
                </a:cubicBezTo>
                <a:cubicBezTo>
                  <a:pt x="2936013" y="2215495"/>
                  <a:pt x="3126414" y="1195472"/>
                  <a:pt x="2629644" y="552069"/>
                </a:cubicBezTo>
                <a:cubicBezTo>
                  <a:pt x="2334147" y="169317"/>
                  <a:pt x="1829851" y="-12442"/>
                  <a:pt x="1350644" y="661"/>
                </a:cubicBezTo>
                <a:cubicBezTo>
                  <a:pt x="871159" y="13484"/>
                  <a:pt x="413696" y="199145"/>
                  <a:pt x="0" y="437495"/>
                </a:cubicBezTo>
              </a:path>
            </a:pathLst>
          </a:custGeom>
          <a:noFill/>
          <a:ln w="19050" cap="flat">
            <a:solidFill>
              <a:srgbClr val="00BE6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64C796-3F0C-8B26-E0A9-D804F852A59B}"/>
              </a:ext>
            </a:extLst>
          </p:cNvPr>
          <p:cNvSpPr txBox="1"/>
          <p:nvPr/>
        </p:nvSpPr>
        <p:spPr>
          <a:xfrm>
            <a:off x="1863479" y="3699501"/>
            <a:ext cx="9304763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dirty="0">
                <a:solidFill>
                  <a:prstClr val="white"/>
                </a:solidFill>
                <a:latin typeface="Calibri" panose="020F0502020204030204"/>
                <a:ea typeface="Tahoma"/>
                <a:cs typeface="Tahoma"/>
              </a:rPr>
              <a:t>25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/>
                <a:cs typeface="Tahoma"/>
              </a:rPr>
              <a:t> de setembro de 2024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0EEB6B2-EC0C-132E-24A5-5CB86BBEFD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00" y="6059491"/>
            <a:ext cx="1881769" cy="4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5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pause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FDAF66B-4DAE-2E96-45DD-F85DCEE4F5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771" y="256495"/>
            <a:ext cx="2958670" cy="385762"/>
          </a:xfrm>
        </p:spPr>
        <p:txBody>
          <a:bodyPr/>
          <a:lstStyle/>
          <a:p>
            <a:r>
              <a:rPr lang="pt-BR" dirty="0"/>
              <a:t>COOPERATIVISMO</a:t>
            </a:r>
          </a:p>
        </p:txBody>
      </p:sp>
      <p:pic>
        <p:nvPicPr>
          <p:cNvPr id="2" name="object 24">
            <a:extLst>
              <a:ext uri="{FF2B5EF4-FFF2-40B4-BE49-F238E27FC236}">
                <a16:creationId xmlns:a16="http://schemas.microsoft.com/office/drawing/2014/main" id="{222781B8-90C1-8365-5250-A255501D3F1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1373" y="2248838"/>
            <a:ext cx="3986454" cy="2578394"/>
          </a:xfrm>
          <a:prstGeom prst="rect">
            <a:avLst/>
          </a:prstGeom>
        </p:spPr>
      </p:pic>
      <p:sp>
        <p:nvSpPr>
          <p:cNvPr id="3" name="object 25">
            <a:extLst>
              <a:ext uri="{FF2B5EF4-FFF2-40B4-BE49-F238E27FC236}">
                <a16:creationId xmlns:a16="http://schemas.microsoft.com/office/drawing/2014/main" id="{507E555D-6B86-3F0C-8CB6-EECCD4D8542A}"/>
              </a:ext>
            </a:extLst>
          </p:cNvPr>
          <p:cNvSpPr txBox="1"/>
          <p:nvPr/>
        </p:nvSpPr>
        <p:spPr>
          <a:xfrm>
            <a:off x="2418369" y="3691760"/>
            <a:ext cx="1428750" cy="44166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68"/>
              </a:spcBef>
            </a:pPr>
            <a:r>
              <a:rPr lang="pt-BR" sz="938" b="1" spc="75" dirty="0">
                <a:solidFill>
                  <a:srgbClr val="45556A"/>
                </a:solidFill>
                <a:latin typeface="Calibri"/>
                <a:cs typeface="Calibri"/>
              </a:rPr>
              <a:t>SEM FINALIDADE LUCRATIVA, MAS COM ATIVIDADE ECONÔMICA</a:t>
            </a:r>
            <a:endParaRPr sz="938" dirty="0">
              <a:latin typeface="Calibri"/>
              <a:cs typeface="Calibri"/>
            </a:endParaRPr>
          </a:p>
        </p:txBody>
      </p:sp>
      <p:sp>
        <p:nvSpPr>
          <p:cNvPr id="4" name="object 26">
            <a:extLst>
              <a:ext uri="{FF2B5EF4-FFF2-40B4-BE49-F238E27FC236}">
                <a16:creationId xmlns:a16="http://schemas.microsoft.com/office/drawing/2014/main" id="{933D28EE-6753-7F3B-1E48-FFB6B846EBFF}"/>
              </a:ext>
            </a:extLst>
          </p:cNvPr>
          <p:cNvSpPr txBox="1"/>
          <p:nvPr/>
        </p:nvSpPr>
        <p:spPr>
          <a:xfrm>
            <a:off x="2265890" y="2661770"/>
            <a:ext cx="1955483" cy="297325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68"/>
              </a:spcBef>
            </a:pPr>
            <a:r>
              <a:rPr lang="pt-BR" sz="938" b="1" spc="83" dirty="0">
                <a:solidFill>
                  <a:srgbClr val="45556A"/>
                </a:solidFill>
                <a:latin typeface="Calibri"/>
                <a:cs typeface="Calibri"/>
              </a:rPr>
              <a:t>COM FORMA E NATUREZA JURÍDICA PRÓPRIA</a:t>
            </a:r>
            <a:endParaRPr sz="938" dirty="0">
              <a:latin typeface="Calibri"/>
              <a:cs typeface="Calibri"/>
            </a:endParaRPr>
          </a:p>
        </p:txBody>
      </p:sp>
      <p:sp>
        <p:nvSpPr>
          <p:cNvPr id="6" name="object 27">
            <a:extLst>
              <a:ext uri="{FF2B5EF4-FFF2-40B4-BE49-F238E27FC236}">
                <a16:creationId xmlns:a16="http://schemas.microsoft.com/office/drawing/2014/main" id="{89D240B3-C358-F2A4-33F1-B55E7595482F}"/>
              </a:ext>
            </a:extLst>
          </p:cNvPr>
          <p:cNvSpPr txBox="1"/>
          <p:nvPr/>
        </p:nvSpPr>
        <p:spPr>
          <a:xfrm>
            <a:off x="3474927" y="2019044"/>
            <a:ext cx="1955483" cy="152992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68"/>
              </a:spcBef>
            </a:pPr>
            <a:r>
              <a:rPr sz="938" b="1" spc="98" dirty="0">
                <a:solidFill>
                  <a:srgbClr val="45556A"/>
                </a:solidFill>
                <a:latin typeface="Calibri"/>
                <a:cs typeface="Calibri"/>
              </a:rPr>
              <a:t>S</a:t>
            </a:r>
            <a:r>
              <a:rPr lang="pt-BR" sz="938" b="1" spc="98" dirty="0">
                <a:solidFill>
                  <a:srgbClr val="45556A"/>
                </a:solidFill>
                <a:latin typeface="Calibri"/>
                <a:cs typeface="Calibri"/>
              </a:rPr>
              <a:t>OCIEDADE DE PESSOAS</a:t>
            </a:r>
            <a:endParaRPr sz="938" dirty="0">
              <a:latin typeface="Calibri"/>
              <a:cs typeface="Calibri"/>
            </a:endParaRPr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A572A3A5-4EC2-095E-7AE1-84E656BC229E}"/>
              </a:ext>
            </a:extLst>
          </p:cNvPr>
          <p:cNvSpPr txBox="1"/>
          <p:nvPr/>
        </p:nvSpPr>
        <p:spPr>
          <a:xfrm>
            <a:off x="7128027" y="2030769"/>
            <a:ext cx="2043681" cy="44166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68"/>
              </a:spcBef>
            </a:pPr>
            <a:r>
              <a:rPr lang="pt-BR" sz="938" b="1" spc="83" dirty="0">
                <a:solidFill>
                  <a:srgbClr val="45556A"/>
                </a:solidFill>
                <a:latin typeface="Calibri"/>
                <a:cs typeface="Calibri"/>
              </a:rPr>
              <a:t>CONSTITUÍDA PARA PRESTAR SERVIÇOS AOS COOPERADOS (PROPRIETÁRIOS E USUÁRIOS)</a:t>
            </a:r>
            <a:endParaRPr sz="938" dirty="0">
              <a:latin typeface="Calibri"/>
              <a:cs typeface="Calibri"/>
            </a:endParaRPr>
          </a:p>
        </p:txBody>
      </p:sp>
      <p:sp>
        <p:nvSpPr>
          <p:cNvPr id="40" name="object 29">
            <a:extLst>
              <a:ext uri="{FF2B5EF4-FFF2-40B4-BE49-F238E27FC236}">
                <a16:creationId xmlns:a16="http://schemas.microsoft.com/office/drawing/2014/main" id="{6A440B00-3127-CC05-718E-EA2542CA3085}"/>
              </a:ext>
            </a:extLst>
          </p:cNvPr>
          <p:cNvSpPr txBox="1"/>
          <p:nvPr/>
        </p:nvSpPr>
        <p:spPr>
          <a:xfrm>
            <a:off x="8409237" y="2940919"/>
            <a:ext cx="1427798" cy="44166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68"/>
              </a:spcBef>
            </a:pPr>
            <a:r>
              <a:rPr lang="pt-BR" sz="938" b="1" spc="94" dirty="0">
                <a:solidFill>
                  <a:srgbClr val="45556A"/>
                </a:solidFill>
                <a:latin typeface="Calibri"/>
                <a:cs typeface="Calibri"/>
              </a:rPr>
              <a:t>OPERA POR MEIO DA PRÁTICA DO ATO COOPERATIVO</a:t>
            </a:r>
            <a:endParaRPr sz="938" dirty="0">
              <a:latin typeface="Calibri"/>
              <a:cs typeface="Calibri"/>
            </a:endParaRPr>
          </a:p>
        </p:txBody>
      </p:sp>
      <p:sp>
        <p:nvSpPr>
          <p:cNvPr id="41" name="object 43">
            <a:extLst>
              <a:ext uri="{FF2B5EF4-FFF2-40B4-BE49-F238E27FC236}">
                <a16:creationId xmlns:a16="http://schemas.microsoft.com/office/drawing/2014/main" id="{DE2DF722-B2C5-B489-A1DB-F98F3A3D9EE4}"/>
              </a:ext>
            </a:extLst>
          </p:cNvPr>
          <p:cNvSpPr txBox="1">
            <a:spLocks noGrp="1"/>
          </p:cNvSpPr>
          <p:nvPr/>
        </p:nvSpPr>
        <p:spPr>
          <a:xfrm>
            <a:off x="7956941" y="4054312"/>
            <a:ext cx="218598" cy="158216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975" b="1" i="0" kern="1200">
                <a:solidFill>
                  <a:srgbClr val="0C1249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388">
              <a:spcBef>
                <a:spcPts val="64"/>
              </a:spcBef>
            </a:pPr>
            <a:fld id="{81D60167-4931-47E6-BA6A-407CBD079E47}" type="slidenum">
              <a:rPr spc="83" dirty="0"/>
              <a:pPr marL="52388">
                <a:spcBef>
                  <a:spcPts val="64"/>
                </a:spcBef>
              </a:pPr>
              <a:t>2</a:t>
            </a:fld>
            <a:r>
              <a:rPr spc="83"/>
              <a:t> </a:t>
            </a: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B8E72886-D57F-4545-82B5-35827F4E7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40" y="2173814"/>
            <a:ext cx="4429125" cy="1685925"/>
          </a:xfrm>
          <a:prstGeom prst="rect">
            <a:avLst/>
          </a:prstGeom>
        </p:spPr>
      </p:pic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78E04A3C-8424-B80A-360D-22003F4D07FE}"/>
              </a:ext>
            </a:extLst>
          </p:cNvPr>
          <p:cNvSpPr/>
          <p:nvPr/>
        </p:nvSpPr>
        <p:spPr>
          <a:xfrm>
            <a:off x="2018145" y="4629457"/>
            <a:ext cx="8155709" cy="1207926"/>
          </a:xfrm>
          <a:prstGeom prst="roundRect">
            <a:avLst/>
          </a:prstGeom>
          <a:solidFill>
            <a:srgbClr val="003EAA"/>
          </a:solidFill>
          <a:ln>
            <a:solidFill>
              <a:srgbClr val="003E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just"/>
            <a:r>
              <a:rPr lang="pt-BR" sz="15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 Cooperativas ligam o cooperado ao mercado, eliminando a figura do intermediário, ora viabilizando a comercialização de bens e serviços dos cooperados, ora o promovendo acesso a bens de consumo e a serviços, inclusive financeiros, em melhores condições do que aquelas ofertadas pelo mercado. 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9F37825-6872-C8A7-796E-8E6FF8A9B290}"/>
              </a:ext>
            </a:extLst>
          </p:cNvPr>
          <p:cNvSpPr txBox="1">
            <a:spLocks/>
          </p:cNvSpPr>
          <p:nvPr/>
        </p:nvSpPr>
        <p:spPr>
          <a:xfrm>
            <a:off x="783771" y="1101214"/>
            <a:ext cx="7696199" cy="53167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pt-BR" sz="2400" spc="55" dirty="0">
                <a:solidFill>
                  <a:schemeClr val="accent1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Conheça as cooperativas</a:t>
            </a:r>
            <a:endParaRPr lang="pt-BR" sz="2400" spc="55" dirty="0">
              <a:solidFill>
                <a:schemeClr val="accent1">
                  <a:lumMod val="50000"/>
                </a:schemeClr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07078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7">
            <a:extLst>
              <a:ext uri="{FF2B5EF4-FFF2-40B4-BE49-F238E27FC236}">
                <a16:creationId xmlns:a16="http://schemas.microsoft.com/office/drawing/2014/main" id="{5C8FB4C1-4F1B-EF59-4EAC-D694AE7505FE}"/>
              </a:ext>
            </a:extLst>
          </p:cNvPr>
          <p:cNvGrpSpPr/>
          <p:nvPr/>
        </p:nvGrpSpPr>
        <p:grpSpPr>
          <a:xfrm>
            <a:off x="4559262" y="1"/>
            <a:ext cx="7662014" cy="2949980"/>
            <a:chOff x="7468867" y="1"/>
            <a:chExt cx="12635229" cy="4864735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FA39ECA9-8142-27DB-6FB1-73B3F9030EA8}"/>
                </a:ext>
              </a:extLst>
            </p:cNvPr>
            <p:cNvSpPr/>
            <p:nvPr/>
          </p:nvSpPr>
          <p:spPr>
            <a:xfrm>
              <a:off x="7468867" y="1"/>
              <a:ext cx="12635229" cy="4864735"/>
            </a:xfrm>
            <a:custGeom>
              <a:avLst/>
              <a:gdLst/>
              <a:ahLst/>
              <a:cxnLst/>
              <a:rect l="l" t="t" r="r" b="b"/>
              <a:pathLst>
                <a:path w="12635230" h="4864735">
                  <a:moveTo>
                    <a:pt x="0" y="0"/>
                  </a:moveTo>
                  <a:lnTo>
                    <a:pt x="68960" y="49296"/>
                  </a:lnTo>
                  <a:lnTo>
                    <a:pt x="107714" y="78482"/>
                  </a:lnTo>
                  <a:lnTo>
                    <a:pt x="145952" y="108319"/>
                  </a:lnTo>
                  <a:lnTo>
                    <a:pt x="183677" y="138796"/>
                  </a:lnTo>
                  <a:lnTo>
                    <a:pt x="220890" y="169900"/>
                  </a:lnTo>
                  <a:lnTo>
                    <a:pt x="257593" y="201618"/>
                  </a:lnTo>
                  <a:lnTo>
                    <a:pt x="293790" y="233938"/>
                  </a:lnTo>
                  <a:lnTo>
                    <a:pt x="329481" y="266847"/>
                  </a:lnTo>
                  <a:lnTo>
                    <a:pt x="364669" y="300333"/>
                  </a:lnTo>
                  <a:lnTo>
                    <a:pt x="399356" y="334383"/>
                  </a:lnTo>
                  <a:lnTo>
                    <a:pt x="433545" y="368985"/>
                  </a:lnTo>
                  <a:lnTo>
                    <a:pt x="467237" y="404126"/>
                  </a:lnTo>
                  <a:lnTo>
                    <a:pt x="500434" y="439794"/>
                  </a:lnTo>
                  <a:lnTo>
                    <a:pt x="533139" y="475977"/>
                  </a:lnTo>
                  <a:lnTo>
                    <a:pt x="565354" y="512661"/>
                  </a:lnTo>
                  <a:lnTo>
                    <a:pt x="597080" y="549834"/>
                  </a:lnTo>
                  <a:lnTo>
                    <a:pt x="628321" y="587484"/>
                  </a:lnTo>
                  <a:lnTo>
                    <a:pt x="659078" y="625599"/>
                  </a:lnTo>
                  <a:lnTo>
                    <a:pt x="689353" y="664165"/>
                  </a:lnTo>
                  <a:lnTo>
                    <a:pt x="719148" y="703171"/>
                  </a:lnTo>
                  <a:lnTo>
                    <a:pt x="748466" y="742603"/>
                  </a:lnTo>
                  <a:lnTo>
                    <a:pt x="777308" y="782450"/>
                  </a:lnTo>
                  <a:lnTo>
                    <a:pt x="805678" y="822699"/>
                  </a:lnTo>
                  <a:lnTo>
                    <a:pt x="833576" y="863336"/>
                  </a:lnTo>
                  <a:lnTo>
                    <a:pt x="861005" y="904351"/>
                  </a:lnTo>
                  <a:lnTo>
                    <a:pt x="887968" y="945730"/>
                  </a:lnTo>
                  <a:lnTo>
                    <a:pt x="914465" y="987461"/>
                  </a:lnTo>
                  <a:lnTo>
                    <a:pt x="940500" y="1029531"/>
                  </a:lnTo>
                  <a:lnTo>
                    <a:pt x="966075" y="1071928"/>
                  </a:lnTo>
                  <a:lnTo>
                    <a:pt x="991191" y="1114639"/>
                  </a:lnTo>
                  <a:lnTo>
                    <a:pt x="1015851" y="1157652"/>
                  </a:lnTo>
                  <a:lnTo>
                    <a:pt x="1040057" y="1200954"/>
                  </a:lnTo>
                  <a:lnTo>
                    <a:pt x="1063811" y="1244533"/>
                  </a:lnTo>
                  <a:lnTo>
                    <a:pt x="1087116" y="1288376"/>
                  </a:lnTo>
                  <a:lnTo>
                    <a:pt x="1109972" y="1332472"/>
                  </a:lnTo>
                  <a:lnTo>
                    <a:pt x="1132260" y="1376512"/>
                  </a:lnTo>
                  <a:lnTo>
                    <a:pt x="1154182" y="1420803"/>
                  </a:lnTo>
                  <a:lnTo>
                    <a:pt x="1175758" y="1465331"/>
                  </a:lnTo>
                  <a:lnTo>
                    <a:pt x="1197005" y="1510086"/>
                  </a:lnTo>
                  <a:lnTo>
                    <a:pt x="1217944" y="1555054"/>
                  </a:lnTo>
                  <a:lnTo>
                    <a:pt x="1238593" y="1600223"/>
                  </a:lnTo>
                  <a:lnTo>
                    <a:pt x="1258970" y="1645581"/>
                  </a:lnTo>
                  <a:lnTo>
                    <a:pt x="1279096" y="1691116"/>
                  </a:lnTo>
                  <a:lnTo>
                    <a:pt x="1298988" y="1736815"/>
                  </a:lnTo>
                  <a:lnTo>
                    <a:pt x="1318665" y="1782666"/>
                  </a:lnTo>
                  <a:lnTo>
                    <a:pt x="1338147" y="1828657"/>
                  </a:lnTo>
                  <a:lnTo>
                    <a:pt x="1357452" y="1874776"/>
                  </a:lnTo>
                  <a:lnTo>
                    <a:pt x="1376600" y="1921011"/>
                  </a:lnTo>
                  <a:lnTo>
                    <a:pt x="1395609" y="1967348"/>
                  </a:lnTo>
                  <a:lnTo>
                    <a:pt x="1414498" y="2013777"/>
                  </a:lnTo>
                  <a:lnTo>
                    <a:pt x="1433286" y="2060284"/>
                  </a:lnTo>
                  <a:lnTo>
                    <a:pt x="1451991" y="2106858"/>
                  </a:lnTo>
                  <a:lnTo>
                    <a:pt x="1470634" y="2153486"/>
                  </a:lnTo>
                  <a:lnTo>
                    <a:pt x="1489232" y="2200155"/>
                  </a:lnTo>
                  <a:lnTo>
                    <a:pt x="1507805" y="2246855"/>
                  </a:lnTo>
                  <a:lnTo>
                    <a:pt x="1526372" y="2293571"/>
                  </a:lnTo>
                  <a:lnTo>
                    <a:pt x="1544951" y="2340293"/>
                  </a:lnTo>
                  <a:lnTo>
                    <a:pt x="1563561" y="2387008"/>
                  </a:lnTo>
                  <a:lnTo>
                    <a:pt x="1582221" y="2433703"/>
                  </a:lnTo>
                  <a:lnTo>
                    <a:pt x="1600951" y="2480367"/>
                  </a:lnTo>
                  <a:lnTo>
                    <a:pt x="1619769" y="2526987"/>
                  </a:lnTo>
                  <a:lnTo>
                    <a:pt x="1638693" y="2573551"/>
                  </a:lnTo>
                  <a:lnTo>
                    <a:pt x="1657744" y="2620046"/>
                  </a:lnTo>
                  <a:lnTo>
                    <a:pt x="1676939" y="2666461"/>
                  </a:lnTo>
                  <a:lnTo>
                    <a:pt x="1696298" y="2712783"/>
                  </a:lnTo>
                  <a:lnTo>
                    <a:pt x="1715839" y="2759000"/>
                  </a:lnTo>
                  <a:lnTo>
                    <a:pt x="1735582" y="2805099"/>
                  </a:lnTo>
                  <a:lnTo>
                    <a:pt x="1755545" y="2851069"/>
                  </a:lnTo>
                  <a:lnTo>
                    <a:pt x="1775748" y="2896897"/>
                  </a:lnTo>
                  <a:lnTo>
                    <a:pt x="1796208" y="2942570"/>
                  </a:lnTo>
                  <a:lnTo>
                    <a:pt x="1816946" y="2988078"/>
                  </a:lnTo>
                  <a:lnTo>
                    <a:pt x="1837980" y="3033406"/>
                  </a:lnTo>
                  <a:lnTo>
                    <a:pt x="1859328" y="3078544"/>
                  </a:lnTo>
                  <a:lnTo>
                    <a:pt x="1881011" y="3123479"/>
                  </a:lnTo>
                  <a:lnTo>
                    <a:pt x="1903046" y="3168198"/>
                  </a:lnTo>
                  <a:lnTo>
                    <a:pt x="1925453" y="3212689"/>
                  </a:lnTo>
                  <a:lnTo>
                    <a:pt x="1948250" y="3256941"/>
                  </a:lnTo>
                  <a:lnTo>
                    <a:pt x="1971457" y="3300940"/>
                  </a:lnTo>
                  <a:lnTo>
                    <a:pt x="1995092" y="3344675"/>
                  </a:lnTo>
                  <a:lnTo>
                    <a:pt x="2019174" y="3388133"/>
                  </a:lnTo>
                  <a:lnTo>
                    <a:pt x="2043722" y="3431302"/>
                  </a:lnTo>
                  <a:lnTo>
                    <a:pt x="2068755" y="3474170"/>
                  </a:lnTo>
                  <a:lnTo>
                    <a:pt x="2094293" y="3516725"/>
                  </a:lnTo>
                  <a:lnTo>
                    <a:pt x="2120353" y="3558954"/>
                  </a:lnTo>
                  <a:lnTo>
                    <a:pt x="2146955" y="3600845"/>
                  </a:lnTo>
                  <a:lnTo>
                    <a:pt x="2174117" y="3642385"/>
                  </a:lnTo>
                  <a:lnTo>
                    <a:pt x="2201859" y="3683563"/>
                  </a:lnTo>
                  <a:lnTo>
                    <a:pt x="2230200" y="3724367"/>
                  </a:lnTo>
                  <a:lnTo>
                    <a:pt x="2259158" y="3764783"/>
                  </a:lnTo>
                  <a:lnTo>
                    <a:pt x="2288752" y="3804801"/>
                  </a:lnTo>
                  <a:lnTo>
                    <a:pt x="2319001" y="3844407"/>
                  </a:lnTo>
                  <a:lnTo>
                    <a:pt x="2349924" y="3883589"/>
                  </a:lnTo>
                  <a:lnTo>
                    <a:pt x="2381541" y="3922335"/>
                  </a:lnTo>
                  <a:lnTo>
                    <a:pt x="2413869" y="3960632"/>
                  </a:lnTo>
                  <a:lnTo>
                    <a:pt x="2446928" y="3998470"/>
                  </a:lnTo>
                  <a:lnTo>
                    <a:pt x="2480737" y="4035834"/>
                  </a:lnTo>
                  <a:lnTo>
                    <a:pt x="2515378" y="4072672"/>
                  </a:lnTo>
                  <a:lnTo>
                    <a:pt x="2550607" y="4108607"/>
                  </a:lnTo>
                  <a:lnTo>
                    <a:pt x="2586412" y="4143642"/>
                  </a:lnTo>
                  <a:lnTo>
                    <a:pt x="2622780" y="4177783"/>
                  </a:lnTo>
                  <a:lnTo>
                    <a:pt x="2659699" y="4211035"/>
                  </a:lnTo>
                  <a:lnTo>
                    <a:pt x="2697157" y="4243401"/>
                  </a:lnTo>
                  <a:lnTo>
                    <a:pt x="2735142" y="4274886"/>
                  </a:lnTo>
                  <a:lnTo>
                    <a:pt x="2773642" y="4305495"/>
                  </a:lnTo>
                  <a:lnTo>
                    <a:pt x="2812645" y="4335233"/>
                  </a:lnTo>
                  <a:lnTo>
                    <a:pt x="2852138" y="4364103"/>
                  </a:lnTo>
                  <a:lnTo>
                    <a:pt x="2892109" y="4392111"/>
                  </a:lnTo>
                  <a:lnTo>
                    <a:pt x="2932547" y="4419261"/>
                  </a:lnTo>
                  <a:lnTo>
                    <a:pt x="2973440" y="4445558"/>
                  </a:lnTo>
                  <a:lnTo>
                    <a:pt x="3014774" y="4471005"/>
                  </a:lnTo>
                  <a:lnTo>
                    <a:pt x="3056538" y="4495609"/>
                  </a:lnTo>
                  <a:lnTo>
                    <a:pt x="3098721" y="4519372"/>
                  </a:lnTo>
                  <a:lnTo>
                    <a:pt x="3141309" y="4542301"/>
                  </a:lnTo>
                  <a:lnTo>
                    <a:pt x="3184290" y="4564398"/>
                  </a:lnTo>
                  <a:lnTo>
                    <a:pt x="3227653" y="4585670"/>
                  </a:lnTo>
                  <a:lnTo>
                    <a:pt x="3271386" y="4606120"/>
                  </a:lnTo>
                  <a:lnTo>
                    <a:pt x="3315476" y="4625753"/>
                  </a:lnTo>
                  <a:lnTo>
                    <a:pt x="3359911" y="4644573"/>
                  </a:lnTo>
                  <a:lnTo>
                    <a:pt x="3404679" y="4662586"/>
                  </a:lnTo>
                  <a:lnTo>
                    <a:pt x="3449768" y="4679795"/>
                  </a:lnTo>
                  <a:lnTo>
                    <a:pt x="3495165" y="4696205"/>
                  </a:lnTo>
                  <a:lnTo>
                    <a:pt x="3540860" y="4711821"/>
                  </a:lnTo>
                  <a:lnTo>
                    <a:pt x="3586839" y="4726647"/>
                  </a:lnTo>
                  <a:lnTo>
                    <a:pt x="3633090" y="4740688"/>
                  </a:lnTo>
                  <a:lnTo>
                    <a:pt x="3679602" y="4753949"/>
                  </a:lnTo>
                  <a:lnTo>
                    <a:pt x="3726362" y="4766433"/>
                  </a:lnTo>
                  <a:lnTo>
                    <a:pt x="3773358" y="4778146"/>
                  </a:lnTo>
                  <a:lnTo>
                    <a:pt x="3820578" y="4789091"/>
                  </a:lnTo>
                  <a:lnTo>
                    <a:pt x="3868010" y="4799275"/>
                  </a:lnTo>
                  <a:lnTo>
                    <a:pt x="3915642" y="4808700"/>
                  </a:lnTo>
                  <a:lnTo>
                    <a:pt x="3963461" y="4817372"/>
                  </a:lnTo>
                  <a:lnTo>
                    <a:pt x="4011456" y="4825296"/>
                  </a:lnTo>
                  <a:lnTo>
                    <a:pt x="4059614" y="4832475"/>
                  </a:lnTo>
                  <a:lnTo>
                    <a:pt x="4107923" y="4838914"/>
                  </a:lnTo>
                  <a:lnTo>
                    <a:pt x="4156372" y="4844618"/>
                  </a:lnTo>
                  <a:lnTo>
                    <a:pt x="4204947" y="4849592"/>
                  </a:lnTo>
                  <a:lnTo>
                    <a:pt x="4253638" y="4853840"/>
                  </a:lnTo>
                  <a:lnTo>
                    <a:pt x="4302431" y="4857366"/>
                  </a:lnTo>
                  <a:lnTo>
                    <a:pt x="4351315" y="4860175"/>
                  </a:lnTo>
                  <a:lnTo>
                    <a:pt x="4400277" y="4862271"/>
                  </a:lnTo>
                  <a:lnTo>
                    <a:pt x="4449306" y="4863660"/>
                  </a:lnTo>
                  <a:lnTo>
                    <a:pt x="4498390" y="4864346"/>
                  </a:lnTo>
                  <a:lnTo>
                    <a:pt x="4547515" y="4864333"/>
                  </a:lnTo>
                  <a:lnTo>
                    <a:pt x="4596670" y="4863625"/>
                  </a:lnTo>
                  <a:lnTo>
                    <a:pt x="4645844" y="4862228"/>
                  </a:lnTo>
                  <a:lnTo>
                    <a:pt x="4695023" y="4860146"/>
                  </a:lnTo>
                  <a:lnTo>
                    <a:pt x="4744196" y="4857383"/>
                  </a:lnTo>
                  <a:lnTo>
                    <a:pt x="4793350" y="4853945"/>
                  </a:lnTo>
                  <a:lnTo>
                    <a:pt x="4842474" y="4849834"/>
                  </a:lnTo>
                  <a:lnTo>
                    <a:pt x="4891556" y="4845057"/>
                  </a:lnTo>
                  <a:lnTo>
                    <a:pt x="4940582" y="4839618"/>
                  </a:lnTo>
                  <a:lnTo>
                    <a:pt x="4989542" y="4833520"/>
                  </a:lnTo>
                  <a:lnTo>
                    <a:pt x="5038423" y="4826770"/>
                  </a:lnTo>
                  <a:lnTo>
                    <a:pt x="5087212" y="4819371"/>
                  </a:lnTo>
                  <a:lnTo>
                    <a:pt x="5134921" y="4811524"/>
                  </a:lnTo>
                  <a:lnTo>
                    <a:pt x="5182384" y="4803144"/>
                  </a:lnTo>
                  <a:lnTo>
                    <a:pt x="5229605" y="4794239"/>
                  </a:lnTo>
                  <a:lnTo>
                    <a:pt x="5276588" y="4784815"/>
                  </a:lnTo>
                  <a:lnTo>
                    <a:pt x="5323336" y="4774880"/>
                  </a:lnTo>
                  <a:lnTo>
                    <a:pt x="5369852" y="4764441"/>
                  </a:lnTo>
                  <a:lnTo>
                    <a:pt x="5416140" y="4753506"/>
                  </a:lnTo>
                  <a:lnTo>
                    <a:pt x="5462202" y="4742081"/>
                  </a:lnTo>
                  <a:lnTo>
                    <a:pt x="5508043" y="4730174"/>
                  </a:lnTo>
                  <a:lnTo>
                    <a:pt x="5553665" y="4717792"/>
                  </a:lnTo>
                  <a:lnTo>
                    <a:pt x="5599072" y="4704943"/>
                  </a:lnTo>
                  <a:lnTo>
                    <a:pt x="5644268" y="4691632"/>
                  </a:lnTo>
                  <a:lnTo>
                    <a:pt x="5689255" y="4677869"/>
                  </a:lnTo>
                  <a:lnTo>
                    <a:pt x="5734037" y="4663659"/>
                  </a:lnTo>
                  <a:lnTo>
                    <a:pt x="5778617" y="4649010"/>
                  </a:lnTo>
                  <a:lnTo>
                    <a:pt x="5822999" y="4633930"/>
                  </a:lnTo>
                  <a:lnTo>
                    <a:pt x="5867187" y="4618425"/>
                  </a:lnTo>
                  <a:lnTo>
                    <a:pt x="5911182" y="4602502"/>
                  </a:lnTo>
                  <a:lnTo>
                    <a:pt x="5954989" y="4586170"/>
                  </a:lnTo>
                  <a:lnTo>
                    <a:pt x="5998612" y="4569435"/>
                  </a:lnTo>
                  <a:lnTo>
                    <a:pt x="6042053" y="4552304"/>
                  </a:lnTo>
                  <a:lnTo>
                    <a:pt x="6085315" y="4534785"/>
                  </a:lnTo>
                  <a:lnTo>
                    <a:pt x="6128403" y="4516885"/>
                  </a:lnTo>
                  <a:lnTo>
                    <a:pt x="6171319" y="4498611"/>
                  </a:lnTo>
                  <a:lnTo>
                    <a:pt x="6214068" y="4479970"/>
                  </a:lnTo>
                  <a:lnTo>
                    <a:pt x="6256651" y="4460969"/>
                  </a:lnTo>
                  <a:lnTo>
                    <a:pt x="6299073" y="4441617"/>
                  </a:lnTo>
                  <a:lnTo>
                    <a:pt x="6341336" y="4421919"/>
                  </a:lnTo>
                  <a:lnTo>
                    <a:pt x="6383445" y="4401883"/>
                  </a:lnTo>
                  <a:lnTo>
                    <a:pt x="6425403" y="4381517"/>
                  </a:lnTo>
                  <a:lnTo>
                    <a:pt x="6467212" y="4360827"/>
                  </a:lnTo>
                  <a:lnTo>
                    <a:pt x="6508877" y="4339821"/>
                  </a:lnTo>
                  <a:lnTo>
                    <a:pt x="6550400" y="4318506"/>
                  </a:lnTo>
                  <a:lnTo>
                    <a:pt x="6591786" y="4296889"/>
                  </a:lnTo>
                  <a:lnTo>
                    <a:pt x="6633036" y="4274978"/>
                  </a:lnTo>
                  <a:lnTo>
                    <a:pt x="6674155" y="4252779"/>
                  </a:lnTo>
                  <a:lnTo>
                    <a:pt x="6715147" y="4230300"/>
                  </a:lnTo>
                  <a:lnTo>
                    <a:pt x="6756014" y="4207548"/>
                  </a:lnTo>
                  <a:lnTo>
                    <a:pt x="6796759" y="4184531"/>
                  </a:lnTo>
                  <a:lnTo>
                    <a:pt x="6837387" y="4161255"/>
                  </a:lnTo>
                  <a:lnTo>
                    <a:pt x="6877899" y="4137728"/>
                  </a:lnTo>
                  <a:lnTo>
                    <a:pt x="6918301" y="4113957"/>
                  </a:lnTo>
                  <a:lnTo>
                    <a:pt x="6958595" y="4089949"/>
                  </a:lnTo>
                  <a:lnTo>
                    <a:pt x="6998784" y="4065712"/>
                  </a:lnTo>
                  <a:lnTo>
                    <a:pt x="7038872" y="4041252"/>
                  </a:lnTo>
                  <a:lnTo>
                    <a:pt x="7078863" y="4016577"/>
                  </a:lnTo>
                  <a:lnTo>
                    <a:pt x="7118758" y="3991694"/>
                  </a:lnTo>
                  <a:lnTo>
                    <a:pt x="7158563" y="3966610"/>
                  </a:lnTo>
                  <a:lnTo>
                    <a:pt x="7198280" y="3941333"/>
                  </a:lnTo>
                  <a:lnTo>
                    <a:pt x="7237912" y="3915869"/>
                  </a:lnTo>
                  <a:lnTo>
                    <a:pt x="7277464" y="3890227"/>
                  </a:lnTo>
                  <a:lnTo>
                    <a:pt x="7316937" y="3864413"/>
                  </a:lnTo>
                  <a:lnTo>
                    <a:pt x="7356337" y="3838434"/>
                  </a:lnTo>
                  <a:lnTo>
                    <a:pt x="7395665" y="3812297"/>
                  </a:lnTo>
                  <a:lnTo>
                    <a:pt x="7434925" y="3786011"/>
                  </a:lnTo>
                  <a:lnTo>
                    <a:pt x="7474121" y="3759581"/>
                  </a:lnTo>
                  <a:lnTo>
                    <a:pt x="7513257" y="3733016"/>
                  </a:lnTo>
                  <a:lnTo>
                    <a:pt x="7552334" y="3706322"/>
                  </a:lnTo>
                  <a:lnTo>
                    <a:pt x="7591357" y="3679507"/>
                  </a:lnTo>
                  <a:lnTo>
                    <a:pt x="7630330" y="3652577"/>
                  </a:lnTo>
                  <a:lnTo>
                    <a:pt x="7669254" y="3625541"/>
                  </a:lnTo>
                  <a:lnTo>
                    <a:pt x="7708135" y="3598405"/>
                  </a:lnTo>
                  <a:lnTo>
                    <a:pt x="7746974" y="3571177"/>
                  </a:lnTo>
                  <a:lnTo>
                    <a:pt x="7785776" y="3543864"/>
                  </a:lnTo>
                  <a:lnTo>
                    <a:pt x="7824544" y="3516472"/>
                  </a:lnTo>
                  <a:lnTo>
                    <a:pt x="7863281" y="3489010"/>
                  </a:lnTo>
                  <a:lnTo>
                    <a:pt x="7901991" y="3461484"/>
                  </a:lnTo>
                  <a:lnTo>
                    <a:pt x="7940676" y="3433902"/>
                  </a:lnTo>
                  <a:lnTo>
                    <a:pt x="7979340" y="3406270"/>
                  </a:lnTo>
                  <a:lnTo>
                    <a:pt x="8017988" y="3378597"/>
                  </a:lnTo>
                  <a:lnTo>
                    <a:pt x="8056620" y="3350889"/>
                  </a:lnTo>
                  <a:lnTo>
                    <a:pt x="8095243" y="3323154"/>
                  </a:lnTo>
                  <a:lnTo>
                    <a:pt x="8133857" y="3295398"/>
                  </a:lnTo>
                  <a:lnTo>
                    <a:pt x="8172468" y="3267629"/>
                  </a:lnTo>
                  <a:lnTo>
                    <a:pt x="8211078" y="3239855"/>
                  </a:lnTo>
                  <a:lnTo>
                    <a:pt x="8249691" y="3212081"/>
                  </a:lnTo>
                  <a:lnTo>
                    <a:pt x="8288310" y="3184317"/>
                  </a:lnTo>
                  <a:lnTo>
                    <a:pt x="8326938" y="3156568"/>
                  </a:lnTo>
                  <a:lnTo>
                    <a:pt x="8365578" y="3128842"/>
                  </a:lnTo>
                  <a:lnTo>
                    <a:pt x="8404235" y="3101147"/>
                  </a:lnTo>
                  <a:lnTo>
                    <a:pt x="8442911" y="3073489"/>
                  </a:lnTo>
                  <a:lnTo>
                    <a:pt x="8481610" y="3045876"/>
                  </a:lnTo>
                  <a:lnTo>
                    <a:pt x="8520335" y="3018315"/>
                  </a:lnTo>
                  <a:lnTo>
                    <a:pt x="8559089" y="2990812"/>
                  </a:lnTo>
                  <a:lnTo>
                    <a:pt x="8597877" y="2963377"/>
                  </a:lnTo>
                  <a:lnTo>
                    <a:pt x="8636700" y="2936014"/>
                  </a:lnTo>
                  <a:lnTo>
                    <a:pt x="8675563" y="2908733"/>
                  </a:lnTo>
                  <a:lnTo>
                    <a:pt x="8714468" y="2881539"/>
                  </a:lnTo>
                  <a:lnTo>
                    <a:pt x="8753420" y="2854441"/>
                  </a:lnTo>
                  <a:lnTo>
                    <a:pt x="8792422" y="2827445"/>
                  </a:lnTo>
                  <a:lnTo>
                    <a:pt x="8831476" y="2800559"/>
                  </a:lnTo>
                  <a:lnTo>
                    <a:pt x="8870586" y="2773790"/>
                  </a:lnTo>
                  <a:lnTo>
                    <a:pt x="8909756" y="2747145"/>
                  </a:lnTo>
                  <a:lnTo>
                    <a:pt x="8948989" y="2720631"/>
                  </a:lnTo>
                  <a:lnTo>
                    <a:pt x="8988288" y="2694256"/>
                  </a:lnTo>
                  <a:lnTo>
                    <a:pt x="9027657" y="2668026"/>
                  </a:lnTo>
                  <a:lnTo>
                    <a:pt x="9067099" y="2641950"/>
                  </a:lnTo>
                  <a:lnTo>
                    <a:pt x="9106617" y="2616034"/>
                  </a:lnTo>
                  <a:lnTo>
                    <a:pt x="9146215" y="2590285"/>
                  </a:lnTo>
                  <a:lnTo>
                    <a:pt x="9185896" y="2564710"/>
                  </a:lnTo>
                  <a:lnTo>
                    <a:pt x="9225663" y="2539318"/>
                  </a:lnTo>
                  <a:lnTo>
                    <a:pt x="9265520" y="2514115"/>
                  </a:lnTo>
                  <a:lnTo>
                    <a:pt x="9305470" y="2489107"/>
                  </a:lnTo>
                  <a:lnTo>
                    <a:pt x="9345517" y="2464304"/>
                  </a:lnTo>
                  <a:lnTo>
                    <a:pt x="9385663" y="2439711"/>
                  </a:lnTo>
                  <a:lnTo>
                    <a:pt x="9425912" y="2415336"/>
                  </a:lnTo>
                  <a:lnTo>
                    <a:pt x="9466268" y="2391186"/>
                  </a:lnTo>
                  <a:lnTo>
                    <a:pt x="9506734" y="2367269"/>
                  </a:lnTo>
                  <a:lnTo>
                    <a:pt x="9547313" y="2343591"/>
                  </a:lnTo>
                  <a:lnTo>
                    <a:pt x="9588008" y="2320160"/>
                  </a:lnTo>
                  <a:lnTo>
                    <a:pt x="9628823" y="2296983"/>
                  </a:lnTo>
                  <a:lnTo>
                    <a:pt x="9669762" y="2274068"/>
                  </a:lnTo>
                  <a:lnTo>
                    <a:pt x="9710827" y="2251420"/>
                  </a:lnTo>
                  <a:lnTo>
                    <a:pt x="9752021" y="2229049"/>
                  </a:lnTo>
                  <a:lnTo>
                    <a:pt x="9793350" y="2206960"/>
                  </a:lnTo>
                  <a:lnTo>
                    <a:pt x="9834814" y="2185162"/>
                  </a:lnTo>
                  <a:lnTo>
                    <a:pt x="9876419" y="2163660"/>
                  </a:lnTo>
                  <a:lnTo>
                    <a:pt x="9918167" y="2142464"/>
                  </a:lnTo>
                  <a:lnTo>
                    <a:pt x="9960062" y="2121579"/>
                  </a:lnTo>
                  <a:lnTo>
                    <a:pt x="10002106" y="2101013"/>
                  </a:lnTo>
                  <a:lnTo>
                    <a:pt x="10044304" y="2080774"/>
                  </a:lnTo>
                  <a:lnTo>
                    <a:pt x="10086659" y="2060867"/>
                  </a:lnTo>
                  <a:lnTo>
                    <a:pt x="10129174" y="2041302"/>
                  </a:lnTo>
                  <a:lnTo>
                    <a:pt x="10171852" y="2022084"/>
                  </a:lnTo>
                  <a:lnTo>
                    <a:pt x="10214697" y="2003221"/>
                  </a:lnTo>
                  <a:lnTo>
                    <a:pt x="10257712" y="1984721"/>
                  </a:lnTo>
                  <a:lnTo>
                    <a:pt x="10300901" y="1966590"/>
                  </a:lnTo>
                  <a:lnTo>
                    <a:pt x="10344266" y="1948836"/>
                  </a:lnTo>
                  <a:lnTo>
                    <a:pt x="10387812" y="1931466"/>
                  </a:lnTo>
                  <a:lnTo>
                    <a:pt x="10431540" y="1914487"/>
                  </a:lnTo>
                  <a:lnTo>
                    <a:pt x="10475456" y="1897907"/>
                  </a:lnTo>
                  <a:lnTo>
                    <a:pt x="10519562" y="1881732"/>
                  </a:lnTo>
                  <a:lnTo>
                    <a:pt x="10563862" y="1865970"/>
                  </a:lnTo>
                  <a:lnTo>
                    <a:pt x="10608358" y="1850628"/>
                  </a:lnTo>
                  <a:lnTo>
                    <a:pt x="10653055" y="1835713"/>
                  </a:lnTo>
                  <a:lnTo>
                    <a:pt x="10697955" y="1821233"/>
                  </a:lnTo>
                  <a:lnTo>
                    <a:pt x="10743063" y="1807195"/>
                  </a:lnTo>
                  <a:lnTo>
                    <a:pt x="10788380" y="1793605"/>
                  </a:lnTo>
                  <a:lnTo>
                    <a:pt x="10833911" y="1780471"/>
                  </a:lnTo>
                  <a:lnTo>
                    <a:pt x="10879659" y="1767801"/>
                  </a:lnTo>
                  <a:lnTo>
                    <a:pt x="10925628" y="1755602"/>
                  </a:lnTo>
                  <a:lnTo>
                    <a:pt x="10971820" y="1743880"/>
                  </a:lnTo>
                  <a:lnTo>
                    <a:pt x="11018239" y="1732643"/>
                  </a:lnTo>
                  <a:lnTo>
                    <a:pt x="11064889" y="1721899"/>
                  </a:lnTo>
                  <a:lnTo>
                    <a:pt x="11111772" y="1711654"/>
                  </a:lnTo>
                  <a:lnTo>
                    <a:pt x="11161061" y="1701547"/>
                  </a:lnTo>
                  <a:lnTo>
                    <a:pt x="11210461" y="1692166"/>
                  </a:lnTo>
                  <a:lnTo>
                    <a:pt x="11259961" y="1683519"/>
                  </a:lnTo>
                  <a:lnTo>
                    <a:pt x="11309553" y="1675617"/>
                  </a:lnTo>
                  <a:lnTo>
                    <a:pt x="11359227" y="1668466"/>
                  </a:lnTo>
                  <a:lnTo>
                    <a:pt x="11408973" y="1662076"/>
                  </a:lnTo>
                  <a:lnTo>
                    <a:pt x="11458783" y="1656456"/>
                  </a:lnTo>
                  <a:lnTo>
                    <a:pt x="11508646" y="1651613"/>
                  </a:lnTo>
                  <a:lnTo>
                    <a:pt x="11558553" y="1647557"/>
                  </a:lnTo>
                  <a:lnTo>
                    <a:pt x="11608495" y="1644297"/>
                  </a:lnTo>
                  <a:lnTo>
                    <a:pt x="11658462" y="1641840"/>
                  </a:lnTo>
                  <a:lnTo>
                    <a:pt x="11708445" y="1640196"/>
                  </a:lnTo>
                  <a:lnTo>
                    <a:pt x="11758435" y="1639373"/>
                  </a:lnTo>
                  <a:lnTo>
                    <a:pt x="11808421" y="1639380"/>
                  </a:lnTo>
                  <a:lnTo>
                    <a:pt x="11858394" y="1640226"/>
                  </a:lnTo>
                  <a:lnTo>
                    <a:pt x="11908346" y="1641919"/>
                  </a:lnTo>
                  <a:lnTo>
                    <a:pt x="11958266" y="1644467"/>
                  </a:lnTo>
                  <a:lnTo>
                    <a:pt x="12008145" y="1647880"/>
                  </a:lnTo>
                  <a:lnTo>
                    <a:pt x="12057973" y="1652166"/>
                  </a:lnTo>
                  <a:lnTo>
                    <a:pt x="12107741" y="1657334"/>
                  </a:lnTo>
                  <a:lnTo>
                    <a:pt x="12157441" y="1663392"/>
                  </a:lnTo>
                  <a:lnTo>
                    <a:pt x="12207061" y="1670348"/>
                  </a:lnTo>
                  <a:lnTo>
                    <a:pt x="12256593" y="1678213"/>
                  </a:lnTo>
                  <a:lnTo>
                    <a:pt x="12306027" y="1686994"/>
                  </a:lnTo>
                  <a:lnTo>
                    <a:pt x="12355354" y="1696700"/>
                  </a:lnTo>
                  <a:lnTo>
                    <a:pt x="12404564" y="1707339"/>
                  </a:lnTo>
                  <a:lnTo>
                    <a:pt x="12453648" y="1718921"/>
                  </a:lnTo>
                  <a:lnTo>
                    <a:pt x="12502769" y="1731499"/>
                  </a:lnTo>
                  <a:lnTo>
                    <a:pt x="12551552" y="1744963"/>
                  </a:lnTo>
                  <a:lnTo>
                    <a:pt x="12600008" y="1759277"/>
                  </a:lnTo>
                  <a:lnTo>
                    <a:pt x="12635234" y="1770346"/>
                  </a:lnTo>
                </a:path>
              </a:pathLst>
            </a:custGeom>
            <a:ln w="19050">
              <a:solidFill>
                <a:srgbClr val="36B3C2"/>
              </a:solidFill>
            </a:ln>
          </p:spPr>
          <p:txBody>
            <a:bodyPr wrap="square" lIns="0" tIns="0" rIns="0" bIns="0" rtlCol="0"/>
            <a:lstStyle/>
            <a:p>
              <a:endParaRPr sz="662">
                <a:latin typeface="Verdana" panose="020B0604030504040204" pitchFamily="34" charset="0"/>
              </a:endParaRPr>
            </a:p>
          </p:txBody>
        </p:sp>
        <p:sp>
          <p:nvSpPr>
            <p:cNvPr id="5" name="object 17">
              <a:extLst>
                <a:ext uri="{FF2B5EF4-FFF2-40B4-BE49-F238E27FC236}">
                  <a16:creationId xmlns:a16="http://schemas.microsoft.com/office/drawing/2014/main" id="{2BF6955E-C6D3-B8B8-07CF-D343ABEA739F}"/>
                </a:ext>
              </a:extLst>
            </p:cNvPr>
            <p:cNvSpPr/>
            <p:nvPr/>
          </p:nvSpPr>
          <p:spPr>
            <a:xfrm>
              <a:off x="11494388" y="1"/>
              <a:ext cx="8098789" cy="4159250"/>
            </a:xfrm>
            <a:custGeom>
              <a:avLst/>
              <a:gdLst/>
              <a:ahLst/>
              <a:cxnLst/>
              <a:rect l="l" t="t" r="r" b="b"/>
              <a:pathLst>
                <a:path w="8098790" h="4159250">
                  <a:moveTo>
                    <a:pt x="8098251" y="1570634"/>
                  </a:moveTo>
                  <a:lnTo>
                    <a:pt x="8058959" y="1558946"/>
                  </a:lnTo>
                  <a:lnTo>
                    <a:pt x="8016520" y="1548660"/>
                  </a:lnTo>
                  <a:lnTo>
                    <a:pt x="7971300" y="1539729"/>
                  </a:lnTo>
                  <a:lnTo>
                    <a:pt x="7923664" y="1532102"/>
                  </a:lnTo>
                  <a:lnTo>
                    <a:pt x="7873979" y="1525731"/>
                  </a:lnTo>
                  <a:lnTo>
                    <a:pt x="7822609" y="1520567"/>
                  </a:lnTo>
                  <a:lnTo>
                    <a:pt x="7769922" y="1516561"/>
                  </a:lnTo>
                  <a:lnTo>
                    <a:pt x="7716283" y="1513663"/>
                  </a:lnTo>
                  <a:lnTo>
                    <a:pt x="7662059" y="1511825"/>
                  </a:lnTo>
                  <a:lnTo>
                    <a:pt x="7607614" y="1510997"/>
                  </a:lnTo>
                  <a:lnTo>
                    <a:pt x="7553315" y="1511131"/>
                  </a:lnTo>
                  <a:lnTo>
                    <a:pt x="7499528" y="1512178"/>
                  </a:lnTo>
                  <a:lnTo>
                    <a:pt x="7446619" y="1514088"/>
                  </a:lnTo>
                  <a:lnTo>
                    <a:pt x="7394953" y="1516813"/>
                  </a:lnTo>
                  <a:lnTo>
                    <a:pt x="7344897" y="1520303"/>
                  </a:lnTo>
                  <a:lnTo>
                    <a:pt x="7296817" y="1524510"/>
                  </a:lnTo>
                  <a:lnTo>
                    <a:pt x="7251079" y="1529384"/>
                  </a:lnTo>
                  <a:lnTo>
                    <a:pt x="7208047" y="1534876"/>
                  </a:lnTo>
                  <a:lnTo>
                    <a:pt x="7158095" y="1542196"/>
                  </a:lnTo>
                  <a:lnTo>
                    <a:pt x="7108271" y="1550222"/>
                  </a:lnTo>
                  <a:lnTo>
                    <a:pt x="7058577" y="1558941"/>
                  </a:lnTo>
                  <a:lnTo>
                    <a:pt x="7009012" y="1568337"/>
                  </a:lnTo>
                  <a:lnTo>
                    <a:pt x="6959578" y="1578397"/>
                  </a:lnTo>
                  <a:lnTo>
                    <a:pt x="6910275" y="1589107"/>
                  </a:lnTo>
                  <a:lnTo>
                    <a:pt x="6861104" y="1600453"/>
                  </a:lnTo>
                  <a:lnTo>
                    <a:pt x="6812065" y="1612421"/>
                  </a:lnTo>
                  <a:lnTo>
                    <a:pt x="6763159" y="1624998"/>
                  </a:lnTo>
                  <a:lnTo>
                    <a:pt x="6714388" y="1638168"/>
                  </a:lnTo>
                  <a:lnTo>
                    <a:pt x="6665750" y="1651918"/>
                  </a:lnTo>
                  <a:lnTo>
                    <a:pt x="6617248" y="1666233"/>
                  </a:lnTo>
                  <a:lnTo>
                    <a:pt x="6568881" y="1681101"/>
                  </a:lnTo>
                  <a:lnTo>
                    <a:pt x="6520651" y="1696507"/>
                  </a:lnTo>
                  <a:lnTo>
                    <a:pt x="6472558" y="1712437"/>
                  </a:lnTo>
                  <a:lnTo>
                    <a:pt x="6424603" y="1728876"/>
                  </a:lnTo>
                  <a:lnTo>
                    <a:pt x="6376785" y="1745811"/>
                  </a:lnTo>
                  <a:lnTo>
                    <a:pt x="6329107" y="1763228"/>
                  </a:lnTo>
                  <a:lnTo>
                    <a:pt x="6281569" y="1781113"/>
                  </a:lnTo>
                  <a:lnTo>
                    <a:pt x="6234170" y="1799452"/>
                  </a:lnTo>
                  <a:lnTo>
                    <a:pt x="6186913" y="1818231"/>
                  </a:lnTo>
                  <a:lnTo>
                    <a:pt x="6139797" y="1837435"/>
                  </a:lnTo>
                  <a:lnTo>
                    <a:pt x="6092824" y="1857051"/>
                  </a:lnTo>
                  <a:lnTo>
                    <a:pt x="6045993" y="1877065"/>
                  </a:lnTo>
                  <a:lnTo>
                    <a:pt x="5999306" y="1897462"/>
                  </a:lnTo>
                  <a:lnTo>
                    <a:pt x="5952762" y="1918229"/>
                  </a:lnTo>
                  <a:lnTo>
                    <a:pt x="5906364" y="1939352"/>
                  </a:lnTo>
                  <a:lnTo>
                    <a:pt x="5860111" y="1960817"/>
                  </a:lnTo>
                  <a:lnTo>
                    <a:pt x="5814005" y="1982609"/>
                  </a:lnTo>
                  <a:lnTo>
                    <a:pt x="5768045" y="2004715"/>
                  </a:lnTo>
                  <a:lnTo>
                    <a:pt x="5722232" y="2027121"/>
                  </a:lnTo>
                  <a:lnTo>
                    <a:pt x="5676568" y="2049812"/>
                  </a:lnTo>
                  <a:lnTo>
                    <a:pt x="5631052" y="2072775"/>
                  </a:lnTo>
                  <a:lnTo>
                    <a:pt x="5585685" y="2095995"/>
                  </a:lnTo>
                  <a:lnTo>
                    <a:pt x="5540469" y="2119459"/>
                  </a:lnTo>
                  <a:lnTo>
                    <a:pt x="5495403" y="2143153"/>
                  </a:lnTo>
                  <a:lnTo>
                    <a:pt x="5450488" y="2167062"/>
                  </a:lnTo>
                  <a:lnTo>
                    <a:pt x="5405726" y="2191173"/>
                  </a:lnTo>
                  <a:lnTo>
                    <a:pt x="5361116" y="2215471"/>
                  </a:lnTo>
                  <a:lnTo>
                    <a:pt x="5316659" y="2239943"/>
                  </a:lnTo>
                  <a:lnTo>
                    <a:pt x="5272356" y="2264574"/>
                  </a:lnTo>
                  <a:lnTo>
                    <a:pt x="5228208" y="2289350"/>
                  </a:lnTo>
                  <a:lnTo>
                    <a:pt x="5184215" y="2314259"/>
                  </a:lnTo>
                  <a:lnTo>
                    <a:pt x="5140378" y="2339284"/>
                  </a:lnTo>
                  <a:lnTo>
                    <a:pt x="5096697" y="2364413"/>
                  </a:lnTo>
                  <a:lnTo>
                    <a:pt x="5053173" y="2389632"/>
                  </a:lnTo>
                  <a:lnTo>
                    <a:pt x="5009807" y="2414926"/>
                  </a:lnTo>
                  <a:lnTo>
                    <a:pt x="4966600" y="2440281"/>
                  </a:lnTo>
                  <a:lnTo>
                    <a:pt x="4923551" y="2465684"/>
                  </a:lnTo>
                  <a:lnTo>
                    <a:pt x="4880663" y="2491120"/>
                  </a:lnTo>
                  <a:lnTo>
                    <a:pt x="4838158" y="2516511"/>
                  </a:lnTo>
                  <a:lnTo>
                    <a:pt x="4795708" y="2542110"/>
                  </a:lnTo>
                  <a:lnTo>
                    <a:pt x="4753306" y="2567904"/>
                  </a:lnTo>
                  <a:lnTo>
                    <a:pt x="4710950" y="2593881"/>
                  </a:lnTo>
                  <a:lnTo>
                    <a:pt x="4668634" y="2620029"/>
                  </a:lnTo>
                  <a:lnTo>
                    <a:pt x="4626354" y="2646337"/>
                  </a:lnTo>
                  <a:lnTo>
                    <a:pt x="4584107" y="2672792"/>
                  </a:lnTo>
                  <a:lnTo>
                    <a:pt x="4541887" y="2699383"/>
                  </a:lnTo>
                  <a:lnTo>
                    <a:pt x="4499691" y="2726099"/>
                  </a:lnTo>
                  <a:lnTo>
                    <a:pt x="4457513" y="2752926"/>
                  </a:lnTo>
                  <a:lnTo>
                    <a:pt x="4415351" y="2779854"/>
                  </a:lnTo>
                  <a:lnTo>
                    <a:pt x="4373198" y="2806871"/>
                  </a:lnTo>
                  <a:lnTo>
                    <a:pt x="4331052" y="2833964"/>
                  </a:lnTo>
                  <a:lnTo>
                    <a:pt x="4288907" y="2861123"/>
                  </a:lnTo>
                  <a:lnTo>
                    <a:pt x="4246759" y="2888334"/>
                  </a:lnTo>
                  <a:lnTo>
                    <a:pt x="4204605" y="2915587"/>
                  </a:lnTo>
                  <a:lnTo>
                    <a:pt x="4162439" y="2942870"/>
                  </a:lnTo>
                  <a:lnTo>
                    <a:pt x="4120257" y="2970170"/>
                  </a:lnTo>
                  <a:lnTo>
                    <a:pt x="4078056" y="2997476"/>
                  </a:lnTo>
                  <a:lnTo>
                    <a:pt x="4035830" y="3024777"/>
                  </a:lnTo>
                  <a:lnTo>
                    <a:pt x="3993575" y="3052059"/>
                  </a:lnTo>
                  <a:lnTo>
                    <a:pt x="3951288" y="3079312"/>
                  </a:lnTo>
                  <a:lnTo>
                    <a:pt x="3908963" y="3106524"/>
                  </a:lnTo>
                  <a:lnTo>
                    <a:pt x="3866596" y="3133683"/>
                  </a:lnTo>
                  <a:lnTo>
                    <a:pt x="3824184" y="3160776"/>
                  </a:lnTo>
                  <a:lnTo>
                    <a:pt x="3781721" y="3187793"/>
                  </a:lnTo>
                  <a:lnTo>
                    <a:pt x="3739203" y="3214722"/>
                  </a:lnTo>
                  <a:lnTo>
                    <a:pt x="3696626" y="3241550"/>
                  </a:lnTo>
                  <a:lnTo>
                    <a:pt x="3653986" y="3268265"/>
                  </a:lnTo>
                  <a:lnTo>
                    <a:pt x="3611278" y="3294857"/>
                  </a:lnTo>
                  <a:lnTo>
                    <a:pt x="3568499" y="3321313"/>
                  </a:lnTo>
                  <a:lnTo>
                    <a:pt x="3525642" y="3347621"/>
                  </a:lnTo>
                  <a:lnTo>
                    <a:pt x="3482706" y="3373770"/>
                  </a:lnTo>
                  <a:lnTo>
                    <a:pt x="3439684" y="3399747"/>
                  </a:lnTo>
                  <a:lnTo>
                    <a:pt x="3396573" y="3425541"/>
                  </a:lnTo>
                  <a:lnTo>
                    <a:pt x="3353368" y="3451141"/>
                  </a:lnTo>
                  <a:lnTo>
                    <a:pt x="3310065" y="3476534"/>
                  </a:lnTo>
                  <a:lnTo>
                    <a:pt x="3266660" y="3501708"/>
                  </a:lnTo>
                  <a:lnTo>
                    <a:pt x="3223148" y="3526651"/>
                  </a:lnTo>
                  <a:lnTo>
                    <a:pt x="3179525" y="3551353"/>
                  </a:lnTo>
                  <a:lnTo>
                    <a:pt x="3135786" y="3575801"/>
                  </a:lnTo>
                  <a:lnTo>
                    <a:pt x="3091928" y="3599982"/>
                  </a:lnTo>
                  <a:lnTo>
                    <a:pt x="3047946" y="3623887"/>
                  </a:lnTo>
                  <a:lnTo>
                    <a:pt x="3003835" y="3647501"/>
                  </a:lnTo>
                  <a:lnTo>
                    <a:pt x="2959592" y="3670815"/>
                  </a:lnTo>
                  <a:lnTo>
                    <a:pt x="2915212" y="3693815"/>
                  </a:lnTo>
                  <a:lnTo>
                    <a:pt x="2870690" y="3716491"/>
                  </a:lnTo>
                  <a:lnTo>
                    <a:pt x="2826023" y="3738830"/>
                  </a:lnTo>
                  <a:lnTo>
                    <a:pt x="2781206" y="3760820"/>
                  </a:lnTo>
                  <a:lnTo>
                    <a:pt x="2736234" y="3782451"/>
                  </a:lnTo>
                  <a:lnTo>
                    <a:pt x="2691104" y="3803709"/>
                  </a:lnTo>
                  <a:lnTo>
                    <a:pt x="2645810" y="3824583"/>
                  </a:lnTo>
                  <a:lnTo>
                    <a:pt x="2600349" y="3845061"/>
                  </a:lnTo>
                  <a:lnTo>
                    <a:pt x="2554717" y="3865132"/>
                  </a:lnTo>
                  <a:lnTo>
                    <a:pt x="2508908" y="3884783"/>
                  </a:lnTo>
                  <a:lnTo>
                    <a:pt x="2462919" y="3904003"/>
                  </a:lnTo>
                  <a:lnTo>
                    <a:pt x="2416745" y="3922780"/>
                  </a:lnTo>
                  <a:lnTo>
                    <a:pt x="2370383" y="3941103"/>
                  </a:lnTo>
                  <a:lnTo>
                    <a:pt x="2323826" y="3958958"/>
                  </a:lnTo>
                  <a:lnTo>
                    <a:pt x="2277073" y="3976335"/>
                  </a:lnTo>
                  <a:lnTo>
                    <a:pt x="2230117" y="3993222"/>
                  </a:lnTo>
                  <a:lnTo>
                    <a:pt x="2182954" y="4009607"/>
                  </a:lnTo>
                  <a:lnTo>
                    <a:pt x="2138979" y="4024238"/>
                  </a:lnTo>
                  <a:lnTo>
                    <a:pt x="2094461" y="4038291"/>
                  </a:lnTo>
                  <a:lnTo>
                    <a:pt x="2049440" y="4051733"/>
                  </a:lnTo>
                  <a:lnTo>
                    <a:pt x="2003953" y="4064535"/>
                  </a:lnTo>
                  <a:lnTo>
                    <a:pt x="1958039" y="4076665"/>
                  </a:lnTo>
                  <a:lnTo>
                    <a:pt x="1911734" y="4088093"/>
                  </a:lnTo>
                  <a:lnTo>
                    <a:pt x="1865077" y="4098788"/>
                  </a:lnTo>
                  <a:lnTo>
                    <a:pt x="1818106" y="4108718"/>
                  </a:lnTo>
                  <a:lnTo>
                    <a:pt x="1770860" y="4117854"/>
                  </a:lnTo>
                  <a:lnTo>
                    <a:pt x="1723375" y="4126164"/>
                  </a:lnTo>
                  <a:lnTo>
                    <a:pt x="1675689" y="4133617"/>
                  </a:lnTo>
                  <a:lnTo>
                    <a:pt x="1627842" y="4140183"/>
                  </a:lnTo>
                  <a:lnTo>
                    <a:pt x="1579870" y="4145830"/>
                  </a:lnTo>
                  <a:lnTo>
                    <a:pt x="1531812" y="4150528"/>
                  </a:lnTo>
                  <a:lnTo>
                    <a:pt x="1483705" y="4154246"/>
                  </a:lnTo>
                  <a:lnTo>
                    <a:pt x="1435588" y="4156953"/>
                  </a:lnTo>
                  <a:lnTo>
                    <a:pt x="1387498" y="4158619"/>
                  </a:lnTo>
                  <a:lnTo>
                    <a:pt x="1339474" y="4159211"/>
                  </a:lnTo>
                  <a:lnTo>
                    <a:pt x="1291553" y="4158700"/>
                  </a:lnTo>
                  <a:lnTo>
                    <a:pt x="1243773" y="4157055"/>
                  </a:lnTo>
                  <a:lnTo>
                    <a:pt x="1196173" y="4154244"/>
                  </a:lnTo>
                  <a:lnTo>
                    <a:pt x="1148790" y="4150238"/>
                  </a:lnTo>
                  <a:lnTo>
                    <a:pt x="1101661" y="4145004"/>
                  </a:lnTo>
                  <a:lnTo>
                    <a:pt x="1054826" y="4138513"/>
                  </a:lnTo>
                  <a:lnTo>
                    <a:pt x="1008322" y="4130733"/>
                  </a:lnTo>
                  <a:lnTo>
                    <a:pt x="962187" y="4121633"/>
                  </a:lnTo>
                  <a:lnTo>
                    <a:pt x="916458" y="4111183"/>
                  </a:lnTo>
                  <a:lnTo>
                    <a:pt x="871175" y="4099352"/>
                  </a:lnTo>
                  <a:lnTo>
                    <a:pt x="826374" y="4086108"/>
                  </a:lnTo>
                  <a:lnTo>
                    <a:pt x="782093" y="4071422"/>
                  </a:lnTo>
                  <a:lnTo>
                    <a:pt x="738372" y="4055262"/>
                  </a:lnTo>
                  <a:lnTo>
                    <a:pt x="695247" y="4037597"/>
                  </a:lnTo>
                  <a:lnTo>
                    <a:pt x="652757" y="4018396"/>
                  </a:lnTo>
                  <a:lnTo>
                    <a:pt x="610939" y="3997630"/>
                  </a:lnTo>
                  <a:lnTo>
                    <a:pt x="569831" y="3975266"/>
                  </a:lnTo>
                  <a:lnTo>
                    <a:pt x="529472" y="3951273"/>
                  </a:lnTo>
                  <a:lnTo>
                    <a:pt x="489899" y="3925622"/>
                  </a:lnTo>
                  <a:lnTo>
                    <a:pt x="451150" y="3898281"/>
                  </a:lnTo>
                  <a:lnTo>
                    <a:pt x="413264" y="3869219"/>
                  </a:lnTo>
                  <a:lnTo>
                    <a:pt x="376277" y="3838406"/>
                  </a:lnTo>
                  <a:lnTo>
                    <a:pt x="340229" y="3805810"/>
                  </a:lnTo>
                  <a:lnTo>
                    <a:pt x="305157" y="3771401"/>
                  </a:lnTo>
                  <a:lnTo>
                    <a:pt x="271099" y="3735148"/>
                  </a:lnTo>
                  <a:lnTo>
                    <a:pt x="238092" y="3697020"/>
                  </a:lnTo>
                  <a:lnTo>
                    <a:pt x="206759" y="3657440"/>
                  </a:lnTo>
                  <a:lnTo>
                    <a:pt x="177434" y="3616554"/>
                  </a:lnTo>
                  <a:lnTo>
                    <a:pt x="150167" y="3574445"/>
                  </a:lnTo>
                  <a:lnTo>
                    <a:pt x="125007" y="3531194"/>
                  </a:lnTo>
                  <a:lnTo>
                    <a:pt x="102002" y="3486885"/>
                  </a:lnTo>
                  <a:lnTo>
                    <a:pt x="81201" y="3441601"/>
                  </a:lnTo>
                  <a:lnTo>
                    <a:pt x="62653" y="3395424"/>
                  </a:lnTo>
                  <a:lnTo>
                    <a:pt x="46407" y="3348438"/>
                  </a:lnTo>
                  <a:lnTo>
                    <a:pt x="32511" y="3300724"/>
                  </a:lnTo>
                  <a:lnTo>
                    <a:pt x="21015" y="3252366"/>
                  </a:lnTo>
                  <a:lnTo>
                    <a:pt x="11967" y="3203447"/>
                  </a:lnTo>
                  <a:lnTo>
                    <a:pt x="5416" y="3154049"/>
                  </a:lnTo>
                  <a:lnTo>
                    <a:pt x="1410" y="3104255"/>
                  </a:lnTo>
                  <a:lnTo>
                    <a:pt x="0" y="3054148"/>
                  </a:lnTo>
                  <a:lnTo>
                    <a:pt x="1232" y="3003810"/>
                  </a:lnTo>
                  <a:lnTo>
                    <a:pt x="5157" y="2953325"/>
                  </a:lnTo>
                  <a:lnTo>
                    <a:pt x="11660" y="2903387"/>
                  </a:lnTo>
                  <a:lnTo>
                    <a:pt x="20577" y="2854118"/>
                  </a:lnTo>
                  <a:lnTo>
                    <a:pt x="31795" y="2805525"/>
                  </a:lnTo>
                  <a:lnTo>
                    <a:pt x="45204" y="2757615"/>
                  </a:lnTo>
                  <a:lnTo>
                    <a:pt x="60689" y="2710398"/>
                  </a:lnTo>
                  <a:lnTo>
                    <a:pt x="78141" y="2663880"/>
                  </a:lnTo>
                  <a:lnTo>
                    <a:pt x="97445" y="2618069"/>
                  </a:lnTo>
                  <a:lnTo>
                    <a:pt x="118491" y="2572973"/>
                  </a:lnTo>
                  <a:lnTo>
                    <a:pt x="141166" y="2528601"/>
                  </a:lnTo>
                  <a:lnTo>
                    <a:pt x="165359" y="2484958"/>
                  </a:lnTo>
                  <a:lnTo>
                    <a:pt x="190957" y="2442055"/>
                  </a:lnTo>
                  <a:lnTo>
                    <a:pt x="217847" y="2399897"/>
                  </a:lnTo>
                  <a:lnTo>
                    <a:pt x="245919" y="2358493"/>
                  </a:lnTo>
                  <a:lnTo>
                    <a:pt x="275059" y="2317851"/>
                  </a:lnTo>
                  <a:lnTo>
                    <a:pt x="305157" y="2277979"/>
                  </a:lnTo>
                  <a:lnTo>
                    <a:pt x="336099" y="2238884"/>
                  </a:lnTo>
                  <a:lnTo>
                    <a:pt x="367774" y="2200573"/>
                  </a:lnTo>
                  <a:lnTo>
                    <a:pt x="400458" y="2162553"/>
                  </a:lnTo>
                  <a:lnTo>
                    <a:pt x="433762" y="2125135"/>
                  </a:lnTo>
                  <a:lnTo>
                    <a:pt x="467649" y="2088281"/>
                  </a:lnTo>
                  <a:lnTo>
                    <a:pt x="502079" y="2051955"/>
                  </a:lnTo>
                  <a:lnTo>
                    <a:pt x="537013" y="2016118"/>
                  </a:lnTo>
                  <a:lnTo>
                    <a:pt x="572413" y="1980733"/>
                  </a:lnTo>
                  <a:lnTo>
                    <a:pt x="608239" y="1945763"/>
                  </a:lnTo>
                  <a:lnTo>
                    <a:pt x="644452" y="1911170"/>
                  </a:lnTo>
                  <a:lnTo>
                    <a:pt x="681014" y="1876917"/>
                  </a:lnTo>
                  <a:lnTo>
                    <a:pt x="717886" y="1842965"/>
                  </a:lnTo>
                  <a:lnTo>
                    <a:pt x="755029" y="1809278"/>
                  </a:lnTo>
                  <a:lnTo>
                    <a:pt x="792403" y="1775817"/>
                  </a:lnTo>
                  <a:lnTo>
                    <a:pt x="829970" y="1742546"/>
                  </a:lnTo>
                  <a:lnTo>
                    <a:pt x="867691" y="1709426"/>
                  </a:lnTo>
                  <a:lnTo>
                    <a:pt x="905527" y="1676421"/>
                  </a:lnTo>
                  <a:lnTo>
                    <a:pt x="943439" y="1643492"/>
                  </a:lnTo>
                  <a:lnTo>
                    <a:pt x="981388" y="1610602"/>
                  </a:lnTo>
                  <a:lnTo>
                    <a:pt x="1019335" y="1577714"/>
                  </a:lnTo>
                  <a:lnTo>
                    <a:pt x="1057241" y="1544790"/>
                  </a:lnTo>
                  <a:lnTo>
                    <a:pt x="1095068" y="1511792"/>
                  </a:lnTo>
                  <a:lnTo>
                    <a:pt x="1132776" y="1478683"/>
                  </a:lnTo>
                  <a:lnTo>
                    <a:pt x="1170327" y="1445425"/>
                  </a:lnTo>
                  <a:lnTo>
                    <a:pt x="1207681" y="1411982"/>
                  </a:lnTo>
                  <a:lnTo>
                    <a:pt x="1244800" y="1378314"/>
                  </a:lnTo>
                  <a:lnTo>
                    <a:pt x="1281644" y="1344385"/>
                  </a:lnTo>
                  <a:lnTo>
                    <a:pt x="1318175" y="1310157"/>
                  </a:lnTo>
                  <a:lnTo>
                    <a:pt x="1354354" y="1275593"/>
                  </a:lnTo>
                  <a:lnTo>
                    <a:pt x="1390142" y="1240655"/>
                  </a:lnTo>
                  <a:lnTo>
                    <a:pt x="1425500" y="1205306"/>
                  </a:lnTo>
                  <a:lnTo>
                    <a:pt x="1460388" y="1169507"/>
                  </a:lnTo>
                  <a:lnTo>
                    <a:pt x="1494769" y="1133222"/>
                  </a:lnTo>
                  <a:lnTo>
                    <a:pt x="1528603" y="1096412"/>
                  </a:lnTo>
                  <a:lnTo>
                    <a:pt x="1561851" y="1059041"/>
                  </a:lnTo>
                  <a:lnTo>
                    <a:pt x="1594475" y="1021071"/>
                  </a:lnTo>
                  <a:lnTo>
                    <a:pt x="1626434" y="982464"/>
                  </a:lnTo>
                  <a:lnTo>
                    <a:pt x="1657692" y="943183"/>
                  </a:lnTo>
                  <a:lnTo>
                    <a:pt x="1688207" y="903189"/>
                  </a:lnTo>
                  <a:lnTo>
                    <a:pt x="1717942" y="862447"/>
                  </a:lnTo>
                  <a:lnTo>
                    <a:pt x="1744747" y="823795"/>
                  </a:lnTo>
                  <a:lnTo>
                    <a:pt x="1770814" y="784001"/>
                  </a:lnTo>
                  <a:lnTo>
                    <a:pt x="1796051" y="743139"/>
                  </a:lnTo>
                  <a:lnTo>
                    <a:pt x="1820366" y="701282"/>
                  </a:lnTo>
                  <a:lnTo>
                    <a:pt x="1843665" y="658502"/>
                  </a:lnTo>
                  <a:lnTo>
                    <a:pt x="1865854" y="614872"/>
                  </a:lnTo>
                  <a:lnTo>
                    <a:pt x="1886842" y="570467"/>
                  </a:lnTo>
                  <a:lnTo>
                    <a:pt x="1906536" y="525357"/>
                  </a:lnTo>
                  <a:lnTo>
                    <a:pt x="1924841" y="479618"/>
                  </a:lnTo>
                  <a:lnTo>
                    <a:pt x="1941665" y="433321"/>
                  </a:lnTo>
                  <a:lnTo>
                    <a:pt x="1956916" y="386539"/>
                  </a:lnTo>
                  <a:lnTo>
                    <a:pt x="1970500" y="339346"/>
                  </a:lnTo>
                  <a:lnTo>
                    <a:pt x="1982325" y="291815"/>
                  </a:lnTo>
                  <a:lnTo>
                    <a:pt x="1992297" y="244018"/>
                  </a:lnTo>
                  <a:lnTo>
                    <a:pt x="2000323" y="196029"/>
                  </a:lnTo>
                  <a:lnTo>
                    <a:pt x="2006310" y="147920"/>
                  </a:lnTo>
                  <a:lnTo>
                    <a:pt x="2010166" y="99765"/>
                  </a:lnTo>
                  <a:lnTo>
                    <a:pt x="2011797" y="51636"/>
                  </a:lnTo>
                  <a:lnTo>
                    <a:pt x="2011110" y="3607"/>
                  </a:lnTo>
                  <a:lnTo>
                    <a:pt x="2010877" y="0"/>
                  </a:lnTo>
                </a:path>
              </a:pathLst>
            </a:custGeom>
            <a:ln w="19050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662">
                <a:latin typeface="Verdana" panose="020B0604030504040204" pitchFamily="34" charset="0"/>
              </a:endParaRPr>
            </a:p>
          </p:txBody>
        </p:sp>
      </p:grpSp>
      <p:pic>
        <p:nvPicPr>
          <p:cNvPr id="2" name="object 16">
            <a:extLst>
              <a:ext uri="{FF2B5EF4-FFF2-40B4-BE49-F238E27FC236}">
                <a16:creationId xmlns:a16="http://schemas.microsoft.com/office/drawing/2014/main" id="{23422700-E0AD-2142-B20C-59D463FF37B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1126" y="1260209"/>
            <a:ext cx="7990295" cy="5597310"/>
          </a:xfrm>
          <a:prstGeom prst="rect">
            <a:avLst/>
          </a:prstGeom>
        </p:spPr>
      </p:pic>
      <p:sp>
        <p:nvSpPr>
          <p:cNvPr id="14" name="object 19">
            <a:extLst>
              <a:ext uri="{FF2B5EF4-FFF2-40B4-BE49-F238E27FC236}">
                <a16:creationId xmlns:a16="http://schemas.microsoft.com/office/drawing/2014/main" id="{C61F6A0E-5C2C-83ED-25D1-ECF528ED3455}"/>
              </a:ext>
            </a:extLst>
          </p:cNvPr>
          <p:cNvSpPr/>
          <p:nvPr/>
        </p:nvSpPr>
        <p:spPr>
          <a:xfrm>
            <a:off x="564163" y="2664293"/>
            <a:ext cx="2022847" cy="522353"/>
          </a:xfrm>
          <a:custGeom>
            <a:avLst/>
            <a:gdLst/>
            <a:ahLst/>
            <a:cxnLst/>
            <a:rect l="l" t="t" r="r" b="b"/>
            <a:pathLst>
              <a:path w="2868929" h="592454">
                <a:moveTo>
                  <a:pt x="2763989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2763989" y="592013"/>
                </a:lnTo>
                <a:lnTo>
                  <a:pt x="2804747" y="583783"/>
                </a:lnTo>
                <a:lnTo>
                  <a:pt x="2838030" y="561341"/>
                </a:lnTo>
                <a:lnTo>
                  <a:pt x="2860469" y="528058"/>
                </a:lnTo>
                <a:lnTo>
                  <a:pt x="2868697" y="487304"/>
                </a:lnTo>
                <a:lnTo>
                  <a:pt x="2868697" y="104708"/>
                </a:lnTo>
                <a:lnTo>
                  <a:pt x="2860469" y="63950"/>
                </a:lnTo>
                <a:lnTo>
                  <a:pt x="2838030" y="30667"/>
                </a:lnTo>
                <a:lnTo>
                  <a:pt x="2804747" y="8228"/>
                </a:lnTo>
                <a:lnTo>
                  <a:pt x="2763989" y="0"/>
                </a:lnTo>
                <a:close/>
              </a:path>
            </a:pathLst>
          </a:custGeom>
          <a:solidFill>
            <a:srgbClr val="598BFF"/>
          </a:solidFill>
        </p:spPr>
        <p:txBody>
          <a:bodyPr wrap="square" lIns="0" tIns="0" rIns="0" bIns="0" rtlCol="0" anchor="ctr"/>
          <a:lstStyle/>
          <a:p>
            <a:pPr marL="5776" marR="3081" indent="-5776" algn="ctr">
              <a:lnSpc>
                <a:spcPct val="102299"/>
              </a:lnSpc>
              <a:spcBef>
                <a:spcPts val="58"/>
              </a:spcBef>
            </a:pPr>
            <a: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  <a:t>SOCIEDADE</a:t>
            </a:r>
            <a:r>
              <a:rPr lang="en-US" sz="970" spc="-6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lang="en-US" sz="970" spc="-6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9">
                <a:solidFill>
                  <a:srgbClr val="FFFFFF"/>
                </a:solidFill>
                <a:latin typeface="Verdana"/>
                <a:cs typeface="Verdana"/>
              </a:rPr>
              <a:t>PESSOAS: </a:t>
            </a:r>
            <a:r>
              <a:rPr lang="en-US" sz="97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  <a:t>VÍNCULO</a:t>
            </a:r>
            <a:r>
              <a:rPr lang="en-US" sz="970" spc="-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lang="en-US" sz="970" spc="-6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9">
                <a:solidFill>
                  <a:srgbClr val="FFFFFF"/>
                </a:solidFill>
                <a:latin typeface="Verdana"/>
                <a:cs typeface="Verdana"/>
              </a:rPr>
              <a:t>CONFIANÇA</a:t>
            </a:r>
            <a:endParaRPr lang="en-US" sz="970">
              <a:latin typeface="Verdana"/>
              <a:cs typeface="Verdana"/>
            </a:endParaRP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DC92A19F-BA3D-D12A-B8D7-A183386986AB}"/>
              </a:ext>
            </a:extLst>
          </p:cNvPr>
          <p:cNvSpPr/>
          <p:nvPr/>
        </p:nvSpPr>
        <p:spPr>
          <a:xfrm>
            <a:off x="564163" y="1395695"/>
            <a:ext cx="1381345" cy="444802"/>
          </a:xfrm>
          <a:custGeom>
            <a:avLst/>
            <a:gdLst/>
            <a:ahLst/>
            <a:cxnLst/>
            <a:rect l="l" t="t" r="r" b="b"/>
            <a:pathLst>
              <a:path w="2007870" h="592454">
                <a:moveTo>
                  <a:pt x="1902758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1902758" y="592013"/>
                </a:lnTo>
                <a:lnTo>
                  <a:pt x="1943516" y="583783"/>
                </a:lnTo>
                <a:lnTo>
                  <a:pt x="1976799" y="561341"/>
                </a:lnTo>
                <a:lnTo>
                  <a:pt x="1999239" y="528058"/>
                </a:lnTo>
                <a:lnTo>
                  <a:pt x="2007467" y="487304"/>
                </a:lnTo>
                <a:lnTo>
                  <a:pt x="2007467" y="104708"/>
                </a:lnTo>
                <a:lnTo>
                  <a:pt x="1999239" y="63950"/>
                </a:lnTo>
                <a:lnTo>
                  <a:pt x="1976799" y="30667"/>
                </a:lnTo>
                <a:lnTo>
                  <a:pt x="1943516" y="8228"/>
                </a:lnTo>
                <a:lnTo>
                  <a:pt x="1902758" y="0"/>
                </a:lnTo>
                <a:close/>
              </a:path>
            </a:pathLst>
          </a:custGeom>
          <a:solidFill>
            <a:srgbClr val="598BFF"/>
          </a:solidFill>
        </p:spPr>
        <p:txBody>
          <a:bodyPr wrap="square" lIns="0" tIns="0" rIns="0" bIns="0" rtlCol="0" anchor="ctr"/>
          <a:lstStyle/>
          <a:p>
            <a:pPr marL="5776" marR="3081" indent="963" algn="ctr">
              <a:lnSpc>
                <a:spcPct val="102299"/>
              </a:lnSpc>
              <a:spcBef>
                <a:spcPts val="58"/>
              </a:spcBef>
            </a:pPr>
            <a: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  <a:t>INTERESSE</a:t>
            </a:r>
            <a:r>
              <a:rPr lang="en-US" sz="970" spc="-4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9">
                <a:solidFill>
                  <a:srgbClr val="FFFFFF"/>
                </a:solidFill>
                <a:latin typeface="Verdana"/>
                <a:cs typeface="Verdana"/>
              </a:rPr>
              <a:t>PELA </a:t>
            </a:r>
            <a:r>
              <a:rPr lang="en-US" sz="97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9">
                <a:solidFill>
                  <a:srgbClr val="FFFFFF"/>
                </a:solidFill>
                <a:latin typeface="Verdana"/>
                <a:cs typeface="Verdana"/>
              </a:rPr>
              <a:t>COMUNIDADE</a:t>
            </a:r>
            <a:endParaRPr lang="en-US" sz="970">
              <a:latin typeface="Verdana"/>
              <a:cs typeface="Verdana"/>
            </a:endParaRPr>
          </a:p>
        </p:txBody>
      </p:sp>
      <p:sp>
        <p:nvSpPr>
          <p:cNvPr id="18" name="object 29">
            <a:extLst>
              <a:ext uri="{FF2B5EF4-FFF2-40B4-BE49-F238E27FC236}">
                <a16:creationId xmlns:a16="http://schemas.microsoft.com/office/drawing/2014/main" id="{0F528272-E05E-AAD4-4C34-AE4481BCD661}"/>
              </a:ext>
            </a:extLst>
          </p:cNvPr>
          <p:cNvSpPr/>
          <p:nvPr/>
        </p:nvSpPr>
        <p:spPr>
          <a:xfrm>
            <a:off x="564163" y="3372755"/>
            <a:ext cx="2335921" cy="451579"/>
          </a:xfrm>
          <a:custGeom>
            <a:avLst/>
            <a:gdLst/>
            <a:ahLst/>
            <a:cxnLst/>
            <a:rect l="l" t="t" r="r" b="b"/>
            <a:pathLst>
              <a:path w="3334385" h="592454">
                <a:moveTo>
                  <a:pt x="3229105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3229105" y="592013"/>
                </a:lnTo>
                <a:lnTo>
                  <a:pt x="3269863" y="583783"/>
                </a:lnTo>
                <a:lnTo>
                  <a:pt x="3303146" y="561341"/>
                </a:lnTo>
                <a:lnTo>
                  <a:pt x="3325586" y="528058"/>
                </a:lnTo>
                <a:lnTo>
                  <a:pt x="3333814" y="487304"/>
                </a:lnTo>
                <a:lnTo>
                  <a:pt x="3333814" y="104708"/>
                </a:lnTo>
                <a:lnTo>
                  <a:pt x="3325586" y="63950"/>
                </a:lnTo>
                <a:lnTo>
                  <a:pt x="3303146" y="30667"/>
                </a:lnTo>
                <a:lnTo>
                  <a:pt x="3269863" y="8228"/>
                </a:lnTo>
                <a:lnTo>
                  <a:pt x="3229105" y="0"/>
                </a:lnTo>
                <a:close/>
              </a:path>
            </a:pathLst>
          </a:custGeom>
          <a:solidFill>
            <a:srgbClr val="00BF6B"/>
          </a:solidFill>
        </p:spPr>
        <p:txBody>
          <a:bodyPr wrap="square" lIns="0" tIns="0" rIns="0" bIns="0" rtlCol="0" anchor="ctr"/>
          <a:lstStyle/>
          <a:p>
            <a:pPr marL="7316" marR="3081" algn="ctr">
              <a:lnSpc>
                <a:spcPct val="102299"/>
              </a:lnSpc>
              <a:spcBef>
                <a:spcPts val="58"/>
              </a:spcBef>
            </a:pPr>
            <a:r>
              <a:rPr lang="en-US" sz="970">
                <a:solidFill>
                  <a:srgbClr val="FFFFFF"/>
                </a:solidFill>
                <a:latin typeface="Verdana"/>
                <a:cs typeface="Verdana"/>
              </a:rPr>
              <a:t>INCLUSÃO PRODUTIVA POR MEIO</a:t>
            </a:r>
            <a:br>
              <a:rPr lang="en-US" sz="970">
                <a:latin typeface="Verdana"/>
                <a:cs typeface="Verdana"/>
              </a:rPr>
            </a:br>
            <a:r>
              <a:rPr lang="en-US" sz="970">
                <a:solidFill>
                  <a:srgbClr val="FFFFFF"/>
                </a:solidFill>
                <a:latin typeface="Verdana"/>
                <a:cs typeface="Verdana"/>
              </a:rPr>
              <a:t>DA ECONOMIA DE ESCALA</a:t>
            </a:r>
            <a:endParaRPr lang="en-US" sz="970">
              <a:latin typeface="Verdana"/>
              <a:ea typeface="Verdana"/>
              <a:cs typeface="Verdana"/>
            </a:endParaRPr>
          </a:p>
        </p:txBody>
      </p:sp>
      <p:sp>
        <p:nvSpPr>
          <p:cNvPr id="19" name="object 30">
            <a:extLst>
              <a:ext uri="{FF2B5EF4-FFF2-40B4-BE49-F238E27FC236}">
                <a16:creationId xmlns:a16="http://schemas.microsoft.com/office/drawing/2014/main" id="{7D38CF24-53D4-708C-E1C5-1B6C4460C891}"/>
              </a:ext>
            </a:extLst>
          </p:cNvPr>
          <p:cNvSpPr/>
          <p:nvPr/>
        </p:nvSpPr>
        <p:spPr>
          <a:xfrm>
            <a:off x="564163" y="4718903"/>
            <a:ext cx="2254698" cy="550095"/>
          </a:xfrm>
          <a:custGeom>
            <a:avLst/>
            <a:gdLst/>
            <a:ahLst/>
            <a:cxnLst/>
            <a:rect l="l" t="t" r="r" b="b"/>
            <a:pathLst>
              <a:path w="3334385" h="592454">
                <a:moveTo>
                  <a:pt x="3229105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3229105" y="592013"/>
                </a:lnTo>
                <a:lnTo>
                  <a:pt x="3269863" y="583783"/>
                </a:lnTo>
                <a:lnTo>
                  <a:pt x="3303146" y="561341"/>
                </a:lnTo>
                <a:lnTo>
                  <a:pt x="3325586" y="528058"/>
                </a:lnTo>
                <a:lnTo>
                  <a:pt x="3333814" y="487304"/>
                </a:lnTo>
                <a:lnTo>
                  <a:pt x="3333814" y="104708"/>
                </a:lnTo>
                <a:lnTo>
                  <a:pt x="3325586" y="63950"/>
                </a:lnTo>
                <a:lnTo>
                  <a:pt x="3303146" y="30667"/>
                </a:lnTo>
                <a:lnTo>
                  <a:pt x="3269863" y="8228"/>
                </a:lnTo>
                <a:lnTo>
                  <a:pt x="3229105" y="0"/>
                </a:lnTo>
                <a:close/>
              </a:path>
            </a:pathLst>
          </a:custGeom>
          <a:solidFill>
            <a:srgbClr val="00BF6B"/>
          </a:solidFill>
        </p:spPr>
        <p:txBody>
          <a:bodyPr wrap="square" lIns="0" tIns="0" rIns="0" bIns="0" rtlCol="0" anchor="ctr"/>
          <a:lstStyle/>
          <a:p>
            <a:pPr marL="22719" marR="17328" algn="ctr">
              <a:lnSpc>
                <a:spcPct val="102299"/>
              </a:lnSpc>
              <a:spcBef>
                <a:spcPts val="864"/>
              </a:spcBef>
            </a:pPr>
            <a:r>
              <a:rPr lang="en-US" sz="970" spc="3">
                <a:solidFill>
                  <a:srgbClr val="FFFFFF"/>
                </a:solidFill>
                <a:latin typeface="Verdana"/>
                <a:cs typeface="Verdana"/>
              </a:rPr>
              <a:t>PARTICIPAÇÃO </a:t>
            </a:r>
            <a:r>
              <a:rPr lang="en-US" sz="970" spc="15">
                <a:solidFill>
                  <a:srgbClr val="FFFFFF"/>
                </a:solidFill>
                <a:latin typeface="Verdana"/>
                <a:cs typeface="Verdana"/>
              </a:rPr>
              <a:t>DO </a:t>
            </a:r>
            <a:r>
              <a:rPr lang="en-US" sz="970" spc="9">
                <a:solidFill>
                  <a:srgbClr val="FFFFFF"/>
                </a:solidFill>
                <a:latin typeface="Verdana"/>
                <a:cs typeface="Verdana"/>
              </a:rPr>
              <a:t>COOPERADO </a:t>
            </a:r>
            <a:r>
              <a:rPr lang="en-US" sz="97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lang="en-US" sz="970" spc="3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6">
                <a:solidFill>
                  <a:srgbClr val="FFFFFF"/>
                </a:solidFill>
                <a:latin typeface="Verdana"/>
                <a:cs typeface="Verdana"/>
              </a:rPr>
              <a:t>TOMADA</a:t>
            </a:r>
            <a:r>
              <a:rPr lang="en-US" sz="970" spc="3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lang="en-US" sz="970" spc="3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  <a:t>DECISÕES</a:t>
            </a:r>
            <a:endParaRPr lang="en-US" sz="970">
              <a:latin typeface="Verdana"/>
              <a:ea typeface="Verdana"/>
              <a:cs typeface="Verdana"/>
            </a:endParaRP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8B5C2DE5-631E-BBE1-3923-6489650A37CB}"/>
              </a:ext>
            </a:extLst>
          </p:cNvPr>
          <p:cNvSpPr/>
          <p:nvPr/>
        </p:nvSpPr>
        <p:spPr>
          <a:xfrm>
            <a:off x="564163" y="4010442"/>
            <a:ext cx="2022847" cy="522353"/>
          </a:xfrm>
          <a:custGeom>
            <a:avLst/>
            <a:gdLst/>
            <a:ahLst/>
            <a:cxnLst/>
            <a:rect l="l" t="t" r="r" b="b"/>
            <a:pathLst>
              <a:path w="2868929" h="592454">
                <a:moveTo>
                  <a:pt x="2763989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2763989" y="592013"/>
                </a:lnTo>
                <a:lnTo>
                  <a:pt x="2804747" y="583783"/>
                </a:lnTo>
                <a:lnTo>
                  <a:pt x="2838030" y="561341"/>
                </a:lnTo>
                <a:lnTo>
                  <a:pt x="2860469" y="528058"/>
                </a:lnTo>
                <a:lnTo>
                  <a:pt x="2868697" y="487304"/>
                </a:lnTo>
                <a:lnTo>
                  <a:pt x="2868697" y="104708"/>
                </a:lnTo>
                <a:lnTo>
                  <a:pt x="2860469" y="63950"/>
                </a:lnTo>
                <a:lnTo>
                  <a:pt x="2838030" y="30667"/>
                </a:lnTo>
                <a:lnTo>
                  <a:pt x="2804747" y="8228"/>
                </a:lnTo>
                <a:lnTo>
                  <a:pt x="2763989" y="0"/>
                </a:lnTo>
                <a:close/>
              </a:path>
            </a:pathLst>
          </a:custGeom>
          <a:solidFill>
            <a:srgbClr val="598BFF"/>
          </a:solidFill>
        </p:spPr>
        <p:txBody>
          <a:bodyPr wrap="square" lIns="0" tIns="0" rIns="0" bIns="0" rtlCol="0" anchor="ctr"/>
          <a:lstStyle/>
          <a:p>
            <a:pPr marL="5776" marR="3081" indent="-5776" algn="ctr">
              <a:lnSpc>
                <a:spcPct val="102299"/>
              </a:lnSpc>
              <a:spcBef>
                <a:spcPts val="58"/>
              </a:spcBef>
            </a:pPr>
            <a: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  <a:t>INOVAÇÃO E TECNOLOGIA</a:t>
            </a:r>
          </a:p>
          <a:p>
            <a:pPr marL="5776" marR="3081" indent="-5776" algn="ctr">
              <a:lnSpc>
                <a:spcPct val="102299"/>
              </a:lnSpc>
              <a:spcBef>
                <a:spcPts val="58"/>
              </a:spcBef>
            </a:pPr>
            <a: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  <a:t>AO COOPERADO</a:t>
            </a:r>
            <a:endParaRPr lang="en-US" sz="970">
              <a:latin typeface="Verdana"/>
              <a:cs typeface="Verdana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E886FE09-34F7-B716-0D1D-B0558405DD7B}"/>
              </a:ext>
            </a:extLst>
          </p:cNvPr>
          <p:cNvSpPr/>
          <p:nvPr/>
        </p:nvSpPr>
        <p:spPr>
          <a:xfrm>
            <a:off x="564163" y="5455106"/>
            <a:ext cx="2068180" cy="522353"/>
          </a:xfrm>
          <a:custGeom>
            <a:avLst/>
            <a:gdLst/>
            <a:ahLst/>
            <a:cxnLst/>
            <a:rect l="l" t="t" r="r" b="b"/>
            <a:pathLst>
              <a:path w="2868929" h="592454">
                <a:moveTo>
                  <a:pt x="2763989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2763989" y="592013"/>
                </a:lnTo>
                <a:lnTo>
                  <a:pt x="2804747" y="583783"/>
                </a:lnTo>
                <a:lnTo>
                  <a:pt x="2838030" y="561341"/>
                </a:lnTo>
                <a:lnTo>
                  <a:pt x="2860469" y="528058"/>
                </a:lnTo>
                <a:lnTo>
                  <a:pt x="2868697" y="487304"/>
                </a:lnTo>
                <a:lnTo>
                  <a:pt x="2868697" y="104708"/>
                </a:lnTo>
                <a:lnTo>
                  <a:pt x="2860469" y="63950"/>
                </a:lnTo>
                <a:lnTo>
                  <a:pt x="2838030" y="30667"/>
                </a:lnTo>
                <a:lnTo>
                  <a:pt x="2804747" y="8228"/>
                </a:lnTo>
                <a:lnTo>
                  <a:pt x="2763989" y="0"/>
                </a:lnTo>
                <a:close/>
              </a:path>
            </a:pathLst>
          </a:custGeom>
          <a:solidFill>
            <a:srgbClr val="598BFF"/>
          </a:solidFill>
        </p:spPr>
        <p:txBody>
          <a:bodyPr wrap="square" lIns="0" tIns="0" rIns="0" bIns="0" rtlCol="0" anchor="ctr"/>
          <a:lstStyle/>
          <a:p>
            <a:pPr marL="5776" marR="3081" indent="-5776" algn="ctr">
              <a:lnSpc>
                <a:spcPct val="102299"/>
              </a:lnSpc>
              <a:spcBef>
                <a:spcPts val="58"/>
              </a:spcBef>
            </a:pPr>
            <a: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  <a:t>SUBSTITUIÇÃO DO</a:t>
            </a:r>
            <a:b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sz="970" spc="12">
                <a:solidFill>
                  <a:srgbClr val="FFFFFF"/>
                </a:solidFill>
                <a:latin typeface="Verdana"/>
                <a:cs typeface="Verdana"/>
              </a:rPr>
              <a:t>“LUCRO” PELA “SOBRA”</a:t>
            </a:r>
          </a:p>
        </p:txBody>
      </p:sp>
      <p:sp>
        <p:nvSpPr>
          <p:cNvPr id="23" name="object 29">
            <a:extLst>
              <a:ext uri="{FF2B5EF4-FFF2-40B4-BE49-F238E27FC236}">
                <a16:creationId xmlns:a16="http://schemas.microsoft.com/office/drawing/2014/main" id="{92FE5532-8788-ADA7-DD6C-C7223228A9F5}"/>
              </a:ext>
            </a:extLst>
          </p:cNvPr>
          <p:cNvSpPr/>
          <p:nvPr/>
        </p:nvSpPr>
        <p:spPr>
          <a:xfrm>
            <a:off x="564163" y="2026606"/>
            <a:ext cx="2254698" cy="451579"/>
          </a:xfrm>
          <a:custGeom>
            <a:avLst/>
            <a:gdLst/>
            <a:ahLst/>
            <a:cxnLst/>
            <a:rect l="l" t="t" r="r" b="b"/>
            <a:pathLst>
              <a:path w="3334385" h="592454">
                <a:moveTo>
                  <a:pt x="3229105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3229105" y="592013"/>
                </a:lnTo>
                <a:lnTo>
                  <a:pt x="3269863" y="583783"/>
                </a:lnTo>
                <a:lnTo>
                  <a:pt x="3303146" y="561341"/>
                </a:lnTo>
                <a:lnTo>
                  <a:pt x="3325586" y="528058"/>
                </a:lnTo>
                <a:lnTo>
                  <a:pt x="3333814" y="487304"/>
                </a:lnTo>
                <a:lnTo>
                  <a:pt x="3333814" y="104708"/>
                </a:lnTo>
                <a:lnTo>
                  <a:pt x="3325586" y="63950"/>
                </a:lnTo>
                <a:lnTo>
                  <a:pt x="3303146" y="30667"/>
                </a:lnTo>
                <a:lnTo>
                  <a:pt x="3269863" y="8228"/>
                </a:lnTo>
                <a:lnTo>
                  <a:pt x="3229105" y="0"/>
                </a:lnTo>
                <a:close/>
              </a:path>
            </a:pathLst>
          </a:custGeom>
          <a:solidFill>
            <a:srgbClr val="00BF6B"/>
          </a:solidFill>
        </p:spPr>
        <p:txBody>
          <a:bodyPr wrap="square" lIns="0" tIns="0" rIns="0" bIns="0" rtlCol="0" anchor="ctr"/>
          <a:lstStyle/>
          <a:p>
            <a:pPr marL="10590" marR="42357" algn="ctr">
              <a:lnSpc>
                <a:spcPct val="102299"/>
              </a:lnSpc>
              <a:spcBef>
                <a:spcPts val="861"/>
              </a:spcBef>
            </a:pPr>
            <a:r>
              <a:rPr lang="en-US" sz="970">
                <a:solidFill>
                  <a:srgbClr val="FFFFFF"/>
                </a:solidFill>
                <a:latin typeface="Verdana"/>
                <a:cs typeface="Verdana"/>
              </a:rPr>
              <a:t>CAPILARIDADE</a:t>
            </a:r>
            <a:r>
              <a:rPr lang="en-US" sz="970" spc="106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-36">
                <a:solidFill>
                  <a:srgbClr val="FFFFFF"/>
                </a:solidFill>
                <a:latin typeface="Verdana"/>
                <a:cs typeface="Verdana"/>
              </a:rPr>
              <a:t>E </a:t>
            </a:r>
            <a:r>
              <a:rPr lang="en-US" sz="970">
                <a:solidFill>
                  <a:srgbClr val="FFFFFF"/>
                </a:solidFill>
                <a:latin typeface="Verdana"/>
                <a:cs typeface="Verdana"/>
              </a:rPr>
              <a:t>DESENVOLVIMENTO</a:t>
            </a:r>
            <a:r>
              <a:rPr lang="en-US" sz="970" spc="9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970" spc="-6">
                <a:solidFill>
                  <a:srgbClr val="FFFFFF"/>
                </a:solidFill>
                <a:latin typeface="Verdana"/>
                <a:cs typeface="Verdana"/>
              </a:rPr>
              <a:t>REGIONAL</a:t>
            </a:r>
            <a:endParaRPr lang="en-US" sz="970">
              <a:latin typeface="Verdana"/>
              <a:cs typeface="Verdana"/>
            </a:endParaRP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BB514D8A-D3E3-735C-C1CA-D895D58D3006}"/>
              </a:ext>
            </a:extLst>
          </p:cNvPr>
          <p:cNvGrpSpPr/>
          <p:nvPr/>
        </p:nvGrpSpPr>
        <p:grpSpPr>
          <a:xfrm rot="449125">
            <a:off x="2786071" y="5307149"/>
            <a:ext cx="1438269" cy="543276"/>
            <a:chOff x="4464885" y="8688968"/>
            <a:chExt cx="2371812" cy="895903"/>
          </a:xfrm>
        </p:grpSpPr>
        <p:sp>
          <p:nvSpPr>
            <p:cNvPr id="43" name="object 27">
              <a:extLst>
                <a:ext uri="{FF2B5EF4-FFF2-40B4-BE49-F238E27FC236}">
                  <a16:creationId xmlns:a16="http://schemas.microsoft.com/office/drawing/2014/main" id="{591B63A1-1229-598A-6A55-5665E7452F8D}"/>
                </a:ext>
              </a:extLst>
            </p:cNvPr>
            <p:cNvSpPr/>
            <p:nvPr/>
          </p:nvSpPr>
          <p:spPr>
            <a:xfrm>
              <a:off x="4545363" y="8688968"/>
              <a:ext cx="2291334" cy="854051"/>
            </a:xfrm>
            <a:custGeom>
              <a:avLst/>
              <a:gdLst/>
              <a:ahLst/>
              <a:cxnLst/>
              <a:rect l="l" t="t" r="r" b="b"/>
              <a:pathLst>
                <a:path w="2751454" h="1362709">
                  <a:moveTo>
                    <a:pt x="0" y="1362188"/>
                  </a:moveTo>
                  <a:lnTo>
                    <a:pt x="73686" y="1341919"/>
                  </a:lnTo>
                  <a:lnTo>
                    <a:pt x="111576" y="1330832"/>
                  </a:lnTo>
                  <a:lnTo>
                    <a:pt x="150135" y="1319124"/>
                  </a:lnTo>
                  <a:lnTo>
                    <a:pt x="189341" y="1306808"/>
                  </a:lnTo>
                  <a:lnTo>
                    <a:pt x="229174" y="1293894"/>
                  </a:lnTo>
                  <a:lnTo>
                    <a:pt x="269611" y="1280395"/>
                  </a:lnTo>
                  <a:lnTo>
                    <a:pt x="310630" y="1266322"/>
                  </a:lnTo>
                  <a:lnTo>
                    <a:pt x="352210" y="1251686"/>
                  </a:lnTo>
                  <a:lnTo>
                    <a:pt x="394330" y="1236498"/>
                  </a:lnTo>
                  <a:lnTo>
                    <a:pt x="436967" y="1220771"/>
                  </a:lnTo>
                  <a:lnTo>
                    <a:pt x="480101" y="1204516"/>
                  </a:lnTo>
                  <a:lnTo>
                    <a:pt x="523709" y="1187744"/>
                  </a:lnTo>
                  <a:lnTo>
                    <a:pt x="567770" y="1170467"/>
                  </a:lnTo>
                  <a:lnTo>
                    <a:pt x="612262" y="1152696"/>
                  </a:lnTo>
                  <a:lnTo>
                    <a:pt x="657164" y="1134442"/>
                  </a:lnTo>
                  <a:lnTo>
                    <a:pt x="702454" y="1115718"/>
                  </a:lnTo>
                  <a:lnTo>
                    <a:pt x="748110" y="1096535"/>
                  </a:lnTo>
                  <a:lnTo>
                    <a:pt x="794111" y="1076903"/>
                  </a:lnTo>
                  <a:lnTo>
                    <a:pt x="840435" y="1056835"/>
                  </a:lnTo>
                  <a:lnTo>
                    <a:pt x="887061" y="1036342"/>
                  </a:lnTo>
                  <a:lnTo>
                    <a:pt x="933966" y="1015436"/>
                  </a:lnTo>
                  <a:lnTo>
                    <a:pt x="981130" y="994128"/>
                  </a:lnTo>
                  <a:lnTo>
                    <a:pt x="1028530" y="972429"/>
                  </a:lnTo>
                  <a:lnTo>
                    <a:pt x="1076146" y="950352"/>
                  </a:lnTo>
                  <a:lnTo>
                    <a:pt x="1123954" y="927906"/>
                  </a:lnTo>
                  <a:lnTo>
                    <a:pt x="1171935" y="905105"/>
                  </a:lnTo>
                  <a:lnTo>
                    <a:pt x="1220066" y="881959"/>
                  </a:lnTo>
                  <a:lnTo>
                    <a:pt x="1268325" y="858481"/>
                  </a:lnTo>
                  <a:lnTo>
                    <a:pt x="1316691" y="834680"/>
                  </a:lnTo>
                  <a:lnTo>
                    <a:pt x="1365143" y="810570"/>
                  </a:lnTo>
                  <a:lnTo>
                    <a:pt x="1413658" y="786160"/>
                  </a:lnTo>
                  <a:lnTo>
                    <a:pt x="1462215" y="761464"/>
                  </a:lnTo>
                  <a:lnTo>
                    <a:pt x="1510792" y="736492"/>
                  </a:lnTo>
                  <a:lnTo>
                    <a:pt x="1559369" y="711256"/>
                  </a:lnTo>
                  <a:lnTo>
                    <a:pt x="1607922" y="685767"/>
                  </a:lnTo>
                  <a:lnTo>
                    <a:pt x="1656431" y="660037"/>
                  </a:lnTo>
                  <a:lnTo>
                    <a:pt x="1704874" y="634077"/>
                  </a:lnTo>
                  <a:lnTo>
                    <a:pt x="1753229" y="607899"/>
                  </a:lnTo>
                  <a:lnTo>
                    <a:pt x="1801475" y="581514"/>
                  </a:lnTo>
                  <a:lnTo>
                    <a:pt x="1849590" y="554934"/>
                  </a:lnTo>
                  <a:lnTo>
                    <a:pt x="1897553" y="528170"/>
                  </a:lnTo>
                  <a:lnTo>
                    <a:pt x="1945341" y="501234"/>
                  </a:lnTo>
                  <a:lnTo>
                    <a:pt x="1992933" y="474137"/>
                  </a:lnTo>
                  <a:lnTo>
                    <a:pt x="2040308" y="446890"/>
                  </a:lnTo>
                  <a:lnTo>
                    <a:pt x="2087444" y="419506"/>
                  </a:lnTo>
                  <a:lnTo>
                    <a:pt x="2134319" y="391995"/>
                  </a:lnTo>
                  <a:lnTo>
                    <a:pt x="2180912" y="364369"/>
                  </a:lnTo>
                  <a:lnTo>
                    <a:pt x="2227201" y="336640"/>
                  </a:lnTo>
                  <a:lnTo>
                    <a:pt x="2273164" y="308819"/>
                  </a:lnTo>
                  <a:lnTo>
                    <a:pt x="2318780" y="280917"/>
                  </a:lnTo>
                  <a:lnTo>
                    <a:pt x="2364027" y="252946"/>
                  </a:lnTo>
                  <a:lnTo>
                    <a:pt x="2408884" y="224918"/>
                  </a:lnTo>
                  <a:lnTo>
                    <a:pt x="2453329" y="196844"/>
                  </a:lnTo>
                  <a:lnTo>
                    <a:pt x="2497340" y="168735"/>
                  </a:lnTo>
                  <a:lnTo>
                    <a:pt x="2540896" y="140603"/>
                  </a:lnTo>
                  <a:lnTo>
                    <a:pt x="2583975" y="112460"/>
                  </a:lnTo>
                  <a:lnTo>
                    <a:pt x="2626555" y="84316"/>
                  </a:lnTo>
                  <a:lnTo>
                    <a:pt x="2668615" y="56184"/>
                  </a:lnTo>
                  <a:lnTo>
                    <a:pt x="2710134" y="28075"/>
                  </a:lnTo>
                  <a:lnTo>
                    <a:pt x="2751089" y="0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4" name="object 28">
              <a:extLst>
                <a:ext uri="{FF2B5EF4-FFF2-40B4-BE49-F238E27FC236}">
                  <a16:creationId xmlns:a16="http://schemas.microsoft.com/office/drawing/2014/main" id="{9C124AE9-FED2-E9FE-CD79-2C0458CD6DBC}"/>
                </a:ext>
              </a:extLst>
            </p:cNvPr>
            <p:cNvSpPr/>
            <p:nvPr/>
          </p:nvSpPr>
          <p:spPr>
            <a:xfrm>
              <a:off x="4464885" y="9468595"/>
              <a:ext cx="141791" cy="116276"/>
            </a:xfrm>
            <a:custGeom>
              <a:avLst/>
              <a:gdLst/>
              <a:ahLst/>
              <a:cxnLst/>
              <a:rect l="l" t="t" r="r" b="b"/>
              <a:pathLst>
                <a:path w="133985" h="88900">
                  <a:moveTo>
                    <a:pt x="110206" y="0"/>
                  </a:moveTo>
                  <a:lnTo>
                    <a:pt x="0" y="76353"/>
                  </a:lnTo>
                  <a:lnTo>
                    <a:pt x="133503" y="88688"/>
                  </a:lnTo>
                  <a:lnTo>
                    <a:pt x="76050" y="56385"/>
                  </a:lnTo>
                  <a:lnTo>
                    <a:pt x="110206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D51A96B5-F959-777A-29D0-57B4DB0F3EB9}"/>
              </a:ext>
            </a:extLst>
          </p:cNvPr>
          <p:cNvGrpSpPr/>
          <p:nvPr/>
        </p:nvGrpSpPr>
        <p:grpSpPr>
          <a:xfrm>
            <a:off x="2963098" y="4603307"/>
            <a:ext cx="1091500" cy="654661"/>
            <a:chOff x="4885663" y="7591194"/>
            <a:chExt cx="1799964" cy="1079585"/>
          </a:xfrm>
        </p:grpSpPr>
        <p:sp>
          <p:nvSpPr>
            <p:cNvPr id="45" name="object 29">
              <a:extLst>
                <a:ext uri="{FF2B5EF4-FFF2-40B4-BE49-F238E27FC236}">
                  <a16:creationId xmlns:a16="http://schemas.microsoft.com/office/drawing/2014/main" id="{0185B6D8-1CD6-9616-201F-98DBA2693161}"/>
                </a:ext>
              </a:extLst>
            </p:cNvPr>
            <p:cNvSpPr/>
            <p:nvPr/>
          </p:nvSpPr>
          <p:spPr>
            <a:xfrm rot="1424587">
              <a:off x="5119694" y="7591194"/>
              <a:ext cx="1565933" cy="1079585"/>
            </a:xfrm>
            <a:custGeom>
              <a:avLst/>
              <a:gdLst/>
              <a:ahLst/>
              <a:cxnLst/>
              <a:rect l="l" t="t" r="r" b="b"/>
              <a:pathLst>
                <a:path w="1642109" h="805179">
                  <a:moveTo>
                    <a:pt x="0" y="805022"/>
                  </a:moveTo>
                  <a:lnTo>
                    <a:pt x="49371" y="789204"/>
                  </a:lnTo>
                  <a:lnTo>
                    <a:pt x="106070" y="768671"/>
                  </a:lnTo>
                  <a:lnTo>
                    <a:pt x="169645" y="743670"/>
                  </a:lnTo>
                  <a:lnTo>
                    <a:pt x="239647" y="714446"/>
                  </a:lnTo>
                  <a:lnTo>
                    <a:pt x="276916" y="698328"/>
                  </a:lnTo>
                  <a:lnTo>
                    <a:pt x="315622" y="681247"/>
                  </a:lnTo>
                  <a:lnTo>
                    <a:pt x="355710" y="663233"/>
                  </a:lnTo>
                  <a:lnTo>
                    <a:pt x="397122" y="644318"/>
                  </a:lnTo>
                  <a:lnTo>
                    <a:pt x="439802" y="624532"/>
                  </a:lnTo>
                  <a:lnTo>
                    <a:pt x="483694" y="603907"/>
                  </a:lnTo>
                  <a:lnTo>
                    <a:pt x="528741" y="582472"/>
                  </a:lnTo>
                  <a:lnTo>
                    <a:pt x="574887" y="560259"/>
                  </a:lnTo>
                  <a:lnTo>
                    <a:pt x="622076" y="537298"/>
                  </a:lnTo>
                  <a:lnTo>
                    <a:pt x="670251" y="513621"/>
                  </a:lnTo>
                  <a:lnTo>
                    <a:pt x="719356" y="489258"/>
                  </a:lnTo>
                  <a:lnTo>
                    <a:pt x="769335" y="464240"/>
                  </a:lnTo>
                  <a:lnTo>
                    <a:pt x="820131" y="438598"/>
                  </a:lnTo>
                  <a:lnTo>
                    <a:pt x="871687" y="412362"/>
                  </a:lnTo>
                  <a:lnTo>
                    <a:pt x="923948" y="385564"/>
                  </a:lnTo>
                  <a:lnTo>
                    <a:pt x="976856" y="358233"/>
                  </a:lnTo>
                  <a:lnTo>
                    <a:pt x="1030357" y="330402"/>
                  </a:lnTo>
                  <a:lnTo>
                    <a:pt x="1084392" y="302100"/>
                  </a:lnTo>
                  <a:lnTo>
                    <a:pt x="1138907" y="273359"/>
                  </a:lnTo>
                  <a:lnTo>
                    <a:pt x="1193843" y="244210"/>
                  </a:lnTo>
                  <a:lnTo>
                    <a:pt x="1249146" y="214682"/>
                  </a:lnTo>
                  <a:lnTo>
                    <a:pt x="1304759" y="184808"/>
                  </a:lnTo>
                  <a:lnTo>
                    <a:pt x="1360625" y="154617"/>
                  </a:lnTo>
                  <a:lnTo>
                    <a:pt x="1416688" y="124141"/>
                  </a:lnTo>
                  <a:lnTo>
                    <a:pt x="1472892" y="93411"/>
                  </a:lnTo>
                  <a:lnTo>
                    <a:pt x="1529179" y="62456"/>
                  </a:lnTo>
                  <a:lnTo>
                    <a:pt x="1585495" y="31309"/>
                  </a:lnTo>
                  <a:lnTo>
                    <a:pt x="1641782" y="0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6" name="object 30">
              <a:extLst>
                <a:ext uri="{FF2B5EF4-FFF2-40B4-BE49-F238E27FC236}">
                  <a16:creationId xmlns:a16="http://schemas.microsoft.com/office/drawing/2014/main" id="{094B4281-CD15-6507-2FA7-36A1AD6ADE7B}"/>
                </a:ext>
              </a:extLst>
            </p:cNvPr>
            <p:cNvSpPr/>
            <p:nvPr/>
          </p:nvSpPr>
          <p:spPr>
            <a:xfrm rot="1325019">
              <a:off x="4885663" y="8227274"/>
              <a:ext cx="141791" cy="115446"/>
            </a:xfrm>
            <a:custGeom>
              <a:avLst/>
              <a:gdLst/>
              <a:ahLst/>
              <a:cxnLst/>
              <a:rect l="l" t="t" r="r" b="b"/>
              <a:pathLst>
                <a:path w="133985" h="88265">
                  <a:moveTo>
                    <a:pt x="107965" y="0"/>
                  </a:moveTo>
                  <a:lnTo>
                    <a:pt x="0" y="79494"/>
                  </a:lnTo>
                  <a:lnTo>
                    <a:pt x="133807" y="87986"/>
                  </a:lnTo>
                  <a:lnTo>
                    <a:pt x="75442" y="57338"/>
                  </a:lnTo>
                  <a:lnTo>
                    <a:pt x="107965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B410B0A2-DEFD-32E4-7877-10B7C3766860}"/>
              </a:ext>
            </a:extLst>
          </p:cNvPr>
          <p:cNvGrpSpPr/>
          <p:nvPr/>
        </p:nvGrpSpPr>
        <p:grpSpPr>
          <a:xfrm>
            <a:off x="2855766" y="4074910"/>
            <a:ext cx="1290530" cy="323641"/>
            <a:chOff x="4708664" y="6719828"/>
            <a:chExt cx="2128179" cy="533708"/>
          </a:xfrm>
        </p:grpSpPr>
        <p:sp>
          <p:nvSpPr>
            <p:cNvPr id="47" name="object 31">
              <a:extLst>
                <a:ext uri="{FF2B5EF4-FFF2-40B4-BE49-F238E27FC236}">
                  <a16:creationId xmlns:a16="http://schemas.microsoft.com/office/drawing/2014/main" id="{9CC89164-D493-FC3E-905E-A2AD50073A54}"/>
                </a:ext>
              </a:extLst>
            </p:cNvPr>
            <p:cNvSpPr/>
            <p:nvPr/>
          </p:nvSpPr>
          <p:spPr>
            <a:xfrm>
              <a:off x="4791296" y="6719828"/>
              <a:ext cx="2045547" cy="481716"/>
            </a:xfrm>
            <a:custGeom>
              <a:avLst/>
              <a:gdLst/>
              <a:ahLst/>
              <a:cxnLst/>
              <a:rect l="l" t="t" r="r" b="b"/>
              <a:pathLst>
                <a:path w="1932939" h="368300">
                  <a:moveTo>
                    <a:pt x="0" y="367706"/>
                  </a:moveTo>
                  <a:lnTo>
                    <a:pt x="44045" y="362366"/>
                  </a:lnTo>
                  <a:lnTo>
                    <a:pt x="89046" y="356673"/>
                  </a:lnTo>
                  <a:lnTo>
                    <a:pt x="134949" y="350638"/>
                  </a:lnTo>
                  <a:lnTo>
                    <a:pt x="181698" y="344272"/>
                  </a:lnTo>
                  <a:lnTo>
                    <a:pt x="229242" y="337586"/>
                  </a:lnTo>
                  <a:lnTo>
                    <a:pt x="277524" y="330591"/>
                  </a:lnTo>
                  <a:lnTo>
                    <a:pt x="326492" y="323299"/>
                  </a:lnTo>
                  <a:lnTo>
                    <a:pt x="376092" y="315721"/>
                  </a:lnTo>
                  <a:lnTo>
                    <a:pt x="426269" y="307868"/>
                  </a:lnTo>
                  <a:lnTo>
                    <a:pt x="476969" y="299751"/>
                  </a:lnTo>
                  <a:lnTo>
                    <a:pt x="528139" y="291381"/>
                  </a:lnTo>
                  <a:lnTo>
                    <a:pt x="579724" y="282770"/>
                  </a:lnTo>
                  <a:lnTo>
                    <a:pt x="631671" y="273929"/>
                  </a:lnTo>
                  <a:lnTo>
                    <a:pt x="683926" y="264869"/>
                  </a:lnTo>
                  <a:lnTo>
                    <a:pt x="736434" y="255601"/>
                  </a:lnTo>
                  <a:lnTo>
                    <a:pt x="789141" y="246136"/>
                  </a:lnTo>
                  <a:lnTo>
                    <a:pt x="841994" y="236487"/>
                  </a:lnTo>
                  <a:lnTo>
                    <a:pt x="894939" y="226663"/>
                  </a:lnTo>
                  <a:lnTo>
                    <a:pt x="947921" y="216676"/>
                  </a:lnTo>
                  <a:lnTo>
                    <a:pt x="1000887" y="206538"/>
                  </a:lnTo>
                  <a:lnTo>
                    <a:pt x="1053783" y="196259"/>
                  </a:lnTo>
                  <a:lnTo>
                    <a:pt x="1106554" y="185851"/>
                  </a:lnTo>
                  <a:lnTo>
                    <a:pt x="1159147" y="175325"/>
                  </a:lnTo>
                  <a:lnTo>
                    <a:pt x="1211507" y="164692"/>
                  </a:lnTo>
                  <a:lnTo>
                    <a:pt x="1263582" y="153963"/>
                  </a:lnTo>
                  <a:lnTo>
                    <a:pt x="1315316" y="143150"/>
                  </a:lnTo>
                  <a:lnTo>
                    <a:pt x="1366655" y="132264"/>
                  </a:lnTo>
                  <a:lnTo>
                    <a:pt x="1417547" y="121316"/>
                  </a:lnTo>
                  <a:lnTo>
                    <a:pt x="1467936" y="110317"/>
                  </a:lnTo>
                  <a:lnTo>
                    <a:pt x="1517769" y="99278"/>
                  </a:lnTo>
                  <a:lnTo>
                    <a:pt x="1566992" y="88211"/>
                  </a:lnTo>
                  <a:lnTo>
                    <a:pt x="1615550" y="77127"/>
                  </a:lnTo>
                  <a:lnTo>
                    <a:pt x="1663391" y="66037"/>
                  </a:lnTo>
                  <a:lnTo>
                    <a:pt x="1710459" y="54952"/>
                  </a:lnTo>
                  <a:lnTo>
                    <a:pt x="1756701" y="43884"/>
                  </a:lnTo>
                  <a:lnTo>
                    <a:pt x="1802063" y="32843"/>
                  </a:lnTo>
                  <a:lnTo>
                    <a:pt x="1846491" y="21841"/>
                  </a:lnTo>
                  <a:lnTo>
                    <a:pt x="1889930" y="10890"/>
                  </a:lnTo>
                  <a:lnTo>
                    <a:pt x="1932328" y="0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8" name="object 32">
              <a:extLst>
                <a:ext uri="{FF2B5EF4-FFF2-40B4-BE49-F238E27FC236}">
                  <a16:creationId xmlns:a16="http://schemas.microsoft.com/office/drawing/2014/main" id="{57676840-B236-EB2B-4EC7-6413C498A90E}"/>
                </a:ext>
              </a:extLst>
            </p:cNvPr>
            <p:cNvSpPr/>
            <p:nvPr/>
          </p:nvSpPr>
          <p:spPr>
            <a:xfrm>
              <a:off x="4708664" y="7133938"/>
              <a:ext cx="138431" cy="119598"/>
            </a:xfrm>
            <a:custGeom>
              <a:avLst/>
              <a:gdLst/>
              <a:ahLst/>
              <a:cxnLst/>
              <a:rect l="l" t="t" r="r" b="b"/>
              <a:pathLst>
                <a:path w="130810" h="91440">
                  <a:moveTo>
                    <a:pt x="119724" y="0"/>
                  </a:moveTo>
                  <a:lnTo>
                    <a:pt x="0" y="60343"/>
                  </a:lnTo>
                  <a:lnTo>
                    <a:pt x="130509" y="91054"/>
                  </a:lnTo>
                  <a:lnTo>
                    <a:pt x="78081" y="51097"/>
                  </a:lnTo>
                  <a:lnTo>
                    <a:pt x="119724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D0B5C06B-845F-274E-979D-3C8E4B98B17A}"/>
              </a:ext>
            </a:extLst>
          </p:cNvPr>
          <p:cNvGrpSpPr/>
          <p:nvPr/>
        </p:nvGrpSpPr>
        <p:grpSpPr>
          <a:xfrm>
            <a:off x="3231059" y="3531737"/>
            <a:ext cx="915148" cy="93437"/>
            <a:chOff x="5373517" y="5906494"/>
            <a:chExt cx="1509147" cy="154084"/>
          </a:xfrm>
        </p:grpSpPr>
        <p:sp>
          <p:nvSpPr>
            <p:cNvPr id="49" name="object 33">
              <a:extLst>
                <a:ext uri="{FF2B5EF4-FFF2-40B4-BE49-F238E27FC236}">
                  <a16:creationId xmlns:a16="http://schemas.microsoft.com/office/drawing/2014/main" id="{C58915C5-8A0B-E86D-C30F-E5BE25267F03}"/>
                </a:ext>
              </a:extLst>
            </p:cNvPr>
            <p:cNvSpPr/>
            <p:nvPr/>
          </p:nvSpPr>
          <p:spPr>
            <a:xfrm>
              <a:off x="5456422" y="5940980"/>
              <a:ext cx="1426242" cy="119598"/>
            </a:xfrm>
            <a:custGeom>
              <a:avLst/>
              <a:gdLst/>
              <a:ahLst/>
              <a:cxnLst/>
              <a:rect l="l" t="t" r="r" b="b"/>
              <a:pathLst>
                <a:path w="1304289" h="38735">
                  <a:moveTo>
                    <a:pt x="0" y="10862"/>
                  </a:moveTo>
                  <a:lnTo>
                    <a:pt x="67223" y="6195"/>
                  </a:lnTo>
                  <a:lnTo>
                    <a:pt x="143138" y="2867"/>
                  </a:lnTo>
                  <a:lnTo>
                    <a:pt x="184084" y="1687"/>
                  </a:lnTo>
                  <a:lnTo>
                    <a:pt x="226878" y="820"/>
                  </a:lnTo>
                  <a:lnTo>
                    <a:pt x="271411" y="260"/>
                  </a:lnTo>
                  <a:lnTo>
                    <a:pt x="317575" y="0"/>
                  </a:lnTo>
                  <a:lnTo>
                    <a:pt x="365261" y="31"/>
                  </a:lnTo>
                  <a:lnTo>
                    <a:pt x="414362" y="348"/>
                  </a:lnTo>
                  <a:lnTo>
                    <a:pt x="464768" y="944"/>
                  </a:lnTo>
                  <a:lnTo>
                    <a:pt x="516371" y="1811"/>
                  </a:lnTo>
                  <a:lnTo>
                    <a:pt x="569063" y="2942"/>
                  </a:lnTo>
                  <a:lnTo>
                    <a:pt x="622736" y="4331"/>
                  </a:lnTo>
                  <a:lnTo>
                    <a:pt x="677280" y="5969"/>
                  </a:lnTo>
                  <a:lnTo>
                    <a:pt x="732588" y="7851"/>
                  </a:lnTo>
                  <a:lnTo>
                    <a:pt x="788551" y="9970"/>
                  </a:lnTo>
                  <a:lnTo>
                    <a:pt x="845061" y="12317"/>
                  </a:lnTo>
                  <a:lnTo>
                    <a:pt x="902010" y="14887"/>
                  </a:lnTo>
                  <a:lnTo>
                    <a:pt x="959288" y="17672"/>
                  </a:lnTo>
                  <a:lnTo>
                    <a:pt x="1016787" y="20665"/>
                  </a:lnTo>
                  <a:lnTo>
                    <a:pt x="1074400" y="23859"/>
                  </a:lnTo>
                  <a:lnTo>
                    <a:pt x="1132017" y="27247"/>
                  </a:lnTo>
                  <a:lnTo>
                    <a:pt x="1189531" y="30822"/>
                  </a:lnTo>
                  <a:lnTo>
                    <a:pt x="1246832" y="34577"/>
                  </a:lnTo>
                  <a:lnTo>
                    <a:pt x="1303813" y="38505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0" name="object 34">
              <a:extLst>
                <a:ext uri="{FF2B5EF4-FFF2-40B4-BE49-F238E27FC236}">
                  <a16:creationId xmlns:a16="http://schemas.microsoft.com/office/drawing/2014/main" id="{48B358E7-68AC-666D-24B3-10E8CDFBA6B8}"/>
                </a:ext>
              </a:extLst>
            </p:cNvPr>
            <p:cNvSpPr/>
            <p:nvPr/>
          </p:nvSpPr>
          <p:spPr>
            <a:xfrm>
              <a:off x="5373517" y="5906494"/>
              <a:ext cx="137086" cy="119598"/>
            </a:xfrm>
            <a:custGeom>
              <a:avLst/>
              <a:gdLst/>
              <a:ahLst/>
              <a:cxnLst/>
              <a:rect l="l" t="t" r="r" b="b"/>
              <a:pathLst>
                <a:path w="129539" h="91439">
                  <a:moveTo>
                    <a:pt x="121619" y="0"/>
                  </a:moveTo>
                  <a:lnTo>
                    <a:pt x="0" y="56417"/>
                  </a:lnTo>
                  <a:lnTo>
                    <a:pt x="129441" y="91358"/>
                  </a:lnTo>
                  <a:lnTo>
                    <a:pt x="78343" y="49715"/>
                  </a:lnTo>
                  <a:lnTo>
                    <a:pt x="121619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2D95BC78-EBDA-6594-3E41-F14AFF64DE9D}"/>
              </a:ext>
            </a:extLst>
          </p:cNvPr>
          <p:cNvGrpSpPr/>
          <p:nvPr/>
        </p:nvGrpSpPr>
        <p:grpSpPr>
          <a:xfrm>
            <a:off x="2818861" y="2902107"/>
            <a:ext cx="1445094" cy="284539"/>
            <a:chOff x="4819473" y="4674189"/>
            <a:chExt cx="2194322" cy="320040"/>
          </a:xfrm>
        </p:grpSpPr>
        <p:sp>
          <p:nvSpPr>
            <p:cNvPr id="51" name="object 35">
              <a:extLst>
                <a:ext uri="{FF2B5EF4-FFF2-40B4-BE49-F238E27FC236}">
                  <a16:creationId xmlns:a16="http://schemas.microsoft.com/office/drawing/2014/main" id="{E456723E-9EAD-78C7-90E7-F1D6A27F57A9}"/>
                </a:ext>
              </a:extLst>
            </p:cNvPr>
            <p:cNvSpPr/>
            <p:nvPr/>
          </p:nvSpPr>
          <p:spPr>
            <a:xfrm>
              <a:off x="4902391" y="4719319"/>
              <a:ext cx="2111404" cy="274910"/>
            </a:xfrm>
            <a:custGeom>
              <a:avLst/>
              <a:gdLst/>
              <a:ahLst/>
              <a:cxnLst/>
              <a:rect l="l" t="t" r="r" b="b"/>
              <a:pathLst>
                <a:path w="1995170" h="210185">
                  <a:moveTo>
                    <a:pt x="0" y="15135"/>
                  </a:moveTo>
                  <a:lnTo>
                    <a:pt x="47795" y="11430"/>
                  </a:lnTo>
                  <a:lnTo>
                    <a:pt x="96355" y="8258"/>
                  </a:lnTo>
                  <a:lnTo>
                    <a:pt x="145629" y="5612"/>
                  </a:lnTo>
                  <a:lnTo>
                    <a:pt x="195564" y="3483"/>
                  </a:lnTo>
                  <a:lnTo>
                    <a:pt x="246109" y="1864"/>
                  </a:lnTo>
                  <a:lnTo>
                    <a:pt x="297210" y="749"/>
                  </a:lnTo>
                  <a:lnTo>
                    <a:pt x="348817" y="130"/>
                  </a:lnTo>
                  <a:lnTo>
                    <a:pt x="400877" y="0"/>
                  </a:lnTo>
                  <a:lnTo>
                    <a:pt x="453338" y="350"/>
                  </a:lnTo>
                  <a:lnTo>
                    <a:pt x="506148" y="1175"/>
                  </a:lnTo>
                  <a:lnTo>
                    <a:pt x="559255" y="2467"/>
                  </a:lnTo>
                  <a:lnTo>
                    <a:pt x="612608" y="4218"/>
                  </a:lnTo>
                  <a:lnTo>
                    <a:pt x="666154" y="6421"/>
                  </a:lnTo>
                  <a:lnTo>
                    <a:pt x="719841" y="9069"/>
                  </a:lnTo>
                  <a:lnTo>
                    <a:pt x="773617" y="12155"/>
                  </a:lnTo>
                  <a:lnTo>
                    <a:pt x="827430" y="15671"/>
                  </a:lnTo>
                  <a:lnTo>
                    <a:pt x="881229" y="19610"/>
                  </a:lnTo>
                  <a:lnTo>
                    <a:pt x="934960" y="23965"/>
                  </a:lnTo>
                  <a:lnTo>
                    <a:pt x="988573" y="28728"/>
                  </a:lnTo>
                  <a:lnTo>
                    <a:pt x="1042015" y="33892"/>
                  </a:lnTo>
                  <a:lnTo>
                    <a:pt x="1095234" y="39450"/>
                  </a:lnTo>
                  <a:lnTo>
                    <a:pt x="1148178" y="45394"/>
                  </a:lnTo>
                  <a:lnTo>
                    <a:pt x="1200795" y="51718"/>
                  </a:lnTo>
                  <a:lnTo>
                    <a:pt x="1253034" y="58414"/>
                  </a:lnTo>
                  <a:lnTo>
                    <a:pt x="1304841" y="65474"/>
                  </a:lnTo>
                  <a:lnTo>
                    <a:pt x="1356165" y="72892"/>
                  </a:lnTo>
                  <a:lnTo>
                    <a:pt x="1406955" y="80660"/>
                  </a:lnTo>
                  <a:lnTo>
                    <a:pt x="1457158" y="88770"/>
                  </a:lnTo>
                  <a:lnTo>
                    <a:pt x="1506722" y="97216"/>
                  </a:lnTo>
                  <a:lnTo>
                    <a:pt x="1555594" y="105990"/>
                  </a:lnTo>
                  <a:lnTo>
                    <a:pt x="1603724" y="115085"/>
                  </a:lnTo>
                  <a:lnTo>
                    <a:pt x="1651059" y="124494"/>
                  </a:lnTo>
                  <a:lnTo>
                    <a:pt x="1697547" y="134209"/>
                  </a:lnTo>
                  <a:lnTo>
                    <a:pt x="1743137" y="144223"/>
                  </a:lnTo>
                  <a:lnTo>
                    <a:pt x="1787775" y="154528"/>
                  </a:lnTo>
                  <a:lnTo>
                    <a:pt x="1831410" y="165118"/>
                  </a:lnTo>
                  <a:lnTo>
                    <a:pt x="1873990" y="175985"/>
                  </a:lnTo>
                  <a:lnTo>
                    <a:pt x="1915464" y="187122"/>
                  </a:lnTo>
                  <a:lnTo>
                    <a:pt x="1955778" y="198521"/>
                  </a:lnTo>
                  <a:lnTo>
                    <a:pt x="1994881" y="210176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2" name="object 36">
              <a:extLst>
                <a:ext uri="{FF2B5EF4-FFF2-40B4-BE49-F238E27FC236}">
                  <a16:creationId xmlns:a16="http://schemas.microsoft.com/office/drawing/2014/main" id="{99170919-5E3C-9987-2FCA-DAB68D7D5567}"/>
                </a:ext>
              </a:extLst>
            </p:cNvPr>
            <p:cNvSpPr/>
            <p:nvPr/>
          </p:nvSpPr>
          <p:spPr>
            <a:xfrm>
              <a:off x="4819473" y="4674189"/>
              <a:ext cx="137086" cy="119598"/>
            </a:xfrm>
            <a:custGeom>
              <a:avLst/>
              <a:gdLst/>
              <a:ahLst/>
              <a:cxnLst/>
              <a:rect l="l" t="t" r="r" b="b"/>
              <a:pathLst>
                <a:path w="129539" h="91439">
                  <a:moveTo>
                    <a:pt x="121724" y="0"/>
                  </a:moveTo>
                  <a:lnTo>
                    <a:pt x="0" y="56207"/>
                  </a:lnTo>
                  <a:lnTo>
                    <a:pt x="129378" y="91368"/>
                  </a:lnTo>
                  <a:lnTo>
                    <a:pt x="78353" y="49642"/>
                  </a:lnTo>
                  <a:lnTo>
                    <a:pt x="121724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E3D95D83-ECA0-8B17-3544-3C0FA40C29CE}"/>
              </a:ext>
            </a:extLst>
          </p:cNvPr>
          <p:cNvGrpSpPr/>
          <p:nvPr/>
        </p:nvGrpSpPr>
        <p:grpSpPr>
          <a:xfrm>
            <a:off x="3106534" y="2162116"/>
            <a:ext cx="1386022" cy="554386"/>
            <a:chOff x="5122199" y="3565490"/>
            <a:chExt cx="2285653" cy="914224"/>
          </a:xfrm>
        </p:grpSpPr>
        <p:sp>
          <p:nvSpPr>
            <p:cNvPr id="53" name="object 37">
              <a:extLst>
                <a:ext uri="{FF2B5EF4-FFF2-40B4-BE49-F238E27FC236}">
                  <a16:creationId xmlns:a16="http://schemas.microsoft.com/office/drawing/2014/main" id="{3205AACE-5FB3-04E3-DD4D-76C7FAA08FD4}"/>
                </a:ext>
              </a:extLst>
            </p:cNvPr>
            <p:cNvSpPr/>
            <p:nvPr/>
          </p:nvSpPr>
          <p:spPr>
            <a:xfrm>
              <a:off x="5189733" y="3622435"/>
              <a:ext cx="2218119" cy="857279"/>
            </a:xfrm>
            <a:custGeom>
              <a:avLst/>
              <a:gdLst/>
              <a:ahLst/>
              <a:cxnLst/>
              <a:rect l="l" t="t" r="r" b="b"/>
              <a:pathLst>
                <a:path w="1828800" h="366395">
                  <a:moveTo>
                    <a:pt x="0" y="1663"/>
                  </a:moveTo>
                  <a:lnTo>
                    <a:pt x="46896" y="434"/>
                  </a:lnTo>
                  <a:lnTo>
                    <a:pt x="94620" y="0"/>
                  </a:lnTo>
                  <a:lnTo>
                    <a:pt x="143112" y="344"/>
                  </a:lnTo>
                  <a:lnTo>
                    <a:pt x="192315" y="1453"/>
                  </a:lnTo>
                  <a:lnTo>
                    <a:pt x="242168" y="3310"/>
                  </a:lnTo>
                  <a:lnTo>
                    <a:pt x="292613" y="5901"/>
                  </a:lnTo>
                  <a:lnTo>
                    <a:pt x="343592" y="9209"/>
                  </a:lnTo>
                  <a:lnTo>
                    <a:pt x="395045" y="13220"/>
                  </a:lnTo>
                  <a:lnTo>
                    <a:pt x="446913" y="17918"/>
                  </a:lnTo>
                  <a:lnTo>
                    <a:pt x="499138" y="23288"/>
                  </a:lnTo>
                  <a:lnTo>
                    <a:pt x="551660" y="29315"/>
                  </a:lnTo>
                  <a:lnTo>
                    <a:pt x="604420" y="35982"/>
                  </a:lnTo>
                  <a:lnTo>
                    <a:pt x="657361" y="43276"/>
                  </a:lnTo>
                  <a:lnTo>
                    <a:pt x="710422" y="51179"/>
                  </a:lnTo>
                  <a:lnTo>
                    <a:pt x="763545" y="59678"/>
                  </a:lnTo>
                  <a:lnTo>
                    <a:pt x="816671" y="68757"/>
                  </a:lnTo>
                  <a:lnTo>
                    <a:pt x="869741" y="78399"/>
                  </a:lnTo>
                  <a:lnTo>
                    <a:pt x="922696" y="88591"/>
                  </a:lnTo>
                  <a:lnTo>
                    <a:pt x="975477" y="99317"/>
                  </a:lnTo>
                  <a:lnTo>
                    <a:pt x="1028026" y="110561"/>
                  </a:lnTo>
                  <a:lnTo>
                    <a:pt x="1080283" y="122307"/>
                  </a:lnTo>
                  <a:lnTo>
                    <a:pt x="1132190" y="134542"/>
                  </a:lnTo>
                  <a:lnTo>
                    <a:pt x="1183687" y="147248"/>
                  </a:lnTo>
                  <a:lnTo>
                    <a:pt x="1234716" y="160412"/>
                  </a:lnTo>
                  <a:lnTo>
                    <a:pt x="1285218" y="174016"/>
                  </a:lnTo>
                  <a:lnTo>
                    <a:pt x="1335134" y="188048"/>
                  </a:lnTo>
                  <a:lnTo>
                    <a:pt x="1384405" y="202489"/>
                  </a:lnTo>
                  <a:lnTo>
                    <a:pt x="1432971" y="217327"/>
                  </a:lnTo>
                  <a:lnTo>
                    <a:pt x="1480775" y="232544"/>
                  </a:lnTo>
                  <a:lnTo>
                    <a:pt x="1527758" y="248126"/>
                  </a:lnTo>
                  <a:lnTo>
                    <a:pt x="1573859" y="264058"/>
                  </a:lnTo>
                  <a:lnTo>
                    <a:pt x="1619021" y="280323"/>
                  </a:lnTo>
                  <a:lnTo>
                    <a:pt x="1663185" y="296907"/>
                  </a:lnTo>
                  <a:lnTo>
                    <a:pt x="1706291" y="313795"/>
                  </a:lnTo>
                  <a:lnTo>
                    <a:pt x="1748281" y="330970"/>
                  </a:lnTo>
                  <a:lnTo>
                    <a:pt x="1789096" y="348418"/>
                  </a:lnTo>
                  <a:lnTo>
                    <a:pt x="1828677" y="366124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4" name="object 38">
              <a:extLst>
                <a:ext uri="{FF2B5EF4-FFF2-40B4-BE49-F238E27FC236}">
                  <a16:creationId xmlns:a16="http://schemas.microsoft.com/office/drawing/2014/main" id="{B024C2F4-C0B5-A9F9-05B2-F7F0D5E6BE7E}"/>
                </a:ext>
              </a:extLst>
            </p:cNvPr>
            <p:cNvSpPr/>
            <p:nvPr/>
          </p:nvSpPr>
          <p:spPr>
            <a:xfrm>
              <a:off x="5122199" y="3565490"/>
              <a:ext cx="135071" cy="120429"/>
            </a:xfrm>
            <a:custGeom>
              <a:avLst/>
              <a:gdLst/>
              <a:ahLst/>
              <a:cxnLst/>
              <a:rect l="l" t="t" r="r" b="b"/>
              <a:pathLst>
                <a:path w="127635" h="92075">
                  <a:moveTo>
                    <a:pt x="124299" y="0"/>
                  </a:moveTo>
                  <a:lnTo>
                    <a:pt x="0" y="50239"/>
                  </a:lnTo>
                  <a:lnTo>
                    <a:pt x="127524" y="91641"/>
                  </a:lnTo>
                  <a:lnTo>
                    <a:pt x="78583" y="47474"/>
                  </a:lnTo>
                  <a:lnTo>
                    <a:pt x="124299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F69D450C-1B43-2467-C4FE-AE31F9C2EAE3}"/>
              </a:ext>
            </a:extLst>
          </p:cNvPr>
          <p:cNvGrpSpPr/>
          <p:nvPr/>
        </p:nvGrpSpPr>
        <p:grpSpPr>
          <a:xfrm>
            <a:off x="2201093" y="1544408"/>
            <a:ext cx="2397554" cy="619934"/>
            <a:chOff x="3629060" y="2546843"/>
            <a:chExt cx="3953744" cy="1022317"/>
          </a:xfrm>
        </p:grpSpPr>
        <p:sp>
          <p:nvSpPr>
            <p:cNvPr id="55" name="object 39">
              <a:extLst>
                <a:ext uri="{FF2B5EF4-FFF2-40B4-BE49-F238E27FC236}">
                  <a16:creationId xmlns:a16="http://schemas.microsoft.com/office/drawing/2014/main" id="{842C5527-E636-47FF-33B5-632B4B8969A1}"/>
                </a:ext>
              </a:extLst>
            </p:cNvPr>
            <p:cNvSpPr/>
            <p:nvPr/>
          </p:nvSpPr>
          <p:spPr>
            <a:xfrm>
              <a:off x="3712122" y="2594932"/>
              <a:ext cx="3870682" cy="974228"/>
            </a:xfrm>
            <a:custGeom>
              <a:avLst/>
              <a:gdLst/>
              <a:ahLst/>
              <a:cxnLst/>
              <a:rect l="l" t="t" r="r" b="b"/>
              <a:pathLst>
                <a:path w="3657600" h="744854">
                  <a:moveTo>
                    <a:pt x="0" y="11806"/>
                  </a:moveTo>
                  <a:lnTo>
                    <a:pt x="53046" y="8876"/>
                  </a:lnTo>
                  <a:lnTo>
                    <a:pt x="106340" y="6369"/>
                  </a:lnTo>
                  <a:lnTo>
                    <a:pt x="159866" y="4280"/>
                  </a:lnTo>
                  <a:lnTo>
                    <a:pt x="213610" y="2607"/>
                  </a:lnTo>
                  <a:lnTo>
                    <a:pt x="267555" y="1346"/>
                  </a:lnTo>
                  <a:lnTo>
                    <a:pt x="321686" y="494"/>
                  </a:lnTo>
                  <a:lnTo>
                    <a:pt x="375989" y="46"/>
                  </a:lnTo>
                  <a:lnTo>
                    <a:pt x="430447" y="0"/>
                  </a:lnTo>
                  <a:lnTo>
                    <a:pt x="485045" y="351"/>
                  </a:lnTo>
                  <a:lnTo>
                    <a:pt x="539768" y="1096"/>
                  </a:lnTo>
                  <a:lnTo>
                    <a:pt x="594601" y="2233"/>
                  </a:lnTo>
                  <a:lnTo>
                    <a:pt x="649527" y="3756"/>
                  </a:lnTo>
                  <a:lnTo>
                    <a:pt x="704533" y="5663"/>
                  </a:lnTo>
                  <a:lnTo>
                    <a:pt x="759601" y="7950"/>
                  </a:lnTo>
                  <a:lnTo>
                    <a:pt x="814718" y="10613"/>
                  </a:lnTo>
                  <a:lnTo>
                    <a:pt x="869867" y="13650"/>
                  </a:lnTo>
                  <a:lnTo>
                    <a:pt x="925034" y="17056"/>
                  </a:lnTo>
                  <a:lnTo>
                    <a:pt x="980202" y="20828"/>
                  </a:lnTo>
                  <a:lnTo>
                    <a:pt x="1035357" y="24962"/>
                  </a:lnTo>
                  <a:lnTo>
                    <a:pt x="1090483" y="29455"/>
                  </a:lnTo>
                  <a:lnTo>
                    <a:pt x="1145564" y="34303"/>
                  </a:lnTo>
                  <a:lnTo>
                    <a:pt x="1200586" y="39503"/>
                  </a:lnTo>
                  <a:lnTo>
                    <a:pt x="1255533" y="45051"/>
                  </a:lnTo>
                  <a:lnTo>
                    <a:pt x="1310389" y="50944"/>
                  </a:lnTo>
                  <a:lnTo>
                    <a:pt x="1365140" y="57178"/>
                  </a:lnTo>
                  <a:lnTo>
                    <a:pt x="1419769" y="63750"/>
                  </a:lnTo>
                  <a:lnTo>
                    <a:pt x="1474262" y="70655"/>
                  </a:lnTo>
                  <a:lnTo>
                    <a:pt x="1528604" y="77891"/>
                  </a:lnTo>
                  <a:lnTo>
                    <a:pt x="1582777" y="85454"/>
                  </a:lnTo>
                  <a:lnTo>
                    <a:pt x="1636768" y="93341"/>
                  </a:lnTo>
                  <a:lnTo>
                    <a:pt x="1690562" y="101547"/>
                  </a:lnTo>
                  <a:lnTo>
                    <a:pt x="1744141" y="110069"/>
                  </a:lnTo>
                  <a:lnTo>
                    <a:pt x="1797492" y="118905"/>
                  </a:lnTo>
                  <a:lnTo>
                    <a:pt x="1850599" y="128049"/>
                  </a:lnTo>
                  <a:lnTo>
                    <a:pt x="1903446" y="137499"/>
                  </a:lnTo>
                  <a:lnTo>
                    <a:pt x="1956019" y="147252"/>
                  </a:lnTo>
                  <a:lnTo>
                    <a:pt x="2008301" y="157303"/>
                  </a:lnTo>
                  <a:lnTo>
                    <a:pt x="2060277" y="167649"/>
                  </a:lnTo>
                  <a:lnTo>
                    <a:pt x="2111932" y="178286"/>
                  </a:lnTo>
                  <a:lnTo>
                    <a:pt x="2163252" y="189212"/>
                  </a:lnTo>
                  <a:lnTo>
                    <a:pt x="2214219" y="200421"/>
                  </a:lnTo>
                  <a:lnTo>
                    <a:pt x="2264819" y="211912"/>
                  </a:lnTo>
                  <a:lnTo>
                    <a:pt x="2315036" y="223680"/>
                  </a:lnTo>
                  <a:lnTo>
                    <a:pt x="2364856" y="235722"/>
                  </a:lnTo>
                  <a:lnTo>
                    <a:pt x="2414263" y="248035"/>
                  </a:lnTo>
                  <a:lnTo>
                    <a:pt x="2463240" y="260614"/>
                  </a:lnTo>
                  <a:lnTo>
                    <a:pt x="2511774" y="273456"/>
                  </a:lnTo>
                  <a:lnTo>
                    <a:pt x="2559848" y="286558"/>
                  </a:lnTo>
                  <a:lnTo>
                    <a:pt x="2607448" y="299916"/>
                  </a:lnTo>
                  <a:lnTo>
                    <a:pt x="2654557" y="313526"/>
                  </a:lnTo>
                  <a:lnTo>
                    <a:pt x="2701161" y="327385"/>
                  </a:lnTo>
                  <a:lnTo>
                    <a:pt x="2747244" y="341490"/>
                  </a:lnTo>
                  <a:lnTo>
                    <a:pt x="2792791" y="355837"/>
                  </a:lnTo>
                  <a:lnTo>
                    <a:pt x="2837786" y="370423"/>
                  </a:lnTo>
                  <a:lnTo>
                    <a:pt x="2882215" y="385243"/>
                  </a:lnTo>
                  <a:lnTo>
                    <a:pt x="2926060" y="400294"/>
                  </a:lnTo>
                  <a:lnTo>
                    <a:pt x="2969308" y="415573"/>
                  </a:lnTo>
                  <a:lnTo>
                    <a:pt x="3011943" y="431077"/>
                  </a:lnTo>
                  <a:lnTo>
                    <a:pt x="3053950" y="446801"/>
                  </a:lnTo>
                  <a:lnTo>
                    <a:pt x="3095312" y="462742"/>
                  </a:lnTo>
                  <a:lnTo>
                    <a:pt x="3136015" y="478897"/>
                  </a:lnTo>
                  <a:lnTo>
                    <a:pt x="3176044" y="495262"/>
                  </a:lnTo>
                  <a:lnTo>
                    <a:pt x="3215382" y="511833"/>
                  </a:lnTo>
                  <a:lnTo>
                    <a:pt x="3254016" y="528608"/>
                  </a:lnTo>
                  <a:lnTo>
                    <a:pt x="3291928" y="545582"/>
                  </a:lnTo>
                  <a:lnTo>
                    <a:pt x="3329104" y="562751"/>
                  </a:lnTo>
                  <a:lnTo>
                    <a:pt x="3365529" y="580114"/>
                  </a:lnTo>
                  <a:lnTo>
                    <a:pt x="3401187" y="597664"/>
                  </a:lnTo>
                  <a:lnTo>
                    <a:pt x="3436063" y="615401"/>
                  </a:lnTo>
                  <a:lnTo>
                    <a:pt x="3470141" y="633319"/>
                  </a:lnTo>
                  <a:lnTo>
                    <a:pt x="3535843" y="669685"/>
                  </a:lnTo>
                  <a:lnTo>
                    <a:pt x="3598169" y="706737"/>
                  </a:lnTo>
                  <a:lnTo>
                    <a:pt x="3628029" y="725510"/>
                  </a:lnTo>
                  <a:lnTo>
                    <a:pt x="3656998" y="744444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6" name="object 40">
              <a:extLst>
                <a:ext uri="{FF2B5EF4-FFF2-40B4-BE49-F238E27FC236}">
                  <a16:creationId xmlns:a16="http://schemas.microsoft.com/office/drawing/2014/main" id="{B51E3F26-969D-265E-CE52-C22AE2F972BA}"/>
                </a:ext>
              </a:extLst>
            </p:cNvPr>
            <p:cNvSpPr/>
            <p:nvPr/>
          </p:nvSpPr>
          <p:spPr>
            <a:xfrm>
              <a:off x="3629060" y="2546843"/>
              <a:ext cx="136415" cy="120429"/>
            </a:xfrm>
            <a:custGeom>
              <a:avLst/>
              <a:gdLst/>
              <a:ahLst/>
              <a:cxnLst/>
              <a:rect l="l" t="t" r="r" b="b"/>
              <a:pathLst>
                <a:path w="128904" h="92075">
                  <a:moveTo>
                    <a:pt x="123053" y="0"/>
                  </a:moveTo>
                  <a:lnTo>
                    <a:pt x="0" y="53233"/>
                  </a:lnTo>
                  <a:lnTo>
                    <a:pt x="128488" y="91526"/>
                  </a:lnTo>
                  <a:lnTo>
                    <a:pt x="78489" y="48574"/>
                  </a:lnTo>
                  <a:lnTo>
                    <a:pt x="123053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Título 5">
            <a:extLst>
              <a:ext uri="{FF2B5EF4-FFF2-40B4-BE49-F238E27FC236}">
                <a16:creationId xmlns:a16="http://schemas.microsoft.com/office/drawing/2014/main" id="{936F7904-8935-C10C-09E8-E363D586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Cooperativismo:</a:t>
            </a:r>
            <a:br>
              <a:rPr lang="pt-BR"/>
            </a:br>
            <a:r>
              <a:rPr lang="pt-BR"/>
              <a:t>o que nos </a:t>
            </a:r>
            <a:r>
              <a:rPr lang="pt-BR">
                <a:solidFill>
                  <a:srgbClr val="5982D2"/>
                </a:solidFill>
              </a:rPr>
              <a:t>diferencia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47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22A6589-CE08-F494-1DF4-5401F358D5D2}"/>
              </a:ext>
            </a:extLst>
          </p:cNvPr>
          <p:cNvSpPr/>
          <p:nvPr/>
        </p:nvSpPr>
        <p:spPr>
          <a:xfrm>
            <a:off x="759052" y="2063287"/>
            <a:ext cx="9484405" cy="3272850"/>
          </a:xfrm>
          <a:prstGeom prst="roundRect">
            <a:avLst>
              <a:gd name="adj" fmla="val 7736"/>
            </a:avLst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norit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DE2E2F6-3E1E-3ECF-BBB6-1862064A4428}"/>
              </a:ext>
            </a:extLst>
          </p:cNvPr>
          <p:cNvSpPr txBox="1"/>
          <p:nvPr/>
        </p:nvSpPr>
        <p:spPr>
          <a:xfrm>
            <a:off x="952947" y="2325986"/>
            <a:ext cx="909661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“Art. 146. Cabe à lei complementar: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(...)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III - estabelecer normas gerais em matéria de legislação tributária, especialmente sobre: (...)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c) </a:t>
            </a:r>
            <a:r>
              <a:rPr kumimoji="0" lang="pt-BR" sz="2400" b="1" i="1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adequado tratamento tributário ao ato cooperativo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praticado pelas sociedades cooperativas, </a:t>
            </a:r>
            <a:r>
              <a:rPr kumimoji="0" lang="pt-BR" sz="2400" b="1" i="1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inclusive em relação aos tributos previstos nos </a:t>
            </a:r>
            <a:r>
              <a:rPr kumimoji="0" lang="pt-BR" sz="2400" b="1" i="1" u="sng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arts</a:t>
            </a:r>
            <a:r>
              <a:rPr kumimoji="0" lang="pt-BR" sz="2400" b="1" i="1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 156-A e 195, V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;”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B5C3135-0375-6713-EFD0-974A21C97B71}"/>
              </a:ext>
            </a:extLst>
          </p:cNvPr>
          <p:cNvSpPr txBox="1"/>
          <p:nvPr/>
        </p:nvSpPr>
        <p:spPr>
          <a:xfrm>
            <a:off x="5144390" y="5163831"/>
            <a:ext cx="4633028" cy="338554"/>
          </a:xfrm>
          <a:prstGeom prst="rect">
            <a:avLst/>
          </a:prstGeom>
          <a:solidFill>
            <a:srgbClr val="398CCB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norit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Constituição Federal – Pós EC 132/2023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E93C15D-7FA1-A27D-EF0B-FFC8964C3603}"/>
              </a:ext>
            </a:extLst>
          </p:cNvPr>
          <p:cNvSpPr txBox="1">
            <a:spLocks/>
          </p:cNvSpPr>
          <p:nvPr/>
        </p:nvSpPr>
        <p:spPr>
          <a:xfrm>
            <a:off x="759052" y="722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cap="small" dirty="0">
                <a:solidFill>
                  <a:srgbClr val="0B166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Cooperativismo na Constituição Federal</a:t>
            </a:r>
            <a:br>
              <a:rPr lang="pt-BR" dirty="0"/>
            </a:br>
            <a:endParaRPr lang="pt-BR" sz="2500" cap="small" dirty="0">
              <a:latin typeface="Tenorit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9CFA472-AA19-1F66-0A22-BA01EAC4FC48}"/>
              </a:ext>
            </a:extLst>
          </p:cNvPr>
          <p:cNvSpPr txBox="1"/>
          <p:nvPr/>
        </p:nvSpPr>
        <p:spPr>
          <a:xfrm>
            <a:off x="1462972" y="1907338"/>
            <a:ext cx="4633028" cy="338554"/>
          </a:xfrm>
          <a:prstGeom prst="rect">
            <a:avLst/>
          </a:prstGeom>
          <a:solidFill>
            <a:srgbClr val="171C6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Tenorit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Constituição Federal 1988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EF49108F-3EEA-84B9-4C1A-56DD3BB9F96E}"/>
              </a:ext>
            </a:extLst>
          </p:cNvPr>
          <p:cNvSpPr txBox="1">
            <a:spLocks/>
          </p:cNvSpPr>
          <p:nvPr/>
        </p:nvSpPr>
        <p:spPr>
          <a:xfrm>
            <a:off x="397691" y="296514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REFORMA TRIBUTÁRIA </a:t>
            </a:r>
            <a:endParaRPr lang="pt-BR" dirty="0"/>
          </a:p>
        </p:txBody>
      </p:sp>
      <p:sp>
        <p:nvSpPr>
          <p:cNvPr id="14" name="Espaço Reservado para Texto 9">
            <a:extLst>
              <a:ext uri="{FF2B5EF4-FFF2-40B4-BE49-F238E27FC236}">
                <a16:creationId xmlns:a16="http://schemas.microsoft.com/office/drawing/2014/main" id="{A8E36238-9908-3F5F-D596-931EB6198E8B}"/>
              </a:ext>
            </a:extLst>
          </p:cNvPr>
          <p:cNvSpPr txBox="1">
            <a:spLocks/>
          </p:cNvSpPr>
          <p:nvPr/>
        </p:nvSpPr>
        <p:spPr>
          <a:xfrm>
            <a:off x="3363686" y="296514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3EAA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3EAA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PEC 132/2023</a:t>
            </a:r>
          </a:p>
        </p:txBody>
      </p:sp>
    </p:spTree>
    <p:extLst>
      <p:ext uri="{BB962C8B-B14F-4D97-AF65-F5344CB8AC3E}">
        <p14:creationId xmlns:p14="http://schemas.microsoft.com/office/powerpoint/2010/main" val="4133177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51F6DECF-F2C1-6938-033E-13DDE21E8C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8467" y="6422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cap="small" dirty="0">
                <a:solidFill>
                  <a:srgbClr val="0B166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Cooperativismo na Constituição Federal</a:t>
            </a:r>
            <a:br>
              <a:rPr lang="pt-BR" dirty="0"/>
            </a:br>
            <a:endParaRPr lang="pt-BR" sz="2500" cap="small" dirty="0">
              <a:latin typeface="Tenorit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DE2E2F6-3E1E-3ECF-BBB6-1862064A4428}"/>
              </a:ext>
            </a:extLst>
          </p:cNvPr>
          <p:cNvSpPr txBox="1"/>
          <p:nvPr/>
        </p:nvSpPr>
        <p:spPr>
          <a:xfrm>
            <a:off x="608469" y="1515333"/>
            <a:ext cx="61150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CONSTITUIÇÃO FEDERAL – PÓS EC 132/2023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egoI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Art. 156-A. (...)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§ 6° Lei complementar disporá sobre os </a:t>
            </a:r>
            <a:r>
              <a:rPr kumimoji="0" lang="pt-BR" sz="18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regimes específicos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de tributação para: (...)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egoI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III. sociedades cooperativas, que será optativo, com  vistas a assegurar sua competitividade, observados os princípios da livre concorrência e da isonomia tributária, definindo, inclusive: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a) as hipóteses em que o imposto não incidirá sobre as operações realizadas entre a sociedade cooperativa e seus associados, entre estes e aquela e pelas sociedades cooperativas entre si quando associadas para a consecução dos objetivos sociais; 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b) o regime de aproveitamento do crédito das etapas anteriores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47CBEB0D-C26A-7BB9-EC13-066CD52C5174}"/>
              </a:ext>
            </a:extLst>
          </p:cNvPr>
          <p:cNvSpPr txBox="1">
            <a:spLocks/>
          </p:cNvSpPr>
          <p:nvPr/>
        </p:nvSpPr>
        <p:spPr>
          <a:xfrm>
            <a:off x="7099300" y="2070100"/>
            <a:ext cx="4487862" cy="2548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Será optativo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para as cooperativas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;</a:t>
            </a: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D7A8E0EB-5882-B5D2-EBC5-56D9CD460481}"/>
              </a:ext>
            </a:extLst>
          </p:cNvPr>
          <p:cNvSpPr txBox="1">
            <a:spLocks/>
          </p:cNvSpPr>
          <p:nvPr/>
        </p:nvSpPr>
        <p:spPr>
          <a:xfrm>
            <a:off x="7099300" y="2509389"/>
            <a:ext cx="4487862" cy="5942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Respeitará a competitividade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das cooperativas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F305F30A-2A5E-C147-48A8-B7C5DBD9AF09}"/>
              </a:ext>
            </a:extLst>
          </p:cNvPr>
          <p:cNvSpPr txBox="1">
            <a:spLocks/>
          </p:cNvSpPr>
          <p:nvPr/>
        </p:nvSpPr>
        <p:spPr>
          <a:xfrm>
            <a:off x="7117944" y="3197862"/>
            <a:ext cx="4615319" cy="9207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Não incidirá sobre o ato cooperativo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das cooperativas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(constitucionalização do conceito)</a:t>
            </a:r>
          </a:p>
        </p:txBody>
      </p:sp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C134FC68-4B9B-9DD2-4BC0-B5188DE3FCCC}"/>
              </a:ext>
            </a:extLst>
          </p:cNvPr>
          <p:cNvSpPr txBox="1">
            <a:spLocks/>
          </p:cNvSpPr>
          <p:nvPr/>
        </p:nvSpPr>
        <p:spPr>
          <a:xfrm>
            <a:off x="7077049" y="4128612"/>
            <a:ext cx="4532363" cy="14077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Possibilidade de aproveitamento de crédito das etapas anteriores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4A0DDD7B-1D93-32F5-CD25-B6B90BC93E41}"/>
              </a:ext>
            </a:extLst>
          </p:cNvPr>
          <p:cNvSpPr/>
          <p:nvPr/>
        </p:nvSpPr>
        <p:spPr>
          <a:xfrm>
            <a:off x="4290930" y="3169396"/>
            <a:ext cx="1010317" cy="381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C327E31A-BF41-8BBD-26DA-D30F8FF19737}"/>
              </a:ext>
            </a:extLst>
          </p:cNvPr>
          <p:cNvSpPr/>
          <p:nvPr/>
        </p:nvSpPr>
        <p:spPr>
          <a:xfrm>
            <a:off x="1983232" y="3450412"/>
            <a:ext cx="1840475" cy="36804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5FD49D7-CE72-6947-A97A-AD93E09B4C9D}"/>
              </a:ext>
            </a:extLst>
          </p:cNvPr>
          <p:cNvSpPr/>
          <p:nvPr/>
        </p:nvSpPr>
        <p:spPr>
          <a:xfrm>
            <a:off x="4398524" y="4260692"/>
            <a:ext cx="1335024" cy="3810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have Esquerda 15">
            <a:extLst>
              <a:ext uri="{FF2B5EF4-FFF2-40B4-BE49-F238E27FC236}">
                <a16:creationId xmlns:a16="http://schemas.microsoft.com/office/drawing/2014/main" id="{5538014E-C694-B4E6-F24D-AEB87C055F9F}"/>
              </a:ext>
            </a:extLst>
          </p:cNvPr>
          <p:cNvSpPr/>
          <p:nvPr/>
        </p:nvSpPr>
        <p:spPr>
          <a:xfrm rot="16200000">
            <a:off x="4241281" y="3638690"/>
            <a:ext cx="273847" cy="4609348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id="{AF8AEFFF-60CD-9714-B92C-CD9650893B74}"/>
              </a:ext>
            </a:extLst>
          </p:cNvPr>
          <p:cNvSpPr txBox="1">
            <a:spLocks/>
          </p:cNvSpPr>
          <p:nvPr/>
        </p:nvSpPr>
        <p:spPr>
          <a:xfrm>
            <a:off x="6084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REFORMA TRIBUTÁRIA 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7DB3578C-4A89-3985-410F-4712A23A94D3}"/>
              </a:ext>
            </a:extLst>
          </p:cNvPr>
          <p:cNvSpPr txBox="1">
            <a:spLocks/>
          </p:cNvSpPr>
          <p:nvPr/>
        </p:nvSpPr>
        <p:spPr>
          <a:xfrm>
            <a:off x="352624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3EAA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3EAA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PEC 132/2023</a:t>
            </a:r>
          </a:p>
        </p:txBody>
      </p:sp>
    </p:spTree>
    <p:extLst>
      <p:ext uri="{BB962C8B-B14F-4D97-AF65-F5344CB8AC3E}">
        <p14:creationId xmlns:p14="http://schemas.microsoft.com/office/powerpoint/2010/main" val="2541146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083A9-E912-0B7D-1062-89265B941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9A9CCF-2B14-0053-F5E0-2EE21242F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REFORMA TRIBUTÁRIA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350B29-B5DB-5BD8-E77F-CEEC5D9D98CE}"/>
              </a:ext>
            </a:extLst>
          </p:cNvPr>
          <p:cNvSpPr txBox="1"/>
          <p:nvPr/>
        </p:nvSpPr>
        <p:spPr>
          <a:xfrm>
            <a:off x="387103" y="1574816"/>
            <a:ext cx="105746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2000" b="1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OBJETIVOS E PROPOSTAS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F577538-7880-E172-3EF3-45085682455D}"/>
              </a:ext>
            </a:extLst>
          </p:cNvPr>
          <p:cNvSpPr txBox="1"/>
          <p:nvPr/>
        </p:nvSpPr>
        <p:spPr>
          <a:xfrm>
            <a:off x="464352" y="2186515"/>
            <a:ext cx="737257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rgbClr val="003EAA"/>
              </a:buClr>
              <a:buFont typeface="+mj-lt"/>
              <a:buAutoNum type="alphaLcPeriod"/>
            </a:pPr>
            <a:r>
              <a:rPr lang="pt-BR" sz="2000" u="sng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Preservar as adequações</a:t>
            </a:r>
            <a:r>
              <a:rPr lang="pt-BR" sz="2000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pt-BR" sz="2000" dirty="0">
                <a:solidFill>
                  <a:srgbClr val="171C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realizadas na Câmara dos Deputados e </a:t>
            </a:r>
            <a:r>
              <a:rPr lang="pt-BR" sz="2000" u="sng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implementar ajustes redacionais </a:t>
            </a:r>
            <a:r>
              <a:rPr lang="pt-BR" sz="2000" dirty="0">
                <a:solidFill>
                  <a:srgbClr val="171C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para garantir </a:t>
            </a:r>
            <a:r>
              <a:rPr lang="pt-BR" sz="2000" u="sng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segurança jurídica</a:t>
            </a:r>
            <a:r>
              <a:rPr lang="pt-BR" sz="2000" dirty="0">
                <a:solidFill>
                  <a:srgbClr val="171C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as operações das cooperativas</a:t>
            </a:r>
          </a:p>
          <a:p>
            <a:pPr algn="just">
              <a:spcBef>
                <a:spcPts val="1000"/>
              </a:spcBef>
              <a:buClr>
                <a:srgbClr val="003EAA"/>
              </a:buClr>
            </a:pPr>
            <a:endParaRPr lang="pt-BR" sz="1100" dirty="0">
              <a:solidFill>
                <a:srgbClr val="171C66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447675" indent="-180975" algn="just" rtl="0" fontAlgn="base">
              <a:spcAft>
                <a:spcPts val="200"/>
              </a:spcAft>
              <a:buClr>
                <a:srgbClr val="7295FB"/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rgbClr val="00206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Detalhamento de todas as operações entre cooperativa e cooperado com alíquota zero</a:t>
            </a:r>
          </a:p>
          <a:p>
            <a:pPr marL="447675" indent="-180975" algn="just" rtl="0" fontAlgn="base">
              <a:spcAft>
                <a:spcPts val="200"/>
              </a:spcAft>
              <a:buClr>
                <a:srgbClr val="7295FB"/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rgbClr val="00206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Garantia expressa de apropriação e repasse de créditos das etapas anteriores</a:t>
            </a:r>
          </a:p>
          <a:p>
            <a:pPr marL="447675" indent="-180975" algn="just" fontAlgn="base">
              <a:spcAft>
                <a:spcPts val="200"/>
              </a:spcAft>
              <a:buClr>
                <a:srgbClr val="7295FB"/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rgbClr val="00206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Aplicação cumulativa do regime específico das cooperativas com os regimes diferenciados, específicos ou favorecidos </a:t>
            </a:r>
          </a:p>
          <a:p>
            <a:pPr marL="447675" indent="-180975" algn="just" fontAlgn="base">
              <a:spcAft>
                <a:spcPts val="200"/>
              </a:spcAft>
              <a:buClr>
                <a:srgbClr val="7295FB"/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rgbClr val="00206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Previsão expressa de não incidência sobre a remuneração ao capital pago aos cooperados</a:t>
            </a:r>
          </a:p>
          <a:p>
            <a:pPr marL="447675" indent="-180975" algn="just">
              <a:spcAft>
                <a:spcPts val="200"/>
              </a:spcAft>
              <a:buClr>
                <a:srgbClr val="7295FB"/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rgbClr val="00206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Assegurar expressamente a não incidência às sobras Alcance do diferimento no fornecimento de insumos agropecuários a não cooperados</a:t>
            </a:r>
          </a:p>
          <a:p>
            <a:pPr marL="266700" algn="just">
              <a:spcAft>
                <a:spcPts val="200"/>
              </a:spcAft>
              <a:buClr>
                <a:srgbClr val="7295FB"/>
              </a:buClr>
            </a:pPr>
            <a:endParaRPr lang="pt-BR" sz="1600" dirty="0"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5" name="Espaço Reservado para Texto 9">
            <a:extLst>
              <a:ext uri="{FF2B5EF4-FFF2-40B4-BE49-F238E27FC236}">
                <a16:creationId xmlns:a16="http://schemas.microsoft.com/office/drawing/2014/main" id="{2C7F64BA-3D5C-AFAB-B481-AAA10C95D294}"/>
              </a:ext>
            </a:extLst>
          </p:cNvPr>
          <p:cNvSpPr txBox="1">
            <a:spLocks/>
          </p:cNvSpPr>
          <p:nvPr/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3EAA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3EAA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Próximos Passos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B4782DE-B447-99E5-B663-602663B85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8"/>
          <a:stretch/>
        </p:blipFill>
        <p:spPr bwMode="auto">
          <a:xfrm>
            <a:off x="7968453" y="2120529"/>
            <a:ext cx="3845355" cy="372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2FA304B-7BD0-D000-ABE6-137679FCA238}"/>
              </a:ext>
            </a:extLst>
          </p:cNvPr>
          <p:cNvSpPr txBox="1">
            <a:spLocks/>
          </p:cNvSpPr>
          <p:nvPr/>
        </p:nvSpPr>
        <p:spPr>
          <a:xfrm>
            <a:off x="387103" y="6493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cap="small" dirty="0">
                <a:solidFill>
                  <a:srgbClr val="0B166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Cooperativismo na Regulamentação do IBS e da CBS</a:t>
            </a:r>
            <a:br>
              <a:rPr lang="pt-BR" dirty="0"/>
            </a:br>
            <a:endParaRPr lang="pt-BR" sz="2500" cap="small" dirty="0">
              <a:latin typeface="Tenorit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29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083A9-E912-0B7D-1062-89265B941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9A9CCF-2B14-0053-F5E0-2EE21242F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REFORMA TRIBUTÁRIA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350B29-B5DB-5BD8-E77F-CEEC5D9D98CE}"/>
              </a:ext>
            </a:extLst>
          </p:cNvPr>
          <p:cNvSpPr txBox="1"/>
          <p:nvPr/>
        </p:nvSpPr>
        <p:spPr>
          <a:xfrm>
            <a:off x="397652" y="1376792"/>
            <a:ext cx="10574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2400" b="1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OBJETIVOS E PROPOSTAS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F577538-7880-E172-3EF3-45085682455D}"/>
              </a:ext>
            </a:extLst>
          </p:cNvPr>
          <p:cNvSpPr txBox="1"/>
          <p:nvPr/>
        </p:nvSpPr>
        <p:spPr>
          <a:xfrm>
            <a:off x="462819" y="2316238"/>
            <a:ext cx="7372573" cy="2934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rgbClr val="003EAA"/>
              </a:buClr>
              <a:buFontTx/>
              <a:buAutoNum type="alphaLcPeriod" startAt="2"/>
            </a:pPr>
            <a:r>
              <a:rPr lang="pt-BR" sz="2400" dirty="0">
                <a:solidFill>
                  <a:srgbClr val="171C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Garantir a aplicação do regime específico também as operações com </a:t>
            </a:r>
            <a:r>
              <a:rPr lang="pt-BR" sz="2400" u="sng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cooperados não sujeitos aos regime regular</a:t>
            </a:r>
          </a:p>
          <a:p>
            <a:pPr marL="342900" indent="-342900" algn="just">
              <a:spcBef>
                <a:spcPts val="1000"/>
              </a:spcBef>
              <a:buClr>
                <a:srgbClr val="003EAA"/>
              </a:buClr>
              <a:buFontTx/>
              <a:buAutoNum type="alphaLcPeriod" startAt="2"/>
            </a:pPr>
            <a:endParaRPr lang="pt-BR" sz="2400" dirty="0">
              <a:solidFill>
                <a:srgbClr val="171C66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1000"/>
              </a:spcBef>
              <a:buClr>
                <a:srgbClr val="003EAA"/>
              </a:buClr>
              <a:buFontTx/>
              <a:buAutoNum type="alphaLcPeriod" startAt="2"/>
            </a:pPr>
            <a:r>
              <a:rPr lang="pt-BR" sz="2400" dirty="0">
                <a:solidFill>
                  <a:srgbClr val="171C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Permitir a </a:t>
            </a:r>
            <a:r>
              <a:rPr lang="pt-BR" sz="2400" u="sng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dedução integral do repasse de honorários aos cooperados </a:t>
            </a:r>
            <a:r>
              <a:rPr lang="pt-BR" sz="2400" dirty="0">
                <a:solidFill>
                  <a:srgbClr val="171C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nas cooperativas operadoras de planos de saúde</a:t>
            </a:r>
          </a:p>
        </p:txBody>
      </p:sp>
      <p:sp>
        <p:nvSpPr>
          <p:cNvPr id="5" name="Espaço Reservado para Texto 9">
            <a:extLst>
              <a:ext uri="{FF2B5EF4-FFF2-40B4-BE49-F238E27FC236}">
                <a16:creationId xmlns:a16="http://schemas.microsoft.com/office/drawing/2014/main" id="{2C7F64BA-3D5C-AFAB-B481-AAA10C95D294}"/>
              </a:ext>
            </a:extLst>
          </p:cNvPr>
          <p:cNvSpPr txBox="1">
            <a:spLocks/>
          </p:cNvSpPr>
          <p:nvPr/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3EAA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3EAA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Próximos Passos</a:t>
            </a:r>
          </a:p>
        </p:txBody>
      </p:sp>
      <p:pic>
        <p:nvPicPr>
          <p:cNvPr id="3" name="Espaço Reservado para Imagem 4">
            <a:extLst>
              <a:ext uri="{FF2B5EF4-FFF2-40B4-BE49-F238E27FC236}">
                <a16:creationId xmlns:a16="http://schemas.microsoft.com/office/drawing/2014/main" id="{DDB9F568-08C7-1348-021E-DFA721498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5" t="164" r="-176" b="19471"/>
          <a:stretch/>
        </p:blipFill>
        <p:spPr>
          <a:xfrm>
            <a:off x="8166047" y="2083145"/>
            <a:ext cx="3371578" cy="3400324"/>
          </a:xfrm>
          <a:prstGeom prst="roundRect">
            <a:avLst>
              <a:gd name="adj" fmla="val 4208"/>
            </a:avLst>
          </a:prstGeom>
        </p:spPr>
      </p:pic>
    </p:spTree>
    <p:extLst>
      <p:ext uri="{BB962C8B-B14F-4D97-AF65-F5344CB8AC3E}">
        <p14:creationId xmlns:p14="http://schemas.microsoft.com/office/powerpoint/2010/main" val="669338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92981-C49A-50E2-7BE5-029DF83E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621846509"/>
      </p:ext>
    </p:extLst>
  </p:cSld>
  <p:clrMapOvr>
    <a:masterClrMapping/>
  </p:clrMapOvr>
</p:sld>
</file>

<file path=ppt/theme/theme1.xml><?xml version="1.0" encoding="utf-8"?>
<a:theme xmlns:a="http://schemas.openxmlformats.org/drawingml/2006/main" name="Sistema OCB - Modelo Apresentaçã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stema OCB - Modelo Apresentaçã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d208fd-82e6-49df-b196-25da1d6676ba">
      <Terms xmlns="http://schemas.microsoft.com/office/infopath/2007/PartnerControls"/>
    </lcf76f155ced4ddcb4097134ff3c332f>
    <TaxCatchAll xmlns="2bf29671-0c3d-43cd-8ba1-94719213135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24809C5CDDDC44A955DFA1D40B44EB" ma:contentTypeVersion="18" ma:contentTypeDescription="Crie um novo documento." ma:contentTypeScope="" ma:versionID="b3390c2dd8d65dae262a9568e8e0b0ec">
  <xsd:schema xmlns:xsd="http://www.w3.org/2001/XMLSchema" xmlns:xs="http://www.w3.org/2001/XMLSchema" xmlns:p="http://schemas.microsoft.com/office/2006/metadata/properties" xmlns:ns2="8cd208fd-82e6-49df-b196-25da1d6676ba" xmlns:ns3="2bf29671-0c3d-43cd-8ba1-947192131359" targetNamespace="http://schemas.microsoft.com/office/2006/metadata/properties" ma:root="true" ma:fieldsID="bdd765803052322354439935274a4961" ns2:_="" ns3:_="">
    <xsd:import namespace="8cd208fd-82e6-49df-b196-25da1d6676ba"/>
    <xsd:import namespace="2bf29671-0c3d-43cd-8ba1-9471921313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208fd-82e6-49df-b196-25da1d6676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cd743f79-f374-44db-a6c2-25aed8e3f1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29671-0c3d-43cd-8ba1-94719213135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32fc1f7-983c-4eb8-8397-f8a725d9c478}" ma:internalName="TaxCatchAll" ma:showField="CatchAllData" ma:web="2bf29671-0c3d-43cd-8ba1-9471921313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9E7086-0C3A-40AA-99D5-F3883E970D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862CB0-7D02-47CF-BE69-EBBDF1493C84}">
  <ds:schemaRefs>
    <ds:schemaRef ds:uri="2bf29671-0c3d-43cd-8ba1-947192131359"/>
    <ds:schemaRef ds:uri="8cd208fd-82e6-49df-b196-25da1d6676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EF24634-E54C-45B8-BCC0-94253B795C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d208fd-82e6-49df-b196-25da1d6676ba"/>
    <ds:schemaRef ds:uri="2bf29671-0c3d-43cd-8ba1-9471921313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525</Words>
  <Application>Microsoft Office PowerPoint</Application>
  <PresentationFormat>Widescreen</PresentationFormat>
  <Paragraphs>64</Paragraphs>
  <Slides>8</Slides>
  <Notes>1</Notes>
  <HiddenSlides>1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8</vt:i4>
      </vt:variant>
    </vt:vector>
  </HeadingPairs>
  <TitlesOfParts>
    <vt:vector size="18" baseType="lpstr">
      <vt:lpstr>Arial</vt:lpstr>
      <vt:lpstr>Calibri</vt:lpstr>
      <vt:lpstr>Segoe UI</vt:lpstr>
      <vt:lpstr>SegoI</vt:lpstr>
      <vt:lpstr>Tahoma</vt:lpstr>
      <vt:lpstr>Tenorite</vt:lpstr>
      <vt:lpstr>Verdana</vt:lpstr>
      <vt:lpstr>Wingdings</vt:lpstr>
      <vt:lpstr>Sistema OCB - Modelo Apresentação</vt:lpstr>
      <vt:lpstr>1_Sistema OCB - Modelo Apresentação</vt:lpstr>
      <vt:lpstr>Apresentação do PowerPoint</vt:lpstr>
      <vt:lpstr>Apresentação do PowerPoint</vt:lpstr>
      <vt:lpstr>Cooperativismo: o que nos diferencia</vt:lpstr>
      <vt:lpstr>Apresentação do PowerPoint</vt:lpstr>
      <vt:lpstr>Cooperativismo na Constituição Federal </vt:lpstr>
      <vt:lpstr>Apresentação do PowerPoint</vt:lpstr>
      <vt:lpstr>Apresentação do PowerPoint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COMUNICAÇÃO INSTITUCIONAL DO SISTEMA OCB</dc:title>
  <dc:creator>Lucas de Oliveira Badú</dc:creator>
  <cp:lastModifiedBy>Bruna de Matos Chaves</cp:lastModifiedBy>
  <cp:revision>49</cp:revision>
  <dcterms:created xsi:type="dcterms:W3CDTF">2022-12-12T19:40:26Z</dcterms:created>
  <dcterms:modified xsi:type="dcterms:W3CDTF">2024-09-25T14:38:38Z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0x0101009024809C5CDDDC44A955DFA1D40B44EB</vt:lpwstr>
  </property>
</Properties>
</file>