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1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2" r:id="rId2"/>
  </p:sldMasterIdLst>
  <p:notesMasterIdLst>
    <p:notesMasterId r:id="rId35"/>
  </p:notesMasterIdLst>
  <p:handoutMasterIdLst>
    <p:handoutMasterId r:id="rId36"/>
  </p:handoutMasterIdLst>
  <p:sldIdLst>
    <p:sldId id="455" r:id="rId3"/>
    <p:sldId id="485" r:id="rId4"/>
    <p:sldId id="523" r:id="rId5"/>
    <p:sldId id="489" r:id="rId6"/>
    <p:sldId id="499" r:id="rId7"/>
    <p:sldId id="518" r:id="rId8"/>
    <p:sldId id="542" r:id="rId9"/>
    <p:sldId id="528" r:id="rId10"/>
    <p:sldId id="529" r:id="rId11"/>
    <p:sldId id="530" r:id="rId12"/>
    <p:sldId id="531" r:id="rId13"/>
    <p:sldId id="532" r:id="rId14"/>
    <p:sldId id="533" r:id="rId15"/>
    <p:sldId id="534" r:id="rId16"/>
    <p:sldId id="535" r:id="rId17"/>
    <p:sldId id="537" r:id="rId18"/>
    <p:sldId id="538" r:id="rId19"/>
    <p:sldId id="539" r:id="rId20"/>
    <p:sldId id="540" r:id="rId21"/>
    <p:sldId id="541" r:id="rId22"/>
    <p:sldId id="543" r:id="rId23"/>
    <p:sldId id="520" r:id="rId24"/>
    <p:sldId id="525" r:id="rId25"/>
    <p:sldId id="526" r:id="rId26"/>
    <p:sldId id="527" r:id="rId27"/>
    <p:sldId id="457" r:id="rId28"/>
    <p:sldId id="458" r:id="rId29"/>
    <p:sldId id="483" r:id="rId30"/>
    <p:sldId id="500" r:id="rId31"/>
    <p:sldId id="484" r:id="rId32"/>
    <p:sldId id="446" r:id="rId33"/>
    <p:sldId id="284" r:id="rId34"/>
  </p:sldIdLst>
  <p:sldSz cx="12192000" cy="6858000"/>
  <p:notesSz cx="7099300" cy="10223500"/>
  <p:custDataLst>
    <p:tags r:id="rId37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FA22BEDB-63C1-4E53-AAF9-917C37568006}">
          <p14:sldIdLst>
            <p14:sldId id="455"/>
          </p14:sldIdLst>
        </p14:section>
        <p14:section name="A Empresa&#10;" id="{1E255F95-B3A6-4006-8C03-04A936A29BE7}">
          <p14:sldIdLst>
            <p14:sldId id="485"/>
            <p14:sldId id="523"/>
            <p14:sldId id="489"/>
            <p14:sldId id="499"/>
            <p14:sldId id="518"/>
            <p14:sldId id="542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7"/>
            <p14:sldId id="538"/>
            <p14:sldId id="539"/>
            <p14:sldId id="540"/>
            <p14:sldId id="541"/>
          </p14:sldIdLst>
        </p14:section>
        <p14:section name="Projetos, Clientes e atuação global&#10;" id="{92AF7BC0-3357-4591-98BD-C1E058CB5400}">
          <p14:sldIdLst>
            <p14:sldId id="543"/>
            <p14:sldId id="520"/>
            <p14:sldId id="525"/>
            <p14:sldId id="526"/>
            <p14:sldId id="527"/>
            <p14:sldId id="457"/>
            <p14:sldId id="458"/>
            <p14:sldId id="483"/>
            <p14:sldId id="500"/>
            <p14:sldId id="484"/>
            <p14:sldId id="446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sio Cassaro Grasselli" initials="CCG" lastIdx="8" clrIdx="0">
    <p:extLst/>
  </p:cmAuthor>
  <p:cmAuthor id="2" name="Ricardo Ichiro Asa" initials="RIA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707F"/>
    <a:srgbClr val="74213C"/>
    <a:srgbClr val="FF9933"/>
    <a:srgbClr val="486680"/>
    <a:srgbClr val="FFFFFF"/>
    <a:srgbClr val="CEBCC2"/>
    <a:srgbClr val="A98893"/>
    <a:srgbClr val="DCDAC1"/>
    <a:srgbClr val="827058"/>
    <a:srgbClr val="484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48" autoAdjust="0"/>
    <p:restoredTop sz="94255" autoAdjust="0"/>
  </p:normalViewPr>
  <p:slideViewPr>
    <p:cSldViewPr snapToGrid="0" snapToObjects="1">
      <p:cViewPr varScale="1">
        <p:scale>
          <a:sx n="47" d="100"/>
          <a:sy n="47" d="100"/>
        </p:scale>
        <p:origin x="-300" y="-96"/>
      </p:cViewPr>
      <p:guideLst>
        <p:guide orient="horz" pos="2183"/>
        <p:guide orient="horz" pos="164"/>
        <p:guide pos="3840"/>
      </p:guideLst>
    </p:cSldViewPr>
  </p:slideViewPr>
  <p:outlineViewPr>
    <p:cViewPr>
      <p:scale>
        <a:sx n="33" d="100"/>
        <a:sy n="33" d="100"/>
      </p:scale>
      <p:origin x="0" y="-256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8340"/>
    </p:cViewPr>
  </p:sorterViewPr>
  <p:notesViewPr>
    <p:cSldViewPr snapToGrid="0" snapToObjects="1">
      <p:cViewPr varScale="1">
        <p:scale>
          <a:sx n="77" d="100"/>
          <a:sy n="77" d="100"/>
        </p:scale>
        <p:origin x="292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Pasta1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45726495726495E-2"/>
          <c:y val="5.0925925925925923E-2"/>
          <c:w val="0.88769230769230767"/>
          <c:h val="0.841674686497521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AKAER</c:v>
                </c:pt>
              </c:strCache>
            </c:strRef>
          </c:tx>
          <c:spPr>
            <a:solidFill>
              <a:srgbClr val="7000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Plan1!$A$2:$A$7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 E</c:v>
                </c:pt>
              </c:strCache>
            </c:strRef>
          </c:cat>
          <c:val>
            <c:numRef>
              <c:f>Plan1!$B$2:$B$7</c:f>
              <c:numCache>
                <c:formatCode>General</c:formatCode>
                <c:ptCount val="6"/>
                <c:pt idx="0">
                  <c:v>90</c:v>
                </c:pt>
                <c:pt idx="1">
                  <c:v>180</c:v>
                </c:pt>
                <c:pt idx="2">
                  <c:v>270</c:v>
                </c:pt>
                <c:pt idx="3">
                  <c:v>295</c:v>
                </c:pt>
                <c:pt idx="4">
                  <c:v>303</c:v>
                </c:pt>
                <c:pt idx="5">
                  <c:v>320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OPTO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Plan1!$A$2:$A$7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 E</c:v>
                </c:pt>
              </c:strCache>
            </c:strRef>
          </c:cat>
          <c:val>
            <c:numRef>
              <c:f>Plan1!$C$2:$C$7</c:f>
              <c:numCache>
                <c:formatCode>General</c:formatCode>
                <c:ptCount val="6"/>
                <c:pt idx="5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3"/>
        <c:overlap val="100"/>
        <c:axId val="49504256"/>
        <c:axId val="49505792"/>
      </c:barChart>
      <c:lineChart>
        <c:grouping val="standard"/>
        <c:varyColors val="0"/>
        <c:ser>
          <c:idx val="3"/>
          <c:order val="2"/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3581623931623931E-2"/>
                  <c:y val="7.64235199766695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055128205128208E-2"/>
                  <c:y val="0.150497594050743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9768803418803416E-2"/>
                  <c:y val="0.2199420384951880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7055128205128305E-2"/>
                  <c:y val="0.261608705161854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9768803418803416E-2"/>
                  <c:y val="0.256979075532225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2482395382484406E-2"/>
                  <c:y val="-1.675529544576811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ysClr val="windowText" lastClr="000000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370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 E</c:v>
                </c:pt>
              </c:strCache>
            </c:strRef>
          </c:cat>
          <c:val>
            <c:numRef>
              <c:f>Plan1!$E$2:$E$7</c:f>
              <c:numCache>
                <c:formatCode>General</c:formatCode>
                <c:ptCount val="6"/>
                <c:pt idx="0">
                  <c:v>90</c:v>
                </c:pt>
                <c:pt idx="1">
                  <c:v>180</c:v>
                </c:pt>
                <c:pt idx="2">
                  <c:v>270</c:v>
                </c:pt>
                <c:pt idx="3">
                  <c:v>295</c:v>
                </c:pt>
                <c:pt idx="4">
                  <c:v>303</c:v>
                </c:pt>
                <c:pt idx="5">
                  <c:v>400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504256"/>
        <c:axId val="49505792"/>
      </c:lineChart>
      <c:catAx>
        <c:axId val="4950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505792"/>
        <c:crosses val="autoZero"/>
        <c:auto val="1"/>
        <c:lblAlgn val="ctr"/>
        <c:lblOffset val="100"/>
        <c:noMultiLvlLbl val="0"/>
      </c:catAx>
      <c:valAx>
        <c:axId val="49505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50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egendEntry>
        <c:idx val="2"/>
        <c:delete val="1"/>
      </c:legendEntry>
      <c:layout>
        <c:manualLayout>
          <c:xMode val="edge"/>
          <c:yMode val="edge"/>
          <c:x val="0.11126068376068377"/>
          <c:y val="4.9478346456692912E-2"/>
          <c:w val="0.14072222222222222"/>
          <c:h val="0.234376640419947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1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4"/>
                <c:pt idx="0">
                  <c:v>América do Norte</c:v>
                </c:pt>
                <c:pt idx="1">
                  <c:v>Europa</c:v>
                </c:pt>
                <c:pt idx="2">
                  <c:v>Asia</c:v>
                </c:pt>
                <c:pt idx="3">
                  <c:v>ROW</c:v>
                </c:pt>
              </c:strCache>
            </c:strRef>
          </c:cat>
          <c:val>
            <c:numRef>
              <c:f>Plan1!$B$2:$B$5</c:f>
              <c:numCache>
                <c:formatCode>0%</c:formatCode>
                <c:ptCount val="4"/>
                <c:pt idx="0">
                  <c:v>0.44000000000000006</c:v>
                </c:pt>
                <c:pt idx="1">
                  <c:v>0.4</c:v>
                </c:pt>
                <c:pt idx="2">
                  <c:v>0.15000000000000002</c:v>
                </c:pt>
                <c:pt idx="3">
                  <c:v>1.0000000000000002E-2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/>
          <a:lstStyle>
            <a:lvl1pPr algn="r">
              <a:defRPr sz="1200"/>
            </a:lvl1pPr>
          </a:lstStyle>
          <a:p>
            <a:fld id="{5CCD48F9-83B4-4B8F-84C8-D0EE43551F1B}" type="datetimeFigureOut">
              <a:rPr lang="pt-BR" smtClean="0"/>
              <a:pPr/>
              <a:t>07/10/2016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710551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295" y="9710551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r">
              <a:defRPr sz="1200"/>
            </a:lvl1pPr>
          </a:lstStyle>
          <a:p>
            <a:fld id="{ACC59113-01B6-4D14-86D2-0ECB152AA83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0072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/>
          <a:lstStyle>
            <a:lvl1pPr algn="r">
              <a:defRPr sz="1200"/>
            </a:lvl1pPr>
          </a:lstStyle>
          <a:p>
            <a:fld id="{8BD578CD-2C36-44CD-B8A7-BFA5B7B6728B}" type="datetimeFigureOut">
              <a:rPr lang="pt-BR" smtClean="0"/>
              <a:pPr/>
              <a:t>07/10/2016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6763"/>
            <a:ext cx="68135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95" tIns="47348" rIns="94695" bIns="47348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1" y="4856163"/>
            <a:ext cx="5679440" cy="4600575"/>
          </a:xfrm>
          <a:prstGeom prst="rect">
            <a:avLst/>
          </a:prstGeom>
        </p:spPr>
        <p:txBody>
          <a:bodyPr vert="horz" lIns="94695" tIns="47348" rIns="94695" bIns="47348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710551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5" y="9710551"/>
            <a:ext cx="3076363" cy="511175"/>
          </a:xfrm>
          <a:prstGeom prst="rect">
            <a:avLst/>
          </a:prstGeom>
        </p:spPr>
        <p:txBody>
          <a:bodyPr vert="horz" lIns="94695" tIns="47348" rIns="94695" bIns="47348" rtlCol="0" anchor="b"/>
          <a:lstStyle>
            <a:lvl1pPr algn="r">
              <a:defRPr sz="1200"/>
            </a:lvl1pPr>
          </a:lstStyle>
          <a:p>
            <a:fld id="{6B1C7C98-15F9-412E-A9D1-9DA364FFA360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428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6868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0342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0232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3497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501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8614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540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7294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8918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9641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6763"/>
            <a:ext cx="6813550" cy="3833812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2473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815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6702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1637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1C7C98-15F9-412E-A9D1-9DA364FFA360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685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4.jpe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303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088704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06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m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7" y="2095130"/>
            <a:ext cx="9138064" cy="4762870"/>
          </a:xfrm>
          <a:prstGeom prst="rect">
            <a:avLst/>
          </a:prstGeom>
        </p:spPr>
      </p:pic>
      <p:sp>
        <p:nvSpPr>
          <p:cNvPr id="11" name="Espaço Reservado para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3689221" y="2282864"/>
            <a:ext cx="2847975" cy="306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None/>
              <a:defRPr lang="pt-BR" sz="20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lang="pt-BR" sz="2000" smtClean="0"/>
            </a:lvl2pPr>
            <a:lvl3pPr>
              <a:defRPr lang="pt-BR" sz="1800" smtClean="0"/>
            </a:lvl3pPr>
            <a:lvl4pPr>
              <a:defRPr lang="pt-BR" sz="1600" smtClean="0"/>
            </a:lvl4pPr>
            <a:lvl5pPr>
              <a:defRPr lang="pt-BR" sz="1600"/>
            </a:lvl5pPr>
          </a:lstStyle>
          <a:p>
            <a:pPr marL="0" lvl="0" indent="0"/>
            <a:r>
              <a:rPr lang="en-US" noProof="0" dirty="0" smtClean="0"/>
              <a:t>Date</a:t>
            </a:r>
            <a:endParaRPr lang="en-US" noProof="0" dirty="0"/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06" y="1338443"/>
            <a:ext cx="2655380" cy="872098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3593702" y="1338443"/>
            <a:ext cx="85807" cy="1250848"/>
          </a:xfrm>
          <a:prstGeom prst="rect">
            <a:avLst/>
          </a:prstGeom>
          <a:solidFill>
            <a:srgbClr val="74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3679509" y="1338443"/>
            <a:ext cx="7211286" cy="872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pt-BR" sz="3200" b="1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 lang="pt-BR" sz="1800" smtClean="0"/>
            </a:lvl2pPr>
            <a:lvl3pPr>
              <a:defRPr lang="pt-BR" sz="1800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>
              <a:spcBef>
                <a:spcPct val="0"/>
              </a:spcBef>
            </a:pPr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226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business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3496128" y="1800432"/>
            <a:ext cx="5199745" cy="2398533"/>
            <a:chOff x="2953655" y="1800432"/>
            <a:chExt cx="5199745" cy="2398533"/>
          </a:xfrm>
        </p:grpSpPr>
        <p:pic>
          <p:nvPicPr>
            <p:cNvPr id="8" name="Imagem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655" y="1800432"/>
              <a:ext cx="5199745" cy="1707736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 userDrawn="1"/>
          </p:nvSpPr>
          <p:spPr>
            <a:xfrm>
              <a:off x="2953657" y="3675745"/>
              <a:ext cx="5199743" cy="523220"/>
            </a:xfrm>
            <a:prstGeom prst="rect">
              <a:avLst/>
            </a:prstGeom>
            <a:noFill/>
          </p:spPr>
          <p:txBody>
            <a:bodyPr wrap="square" lIns="0" tIns="0" rIns="0" rtlCol="0">
              <a:normAutofit/>
            </a:bodyPr>
            <a:lstStyle/>
            <a:p>
              <a:pPr algn="ctr"/>
              <a:r>
                <a:rPr lang="en-US" sz="2400" i="1" dirty="0" smtClean="0">
                  <a:solidFill>
                    <a:schemeClr val="accent3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Driven by profit, managed by processes </a:t>
              </a:r>
              <a:endParaRPr lang="en-US" sz="2400" b="1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6" name="CaixaDeTexto 5"/>
          <p:cNvSpPr txBox="1"/>
          <p:nvPr userDrawn="1"/>
        </p:nvSpPr>
        <p:spPr>
          <a:xfrm>
            <a:off x="1543051" y="5344712"/>
            <a:ext cx="91058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en-US" sz="160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en-US" sz="1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For more information visit</a:t>
            </a:r>
          </a:p>
          <a:p>
            <a:pPr marL="0" indent="0" algn="ctr">
              <a:buNone/>
            </a:pPr>
            <a:r>
              <a:rPr lang="en-US" sz="1800" b="1" kern="1200" dirty="0" smtClean="0">
                <a:solidFill>
                  <a:srgbClr val="74213C"/>
                </a:solidFill>
                <a:latin typeface="+mj-lt"/>
                <a:ea typeface="+mn-ea"/>
                <a:cs typeface="+mn-cs"/>
              </a:rPr>
              <a:t>www.akaergroup.com</a:t>
            </a:r>
            <a:endParaRPr lang="en-US" sz="1800" kern="1200" dirty="0" smtClean="0">
              <a:solidFill>
                <a:srgbClr val="74213C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133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continuity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3081871" y="1800432"/>
            <a:ext cx="6028262" cy="2398533"/>
            <a:chOff x="2539398" y="1800432"/>
            <a:chExt cx="6028262" cy="2398533"/>
          </a:xfrm>
        </p:grpSpPr>
        <p:pic>
          <p:nvPicPr>
            <p:cNvPr id="8" name="Imagem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3655" y="1800432"/>
              <a:ext cx="5199745" cy="1707736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 userDrawn="1"/>
          </p:nvSpPr>
          <p:spPr>
            <a:xfrm>
              <a:off x="2539398" y="3675745"/>
              <a:ext cx="6028262" cy="523220"/>
            </a:xfrm>
            <a:prstGeom prst="rect">
              <a:avLst/>
            </a:prstGeom>
            <a:noFill/>
          </p:spPr>
          <p:txBody>
            <a:bodyPr wrap="square" lIns="0" tIns="0" rIns="0" rtlCol="0">
              <a:noAutofit/>
            </a:bodyPr>
            <a:lstStyle/>
            <a:p>
              <a:pPr algn="ctr"/>
              <a:r>
                <a:rPr lang="pt-BR" sz="2400" i="1" dirty="0" smtClean="0">
                  <a:solidFill>
                    <a:schemeClr val="accent3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Negócio sustentável, continuidade garantida</a:t>
              </a:r>
              <a:endParaRPr lang="en-US" sz="2400" b="1" kern="1200" dirty="0" smtClean="0">
                <a:solidFill>
                  <a:schemeClr val="accent3"/>
                </a:solidFill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4" name="CaixaDeTexto 3"/>
          <p:cNvSpPr txBox="1"/>
          <p:nvPr userDrawn="1"/>
        </p:nvSpPr>
        <p:spPr>
          <a:xfrm>
            <a:off x="1543051" y="5344712"/>
            <a:ext cx="91058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endParaRPr lang="pt-BR" sz="1600" kern="1200" noProof="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pt-BR" sz="1800" kern="1200" noProof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Mais informações acesse</a:t>
            </a:r>
          </a:p>
          <a:p>
            <a:pPr marL="0" indent="0" algn="ctr">
              <a:buNone/>
            </a:pPr>
            <a:r>
              <a:rPr lang="pt-BR" sz="1800" b="1" kern="1200" noProof="0" dirty="0" smtClean="0">
                <a:solidFill>
                  <a:srgbClr val="74213C"/>
                </a:solidFill>
                <a:latin typeface="+mj-lt"/>
                <a:ea typeface="+mn-ea"/>
                <a:cs typeface="+mn-cs"/>
              </a:rPr>
              <a:t>www.akaergroup.com</a:t>
            </a:r>
            <a:endParaRPr lang="pt-BR" sz="1800" kern="1200" noProof="0" dirty="0" smtClean="0">
              <a:solidFill>
                <a:srgbClr val="74213C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27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00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 anchor="b"/>
          <a:lstStyle>
            <a:lvl1pPr>
              <a:defRPr lang="pt-BR">
                <a:solidFill>
                  <a:srgbClr val="75777A"/>
                </a:solidFill>
                <a:latin typeface="Calibri Light" panose="020F0302020204030204" pitchFamily="34" charset="0"/>
              </a:defRPr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pt-BR"/>
          </a:p>
        </p:txBody>
      </p:sp>
      <p:cxnSp>
        <p:nvCxnSpPr>
          <p:cNvPr id="5" name="Conector reto 4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61" y="6607607"/>
            <a:ext cx="687650" cy="1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70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5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1351724"/>
            <a:ext cx="10514012" cy="4764991"/>
          </a:xfrm>
          <a:prstGeom prst="rect">
            <a:avLst/>
          </a:prstGeom>
        </p:spPr>
        <p:txBody>
          <a:bodyPr tIns="144000">
            <a:normAutofit/>
          </a:bodyPr>
          <a:lstStyle>
            <a:lvl1pPr marL="0" indent="0">
              <a:buNone/>
              <a:defRPr sz="1600">
                <a:latin typeface="+mj-lt"/>
              </a:defRPr>
            </a:lvl1pPr>
            <a:lvl2pPr marL="271463" indent="-177800">
              <a:buClr>
                <a:schemeClr val="accent1"/>
              </a:buClr>
              <a:defRPr sz="1600">
                <a:latin typeface="+mj-lt"/>
              </a:defRPr>
            </a:lvl2pPr>
            <a:lvl3pPr marL="355600" indent="-177800">
              <a:buClr>
                <a:schemeClr val="accent1"/>
              </a:buClr>
              <a:buFont typeface="Calibri" panose="020F0502020204030204" pitchFamily="34" charset="0"/>
              <a:buChar char="-"/>
              <a:defRPr sz="1600">
                <a:latin typeface="+mj-lt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3" name="CaixaDeTexto 2"/>
          <p:cNvSpPr txBox="1"/>
          <p:nvPr userDrawn="1"/>
        </p:nvSpPr>
        <p:spPr>
          <a:xfrm>
            <a:off x="4766733" y="6676402"/>
            <a:ext cx="31967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Propriedade da Akaer. Não deve ser reproduzido sem previa autorização</a:t>
            </a:r>
            <a:endParaRPr lang="pt-BR" sz="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 userDrawn="1"/>
        </p:nvSpPr>
        <p:spPr>
          <a:xfrm>
            <a:off x="4716245" y="6639938"/>
            <a:ext cx="319029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i="1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Akaer proprietary information – Do not reproduce without authorization</a:t>
            </a:r>
            <a:endParaRPr lang="en-US" sz="800" i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351724"/>
            <a:ext cx="4810125" cy="39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pt-BR" sz="1800"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algn="ctr"/>
            <a:r>
              <a:rPr lang="pt-BR" dirty="0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1750837"/>
            <a:ext cx="4810125" cy="3684588"/>
          </a:xfrm>
          <a:prstGeom prst="rect">
            <a:avLst/>
          </a:prstGeom>
        </p:spPr>
        <p:txBody>
          <a:bodyPr tIns="144000">
            <a:normAutofit/>
          </a:bodyPr>
          <a:lstStyle>
            <a:lvl1pPr marL="0" indent="0">
              <a:buNone/>
              <a:defRPr sz="1600">
                <a:latin typeface="+mj-lt"/>
              </a:defRPr>
            </a:lvl1pPr>
            <a:lvl2pPr marL="271463" indent="-177800">
              <a:buClr>
                <a:schemeClr val="accent1"/>
              </a:buClr>
              <a:defRPr sz="1600">
                <a:latin typeface="+mj-lt"/>
              </a:defRPr>
            </a:lvl2pPr>
            <a:lvl3pPr marL="355600" indent="-177800">
              <a:buClr>
                <a:schemeClr val="accent1"/>
              </a:buClr>
              <a:buFont typeface="Calibri" panose="020F0502020204030204" pitchFamily="34" charset="0"/>
              <a:buChar char="-"/>
              <a:defRPr sz="1600">
                <a:latin typeface="+mj-lt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5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543675" y="1750837"/>
            <a:ext cx="4810125" cy="3684588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>
            <a:lvl1pPr>
              <a:defRPr lang="pt-BR" sz="1600" smtClean="0">
                <a:latin typeface="+mj-lt"/>
              </a:defRPr>
            </a:lvl1pPr>
            <a:lvl2pPr>
              <a:buClr>
                <a:schemeClr val="accent1"/>
              </a:buClr>
              <a:defRPr lang="pt-BR" sz="1600" smtClean="0">
                <a:latin typeface="+mj-lt"/>
              </a:defRPr>
            </a:lvl2pPr>
            <a:lvl3pPr>
              <a:buClr>
                <a:schemeClr val="accent1"/>
              </a:buClr>
              <a:defRPr lang="pt-BR" sz="1600" smtClean="0">
                <a:latin typeface="+mj-lt"/>
              </a:defRPr>
            </a:lvl3pPr>
            <a:lvl4pPr>
              <a:defRPr lang="pt-BR" sz="1600" smtClean="0"/>
            </a:lvl4pPr>
            <a:lvl5pPr>
              <a:defRPr lang="pt-BR" sz="1600"/>
            </a:lvl5pPr>
          </a:lstStyle>
          <a:p>
            <a:pPr marL="0" lvl="0" indent="0">
              <a:buNone/>
            </a:pPr>
            <a:r>
              <a:rPr lang="pt-BR" dirty="0" smtClean="0"/>
              <a:t>Clique para editar o texto mestre</a:t>
            </a:r>
          </a:p>
          <a:p>
            <a:pPr marL="271463" lvl="1" indent="-177800"/>
            <a:r>
              <a:rPr lang="pt-BR" dirty="0" smtClean="0"/>
              <a:t>Segundo nível</a:t>
            </a:r>
          </a:p>
          <a:p>
            <a:pPr marL="355600" lvl="2" indent="-177800">
              <a:buFont typeface="Calibri" panose="020F0502020204030204" pitchFamily="34" charset="0"/>
              <a:buChar char="-"/>
            </a:pPr>
            <a:r>
              <a:rPr lang="pt-BR" dirty="0" smtClean="0"/>
              <a:t>Terceiro nível</a:t>
            </a:r>
          </a:p>
        </p:txBody>
      </p:sp>
      <p:sp>
        <p:nvSpPr>
          <p:cNvPr id="6" name="Espaço Reservado para Texto 2"/>
          <p:cNvSpPr>
            <a:spLocks noGrp="1"/>
          </p:cNvSpPr>
          <p:nvPr>
            <p:ph type="body" idx="13"/>
          </p:nvPr>
        </p:nvSpPr>
        <p:spPr>
          <a:xfrm>
            <a:off x="6543675" y="1351724"/>
            <a:ext cx="4810125" cy="39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>
              <a:defRPr lang="pt-BR" sz="1800" b="1" dirty="0" smtClean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pt-BR" dirty="0" smtClean="0"/>
              <a:t>Clique para editar o texto mestre</a:t>
            </a:r>
          </a:p>
        </p:txBody>
      </p:sp>
      <p:sp>
        <p:nvSpPr>
          <p:cNvPr id="7" name="CaixaDeTexto 6"/>
          <p:cNvSpPr txBox="1"/>
          <p:nvPr userDrawn="1"/>
        </p:nvSpPr>
        <p:spPr>
          <a:xfrm>
            <a:off x="4716245" y="6639938"/>
            <a:ext cx="319029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i="1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Akaer proprietary information – Do not reproduce without authorization</a:t>
            </a:r>
            <a:endParaRPr lang="en-US" sz="800" i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44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5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ço Reservado para Conteúdo 3"/>
          <p:cNvSpPr>
            <a:spLocks noGrp="1"/>
          </p:cNvSpPr>
          <p:nvPr>
            <p:ph sz="half" idx="10"/>
          </p:nvPr>
        </p:nvSpPr>
        <p:spPr>
          <a:xfrm>
            <a:off x="839788" y="1358427"/>
            <a:ext cx="10514011" cy="4758287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271463" indent="-177800">
              <a:buClr>
                <a:schemeClr val="accent1"/>
              </a:buClr>
              <a:defRPr sz="1600">
                <a:latin typeface="+mj-lt"/>
              </a:defRPr>
            </a:lvl2pPr>
            <a:lvl3pPr marL="355600" indent="-177800">
              <a:buClr>
                <a:schemeClr val="accent1"/>
              </a:buClr>
              <a:buFont typeface="Calibri" panose="020F0502020204030204" pitchFamily="34" charset="0"/>
              <a:buChar char="-"/>
              <a:defRPr sz="1600">
                <a:latin typeface="+mj-lt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cxnSp>
        <p:nvCxnSpPr>
          <p:cNvPr id="5" name="Conector reto 4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61" y="6607607"/>
            <a:ext cx="687650" cy="170534"/>
          </a:xfrm>
          <a:prstGeom prst="rect">
            <a:avLst/>
          </a:prstGeom>
        </p:spPr>
      </p:pic>
      <p:sp>
        <p:nvSpPr>
          <p:cNvPr id="7" name="CaixaDeTexto 6"/>
          <p:cNvSpPr txBox="1"/>
          <p:nvPr userDrawn="1"/>
        </p:nvSpPr>
        <p:spPr>
          <a:xfrm>
            <a:off x="4716245" y="6639938"/>
            <a:ext cx="319029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i="1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Akaer proprietary information – Do not reproduce without authorization</a:t>
            </a:r>
            <a:endParaRPr lang="en-US" sz="800" i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1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2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  <a:prstGeom prst="rect">
            <a:avLst/>
          </a:prstGeom>
        </p:spPr>
        <p:txBody>
          <a:bodyPr anchor="b"/>
          <a:lstStyle>
            <a:lvl1pPr>
              <a:defRPr lang="pt-BR">
                <a:solidFill>
                  <a:srgbClr val="75777A"/>
                </a:solidFill>
                <a:latin typeface="Calibri Light" panose="020F0302020204030204" pitchFamily="34" charset="0"/>
              </a:defRPr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pt-BR"/>
          </a:p>
        </p:txBody>
      </p:sp>
      <p:cxnSp>
        <p:nvCxnSpPr>
          <p:cNvPr id="5" name="Conector reto 4"/>
          <p:cNvCxnSpPr/>
          <p:nvPr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61" y="6607607"/>
            <a:ext cx="687650" cy="17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157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DD9EE7-C4F2-4FE5-B62C-F24730147B1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593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AD306D-FD97-4901-B1D1-193E4A9D1155}" type="datetimeFigureOut">
              <a:rPr lang="pt-BR" smtClean="0"/>
              <a:pPr/>
              <a:t>07/10/2016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FFE7E5B-6C00-4D1F-936D-6997A5F8A79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8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AD306D-FD97-4901-B1D1-193E4A9D1155}" type="datetimeFigureOut">
              <a:rPr lang="pt-BR" smtClean="0"/>
              <a:pPr/>
              <a:t>07/10/2016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FFE7E5B-6C00-4D1F-936D-6997A5F8A79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932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3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Imagem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56" y="5017012"/>
            <a:ext cx="4381819" cy="1439107"/>
          </a:xfrm>
          <a:prstGeom prst="rect">
            <a:avLst/>
          </a:prstGeom>
        </p:spPr>
      </p:pic>
      <p:pic>
        <p:nvPicPr>
          <p:cNvPr id="21" name="Picture 2" descr="D:\Users\l01078\Desktop\desktop\VSE\Leonardo Damasceno\VSE00002131.jp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113" y="1644211"/>
            <a:ext cx="4072098" cy="278320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Espaço Reservado para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5094688" y="2589373"/>
            <a:ext cx="2847975" cy="306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None/>
              <a:defRPr lang="pt-BR" sz="2000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>
              <a:defRPr lang="pt-BR" sz="2000" smtClean="0"/>
            </a:lvl2pPr>
            <a:lvl3pPr>
              <a:defRPr lang="pt-BR" sz="1800" smtClean="0"/>
            </a:lvl3pPr>
            <a:lvl4pPr>
              <a:defRPr lang="pt-BR" sz="1600" smtClean="0"/>
            </a:lvl4pPr>
            <a:lvl5pPr>
              <a:defRPr lang="pt-BR" sz="1600"/>
            </a:lvl5pPr>
          </a:lstStyle>
          <a:p>
            <a:pPr marL="0" lvl="0" indent="0"/>
            <a:r>
              <a:rPr lang="en-US" noProof="0" dirty="0" smtClean="0"/>
              <a:t>Date</a:t>
            </a:r>
            <a:endParaRPr lang="en-US" noProof="0" dirty="0"/>
          </a:p>
        </p:txBody>
      </p:sp>
      <p:sp>
        <p:nvSpPr>
          <p:cNvPr id="23" name="Retângulo 22"/>
          <p:cNvSpPr/>
          <p:nvPr userDrawn="1"/>
        </p:nvSpPr>
        <p:spPr>
          <a:xfrm>
            <a:off x="4999169" y="1644952"/>
            <a:ext cx="85807" cy="1250848"/>
          </a:xfrm>
          <a:prstGeom prst="rect">
            <a:avLst/>
          </a:prstGeom>
          <a:solidFill>
            <a:srgbClr val="74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Espaço Reservado para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5084976" y="1644952"/>
            <a:ext cx="6568499" cy="872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>
              <a:buNone/>
              <a:defRPr lang="pt-BR" sz="3200" b="1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 lang="pt-BR" sz="1800" smtClean="0"/>
            </a:lvl2pPr>
            <a:lvl3pPr>
              <a:defRPr lang="pt-BR" sz="1800" smtClean="0"/>
            </a:lvl3pPr>
            <a:lvl4pPr>
              <a:defRPr lang="pt-BR" smtClean="0"/>
            </a:lvl4pPr>
            <a:lvl5pPr>
              <a:defRPr lang="pt-BR"/>
            </a:lvl5pPr>
          </a:lstStyle>
          <a:p>
            <a:pPr marL="0" lvl="0">
              <a:spcBef>
                <a:spcPct val="0"/>
              </a:spcBef>
            </a:pPr>
            <a:r>
              <a:rPr lang="en-US" noProof="0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0916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1.xml"/><Relationship Id="rId7" Type="http://schemas.openxmlformats.org/officeDocument/2006/relationships/vmlDrawing" Target="../drawings/vmlDrawing4.v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4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87868747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10" name="Slide do think-cell" r:id="rId12" imgW="270" imgH="270" progId="TCLayout.ActiveDocument.1">
                  <p:embed/>
                </p:oleObj>
              </mc:Choice>
              <mc:Fallback>
                <p:oleObj name="Slide do think-cell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ço Reservado para Título 9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  <a:prstGeom prst="rect">
            <a:avLst/>
          </a:prstGeom>
          <a:noFill/>
          <a:ln w="34925" cap="rnd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vert="horz" lIns="72000" tIns="72000" rIns="72000" bIns="36000" rtlCol="0" anchor="b" anchorCtr="0">
            <a:noAutofit/>
          </a:bodyPr>
          <a:lstStyle/>
          <a:p>
            <a:pPr marL="0" lvl="0"/>
            <a:r>
              <a:rPr lang="pt-BR" dirty="0" smtClean="0"/>
              <a:t>Clique para editar o título mestre</a:t>
            </a:r>
            <a:endParaRPr lang="pt-BR" dirty="0"/>
          </a:p>
        </p:txBody>
      </p:sp>
      <p:cxnSp>
        <p:nvCxnSpPr>
          <p:cNvPr id="9" name="Conector reto 8"/>
          <p:cNvCxnSpPr/>
          <p:nvPr userDrawn="1"/>
        </p:nvCxnSpPr>
        <p:spPr>
          <a:xfrm>
            <a:off x="838200" y="916693"/>
            <a:ext cx="105156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561" y="6607607"/>
            <a:ext cx="687650" cy="170534"/>
          </a:xfrm>
          <a:prstGeom prst="rect">
            <a:avLst/>
          </a:prstGeom>
        </p:spPr>
      </p:pic>
      <p:sp>
        <p:nvSpPr>
          <p:cNvPr id="11" name="Espaço Reservado para Número de Slide 5"/>
          <p:cNvSpPr txBox="1">
            <a:spLocks/>
          </p:cNvSpPr>
          <p:nvPr userDrawn="1"/>
        </p:nvSpPr>
        <p:spPr>
          <a:xfrm>
            <a:off x="-8878" y="6497931"/>
            <a:ext cx="485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10898-8D9A-4EE2-A7A9-8328077D11A9}" type="slidenum">
              <a:rPr kumimoji="0" lang="pt-BR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j-l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CaixaDeTexto 7"/>
          <p:cNvSpPr txBox="1"/>
          <p:nvPr userDrawn="1"/>
        </p:nvSpPr>
        <p:spPr>
          <a:xfrm>
            <a:off x="4766733" y="6676402"/>
            <a:ext cx="31967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Propriedade da Akaer. Não deve ser reproduzido sem previa autorização</a:t>
            </a:r>
            <a:endParaRPr lang="pt-BR" sz="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7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0" r:id="rId2"/>
    <p:sldLayoutId id="2147483698" r:id="rId3"/>
    <p:sldLayoutId id="2147483709" r:id="rId4"/>
    <p:sldLayoutId id="2147483711" r:id="rId5"/>
    <p:sldLayoutId id="2147483714" r:id="rId6"/>
    <p:sldLayoutId id="2147483715" r:id="rId7"/>
    <p:sldLayoutId id="214748371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t-BR" sz="2400" b="1" kern="1200" dirty="0" smtClean="0">
          <a:solidFill>
            <a:schemeClr val="accent3"/>
          </a:solidFill>
          <a:latin typeface="+mj-lt"/>
          <a:ea typeface="+mn-ea"/>
          <a:cs typeface="Andalus" panose="02020603050405020304" pitchFamily="18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to 15" hidden="1"/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8172862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87" name="Slide do think-cell" r:id="rId9" imgW="270" imgH="270" progId="TCLayout.ActiveDocument.1">
                  <p:embed/>
                </p:oleObj>
              </mc:Choice>
              <mc:Fallback>
                <p:oleObj name="Slide do think-cell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064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3" r:id="rId2"/>
    <p:sldLayoutId id="2147483701" r:id="rId3"/>
    <p:sldLayoutId id="2147483704" r:id="rId4"/>
    <p:sldLayoutId id="214748371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6.wmf"/><Relationship Id="rId3" Type="http://schemas.openxmlformats.org/officeDocument/2006/relationships/image" Target="../media/image57.png"/><Relationship Id="rId7" Type="http://schemas.openxmlformats.org/officeDocument/2006/relationships/image" Target="../media/image55.png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63.png"/><Relationship Id="rId5" Type="http://schemas.openxmlformats.org/officeDocument/2006/relationships/image" Target="../media/image59.jpeg"/><Relationship Id="rId10" Type="http://schemas.openxmlformats.org/officeDocument/2006/relationships/image" Target="../media/image62.jpeg"/><Relationship Id="rId4" Type="http://schemas.openxmlformats.org/officeDocument/2006/relationships/image" Target="../media/image58.jpeg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68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png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3.jpeg"/><Relationship Id="rId2" Type="http://schemas.openxmlformats.org/officeDocument/2006/relationships/tags" Target="../tags/tag3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11" Type="http://schemas.openxmlformats.org/officeDocument/2006/relationships/image" Target="../media/image11.jpeg"/><Relationship Id="rId5" Type="http://schemas.openxmlformats.org/officeDocument/2006/relationships/oleObject" Target="../embeddings/oleObject8.bin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emf"/><Relationship Id="rId2" Type="http://schemas.openxmlformats.org/officeDocument/2006/relationships/tags" Target="../tags/tag40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94.jpg"/><Relationship Id="rId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11" Type="http://schemas.openxmlformats.org/officeDocument/2006/relationships/image" Target="../media/image17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26" Type="http://schemas.openxmlformats.org/officeDocument/2006/relationships/oleObject" Target="../embeddings/oleObject10.bin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notesSlide" Target="../notesSlides/notesSlide5.xml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29" Type="http://schemas.openxmlformats.org/officeDocument/2006/relationships/image" Target="../media/image20.emf"/><Relationship Id="rId1" Type="http://schemas.openxmlformats.org/officeDocument/2006/relationships/vmlDrawing" Target="../drawings/vmlDrawing10.v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tags" Target="../tags/tag34.xml"/><Relationship Id="rId28" Type="http://schemas.openxmlformats.org/officeDocument/2006/relationships/oleObject" Target="../embeddings/oleObject11.bin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tags" Target="../tags/tag33.xml"/><Relationship Id="rId27" Type="http://schemas.openxmlformats.org/officeDocument/2006/relationships/image" Target="../media/image1.emf"/><Relationship Id="rId30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>
            <a:off x="0" y="-63949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13" y="606507"/>
            <a:ext cx="2806278" cy="805188"/>
          </a:xfrm>
          <a:prstGeom prst="rect">
            <a:avLst/>
          </a:prstGeom>
        </p:spPr>
      </p:pic>
      <p:sp>
        <p:nvSpPr>
          <p:cNvPr id="21" name="Espaço Reservado para Texto 10"/>
          <p:cNvSpPr txBox="1">
            <a:spLocks/>
          </p:cNvSpPr>
          <p:nvPr/>
        </p:nvSpPr>
        <p:spPr>
          <a:xfrm>
            <a:off x="5937861" y="3365051"/>
            <a:ext cx="2847975" cy="306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2000" kern="1200" smtClean="0">
                <a:solidFill>
                  <a:schemeClr val="bg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Outubro 2016</a:t>
            </a:r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5842342" y="2420630"/>
            <a:ext cx="85807" cy="1250848"/>
          </a:xfrm>
          <a:prstGeom prst="rect">
            <a:avLst/>
          </a:prstGeom>
          <a:solidFill>
            <a:srgbClr val="7421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Espaço Reservado para Texto 8"/>
          <p:cNvSpPr txBox="1">
            <a:spLocks/>
          </p:cNvSpPr>
          <p:nvPr/>
        </p:nvSpPr>
        <p:spPr>
          <a:xfrm>
            <a:off x="5928150" y="2420630"/>
            <a:ext cx="4812421" cy="8720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3200" b="1" kern="120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pt-BR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pt-BR" dirty="0" smtClean="0">
                <a:solidFill>
                  <a:schemeClr val="tx1"/>
                </a:solidFill>
              </a:rPr>
              <a:t>Akaer</a:t>
            </a:r>
          </a:p>
          <a:p>
            <a:pPr>
              <a:spcBef>
                <a:spcPct val="0"/>
              </a:spcBef>
            </a:pPr>
            <a:r>
              <a:rPr lang="pt-BR" sz="2400" dirty="0" smtClean="0">
                <a:solidFill>
                  <a:schemeClr val="tx1"/>
                </a:solidFill>
              </a:rPr>
              <a:t>Reflexão sobre a cadeia aeronáutica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2118903"/>
            <a:ext cx="45434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2"/>
          <p:cNvGrpSpPr>
            <a:grpSpLocks/>
          </p:cNvGrpSpPr>
          <p:nvPr/>
        </p:nvGrpSpPr>
        <p:grpSpPr bwMode="auto">
          <a:xfrm>
            <a:off x="5735961" y="3626656"/>
            <a:ext cx="4658251" cy="2412267"/>
            <a:chOff x="620158" y="2317529"/>
            <a:chExt cx="7341428" cy="3657601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6" t="40086" r="38567" b="11853"/>
            <a:stretch>
              <a:fillRect/>
            </a:stretch>
          </p:blipFill>
          <p:spPr bwMode="auto">
            <a:xfrm>
              <a:off x="620158" y="2317529"/>
              <a:ext cx="4740118" cy="3657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55" t="39548" r="5652" b="10452"/>
            <a:stretch>
              <a:fillRect/>
            </a:stretch>
          </p:blipFill>
          <p:spPr bwMode="auto">
            <a:xfrm>
              <a:off x="5360276" y="2317530"/>
              <a:ext cx="2601310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1881548" y="188640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pt-BR" altLang="pt-BR" sz="3200" dirty="0">
                <a:solidFill>
                  <a:schemeClr val="bg1"/>
                </a:solidFill>
                <a:latin typeface="+mn-lt"/>
                <a:cs typeface="+mn-cs"/>
              </a:rPr>
              <a:t>Mercado de Aeroestruturas </a:t>
            </a:r>
          </a:p>
        </p:txBody>
      </p:sp>
      <p:grpSp>
        <p:nvGrpSpPr>
          <p:cNvPr id="17411" name="Grupo 3"/>
          <p:cNvGrpSpPr>
            <a:grpSpLocks/>
          </p:cNvGrpSpPr>
          <p:nvPr/>
        </p:nvGrpSpPr>
        <p:grpSpPr bwMode="auto">
          <a:xfrm>
            <a:off x="1991544" y="1065784"/>
            <a:ext cx="4032448" cy="3767004"/>
            <a:chOff x="1970690" y="1260146"/>
            <a:chExt cx="5052846" cy="5172191"/>
          </a:xfrm>
        </p:grpSpPr>
        <p:pic>
          <p:nvPicPr>
            <p:cNvPr id="174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6" t="30785" r="7912" b="17888"/>
            <a:stretch>
              <a:fillRect/>
            </a:stretch>
          </p:blipFill>
          <p:spPr bwMode="auto">
            <a:xfrm>
              <a:off x="1970690" y="3862552"/>
              <a:ext cx="5052846" cy="2569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3" t="40314" r="17847" b="14871"/>
            <a:stretch>
              <a:fillRect/>
            </a:stretch>
          </p:blipFill>
          <p:spPr bwMode="auto">
            <a:xfrm>
              <a:off x="1970690" y="1260146"/>
              <a:ext cx="5052846" cy="260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412" name="CaixaDeTexto 2"/>
          <p:cNvSpPr txBox="1">
            <a:spLocks noChangeArrowheads="1"/>
          </p:cNvSpPr>
          <p:nvPr/>
        </p:nvSpPr>
        <p:spPr bwMode="auto">
          <a:xfrm>
            <a:off x="3836219" y="980729"/>
            <a:ext cx="2546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200" b="1" dirty="0">
                <a:latin typeface="Calibri" pitchFamily="34" charset="0"/>
              </a:rPr>
              <a:t>Segmentação do mercado</a:t>
            </a:r>
          </a:p>
          <a:p>
            <a:pPr algn="ctr" eaLnBrk="1" hangingPunct="1"/>
            <a:endParaRPr lang="pt-BR" altLang="pt-BR" sz="1200" b="1" dirty="0">
              <a:latin typeface="Calibri" pitchFamily="34" charset="0"/>
            </a:endParaRPr>
          </a:p>
          <a:p>
            <a:pPr algn="ctr" eaLnBrk="1" hangingPunct="1"/>
            <a:r>
              <a:rPr lang="pt-BR" altLang="pt-BR" sz="1200" b="1" dirty="0">
                <a:latin typeface="Calibri" pitchFamily="34" charset="0"/>
              </a:rPr>
              <a:t>US$43.6 bilhões em 2011</a:t>
            </a:r>
          </a:p>
        </p:txBody>
      </p:sp>
      <p:sp>
        <p:nvSpPr>
          <p:cNvPr id="17413" name="Retângulo 4"/>
          <p:cNvSpPr>
            <a:spLocks noChangeArrowheads="1"/>
          </p:cNvSpPr>
          <p:nvPr/>
        </p:nvSpPr>
        <p:spPr bwMode="auto">
          <a:xfrm>
            <a:off x="4137286" y="1051898"/>
            <a:ext cx="1944216" cy="548345"/>
          </a:xfrm>
          <a:prstGeom prst="rect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4" name="CaixaDeTexto 9"/>
          <p:cNvSpPr txBox="1">
            <a:spLocks noChangeArrowheads="1"/>
          </p:cNvSpPr>
          <p:nvPr/>
        </p:nvSpPr>
        <p:spPr bwMode="auto">
          <a:xfrm>
            <a:off x="1703513" y="5607051"/>
            <a:ext cx="2003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200" b="1" dirty="0" err="1">
                <a:latin typeface="Calibri" pitchFamily="34" charset="0"/>
              </a:rPr>
              <a:t>Counterpoint</a:t>
            </a:r>
            <a:r>
              <a:rPr lang="pt-BR" altLang="pt-BR" sz="1200" b="1" dirty="0">
                <a:latin typeface="Calibri" pitchFamily="34" charset="0"/>
              </a:rPr>
              <a:t> Market </a:t>
            </a:r>
            <a:r>
              <a:rPr lang="pt-BR" altLang="pt-BR" sz="1200" b="1" dirty="0" err="1">
                <a:latin typeface="Calibri" pitchFamily="34" charset="0"/>
              </a:rPr>
              <a:t>Intelligence</a:t>
            </a:r>
            <a:r>
              <a:rPr lang="pt-BR" altLang="pt-BR" sz="1200" b="1" dirty="0">
                <a:latin typeface="Calibri" pitchFamily="34" charset="0"/>
              </a:rPr>
              <a:t>  </a:t>
            </a:r>
          </a:p>
          <a:p>
            <a:pPr algn="ctr" eaLnBrk="1" hangingPunct="1"/>
            <a:r>
              <a:rPr lang="pt-BR" altLang="pt-BR" sz="1200" b="1" dirty="0">
                <a:latin typeface="Calibri" pitchFamily="34" charset="0"/>
              </a:rPr>
              <a:t>May 2012</a:t>
            </a:r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6551296" y="2244981"/>
            <a:ext cx="35026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200" b="1" dirty="0">
                <a:latin typeface="Calibri" pitchFamily="34" charset="0"/>
              </a:rPr>
              <a:t>Parcela do negócio mantido pelos “Primes” </a:t>
            </a:r>
          </a:p>
          <a:p>
            <a:pPr algn="ctr" eaLnBrk="1" hangingPunct="1"/>
            <a:r>
              <a:rPr lang="pt-BR" altLang="pt-BR" sz="1200" b="1" dirty="0">
                <a:latin typeface="Calibri" pitchFamily="34" charset="0"/>
              </a:rPr>
              <a:t>Valor da produção - US$ 19.2 bilhões </a:t>
            </a:r>
          </a:p>
        </p:txBody>
      </p:sp>
      <p:sp>
        <p:nvSpPr>
          <p:cNvPr id="13" name="Retângulo 4"/>
          <p:cNvSpPr>
            <a:spLocks noChangeArrowheads="1"/>
          </p:cNvSpPr>
          <p:nvPr/>
        </p:nvSpPr>
        <p:spPr bwMode="auto">
          <a:xfrm>
            <a:off x="6852084" y="2201640"/>
            <a:ext cx="3024336" cy="548345"/>
          </a:xfrm>
          <a:prstGeom prst="rect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" name="Retângulo 14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Exemplo de </a:t>
            </a:r>
            <a:r>
              <a:rPr lang="pt-BR" sz="2400" b="1" dirty="0" err="1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Aeroestruturas</a:t>
            </a:r>
            <a:endParaRPr lang="pt-BR" sz="2400" b="1" dirty="0">
              <a:solidFill>
                <a:schemeClr val="accent3"/>
              </a:solidFill>
              <a:latin typeface="+mj-lt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0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 animBg="1"/>
      <p:bldP spid="17414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1811524" y="152636"/>
            <a:ext cx="8229600" cy="598078"/>
          </a:xfrm>
        </p:spPr>
        <p:txBody>
          <a:bodyPr>
            <a:normAutofit/>
          </a:bodyPr>
          <a:lstStyle/>
          <a:p>
            <a:pPr algn="l"/>
            <a:r>
              <a:rPr lang="pt-BR" altLang="pt-BR" sz="3200" dirty="0">
                <a:solidFill>
                  <a:schemeClr val="bg1"/>
                </a:solidFill>
                <a:latin typeface="+mn-lt"/>
                <a:cs typeface="+mn-cs"/>
              </a:rPr>
              <a:t>Mercado de Aeroestruturas </a:t>
            </a:r>
          </a:p>
        </p:txBody>
      </p:sp>
      <p:sp>
        <p:nvSpPr>
          <p:cNvPr id="19459" name="CaixaDeTexto 2"/>
          <p:cNvSpPr txBox="1">
            <a:spLocks noChangeArrowheads="1"/>
          </p:cNvSpPr>
          <p:nvPr/>
        </p:nvSpPr>
        <p:spPr bwMode="auto">
          <a:xfrm>
            <a:off x="5276850" y="6094414"/>
            <a:ext cx="53911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200" b="1" dirty="0" err="1">
                <a:latin typeface="Calibri" pitchFamily="34" charset="0"/>
              </a:rPr>
              <a:t>Counterpoint</a:t>
            </a:r>
            <a:r>
              <a:rPr lang="pt-BR" altLang="pt-BR" sz="1200" b="1" dirty="0">
                <a:latin typeface="Calibri" pitchFamily="34" charset="0"/>
              </a:rPr>
              <a:t> Market </a:t>
            </a:r>
            <a:r>
              <a:rPr lang="pt-BR" altLang="pt-BR" sz="1200" b="1" dirty="0" err="1">
                <a:latin typeface="Calibri" pitchFamily="34" charset="0"/>
              </a:rPr>
              <a:t>Intelligence</a:t>
            </a:r>
            <a:r>
              <a:rPr lang="pt-BR" altLang="pt-BR" sz="1200" b="1" dirty="0">
                <a:latin typeface="Calibri" pitchFamily="34" charset="0"/>
              </a:rPr>
              <a:t> - May 2012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3" t="31897" r="15546" b="13609"/>
          <a:stretch>
            <a:fillRect/>
          </a:stretch>
        </p:blipFill>
        <p:spPr bwMode="auto">
          <a:xfrm>
            <a:off x="3431704" y="2312877"/>
            <a:ext cx="5749640" cy="307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CaixaDeTexto 3"/>
          <p:cNvSpPr txBox="1">
            <a:spLocks noChangeArrowheads="1"/>
          </p:cNvSpPr>
          <p:nvPr/>
        </p:nvSpPr>
        <p:spPr bwMode="auto">
          <a:xfrm>
            <a:off x="2627313" y="1119189"/>
            <a:ext cx="6794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altLang="pt-BR" sz="1800" b="1" dirty="0">
                <a:latin typeface="Calibri" pitchFamily="34" charset="0"/>
              </a:rPr>
              <a:t>Participação de mercado – Empresas </a:t>
            </a:r>
            <a:r>
              <a:rPr lang="pt-BR" altLang="pt-BR" sz="1800" b="1" dirty="0" err="1">
                <a:latin typeface="Calibri" pitchFamily="34" charset="0"/>
              </a:rPr>
              <a:t>Tier</a:t>
            </a:r>
            <a:r>
              <a:rPr lang="pt-BR" altLang="pt-BR" sz="1800" b="1" dirty="0">
                <a:latin typeface="Calibri" pitchFamily="34" charset="0"/>
              </a:rPr>
              <a:t> 1</a:t>
            </a:r>
          </a:p>
          <a:p>
            <a:pPr algn="ctr" eaLnBrk="1" hangingPunct="1"/>
            <a:r>
              <a:rPr lang="pt-BR" altLang="pt-BR" sz="1800" b="1" dirty="0">
                <a:latin typeface="Calibri" pitchFamily="34" charset="0"/>
              </a:rPr>
              <a:t>Vendas totais – US$ 26.7 bilhões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Exemplo de </a:t>
            </a:r>
            <a:r>
              <a:rPr lang="pt-BR" sz="2400" b="1" dirty="0" err="1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Aeroestruturas</a:t>
            </a:r>
            <a:endParaRPr lang="pt-BR" sz="2400" b="1" dirty="0">
              <a:solidFill>
                <a:schemeClr val="accent3"/>
              </a:solidFill>
              <a:latin typeface="+mj-lt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444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pPr>
              <a:defRPr/>
            </a:pPr>
            <a:fld id="{A62A8B77-B494-4265-9192-01EE5FB8CABE}" type="datetime5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7-out-16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BA818C19-7480-4855-9257-94E8C021678C}" type="slidenum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1981200" y="142852"/>
            <a:ext cx="8229600" cy="72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pt-BR" sz="3200" dirty="0">
                <a:solidFill>
                  <a:schemeClr val="bg1"/>
                </a:solidFill>
              </a:rPr>
              <a:t>Notícias – 1 boa e 1 má </a:t>
            </a:r>
            <a:endParaRPr lang="pt-BR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C:\Documents and Settings\ricardo.ichiro\My Documents\Downloads\133847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1704" y="1808820"/>
            <a:ext cx="5615032" cy="3024908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Notícias – 1 boa e 1 má </a:t>
            </a:r>
          </a:p>
        </p:txBody>
      </p:sp>
    </p:spTree>
    <p:extLst>
      <p:ext uri="{BB962C8B-B14F-4D97-AF65-F5344CB8AC3E}">
        <p14:creationId xmlns:p14="http://schemas.microsoft.com/office/powerpoint/2010/main" val="42597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ricardo.ichiro\My Documents\Downloads\Sea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2542" y="1652557"/>
            <a:ext cx="1325493" cy="1325493"/>
          </a:xfrm>
          <a:prstGeom prst="rect">
            <a:avLst/>
          </a:prstGeom>
          <a:noFill/>
        </p:spPr>
      </p:pic>
      <p:graphicFrame>
        <p:nvGraphicFramePr>
          <p:cNvPr id="12" name="Gráfico 11"/>
          <p:cNvGraphicFramePr/>
          <p:nvPr>
            <p:extLst>
              <p:ext uri="{D42A27DB-BD31-4B8C-83A1-F6EECF244321}">
                <p14:modId xmlns:p14="http://schemas.microsoft.com/office/powerpoint/2010/main" val="1917646452"/>
              </p:ext>
            </p:extLst>
          </p:nvPr>
        </p:nvGraphicFramePr>
        <p:xfrm>
          <a:off x="3052348" y="2234977"/>
          <a:ext cx="6120680" cy="387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100" name="Picture 4" descr="C:\Documents and Settings\ricardo.ichiro\My Documents\Downloads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1492" y="1941405"/>
            <a:ext cx="500157" cy="374635"/>
          </a:xfrm>
          <a:prstGeom prst="rect">
            <a:avLst/>
          </a:prstGeom>
          <a:noFill/>
        </p:spPr>
      </p:pic>
      <p:sp>
        <p:nvSpPr>
          <p:cNvPr id="3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pPr>
              <a:defRPr/>
            </a:pPr>
            <a:fld id="{A62A8B77-B494-4265-9192-01EE5FB8CABE}" type="datetime5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7-out-16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BA818C19-7480-4855-9257-94E8C021678C}" type="slidenum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1981200" y="142852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pt-BR" sz="3200" dirty="0">
                <a:solidFill>
                  <a:schemeClr val="bg1"/>
                </a:solidFill>
              </a:rPr>
              <a:t>Primeiro a Má Notícia...</a:t>
            </a:r>
            <a:endParaRPr lang="pt-BR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806728" y="3689931"/>
            <a:ext cx="3169769" cy="6645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spcBef>
                <a:spcPts val="1800"/>
              </a:spcBef>
            </a:pPr>
            <a:r>
              <a:rPr lang="pt-BR" dirty="0">
                <a:latin typeface="+mj-lt"/>
              </a:rPr>
              <a:t>Mercado Global de Aeroestruturas 2011 - </a:t>
            </a:r>
            <a:r>
              <a:rPr lang="pt-BR" altLang="pt-BR" dirty="0">
                <a:latin typeface="+mj-lt"/>
              </a:rPr>
              <a:t>Empresas </a:t>
            </a:r>
            <a:r>
              <a:rPr lang="pt-BR" altLang="pt-BR" dirty="0" err="1">
                <a:latin typeface="+mj-lt"/>
              </a:rPr>
              <a:t>Tier</a:t>
            </a:r>
            <a:r>
              <a:rPr lang="pt-BR" altLang="pt-BR" dirty="0">
                <a:latin typeface="+mj-lt"/>
              </a:rPr>
              <a:t> 1 (sedes)</a:t>
            </a:r>
          </a:p>
        </p:txBody>
      </p:sp>
      <p:sp>
        <p:nvSpPr>
          <p:cNvPr id="9" name="Espaço Reservado para Conteúdo 4"/>
          <p:cNvSpPr txBox="1">
            <a:spLocks/>
          </p:cNvSpPr>
          <p:nvPr/>
        </p:nvSpPr>
        <p:spPr>
          <a:xfrm>
            <a:off x="8710889" y="6021288"/>
            <a:ext cx="1971020" cy="3984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61950" indent="-361950" algn="r">
              <a:spcBef>
                <a:spcPts val="1800"/>
              </a:spcBef>
            </a:pPr>
            <a:r>
              <a:rPr lang="pt-BR" altLang="pt-BR" sz="1100" dirty="0" err="1">
                <a:latin typeface="+mj-lt"/>
              </a:rPr>
              <a:t>Counterpoint</a:t>
            </a:r>
            <a:r>
              <a:rPr lang="pt-BR" altLang="pt-BR" sz="1100" dirty="0">
                <a:latin typeface="+mj-lt"/>
              </a:rPr>
              <a:t> </a:t>
            </a:r>
            <a:r>
              <a:rPr lang="pt-BR" altLang="pt-BR" sz="1100" dirty="0" err="1">
                <a:latin typeface="+mj-lt"/>
              </a:rPr>
              <a:t>Market</a:t>
            </a:r>
            <a:r>
              <a:rPr lang="pt-BR" altLang="pt-BR" sz="1100" dirty="0">
                <a:latin typeface="+mj-lt"/>
              </a:rPr>
              <a:t> </a:t>
            </a:r>
            <a:r>
              <a:rPr lang="pt-BR" altLang="pt-BR" sz="1100" dirty="0" err="1">
                <a:latin typeface="+mj-lt"/>
              </a:rPr>
              <a:t>Intelligence</a:t>
            </a:r>
            <a:r>
              <a:rPr lang="pt-BR" altLang="pt-BR" sz="1100" dirty="0">
                <a:latin typeface="+mj-lt"/>
              </a:rPr>
              <a:t> - </a:t>
            </a:r>
            <a:r>
              <a:rPr lang="pt-BR" altLang="pt-BR" sz="1100" dirty="0" err="1">
                <a:latin typeface="+mj-lt"/>
              </a:rPr>
              <a:t>May</a:t>
            </a:r>
            <a:r>
              <a:rPr lang="pt-BR" altLang="pt-BR" sz="1100" dirty="0">
                <a:latin typeface="+mj-lt"/>
              </a:rPr>
              <a:t> 2012</a:t>
            </a:r>
            <a:endParaRPr lang="pt-BR" sz="1100" dirty="0">
              <a:latin typeface="+mj-lt"/>
            </a:endParaRPr>
          </a:p>
          <a:p>
            <a:pPr marL="1276350" lvl="2" indent="-361950" algn="r">
              <a:spcBef>
                <a:spcPts val="1800"/>
              </a:spcBef>
              <a:buFont typeface="Arial" pitchFamily="34" charset="0"/>
              <a:buChar char="•"/>
            </a:pPr>
            <a:endParaRPr lang="pt-BR" sz="1100" dirty="0">
              <a:latin typeface="+mj-lt"/>
            </a:endParaRPr>
          </a:p>
          <a:p>
            <a:pPr marL="819150" lvl="1" indent="-361950" algn="r">
              <a:spcBef>
                <a:spcPts val="1800"/>
              </a:spcBef>
              <a:buFont typeface="Arial" pitchFamily="34" charset="0"/>
              <a:buChar char="•"/>
            </a:pPr>
            <a:endParaRPr lang="pt-BR" sz="1100" dirty="0">
              <a:latin typeface="+mj-lt"/>
            </a:endParaRPr>
          </a:p>
        </p:txBody>
      </p:sp>
      <p:pic>
        <p:nvPicPr>
          <p:cNvPr id="10" name="Picture 4" descr="C:\Documents and Settings\ricardo.ichiro\My Documents\Downloads\133847564.jpg"/>
          <p:cNvPicPr>
            <a:picLocks noChangeAspect="1" noChangeArrowheads="1"/>
          </p:cNvPicPr>
          <p:nvPr/>
        </p:nvPicPr>
        <p:blipFill>
          <a:blip r:embed="rId5" cstate="print"/>
          <a:srcRect l="48776"/>
          <a:stretch>
            <a:fillRect/>
          </a:stretch>
        </p:blipFill>
        <p:spPr bwMode="auto">
          <a:xfrm>
            <a:off x="9058528" y="1652557"/>
            <a:ext cx="1275745" cy="1341674"/>
          </a:xfrm>
          <a:prstGeom prst="rect">
            <a:avLst/>
          </a:prstGeom>
          <a:noFill/>
        </p:spPr>
      </p:pic>
      <p:sp>
        <p:nvSpPr>
          <p:cNvPr id="11" name="Espaço Reservado para Conteúdo 4"/>
          <p:cNvSpPr txBox="1">
            <a:spLocks/>
          </p:cNvSpPr>
          <p:nvPr/>
        </p:nvSpPr>
        <p:spPr>
          <a:xfrm>
            <a:off x="1981200" y="1153096"/>
            <a:ext cx="7607188" cy="398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61950" indent="-361950">
              <a:spcBef>
                <a:spcPts val="1800"/>
              </a:spcBef>
            </a:pPr>
            <a:r>
              <a:rPr lang="pt-BR" altLang="pt-BR" sz="2000" b="1" dirty="0">
                <a:latin typeface="+mj-lt"/>
              </a:rPr>
              <a:t>Participação das Empresas Brasileiras é pífia </a:t>
            </a:r>
            <a:r>
              <a:rPr lang="pt-BR" altLang="pt-BR" sz="2000" b="1" dirty="0">
                <a:solidFill>
                  <a:srgbClr val="FF0000"/>
                </a:solidFill>
                <a:latin typeface="+mj-lt"/>
              </a:rPr>
              <a:t>– Perto do Zero Absoluto!</a:t>
            </a:r>
            <a:endParaRPr lang="pt-BR" sz="2000" b="1" dirty="0">
              <a:solidFill>
                <a:srgbClr val="FF0000"/>
              </a:solidFill>
              <a:latin typeface="+mj-lt"/>
            </a:endParaRPr>
          </a:p>
          <a:p>
            <a:pPr marL="1276350" lvl="2" indent="-361950">
              <a:spcBef>
                <a:spcPts val="1800"/>
              </a:spcBef>
              <a:buFont typeface="Arial" pitchFamily="34" charset="0"/>
              <a:buChar char="•"/>
            </a:pPr>
            <a:endParaRPr lang="pt-BR" sz="2000" b="1" dirty="0">
              <a:solidFill>
                <a:srgbClr val="FF0000"/>
              </a:solidFill>
              <a:latin typeface="+mj-lt"/>
            </a:endParaRPr>
          </a:p>
          <a:p>
            <a:pPr marL="819150" lvl="1" indent="-361950">
              <a:spcBef>
                <a:spcPts val="1800"/>
              </a:spcBef>
              <a:buFont typeface="Arial" pitchFamily="34" charset="0"/>
              <a:buChar char="•"/>
            </a:pPr>
            <a:endParaRPr lang="pt-BR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Primeiro a má notícia</a:t>
            </a:r>
            <a:endParaRPr lang="pt-BR" sz="2400" b="1" dirty="0">
              <a:solidFill>
                <a:schemeClr val="accent3"/>
              </a:solidFill>
              <a:latin typeface="+mj-lt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79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7" name="Grupo 4"/>
          <p:cNvGrpSpPr>
            <a:grpSpLocks/>
          </p:cNvGrpSpPr>
          <p:nvPr/>
        </p:nvGrpSpPr>
        <p:grpSpPr bwMode="auto">
          <a:xfrm>
            <a:off x="3446463" y="1450975"/>
            <a:ext cx="5554662" cy="4902200"/>
            <a:chOff x="1384523" y="908050"/>
            <a:chExt cx="6859365" cy="5545138"/>
          </a:xfrm>
        </p:grpSpPr>
        <p:pic>
          <p:nvPicPr>
            <p:cNvPr id="52228" name="Picture 2937" descr="þÿ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523" y="908050"/>
              <a:ext cx="6859365" cy="554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2229" name="Group 2934"/>
            <p:cNvGrpSpPr>
              <a:grpSpLocks/>
            </p:cNvGrpSpPr>
            <p:nvPr/>
          </p:nvGrpSpPr>
          <p:grpSpPr bwMode="auto">
            <a:xfrm>
              <a:off x="1397843" y="922339"/>
              <a:ext cx="6645495" cy="5329289"/>
              <a:chOff x="5000" y="-316"/>
              <a:chExt cx="8980" cy="7086"/>
            </a:xfrm>
          </p:grpSpPr>
          <p:sp>
            <p:nvSpPr>
              <p:cNvPr id="52270" name="Freeform 2936"/>
              <p:cNvSpPr>
                <a:spLocks/>
              </p:cNvSpPr>
              <p:nvPr/>
            </p:nvSpPr>
            <p:spPr bwMode="auto">
              <a:xfrm>
                <a:off x="5000" y="-316"/>
                <a:ext cx="8980" cy="7086"/>
              </a:xfrm>
              <a:custGeom>
                <a:avLst/>
                <a:gdLst>
                  <a:gd name="T0" fmla="*/ 0 w 8980"/>
                  <a:gd name="T1" fmla="*/ -316 h 7086"/>
                  <a:gd name="T2" fmla="*/ 8980 w 8980"/>
                  <a:gd name="T3" fmla="*/ -316 h 7086"/>
                  <a:gd name="T4" fmla="*/ 8980 w 8980"/>
                  <a:gd name="T5" fmla="*/ 6771 h 7086"/>
                  <a:gd name="T6" fmla="*/ 0 w 8980"/>
                  <a:gd name="T7" fmla="*/ 6771 h 7086"/>
                  <a:gd name="T8" fmla="*/ 0 w 8980"/>
                  <a:gd name="T9" fmla="*/ -316 h 70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80" h="7086">
                    <a:moveTo>
                      <a:pt x="0" y="0"/>
                    </a:moveTo>
                    <a:lnTo>
                      <a:pt x="8980" y="0"/>
                    </a:lnTo>
                    <a:lnTo>
                      <a:pt x="8980" y="7087"/>
                    </a:lnTo>
                    <a:lnTo>
                      <a:pt x="0" y="70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pic>
            <p:nvPicPr>
              <p:cNvPr id="52271" name="Picture 2935" descr="þÿ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0" y="-316"/>
                <a:ext cx="8980" cy="7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230" name="Group 2932"/>
            <p:cNvGrpSpPr>
              <a:grpSpLocks/>
            </p:cNvGrpSpPr>
            <p:nvPr/>
          </p:nvGrpSpPr>
          <p:grpSpPr bwMode="auto">
            <a:xfrm>
              <a:off x="3266427" y="3143253"/>
              <a:ext cx="1260276" cy="418160"/>
              <a:chOff x="7525" y="2637"/>
              <a:chExt cx="1703" cy="556"/>
            </a:xfrm>
          </p:grpSpPr>
          <p:sp>
            <p:nvSpPr>
              <p:cNvPr id="52269" name="Freeform 2933"/>
              <p:cNvSpPr>
                <a:spLocks/>
              </p:cNvSpPr>
              <p:nvPr/>
            </p:nvSpPr>
            <p:spPr bwMode="auto">
              <a:xfrm>
                <a:off x="7525" y="2637"/>
                <a:ext cx="1703" cy="556"/>
              </a:xfrm>
              <a:custGeom>
                <a:avLst/>
                <a:gdLst>
                  <a:gd name="T0" fmla="*/ 0 w 1703"/>
                  <a:gd name="T1" fmla="*/ 2637 h 556"/>
                  <a:gd name="T2" fmla="*/ 1703 w 1703"/>
                  <a:gd name="T3" fmla="*/ 2637 h 556"/>
                  <a:gd name="T4" fmla="*/ 1703 w 1703"/>
                  <a:gd name="T5" fmla="*/ 3194 h 556"/>
                  <a:gd name="T6" fmla="*/ 0 w 1703"/>
                  <a:gd name="T7" fmla="*/ 3194 h 556"/>
                  <a:gd name="T8" fmla="*/ 0 w 1703"/>
                  <a:gd name="T9" fmla="*/ 2637 h 5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03" h="556">
                    <a:moveTo>
                      <a:pt x="0" y="0"/>
                    </a:moveTo>
                    <a:lnTo>
                      <a:pt x="1703" y="0"/>
                    </a:lnTo>
                    <a:lnTo>
                      <a:pt x="1703" y="557"/>
                    </a:lnTo>
                    <a:lnTo>
                      <a:pt x="0" y="5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1" name="Group 2930"/>
            <p:cNvGrpSpPr>
              <a:grpSpLocks/>
            </p:cNvGrpSpPr>
            <p:nvPr/>
          </p:nvGrpSpPr>
          <p:grpSpPr bwMode="auto">
            <a:xfrm>
              <a:off x="6099272" y="3060523"/>
              <a:ext cx="1004965" cy="519692"/>
              <a:chOff x="11353" y="2527"/>
              <a:chExt cx="1358" cy="691"/>
            </a:xfrm>
          </p:grpSpPr>
          <p:sp>
            <p:nvSpPr>
              <p:cNvPr id="52268" name="Freeform 2931"/>
              <p:cNvSpPr>
                <a:spLocks/>
              </p:cNvSpPr>
              <p:nvPr/>
            </p:nvSpPr>
            <p:spPr bwMode="auto">
              <a:xfrm>
                <a:off x="11353" y="2527"/>
                <a:ext cx="1358" cy="691"/>
              </a:xfrm>
              <a:custGeom>
                <a:avLst/>
                <a:gdLst>
                  <a:gd name="T0" fmla="*/ 0 w 1358"/>
                  <a:gd name="T1" fmla="*/ 2527 h 691"/>
                  <a:gd name="T2" fmla="*/ 1358 w 1358"/>
                  <a:gd name="T3" fmla="*/ 2527 h 691"/>
                  <a:gd name="T4" fmla="*/ 1358 w 1358"/>
                  <a:gd name="T5" fmla="*/ 3218 h 691"/>
                  <a:gd name="T6" fmla="*/ 0 w 1358"/>
                  <a:gd name="T7" fmla="*/ 3218 h 691"/>
                  <a:gd name="T8" fmla="*/ 0 w 1358"/>
                  <a:gd name="T9" fmla="*/ 2527 h 6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58" h="691">
                    <a:moveTo>
                      <a:pt x="0" y="0"/>
                    </a:moveTo>
                    <a:lnTo>
                      <a:pt x="1358" y="0"/>
                    </a:lnTo>
                    <a:lnTo>
                      <a:pt x="1358" y="691"/>
                    </a:lnTo>
                    <a:lnTo>
                      <a:pt x="0" y="6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2" name="Group 2928"/>
            <p:cNvGrpSpPr>
              <a:grpSpLocks/>
            </p:cNvGrpSpPr>
            <p:nvPr/>
          </p:nvGrpSpPr>
          <p:grpSpPr bwMode="auto">
            <a:xfrm>
              <a:off x="3230905" y="2074537"/>
              <a:ext cx="309334" cy="229387"/>
              <a:chOff x="7477" y="1216"/>
              <a:chExt cx="418" cy="305"/>
            </a:xfrm>
          </p:grpSpPr>
          <p:sp>
            <p:nvSpPr>
              <p:cNvPr id="52267" name="Freeform 2929"/>
              <p:cNvSpPr>
                <a:spLocks/>
              </p:cNvSpPr>
              <p:nvPr/>
            </p:nvSpPr>
            <p:spPr bwMode="auto">
              <a:xfrm>
                <a:off x="7477" y="1216"/>
                <a:ext cx="418" cy="305"/>
              </a:xfrm>
              <a:custGeom>
                <a:avLst/>
                <a:gdLst>
                  <a:gd name="T0" fmla="*/ 0 w 418"/>
                  <a:gd name="T1" fmla="*/ 1216 h 305"/>
                  <a:gd name="T2" fmla="*/ 418 w 418"/>
                  <a:gd name="T3" fmla="*/ 1216 h 305"/>
                  <a:gd name="T4" fmla="*/ 418 w 418"/>
                  <a:gd name="T5" fmla="*/ 1521 h 305"/>
                  <a:gd name="T6" fmla="*/ 0 w 418"/>
                  <a:gd name="T7" fmla="*/ 1521 h 305"/>
                  <a:gd name="T8" fmla="*/ 0 w 418"/>
                  <a:gd name="T9" fmla="*/ 1216 h 3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8" h="305">
                    <a:moveTo>
                      <a:pt x="0" y="0"/>
                    </a:moveTo>
                    <a:lnTo>
                      <a:pt x="418" y="0"/>
                    </a:lnTo>
                    <a:lnTo>
                      <a:pt x="418" y="30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3" name="Group 2926"/>
            <p:cNvGrpSpPr>
              <a:grpSpLocks/>
            </p:cNvGrpSpPr>
            <p:nvPr/>
          </p:nvGrpSpPr>
          <p:grpSpPr bwMode="auto">
            <a:xfrm>
              <a:off x="3698606" y="2094091"/>
              <a:ext cx="309334" cy="229387"/>
              <a:chOff x="8109" y="1242"/>
              <a:chExt cx="418" cy="305"/>
            </a:xfrm>
          </p:grpSpPr>
          <p:sp>
            <p:nvSpPr>
              <p:cNvPr id="52266" name="Freeform 2927"/>
              <p:cNvSpPr>
                <a:spLocks/>
              </p:cNvSpPr>
              <p:nvPr/>
            </p:nvSpPr>
            <p:spPr bwMode="auto">
              <a:xfrm>
                <a:off x="8109" y="1242"/>
                <a:ext cx="418" cy="305"/>
              </a:xfrm>
              <a:custGeom>
                <a:avLst/>
                <a:gdLst>
                  <a:gd name="T0" fmla="*/ 0 w 418"/>
                  <a:gd name="T1" fmla="*/ 1242 h 305"/>
                  <a:gd name="T2" fmla="*/ 418 w 418"/>
                  <a:gd name="T3" fmla="*/ 1242 h 305"/>
                  <a:gd name="T4" fmla="*/ 418 w 418"/>
                  <a:gd name="T5" fmla="*/ 1546 h 305"/>
                  <a:gd name="T6" fmla="*/ 0 w 418"/>
                  <a:gd name="T7" fmla="*/ 1546 h 305"/>
                  <a:gd name="T8" fmla="*/ 0 w 418"/>
                  <a:gd name="T9" fmla="*/ 1242 h 3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8" h="305">
                    <a:moveTo>
                      <a:pt x="0" y="0"/>
                    </a:moveTo>
                    <a:lnTo>
                      <a:pt x="418" y="0"/>
                    </a:lnTo>
                    <a:lnTo>
                      <a:pt x="418" y="304"/>
                    </a:lnTo>
                    <a:lnTo>
                      <a:pt x="0" y="3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4" name="Group 2924"/>
            <p:cNvGrpSpPr>
              <a:grpSpLocks/>
            </p:cNvGrpSpPr>
            <p:nvPr/>
          </p:nvGrpSpPr>
          <p:grpSpPr bwMode="auto">
            <a:xfrm>
              <a:off x="4614767" y="2070777"/>
              <a:ext cx="364096" cy="261727"/>
              <a:chOff x="9347" y="1211"/>
              <a:chExt cx="492" cy="348"/>
            </a:xfrm>
          </p:grpSpPr>
          <p:sp>
            <p:nvSpPr>
              <p:cNvPr id="52265" name="Freeform 2925"/>
              <p:cNvSpPr>
                <a:spLocks/>
              </p:cNvSpPr>
              <p:nvPr/>
            </p:nvSpPr>
            <p:spPr bwMode="auto">
              <a:xfrm>
                <a:off x="9347" y="1211"/>
                <a:ext cx="492" cy="348"/>
              </a:xfrm>
              <a:custGeom>
                <a:avLst/>
                <a:gdLst>
                  <a:gd name="T0" fmla="*/ 0 w 492"/>
                  <a:gd name="T1" fmla="*/ 1211 h 348"/>
                  <a:gd name="T2" fmla="*/ 491 w 492"/>
                  <a:gd name="T3" fmla="*/ 1211 h 348"/>
                  <a:gd name="T4" fmla="*/ 491 w 492"/>
                  <a:gd name="T5" fmla="*/ 1559 h 348"/>
                  <a:gd name="T6" fmla="*/ 0 w 492"/>
                  <a:gd name="T7" fmla="*/ 1559 h 348"/>
                  <a:gd name="T8" fmla="*/ 0 w 492"/>
                  <a:gd name="T9" fmla="*/ 1211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2" h="348">
                    <a:moveTo>
                      <a:pt x="0" y="0"/>
                    </a:moveTo>
                    <a:lnTo>
                      <a:pt x="491" y="0"/>
                    </a:lnTo>
                    <a:lnTo>
                      <a:pt x="491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5" name="Group 2922"/>
            <p:cNvGrpSpPr>
              <a:grpSpLocks/>
            </p:cNvGrpSpPr>
            <p:nvPr/>
          </p:nvGrpSpPr>
          <p:grpSpPr bwMode="auto">
            <a:xfrm>
              <a:off x="4161126" y="2095595"/>
              <a:ext cx="309334" cy="229387"/>
              <a:chOff x="8734" y="1244"/>
              <a:chExt cx="418" cy="305"/>
            </a:xfrm>
          </p:grpSpPr>
          <p:sp>
            <p:nvSpPr>
              <p:cNvPr id="52264" name="Freeform 2923"/>
              <p:cNvSpPr>
                <a:spLocks/>
              </p:cNvSpPr>
              <p:nvPr/>
            </p:nvSpPr>
            <p:spPr bwMode="auto">
              <a:xfrm>
                <a:off x="8734" y="1244"/>
                <a:ext cx="418" cy="305"/>
              </a:xfrm>
              <a:custGeom>
                <a:avLst/>
                <a:gdLst>
                  <a:gd name="T0" fmla="*/ 0 w 418"/>
                  <a:gd name="T1" fmla="*/ 1244 h 305"/>
                  <a:gd name="T2" fmla="*/ 418 w 418"/>
                  <a:gd name="T3" fmla="*/ 1244 h 305"/>
                  <a:gd name="T4" fmla="*/ 418 w 418"/>
                  <a:gd name="T5" fmla="*/ 1549 h 305"/>
                  <a:gd name="T6" fmla="*/ 0 w 418"/>
                  <a:gd name="T7" fmla="*/ 1549 h 305"/>
                  <a:gd name="T8" fmla="*/ 0 w 418"/>
                  <a:gd name="T9" fmla="*/ 1244 h 3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8" h="305">
                    <a:moveTo>
                      <a:pt x="0" y="0"/>
                    </a:moveTo>
                    <a:lnTo>
                      <a:pt x="418" y="0"/>
                    </a:lnTo>
                    <a:lnTo>
                      <a:pt x="418" y="30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6" name="Group 2920"/>
            <p:cNvGrpSpPr>
              <a:grpSpLocks/>
            </p:cNvGrpSpPr>
            <p:nvPr/>
          </p:nvGrpSpPr>
          <p:grpSpPr bwMode="auto">
            <a:xfrm>
              <a:off x="6634316" y="2067016"/>
              <a:ext cx="426259" cy="261727"/>
              <a:chOff x="12076" y="1206"/>
              <a:chExt cx="576" cy="348"/>
            </a:xfrm>
          </p:grpSpPr>
          <p:sp>
            <p:nvSpPr>
              <p:cNvPr id="52263" name="Freeform 2921"/>
              <p:cNvSpPr>
                <a:spLocks/>
              </p:cNvSpPr>
              <p:nvPr/>
            </p:nvSpPr>
            <p:spPr bwMode="auto">
              <a:xfrm>
                <a:off x="12076" y="1206"/>
                <a:ext cx="576" cy="348"/>
              </a:xfrm>
              <a:custGeom>
                <a:avLst/>
                <a:gdLst>
                  <a:gd name="T0" fmla="*/ 0 w 576"/>
                  <a:gd name="T1" fmla="*/ 1206 h 348"/>
                  <a:gd name="T2" fmla="*/ 576 w 576"/>
                  <a:gd name="T3" fmla="*/ 1206 h 348"/>
                  <a:gd name="T4" fmla="*/ 576 w 576"/>
                  <a:gd name="T5" fmla="*/ 1554 h 348"/>
                  <a:gd name="T6" fmla="*/ 0 w 576"/>
                  <a:gd name="T7" fmla="*/ 1554 h 348"/>
                  <a:gd name="T8" fmla="*/ 0 w 576"/>
                  <a:gd name="T9" fmla="*/ 1206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6" h="348">
                    <a:moveTo>
                      <a:pt x="0" y="0"/>
                    </a:moveTo>
                    <a:lnTo>
                      <a:pt x="576" y="0"/>
                    </a:lnTo>
                    <a:lnTo>
                      <a:pt x="576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7" name="Group 2918"/>
            <p:cNvGrpSpPr>
              <a:grpSpLocks/>
            </p:cNvGrpSpPr>
            <p:nvPr/>
          </p:nvGrpSpPr>
          <p:grpSpPr bwMode="auto">
            <a:xfrm>
              <a:off x="6170316" y="2063256"/>
              <a:ext cx="393698" cy="261727"/>
              <a:chOff x="11449" y="1201"/>
              <a:chExt cx="532" cy="348"/>
            </a:xfrm>
          </p:grpSpPr>
          <p:sp>
            <p:nvSpPr>
              <p:cNvPr id="52262" name="Freeform 2919"/>
              <p:cNvSpPr>
                <a:spLocks/>
              </p:cNvSpPr>
              <p:nvPr/>
            </p:nvSpPr>
            <p:spPr bwMode="auto">
              <a:xfrm>
                <a:off x="11449" y="1201"/>
                <a:ext cx="532" cy="348"/>
              </a:xfrm>
              <a:custGeom>
                <a:avLst/>
                <a:gdLst>
                  <a:gd name="T0" fmla="*/ 0 w 532"/>
                  <a:gd name="T1" fmla="*/ 1201 h 348"/>
                  <a:gd name="T2" fmla="*/ 532 w 532"/>
                  <a:gd name="T3" fmla="*/ 1201 h 348"/>
                  <a:gd name="T4" fmla="*/ 532 w 532"/>
                  <a:gd name="T5" fmla="*/ 1549 h 348"/>
                  <a:gd name="T6" fmla="*/ 0 w 532"/>
                  <a:gd name="T7" fmla="*/ 1549 h 348"/>
                  <a:gd name="T8" fmla="*/ 0 w 532"/>
                  <a:gd name="T9" fmla="*/ 1201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2" h="348">
                    <a:moveTo>
                      <a:pt x="0" y="0"/>
                    </a:moveTo>
                    <a:lnTo>
                      <a:pt x="532" y="0"/>
                    </a:lnTo>
                    <a:lnTo>
                      <a:pt x="532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8" name="Group 2916"/>
            <p:cNvGrpSpPr>
              <a:grpSpLocks/>
            </p:cNvGrpSpPr>
            <p:nvPr/>
          </p:nvGrpSpPr>
          <p:grpSpPr bwMode="auto">
            <a:xfrm>
              <a:off x="5717416" y="2070777"/>
              <a:ext cx="364096" cy="261727"/>
              <a:chOff x="10837" y="1211"/>
              <a:chExt cx="492" cy="348"/>
            </a:xfrm>
          </p:grpSpPr>
          <p:sp>
            <p:nvSpPr>
              <p:cNvPr id="52261" name="Freeform 2917"/>
              <p:cNvSpPr>
                <a:spLocks/>
              </p:cNvSpPr>
              <p:nvPr/>
            </p:nvSpPr>
            <p:spPr bwMode="auto">
              <a:xfrm>
                <a:off x="10837" y="1211"/>
                <a:ext cx="492" cy="348"/>
              </a:xfrm>
              <a:custGeom>
                <a:avLst/>
                <a:gdLst>
                  <a:gd name="T0" fmla="*/ 0 w 492"/>
                  <a:gd name="T1" fmla="*/ 1211 h 348"/>
                  <a:gd name="T2" fmla="*/ 491 w 492"/>
                  <a:gd name="T3" fmla="*/ 1211 h 348"/>
                  <a:gd name="T4" fmla="*/ 491 w 492"/>
                  <a:gd name="T5" fmla="*/ 1559 h 348"/>
                  <a:gd name="T6" fmla="*/ 0 w 492"/>
                  <a:gd name="T7" fmla="*/ 1559 h 348"/>
                  <a:gd name="T8" fmla="*/ 0 w 492"/>
                  <a:gd name="T9" fmla="*/ 1211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2" h="348">
                    <a:moveTo>
                      <a:pt x="0" y="0"/>
                    </a:moveTo>
                    <a:lnTo>
                      <a:pt x="491" y="0"/>
                    </a:lnTo>
                    <a:lnTo>
                      <a:pt x="491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39" name="Group 2914"/>
            <p:cNvGrpSpPr>
              <a:grpSpLocks/>
            </p:cNvGrpSpPr>
            <p:nvPr/>
          </p:nvGrpSpPr>
          <p:grpSpPr bwMode="auto">
            <a:xfrm>
              <a:off x="6927369" y="1275821"/>
              <a:ext cx="426259" cy="307604"/>
              <a:chOff x="12472" y="154"/>
              <a:chExt cx="576" cy="409"/>
            </a:xfrm>
          </p:grpSpPr>
          <p:sp>
            <p:nvSpPr>
              <p:cNvPr id="52260" name="Freeform 2915"/>
              <p:cNvSpPr>
                <a:spLocks/>
              </p:cNvSpPr>
              <p:nvPr/>
            </p:nvSpPr>
            <p:spPr bwMode="auto">
              <a:xfrm>
                <a:off x="12472" y="154"/>
                <a:ext cx="576" cy="409"/>
              </a:xfrm>
              <a:custGeom>
                <a:avLst/>
                <a:gdLst>
                  <a:gd name="T0" fmla="*/ 0 w 576"/>
                  <a:gd name="T1" fmla="*/ 154 h 409"/>
                  <a:gd name="T2" fmla="*/ 576 w 576"/>
                  <a:gd name="T3" fmla="*/ 154 h 409"/>
                  <a:gd name="T4" fmla="*/ 576 w 576"/>
                  <a:gd name="T5" fmla="*/ 564 h 409"/>
                  <a:gd name="T6" fmla="*/ 0 w 576"/>
                  <a:gd name="T7" fmla="*/ 564 h 409"/>
                  <a:gd name="T8" fmla="*/ 0 w 576"/>
                  <a:gd name="T9" fmla="*/ 154 h 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6" h="409"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0"/>
                    </a:lnTo>
                    <a:lnTo>
                      <a:pt x="0" y="4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0" name="Group 2912"/>
            <p:cNvGrpSpPr>
              <a:grpSpLocks/>
            </p:cNvGrpSpPr>
            <p:nvPr/>
          </p:nvGrpSpPr>
          <p:grpSpPr bwMode="auto">
            <a:xfrm>
              <a:off x="5684115" y="1291614"/>
              <a:ext cx="426259" cy="261727"/>
              <a:chOff x="10792" y="175"/>
              <a:chExt cx="576" cy="348"/>
            </a:xfrm>
          </p:grpSpPr>
          <p:sp>
            <p:nvSpPr>
              <p:cNvPr id="52259" name="Freeform 2913"/>
              <p:cNvSpPr>
                <a:spLocks/>
              </p:cNvSpPr>
              <p:nvPr/>
            </p:nvSpPr>
            <p:spPr bwMode="auto">
              <a:xfrm>
                <a:off x="10792" y="175"/>
                <a:ext cx="576" cy="348"/>
              </a:xfrm>
              <a:custGeom>
                <a:avLst/>
                <a:gdLst>
                  <a:gd name="T0" fmla="*/ 0 w 576"/>
                  <a:gd name="T1" fmla="*/ 175 h 348"/>
                  <a:gd name="T2" fmla="*/ 577 w 576"/>
                  <a:gd name="T3" fmla="*/ 175 h 348"/>
                  <a:gd name="T4" fmla="*/ 577 w 576"/>
                  <a:gd name="T5" fmla="*/ 523 h 348"/>
                  <a:gd name="T6" fmla="*/ 0 w 576"/>
                  <a:gd name="T7" fmla="*/ 523 h 348"/>
                  <a:gd name="T8" fmla="*/ 0 w 576"/>
                  <a:gd name="T9" fmla="*/ 175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6" h="348">
                    <a:moveTo>
                      <a:pt x="0" y="0"/>
                    </a:moveTo>
                    <a:lnTo>
                      <a:pt x="577" y="0"/>
                    </a:lnTo>
                    <a:lnTo>
                      <a:pt x="577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1" name="Group 2910"/>
            <p:cNvGrpSpPr>
              <a:grpSpLocks/>
            </p:cNvGrpSpPr>
            <p:nvPr/>
          </p:nvGrpSpPr>
          <p:grpSpPr bwMode="auto">
            <a:xfrm>
              <a:off x="5149810" y="1291614"/>
              <a:ext cx="426259" cy="261727"/>
              <a:chOff x="10070" y="175"/>
              <a:chExt cx="576" cy="348"/>
            </a:xfrm>
          </p:grpSpPr>
          <p:sp>
            <p:nvSpPr>
              <p:cNvPr id="52258" name="Freeform 2911"/>
              <p:cNvSpPr>
                <a:spLocks/>
              </p:cNvSpPr>
              <p:nvPr/>
            </p:nvSpPr>
            <p:spPr bwMode="auto">
              <a:xfrm>
                <a:off x="10070" y="175"/>
                <a:ext cx="576" cy="348"/>
              </a:xfrm>
              <a:custGeom>
                <a:avLst/>
                <a:gdLst>
                  <a:gd name="T0" fmla="*/ 0 w 576"/>
                  <a:gd name="T1" fmla="*/ 175 h 348"/>
                  <a:gd name="T2" fmla="*/ 576 w 576"/>
                  <a:gd name="T3" fmla="*/ 175 h 348"/>
                  <a:gd name="T4" fmla="*/ 576 w 576"/>
                  <a:gd name="T5" fmla="*/ 523 h 348"/>
                  <a:gd name="T6" fmla="*/ 0 w 576"/>
                  <a:gd name="T7" fmla="*/ 523 h 348"/>
                  <a:gd name="T8" fmla="*/ 0 w 576"/>
                  <a:gd name="T9" fmla="*/ 175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6" h="348">
                    <a:moveTo>
                      <a:pt x="0" y="0"/>
                    </a:moveTo>
                    <a:lnTo>
                      <a:pt x="576" y="0"/>
                    </a:lnTo>
                    <a:lnTo>
                      <a:pt x="576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2" name="Group 2908"/>
            <p:cNvGrpSpPr>
              <a:grpSpLocks/>
            </p:cNvGrpSpPr>
            <p:nvPr/>
          </p:nvGrpSpPr>
          <p:grpSpPr bwMode="auto">
            <a:xfrm>
              <a:off x="6402686" y="1288606"/>
              <a:ext cx="426259" cy="261727"/>
              <a:chOff x="11763" y="171"/>
              <a:chExt cx="576" cy="348"/>
            </a:xfrm>
          </p:grpSpPr>
          <p:sp>
            <p:nvSpPr>
              <p:cNvPr id="52257" name="Freeform 2909"/>
              <p:cNvSpPr>
                <a:spLocks/>
              </p:cNvSpPr>
              <p:nvPr/>
            </p:nvSpPr>
            <p:spPr bwMode="auto">
              <a:xfrm>
                <a:off x="11763" y="171"/>
                <a:ext cx="576" cy="348"/>
              </a:xfrm>
              <a:custGeom>
                <a:avLst/>
                <a:gdLst>
                  <a:gd name="T0" fmla="*/ 0 w 576"/>
                  <a:gd name="T1" fmla="*/ 171 h 348"/>
                  <a:gd name="T2" fmla="*/ 576 w 576"/>
                  <a:gd name="T3" fmla="*/ 171 h 348"/>
                  <a:gd name="T4" fmla="*/ 576 w 576"/>
                  <a:gd name="T5" fmla="*/ 519 h 348"/>
                  <a:gd name="T6" fmla="*/ 0 w 576"/>
                  <a:gd name="T7" fmla="*/ 519 h 348"/>
                  <a:gd name="T8" fmla="*/ 0 w 576"/>
                  <a:gd name="T9" fmla="*/ 171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6" h="348">
                    <a:moveTo>
                      <a:pt x="0" y="0"/>
                    </a:moveTo>
                    <a:lnTo>
                      <a:pt x="576" y="0"/>
                    </a:lnTo>
                    <a:lnTo>
                      <a:pt x="576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3" name="Group 2906"/>
            <p:cNvGrpSpPr>
              <a:grpSpLocks/>
            </p:cNvGrpSpPr>
            <p:nvPr/>
          </p:nvGrpSpPr>
          <p:grpSpPr bwMode="auto">
            <a:xfrm>
              <a:off x="7138279" y="2067016"/>
              <a:ext cx="375197" cy="261727"/>
              <a:chOff x="12757" y="1206"/>
              <a:chExt cx="507" cy="348"/>
            </a:xfrm>
          </p:grpSpPr>
          <p:sp>
            <p:nvSpPr>
              <p:cNvPr id="52256" name="Freeform 2907"/>
              <p:cNvSpPr>
                <a:spLocks/>
              </p:cNvSpPr>
              <p:nvPr/>
            </p:nvSpPr>
            <p:spPr bwMode="auto">
              <a:xfrm>
                <a:off x="12757" y="1206"/>
                <a:ext cx="507" cy="348"/>
              </a:xfrm>
              <a:custGeom>
                <a:avLst/>
                <a:gdLst>
                  <a:gd name="T0" fmla="*/ 0 w 507"/>
                  <a:gd name="T1" fmla="*/ 1206 h 348"/>
                  <a:gd name="T2" fmla="*/ 507 w 507"/>
                  <a:gd name="T3" fmla="*/ 1206 h 348"/>
                  <a:gd name="T4" fmla="*/ 507 w 507"/>
                  <a:gd name="T5" fmla="*/ 1554 h 348"/>
                  <a:gd name="T6" fmla="*/ 0 w 507"/>
                  <a:gd name="T7" fmla="*/ 1554 h 348"/>
                  <a:gd name="T8" fmla="*/ 0 w 507"/>
                  <a:gd name="T9" fmla="*/ 1206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07" h="348">
                    <a:moveTo>
                      <a:pt x="0" y="0"/>
                    </a:moveTo>
                    <a:lnTo>
                      <a:pt x="507" y="0"/>
                    </a:lnTo>
                    <a:lnTo>
                      <a:pt x="507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4" name="Group 2904"/>
            <p:cNvGrpSpPr>
              <a:grpSpLocks/>
            </p:cNvGrpSpPr>
            <p:nvPr/>
          </p:nvGrpSpPr>
          <p:grpSpPr bwMode="auto">
            <a:xfrm>
              <a:off x="3852532" y="1299887"/>
              <a:ext cx="450681" cy="261727"/>
              <a:chOff x="8317" y="186"/>
              <a:chExt cx="609" cy="348"/>
            </a:xfrm>
          </p:grpSpPr>
          <p:sp>
            <p:nvSpPr>
              <p:cNvPr id="52255" name="Freeform 2905"/>
              <p:cNvSpPr>
                <a:spLocks/>
              </p:cNvSpPr>
              <p:nvPr/>
            </p:nvSpPr>
            <p:spPr bwMode="auto">
              <a:xfrm>
                <a:off x="8317" y="186"/>
                <a:ext cx="609" cy="348"/>
              </a:xfrm>
              <a:custGeom>
                <a:avLst/>
                <a:gdLst>
                  <a:gd name="T0" fmla="*/ 0 w 609"/>
                  <a:gd name="T1" fmla="*/ 186 h 348"/>
                  <a:gd name="T2" fmla="*/ 608 w 609"/>
                  <a:gd name="T3" fmla="*/ 186 h 348"/>
                  <a:gd name="T4" fmla="*/ 608 w 609"/>
                  <a:gd name="T5" fmla="*/ 534 h 348"/>
                  <a:gd name="T6" fmla="*/ 0 w 609"/>
                  <a:gd name="T7" fmla="*/ 534 h 348"/>
                  <a:gd name="T8" fmla="*/ 0 w 609"/>
                  <a:gd name="T9" fmla="*/ 186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9" h="348">
                    <a:moveTo>
                      <a:pt x="0" y="0"/>
                    </a:moveTo>
                    <a:lnTo>
                      <a:pt x="608" y="0"/>
                    </a:lnTo>
                    <a:lnTo>
                      <a:pt x="608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5" name="Group 2902"/>
            <p:cNvGrpSpPr>
              <a:grpSpLocks/>
            </p:cNvGrpSpPr>
            <p:nvPr/>
          </p:nvGrpSpPr>
          <p:grpSpPr bwMode="auto">
            <a:xfrm>
              <a:off x="4403117" y="1303647"/>
              <a:ext cx="426259" cy="261727"/>
              <a:chOff x="9061" y="191"/>
              <a:chExt cx="576" cy="348"/>
            </a:xfrm>
          </p:grpSpPr>
          <p:sp>
            <p:nvSpPr>
              <p:cNvPr id="52254" name="Freeform 2903"/>
              <p:cNvSpPr>
                <a:spLocks/>
              </p:cNvSpPr>
              <p:nvPr/>
            </p:nvSpPr>
            <p:spPr bwMode="auto">
              <a:xfrm>
                <a:off x="9061" y="191"/>
                <a:ext cx="576" cy="348"/>
              </a:xfrm>
              <a:custGeom>
                <a:avLst/>
                <a:gdLst>
                  <a:gd name="T0" fmla="*/ 0 w 576"/>
                  <a:gd name="T1" fmla="*/ 191 h 348"/>
                  <a:gd name="T2" fmla="*/ 576 w 576"/>
                  <a:gd name="T3" fmla="*/ 191 h 348"/>
                  <a:gd name="T4" fmla="*/ 576 w 576"/>
                  <a:gd name="T5" fmla="*/ 540 h 348"/>
                  <a:gd name="T6" fmla="*/ 0 w 576"/>
                  <a:gd name="T7" fmla="*/ 540 h 348"/>
                  <a:gd name="T8" fmla="*/ 0 w 576"/>
                  <a:gd name="T9" fmla="*/ 191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6" h="348">
                    <a:moveTo>
                      <a:pt x="0" y="0"/>
                    </a:moveTo>
                    <a:lnTo>
                      <a:pt x="576" y="0"/>
                    </a:lnTo>
                    <a:lnTo>
                      <a:pt x="576" y="349"/>
                    </a:lnTo>
                    <a:lnTo>
                      <a:pt x="0" y="3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6" name="Group 2900"/>
            <p:cNvGrpSpPr>
              <a:grpSpLocks/>
            </p:cNvGrpSpPr>
            <p:nvPr/>
          </p:nvGrpSpPr>
          <p:grpSpPr bwMode="auto">
            <a:xfrm>
              <a:off x="3332290" y="1300639"/>
              <a:ext cx="426259" cy="261727"/>
              <a:chOff x="7614" y="187"/>
              <a:chExt cx="576" cy="348"/>
            </a:xfrm>
          </p:grpSpPr>
          <p:sp>
            <p:nvSpPr>
              <p:cNvPr id="52253" name="Freeform 2901"/>
              <p:cNvSpPr>
                <a:spLocks/>
              </p:cNvSpPr>
              <p:nvPr/>
            </p:nvSpPr>
            <p:spPr bwMode="auto">
              <a:xfrm>
                <a:off x="7614" y="187"/>
                <a:ext cx="576" cy="348"/>
              </a:xfrm>
              <a:custGeom>
                <a:avLst/>
                <a:gdLst>
                  <a:gd name="T0" fmla="*/ 0 w 576"/>
                  <a:gd name="T1" fmla="*/ 187 h 348"/>
                  <a:gd name="T2" fmla="*/ 577 w 576"/>
                  <a:gd name="T3" fmla="*/ 187 h 348"/>
                  <a:gd name="T4" fmla="*/ 577 w 576"/>
                  <a:gd name="T5" fmla="*/ 535 h 348"/>
                  <a:gd name="T6" fmla="*/ 0 w 576"/>
                  <a:gd name="T7" fmla="*/ 535 h 348"/>
                  <a:gd name="T8" fmla="*/ 0 w 576"/>
                  <a:gd name="T9" fmla="*/ 187 h 3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76" h="348">
                    <a:moveTo>
                      <a:pt x="0" y="0"/>
                    </a:moveTo>
                    <a:lnTo>
                      <a:pt x="577" y="0"/>
                    </a:lnTo>
                    <a:lnTo>
                      <a:pt x="577" y="348"/>
                    </a:lnTo>
                    <a:lnTo>
                      <a:pt x="0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7" name="Group 2898"/>
            <p:cNvGrpSpPr>
              <a:grpSpLocks/>
            </p:cNvGrpSpPr>
            <p:nvPr/>
          </p:nvGrpSpPr>
          <p:grpSpPr bwMode="auto">
            <a:xfrm>
              <a:off x="3308609" y="4663221"/>
              <a:ext cx="225710" cy="1040136"/>
              <a:chOff x="7582" y="4658"/>
              <a:chExt cx="305" cy="1383"/>
            </a:xfrm>
          </p:grpSpPr>
          <p:sp>
            <p:nvSpPr>
              <p:cNvPr id="52252" name="Freeform 2899"/>
              <p:cNvSpPr>
                <a:spLocks/>
              </p:cNvSpPr>
              <p:nvPr/>
            </p:nvSpPr>
            <p:spPr bwMode="auto">
              <a:xfrm>
                <a:off x="7582" y="4658"/>
                <a:ext cx="305" cy="1383"/>
              </a:xfrm>
              <a:custGeom>
                <a:avLst/>
                <a:gdLst>
                  <a:gd name="T0" fmla="*/ 0 w 305"/>
                  <a:gd name="T1" fmla="*/ 4658 h 1383"/>
                  <a:gd name="T2" fmla="*/ 305 w 305"/>
                  <a:gd name="T3" fmla="*/ 4658 h 1383"/>
                  <a:gd name="T4" fmla="*/ 305 w 305"/>
                  <a:gd name="T5" fmla="*/ 6042 h 1383"/>
                  <a:gd name="T6" fmla="*/ 0 w 305"/>
                  <a:gd name="T7" fmla="*/ 6042 h 1383"/>
                  <a:gd name="T8" fmla="*/ 0 w 305"/>
                  <a:gd name="T9" fmla="*/ 4658 h 1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" h="1383">
                    <a:moveTo>
                      <a:pt x="0" y="0"/>
                    </a:moveTo>
                    <a:lnTo>
                      <a:pt x="305" y="0"/>
                    </a:lnTo>
                    <a:lnTo>
                      <a:pt x="305" y="1384"/>
                    </a:lnTo>
                    <a:lnTo>
                      <a:pt x="0" y="1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8" name="Group 2896"/>
            <p:cNvGrpSpPr>
              <a:grpSpLocks/>
            </p:cNvGrpSpPr>
            <p:nvPr/>
          </p:nvGrpSpPr>
          <p:grpSpPr bwMode="auto">
            <a:xfrm>
              <a:off x="6230258" y="4781298"/>
              <a:ext cx="225710" cy="1040136"/>
              <a:chOff x="11530" y="4815"/>
              <a:chExt cx="305" cy="1383"/>
            </a:xfrm>
          </p:grpSpPr>
          <p:sp>
            <p:nvSpPr>
              <p:cNvPr id="52251" name="Freeform 2897"/>
              <p:cNvSpPr>
                <a:spLocks/>
              </p:cNvSpPr>
              <p:nvPr/>
            </p:nvSpPr>
            <p:spPr bwMode="auto">
              <a:xfrm>
                <a:off x="11530" y="4815"/>
                <a:ext cx="305" cy="1383"/>
              </a:xfrm>
              <a:custGeom>
                <a:avLst/>
                <a:gdLst>
                  <a:gd name="T0" fmla="*/ 0 w 305"/>
                  <a:gd name="T1" fmla="*/ 4815 h 1383"/>
                  <a:gd name="T2" fmla="*/ 305 w 305"/>
                  <a:gd name="T3" fmla="*/ 4815 h 1383"/>
                  <a:gd name="T4" fmla="*/ 305 w 305"/>
                  <a:gd name="T5" fmla="*/ 6198 h 1383"/>
                  <a:gd name="T6" fmla="*/ 0 w 305"/>
                  <a:gd name="T7" fmla="*/ 6198 h 1383"/>
                  <a:gd name="T8" fmla="*/ 0 w 305"/>
                  <a:gd name="T9" fmla="*/ 4815 h 1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" h="1383">
                    <a:moveTo>
                      <a:pt x="0" y="0"/>
                    </a:moveTo>
                    <a:lnTo>
                      <a:pt x="305" y="0"/>
                    </a:lnTo>
                    <a:lnTo>
                      <a:pt x="305" y="1383"/>
                    </a:lnTo>
                    <a:lnTo>
                      <a:pt x="0" y="13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52249" name="Group 2894"/>
            <p:cNvGrpSpPr>
              <a:grpSpLocks/>
            </p:cNvGrpSpPr>
            <p:nvPr/>
          </p:nvGrpSpPr>
          <p:grpSpPr bwMode="auto">
            <a:xfrm>
              <a:off x="6713499" y="4767009"/>
              <a:ext cx="225710" cy="1040136"/>
              <a:chOff x="12183" y="4796"/>
              <a:chExt cx="305" cy="1383"/>
            </a:xfrm>
          </p:grpSpPr>
          <p:sp>
            <p:nvSpPr>
              <p:cNvPr id="52250" name="Freeform 2895"/>
              <p:cNvSpPr>
                <a:spLocks/>
              </p:cNvSpPr>
              <p:nvPr/>
            </p:nvSpPr>
            <p:spPr bwMode="auto">
              <a:xfrm>
                <a:off x="12183" y="4796"/>
                <a:ext cx="305" cy="1383"/>
              </a:xfrm>
              <a:custGeom>
                <a:avLst/>
                <a:gdLst>
                  <a:gd name="T0" fmla="*/ 0 w 305"/>
                  <a:gd name="T1" fmla="*/ 4796 h 1383"/>
                  <a:gd name="T2" fmla="*/ 305 w 305"/>
                  <a:gd name="T3" fmla="*/ 4796 h 1383"/>
                  <a:gd name="T4" fmla="*/ 305 w 305"/>
                  <a:gd name="T5" fmla="*/ 6180 h 1383"/>
                  <a:gd name="T6" fmla="*/ 0 w 305"/>
                  <a:gd name="T7" fmla="*/ 6180 h 1383"/>
                  <a:gd name="T8" fmla="*/ 0 w 305"/>
                  <a:gd name="T9" fmla="*/ 4796 h 1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" h="1383">
                    <a:moveTo>
                      <a:pt x="0" y="0"/>
                    </a:moveTo>
                    <a:lnTo>
                      <a:pt x="305" y="0"/>
                    </a:lnTo>
                    <a:lnTo>
                      <a:pt x="305" y="1384"/>
                    </a:lnTo>
                    <a:lnTo>
                      <a:pt x="0" y="1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C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48" name="Seta para a direita 1"/>
          <p:cNvSpPr>
            <a:spLocks noChangeArrowheads="1"/>
          </p:cNvSpPr>
          <p:nvPr/>
        </p:nvSpPr>
        <p:spPr bwMode="auto">
          <a:xfrm>
            <a:off x="2942529" y="2310250"/>
            <a:ext cx="441392" cy="381159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AF0D0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9" name="CaixaDeTexto 2"/>
          <p:cNvSpPr txBox="1">
            <a:spLocks noChangeArrowheads="1"/>
          </p:cNvSpPr>
          <p:nvPr/>
        </p:nvSpPr>
        <p:spPr bwMode="auto">
          <a:xfrm>
            <a:off x="1824038" y="2284948"/>
            <a:ext cx="1119242" cy="40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b="1" dirty="0">
                <a:latin typeface="Calibri" pitchFamily="34" charset="0"/>
              </a:rPr>
              <a:t>Embraer</a:t>
            </a:r>
          </a:p>
        </p:txBody>
      </p:sp>
      <p:sp>
        <p:nvSpPr>
          <p:cNvPr id="50" name="Retângulo 3"/>
          <p:cNvSpPr>
            <a:spLocks noChangeArrowheads="1"/>
          </p:cNvSpPr>
          <p:nvPr/>
        </p:nvSpPr>
        <p:spPr bwMode="auto">
          <a:xfrm>
            <a:off x="2943280" y="4967382"/>
            <a:ext cx="123318" cy="827288"/>
          </a:xfrm>
          <a:prstGeom prst="rect">
            <a:avLst/>
          </a:prstGeom>
          <a:solidFill>
            <a:srgbClr val="AF0D0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" name="Seta para a direita 49"/>
          <p:cNvSpPr>
            <a:spLocks noChangeArrowheads="1"/>
          </p:cNvSpPr>
          <p:nvPr/>
        </p:nvSpPr>
        <p:spPr bwMode="auto">
          <a:xfrm>
            <a:off x="2942199" y="4684555"/>
            <a:ext cx="441416" cy="381159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AF0D0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2" name="Seta para a direita 50"/>
          <p:cNvSpPr>
            <a:spLocks noChangeArrowheads="1"/>
          </p:cNvSpPr>
          <p:nvPr/>
        </p:nvSpPr>
        <p:spPr bwMode="auto">
          <a:xfrm>
            <a:off x="2942199" y="5604092"/>
            <a:ext cx="441416" cy="381159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AF0D0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" name="CaixaDeTexto 52"/>
          <p:cNvSpPr txBox="1">
            <a:spLocks noChangeArrowheads="1"/>
          </p:cNvSpPr>
          <p:nvPr/>
        </p:nvSpPr>
        <p:spPr bwMode="auto">
          <a:xfrm>
            <a:off x="1631504" y="4779993"/>
            <a:ext cx="1249924" cy="10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altLang="pt-BR" sz="1600" b="1" dirty="0">
                <a:latin typeface="Calibri" pitchFamily="34" charset="0"/>
              </a:rPr>
              <a:t>Cadeia de Suprimento da Embraer no Brasil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2881429" y="2888940"/>
            <a:ext cx="6629063" cy="179561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Existe um vácuo na estrutura industrial aeronáutica</a:t>
            </a:r>
            <a:endParaRPr lang="pt-BR" sz="2400" b="1" dirty="0">
              <a:solidFill>
                <a:schemeClr val="accent3"/>
              </a:solidFill>
              <a:latin typeface="+mj-lt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59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icardo.ichiro\My Documents\Downloads\dna-163710_1280.jpg"/>
          <p:cNvPicPr>
            <a:picLocks noChangeAspect="1" noChangeArrowheads="1"/>
          </p:cNvPicPr>
          <p:nvPr/>
        </p:nvPicPr>
        <p:blipFill>
          <a:blip r:embed="rId2"/>
          <a:srcRect t="23426" b="17653"/>
          <a:stretch>
            <a:fillRect/>
          </a:stretch>
        </p:blipFill>
        <p:spPr bwMode="auto">
          <a:xfrm rot="2244207">
            <a:off x="8287274" y="3547577"/>
            <a:ext cx="2309147" cy="765316"/>
          </a:xfrm>
          <a:prstGeom prst="rect">
            <a:avLst/>
          </a:prstGeom>
          <a:noFill/>
        </p:spPr>
      </p:pic>
      <p:sp>
        <p:nvSpPr>
          <p:cNvPr id="3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pPr>
              <a:defRPr/>
            </a:pPr>
            <a:fld id="{A62A8B77-B494-4265-9192-01EE5FB8CABE}" type="datetime5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7-out-16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BA818C19-7480-4855-9257-94E8C021678C}" type="slidenum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1981200" y="142852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pt-BR" sz="3200" dirty="0" smtClean="0">
                <a:solidFill>
                  <a:schemeClr val="bg1"/>
                </a:solidFill>
              </a:rPr>
              <a:t>Agora a Boa Notícia</a:t>
            </a:r>
            <a:endParaRPr lang="pt-BR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806728" y="1432563"/>
            <a:ext cx="7377504" cy="340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19150" lvl="1" indent="-3619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pt-BR" dirty="0" smtClean="0"/>
              <a:t>Temos </a:t>
            </a:r>
            <a:r>
              <a:rPr lang="pt-BR" dirty="0"/>
              <a:t>capacidade de conceber, projetar e desenvolver soluções com alto conteúdo tecnológico.</a:t>
            </a:r>
          </a:p>
          <a:p>
            <a:pPr marL="819150" lvl="1" indent="-3619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pt-BR" dirty="0"/>
              <a:t>EMBRAER gerou diversos SPIN-</a:t>
            </a:r>
            <a:r>
              <a:rPr lang="pt-BR" dirty="0" err="1"/>
              <a:t>OFF´s</a:t>
            </a:r>
            <a:r>
              <a:rPr lang="pt-BR" dirty="0"/>
              <a:t> que carrega este DNA capaz de desenvolver tecnologia aplicada.</a:t>
            </a:r>
          </a:p>
          <a:p>
            <a:pPr marL="819150" lvl="1" indent="-3619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pt-BR" dirty="0"/>
              <a:t>Temos capacidade de desenvolver aviões e sistemas correlatos.</a:t>
            </a:r>
          </a:p>
          <a:p>
            <a:pPr marL="819150" lvl="1" indent="-3619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pt-BR" dirty="0"/>
              <a:t>Com uma Estratégia bem estabelecida, com </a:t>
            </a:r>
            <a:r>
              <a:rPr lang="pt-BR" u="sng" dirty="0"/>
              <a:t>objetivos bem definidos e controlados</a:t>
            </a:r>
            <a:r>
              <a:rPr lang="pt-BR" dirty="0"/>
              <a:t>, poderemos a médio prazo participar de uma fatia razoável do mercado global, e contribuir razoavelmente com nossa balança comercial.</a:t>
            </a:r>
          </a:p>
        </p:txBody>
      </p:sp>
      <p:pic>
        <p:nvPicPr>
          <p:cNvPr id="8" name="Picture 4" descr="C:\Documents and Settings\ricardo.ichiro\My Documents\Downloads\133847564.jpg"/>
          <p:cNvPicPr>
            <a:picLocks noChangeAspect="1" noChangeArrowheads="1"/>
          </p:cNvPicPr>
          <p:nvPr/>
        </p:nvPicPr>
        <p:blipFill>
          <a:blip r:embed="rId3" cstate="print"/>
          <a:srcRect r="50000"/>
          <a:stretch>
            <a:fillRect/>
          </a:stretch>
        </p:blipFill>
        <p:spPr bwMode="auto">
          <a:xfrm>
            <a:off x="8698417" y="1298759"/>
            <a:ext cx="1776270" cy="1913811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Temos o que poucos países no mundo tem!!!!</a:t>
            </a:r>
          </a:p>
        </p:txBody>
      </p:sp>
    </p:spTree>
    <p:extLst>
      <p:ext uri="{BB962C8B-B14F-4D97-AF65-F5344CB8AC3E}">
        <p14:creationId xmlns:p14="http://schemas.microsoft.com/office/powerpoint/2010/main" val="24901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5" name="Grupo 6"/>
          <p:cNvGrpSpPr>
            <a:grpSpLocks/>
          </p:cNvGrpSpPr>
          <p:nvPr/>
        </p:nvGrpSpPr>
        <p:grpSpPr bwMode="auto">
          <a:xfrm>
            <a:off x="1769852" y="1172065"/>
            <a:ext cx="8784468" cy="5080161"/>
            <a:chOff x="0" y="1103584"/>
            <a:chExt cx="9144000" cy="5281449"/>
          </a:xfrm>
        </p:grpSpPr>
        <p:sp>
          <p:nvSpPr>
            <p:cNvPr id="64516" name="Retângulo 3"/>
            <p:cNvSpPr>
              <a:spLocks noChangeArrowheads="1"/>
            </p:cNvSpPr>
            <p:nvPr/>
          </p:nvSpPr>
          <p:spPr bwMode="auto">
            <a:xfrm>
              <a:off x="0" y="1103584"/>
              <a:ext cx="9144000" cy="5281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pic>
          <p:nvPicPr>
            <p:cNvPr id="645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0" t="11208" r="27663" b="6248"/>
            <a:stretch>
              <a:fillRect/>
            </a:stretch>
          </p:blipFill>
          <p:spPr bwMode="auto">
            <a:xfrm>
              <a:off x="0" y="1103584"/>
              <a:ext cx="4540469" cy="5281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5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1" t="25676" r="18155" b="6248"/>
            <a:stretch>
              <a:fillRect/>
            </a:stretch>
          </p:blipFill>
          <p:spPr bwMode="auto">
            <a:xfrm>
              <a:off x="4540469" y="3043574"/>
              <a:ext cx="4603530" cy="3215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519" name="CaixaDeTexto 4"/>
            <p:cNvSpPr txBox="1">
              <a:spLocks noChangeArrowheads="1"/>
            </p:cNvSpPr>
            <p:nvPr/>
          </p:nvSpPr>
          <p:spPr bwMode="auto">
            <a:xfrm>
              <a:off x="4918184" y="1600199"/>
              <a:ext cx="3848100" cy="863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pt-BR" altLang="pt-BR" sz="2400" b="1"/>
                <a:t>Visão Geral da Indústria Aeroespacial Mexicana</a:t>
              </a:r>
            </a:p>
          </p:txBody>
        </p:sp>
        <p:sp>
          <p:nvSpPr>
            <p:cNvPr id="64520" name="CaixaDeTexto 5"/>
            <p:cNvSpPr txBox="1">
              <a:spLocks noChangeArrowheads="1"/>
            </p:cNvSpPr>
            <p:nvPr/>
          </p:nvSpPr>
          <p:spPr bwMode="auto">
            <a:xfrm>
              <a:off x="4918184" y="2843519"/>
              <a:ext cx="2800350" cy="41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pt-BR" altLang="pt-BR"/>
                <a:t>Empresas por estado</a:t>
              </a:r>
            </a:p>
          </p:txBody>
        </p:sp>
      </p:grpSp>
      <p:sp>
        <p:nvSpPr>
          <p:cNvPr id="9" name="Retângulo 8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O que ocorre em outros países – México (2012)</a:t>
            </a:r>
            <a:endParaRPr lang="pt-BR" sz="2400" b="1" dirty="0">
              <a:solidFill>
                <a:schemeClr val="accent3"/>
              </a:solidFill>
              <a:latin typeface="+mj-lt"/>
              <a:cs typeface="Andalus" panose="02020603050405020304" pitchFamily="18" charset="-78"/>
            </a:endParaRPr>
          </a:p>
        </p:txBody>
      </p:sp>
      <p:pic>
        <p:nvPicPr>
          <p:cNvPr id="10" name="Picture 5" descr="C:\Documents and Settings\ricardo.ichiro\My Documents\Downloads\Flag_of_Mexico_191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3473" y="256870"/>
            <a:ext cx="825387" cy="55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4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/>
          <p:cNvSpPr>
            <a:spLocks noGrp="1"/>
          </p:cNvSpPr>
          <p:nvPr>
            <p:ph type="title"/>
          </p:nvPr>
        </p:nvSpPr>
        <p:spPr>
          <a:xfrm>
            <a:off x="1839912" y="258354"/>
            <a:ext cx="8229600" cy="598078"/>
          </a:xfrm>
        </p:spPr>
        <p:txBody>
          <a:bodyPr>
            <a:normAutofit/>
          </a:bodyPr>
          <a:lstStyle/>
          <a:p>
            <a:pPr algn="l"/>
            <a:r>
              <a:rPr lang="pt-BR" altLang="pt-BR" sz="2900" dirty="0">
                <a:solidFill>
                  <a:schemeClr val="bg1"/>
                </a:solidFill>
                <a:latin typeface="+mn-lt"/>
                <a:cs typeface="+mn-cs"/>
              </a:rPr>
              <a:t>Os modelos estrangeiros - México</a:t>
            </a:r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6" t="10991" r="15060" b="5482"/>
          <a:stretch>
            <a:fillRect/>
          </a:stretch>
        </p:blipFill>
        <p:spPr bwMode="auto">
          <a:xfrm>
            <a:off x="2044701" y="1163639"/>
            <a:ext cx="782002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O que ocorre em outros países – México (2012)</a:t>
            </a:r>
            <a:endParaRPr lang="pt-BR" sz="2400" b="1" dirty="0">
              <a:solidFill>
                <a:schemeClr val="accent3"/>
              </a:solidFill>
              <a:latin typeface="+mj-lt"/>
              <a:cs typeface="Andalus" panose="02020603050405020304" pitchFamily="18" charset="-78"/>
            </a:endParaRPr>
          </a:p>
        </p:txBody>
      </p:sp>
      <p:pic>
        <p:nvPicPr>
          <p:cNvPr id="5" name="Picture 5" descr="C:\Documents and Settings\ricardo.ichiro\My Documents\Downloads\Flag_of_Mexico_19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3473" y="256870"/>
            <a:ext cx="825387" cy="55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ítulo 1"/>
          <p:cNvSpPr>
            <a:spLocks noGrp="1"/>
          </p:cNvSpPr>
          <p:nvPr>
            <p:ph type="title"/>
          </p:nvPr>
        </p:nvSpPr>
        <p:spPr>
          <a:xfrm>
            <a:off x="1811524" y="274638"/>
            <a:ext cx="8229600" cy="598078"/>
          </a:xfrm>
        </p:spPr>
        <p:txBody>
          <a:bodyPr>
            <a:normAutofit/>
          </a:bodyPr>
          <a:lstStyle/>
          <a:p>
            <a:pPr algn="l"/>
            <a:r>
              <a:rPr lang="pt-BR" altLang="pt-BR" sz="2900" dirty="0">
                <a:solidFill>
                  <a:schemeClr val="bg1"/>
                </a:solidFill>
                <a:latin typeface="+mn-lt"/>
                <a:cs typeface="+mn-cs"/>
              </a:rPr>
              <a:t>Os modelos estrangeiros - México</a:t>
            </a:r>
          </a:p>
        </p:txBody>
      </p:sp>
      <p:grpSp>
        <p:nvGrpSpPr>
          <p:cNvPr id="67587" name="Grupo 3"/>
          <p:cNvGrpSpPr>
            <a:grpSpLocks/>
          </p:cNvGrpSpPr>
          <p:nvPr/>
        </p:nvGrpSpPr>
        <p:grpSpPr bwMode="auto">
          <a:xfrm>
            <a:off x="1524000" y="914400"/>
            <a:ext cx="9144000" cy="5518150"/>
            <a:chOff x="0" y="914394"/>
            <a:chExt cx="9144001" cy="5517945"/>
          </a:xfrm>
        </p:grpSpPr>
        <p:pic>
          <p:nvPicPr>
            <p:cNvPr id="6758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4" t="18105" r="9850" b="18320"/>
            <a:stretch>
              <a:fillRect/>
            </a:stretch>
          </p:blipFill>
          <p:spPr bwMode="auto">
            <a:xfrm>
              <a:off x="0" y="2885090"/>
              <a:ext cx="9144000" cy="3547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58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4" t="20689" r="9850" b="50647"/>
            <a:stretch>
              <a:fillRect/>
            </a:stretch>
          </p:blipFill>
          <p:spPr bwMode="auto">
            <a:xfrm>
              <a:off x="1" y="914394"/>
              <a:ext cx="9144000" cy="1970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tângulo 5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O que ocorre em outros países – México (2012)</a:t>
            </a:r>
            <a:endParaRPr lang="pt-BR" sz="2400" b="1" dirty="0">
              <a:solidFill>
                <a:schemeClr val="accent3"/>
              </a:solidFill>
              <a:latin typeface="+mj-lt"/>
              <a:cs typeface="Andalus" panose="02020603050405020304" pitchFamily="18" charset="-78"/>
            </a:endParaRPr>
          </a:p>
        </p:txBody>
      </p:sp>
      <p:pic>
        <p:nvPicPr>
          <p:cNvPr id="7" name="Picture 5" descr="C:\Documents and Settings\ricardo.ichiro\My Documents\Downloads\Flag_of_Mexico_191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3473" y="256870"/>
            <a:ext cx="825387" cy="55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771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ítulo 1"/>
          <p:cNvSpPr>
            <a:spLocks noGrp="1"/>
          </p:cNvSpPr>
          <p:nvPr>
            <p:ph type="title"/>
          </p:nvPr>
        </p:nvSpPr>
        <p:spPr>
          <a:xfrm>
            <a:off x="1775520" y="152636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pt-BR" altLang="pt-BR" sz="2900" dirty="0">
                <a:solidFill>
                  <a:schemeClr val="bg1"/>
                </a:solidFill>
                <a:latin typeface="+mn-lt"/>
                <a:cs typeface="+mn-cs"/>
              </a:rPr>
              <a:t>Os modelos estrangeiros - México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10991" r="17847" b="10776"/>
          <a:stretch>
            <a:fillRect/>
          </a:stretch>
        </p:blipFill>
        <p:spPr bwMode="auto">
          <a:xfrm>
            <a:off x="2235201" y="1135064"/>
            <a:ext cx="7472363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 smtClean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O que ocorre em outros países – México (2012)</a:t>
            </a:r>
            <a:endParaRPr lang="pt-BR" sz="2400" b="1" dirty="0">
              <a:solidFill>
                <a:schemeClr val="accent3"/>
              </a:solidFill>
              <a:latin typeface="+mj-lt"/>
              <a:cs typeface="Andalus" panose="02020603050405020304" pitchFamily="18" charset="-78"/>
            </a:endParaRPr>
          </a:p>
        </p:txBody>
      </p:sp>
      <p:pic>
        <p:nvPicPr>
          <p:cNvPr id="5" name="Picture 5" descr="C:\Documents and Settings\ricardo.ichiro\My Documents\Downloads\Flag_of_Mexico_19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3473" y="256870"/>
            <a:ext cx="825387" cy="55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1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Agenda</a:t>
            </a:r>
            <a:endParaRPr lang="pt-BR" dirty="0"/>
          </a:p>
        </p:txBody>
      </p:sp>
      <p:sp>
        <p:nvSpPr>
          <p:cNvPr id="3" name="Espaço Reservado para Texto 2">
            <a:hlinkClick r:id="" action="ppaction://noaction"/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38200" y="1196752"/>
            <a:ext cx="10515600" cy="439248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</a14:hiddenLine>
            </a:ext>
          </a:extLst>
        </p:spPr>
        <p:txBody>
          <a:bodyPr vert="horz" lIns="10160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>
                <a:srgbClr val="74213C"/>
              </a:buClr>
              <a:buSzPct val="100000"/>
              <a:buNone/>
              <a:defRPr/>
            </a:pPr>
            <a:r>
              <a:rPr lang="pt-BR" altLang="en-US" sz="2000" b="1" dirty="0">
                <a:solidFill>
                  <a:srgbClr val="74213C"/>
                </a:solidFill>
                <a:latin typeface="Calibri Light" panose="020F0302020204030204" pitchFamily="34" charset="0"/>
                <a:sym typeface="+mj-lt"/>
              </a:rPr>
              <a:t>A Empresa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>
                <a:srgbClr val="74213C"/>
              </a:buClr>
              <a:buSzPct val="100000"/>
              <a:buNone/>
              <a:defRPr/>
            </a:pPr>
            <a:r>
              <a:rPr lang="pt-BR" altLang="en-US" sz="2000" b="1" dirty="0" smtClean="0">
                <a:solidFill>
                  <a:srgbClr val="75777A"/>
                </a:solidFill>
                <a:latin typeface="Calibri Light" panose="020F0302020204030204" pitchFamily="34" charset="0"/>
                <a:sym typeface="+mj-lt"/>
              </a:rPr>
              <a:t>Reflexão sobre a Cadeia de fornecimento</a:t>
            </a:r>
            <a:endParaRPr lang="pt-BR" altLang="en-US" sz="2000" b="1" dirty="0">
              <a:solidFill>
                <a:srgbClr val="75777A"/>
              </a:solidFill>
              <a:latin typeface="Calibri Light" panose="020F0302020204030204" pitchFamily="34" charset="0"/>
              <a:sym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6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ricardo.ichiro\Desktop\APRES. ALDO\IMAGENS APOIO\7.2.13PicktheRightRunningshoe2.jpg"/>
          <p:cNvPicPr>
            <a:picLocks noChangeAspect="1" noChangeArrowheads="1"/>
          </p:cNvPicPr>
          <p:nvPr/>
        </p:nvPicPr>
        <p:blipFill>
          <a:blip r:embed="rId2" cstate="print"/>
          <a:srcRect t="10001"/>
          <a:stretch>
            <a:fillRect/>
          </a:stretch>
        </p:blipFill>
        <p:spPr bwMode="auto">
          <a:xfrm>
            <a:off x="1524000" y="974221"/>
            <a:ext cx="9144000" cy="5485358"/>
          </a:xfrm>
          <a:prstGeom prst="rect">
            <a:avLst/>
          </a:prstGeom>
          <a:noFill/>
        </p:spPr>
      </p:pic>
      <p:sp>
        <p:nvSpPr>
          <p:cNvPr id="3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pPr>
              <a:defRPr/>
            </a:pPr>
            <a:fld id="{A62A8B77-B494-4265-9192-01EE5FB8CABE}" type="datetime5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7-out-16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BA818C19-7480-4855-9257-94E8C021678C}" type="slidenum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1981200" y="142852"/>
            <a:ext cx="783912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pt-BR" sz="3200" dirty="0">
                <a:solidFill>
                  <a:schemeClr val="bg1"/>
                </a:solidFill>
              </a:rPr>
              <a:t>Hoje</a:t>
            </a:r>
            <a:endParaRPr lang="en-US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7251826" y="1109959"/>
            <a:ext cx="3404756" cy="4308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61950" indent="-361950">
              <a:spcBef>
                <a:spcPts val="1800"/>
              </a:spcBef>
              <a:buFont typeface="Arial" pitchFamily="34" charset="0"/>
              <a:buChar char="•"/>
            </a:pPr>
            <a:r>
              <a:rPr lang="pt-BR" sz="2400" b="1" dirty="0">
                <a:solidFill>
                  <a:srgbClr val="002060"/>
                </a:solidFill>
              </a:rPr>
              <a:t>Esta mensagem </a:t>
            </a:r>
            <a:r>
              <a:rPr lang="pt-BR" sz="2400" b="1" dirty="0" smtClean="0">
                <a:solidFill>
                  <a:srgbClr val="002060"/>
                </a:solidFill>
              </a:rPr>
              <a:t>necessita ser levada a todos os níveis governamentais</a:t>
            </a:r>
          </a:p>
          <a:p>
            <a:pPr marL="361950" indent="-361950">
              <a:spcBef>
                <a:spcPts val="1800"/>
              </a:spcBef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</a:rPr>
              <a:t>É necessário estabelecer um projeto de longo prazo</a:t>
            </a:r>
          </a:p>
          <a:p>
            <a:pPr marL="361950" indent="-361950">
              <a:spcBef>
                <a:spcPts val="1800"/>
              </a:spcBef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002060"/>
                </a:solidFill>
              </a:rPr>
              <a:t>É fundamental um projeto de estado para criar as condições no médio e longo prazo.</a:t>
            </a:r>
            <a:endParaRPr lang="pt-B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5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Agenda</a:t>
            </a:r>
            <a:endParaRPr lang="pt-BR" dirty="0"/>
          </a:p>
        </p:txBody>
      </p:sp>
      <p:sp>
        <p:nvSpPr>
          <p:cNvPr id="3" name="Espaço Reservado para Texto 2">
            <a:hlinkClick r:id="" action="ppaction://noaction"/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38200" y="1196752"/>
            <a:ext cx="10515600" cy="439248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</a14:hiddenLine>
            </a:ext>
          </a:extLst>
        </p:spPr>
        <p:txBody>
          <a:bodyPr vert="horz" lIns="10160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>
                <a:srgbClr val="74213C"/>
              </a:buClr>
              <a:buSzPct val="100000"/>
              <a:buNone/>
              <a:defRPr/>
            </a:pPr>
            <a:r>
              <a:rPr lang="pt-BR" altLang="en-US" sz="2000" b="1" dirty="0">
                <a:solidFill>
                  <a:srgbClr val="75777A"/>
                </a:solidFill>
                <a:latin typeface="Calibri Light" panose="020F0302020204030204" pitchFamily="34" charset="0"/>
                <a:sym typeface="+mj-lt"/>
              </a:rPr>
              <a:t>A Empresa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>
                <a:srgbClr val="74213C"/>
              </a:buClr>
              <a:buSzPct val="100000"/>
              <a:buNone/>
              <a:defRPr/>
            </a:pPr>
            <a:r>
              <a:rPr lang="pt-BR" altLang="en-US" sz="2000" b="1" dirty="0" smtClean="0">
                <a:solidFill>
                  <a:srgbClr val="75777A"/>
                </a:solidFill>
                <a:latin typeface="Calibri Light" panose="020F0302020204030204" pitchFamily="34" charset="0"/>
                <a:sym typeface="+mj-lt"/>
              </a:rPr>
              <a:t>Reflexão sobre a Cadeia de fornecimento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Clr>
                <a:srgbClr val="74213C"/>
              </a:buClr>
              <a:buSzPct val="100000"/>
              <a:buNone/>
              <a:defRPr/>
            </a:pPr>
            <a:r>
              <a:rPr lang="pt-BR" altLang="en-US" sz="2000" b="1" dirty="0">
                <a:solidFill>
                  <a:srgbClr val="74213C"/>
                </a:solidFill>
                <a:latin typeface="Calibri Light" panose="020F0302020204030204" pitchFamily="34" charset="0"/>
                <a:sym typeface="+mj-lt"/>
              </a:rPr>
              <a:t>Mais sobre a Akaer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86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Histórico de projetos – indústria espacial</a:t>
            </a:r>
            <a:endParaRPr lang="pt-BR" dirty="0"/>
          </a:p>
        </p:txBody>
      </p:sp>
      <p:grpSp>
        <p:nvGrpSpPr>
          <p:cNvPr id="15" name="Grupo 14"/>
          <p:cNvGrpSpPr/>
          <p:nvPr/>
        </p:nvGrpSpPr>
        <p:grpSpPr>
          <a:xfrm>
            <a:off x="838200" y="1343083"/>
            <a:ext cx="4380556" cy="4859286"/>
            <a:chOff x="857427" y="1240323"/>
            <a:chExt cx="4380556" cy="4859286"/>
          </a:xfrm>
        </p:grpSpPr>
        <p:graphicFrame>
          <p:nvGraphicFramePr>
            <p:cNvPr id="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610265"/>
                </p:ext>
              </p:extLst>
            </p:nvPr>
          </p:nvGraphicFramePr>
          <p:xfrm>
            <a:off x="857427" y="1883119"/>
            <a:ext cx="2888288" cy="42164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371" name="Imagem de Bitmap" r:id="rId3" imgW="3153285" imgH="4248387" progId="Paint.Picture">
                    <p:embed/>
                  </p:oleObj>
                </mc:Choice>
                <mc:Fallback>
                  <p:oleObj name="Imagem de Bitmap" r:id="rId3" imgW="3153285" imgH="424838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7427" y="1883119"/>
                          <a:ext cx="2888288" cy="421649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" name="Picture 6" descr="platvl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45715" y="1883120"/>
              <a:ext cx="1492267" cy="4216489"/>
            </a:xfrm>
            <a:prstGeom prst="rect">
              <a:avLst/>
            </a:prstGeom>
            <a:noFill/>
          </p:spPr>
        </p:pic>
        <p:sp>
          <p:nvSpPr>
            <p:cNvPr id="5" name="CaixaDeTexto 4"/>
            <p:cNvSpPr txBox="1"/>
            <p:nvPr/>
          </p:nvSpPr>
          <p:spPr>
            <a:xfrm>
              <a:off x="857427" y="1388347"/>
              <a:ext cx="43805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 smtClean="0"/>
                <a:t>ESTRUTURA DE LANÇAMENTO DE ALCÂNTARA</a:t>
              </a:r>
              <a:endParaRPr lang="pt-BR" sz="1700" dirty="0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857427" y="1240325"/>
              <a:ext cx="4380556" cy="642795"/>
            </a:xfrm>
            <a:prstGeom prst="rect">
              <a:avLst/>
            </a:prstGeom>
            <a:noFill/>
            <a:ln w="1905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857427" y="1240323"/>
              <a:ext cx="4380556" cy="4859286"/>
            </a:xfrm>
            <a:prstGeom prst="rect">
              <a:avLst/>
            </a:prstGeom>
            <a:noFill/>
            <a:ln w="3810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218756" y="1340848"/>
            <a:ext cx="2793865" cy="4861521"/>
            <a:chOff x="5354995" y="1238090"/>
            <a:chExt cx="2793865" cy="4861521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77586" y="1880885"/>
              <a:ext cx="2771274" cy="4216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tângulo 11"/>
            <p:cNvSpPr/>
            <p:nvPr/>
          </p:nvSpPr>
          <p:spPr>
            <a:xfrm>
              <a:off x="5354995" y="1240325"/>
              <a:ext cx="2762963" cy="4859286"/>
            </a:xfrm>
            <a:prstGeom prst="rect">
              <a:avLst/>
            </a:prstGeom>
            <a:noFill/>
            <a:ln w="3810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5354996" y="1238090"/>
              <a:ext cx="2762962" cy="642795"/>
            </a:xfrm>
            <a:prstGeom prst="rect">
              <a:avLst/>
            </a:prstGeom>
            <a:noFill/>
            <a:ln w="1905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390382" y="1388347"/>
              <a:ext cx="272757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 smtClean="0"/>
                <a:t>ESTRUTURA SATÉLITE CBERS</a:t>
              </a:r>
              <a:endParaRPr lang="pt-BR" sz="1700" dirty="0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5379017" y="1343387"/>
            <a:ext cx="5974785" cy="4859286"/>
            <a:chOff x="838200" y="1231270"/>
            <a:chExt cx="5974785" cy="4859286"/>
          </a:xfrm>
        </p:grpSpPr>
        <p:sp>
          <p:nvSpPr>
            <p:cNvPr id="42" name="Retângulo 41"/>
            <p:cNvSpPr/>
            <p:nvPr/>
          </p:nvSpPr>
          <p:spPr>
            <a:xfrm>
              <a:off x="838200" y="1231272"/>
              <a:ext cx="5974785" cy="642795"/>
            </a:xfrm>
            <a:prstGeom prst="rect">
              <a:avLst/>
            </a:prstGeom>
            <a:noFill/>
            <a:ln w="1905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/>
          </p:nvSpPr>
          <p:spPr>
            <a:xfrm>
              <a:off x="838202" y="1231270"/>
              <a:ext cx="5974783" cy="4859286"/>
            </a:xfrm>
            <a:prstGeom prst="rect">
              <a:avLst/>
            </a:prstGeom>
            <a:noFill/>
            <a:ln w="3810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1635314" y="1358308"/>
              <a:ext cx="43805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 smtClean="0"/>
                <a:t>CAMERA WFI DO SATÉLITE CBERS</a:t>
              </a:r>
              <a:endParaRPr lang="pt-BR" sz="1700" dirty="0"/>
            </a:p>
          </p:txBody>
        </p:sp>
        <p:pic>
          <p:nvPicPr>
            <p:cNvPr id="45" name="Picture 2" descr="Y:\CORONA\WFI\FOTOS-WFI\Ensaios_QM_julho_2011\DSC06417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38202" y="1874067"/>
              <a:ext cx="5974783" cy="4216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Grupo 45"/>
          <p:cNvGrpSpPr/>
          <p:nvPr/>
        </p:nvGrpSpPr>
        <p:grpSpPr>
          <a:xfrm>
            <a:off x="6956415" y="1343385"/>
            <a:ext cx="4397381" cy="4859286"/>
            <a:chOff x="6812981" y="1231270"/>
            <a:chExt cx="4397381" cy="4859286"/>
          </a:xfrm>
        </p:grpSpPr>
        <p:grpSp>
          <p:nvGrpSpPr>
            <p:cNvPr id="47" name="Grupo 46"/>
            <p:cNvGrpSpPr/>
            <p:nvPr/>
          </p:nvGrpSpPr>
          <p:grpSpPr>
            <a:xfrm>
              <a:off x="6812981" y="1231270"/>
              <a:ext cx="4397381" cy="4859286"/>
              <a:chOff x="6812981" y="1231270"/>
              <a:chExt cx="4397381" cy="4859286"/>
            </a:xfrm>
          </p:grpSpPr>
          <p:sp>
            <p:nvSpPr>
              <p:cNvPr id="49" name="Retângulo 48"/>
              <p:cNvSpPr/>
              <p:nvPr/>
            </p:nvSpPr>
            <p:spPr>
              <a:xfrm>
                <a:off x="6812985" y="1231272"/>
                <a:ext cx="4397377" cy="642795"/>
              </a:xfrm>
              <a:prstGeom prst="rect">
                <a:avLst/>
              </a:prstGeom>
              <a:noFill/>
              <a:ln w="1905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0" name="Retângulo 49"/>
              <p:cNvSpPr/>
              <p:nvPr/>
            </p:nvSpPr>
            <p:spPr>
              <a:xfrm>
                <a:off x="6812987" y="1231270"/>
                <a:ext cx="4397375" cy="4859286"/>
              </a:xfrm>
              <a:prstGeom prst="rect">
                <a:avLst/>
              </a:prstGeom>
              <a:noFill/>
              <a:ln w="3810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1" name="CaixaDeTexto 50"/>
              <p:cNvSpPr txBox="1"/>
              <p:nvPr/>
            </p:nvSpPr>
            <p:spPr>
              <a:xfrm>
                <a:off x="6812981" y="1375983"/>
                <a:ext cx="4380555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700" dirty="0" smtClean="0"/>
                  <a:t>IMAGEM CAMERA WFI DO SATÉLITE CBERS</a:t>
                </a:r>
                <a:endParaRPr lang="pt-BR" sz="1700" dirty="0"/>
              </a:p>
            </p:txBody>
          </p:sp>
          <p:pic>
            <p:nvPicPr>
              <p:cNvPr id="52" name="Imagem 1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12987" y="1883118"/>
                <a:ext cx="4397375" cy="4198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8" name="CaixaDeTexto 47"/>
            <p:cNvSpPr txBox="1"/>
            <p:nvPr/>
          </p:nvSpPr>
          <p:spPr>
            <a:xfrm>
              <a:off x="6839759" y="5754394"/>
              <a:ext cx="3382962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 b="1" i="1" dirty="0">
                  <a:solidFill>
                    <a:schemeClr val="bg1"/>
                  </a:solidFill>
                </a:rPr>
                <a:t>I</a:t>
              </a:r>
              <a:r>
                <a:rPr lang="pt-BR" sz="1200" b="1" i="1" dirty="0" smtClean="0">
                  <a:solidFill>
                    <a:schemeClr val="bg1"/>
                  </a:solidFill>
                </a:rPr>
                <a:t>magem </a:t>
              </a:r>
              <a:r>
                <a:rPr lang="pt-BR" sz="1200" b="1" i="1" dirty="0">
                  <a:solidFill>
                    <a:schemeClr val="bg1"/>
                  </a:solidFill>
                </a:rPr>
                <a:t>WFI Região Rio Tapajós PA Janeiro 2015</a:t>
              </a:r>
            </a:p>
          </p:txBody>
        </p:sp>
      </p:grpSp>
      <p:grpSp>
        <p:nvGrpSpPr>
          <p:cNvPr id="53" name="Grupo 52"/>
          <p:cNvGrpSpPr/>
          <p:nvPr/>
        </p:nvGrpSpPr>
        <p:grpSpPr>
          <a:xfrm>
            <a:off x="5736133" y="1342742"/>
            <a:ext cx="5640953" cy="4859286"/>
            <a:chOff x="838202" y="1234106"/>
            <a:chExt cx="5640953" cy="4859286"/>
          </a:xfrm>
        </p:grpSpPr>
        <p:sp>
          <p:nvSpPr>
            <p:cNvPr id="54" name="Retângulo 53"/>
            <p:cNvSpPr/>
            <p:nvPr/>
          </p:nvSpPr>
          <p:spPr>
            <a:xfrm>
              <a:off x="838202" y="1234108"/>
              <a:ext cx="5640953" cy="642795"/>
            </a:xfrm>
            <a:prstGeom prst="rect">
              <a:avLst/>
            </a:prstGeom>
            <a:noFill/>
            <a:ln w="1905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/>
          </p:nvSpPr>
          <p:spPr>
            <a:xfrm>
              <a:off x="838204" y="1234106"/>
              <a:ext cx="5613791" cy="4859286"/>
            </a:xfrm>
            <a:prstGeom prst="rect">
              <a:avLst/>
            </a:prstGeom>
            <a:noFill/>
            <a:ln w="3810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1635316" y="1361144"/>
              <a:ext cx="43805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 smtClean="0"/>
                <a:t>CAMERA MUX DO SATÉLITE CBERS</a:t>
              </a:r>
              <a:endParaRPr lang="pt-BR" sz="1700" dirty="0"/>
            </a:p>
          </p:txBody>
        </p:sp>
        <p:pic>
          <p:nvPicPr>
            <p:cNvPr id="57" name="Imagem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363" y="1885956"/>
              <a:ext cx="5586632" cy="4189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upo 57"/>
          <p:cNvGrpSpPr/>
          <p:nvPr/>
        </p:nvGrpSpPr>
        <p:grpSpPr>
          <a:xfrm>
            <a:off x="6479154" y="1340089"/>
            <a:ext cx="4901811" cy="4865544"/>
            <a:chOff x="6479154" y="1240506"/>
            <a:chExt cx="4901811" cy="4865544"/>
          </a:xfrm>
        </p:grpSpPr>
        <p:grpSp>
          <p:nvGrpSpPr>
            <p:cNvPr id="59" name="Grupo 58"/>
            <p:cNvGrpSpPr/>
            <p:nvPr/>
          </p:nvGrpSpPr>
          <p:grpSpPr>
            <a:xfrm>
              <a:off x="6479154" y="1240506"/>
              <a:ext cx="4874645" cy="4859286"/>
              <a:chOff x="6812981" y="1231270"/>
              <a:chExt cx="4397381" cy="4859286"/>
            </a:xfrm>
          </p:grpSpPr>
          <p:sp>
            <p:nvSpPr>
              <p:cNvPr id="63" name="Retângulo 62"/>
              <p:cNvSpPr/>
              <p:nvPr/>
            </p:nvSpPr>
            <p:spPr>
              <a:xfrm>
                <a:off x="6812985" y="1231272"/>
                <a:ext cx="4397377" cy="642795"/>
              </a:xfrm>
              <a:prstGeom prst="rect">
                <a:avLst/>
              </a:prstGeom>
              <a:noFill/>
              <a:ln w="1905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4" name="Retângulo 63"/>
              <p:cNvSpPr/>
              <p:nvPr/>
            </p:nvSpPr>
            <p:spPr>
              <a:xfrm>
                <a:off x="6812987" y="1231270"/>
                <a:ext cx="4397375" cy="4859286"/>
              </a:xfrm>
              <a:prstGeom prst="rect">
                <a:avLst/>
              </a:prstGeom>
              <a:noFill/>
              <a:ln w="3810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CaixaDeTexto 64"/>
              <p:cNvSpPr txBox="1"/>
              <p:nvPr/>
            </p:nvSpPr>
            <p:spPr>
              <a:xfrm>
                <a:off x="6812981" y="1375983"/>
                <a:ext cx="4380555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700" dirty="0" smtClean="0"/>
                  <a:t>IMAGEM CAMERA MUX DO SATÉLITE CBERS</a:t>
                </a:r>
                <a:endParaRPr lang="pt-BR" sz="1700" dirty="0"/>
              </a:p>
            </p:txBody>
          </p:sp>
        </p:grpSp>
        <p:pic>
          <p:nvPicPr>
            <p:cNvPr id="60" name="Imagem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06869" y="1899805"/>
              <a:ext cx="4846931" cy="4206245"/>
            </a:xfrm>
            <a:prstGeom prst="rect">
              <a:avLst/>
            </a:prstGeom>
          </p:spPr>
        </p:pic>
        <p:sp>
          <p:nvSpPr>
            <p:cNvPr id="61" name="CaixaDeTexto 60"/>
            <p:cNvSpPr txBox="1"/>
            <p:nvPr/>
          </p:nvSpPr>
          <p:spPr>
            <a:xfrm>
              <a:off x="7578001" y="5731791"/>
              <a:ext cx="3802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i="1" dirty="0" smtClean="0">
                  <a:solidFill>
                    <a:schemeClr val="bg1"/>
                  </a:solidFill>
                </a:rPr>
                <a:t>Imagem câmera WFI - Rio de Janeiro - 2015</a:t>
              </a:r>
              <a:endParaRPr lang="pt-BR" sz="1600" i="1" dirty="0">
                <a:solidFill>
                  <a:schemeClr val="bg1"/>
                </a:solidFill>
              </a:endParaRPr>
            </a:p>
          </p:txBody>
        </p:sp>
        <p:sp>
          <p:nvSpPr>
            <p:cNvPr id="62" name="Elipse 61"/>
            <p:cNvSpPr/>
            <p:nvPr/>
          </p:nvSpPr>
          <p:spPr>
            <a:xfrm>
              <a:off x="9264073" y="3943927"/>
              <a:ext cx="267854" cy="230909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24647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36172 0.000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40039 -0.002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283" y="3862152"/>
            <a:ext cx="4838700" cy="2533650"/>
          </a:xfrm>
          <a:prstGeom prst="rect">
            <a:avLst/>
          </a:prstGeom>
        </p:spPr>
      </p:pic>
      <p:pic>
        <p:nvPicPr>
          <p:cNvPr id="15" name="Picture 12" descr="vw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02" y="1745560"/>
            <a:ext cx="3883269" cy="3476625"/>
          </a:xfrm>
          <a:prstGeom prst="rect">
            <a:avLst/>
          </a:prstGeom>
          <a:noFill/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</p:spPr>
        <p:txBody>
          <a:bodyPr/>
          <a:lstStyle/>
          <a:p>
            <a:r>
              <a:rPr lang="pt-BR" dirty="0" smtClean="0"/>
              <a:t>Histórico de projetos – indústria de transporte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838202" y="1234106"/>
            <a:ext cx="5640953" cy="4859286"/>
            <a:chOff x="838202" y="1234106"/>
            <a:chExt cx="5640953" cy="4859286"/>
          </a:xfrm>
        </p:grpSpPr>
        <p:pic>
          <p:nvPicPr>
            <p:cNvPr id="23" name="Picture 16" descr="vw0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0225" y="4940982"/>
              <a:ext cx="1593862" cy="1082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5" name="Object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81124408"/>
                </p:ext>
              </p:extLst>
            </p:nvPr>
          </p:nvGraphicFramePr>
          <p:xfrm>
            <a:off x="887703" y="1912805"/>
            <a:ext cx="2240574" cy="2201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438" name="Paint Shop Pro Image" r:id="rId6" imgW="5853659" imgH="4897561" progId="PaintShopPro">
                    <p:embed/>
                  </p:oleObj>
                </mc:Choice>
                <mc:Fallback>
                  <p:oleObj name="Paint Shop Pro Image" r:id="rId6" imgW="5853659" imgH="4897561" progId="PaintShopPro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7703" y="1912805"/>
                          <a:ext cx="2240574" cy="2201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tângulo 18"/>
            <p:cNvSpPr/>
            <p:nvPr/>
          </p:nvSpPr>
          <p:spPr>
            <a:xfrm>
              <a:off x="838202" y="1234108"/>
              <a:ext cx="5640953" cy="642795"/>
            </a:xfrm>
            <a:prstGeom prst="rect">
              <a:avLst/>
            </a:prstGeom>
            <a:noFill/>
            <a:ln w="1905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838204" y="1234106"/>
              <a:ext cx="5613791" cy="4859286"/>
            </a:xfrm>
            <a:prstGeom prst="rect">
              <a:avLst/>
            </a:prstGeom>
            <a:noFill/>
            <a:ln w="3810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1635316" y="1361144"/>
              <a:ext cx="43805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 smtClean="0"/>
                <a:t>ESTRUTURAS E SUPERFÍCIES AUTOMOTIVAS</a:t>
              </a:r>
              <a:endParaRPr lang="pt-BR" sz="1700" dirty="0"/>
            </a:p>
          </p:txBody>
        </p:sp>
        <p:pic>
          <p:nvPicPr>
            <p:cNvPr id="16" name="Picture 13" descr="vw0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4936" y="1935484"/>
              <a:ext cx="832520" cy="1677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5" descr="vw0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7140" y="3657754"/>
              <a:ext cx="1291420" cy="1594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7" descr="vw0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70" y="4114667"/>
              <a:ext cx="1746178" cy="19147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6479159" y="1231453"/>
            <a:ext cx="4874641" cy="4859286"/>
            <a:chOff x="6479159" y="1240506"/>
            <a:chExt cx="4874641" cy="4859286"/>
          </a:xfrm>
        </p:grpSpPr>
        <p:grpSp>
          <p:nvGrpSpPr>
            <p:cNvPr id="18" name="Grupo 17"/>
            <p:cNvGrpSpPr/>
            <p:nvPr/>
          </p:nvGrpSpPr>
          <p:grpSpPr>
            <a:xfrm>
              <a:off x="6479159" y="1240506"/>
              <a:ext cx="4874641" cy="4859286"/>
              <a:chOff x="6812985" y="1231270"/>
              <a:chExt cx="4397377" cy="4859286"/>
            </a:xfrm>
          </p:grpSpPr>
          <p:sp>
            <p:nvSpPr>
              <p:cNvPr id="12" name="Retângulo 11"/>
              <p:cNvSpPr/>
              <p:nvPr/>
            </p:nvSpPr>
            <p:spPr>
              <a:xfrm>
                <a:off x="6812985" y="1231272"/>
                <a:ext cx="4397377" cy="642795"/>
              </a:xfrm>
              <a:prstGeom prst="rect">
                <a:avLst/>
              </a:prstGeom>
              <a:noFill/>
              <a:ln w="1905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Retângulo 12"/>
              <p:cNvSpPr/>
              <p:nvPr/>
            </p:nvSpPr>
            <p:spPr>
              <a:xfrm>
                <a:off x="6812987" y="1231270"/>
                <a:ext cx="4397375" cy="4859286"/>
              </a:xfrm>
              <a:prstGeom prst="rect">
                <a:avLst/>
              </a:prstGeom>
              <a:noFill/>
              <a:ln w="3810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37" name="CaixaDeTexto 36"/>
            <p:cNvSpPr txBox="1"/>
            <p:nvPr/>
          </p:nvSpPr>
          <p:spPr>
            <a:xfrm>
              <a:off x="6726201" y="1381202"/>
              <a:ext cx="43805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 smtClean="0"/>
                <a:t>DESENVOLVIMENTO DE SOLUÇÕES ESPECIAIS</a:t>
              </a:r>
              <a:endParaRPr lang="pt-BR" sz="1700" dirty="0"/>
            </a:p>
          </p:txBody>
        </p:sp>
        <p:pic>
          <p:nvPicPr>
            <p:cNvPr id="38" name="Picture 19"/>
            <p:cNvPicPr>
              <a:picLocks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2293" y="1912805"/>
              <a:ext cx="2792120" cy="24056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4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3259822"/>
                </p:ext>
              </p:extLst>
            </p:nvPr>
          </p:nvGraphicFramePr>
          <p:xfrm>
            <a:off x="6764756" y="2321261"/>
            <a:ext cx="1900826" cy="15225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439" name="Imagem de Bitmap" r:id="rId12" imgW="5200560" imgH="3838680" progId="Paint.Picture">
                    <p:embed/>
                  </p:oleObj>
                </mc:Choice>
                <mc:Fallback>
                  <p:oleObj name="Imagem de Bitmap" r:id="rId12" imgW="5200560" imgH="383868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64756" y="2321261"/>
                          <a:ext cx="1900826" cy="1522516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4853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</p:spPr>
        <p:txBody>
          <a:bodyPr/>
          <a:lstStyle/>
          <a:p>
            <a:r>
              <a:rPr lang="pt-BR" dirty="0" smtClean="0"/>
              <a:t>Histórico de projetos – indústria de transporte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6479154" y="1231453"/>
            <a:ext cx="4874645" cy="4859286"/>
            <a:chOff x="6479154" y="1240506"/>
            <a:chExt cx="4874645" cy="4859286"/>
          </a:xfrm>
        </p:grpSpPr>
        <p:grpSp>
          <p:nvGrpSpPr>
            <p:cNvPr id="18" name="Grupo 17"/>
            <p:cNvGrpSpPr/>
            <p:nvPr/>
          </p:nvGrpSpPr>
          <p:grpSpPr>
            <a:xfrm>
              <a:off x="6479154" y="1240506"/>
              <a:ext cx="4874645" cy="4859286"/>
              <a:chOff x="6812981" y="1231270"/>
              <a:chExt cx="4397381" cy="4859286"/>
            </a:xfrm>
          </p:grpSpPr>
          <p:sp>
            <p:nvSpPr>
              <p:cNvPr id="12" name="Retângulo 11"/>
              <p:cNvSpPr/>
              <p:nvPr/>
            </p:nvSpPr>
            <p:spPr>
              <a:xfrm>
                <a:off x="6812985" y="1231272"/>
                <a:ext cx="4397377" cy="642795"/>
              </a:xfrm>
              <a:prstGeom prst="rect">
                <a:avLst/>
              </a:prstGeom>
              <a:noFill/>
              <a:ln w="1905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Retângulo 12"/>
              <p:cNvSpPr/>
              <p:nvPr/>
            </p:nvSpPr>
            <p:spPr>
              <a:xfrm>
                <a:off x="6812987" y="1231270"/>
                <a:ext cx="4397375" cy="4859286"/>
              </a:xfrm>
              <a:prstGeom prst="rect">
                <a:avLst/>
              </a:prstGeom>
              <a:noFill/>
              <a:ln w="3810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6812981" y="1375983"/>
                <a:ext cx="4380555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700" dirty="0" smtClean="0"/>
                  <a:t>ESTUDOS TERMODINÂMICOS E FLUODINÂMICOS</a:t>
                </a:r>
                <a:endParaRPr lang="pt-BR" sz="1700" dirty="0"/>
              </a:p>
            </p:txBody>
          </p:sp>
        </p:grpSp>
        <p:graphicFrame>
          <p:nvGraphicFramePr>
            <p:cNvPr id="32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37317511"/>
                </p:ext>
              </p:extLst>
            </p:nvPr>
          </p:nvGraphicFramePr>
          <p:xfrm>
            <a:off x="6646305" y="4537488"/>
            <a:ext cx="1167912" cy="143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82" name="Figura" r:id="rId3" imgW="1829515" imgH="2070018" progId="Word.Picture.8">
                    <p:embed/>
                  </p:oleObj>
                </mc:Choice>
                <mc:Fallback>
                  <p:oleObj name="Figura" r:id="rId3" imgW="1829515" imgH="2070018" progId="Word.Picture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6305" y="4537488"/>
                          <a:ext cx="1167912" cy="14303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4" name="Picture 2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1922" y="1904132"/>
              <a:ext cx="3834344" cy="2019788"/>
            </a:xfrm>
            <a:prstGeom prst="rect">
              <a:avLst/>
            </a:prstGeom>
            <a:noFill/>
          </p:spPr>
        </p:pic>
        <p:pic>
          <p:nvPicPr>
            <p:cNvPr id="35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8784" y="4060456"/>
              <a:ext cx="2058321" cy="1917520"/>
            </a:xfrm>
            <a:prstGeom prst="rect">
              <a:avLst/>
            </a:prstGeom>
            <a:noFill/>
          </p:spPr>
        </p:pic>
        <p:pic>
          <p:nvPicPr>
            <p:cNvPr id="33" name="Picture 21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203" y="2933323"/>
              <a:ext cx="1150014" cy="1565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" name="Grupo 1"/>
          <p:cNvGrpSpPr/>
          <p:nvPr/>
        </p:nvGrpSpPr>
        <p:grpSpPr>
          <a:xfrm>
            <a:off x="838202" y="1234106"/>
            <a:ext cx="5640953" cy="4859286"/>
            <a:chOff x="838202" y="1234106"/>
            <a:chExt cx="5640953" cy="4859286"/>
          </a:xfrm>
        </p:grpSpPr>
        <p:sp>
          <p:nvSpPr>
            <p:cNvPr id="19" name="Retângulo 18"/>
            <p:cNvSpPr/>
            <p:nvPr/>
          </p:nvSpPr>
          <p:spPr>
            <a:xfrm>
              <a:off x="838202" y="1234108"/>
              <a:ext cx="5640953" cy="642795"/>
            </a:xfrm>
            <a:prstGeom prst="rect">
              <a:avLst/>
            </a:prstGeom>
            <a:noFill/>
            <a:ln w="1905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838204" y="1234106"/>
              <a:ext cx="5613791" cy="4859286"/>
            </a:xfrm>
            <a:prstGeom prst="rect">
              <a:avLst/>
            </a:prstGeom>
            <a:noFill/>
            <a:ln w="38100">
              <a:solidFill>
                <a:srgbClr val="9E7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1635316" y="1361144"/>
              <a:ext cx="4380555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dirty="0" smtClean="0"/>
                <a:t>DESENVOLVIMENTO DE POWER TRAIN</a:t>
              </a:r>
              <a:endParaRPr lang="pt-BR" sz="1700" dirty="0"/>
            </a:p>
          </p:txBody>
        </p:sp>
        <p:pic>
          <p:nvPicPr>
            <p:cNvPr id="26" name="Picture 11" descr="OS98086_MWM_projeto Valmet T65L_Biela Euro III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613" y="3188739"/>
              <a:ext cx="1515208" cy="2789237"/>
            </a:xfrm>
            <a:prstGeom prst="rect">
              <a:avLst/>
            </a:prstGeom>
            <a:noFill/>
          </p:spPr>
        </p:pic>
        <p:pic>
          <p:nvPicPr>
            <p:cNvPr id="27" name="Picture 14" descr="OS99055_Eaton_análise estrutural peça TX995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2" r="9334"/>
            <a:stretch>
              <a:fillRect/>
            </a:stretch>
          </p:blipFill>
          <p:spPr bwMode="auto">
            <a:xfrm>
              <a:off x="3450502" y="2095060"/>
              <a:ext cx="2417885" cy="1752600"/>
            </a:xfrm>
            <a:prstGeom prst="rect">
              <a:avLst/>
            </a:prstGeom>
            <a:noFill/>
          </p:spPr>
        </p:pic>
        <p:pic>
          <p:nvPicPr>
            <p:cNvPr id="28" name="Picture 17" descr="OS99007_MWM_Análise torcional de virabrequim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621" y="4009476"/>
              <a:ext cx="2976183" cy="1857441"/>
            </a:xfrm>
            <a:prstGeom prst="rect">
              <a:avLst/>
            </a:prstGeom>
            <a:noFill/>
          </p:spPr>
        </p:pic>
        <p:graphicFrame>
          <p:nvGraphicFramePr>
            <p:cNvPr id="29" name="Object 1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10536759"/>
                </p:ext>
              </p:extLst>
            </p:nvPr>
          </p:nvGraphicFramePr>
          <p:xfrm>
            <a:off x="1344178" y="1913767"/>
            <a:ext cx="1780443" cy="1412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83" name="PHOTO-PAINT Image" r:id="rId11" imgW="5493112" imgH="3228490" progId="CPaint5">
                    <p:embed/>
                  </p:oleObj>
                </mc:Choice>
                <mc:Fallback>
                  <p:oleObj name="PHOTO-PAINT Image" r:id="rId11" imgW="5493112" imgH="3228490" progId="CPaint5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2">
                          <a:lum contrast="6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178" y="1913767"/>
                          <a:ext cx="1780443" cy="1412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568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</p:spPr>
        <p:txBody>
          <a:bodyPr/>
          <a:lstStyle/>
          <a:p>
            <a:r>
              <a:rPr lang="pt-BR" dirty="0" smtClean="0"/>
              <a:t>Histórico de projetos – indústria de produtos de consumo</a:t>
            </a:r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838202" y="1234108"/>
            <a:ext cx="5640953" cy="642795"/>
          </a:xfrm>
          <a:prstGeom prst="rect">
            <a:avLst/>
          </a:prstGeom>
          <a:noFill/>
          <a:ln w="19050">
            <a:solidFill>
              <a:srgbClr val="9E7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838204" y="1234106"/>
            <a:ext cx="5613791" cy="4859286"/>
          </a:xfrm>
          <a:prstGeom prst="rect">
            <a:avLst/>
          </a:prstGeom>
          <a:noFill/>
          <a:ln w="38100">
            <a:solidFill>
              <a:srgbClr val="9E7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103417" y="1378533"/>
            <a:ext cx="50833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dirty="0" smtClean="0"/>
              <a:t>DESENVOLVIMENTO DE PRODUTOS INOVADORES</a:t>
            </a:r>
            <a:endParaRPr lang="pt-BR" sz="1700" dirty="0"/>
          </a:p>
        </p:txBody>
      </p:sp>
      <p:pic>
        <p:nvPicPr>
          <p:cNvPr id="104452" name="Picture 4" descr="Imag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79" y="1883303"/>
            <a:ext cx="3136553" cy="42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722" y="1883303"/>
            <a:ext cx="2428875" cy="4191982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6479154" y="1231453"/>
            <a:ext cx="4874645" cy="4859286"/>
            <a:chOff x="6479154" y="1240506"/>
            <a:chExt cx="4874645" cy="4859286"/>
          </a:xfrm>
        </p:grpSpPr>
        <p:grpSp>
          <p:nvGrpSpPr>
            <p:cNvPr id="18" name="Grupo 17"/>
            <p:cNvGrpSpPr/>
            <p:nvPr/>
          </p:nvGrpSpPr>
          <p:grpSpPr>
            <a:xfrm>
              <a:off x="6479154" y="1240506"/>
              <a:ext cx="4874645" cy="4859286"/>
              <a:chOff x="6812981" y="1231270"/>
              <a:chExt cx="4397381" cy="4859286"/>
            </a:xfrm>
          </p:grpSpPr>
          <p:sp>
            <p:nvSpPr>
              <p:cNvPr id="12" name="Retângulo 11"/>
              <p:cNvSpPr/>
              <p:nvPr/>
            </p:nvSpPr>
            <p:spPr>
              <a:xfrm>
                <a:off x="6812985" y="1231272"/>
                <a:ext cx="4397377" cy="642795"/>
              </a:xfrm>
              <a:prstGeom prst="rect">
                <a:avLst/>
              </a:prstGeom>
              <a:noFill/>
              <a:ln w="1905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" name="Retângulo 12"/>
              <p:cNvSpPr/>
              <p:nvPr/>
            </p:nvSpPr>
            <p:spPr>
              <a:xfrm>
                <a:off x="6812987" y="1231270"/>
                <a:ext cx="4397375" cy="4859286"/>
              </a:xfrm>
              <a:prstGeom prst="rect">
                <a:avLst/>
              </a:prstGeom>
              <a:noFill/>
              <a:ln w="38100">
                <a:solidFill>
                  <a:srgbClr val="9E70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6812981" y="1375983"/>
                <a:ext cx="4380555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700" dirty="0" smtClean="0"/>
                  <a:t>ENGENHARIA APLICADA A PRODUTOS</a:t>
                </a:r>
                <a:endParaRPr lang="pt-BR" sz="1700" dirty="0"/>
              </a:p>
            </p:txBody>
          </p:sp>
        </p:grpSp>
        <p:pic>
          <p:nvPicPr>
            <p:cNvPr id="22" name="Picture 4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6" r="8517" b="516"/>
            <a:stretch>
              <a:fillRect/>
            </a:stretch>
          </p:blipFill>
          <p:spPr bwMode="auto">
            <a:xfrm>
              <a:off x="9017251" y="1954178"/>
              <a:ext cx="2228279" cy="2400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3" name="Grupo 22"/>
            <p:cNvGrpSpPr/>
            <p:nvPr/>
          </p:nvGrpSpPr>
          <p:grpSpPr>
            <a:xfrm>
              <a:off x="6810063" y="1978479"/>
              <a:ext cx="1768494" cy="1311920"/>
              <a:chOff x="6725813" y="2203517"/>
              <a:chExt cx="5040000" cy="3960000"/>
            </a:xfrm>
          </p:grpSpPr>
          <p:pic>
            <p:nvPicPr>
              <p:cNvPr id="24" name="Picture 3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41" t="2571" r="27637" b="14336"/>
              <a:stretch>
                <a:fillRect/>
              </a:stretch>
            </p:blipFill>
            <p:spPr bwMode="auto">
              <a:xfrm>
                <a:off x="9245813" y="2203517"/>
                <a:ext cx="2520000" cy="39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4"/>
              <p:cNvPicPr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06" r="20177"/>
              <a:stretch>
                <a:fillRect/>
              </a:stretch>
            </p:blipFill>
            <p:spPr bwMode="auto">
              <a:xfrm>
                <a:off x="6725813" y="2203517"/>
                <a:ext cx="2520000" cy="3960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" name="Picture 2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1" t="8850" r="14264" b="17027"/>
            <a:stretch>
              <a:fillRect/>
            </a:stretch>
          </p:blipFill>
          <p:spPr>
            <a:xfrm>
              <a:off x="9104087" y="4409901"/>
              <a:ext cx="1886138" cy="1634706"/>
            </a:xfrm>
            <a:prstGeom prst="rect">
              <a:avLst/>
            </a:prstGeom>
            <a:ln/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29858" y="3412164"/>
              <a:ext cx="2211825" cy="25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36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Participação no desenvolvimento de projetos importantes no Brasil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612"/>
            <a:ext cx="12192000" cy="5080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612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2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Participação no desenvolvimento de projetos importantes no </a:t>
            </a:r>
            <a:r>
              <a:rPr lang="pt-BR" dirty="0" smtClean="0"/>
              <a:t>Brasil e exterior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441"/>
            <a:ext cx="12192000" cy="5080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441"/>
            <a:ext cx="12192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7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55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406400"/>
            <a:ext cx="10515600" cy="508000"/>
          </a:xfrm>
        </p:spPr>
        <p:txBody>
          <a:bodyPr anchor="b">
            <a:normAutofit/>
          </a:bodyPr>
          <a:lstStyle/>
          <a:p>
            <a:r>
              <a:rPr lang="pt-BR" dirty="0" smtClean="0">
                <a:solidFill>
                  <a:srgbClr val="75777A"/>
                </a:solidFill>
                <a:latin typeface="Calibri Light" panose="020F0302020204030204" pitchFamily="34" charset="0"/>
              </a:rPr>
              <a:t>Akaer participou dos grandes programas aeronáuticos no Brasil e internacionalmente</a:t>
            </a:r>
            <a:endParaRPr lang="pt-BR" dirty="0">
              <a:solidFill>
                <a:srgbClr val="75777A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838200" y="6327871"/>
            <a:ext cx="10515600" cy="4539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714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900" dirty="0" smtClean="0"/>
              <a:t>Fonte: Akaer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84" y="1123882"/>
            <a:ext cx="10076033" cy="520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832522" y="364272"/>
            <a:ext cx="8229600" cy="490537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Desenvolvimento de Produtos de Defesa</a:t>
            </a:r>
            <a:endParaRPr lang="pt-BR" dirty="0"/>
          </a:p>
        </p:txBody>
      </p:sp>
      <p:sp>
        <p:nvSpPr>
          <p:cNvPr id="28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068843"/>
            <a:ext cx="9144000" cy="5157786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pt-BR" sz="1600" b="1" i="1" dirty="0" err="1" smtClean="0">
                <a:solidFill>
                  <a:srgbClr val="122031"/>
                </a:solidFill>
                <a:latin typeface="Calibri" panose="020F0502020204030204" pitchFamily="34" charset="0"/>
              </a:rPr>
              <a:t>Cameras</a:t>
            </a: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 de imagens para satélites do INPE</a:t>
            </a:r>
          </a:p>
          <a:p>
            <a:pPr marL="536575" lvl="1">
              <a:spcBef>
                <a:spcPct val="50000"/>
              </a:spcBef>
              <a:buFont typeface="Arial" charset="0"/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MUX </a:t>
            </a:r>
            <a:r>
              <a:rPr lang="pt-BR" sz="1400" i="1" dirty="0" err="1" smtClean="0">
                <a:latin typeface="Calibri" panose="020F0502020204030204" pitchFamily="34" charset="0"/>
              </a:rPr>
              <a:t>Multi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Spectral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Imager</a:t>
            </a:r>
            <a:r>
              <a:rPr lang="pt-BR" sz="1400" i="1" dirty="0" smtClean="0">
                <a:latin typeface="Calibri" panose="020F0502020204030204" pitchFamily="34" charset="0"/>
              </a:rPr>
              <a:t>  CBERS 3&amp;4 -INPE</a:t>
            </a:r>
          </a:p>
          <a:p>
            <a:pPr marL="536575" lvl="1">
              <a:spcBef>
                <a:spcPct val="50000"/>
              </a:spcBef>
              <a:buFont typeface="Arial" charset="0"/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WFI -OMB </a:t>
            </a:r>
            <a:r>
              <a:rPr lang="pt-BR" sz="1400" i="1" dirty="0" err="1" smtClean="0">
                <a:latin typeface="Calibri" panose="020F0502020204030204" pitchFamily="34" charset="0"/>
              </a:rPr>
              <a:t>Wide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field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imager</a:t>
            </a:r>
            <a:r>
              <a:rPr lang="pt-BR" sz="1400" i="1" dirty="0" smtClean="0">
                <a:latin typeface="Calibri" panose="020F0502020204030204" pitchFamily="34" charset="0"/>
              </a:rPr>
              <a:t> CBERS 3&amp;4 - INPE</a:t>
            </a:r>
          </a:p>
          <a:p>
            <a:pPr marL="536575" lvl="1">
              <a:spcBef>
                <a:spcPct val="50000"/>
              </a:spcBef>
              <a:buFont typeface="Arial" charset="0"/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AWFI </a:t>
            </a:r>
            <a:r>
              <a:rPr lang="pt-BR" sz="1400" i="1" dirty="0" err="1" smtClean="0">
                <a:latin typeface="Calibri" panose="020F0502020204030204" pitchFamily="34" charset="0"/>
              </a:rPr>
              <a:t>Amazonia</a:t>
            </a:r>
            <a:r>
              <a:rPr lang="pt-BR" sz="1400" i="1" dirty="0" smtClean="0">
                <a:latin typeface="Calibri" panose="020F0502020204030204" pitchFamily="34" charset="0"/>
              </a:rPr>
              <a:t> I  - </a:t>
            </a:r>
            <a:r>
              <a:rPr lang="pt-BR" sz="1400" i="1" dirty="0" err="1" smtClean="0">
                <a:latin typeface="Calibri" panose="020F0502020204030204" pitchFamily="34" charset="0"/>
              </a:rPr>
              <a:t>Advanced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Wide</a:t>
            </a:r>
            <a:r>
              <a:rPr lang="pt-BR" sz="1400" i="1" dirty="0" smtClean="0">
                <a:latin typeface="Calibri" panose="020F0502020204030204" pitchFamily="34" charset="0"/>
              </a:rPr>
              <a:t> Field </a:t>
            </a:r>
            <a:r>
              <a:rPr lang="pt-BR" sz="1400" i="1" dirty="0" err="1" smtClean="0">
                <a:latin typeface="Calibri" panose="020F0502020204030204" pitchFamily="34" charset="0"/>
              </a:rPr>
              <a:t>imager</a:t>
            </a:r>
            <a:r>
              <a:rPr lang="pt-BR" sz="1400" i="1" dirty="0" smtClean="0">
                <a:latin typeface="Calibri" panose="020F0502020204030204" pitchFamily="34" charset="0"/>
              </a:rPr>
              <a:t> PMM-INPE   </a:t>
            </a:r>
          </a:p>
          <a:p>
            <a:pPr marL="536575" lvl="1">
              <a:spcBef>
                <a:spcPct val="50000"/>
              </a:spcBef>
              <a:buFont typeface="Arial" charset="0"/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GSE </a:t>
            </a:r>
            <a:r>
              <a:rPr lang="pt-BR" sz="1400" i="1" dirty="0" err="1" smtClean="0">
                <a:latin typeface="Calibri" panose="020F0502020204030204" pitchFamily="34" charset="0"/>
              </a:rPr>
              <a:t>Ground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support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equipment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</a:p>
          <a:p>
            <a:pPr marL="536575" lvl="1">
              <a:spcBef>
                <a:spcPct val="50000"/>
              </a:spcBef>
              <a:buFont typeface="Arial" charset="0"/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Space </a:t>
            </a:r>
            <a:r>
              <a:rPr lang="pt-BR" sz="1400" i="1" dirty="0" err="1" smtClean="0">
                <a:latin typeface="Calibri" panose="020F0502020204030204" pitchFamily="34" charset="0"/>
              </a:rPr>
              <a:t>Qualified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Spectral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Filters</a:t>
            </a:r>
            <a:endParaRPr lang="pt-BR" sz="1400" i="1" dirty="0" smtClean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Fusíveis de proximidade a laser para </a:t>
            </a:r>
            <a:r>
              <a:rPr lang="pt-BR" sz="1600" b="1" i="1" dirty="0" err="1" smtClean="0">
                <a:solidFill>
                  <a:srgbClr val="122031"/>
                </a:solidFill>
                <a:latin typeface="Calibri" panose="020F0502020204030204" pitchFamily="34" charset="0"/>
              </a:rPr>
              <a:t>míssies</a:t>
            </a:r>
            <a:endParaRPr lang="pt-BR" sz="1600" b="1" i="1" dirty="0" smtClean="0">
              <a:solidFill>
                <a:srgbClr val="122031"/>
              </a:solidFill>
              <a:latin typeface="Calibri" panose="020F0502020204030204" pitchFamily="34" charset="0"/>
            </a:endParaRPr>
          </a:p>
          <a:p>
            <a:pPr marL="536575" lvl="1">
              <a:spcBef>
                <a:spcPct val="50000"/>
              </a:spcBef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MAA-1A, MAA-1B</a:t>
            </a:r>
          </a:p>
          <a:p>
            <a:pPr marL="536575" lvl="1">
              <a:spcBef>
                <a:spcPct val="50000"/>
              </a:spcBef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MAR ( </a:t>
            </a:r>
            <a:r>
              <a:rPr lang="pt-BR" sz="1400" i="1" dirty="0" err="1" smtClean="0">
                <a:latin typeface="Calibri" panose="020F0502020204030204" pitchFamily="34" charset="0"/>
              </a:rPr>
              <a:t>Anti-radiation</a:t>
            </a:r>
            <a:r>
              <a:rPr lang="pt-BR" sz="1400" i="1" dirty="0" smtClean="0">
                <a:latin typeface="Calibri" panose="020F0502020204030204" pitchFamily="34" charset="0"/>
              </a:rPr>
              <a:t> FAB </a:t>
            </a:r>
            <a:r>
              <a:rPr lang="pt-BR" sz="1400" i="1" dirty="0" err="1" smtClean="0">
                <a:latin typeface="Calibri" panose="020F0502020204030204" pitchFamily="34" charset="0"/>
              </a:rPr>
              <a:t>Mectron</a:t>
            </a:r>
            <a:r>
              <a:rPr lang="pt-BR" sz="1400" i="1" dirty="0" smtClean="0">
                <a:latin typeface="Calibri" panose="020F0502020204030204" pitchFamily="34" charset="0"/>
              </a:rPr>
              <a:t>)</a:t>
            </a:r>
          </a:p>
          <a:p>
            <a:pPr marL="536575" lvl="1">
              <a:spcBef>
                <a:spcPct val="50000"/>
              </a:spcBef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MAR PAK (</a:t>
            </a:r>
            <a:r>
              <a:rPr lang="pt-BR" sz="1400" i="1" dirty="0" err="1" smtClean="0">
                <a:latin typeface="Calibri" panose="020F0502020204030204" pitchFamily="34" charset="0"/>
              </a:rPr>
              <a:t>Anti-radiation</a:t>
            </a:r>
            <a:r>
              <a:rPr lang="pt-BR" sz="1400" i="1" dirty="0" smtClean="0">
                <a:latin typeface="Calibri" panose="020F0502020204030204" pitchFamily="34" charset="0"/>
              </a:rPr>
              <a:t>  PAF </a:t>
            </a:r>
            <a:r>
              <a:rPr lang="pt-BR" sz="1400" i="1" dirty="0" err="1" smtClean="0">
                <a:latin typeface="Calibri" panose="020F0502020204030204" pitchFamily="34" charset="0"/>
              </a:rPr>
              <a:t>Mectron</a:t>
            </a:r>
            <a:r>
              <a:rPr lang="pt-BR" sz="1400" i="1" dirty="0" smtClean="0">
                <a:latin typeface="Calibri" panose="020F0502020204030204" pitchFamily="34" charset="0"/>
              </a:rPr>
              <a:t>)</a:t>
            </a:r>
          </a:p>
          <a:p>
            <a:pPr marL="536575" lvl="1">
              <a:spcBef>
                <a:spcPct val="50000"/>
              </a:spcBef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AVTM 300 laser </a:t>
            </a:r>
            <a:r>
              <a:rPr lang="pt-BR" sz="1400" i="1" dirty="0" err="1" smtClean="0">
                <a:latin typeface="Calibri" panose="020F0502020204030204" pitchFamily="34" charset="0"/>
              </a:rPr>
              <a:t>fuse</a:t>
            </a:r>
            <a:endParaRPr lang="pt-BR" sz="1400" i="1" dirty="0" smtClean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Laser </a:t>
            </a:r>
            <a:r>
              <a:rPr lang="pt-BR" sz="1600" b="1" i="1" dirty="0" err="1" smtClean="0">
                <a:solidFill>
                  <a:srgbClr val="122031"/>
                </a:solidFill>
                <a:latin typeface="Calibri" panose="020F0502020204030204" pitchFamily="34" charset="0"/>
              </a:rPr>
              <a:t>aiming</a:t>
            </a: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 and </a:t>
            </a:r>
            <a:r>
              <a:rPr lang="pt-BR" sz="1600" b="1" i="1" dirty="0" err="1" smtClean="0">
                <a:solidFill>
                  <a:srgbClr val="122031"/>
                </a:solidFill>
                <a:latin typeface="Calibri" panose="020F0502020204030204" pitchFamily="34" charset="0"/>
              </a:rPr>
              <a:t>guidance</a:t>
            </a: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 </a:t>
            </a:r>
            <a:r>
              <a:rPr lang="pt-BR" sz="1600" b="1" i="1" dirty="0" err="1" smtClean="0">
                <a:solidFill>
                  <a:srgbClr val="122031"/>
                </a:solidFill>
                <a:latin typeface="Calibri" panose="020F0502020204030204" pitchFamily="34" charset="0"/>
              </a:rPr>
              <a:t>station</a:t>
            </a: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 </a:t>
            </a:r>
            <a:r>
              <a:rPr lang="pt-BR" sz="1600" b="1" i="1" dirty="0" err="1" smtClean="0">
                <a:solidFill>
                  <a:srgbClr val="122031"/>
                </a:solidFill>
                <a:latin typeface="Calibri" panose="020F0502020204030204" pitchFamily="34" charset="0"/>
              </a:rPr>
              <a:t>Míssel</a:t>
            </a: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 MSS</a:t>
            </a:r>
          </a:p>
          <a:p>
            <a:pPr marL="536575" lvl="1">
              <a:spcBef>
                <a:spcPct val="50000"/>
              </a:spcBef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MSS1.2 </a:t>
            </a:r>
            <a:r>
              <a:rPr lang="pt-BR" sz="1400" i="1" dirty="0" err="1" smtClean="0">
                <a:latin typeface="Calibri" panose="020F0502020204030204" pitchFamily="34" charset="0"/>
              </a:rPr>
              <a:t>Anti-Tank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Mectron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Firing</a:t>
            </a:r>
            <a:r>
              <a:rPr lang="pt-BR" sz="1400" i="1" dirty="0" smtClean="0">
                <a:latin typeface="Calibri" panose="020F0502020204030204" pitchFamily="34" charset="0"/>
              </a:rPr>
              <a:t> post</a:t>
            </a:r>
          </a:p>
          <a:p>
            <a:pPr>
              <a:spcBef>
                <a:spcPct val="50000"/>
              </a:spcBef>
            </a:pP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IR </a:t>
            </a:r>
            <a:r>
              <a:rPr lang="pt-BR" sz="1600" b="1" i="1" dirty="0" err="1" smtClean="0">
                <a:solidFill>
                  <a:srgbClr val="122031"/>
                </a:solidFill>
                <a:latin typeface="Calibri" panose="020F0502020204030204" pitchFamily="34" charset="0"/>
              </a:rPr>
              <a:t>seeker</a:t>
            </a:r>
            <a:r>
              <a:rPr lang="pt-BR" sz="1600" b="1" i="1" dirty="0" smtClean="0">
                <a:solidFill>
                  <a:srgbClr val="122031"/>
                </a:solidFill>
                <a:latin typeface="Calibri" panose="020F0502020204030204" pitchFamily="34" charset="0"/>
              </a:rPr>
              <a:t>  A-</a:t>
            </a:r>
            <a:r>
              <a:rPr lang="pt-BR" sz="1600" b="1" i="1" dirty="0" err="1" smtClean="0">
                <a:solidFill>
                  <a:srgbClr val="122031"/>
                </a:solidFill>
                <a:latin typeface="Calibri" panose="020F0502020204030204" pitchFamily="34" charset="0"/>
              </a:rPr>
              <a:t>Darter</a:t>
            </a:r>
            <a:endParaRPr lang="pt-BR" sz="1600" b="1" i="1" dirty="0" smtClean="0">
              <a:solidFill>
                <a:srgbClr val="122031"/>
              </a:solidFill>
              <a:latin typeface="Calibri" panose="020F0502020204030204" pitchFamily="34" charset="0"/>
            </a:endParaRPr>
          </a:p>
          <a:p>
            <a:pPr marL="536575" lvl="1">
              <a:spcBef>
                <a:spcPct val="50000"/>
              </a:spcBef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IRSA  A-DARTER</a:t>
            </a:r>
          </a:p>
          <a:p>
            <a:pPr>
              <a:spcBef>
                <a:spcPct val="50000"/>
              </a:spcBef>
            </a:pPr>
            <a:r>
              <a:rPr lang="pt-BR" sz="1600" b="1" i="1" dirty="0" err="1" smtClean="0">
                <a:latin typeface="Calibri" panose="020F0502020204030204" pitchFamily="34" charset="0"/>
              </a:rPr>
              <a:t>Thermal</a:t>
            </a:r>
            <a:r>
              <a:rPr lang="pt-BR" sz="1600" b="1" i="1" dirty="0" smtClean="0">
                <a:latin typeface="Calibri" panose="020F0502020204030204" pitchFamily="34" charset="0"/>
              </a:rPr>
              <a:t> </a:t>
            </a:r>
            <a:r>
              <a:rPr lang="pt-BR" sz="1600" b="1" i="1" dirty="0" err="1" smtClean="0">
                <a:latin typeface="Calibri" panose="020F0502020204030204" pitchFamily="34" charset="0"/>
              </a:rPr>
              <a:t>Cameras</a:t>
            </a:r>
            <a:endParaRPr lang="pt-BR" sz="1600" b="1" i="1" dirty="0" smtClean="0">
              <a:latin typeface="Calibri" panose="020F0502020204030204" pitchFamily="34" charset="0"/>
            </a:endParaRPr>
          </a:p>
          <a:p>
            <a:pPr marL="536575" lvl="1">
              <a:spcBef>
                <a:spcPct val="50000"/>
              </a:spcBef>
              <a:buFont typeface="Arial" charset="0"/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MIV  OLHAR  VDN-X1 (</a:t>
            </a:r>
            <a:r>
              <a:rPr lang="pt-BR" sz="1400" i="1" dirty="0" err="1" smtClean="0">
                <a:latin typeface="Calibri" panose="020F0502020204030204" pitchFamily="34" charset="0"/>
              </a:rPr>
              <a:t>Weapon</a:t>
            </a:r>
            <a:r>
              <a:rPr lang="pt-BR" sz="1400" i="1" dirty="0" smtClean="0">
                <a:latin typeface="Calibri" panose="020F0502020204030204" pitchFamily="34" charset="0"/>
              </a:rPr>
              <a:t>  </a:t>
            </a:r>
            <a:r>
              <a:rPr lang="pt-BR" sz="1400" i="1" dirty="0" err="1" smtClean="0">
                <a:latin typeface="Calibri" panose="020F0502020204030204" pitchFamily="34" charset="0"/>
              </a:rPr>
              <a:t>Sight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Thermal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Camera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CTEx</a:t>
            </a:r>
            <a:r>
              <a:rPr lang="pt-BR" sz="1400" i="1" dirty="0" smtClean="0">
                <a:latin typeface="Calibri" panose="020F0502020204030204" pitchFamily="34" charset="0"/>
              </a:rPr>
              <a:t>  / FINEP) </a:t>
            </a:r>
          </a:p>
          <a:p>
            <a:pPr marL="536575" lvl="1">
              <a:spcBef>
                <a:spcPct val="50000"/>
              </a:spcBef>
              <a:buFont typeface="Arial" charset="0"/>
              <a:buNone/>
            </a:pPr>
            <a:r>
              <a:rPr lang="pt-BR" sz="1400" i="1" dirty="0" smtClean="0">
                <a:latin typeface="Calibri" panose="020F0502020204030204" pitchFamily="34" charset="0"/>
              </a:rPr>
              <a:t>EITMSS (</a:t>
            </a:r>
            <a:r>
              <a:rPr lang="pt-BR" sz="1400" i="1" dirty="0" err="1" smtClean="0">
                <a:latin typeface="Calibri" panose="020F0502020204030204" pitchFamily="34" charset="0"/>
              </a:rPr>
              <a:t>Thermal</a:t>
            </a:r>
            <a:r>
              <a:rPr lang="pt-BR" sz="1400" i="1" dirty="0" smtClean="0">
                <a:latin typeface="Calibri" panose="020F0502020204030204" pitchFamily="34" charset="0"/>
              </a:rPr>
              <a:t> </a:t>
            </a:r>
            <a:r>
              <a:rPr lang="pt-BR" sz="1400" i="1" dirty="0" err="1" smtClean="0">
                <a:latin typeface="Calibri" panose="020F0502020204030204" pitchFamily="34" charset="0"/>
              </a:rPr>
              <a:t>Camera</a:t>
            </a:r>
            <a:r>
              <a:rPr lang="pt-BR" sz="1400" i="1" dirty="0" smtClean="0">
                <a:latin typeface="Calibri" panose="020F0502020204030204" pitchFamily="34" charset="0"/>
              </a:rPr>
              <a:t> for MSS 1.2 </a:t>
            </a:r>
            <a:r>
              <a:rPr lang="pt-BR" sz="1400" i="1" dirty="0" err="1" smtClean="0">
                <a:latin typeface="Calibri" panose="020F0502020204030204" pitchFamily="34" charset="0"/>
              </a:rPr>
              <a:t>firing</a:t>
            </a:r>
            <a:r>
              <a:rPr lang="pt-BR" sz="1400" i="1" dirty="0" smtClean="0">
                <a:latin typeface="Calibri" panose="020F0502020204030204" pitchFamily="34" charset="0"/>
              </a:rPr>
              <a:t> post  </a:t>
            </a:r>
            <a:r>
              <a:rPr lang="pt-BR" sz="1400" i="1" dirty="0" err="1" smtClean="0">
                <a:latin typeface="Calibri" panose="020F0502020204030204" pitchFamily="34" charset="0"/>
              </a:rPr>
              <a:t>CTEx</a:t>
            </a:r>
            <a:r>
              <a:rPr lang="pt-BR" sz="1400" i="1" dirty="0" smtClean="0">
                <a:latin typeface="Calibri" panose="020F0502020204030204" pitchFamily="34" charset="0"/>
              </a:rPr>
              <a:t> / FINEP)</a:t>
            </a:r>
          </a:p>
          <a:p>
            <a:pPr lvl="3">
              <a:spcBef>
                <a:spcPct val="50000"/>
              </a:spcBef>
            </a:pPr>
            <a:endParaRPr lang="pt-BR" sz="1400" b="1" i="1" dirty="0" smtClean="0">
              <a:solidFill>
                <a:srgbClr val="122031"/>
              </a:solidFill>
              <a:latin typeface="Calibri" panose="020F0502020204030204" pitchFamily="34" charset="0"/>
            </a:endParaRPr>
          </a:p>
          <a:p>
            <a:endParaRPr lang="pt-BR" sz="1400" dirty="0"/>
          </a:p>
        </p:txBody>
      </p:sp>
      <p:pic>
        <p:nvPicPr>
          <p:cNvPr id="27750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9883" y="5151116"/>
            <a:ext cx="3033146" cy="135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09" name="Picture 2"/>
          <p:cNvPicPr>
            <a:picLocks noChangeAspect="1" noChangeArrowheads="1"/>
          </p:cNvPicPr>
          <p:nvPr/>
        </p:nvPicPr>
        <p:blipFill>
          <a:blip r:embed="rId4" cstate="print"/>
          <a:srcRect r="38303"/>
          <a:stretch>
            <a:fillRect/>
          </a:stretch>
        </p:blipFill>
        <p:spPr bwMode="auto">
          <a:xfrm>
            <a:off x="5561440" y="3673179"/>
            <a:ext cx="2651525" cy="129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258" y="5206424"/>
            <a:ext cx="2101562" cy="130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7511" name="Grupo 10"/>
          <p:cNvGrpSpPr>
            <a:grpSpLocks/>
          </p:cNvGrpSpPr>
          <p:nvPr/>
        </p:nvGrpSpPr>
        <p:grpSpPr bwMode="auto">
          <a:xfrm>
            <a:off x="6841220" y="1913523"/>
            <a:ext cx="2144713" cy="1632134"/>
            <a:chOff x="4821150" y="1606087"/>
            <a:chExt cx="1637603" cy="983968"/>
          </a:xfrm>
        </p:grpSpPr>
        <p:sp>
          <p:nvSpPr>
            <p:cNvPr id="12" name="Retângulo de cantos arredondados 11"/>
            <p:cNvSpPr/>
            <p:nvPr/>
          </p:nvSpPr>
          <p:spPr>
            <a:xfrm>
              <a:off x="4821150" y="1606087"/>
              <a:ext cx="1637603" cy="983968"/>
            </a:xfrm>
            <a:prstGeom prst="roundRect">
              <a:avLst>
                <a:gd name="adj" fmla="val 10000"/>
              </a:avLst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 12"/>
            <p:cNvSpPr/>
            <p:nvPr/>
          </p:nvSpPr>
          <p:spPr>
            <a:xfrm>
              <a:off x="4849482" y="1634589"/>
              <a:ext cx="1580939" cy="9269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350" tIns="6350" rIns="6350" bIns="635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000" dirty="0">
                  <a:solidFill>
                    <a:prstClr val="white"/>
                  </a:solidFill>
                </a:rPr>
                <a:t> </a:t>
              </a:r>
              <a:endParaRPr lang="en-US" sz="1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7512" name="Grupo 13"/>
          <p:cNvGrpSpPr>
            <a:grpSpLocks/>
          </p:cNvGrpSpPr>
          <p:nvPr/>
        </p:nvGrpSpPr>
        <p:grpSpPr bwMode="auto">
          <a:xfrm>
            <a:off x="8965174" y="1936934"/>
            <a:ext cx="2700898" cy="1613194"/>
            <a:chOff x="4427543" y="122244"/>
            <a:chExt cx="2105714" cy="1106724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4427543" y="122244"/>
              <a:ext cx="2105714" cy="1106724"/>
            </a:xfrm>
            <a:prstGeom prst="roundRect">
              <a:avLst>
                <a:gd name="adj" fmla="val 10000"/>
              </a:avLst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 15"/>
            <p:cNvSpPr/>
            <p:nvPr/>
          </p:nvSpPr>
          <p:spPr>
            <a:xfrm>
              <a:off x="4459913" y="153525"/>
              <a:ext cx="2040975" cy="1044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350" tIns="6350" rIns="6350" bIns="635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000" dirty="0">
                  <a:solidFill>
                    <a:prstClr val="white"/>
                  </a:solidFill>
                </a:rPr>
                <a:t> </a:t>
              </a:r>
              <a:endParaRPr lang="en-US" sz="1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7513" name="Grupo 16"/>
          <p:cNvGrpSpPr>
            <a:grpSpLocks/>
          </p:cNvGrpSpPr>
          <p:nvPr/>
        </p:nvGrpSpPr>
        <p:grpSpPr bwMode="auto">
          <a:xfrm>
            <a:off x="9299921" y="407990"/>
            <a:ext cx="2314331" cy="1431790"/>
            <a:chOff x="6764242" y="2841283"/>
            <a:chExt cx="2189196" cy="1241518"/>
          </a:xfrm>
        </p:grpSpPr>
        <p:sp>
          <p:nvSpPr>
            <p:cNvPr id="18" name="Retângulo de cantos arredondados 17"/>
            <p:cNvSpPr/>
            <p:nvPr/>
          </p:nvSpPr>
          <p:spPr>
            <a:xfrm>
              <a:off x="6764242" y="2873096"/>
              <a:ext cx="2090420" cy="1209705"/>
            </a:xfrm>
            <a:prstGeom prst="roundRect">
              <a:avLst>
                <a:gd name="adj" fmla="val 10000"/>
              </a:avLst>
            </a:prstGeom>
            <a:blipFill rotWithShape="0">
              <a:blip r:embed="rId8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tângulo 18"/>
            <p:cNvSpPr/>
            <p:nvPr/>
          </p:nvSpPr>
          <p:spPr>
            <a:xfrm>
              <a:off x="6802403" y="2841283"/>
              <a:ext cx="2151035" cy="12036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350" tIns="6350" rIns="6350" bIns="6350" spcCol="1270" anchor="ctr"/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000" dirty="0">
                  <a:solidFill>
                    <a:prstClr val="white"/>
                  </a:solidFill>
                </a:rPr>
                <a:t> </a:t>
              </a:r>
              <a:endParaRPr lang="en-US" sz="1000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tângulo 19"/>
          <p:cNvSpPr/>
          <p:nvPr/>
        </p:nvSpPr>
        <p:spPr>
          <a:xfrm>
            <a:off x="7569092" y="444678"/>
            <a:ext cx="1616210" cy="1395101"/>
          </a:xfrm>
          <a:prstGeom prst="rect">
            <a:avLst/>
          </a:prstGeom>
          <a:blipFill rotWithShape="1">
            <a:blip r:embed="rId9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t-BR" dirty="0"/>
          </a:p>
        </p:txBody>
      </p:sp>
      <p:pic>
        <p:nvPicPr>
          <p:cNvPr id="277515" name="Imagem 8" descr="D:\arquivos\empreendi\jon\IMG_5906-medium.jpg"/>
          <p:cNvPicPr>
            <a:picLocks noChangeAspect="1" noChangeArrowheads="1"/>
          </p:cNvPicPr>
          <p:nvPr/>
        </p:nvPicPr>
        <p:blipFill>
          <a:blip r:embed="rId10" cstate="print"/>
          <a:srcRect b="18898"/>
          <a:stretch>
            <a:fillRect/>
          </a:stretch>
        </p:blipFill>
        <p:spPr bwMode="auto">
          <a:xfrm>
            <a:off x="9299920" y="3673179"/>
            <a:ext cx="2394910" cy="128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6" name="Picture 2" descr="\\vialactea\ped\AreaDefesa\A-DARTER SRAAM\Fotos\Bancada\IRSA\2011-09-06-15-03-42-17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0657" y="1955594"/>
            <a:ext cx="1159044" cy="154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517" name="Imagem 10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46960" y="3673179"/>
            <a:ext cx="952960" cy="1269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5599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5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Freeform 41"/>
          <p:cNvSpPr>
            <a:spLocks/>
          </p:cNvSpPr>
          <p:nvPr/>
        </p:nvSpPr>
        <p:spPr bwMode="auto">
          <a:xfrm>
            <a:off x="3862828" y="1651089"/>
            <a:ext cx="2943008" cy="3044966"/>
          </a:xfrm>
          <a:custGeom>
            <a:avLst/>
            <a:gdLst>
              <a:gd name="T0" fmla="*/ 3109982 w 5774635"/>
              <a:gd name="T1" fmla="*/ 447313 h 5973418"/>
              <a:gd name="T2" fmla="*/ 2861579 w 5774635"/>
              <a:gd name="T3" fmla="*/ 506954 h 5973418"/>
              <a:gd name="T4" fmla="*/ 2652924 w 5774635"/>
              <a:gd name="T5" fmla="*/ 437372 h 5973418"/>
              <a:gd name="T6" fmla="*/ 2484010 w 5774635"/>
              <a:gd name="T7" fmla="*/ 526834 h 5973418"/>
              <a:gd name="T8" fmla="*/ 2295225 w 5774635"/>
              <a:gd name="T9" fmla="*/ 526834 h 5973418"/>
              <a:gd name="T10" fmla="*/ 2126314 w 5774635"/>
              <a:gd name="T11" fmla="*/ 437372 h 5973418"/>
              <a:gd name="T12" fmla="*/ 2086569 w 5774635"/>
              <a:gd name="T13" fmla="*/ 208746 h 5973418"/>
              <a:gd name="T14" fmla="*/ 2046825 w 5774635"/>
              <a:gd name="T15" fmla="*/ 19881 h 5973418"/>
              <a:gd name="T16" fmla="*/ 1838167 w 5774635"/>
              <a:gd name="T17" fmla="*/ 119284 h 5973418"/>
              <a:gd name="T18" fmla="*/ 1629511 w 5774635"/>
              <a:gd name="T19" fmla="*/ 198805 h 5973418"/>
              <a:gd name="T20" fmla="*/ 1440726 w 5774635"/>
              <a:gd name="T21" fmla="*/ 288269 h 5973418"/>
              <a:gd name="T22" fmla="*/ 1430791 w 5774635"/>
              <a:gd name="T23" fmla="*/ 506954 h 5973418"/>
              <a:gd name="T24" fmla="*/ 1182388 w 5774635"/>
              <a:gd name="T25" fmla="*/ 656059 h 5973418"/>
              <a:gd name="T26" fmla="*/ 973733 w 5774635"/>
              <a:gd name="T27" fmla="*/ 636179 h 5973418"/>
              <a:gd name="T28" fmla="*/ 924051 w 5774635"/>
              <a:gd name="T29" fmla="*/ 526834 h 5973418"/>
              <a:gd name="T30" fmla="*/ 775012 w 5774635"/>
              <a:gd name="T31" fmla="*/ 536775 h 5973418"/>
              <a:gd name="T32" fmla="*/ 705458 w 5774635"/>
              <a:gd name="T33" fmla="*/ 636179 h 5973418"/>
              <a:gd name="T34" fmla="*/ 596162 w 5774635"/>
              <a:gd name="T35" fmla="*/ 685880 h 5973418"/>
              <a:gd name="T36" fmla="*/ 655778 w 5774635"/>
              <a:gd name="T37" fmla="*/ 934387 h 5973418"/>
              <a:gd name="T38" fmla="*/ 407378 w 5774635"/>
              <a:gd name="T39" fmla="*/ 1451281 h 5973418"/>
              <a:gd name="T40" fmla="*/ 139104 w 5774635"/>
              <a:gd name="T41" fmla="*/ 1729609 h 5973418"/>
              <a:gd name="T42" fmla="*/ 129168 w 5774635"/>
              <a:gd name="T43" fmla="*/ 2127220 h 5973418"/>
              <a:gd name="T44" fmla="*/ 268272 w 5774635"/>
              <a:gd name="T45" fmla="*/ 2266384 h 5973418"/>
              <a:gd name="T46" fmla="*/ 506737 w 5774635"/>
              <a:gd name="T47" fmla="*/ 2326025 h 5973418"/>
              <a:gd name="T48" fmla="*/ 814754 w 5774635"/>
              <a:gd name="T49" fmla="*/ 2395607 h 5973418"/>
              <a:gd name="T50" fmla="*/ 1281750 w 5774635"/>
              <a:gd name="T51" fmla="*/ 2236563 h 5973418"/>
              <a:gd name="T52" fmla="*/ 1450663 w 5774635"/>
              <a:gd name="T53" fmla="*/ 2564592 h 5973418"/>
              <a:gd name="T54" fmla="*/ 1619574 w 5774635"/>
              <a:gd name="T55" fmla="*/ 2594413 h 5973418"/>
              <a:gd name="T56" fmla="*/ 1917656 w 5774635"/>
              <a:gd name="T57" fmla="*/ 2703756 h 5973418"/>
              <a:gd name="T58" fmla="*/ 1977273 w 5774635"/>
              <a:gd name="T59" fmla="*/ 3031785 h 5973418"/>
              <a:gd name="T60" fmla="*/ 2315097 w 5774635"/>
              <a:gd name="T61" fmla="*/ 3141128 h 5973418"/>
              <a:gd name="T62" fmla="*/ 2354842 w 5774635"/>
              <a:gd name="T63" fmla="*/ 3707724 h 5973418"/>
              <a:gd name="T64" fmla="*/ 2712540 w 5774635"/>
              <a:gd name="T65" fmla="*/ 4055634 h 5973418"/>
              <a:gd name="T66" fmla="*/ 2881452 w 5774635"/>
              <a:gd name="T67" fmla="*/ 4284260 h 5973418"/>
              <a:gd name="T68" fmla="*/ 2980813 w 5774635"/>
              <a:gd name="T69" fmla="*/ 4642110 h 5973418"/>
              <a:gd name="T70" fmla="*/ 2702603 w 5774635"/>
              <a:gd name="T71" fmla="*/ 4980081 h 5973418"/>
              <a:gd name="T72" fmla="*/ 2503883 w 5774635"/>
              <a:gd name="T73" fmla="*/ 5337929 h 5973418"/>
              <a:gd name="T74" fmla="*/ 3060301 w 5774635"/>
              <a:gd name="T75" fmla="*/ 5775303 h 5973418"/>
              <a:gd name="T76" fmla="*/ 3199406 w 5774635"/>
              <a:gd name="T77" fmla="*/ 5665959 h 5973418"/>
              <a:gd name="T78" fmla="*/ 3378254 w 5774635"/>
              <a:gd name="T79" fmla="*/ 5487034 h 5973418"/>
              <a:gd name="T80" fmla="*/ 3537230 w 5774635"/>
              <a:gd name="T81" fmla="*/ 5208707 h 5973418"/>
              <a:gd name="T82" fmla="*/ 3825377 w 5774635"/>
              <a:gd name="T83" fmla="*/ 4483066 h 5973418"/>
              <a:gd name="T84" fmla="*/ 4282435 w 5774635"/>
              <a:gd name="T85" fmla="*/ 4184858 h 5973418"/>
              <a:gd name="T86" fmla="*/ 4898469 w 5774635"/>
              <a:gd name="T87" fmla="*/ 3827008 h 5973418"/>
              <a:gd name="T88" fmla="*/ 5027638 w 5774635"/>
              <a:gd name="T89" fmla="*/ 3419455 h 5973418"/>
              <a:gd name="T90" fmla="*/ 5266103 w 5774635"/>
              <a:gd name="T91" fmla="*/ 2594413 h 5973418"/>
              <a:gd name="T92" fmla="*/ 5772841 w 5774635"/>
              <a:gd name="T93" fmla="*/ 1789250 h 5973418"/>
              <a:gd name="T94" fmla="*/ 4948149 w 5774635"/>
              <a:gd name="T95" fmla="*/ 1163013 h 5973418"/>
              <a:gd name="T96" fmla="*/ 4351987 w 5774635"/>
              <a:gd name="T97" fmla="*/ 1153073 h 5973418"/>
              <a:gd name="T98" fmla="*/ 4163201 w 5774635"/>
              <a:gd name="T99" fmla="*/ 934387 h 5973418"/>
              <a:gd name="T100" fmla="*/ 3596847 w 5774635"/>
              <a:gd name="T101" fmla="*/ 1063609 h 5973418"/>
              <a:gd name="T102" fmla="*/ 3666399 w 5774635"/>
              <a:gd name="T103" fmla="*/ 934387 h 5973418"/>
              <a:gd name="T104" fmla="*/ 3388191 w 5774635"/>
              <a:gd name="T105" fmla="*/ 825044 h 5973418"/>
              <a:gd name="T106" fmla="*/ 3497488 w 5774635"/>
              <a:gd name="T107" fmla="*/ 566597 h 5973418"/>
              <a:gd name="T108" fmla="*/ 3288830 w 5774635"/>
              <a:gd name="T109" fmla="*/ 139164 h 597341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774635" h="5973418">
                <a:moveTo>
                  <a:pt x="3289852" y="139148"/>
                </a:moveTo>
                <a:lnTo>
                  <a:pt x="3210339" y="208722"/>
                </a:lnTo>
                <a:lnTo>
                  <a:pt x="3110948" y="447261"/>
                </a:lnTo>
                <a:lnTo>
                  <a:pt x="3011556" y="477079"/>
                </a:lnTo>
                <a:lnTo>
                  <a:pt x="2932043" y="496957"/>
                </a:lnTo>
                <a:lnTo>
                  <a:pt x="2862469" y="506896"/>
                </a:lnTo>
                <a:lnTo>
                  <a:pt x="2812774" y="407505"/>
                </a:lnTo>
                <a:lnTo>
                  <a:pt x="2713382" y="457200"/>
                </a:lnTo>
                <a:lnTo>
                  <a:pt x="2653748" y="437322"/>
                </a:lnTo>
                <a:lnTo>
                  <a:pt x="2663687" y="516835"/>
                </a:lnTo>
                <a:lnTo>
                  <a:pt x="2524539" y="506896"/>
                </a:lnTo>
                <a:lnTo>
                  <a:pt x="2484782" y="526774"/>
                </a:lnTo>
                <a:lnTo>
                  <a:pt x="2464904" y="496957"/>
                </a:lnTo>
                <a:lnTo>
                  <a:pt x="2375452" y="526774"/>
                </a:lnTo>
                <a:lnTo>
                  <a:pt x="2295939" y="526774"/>
                </a:lnTo>
                <a:lnTo>
                  <a:pt x="2236304" y="596348"/>
                </a:lnTo>
                <a:lnTo>
                  <a:pt x="2107095" y="526774"/>
                </a:lnTo>
                <a:lnTo>
                  <a:pt x="2126974" y="437322"/>
                </a:lnTo>
                <a:lnTo>
                  <a:pt x="2057400" y="377687"/>
                </a:lnTo>
                <a:lnTo>
                  <a:pt x="2087217" y="278296"/>
                </a:lnTo>
                <a:lnTo>
                  <a:pt x="2087217" y="208722"/>
                </a:lnTo>
                <a:lnTo>
                  <a:pt x="2097156" y="178905"/>
                </a:lnTo>
                <a:lnTo>
                  <a:pt x="2047461" y="109331"/>
                </a:lnTo>
                <a:lnTo>
                  <a:pt x="2047461" y="19879"/>
                </a:lnTo>
                <a:lnTo>
                  <a:pt x="1967948" y="0"/>
                </a:lnTo>
                <a:lnTo>
                  <a:pt x="1928191" y="89452"/>
                </a:lnTo>
                <a:lnTo>
                  <a:pt x="1838739" y="119270"/>
                </a:lnTo>
                <a:lnTo>
                  <a:pt x="1808922" y="168966"/>
                </a:lnTo>
                <a:lnTo>
                  <a:pt x="1719469" y="168966"/>
                </a:lnTo>
                <a:lnTo>
                  <a:pt x="1630017" y="198783"/>
                </a:lnTo>
                <a:lnTo>
                  <a:pt x="1520687" y="208722"/>
                </a:lnTo>
                <a:lnTo>
                  <a:pt x="1421295" y="149087"/>
                </a:lnTo>
                <a:lnTo>
                  <a:pt x="1441174" y="288235"/>
                </a:lnTo>
                <a:lnTo>
                  <a:pt x="1441174" y="427383"/>
                </a:lnTo>
                <a:lnTo>
                  <a:pt x="1550504" y="437322"/>
                </a:lnTo>
                <a:lnTo>
                  <a:pt x="1431235" y="506896"/>
                </a:lnTo>
                <a:lnTo>
                  <a:pt x="1421295" y="556592"/>
                </a:lnTo>
                <a:lnTo>
                  <a:pt x="1272208" y="596348"/>
                </a:lnTo>
                <a:lnTo>
                  <a:pt x="1182756" y="655983"/>
                </a:lnTo>
                <a:lnTo>
                  <a:pt x="1093304" y="655983"/>
                </a:lnTo>
                <a:lnTo>
                  <a:pt x="1023730" y="596348"/>
                </a:lnTo>
                <a:lnTo>
                  <a:pt x="974035" y="636105"/>
                </a:lnTo>
                <a:lnTo>
                  <a:pt x="983974" y="506896"/>
                </a:lnTo>
                <a:lnTo>
                  <a:pt x="954156" y="487018"/>
                </a:lnTo>
                <a:lnTo>
                  <a:pt x="924339" y="526774"/>
                </a:lnTo>
                <a:lnTo>
                  <a:pt x="874643" y="536713"/>
                </a:lnTo>
                <a:lnTo>
                  <a:pt x="844826" y="496957"/>
                </a:lnTo>
                <a:lnTo>
                  <a:pt x="775252" y="536713"/>
                </a:lnTo>
                <a:lnTo>
                  <a:pt x="665922" y="546652"/>
                </a:lnTo>
                <a:lnTo>
                  <a:pt x="655982" y="626166"/>
                </a:lnTo>
                <a:lnTo>
                  <a:pt x="705678" y="636105"/>
                </a:lnTo>
                <a:lnTo>
                  <a:pt x="705678" y="685800"/>
                </a:lnTo>
                <a:lnTo>
                  <a:pt x="646043" y="675861"/>
                </a:lnTo>
                <a:lnTo>
                  <a:pt x="596348" y="685800"/>
                </a:lnTo>
                <a:lnTo>
                  <a:pt x="616226" y="824948"/>
                </a:lnTo>
                <a:lnTo>
                  <a:pt x="655982" y="884583"/>
                </a:lnTo>
                <a:lnTo>
                  <a:pt x="655982" y="934279"/>
                </a:lnTo>
                <a:lnTo>
                  <a:pt x="606287" y="1411357"/>
                </a:lnTo>
                <a:lnTo>
                  <a:pt x="467139" y="1391479"/>
                </a:lnTo>
                <a:lnTo>
                  <a:pt x="407504" y="1451113"/>
                </a:lnTo>
                <a:lnTo>
                  <a:pt x="168965" y="1500809"/>
                </a:lnTo>
                <a:lnTo>
                  <a:pt x="109330" y="1659835"/>
                </a:lnTo>
                <a:lnTo>
                  <a:pt x="139148" y="1729409"/>
                </a:lnTo>
                <a:lnTo>
                  <a:pt x="29817" y="1769166"/>
                </a:lnTo>
                <a:lnTo>
                  <a:pt x="0" y="1878496"/>
                </a:lnTo>
                <a:lnTo>
                  <a:pt x="129208" y="2126974"/>
                </a:lnTo>
                <a:lnTo>
                  <a:pt x="129208" y="2206487"/>
                </a:lnTo>
                <a:lnTo>
                  <a:pt x="188843" y="2176670"/>
                </a:lnTo>
                <a:lnTo>
                  <a:pt x="268356" y="2266122"/>
                </a:lnTo>
                <a:lnTo>
                  <a:pt x="357808" y="2256183"/>
                </a:lnTo>
                <a:lnTo>
                  <a:pt x="467139" y="2136913"/>
                </a:lnTo>
                <a:lnTo>
                  <a:pt x="506895" y="2325757"/>
                </a:lnTo>
                <a:lnTo>
                  <a:pt x="636104" y="2305879"/>
                </a:lnTo>
                <a:lnTo>
                  <a:pt x="715617" y="2325757"/>
                </a:lnTo>
                <a:lnTo>
                  <a:pt x="815008" y="2395331"/>
                </a:lnTo>
                <a:lnTo>
                  <a:pt x="924339" y="2286000"/>
                </a:lnTo>
                <a:lnTo>
                  <a:pt x="1113182" y="2246244"/>
                </a:lnTo>
                <a:lnTo>
                  <a:pt x="1282148" y="2236305"/>
                </a:lnTo>
                <a:lnTo>
                  <a:pt x="1292087" y="2355574"/>
                </a:lnTo>
                <a:lnTo>
                  <a:pt x="1361661" y="2494722"/>
                </a:lnTo>
                <a:lnTo>
                  <a:pt x="1451113" y="2564296"/>
                </a:lnTo>
                <a:lnTo>
                  <a:pt x="1550504" y="2544418"/>
                </a:lnTo>
                <a:lnTo>
                  <a:pt x="1590261" y="2604052"/>
                </a:lnTo>
                <a:lnTo>
                  <a:pt x="1620078" y="2594113"/>
                </a:lnTo>
                <a:lnTo>
                  <a:pt x="1679713" y="2653748"/>
                </a:lnTo>
                <a:lnTo>
                  <a:pt x="1779104" y="2713383"/>
                </a:lnTo>
                <a:lnTo>
                  <a:pt x="1918252" y="2703444"/>
                </a:lnTo>
                <a:lnTo>
                  <a:pt x="1997765" y="2782957"/>
                </a:lnTo>
                <a:lnTo>
                  <a:pt x="2017643" y="2961861"/>
                </a:lnTo>
                <a:lnTo>
                  <a:pt x="1977887" y="3031435"/>
                </a:lnTo>
                <a:lnTo>
                  <a:pt x="2067339" y="3150705"/>
                </a:lnTo>
                <a:lnTo>
                  <a:pt x="2256182" y="3130826"/>
                </a:lnTo>
                <a:lnTo>
                  <a:pt x="2315817" y="3140766"/>
                </a:lnTo>
                <a:lnTo>
                  <a:pt x="2305878" y="3339548"/>
                </a:lnTo>
                <a:lnTo>
                  <a:pt x="2415208" y="3429000"/>
                </a:lnTo>
                <a:lnTo>
                  <a:pt x="2355574" y="3707296"/>
                </a:lnTo>
                <a:lnTo>
                  <a:pt x="2395330" y="3876261"/>
                </a:lnTo>
                <a:lnTo>
                  <a:pt x="2345635" y="4025348"/>
                </a:lnTo>
                <a:lnTo>
                  <a:pt x="2713382" y="4055166"/>
                </a:lnTo>
                <a:lnTo>
                  <a:pt x="2763078" y="4303644"/>
                </a:lnTo>
                <a:lnTo>
                  <a:pt x="2822713" y="4323522"/>
                </a:lnTo>
                <a:lnTo>
                  <a:pt x="2882348" y="4283766"/>
                </a:lnTo>
                <a:lnTo>
                  <a:pt x="2932043" y="4333461"/>
                </a:lnTo>
                <a:lnTo>
                  <a:pt x="2902226" y="4591879"/>
                </a:lnTo>
                <a:lnTo>
                  <a:pt x="2981739" y="4641574"/>
                </a:lnTo>
                <a:lnTo>
                  <a:pt x="2991678" y="4760844"/>
                </a:lnTo>
                <a:lnTo>
                  <a:pt x="2951922" y="4870174"/>
                </a:lnTo>
                <a:lnTo>
                  <a:pt x="2703443" y="4979505"/>
                </a:lnTo>
                <a:lnTo>
                  <a:pt x="2584174" y="5218044"/>
                </a:lnTo>
                <a:lnTo>
                  <a:pt x="2395330" y="5347252"/>
                </a:lnTo>
                <a:lnTo>
                  <a:pt x="2504661" y="5337313"/>
                </a:lnTo>
                <a:lnTo>
                  <a:pt x="2653748" y="5506279"/>
                </a:lnTo>
                <a:lnTo>
                  <a:pt x="2753139" y="5456583"/>
                </a:lnTo>
                <a:lnTo>
                  <a:pt x="3061252" y="5774635"/>
                </a:lnTo>
                <a:lnTo>
                  <a:pt x="3011556" y="5973418"/>
                </a:lnTo>
                <a:lnTo>
                  <a:pt x="3160643" y="5824331"/>
                </a:lnTo>
                <a:lnTo>
                  <a:pt x="3200400" y="5665305"/>
                </a:lnTo>
                <a:lnTo>
                  <a:pt x="3349487" y="5406887"/>
                </a:lnTo>
                <a:lnTo>
                  <a:pt x="3419061" y="5377070"/>
                </a:lnTo>
                <a:lnTo>
                  <a:pt x="3379304" y="5486400"/>
                </a:lnTo>
                <a:lnTo>
                  <a:pt x="3279913" y="5655366"/>
                </a:lnTo>
                <a:lnTo>
                  <a:pt x="3498574" y="5396948"/>
                </a:lnTo>
                <a:lnTo>
                  <a:pt x="3538330" y="5208105"/>
                </a:lnTo>
                <a:lnTo>
                  <a:pt x="3747052" y="4969566"/>
                </a:lnTo>
                <a:lnTo>
                  <a:pt x="3727174" y="4591879"/>
                </a:lnTo>
                <a:lnTo>
                  <a:pt x="3826565" y="4482548"/>
                </a:lnTo>
                <a:lnTo>
                  <a:pt x="4114800" y="4293705"/>
                </a:lnTo>
                <a:lnTo>
                  <a:pt x="4144617" y="4303644"/>
                </a:lnTo>
                <a:lnTo>
                  <a:pt x="4283765" y="4184374"/>
                </a:lnTo>
                <a:lnTo>
                  <a:pt x="4691269" y="4114800"/>
                </a:lnTo>
                <a:lnTo>
                  <a:pt x="4790661" y="4015409"/>
                </a:lnTo>
                <a:lnTo>
                  <a:pt x="4899991" y="3826566"/>
                </a:lnTo>
                <a:lnTo>
                  <a:pt x="4999382" y="3677479"/>
                </a:lnTo>
                <a:lnTo>
                  <a:pt x="5019261" y="3558209"/>
                </a:lnTo>
                <a:lnTo>
                  <a:pt x="5029200" y="3419061"/>
                </a:lnTo>
                <a:lnTo>
                  <a:pt x="5108713" y="3309731"/>
                </a:lnTo>
                <a:lnTo>
                  <a:pt x="5158408" y="2683566"/>
                </a:lnTo>
                <a:lnTo>
                  <a:pt x="5267739" y="2594113"/>
                </a:lnTo>
                <a:lnTo>
                  <a:pt x="5426765" y="2305879"/>
                </a:lnTo>
                <a:lnTo>
                  <a:pt x="5665304" y="2107096"/>
                </a:lnTo>
                <a:lnTo>
                  <a:pt x="5774635" y="1789044"/>
                </a:lnTo>
                <a:lnTo>
                  <a:pt x="5665304" y="1500809"/>
                </a:lnTo>
                <a:lnTo>
                  <a:pt x="5327374" y="1421296"/>
                </a:lnTo>
                <a:lnTo>
                  <a:pt x="4949687" y="1162879"/>
                </a:lnTo>
                <a:lnTo>
                  <a:pt x="4731026" y="1192696"/>
                </a:lnTo>
                <a:lnTo>
                  <a:pt x="4482548" y="1093305"/>
                </a:lnTo>
                <a:lnTo>
                  <a:pt x="4353339" y="1152939"/>
                </a:lnTo>
                <a:lnTo>
                  <a:pt x="4273826" y="954157"/>
                </a:lnTo>
                <a:lnTo>
                  <a:pt x="4174435" y="1023731"/>
                </a:lnTo>
                <a:lnTo>
                  <a:pt x="4164495" y="934279"/>
                </a:lnTo>
                <a:lnTo>
                  <a:pt x="3816626" y="864705"/>
                </a:lnTo>
                <a:lnTo>
                  <a:pt x="3667539" y="993913"/>
                </a:lnTo>
                <a:lnTo>
                  <a:pt x="3597965" y="1063487"/>
                </a:lnTo>
                <a:lnTo>
                  <a:pt x="3597965" y="993913"/>
                </a:lnTo>
                <a:lnTo>
                  <a:pt x="3518452" y="993913"/>
                </a:lnTo>
                <a:lnTo>
                  <a:pt x="3667539" y="934279"/>
                </a:lnTo>
                <a:lnTo>
                  <a:pt x="3737113" y="795131"/>
                </a:lnTo>
                <a:lnTo>
                  <a:pt x="3538330" y="765313"/>
                </a:lnTo>
                <a:lnTo>
                  <a:pt x="3389243" y="824948"/>
                </a:lnTo>
                <a:lnTo>
                  <a:pt x="3349487" y="874644"/>
                </a:lnTo>
                <a:lnTo>
                  <a:pt x="3349487" y="795131"/>
                </a:lnTo>
                <a:lnTo>
                  <a:pt x="3498574" y="566531"/>
                </a:lnTo>
                <a:lnTo>
                  <a:pt x="3468756" y="467139"/>
                </a:lnTo>
                <a:lnTo>
                  <a:pt x="3419061" y="457200"/>
                </a:lnTo>
                <a:lnTo>
                  <a:pt x="3289852" y="13914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mpd="sng">
            <a:solidFill>
              <a:srgbClr val="808080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endParaRPr lang="pt-BR" dirty="0"/>
          </a:p>
        </p:txBody>
      </p:sp>
      <p:pic>
        <p:nvPicPr>
          <p:cNvPr id="48" name="Picture 6" descr="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751" y="3518637"/>
            <a:ext cx="263564" cy="2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 lIns="72000" rIns="72000" bIns="36000">
            <a:noAutofit/>
          </a:bodyPr>
          <a:lstStyle/>
          <a:p>
            <a:r>
              <a:rPr lang="pt-BR" dirty="0" smtClean="0"/>
              <a:t>A Empresa</a:t>
            </a:r>
            <a:endParaRPr lang="pt-BR" sz="2400" dirty="0"/>
          </a:p>
        </p:txBody>
      </p:sp>
      <p:sp>
        <p:nvSpPr>
          <p:cNvPr id="51" name="Retângulo 50"/>
          <p:cNvSpPr/>
          <p:nvPr/>
        </p:nvSpPr>
        <p:spPr>
          <a:xfrm>
            <a:off x="5947453" y="3398125"/>
            <a:ext cx="1845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latin typeface="+mj-lt"/>
              </a:rPr>
              <a:t>São José dos Campos</a:t>
            </a:r>
            <a:endParaRPr lang="pt-BR" sz="1400" b="1" dirty="0">
              <a:latin typeface="+mj-lt"/>
            </a:endParaRPr>
          </a:p>
        </p:txBody>
      </p:sp>
      <p:sp>
        <p:nvSpPr>
          <p:cNvPr id="125" name="Retângulo 124"/>
          <p:cNvSpPr/>
          <p:nvPr/>
        </p:nvSpPr>
        <p:spPr>
          <a:xfrm>
            <a:off x="5208878" y="3680825"/>
            <a:ext cx="892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spc="-100" dirty="0" smtClean="0">
                <a:solidFill>
                  <a:schemeClr val="accent3"/>
                </a:solidFill>
                <a:latin typeface="+mj-lt"/>
              </a:rPr>
              <a:t>São Paulo</a:t>
            </a:r>
            <a:endParaRPr lang="pt-BR" sz="1200" spc="-100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124" name="Picture 6" descr="red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68" y="3625710"/>
            <a:ext cx="197397" cy="16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Espaço Reservado para Conteúdo 5"/>
          <p:cNvSpPr txBox="1">
            <a:spLocks/>
          </p:cNvSpPr>
          <p:nvPr/>
        </p:nvSpPr>
        <p:spPr>
          <a:xfrm>
            <a:off x="9808623" y="3484087"/>
            <a:ext cx="1913467" cy="233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714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1000" dirty="0" smtClean="0"/>
              <a:t>Vista </a:t>
            </a:r>
            <a:r>
              <a:rPr lang="pt-BR" sz="1000" dirty="0"/>
              <a:t>aérea da nova sede Akaer</a:t>
            </a:r>
          </a:p>
        </p:txBody>
      </p:sp>
      <p:sp>
        <p:nvSpPr>
          <p:cNvPr id="4" name="Retângulo 3"/>
          <p:cNvSpPr/>
          <p:nvPr/>
        </p:nvSpPr>
        <p:spPr>
          <a:xfrm>
            <a:off x="838200" y="1084385"/>
            <a:ext cx="1051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Akaer foi fundada em 1992 </a:t>
            </a:r>
            <a:r>
              <a:rPr lang="pt-BR" sz="2000" dirty="0" smtClean="0"/>
              <a:t>e opera atualmente em duas localidades:</a:t>
            </a:r>
            <a:endParaRPr lang="pt-BR" sz="2000" dirty="0"/>
          </a:p>
        </p:txBody>
      </p:sp>
      <p:pic>
        <p:nvPicPr>
          <p:cNvPr id="16" name="Picture 6" descr="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utout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43" y="3453981"/>
            <a:ext cx="263564" cy="2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4419915" y="3297774"/>
            <a:ext cx="18455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b="1" dirty="0" smtClean="0">
                <a:latin typeface="+mj-lt"/>
              </a:rPr>
              <a:t>São Carlos</a:t>
            </a:r>
            <a:endParaRPr lang="pt-BR" sz="1400" b="1" dirty="0">
              <a:latin typeface="+mj-lt"/>
            </a:endParaRPr>
          </a:p>
        </p:txBody>
      </p:sp>
      <p:sp>
        <p:nvSpPr>
          <p:cNvPr id="20" name="Espaço Reservado para Conteúdo 5"/>
          <p:cNvSpPr txBox="1">
            <a:spLocks/>
          </p:cNvSpPr>
          <p:nvPr/>
        </p:nvSpPr>
        <p:spPr>
          <a:xfrm>
            <a:off x="1587878" y="3444305"/>
            <a:ext cx="2127516" cy="2330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714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1000" dirty="0" smtClean="0"/>
              <a:t>Vista </a:t>
            </a:r>
            <a:r>
              <a:rPr lang="pt-BR" sz="1000" dirty="0"/>
              <a:t>aérea </a:t>
            </a:r>
            <a:r>
              <a:rPr lang="pt-BR" sz="1000" dirty="0" smtClean="0"/>
              <a:t>Akaer Optrônica (OPTO)</a:t>
            </a:r>
          </a:p>
        </p:txBody>
      </p:sp>
      <p:cxnSp>
        <p:nvCxnSpPr>
          <p:cNvPr id="10" name="Conector reto 9"/>
          <p:cNvCxnSpPr/>
          <p:nvPr/>
        </p:nvCxnSpPr>
        <p:spPr>
          <a:xfrm>
            <a:off x="6041518" y="3732783"/>
            <a:ext cx="712643" cy="237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176" y="3749190"/>
            <a:ext cx="4828147" cy="208519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53000"/>
                </a:schemeClr>
              </a:gs>
              <a:gs pos="46000">
                <a:schemeClr val="accent1">
                  <a:lumMod val="95000"/>
                  <a:lumOff val="5000"/>
                  <a:alpha val="87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" cmpd="sng">
            <a:solidFill>
              <a:schemeClr val="accent1"/>
            </a:solidFill>
            <a:prstDash val="solid"/>
            <a:round/>
            <a:headEnd/>
            <a:tailEnd/>
          </a:ln>
        </p:spPr>
      </p:pic>
      <p:cxnSp>
        <p:nvCxnSpPr>
          <p:cNvPr id="23" name="Conector reto 22"/>
          <p:cNvCxnSpPr/>
          <p:nvPr/>
        </p:nvCxnSpPr>
        <p:spPr>
          <a:xfrm flipV="1">
            <a:off x="4843021" y="3669691"/>
            <a:ext cx="984000" cy="2646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656784" y="3749190"/>
            <a:ext cx="3207996" cy="208519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8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00" y="1252822"/>
            <a:ext cx="8930640" cy="4639056"/>
          </a:xfrm>
          <a:prstGeom prst="rect">
            <a:avLst/>
          </a:prstGeom>
        </p:spPr>
      </p:pic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80" name="Slide do think-cell" r:id="rId6" imgW="270" imgH="270" progId="TCLayout.ActiveDocument.1">
                  <p:embed/>
                </p:oleObj>
              </mc:Choice>
              <mc:Fallback>
                <p:oleObj name="Slide do think-cell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o 8"/>
          <p:cNvGrpSpPr/>
          <p:nvPr/>
        </p:nvGrpSpPr>
        <p:grpSpPr>
          <a:xfrm>
            <a:off x="971411" y="4340174"/>
            <a:ext cx="1327460" cy="338554"/>
            <a:chOff x="1311219" y="4478137"/>
            <a:chExt cx="1327460" cy="338554"/>
          </a:xfrm>
        </p:grpSpPr>
        <p:sp>
          <p:nvSpPr>
            <p:cNvPr id="69" name="Elipse 68"/>
            <p:cNvSpPr/>
            <p:nvPr/>
          </p:nvSpPr>
          <p:spPr>
            <a:xfrm>
              <a:off x="1311219" y="4560025"/>
              <a:ext cx="144000" cy="144000"/>
            </a:xfrm>
            <a:prstGeom prst="ellipse">
              <a:avLst/>
            </a:prstGeom>
            <a:solidFill>
              <a:srgbClr val="74213C"/>
            </a:solidFill>
            <a:effec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1433156" y="4478137"/>
              <a:ext cx="12055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Aeronáutico</a:t>
              </a:r>
              <a:endParaRPr lang="pt-BR" sz="1600" dirty="0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971411" y="5380952"/>
            <a:ext cx="916899" cy="338554"/>
            <a:chOff x="1302858" y="5518915"/>
            <a:chExt cx="916899" cy="338554"/>
          </a:xfrm>
        </p:grpSpPr>
        <p:sp>
          <p:nvSpPr>
            <p:cNvPr id="67" name="Elipse 66"/>
            <p:cNvSpPr/>
            <p:nvPr/>
          </p:nvSpPr>
          <p:spPr>
            <a:xfrm>
              <a:off x="1302858" y="5600803"/>
              <a:ext cx="144000" cy="144000"/>
            </a:xfrm>
            <a:prstGeom prst="ellipse">
              <a:avLst/>
            </a:prstGeom>
            <a:solidFill>
              <a:srgbClr val="827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1454931" y="5518915"/>
              <a:ext cx="7648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BR" sz="1600" dirty="0" smtClean="0"/>
                <a:t>Espaço</a:t>
              </a:r>
              <a:endParaRPr lang="pt-BR" sz="1600" dirty="0"/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971411" y="5034026"/>
            <a:ext cx="2426799" cy="338554"/>
            <a:chOff x="1302858" y="5166396"/>
            <a:chExt cx="2426799" cy="338554"/>
          </a:xfrm>
        </p:grpSpPr>
        <p:sp>
          <p:nvSpPr>
            <p:cNvPr id="65" name="Elipse 64"/>
            <p:cNvSpPr/>
            <p:nvPr/>
          </p:nvSpPr>
          <p:spPr>
            <a:xfrm>
              <a:off x="1302858" y="5248284"/>
              <a:ext cx="144000" cy="144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1424795" y="5166396"/>
              <a:ext cx="2304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Transporte &amp; Automotivo</a:t>
              </a:r>
              <a:endParaRPr lang="pt-BR" sz="1600" dirty="0"/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971411" y="4687100"/>
            <a:ext cx="1498981" cy="338554"/>
            <a:chOff x="1296787" y="4819169"/>
            <a:chExt cx="1498981" cy="338554"/>
          </a:xfrm>
        </p:grpSpPr>
        <p:sp>
          <p:nvSpPr>
            <p:cNvPr id="63" name="Elipse 62"/>
            <p:cNvSpPr/>
            <p:nvPr/>
          </p:nvSpPr>
          <p:spPr>
            <a:xfrm>
              <a:off x="1296787" y="4901057"/>
              <a:ext cx="144000" cy="144000"/>
            </a:xfrm>
            <a:prstGeom prst="ellipse">
              <a:avLst/>
            </a:prstGeom>
            <a:solidFill>
              <a:srgbClr val="48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1418724" y="4819169"/>
              <a:ext cx="13770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/>
                <a:t>Indústria geral</a:t>
              </a:r>
              <a:endParaRPr lang="pt-BR" sz="1600" dirty="0"/>
            </a:p>
          </p:txBody>
        </p:sp>
      </p:grpSp>
      <p:sp>
        <p:nvSpPr>
          <p:cNvPr id="71" name="Elipse 70"/>
          <p:cNvSpPr/>
          <p:nvPr/>
        </p:nvSpPr>
        <p:spPr>
          <a:xfrm>
            <a:off x="4132148" y="4493898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2" name="Elipse 71"/>
          <p:cNvSpPr/>
          <p:nvPr/>
        </p:nvSpPr>
        <p:spPr>
          <a:xfrm>
            <a:off x="4132148" y="5439082"/>
            <a:ext cx="144000" cy="144000"/>
          </a:xfrm>
          <a:prstGeom prst="ellipse">
            <a:avLst/>
          </a:prstGeom>
          <a:solidFill>
            <a:srgbClr val="82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3" name="Elipse 72"/>
          <p:cNvSpPr/>
          <p:nvPr/>
        </p:nvSpPr>
        <p:spPr>
          <a:xfrm>
            <a:off x="4132148" y="5114266"/>
            <a:ext cx="144000" cy="144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4" name="Elipse 73"/>
          <p:cNvSpPr/>
          <p:nvPr/>
        </p:nvSpPr>
        <p:spPr>
          <a:xfrm>
            <a:off x="4132148" y="4802149"/>
            <a:ext cx="144000" cy="144000"/>
          </a:xfrm>
          <a:prstGeom prst="ellipse">
            <a:avLst/>
          </a:prstGeom>
          <a:solidFill>
            <a:srgbClr val="48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5" name="Elipse 74"/>
          <p:cNvSpPr/>
          <p:nvPr/>
        </p:nvSpPr>
        <p:spPr>
          <a:xfrm>
            <a:off x="2948883" y="2830136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6" name="Elipse 75"/>
          <p:cNvSpPr/>
          <p:nvPr/>
        </p:nvSpPr>
        <p:spPr>
          <a:xfrm>
            <a:off x="3403124" y="2165790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7" name="Elipse 76"/>
          <p:cNvSpPr/>
          <p:nvPr/>
        </p:nvSpPr>
        <p:spPr>
          <a:xfrm>
            <a:off x="4850875" y="1452991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8" name="Elipse 77"/>
          <p:cNvSpPr/>
          <p:nvPr/>
        </p:nvSpPr>
        <p:spPr>
          <a:xfrm>
            <a:off x="4425436" y="1832145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9" name="Elipse 78"/>
          <p:cNvSpPr/>
          <p:nvPr/>
        </p:nvSpPr>
        <p:spPr>
          <a:xfrm>
            <a:off x="3959771" y="2775892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0" name="Elipse 79"/>
          <p:cNvSpPr/>
          <p:nvPr/>
        </p:nvSpPr>
        <p:spPr>
          <a:xfrm>
            <a:off x="4569436" y="3364532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1" name="Elipse 80"/>
          <p:cNvSpPr/>
          <p:nvPr/>
        </p:nvSpPr>
        <p:spPr>
          <a:xfrm>
            <a:off x="6397734" y="3431243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2" name="Elipse 81"/>
          <p:cNvSpPr/>
          <p:nvPr/>
        </p:nvSpPr>
        <p:spPr>
          <a:xfrm>
            <a:off x="6550612" y="2494777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3" name="Elipse 82"/>
          <p:cNvSpPr/>
          <p:nvPr/>
        </p:nvSpPr>
        <p:spPr>
          <a:xfrm>
            <a:off x="6265551" y="1605869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4" name="Elipse 83"/>
          <p:cNvSpPr/>
          <p:nvPr/>
        </p:nvSpPr>
        <p:spPr>
          <a:xfrm>
            <a:off x="8750323" y="2941168"/>
            <a:ext cx="144000" cy="144000"/>
          </a:xfrm>
          <a:prstGeom prst="ellipse">
            <a:avLst/>
          </a:prstGeom>
          <a:solidFill>
            <a:srgbClr val="827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85" name="Elipse 84"/>
          <p:cNvSpPr/>
          <p:nvPr/>
        </p:nvSpPr>
        <p:spPr>
          <a:xfrm>
            <a:off x="10160896" y="2341899"/>
            <a:ext cx="144000" cy="144000"/>
          </a:xfrm>
          <a:prstGeom prst="ellipse">
            <a:avLst/>
          </a:prstGeom>
          <a:solidFill>
            <a:srgbClr val="74213C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cxnSp>
        <p:nvCxnSpPr>
          <p:cNvPr id="86" name="Conector reto 85"/>
          <p:cNvCxnSpPr/>
          <p:nvPr/>
        </p:nvCxnSpPr>
        <p:spPr>
          <a:xfrm>
            <a:off x="4313921" y="4726814"/>
            <a:ext cx="20236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/>
          <p:cNvCxnSpPr/>
          <p:nvPr/>
        </p:nvCxnSpPr>
        <p:spPr>
          <a:xfrm>
            <a:off x="4313921" y="5040578"/>
            <a:ext cx="20236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/>
          <p:cNvCxnSpPr/>
          <p:nvPr/>
        </p:nvCxnSpPr>
        <p:spPr>
          <a:xfrm>
            <a:off x="4313921" y="5354342"/>
            <a:ext cx="202363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259556"/>
            <a:ext cx="10515600" cy="585070"/>
          </a:xfrm>
        </p:spPr>
        <p:txBody>
          <a:bodyPr>
            <a:normAutofit fontScale="90000"/>
          </a:bodyPr>
          <a:lstStyle/>
          <a:p>
            <a:r>
              <a:rPr lang="pt-BR" sz="2700" dirty="0" smtClean="0"/>
              <a:t>A Akaer conta com uma base global de clientes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2000" b="0" dirty="0" smtClean="0"/>
              <a:t>Experiências diversificadas: desde a indústria geral, transportes, aeronáutica e espaço</a:t>
            </a:r>
            <a:endParaRPr lang="pt-BR" sz="2700" b="0" dirty="0"/>
          </a:p>
        </p:txBody>
      </p:sp>
      <p:sp>
        <p:nvSpPr>
          <p:cNvPr id="35" name="Espaço Reservado para Conteúdo 5"/>
          <p:cNvSpPr txBox="1">
            <a:spLocks/>
          </p:cNvSpPr>
          <p:nvPr/>
        </p:nvSpPr>
        <p:spPr>
          <a:xfrm>
            <a:off x="838200" y="6327871"/>
            <a:ext cx="10515600" cy="4539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714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900" dirty="0" smtClean="0"/>
              <a:t>Fonte: Akaer</a:t>
            </a:r>
          </a:p>
        </p:txBody>
      </p:sp>
    </p:spTree>
    <p:extLst>
      <p:ext uri="{BB962C8B-B14F-4D97-AF65-F5344CB8AC3E}">
        <p14:creationId xmlns:p14="http://schemas.microsoft.com/office/powerpoint/2010/main" val="41633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Novos mercados</a:t>
            </a:r>
            <a:endParaRPr lang="pt-BR" dirty="0"/>
          </a:p>
        </p:txBody>
      </p:sp>
      <p:sp>
        <p:nvSpPr>
          <p:cNvPr id="10" name="Trapèze 6">
            <a:hlinkClick r:id="" action="ppaction://noaction"/>
          </p:cNvPr>
          <p:cNvSpPr/>
          <p:nvPr/>
        </p:nvSpPr>
        <p:spPr>
          <a:xfrm>
            <a:off x="4523381" y="3040303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Aeronáutica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rapèze 6">
            <a:hlinkClick r:id="" action="ppaction://noaction"/>
          </p:cNvPr>
          <p:cNvSpPr/>
          <p:nvPr/>
        </p:nvSpPr>
        <p:spPr>
          <a:xfrm>
            <a:off x="2878561" y="3874789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Defesa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rapèze 6"/>
          <p:cNvSpPr/>
          <p:nvPr/>
        </p:nvSpPr>
        <p:spPr>
          <a:xfrm>
            <a:off x="6144033" y="3881075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50000"/>
              <a:alpha val="5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</a:t>
            </a:r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pt-B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rapèze 6">
            <a:hlinkClick r:id="" action="ppaction://noaction"/>
          </p:cNvPr>
          <p:cNvSpPr/>
          <p:nvPr/>
        </p:nvSpPr>
        <p:spPr>
          <a:xfrm>
            <a:off x="4605000" y="1263988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Espaço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rapèze 6"/>
          <p:cNvSpPr/>
          <p:nvPr/>
        </p:nvSpPr>
        <p:spPr>
          <a:xfrm>
            <a:off x="2956430" y="2090339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rapèze 6"/>
          <p:cNvSpPr/>
          <p:nvPr/>
        </p:nvSpPr>
        <p:spPr>
          <a:xfrm>
            <a:off x="7768456" y="4776809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50000"/>
              <a:alpha val="5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Ciências </a:t>
            </a:r>
          </a:p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Vida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rapèze 6"/>
          <p:cNvSpPr/>
          <p:nvPr/>
        </p:nvSpPr>
        <p:spPr>
          <a:xfrm>
            <a:off x="6144033" y="2195382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50000"/>
              <a:alpha val="5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Energia</a:t>
            </a:r>
          </a:p>
        </p:txBody>
      </p:sp>
      <p:sp>
        <p:nvSpPr>
          <p:cNvPr id="17" name="Trapèze 6"/>
          <p:cNvSpPr/>
          <p:nvPr/>
        </p:nvSpPr>
        <p:spPr>
          <a:xfrm>
            <a:off x="4500250" y="4795996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50000"/>
              <a:alpha val="5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Segurança Pública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rapèze 6"/>
          <p:cNvSpPr/>
          <p:nvPr/>
        </p:nvSpPr>
        <p:spPr>
          <a:xfrm>
            <a:off x="9388166" y="2346699"/>
            <a:ext cx="987323" cy="866077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19" name="Trapèze 6"/>
          <p:cNvSpPr/>
          <p:nvPr/>
        </p:nvSpPr>
        <p:spPr>
          <a:xfrm>
            <a:off x="3420272" y="1049018"/>
            <a:ext cx="592926" cy="520113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0" name="Trapèze 6"/>
          <p:cNvSpPr/>
          <p:nvPr/>
        </p:nvSpPr>
        <p:spPr>
          <a:xfrm>
            <a:off x="1935036" y="1632671"/>
            <a:ext cx="987323" cy="866077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1" name="Trapèze 6"/>
          <p:cNvSpPr/>
          <p:nvPr/>
        </p:nvSpPr>
        <p:spPr>
          <a:xfrm>
            <a:off x="2327226" y="1210258"/>
            <a:ext cx="715607" cy="627730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2" name="Trapèze 6"/>
          <p:cNvSpPr/>
          <p:nvPr/>
        </p:nvSpPr>
        <p:spPr>
          <a:xfrm>
            <a:off x="6360842" y="5578314"/>
            <a:ext cx="385865" cy="338481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3" name="Trapèze 6"/>
          <p:cNvSpPr/>
          <p:nvPr/>
        </p:nvSpPr>
        <p:spPr>
          <a:xfrm>
            <a:off x="1653391" y="5050718"/>
            <a:ext cx="987323" cy="866077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4" name="Trapèze 6"/>
          <p:cNvSpPr/>
          <p:nvPr/>
        </p:nvSpPr>
        <p:spPr>
          <a:xfrm>
            <a:off x="9541804" y="3440152"/>
            <a:ext cx="987323" cy="866077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5" name="Trapèze 6"/>
          <p:cNvSpPr/>
          <p:nvPr/>
        </p:nvSpPr>
        <p:spPr>
          <a:xfrm>
            <a:off x="6956157" y="1531344"/>
            <a:ext cx="632041" cy="554425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6" name="Trapèze 6"/>
          <p:cNvSpPr/>
          <p:nvPr/>
        </p:nvSpPr>
        <p:spPr>
          <a:xfrm>
            <a:off x="9710939" y="986190"/>
            <a:ext cx="664550" cy="582941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7" name="Trapèze 6"/>
          <p:cNvSpPr/>
          <p:nvPr/>
        </p:nvSpPr>
        <p:spPr>
          <a:xfrm>
            <a:off x="3391356" y="5601075"/>
            <a:ext cx="987323" cy="866077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8" name="Trapèze 6"/>
          <p:cNvSpPr/>
          <p:nvPr/>
        </p:nvSpPr>
        <p:spPr>
          <a:xfrm>
            <a:off x="3798168" y="1662057"/>
            <a:ext cx="385865" cy="338481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29" name="Trapèze 6"/>
          <p:cNvSpPr/>
          <p:nvPr/>
        </p:nvSpPr>
        <p:spPr>
          <a:xfrm>
            <a:off x="1757354" y="2498904"/>
            <a:ext cx="822462" cy="721461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30" name="Trapèze 6"/>
          <p:cNvSpPr/>
          <p:nvPr/>
        </p:nvSpPr>
        <p:spPr>
          <a:xfrm>
            <a:off x="1731461" y="4346453"/>
            <a:ext cx="874248" cy="766890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533908" y="6163729"/>
            <a:ext cx="1731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smtClean="0"/>
              <a:t>Mercado potencial</a:t>
            </a:r>
            <a:endParaRPr lang="pt-BR" sz="1600" i="1" dirty="0"/>
          </a:p>
        </p:txBody>
      </p:sp>
      <p:sp>
        <p:nvSpPr>
          <p:cNvPr id="32" name="Hexágono 31"/>
          <p:cNvSpPr/>
          <p:nvPr/>
        </p:nvSpPr>
        <p:spPr>
          <a:xfrm>
            <a:off x="288233" y="6196301"/>
            <a:ext cx="302098" cy="273410"/>
          </a:xfrm>
          <a:prstGeom prst="hexagon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rapèze 6"/>
          <p:cNvSpPr/>
          <p:nvPr/>
        </p:nvSpPr>
        <p:spPr>
          <a:xfrm>
            <a:off x="6231473" y="1087865"/>
            <a:ext cx="847509" cy="743433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34" name="Trapèze 6"/>
          <p:cNvSpPr/>
          <p:nvPr/>
        </p:nvSpPr>
        <p:spPr>
          <a:xfrm>
            <a:off x="9339959" y="4165062"/>
            <a:ext cx="541869" cy="4753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35" name="Trapèze 6"/>
          <p:cNvSpPr/>
          <p:nvPr/>
        </p:nvSpPr>
        <p:spPr>
          <a:xfrm>
            <a:off x="2382865" y="5449799"/>
            <a:ext cx="715607" cy="627730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36" name="Trapèze 6"/>
          <p:cNvSpPr/>
          <p:nvPr/>
        </p:nvSpPr>
        <p:spPr>
          <a:xfrm>
            <a:off x="4019087" y="1048171"/>
            <a:ext cx="719184" cy="630869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37" name="Trapèze 6"/>
          <p:cNvSpPr/>
          <p:nvPr/>
        </p:nvSpPr>
        <p:spPr>
          <a:xfrm>
            <a:off x="9627223" y="1688219"/>
            <a:ext cx="572487" cy="502184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38" name="Trapèze 6"/>
          <p:cNvSpPr/>
          <p:nvPr/>
        </p:nvSpPr>
        <p:spPr>
          <a:xfrm>
            <a:off x="9595376" y="5645395"/>
            <a:ext cx="664550" cy="582941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39" name="Trapèze 6"/>
          <p:cNvSpPr/>
          <p:nvPr/>
        </p:nvSpPr>
        <p:spPr>
          <a:xfrm>
            <a:off x="7400517" y="5699203"/>
            <a:ext cx="541869" cy="4753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40" name="Trapèze 6"/>
          <p:cNvSpPr/>
          <p:nvPr/>
        </p:nvSpPr>
        <p:spPr>
          <a:xfrm>
            <a:off x="2168585" y="3220365"/>
            <a:ext cx="874248" cy="766890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41" name="Trapèze 6"/>
          <p:cNvSpPr/>
          <p:nvPr/>
        </p:nvSpPr>
        <p:spPr>
          <a:xfrm>
            <a:off x="2025062" y="3873591"/>
            <a:ext cx="715607" cy="627730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42" name="Trapèze 6"/>
          <p:cNvSpPr/>
          <p:nvPr/>
        </p:nvSpPr>
        <p:spPr>
          <a:xfrm>
            <a:off x="6560319" y="5699203"/>
            <a:ext cx="807367" cy="642775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43" name="Trapèze 6">
            <a:hlinkClick r:id="" action="ppaction://noaction"/>
          </p:cNvPr>
          <p:cNvSpPr/>
          <p:nvPr/>
        </p:nvSpPr>
        <p:spPr>
          <a:xfrm>
            <a:off x="7789315" y="1247189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50000"/>
              <a:alpha val="5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Automotivo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rapèze 6"/>
          <p:cNvSpPr/>
          <p:nvPr/>
        </p:nvSpPr>
        <p:spPr>
          <a:xfrm>
            <a:off x="9734783" y="4729898"/>
            <a:ext cx="541869" cy="4753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45" name="Trapèze 6">
            <a:hlinkClick r:id="" action="ppaction://noaction"/>
          </p:cNvPr>
          <p:cNvSpPr/>
          <p:nvPr/>
        </p:nvSpPr>
        <p:spPr>
          <a:xfrm>
            <a:off x="7808862" y="3022122"/>
            <a:ext cx="1731223" cy="1518626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50000"/>
              <a:alpha val="52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Transporte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538592" y="5797601"/>
            <a:ext cx="1731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 smtClean="0"/>
              <a:t>Mercado objetivo</a:t>
            </a:r>
            <a:endParaRPr lang="pt-BR" sz="1600" i="1" dirty="0"/>
          </a:p>
        </p:txBody>
      </p:sp>
      <p:sp>
        <p:nvSpPr>
          <p:cNvPr id="47" name="Hexágono 46"/>
          <p:cNvSpPr/>
          <p:nvPr/>
        </p:nvSpPr>
        <p:spPr>
          <a:xfrm>
            <a:off x="292917" y="5830173"/>
            <a:ext cx="302098" cy="273410"/>
          </a:xfrm>
          <a:prstGeom prst="hexagon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rapèze 6"/>
          <p:cNvSpPr/>
          <p:nvPr/>
        </p:nvSpPr>
        <p:spPr>
          <a:xfrm>
            <a:off x="9882640" y="1950554"/>
            <a:ext cx="847509" cy="743433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  <p:sp>
        <p:nvSpPr>
          <p:cNvPr id="49" name="Trapèze 6"/>
          <p:cNvSpPr/>
          <p:nvPr/>
        </p:nvSpPr>
        <p:spPr>
          <a:xfrm>
            <a:off x="9499679" y="5074468"/>
            <a:ext cx="632041" cy="554425"/>
          </a:xfrm>
          <a:custGeom>
            <a:avLst/>
            <a:gdLst/>
            <a:ahLst/>
            <a:cxnLst/>
            <a:rect l="l" t="t" r="r" b="b"/>
            <a:pathLst>
              <a:path w="2304257" h="1728192">
                <a:moveTo>
                  <a:pt x="396326" y="0"/>
                </a:moveTo>
                <a:lnTo>
                  <a:pt x="1907930" y="0"/>
                </a:lnTo>
                <a:lnTo>
                  <a:pt x="2304256" y="864096"/>
                </a:lnTo>
                <a:lnTo>
                  <a:pt x="2304257" y="864096"/>
                </a:lnTo>
                <a:lnTo>
                  <a:pt x="1907931" y="1728192"/>
                </a:lnTo>
                <a:lnTo>
                  <a:pt x="396327" y="1728192"/>
                </a:lnTo>
                <a:lnTo>
                  <a:pt x="1" y="864096"/>
                </a:lnTo>
                <a:lnTo>
                  <a:pt x="0" y="864096"/>
                </a:lnTo>
                <a:close/>
              </a:path>
            </a:pathLst>
          </a:cu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14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1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4" grpId="3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769063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3283274" y="3630305"/>
            <a:ext cx="56254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i="1" dirty="0" err="1" smtClean="0">
                <a:solidFill>
                  <a:schemeClr val="bg1">
                    <a:lumMod val="50000"/>
                  </a:schemeClr>
                </a:solidFill>
              </a:rPr>
              <a:t>Sustainable</a:t>
            </a:r>
            <a:r>
              <a:rPr lang="pt-BR" sz="2400" i="1" dirty="0" smtClean="0">
                <a:solidFill>
                  <a:schemeClr val="bg1">
                    <a:lumMod val="50000"/>
                  </a:schemeClr>
                </a:solidFill>
              </a:rPr>
              <a:t> Business, </a:t>
            </a:r>
            <a:r>
              <a:rPr lang="pt-BR" sz="2400" i="1" dirty="0" err="1" smtClean="0">
                <a:solidFill>
                  <a:schemeClr val="bg1">
                    <a:lumMod val="50000"/>
                  </a:schemeClr>
                </a:solidFill>
              </a:rPr>
              <a:t>long</a:t>
            </a:r>
            <a:r>
              <a:rPr lang="pt-B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400" i="1" dirty="0" err="1" smtClean="0">
                <a:solidFill>
                  <a:schemeClr val="bg1">
                    <a:lumMod val="50000"/>
                  </a:schemeClr>
                </a:solidFill>
              </a:rPr>
              <a:t>term</a:t>
            </a:r>
            <a:r>
              <a:rPr lang="pt-BR" sz="2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2400" i="1" dirty="0" err="1" smtClean="0">
                <a:solidFill>
                  <a:schemeClr val="bg1">
                    <a:lumMod val="50000"/>
                  </a:schemeClr>
                </a:solidFill>
              </a:rPr>
              <a:t>partnership</a:t>
            </a:r>
            <a:endParaRPr lang="pt-B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4060808" y="1980528"/>
            <a:ext cx="402336" cy="10548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325646" y="1980528"/>
            <a:ext cx="402336" cy="10548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5" name="Retângulo 34"/>
          <p:cNvSpPr/>
          <p:nvPr/>
        </p:nvSpPr>
        <p:spPr>
          <a:xfrm>
            <a:off x="6563240" y="1980528"/>
            <a:ext cx="402336" cy="105482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6" name="Slide do think-cell" r:id="rId5" imgW="270" imgH="270" progId="TCLayout.ActiveDocument.1">
                  <p:embed/>
                </p:oleObj>
              </mc:Choice>
              <mc:Fallback>
                <p:oleObj name="Slide do think-cell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reto 14"/>
          <p:cNvCxnSpPr>
            <a:endCxn id="13" idx="0"/>
          </p:cNvCxnSpPr>
          <p:nvPr/>
        </p:nvCxnSpPr>
        <p:spPr>
          <a:xfrm rot="10800000" flipV="1">
            <a:off x="1111600" y="2077896"/>
            <a:ext cx="2801755" cy="1640962"/>
          </a:xfrm>
          <a:prstGeom prst="bentConnector2">
            <a:avLst/>
          </a:prstGeom>
          <a:ln w="22225">
            <a:solidFill>
              <a:schemeClr val="bg1">
                <a:lumMod val="75000"/>
              </a:schemeClr>
            </a:solidFill>
            <a:prstDash val="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/>
          <p:cNvSpPr/>
          <p:nvPr/>
        </p:nvSpPr>
        <p:spPr>
          <a:xfrm>
            <a:off x="4477425" y="3139001"/>
            <a:ext cx="249810" cy="180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0" name="CaixaDeTexto 59"/>
          <p:cNvSpPr txBox="1"/>
          <p:nvPr/>
        </p:nvSpPr>
        <p:spPr>
          <a:xfrm>
            <a:off x="3942948" y="2413705"/>
            <a:ext cx="1048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742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Venture</a:t>
            </a:r>
            <a:endParaRPr lang="pt-BR" sz="1600" b="1" dirty="0">
              <a:solidFill>
                <a:srgbClr val="742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Imagem 5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3416" y="3315086"/>
            <a:ext cx="955853" cy="333760"/>
          </a:xfrm>
          <a:prstGeom prst="rect">
            <a:avLst/>
          </a:prstGeom>
        </p:spPr>
      </p:pic>
      <p:sp>
        <p:nvSpPr>
          <p:cNvPr id="71" name="Retângulo 70"/>
          <p:cNvSpPr/>
          <p:nvPr/>
        </p:nvSpPr>
        <p:spPr>
          <a:xfrm>
            <a:off x="4477425" y="3349219"/>
            <a:ext cx="249810" cy="180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7" name="Espaço Reservado para Conteúdo 5"/>
          <p:cNvSpPr txBox="1">
            <a:spLocks/>
          </p:cNvSpPr>
          <p:nvPr/>
        </p:nvSpPr>
        <p:spPr>
          <a:xfrm>
            <a:off x="838200" y="6327871"/>
            <a:ext cx="10515600" cy="4539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714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900" dirty="0" smtClean="0"/>
              <a:t>Fonte: Akaer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228" y="1221269"/>
            <a:ext cx="2994931" cy="859317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6251327" y="2569656"/>
            <a:ext cx="893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742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</a:t>
            </a:r>
            <a:endParaRPr lang="pt-BR" sz="1600" b="1" dirty="0">
              <a:solidFill>
                <a:srgbClr val="742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ector reto 14"/>
          <p:cNvCxnSpPr>
            <a:endCxn id="9" idx="0"/>
          </p:cNvCxnSpPr>
          <p:nvPr/>
        </p:nvCxnSpPr>
        <p:spPr>
          <a:xfrm rot="16200000" flipH="1">
            <a:off x="5827517" y="2190124"/>
            <a:ext cx="1725063" cy="1675035"/>
          </a:xfrm>
          <a:prstGeom prst="bentConnector3">
            <a:avLst>
              <a:gd name="adj1" fmla="val 50000"/>
            </a:avLst>
          </a:prstGeom>
          <a:ln w="22225">
            <a:solidFill>
              <a:schemeClr val="bg1">
                <a:lumMod val="75000"/>
              </a:schemeClr>
            </a:solidFill>
            <a:prstDash val="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/>
          <p:cNvSpPr txBox="1"/>
          <p:nvPr/>
        </p:nvSpPr>
        <p:spPr>
          <a:xfrm>
            <a:off x="1380522" y="1695840"/>
            <a:ext cx="1415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742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Sociedade</a:t>
            </a:r>
            <a:endParaRPr lang="pt-BR" sz="1600" b="1" dirty="0">
              <a:solidFill>
                <a:srgbClr val="742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974" y="3723203"/>
            <a:ext cx="3273426" cy="21256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4044" y="3830557"/>
            <a:ext cx="3058199" cy="127874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2243" y="3890174"/>
            <a:ext cx="3070646" cy="1460082"/>
          </a:xfrm>
          <a:prstGeom prst="rect">
            <a:avLst/>
          </a:prstGeom>
        </p:spPr>
      </p:pic>
      <p:pic>
        <p:nvPicPr>
          <p:cNvPr id="29" name="Imagem 2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211" y="3713280"/>
            <a:ext cx="1202796" cy="62803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34853" y="3718858"/>
            <a:ext cx="1953491" cy="25816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37" name="Conector reto 14"/>
          <p:cNvCxnSpPr>
            <a:endCxn id="59" idx="0"/>
          </p:cNvCxnSpPr>
          <p:nvPr/>
        </p:nvCxnSpPr>
        <p:spPr>
          <a:xfrm rot="5400000">
            <a:off x="3943092" y="2290113"/>
            <a:ext cx="1173225" cy="876721"/>
          </a:xfrm>
          <a:prstGeom prst="bentConnector3">
            <a:avLst>
              <a:gd name="adj1" fmla="val 77464"/>
            </a:avLst>
          </a:prstGeom>
          <a:ln w="22225">
            <a:solidFill>
              <a:schemeClr val="bg1">
                <a:lumMod val="75000"/>
              </a:schemeClr>
            </a:solidFill>
            <a:prstDash val="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14"/>
          <p:cNvCxnSpPr>
            <a:endCxn id="29" idx="0"/>
          </p:cNvCxnSpPr>
          <p:nvPr/>
        </p:nvCxnSpPr>
        <p:spPr>
          <a:xfrm>
            <a:off x="7125366" y="2077896"/>
            <a:ext cx="3306243" cy="1635384"/>
          </a:xfrm>
          <a:prstGeom prst="bentConnector2">
            <a:avLst/>
          </a:prstGeom>
          <a:ln w="22225">
            <a:solidFill>
              <a:schemeClr val="bg1">
                <a:lumMod val="75000"/>
              </a:schemeClr>
            </a:solidFill>
            <a:prstDash val="dash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ixaDeTexto 48"/>
          <p:cNvSpPr txBox="1"/>
          <p:nvPr/>
        </p:nvSpPr>
        <p:spPr>
          <a:xfrm>
            <a:off x="7507415" y="1710214"/>
            <a:ext cx="2672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742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Aquisição</a:t>
            </a:r>
            <a:endParaRPr lang="pt-BR" sz="1600" b="1" dirty="0">
              <a:solidFill>
                <a:srgbClr val="742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6712" y="4385260"/>
            <a:ext cx="2706200" cy="963404"/>
          </a:xfrm>
          <a:prstGeom prst="rect">
            <a:avLst/>
          </a:prstGeom>
        </p:spPr>
      </p:pic>
      <p:sp>
        <p:nvSpPr>
          <p:cNvPr id="27" name="Título 2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</p:spPr>
        <p:txBody>
          <a:bodyPr lIns="72000" rIns="72000" bIns="36000">
            <a:noAutofit/>
          </a:bodyPr>
          <a:lstStyle/>
          <a:p>
            <a:r>
              <a:rPr lang="pt-BR" dirty="0" smtClean="0"/>
              <a:t>A Empresa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7633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4" name="Slide do think-cell" r:id="rId26" imgW="270" imgH="270" progId="TCLayout.ActiveDocument.1">
                  <p:embed/>
                </p:oleObj>
              </mc:Choice>
              <mc:Fallback>
                <p:oleObj name="Slide do think-cell" r:id="rId2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 hidden="1"/>
          <p:cNvSpPr/>
          <p:nvPr>
            <p:custDataLst>
              <p:tags r:id="rId3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rgbClr val="EC6E62"/>
          </a:solidFill>
          <a:ln>
            <a:noFill/>
          </a:ln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pt-BR" sz="1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742333" y="378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91" name="Título 9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Pessoas</a:t>
            </a:r>
          </a:p>
        </p:txBody>
      </p:sp>
      <p:sp>
        <p:nvSpPr>
          <p:cNvPr id="92" name="Espaço Reservado para Texto 91"/>
          <p:cNvSpPr>
            <a:spLocks noGrp="1"/>
          </p:cNvSpPr>
          <p:nvPr>
            <p:ph type="body" idx="1"/>
          </p:nvPr>
        </p:nvSpPr>
        <p:spPr>
          <a:xfrm>
            <a:off x="839788" y="1351724"/>
            <a:ext cx="4494235" cy="394705"/>
          </a:xfr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/>
              <a:t>Akaer </a:t>
            </a:r>
            <a:r>
              <a:rPr lang="pt-BR" dirty="0" smtClean="0"/>
              <a:t>é capaz </a:t>
            </a:r>
            <a:r>
              <a:rPr lang="pt-BR" dirty="0"/>
              <a:t>de atrair e desenvolver talentos</a:t>
            </a:r>
          </a:p>
        </p:txBody>
      </p:sp>
      <p:sp>
        <p:nvSpPr>
          <p:cNvPr id="95" name="Espaço Reservado para Texto 94"/>
          <p:cNvSpPr>
            <a:spLocks noGrp="1"/>
          </p:cNvSpPr>
          <p:nvPr>
            <p:ph type="body" idx="13"/>
          </p:nvPr>
        </p:nvSpPr>
        <p:spPr>
          <a:xfrm>
            <a:off x="5734050" y="1351724"/>
            <a:ext cx="5395913" cy="394705"/>
          </a:xfrm>
          <a:solidFill>
            <a:schemeClr val="bg1"/>
          </a:solidFill>
          <a:ln>
            <a:noFill/>
          </a:ln>
          <a:effectLst>
            <a:outerShdw dist="25400" dir="5400000" sx="99000" sy="99000" algn="ctr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>
              <a:buNone/>
            </a:pPr>
            <a:r>
              <a:rPr lang="pt-BR" dirty="0"/>
              <a:t>Equipe altamente capacitada</a:t>
            </a:r>
          </a:p>
        </p:txBody>
      </p:sp>
      <p:cxnSp>
        <p:nvCxnSpPr>
          <p:cNvPr id="31" name="Conector reto 30"/>
          <p:cNvCxnSpPr/>
          <p:nvPr>
            <p:custDataLst>
              <p:tags r:id="rId4"/>
            </p:custDataLst>
          </p:nvPr>
        </p:nvCxnSpPr>
        <p:spPr bwMode="auto">
          <a:xfrm>
            <a:off x="6886605" y="3356258"/>
            <a:ext cx="3714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>
            <p:custDataLst>
              <p:tags r:id="rId5"/>
            </p:custDataLst>
          </p:nvPr>
        </p:nvCxnSpPr>
        <p:spPr bwMode="auto">
          <a:xfrm>
            <a:off x="8553480" y="3737258"/>
            <a:ext cx="3714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>
            <p:custDataLst>
              <p:tags r:id="rId6"/>
            </p:custDataLst>
          </p:nvPr>
        </p:nvCxnSpPr>
        <p:spPr bwMode="auto">
          <a:xfrm>
            <a:off x="10220355" y="5689883"/>
            <a:ext cx="3714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>
            <p:custDataLst>
              <p:tags r:id="rId7"/>
            </p:custDataLst>
          </p:nvPr>
        </p:nvCxnSpPr>
        <p:spPr bwMode="auto">
          <a:xfrm>
            <a:off x="7715280" y="3403883"/>
            <a:ext cx="3714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>
            <p:custDataLst>
              <p:tags r:id="rId8"/>
            </p:custDataLst>
          </p:nvPr>
        </p:nvCxnSpPr>
        <p:spPr bwMode="auto">
          <a:xfrm>
            <a:off x="9382155" y="4908833"/>
            <a:ext cx="371475" cy="0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to 15"/>
          <p:cNvGraphicFramePr>
            <a:graphicFrameLocks/>
          </p:cNvGraphicFramePr>
          <p:nvPr>
            <p:custDataLst>
              <p:tags r:id="rId9"/>
            </p:custDataLst>
            <p:extLst/>
          </p:nvPr>
        </p:nvGraphicFramePr>
        <p:xfrm>
          <a:off x="6115080" y="3232433"/>
          <a:ext cx="5238720" cy="2581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5" name="Chart" r:id="rId28" imgW="5238567" imgH="2581462" progId="MSGraph.Chart.8">
                  <p:embed followColorScheme="full"/>
                </p:oleObj>
              </mc:Choice>
              <mc:Fallback>
                <p:oleObj name="Chart" r:id="rId28" imgW="5238567" imgH="2581462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6115080" y="3232433"/>
                        <a:ext cx="5238720" cy="2581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 useBgFill="1">
        <p:nvSpPr>
          <p:cNvPr id="78" name="Espaço Reservado para Texto 2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7353330" y="3273708"/>
            <a:ext cx="268288" cy="212725"/>
          </a:xfrm>
          <a:prstGeom prst="rect">
            <a:avLst/>
          </a:prstGeom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8536BFF-6ECE-4128-BBC0-46B6C742B8F2}" type="datetime'''''''''''2''''''''%'''''''''''''''''''">
              <a:rPr lang="pt-BR" altLang="en-US" sz="1400" smtClean="0"/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2%</a:t>
            </a:fld>
            <a:endParaRPr lang="pt-BR" sz="1400" dirty="0">
              <a:sym typeface="+mn-lt"/>
            </a:endParaRPr>
          </a:p>
        </p:txBody>
      </p:sp>
      <p:sp>
        <p:nvSpPr>
          <p:cNvPr id="58" name="Espaço Reservado para Texto 2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7332693" y="5812121"/>
            <a:ext cx="3079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72E8E7D-BADA-4871-AFFB-8A61CE1ACD7F}" type="datetime'''P''''''h''''D'''''''''''''''''''">
              <a:rPr lang="pt-BR" altLang="en-US" sz="1400" smtClean="0"/>
              <a:pPr/>
              <a:t>PhD</a:t>
            </a:fld>
            <a:endParaRPr lang="pt-BR" sz="1400" dirty="0">
              <a:sym typeface="+mn-lt"/>
            </a:endParaRPr>
          </a:p>
        </p:txBody>
      </p:sp>
      <p:sp>
        <p:nvSpPr>
          <p:cNvPr id="86" name="Espaço Reservado para Texto 2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8140730" y="3464208"/>
            <a:ext cx="3587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7D40729E-1888-4064-A99F-B75DE66E626C}" type="datetime'''1''4''''''''''%'''''''''''''''''''''''''''">
              <a:rPr lang="pt-BR" altLang="en-US" sz="1400" smtClean="0">
                <a:solidFill>
                  <a:schemeClr val="bg1"/>
                </a:solidFill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14%</a:t>
            </a:fld>
            <a:endParaRPr lang="pt-BR" sz="1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93" name="Espaço Reservado para Texto 2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6472268" y="5812121"/>
            <a:ext cx="36353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8B7A11EF-5918-4DB2-837F-C3F2345C1C30}" type="datetime'''''''''''To''''''''t''''''''''a''''''''''''l'''''">
              <a:rPr lang="pt-BR" altLang="en-US" sz="1400" smtClean="0"/>
              <a:pPr/>
              <a:t>Total</a:t>
            </a:fld>
            <a:endParaRPr lang="pt-BR" sz="1400" dirty="0">
              <a:sym typeface="+mn-lt"/>
            </a:endParaRPr>
          </a:p>
        </p:txBody>
      </p:sp>
      <p:sp>
        <p:nvSpPr>
          <p:cNvPr id="94" name="Espaço Reservado para Texto 2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6429405" y="3118133"/>
            <a:ext cx="44926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275AF41D-CA2D-432B-B665-100FAE0FB7E8}" type="datetime'''''''1''0''''''''''0''''''''''''%'''''''''''''">
              <a:rPr lang="pt-BR" altLang="en-US" sz="1400" smtClean="0">
                <a:sym typeface="+mn-lt"/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100%</a:t>
            </a:fld>
            <a:endParaRPr lang="pt-BR" sz="1400" dirty="0">
              <a:sym typeface="+mn-lt"/>
            </a:endParaRPr>
          </a:p>
        </p:txBody>
      </p:sp>
      <p:sp>
        <p:nvSpPr>
          <p:cNvPr id="83" name="Espaço Reservado para Texto 2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9807605" y="5192996"/>
            <a:ext cx="3587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4B472610-C6AA-4F99-8010-DBD1D0641DD6}" type="datetime'''''3''''''''''3''%'''''''''''''''''''''''''''''''">
              <a:rPr lang="pt-BR" altLang="en-US" sz="1400" smtClean="0">
                <a:solidFill>
                  <a:schemeClr val="bg1"/>
                </a:solidFill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33%</a:t>
            </a:fld>
            <a:endParaRPr lang="pt-BR" sz="1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62" name="Espaço Reservado para Texto 2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9712355" y="5812121"/>
            <a:ext cx="679193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dirty="0" smtClean="0">
                <a:sym typeface="+mn-lt"/>
              </a:rPr>
              <a:t>Técnico</a:t>
            </a:r>
          </a:p>
        </p:txBody>
      </p:sp>
      <p:sp>
        <p:nvSpPr>
          <p:cNvPr id="82" name="Espaço Reservado para Texto 2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8974168" y="4216683"/>
            <a:ext cx="3587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569A2335-9027-4DB9-953F-668A2C351796}" type="datetime'5''''''''''''''''''''''''''''0''''''''''''''''''%'''''''''''">
              <a:rPr lang="pt-BR" altLang="en-US" sz="1400" smtClean="0">
                <a:solidFill>
                  <a:schemeClr val="bg1"/>
                </a:solidFill>
              </a:rPr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50%</a:t>
            </a:fld>
            <a:endParaRPr lang="pt-BR" sz="14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61" name="Espaço Reservado para Texto 2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9058305" y="5812121"/>
            <a:ext cx="19050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84308F68-2147-4BE5-9BB6-698F380B09AA}" type="datetime'''''''''B''''''''''''''''''''''''''''''S'''''''''">
              <a:rPr lang="pt-BR" altLang="en-US" sz="1400" smtClean="0"/>
              <a:pPr/>
              <a:t>BS</a:t>
            </a:fld>
            <a:endParaRPr lang="pt-BR" sz="1400" dirty="0">
              <a:sym typeface="+mn-lt"/>
            </a:endParaRPr>
          </a:p>
        </p:txBody>
      </p:sp>
      <p:sp>
        <p:nvSpPr>
          <p:cNvPr id="63" name="Espaço Reservado para Texto 2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10583893" y="5812121"/>
            <a:ext cx="4730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en-US" sz="1400" dirty="0" smtClean="0"/>
              <a:t>Basic</a:t>
            </a:r>
            <a:endParaRPr lang="pt-BR" sz="1400" dirty="0">
              <a:sym typeface="+mn-lt"/>
            </a:endParaRPr>
          </a:p>
        </p:txBody>
      </p:sp>
      <p:sp>
        <p:nvSpPr>
          <p:cNvPr id="85" name="Espaço Reservado para Texto 2"/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10687080" y="5451758"/>
            <a:ext cx="268288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141961BF-7798-4D00-AA19-20581FD9493C}" type="datetime'''1''''''%'''''''''''''''''''''">
              <a:rPr lang="pt-BR" altLang="en-US" sz="1400" smtClean="0"/>
              <a:pPr marL="0" indent="0"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t>1%</a:t>
            </a:fld>
            <a:endParaRPr lang="pt-BR" sz="1400" dirty="0">
              <a:sym typeface="+mn-lt"/>
            </a:endParaRPr>
          </a:p>
        </p:txBody>
      </p:sp>
      <p:sp>
        <p:nvSpPr>
          <p:cNvPr id="60" name="Espaço Reservado para Texto 2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8159780" y="5812121"/>
            <a:ext cx="320675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fld id="{5F7E4DBE-E8E6-48C7-98C9-65529B3DF970}" type="datetime'''''''M''''''''''S''''''c'''''''''''''''''''''''">
              <a:rPr lang="pt-BR" altLang="en-US" sz="1400" smtClean="0"/>
              <a:pPr/>
              <a:t>MSc</a:t>
            </a:fld>
            <a:endParaRPr lang="pt-BR" sz="1400" dirty="0">
              <a:sym typeface="+mn-lt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6590877" y="2247012"/>
            <a:ext cx="3659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Detalhamento de funcionários por escolaridade</a:t>
            </a:r>
          </a:p>
        </p:txBody>
      </p:sp>
      <p:sp>
        <p:nvSpPr>
          <p:cNvPr id="97" name="Espaço Reservado para Conteúdo 5"/>
          <p:cNvSpPr txBox="1">
            <a:spLocks/>
          </p:cNvSpPr>
          <p:nvPr/>
        </p:nvSpPr>
        <p:spPr>
          <a:xfrm>
            <a:off x="838200" y="6327871"/>
            <a:ext cx="10515600" cy="4539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71463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3556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pt-BR" sz="900" dirty="0"/>
              <a:t>Fonte: Akaer</a:t>
            </a:r>
          </a:p>
        </p:txBody>
      </p:sp>
      <p:graphicFrame>
        <p:nvGraphicFramePr>
          <p:cNvPr id="40" name="Gráfico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841581"/>
              </p:ext>
            </p:extLst>
          </p:nvPr>
        </p:nvGraphicFramePr>
        <p:xfrm>
          <a:off x="740768" y="2799252"/>
          <a:ext cx="4867899" cy="3231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0"/>
          </a:graphicData>
        </a:graphic>
      </p:graphicFrame>
      <p:cxnSp>
        <p:nvCxnSpPr>
          <p:cNvPr id="26" name="Conector reto 25"/>
          <p:cNvCxnSpPr/>
          <p:nvPr>
            <p:custDataLst>
              <p:tags r:id="rId22"/>
            </p:custDataLst>
          </p:nvPr>
        </p:nvCxnSpPr>
        <p:spPr bwMode="gray">
          <a:xfrm flipV="1">
            <a:off x="1450109" y="3250994"/>
            <a:ext cx="3453085" cy="1657839"/>
          </a:xfrm>
          <a:prstGeom prst="line">
            <a:avLst/>
          </a:prstGeom>
          <a:ln w="25400">
            <a:solidFill>
              <a:srgbClr val="969696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ço Reservado para Texto 2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2931816" y="3576637"/>
            <a:ext cx="566738" cy="2730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969696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en-US" sz="1400" b="1" dirty="0" smtClean="0"/>
              <a:t>+39%</a:t>
            </a:r>
            <a:endParaRPr lang="pt-BR" sz="1400" b="1" dirty="0">
              <a:sym typeface="+mn-lt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838200" y="2189005"/>
            <a:ext cx="2365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Crescimento da equipe Akaer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6638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839789" y="2899198"/>
            <a:ext cx="10514011" cy="18704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800"/>
              </a:spcBef>
              <a:buClr>
                <a:srgbClr val="74213C"/>
              </a:buClr>
              <a:buSzPct val="100000"/>
              <a:buNone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</a:pPr>
            <a:r>
              <a:rPr lang="pt-BR" dirty="0">
                <a:solidFill>
                  <a:sysClr val="windowText" lastClr="000000"/>
                </a:solidFill>
                <a:latin typeface="+mj-lt"/>
              </a:rPr>
              <a:t>Domínio tecnológico</a:t>
            </a:r>
          </a:p>
          <a:p>
            <a:pPr marL="812800" lvl="2" indent="-266700">
              <a:spcBef>
                <a:spcPts val="800"/>
              </a:spcBef>
              <a:buClr>
                <a:srgbClr val="74213C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</a:pPr>
            <a:r>
              <a:rPr lang="pt-BR" b="1" dirty="0" smtClean="0">
                <a:solidFill>
                  <a:sysClr val="windowText" lastClr="000000"/>
                </a:solidFill>
                <a:latin typeface="+mj-lt"/>
              </a:rPr>
              <a:t>Gerenciamento de Projetos</a:t>
            </a:r>
          </a:p>
          <a:p>
            <a:pPr marL="812800" lvl="2" indent="-266700">
              <a:spcBef>
                <a:spcPts val="800"/>
              </a:spcBef>
              <a:buClr>
                <a:srgbClr val="74213C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</a:pPr>
            <a:r>
              <a:rPr lang="pt-BR" b="1" dirty="0" smtClean="0">
                <a:solidFill>
                  <a:sysClr val="windowText" lastClr="000000"/>
                </a:solidFill>
                <a:latin typeface="+mj-lt"/>
              </a:rPr>
              <a:t>Engenharia </a:t>
            </a:r>
            <a:r>
              <a:rPr lang="pt-BR" b="1" dirty="0">
                <a:solidFill>
                  <a:sysClr val="windowText" lastClr="000000"/>
                </a:solidFill>
                <a:latin typeface="+mj-lt"/>
              </a:rPr>
              <a:t>de estruturas e mecânica</a:t>
            </a:r>
          </a:p>
          <a:p>
            <a:pPr marL="812800" lvl="2" indent="-266700">
              <a:spcBef>
                <a:spcPts val="800"/>
              </a:spcBef>
              <a:buClr>
                <a:srgbClr val="74213C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</a:pPr>
            <a:r>
              <a:rPr lang="pt-BR" b="1" dirty="0">
                <a:solidFill>
                  <a:sysClr val="windowText" lastClr="000000"/>
                </a:solidFill>
                <a:latin typeface="+mj-lt"/>
              </a:rPr>
              <a:t>Engenharia de sistemas</a:t>
            </a:r>
          </a:p>
          <a:p>
            <a:pPr marL="812800" lvl="2" indent="-266700">
              <a:spcBef>
                <a:spcPts val="800"/>
              </a:spcBef>
              <a:buClr>
                <a:srgbClr val="74213C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</a:pPr>
            <a:r>
              <a:rPr lang="pt-BR" b="1" dirty="0">
                <a:solidFill>
                  <a:sysClr val="windowText" lastClr="000000"/>
                </a:solidFill>
                <a:latin typeface="+mj-lt"/>
              </a:rPr>
              <a:t>Engenharia de manufatura</a:t>
            </a:r>
          </a:p>
          <a:p>
            <a:pPr marL="812800" lvl="2" indent="-266700">
              <a:spcBef>
                <a:spcPts val="800"/>
              </a:spcBef>
              <a:buClr>
                <a:srgbClr val="74213C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</a:pPr>
            <a:endParaRPr lang="pt-BR" dirty="0" smtClean="0"/>
          </a:p>
          <a:p>
            <a:pPr marL="812800" lvl="2" indent="-266700">
              <a:spcBef>
                <a:spcPts val="800"/>
              </a:spcBef>
              <a:buClr>
                <a:srgbClr val="74213C"/>
              </a:buClr>
              <a:buSzPct val="100000"/>
              <a:buFont typeface="Calibri Light" panose="020F0302020204030204" pitchFamily="34" charset="0"/>
              <a:buChar char="•"/>
              <a:tabLst>
                <a:tab pos="317500" algn="l"/>
                <a:tab pos="635000" algn="l"/>
                <a:tab pos="952500" algn="l"/>
                <a:tab pos="1270000" algn="l"/>
                <a:tab pos="1587500" algn="l"/>
              </a:tabLst>
            </a:pPr>
            <a:endParaRPr lang="pt-BR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56869" y="4422975"/>
            <a:ext cx="1850516" cy="302548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OffAxis1Lef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Retângulo 5"/>
          <p:cNvSpPr/>
          <p:nvPr/>
        </p:nvSpPr>
        <p:spPr>
          <a:xfrm>
            <a:off x="8497423" y="5302633"/>
            <a:ext cx="306530" cy="752245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dk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9199997" y="5361100"/>
            <a:ext cx="326816" cy="577594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8" name="Retângulo 7"/>
          <p:cNvSpPr/>
          <p:nvPr/>
        </p:nvSpPr>
        <p:spPr>
          <a:xfrm>
            <a:off x="9813741" y="5325371"/>
            <a:ext cx="307921" cy="806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LeftDown"/>
            <a:lightRig rig="threePt" dir="t"/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lt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0513960" y="5328350"/>
            <a:ext cx="311099" cy="663814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dk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1561" y="3575625"/>
            <a:ext cx="1844325" cy="302229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OffAxis1Lef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1" name="Retângulo 10"/>
          <p:cNvSpPr/>
          <p:nvPr/>
        </p:nvSpPr>
        <p:spPr>
          <a:xfrm>
            <a:off x="8492799" y="4485217"/>
            <a:ext cx="306530" cy="752245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dk1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9195373" y="4543684"/>
            <a:ext cx="326816" cy="577594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3" name="Retângulo 12"/>
          <p:cNvSpPr/>
          <p:nvPr/>
        </p:nvSpPr>
        <p:spPr>
          <a:xfrm>
            <a:off x="9809117" y="4507955"/>
            <a:ext cx="307921" cy="806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LeftDown"/>
            <a:lightRig rig="threePt" dir="t"/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lt1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0509336" y="4510934"/>
            <a:ext cx="311099" cy="663814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dk1"/>
              </a:solidFill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3653" y="2752244"/>
            <a:ext cx="1844325" cy="296496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OffAxis1Lef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6" name="Retângulo 15"/>
          <p:cNvSpPr/>
          <p:nvPr/>
        </p:nvSpPr>
        <p:spPr>
          <a:xfrm>
            <a:off x="8488181" y="3649316"/>
            <a:ext cx="306530" cy="752245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dk1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9190755" y="3670839"/>
            <a:ext cx="326816" cy="577594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18" name="Retângulo 17"/>
          <p:cNvSpPr/>
          <p:nvPr/>
        </p:nvSpPr>
        <p:spPr>
          <a:xfrm>
            <a:off x="9804499" y="3672054"/>
            <a:ext cx="307921" cy="806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LeftDown"/>
            <a:lightRig rig="threePt" dir="t"/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lt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10504718" y="3619617"/>
            <a:ext cx="311099" cy="663814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dk1"/>
              </a:solidFill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1948" y="1874601"/>
            <a:ext cx="1843549" cy="302915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OffAxis1Lef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1" name="Retângulo 20"/>
          <p:cNvSpPr/>
          <p:nvPr/>
        </p:nvSpPr>
        <p:spPr>
          <a:xfrm>
            <a:off x="8492793" y="2748769"/>
            <a:ext cx="306530" cy="752245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dk1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9195367" y="2752186"/>
            <a:ext cx="326816" cy="577594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23" name="Retângulo 22"/>
          <p:cNvSpPr/>
          <p:nvPr/>
        </p:nvSpPr>
        <p:spPr>
          <a:xfrm>
            <a:off x="9809111" y="2771507"/>
            <a:ext cx="307921" cy="806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LeftDown"/>
            <a:lightRig rig="threePt" dir="t"/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lt1"/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10509330" y="2719070"/>
            <a:ext cx="311099" cy="663814"/>
          </a:xfrm>
          <a:prstGeom prst="rect">
            <a:avLst/>
          </a:prstGeom>
          <a:ln>
            <a:noFill/>
          </a:ln>
          <a:scene3d>
            <a:camera prst="isometricLeftDown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schemeClr val="dk1"/>
              </a:solidFill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8157887" y="1515839"/>
            <a:ext cx="3023677" cy="1850518"/>
            <a:chOff x="1874406" y="862533"/>
            <a:chExt cx="3023677" cy="1850518"/>
          </a:xfrm>
          <a:scene3d>
            <a:camera prst="isometricOffAxis1Top">
              <a:rot lat="18260443" lon="2087226" rev="19799999"/>
            </a:camera>
            <a:lightRig rig="threePt" dir="t"/>
          </a:scene3d>
        </p:grpSpPr>
        <p:pic>
          <p:nvPicPr>
            <p:cNvPr id="26" name="Imagem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4406" y="862533"/>
              <a:ext cx="3023677" cy="1850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CaixaDeTexto 26"/>
            <p:cNvSpPr txBox="1"/>
            <p:nvPr/>
          </p:nvSpPr>
          <p:spPr>
            <a:xfrm>
              <a:off x="4116261" y="2410464"/>
              <a:ext cx="6636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NAVY</a:t>
              </a:r>
              <a:endParaRPr lang="pt-BR" sz="12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9081316" y="971752"/>
            <a:ext cx="505729" cy="1514872"/>
            <a:chOff x="10246176" y="1239088"/>
            <a:chExt cx="531724" cy="1940570"/>
          </a:xfrm>
          <a:scene3d>
            <a:camera prst="isometricLeftDown"/>
            <a:lightRig rig="threePt" dir="t"/>
          </a:scene3d>
        </p:grpSpPr>
        <p:sp>
          <p:nvSpPr>
            <p:cNvPr id="29" name="Seta para cima 28"/>
            <p:cNvSpPr/>
            <p:nvPr/>
          </p:nvSpPr>
          <p:spPr>
            <a:xfrm>
              <a:off x="10246176" y="1239088"/>
              <a:ext cx="531724" cy="1940570"/>
            </a:xfrm>
            <a:prstGeom prst="upArrow">
              <a:avLst>
                <a:gd name="adj1" fmla="val 60216"/>
                <a:gd name="adj2" fmla="val 51703"/>
              </a:avLst>
            </a:prstGeom>
            <a:ln>
              <a:noFill/>
            </a:ln>
            <a:sp3d>
              <a:bevelT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30" name="CaixaDeTexto 29"/>
            <p:cNvSpPr txBox="1"/>
            <p:nvPr/>
          </p:nvSpPr>
          <p:spPr>
            <a:xfrm rot="16200000">
              <a:off x="10031557" y="1902691"/>
              <a:ext cx="973343" cy="276999"/>
            </a:xfrm>
            <a:prstGeom prst="rect">
              <a:avLst/>
            </a:prstGeom>
            <a:noFill/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pt-BR" sz="1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MECÂNICA</a:t>
              </a:r>
              <a:endParaRPr lang="pt-BR" sz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10415865" y="1002639"/>
            <a:ext cx="505729" cy="1615481"/>
            <a:chOff x="10818326" y="1264578"/>
            <a:chExt cx="531724" cy="1918068"/>
          </a:xfrm>
          <a:scene3d>
            <a:camera prst="isometricLeftDown"/>
            <a:lightRig rig="threePt" dir="t"/>
          </a:scene3d>
        </p:grpSpPr>
        <p:sp>
          <p:nvSpPr>
            <p:cNvPr id="32" name="Seta para cima 31"/>
            <p:cNvSpPr/>
            <p:nvPr/>
          </p:nvSpPr>
          <p:spPr>
            <a:xfrm>
              <a:off x="10818326" y="1264578"/>
              <a:ext cx="531724" cy="1918068"/>
            </a:xfrm>
            <a:prstGeom prst="upArrow">
              <a:avLst>
                <a:gd name="adj1" fmla="val 60216"/>
                <a:gd name="adj2" fmla="val 51703"/>
              </a:avLst>
            </a:prstGeom>
            <a:ln>
              <a:noFill/>
            </a:ln>
            <a:sp3d>
              <a:bevelT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33" name="CaixaDeTexto 32"/>
            <p:cNvSpPr txBox="1"/>
            <p:nvPr/>
          </p:nvSpPr>
          <p:spPr>
            <a:xfrm rot="16200000">
              <a:off x="10650861" y="1892745"/>
              <a:ext cx="894797" cy="276999"/>
            </a:xfrm>
            <a:prstGeom prst="rect">
              <a:avLst/>
            </a:prstGeom>
            <a:noFill/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pt-BR" sz="1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SISTEMAS</a:t>
              </a:r>
              <a:endParaRPr lang="pt-BR" sz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9705415" y="992369"/>
            <a:ext cx="505729" cy="1827642"/>
            <a:chOff x="11426879" y="1264578"/>
            <a:chExt cx="531724" cy="1918068"/>
          </a:xfrm>
          <a:scene3d>
            <a:camera prst="isometricLeftDown"/>
            <a:lightRig rig="threePt" dir="t"/>
          </a:scene3d>
        </p:grpSpPr>
        <p:sp>
          <p:nvSpPr>
            <p:cNvPr id="35" name="Seta para cima 34"/>
            <p:cNvSpPr/>
            <p:nvPr/>
          </p:nvSpPr>
          <p:spPr>
            <a:xfrm>
              <a:off x="11426879" y="1264578"/>
              <a:ext cx="531724" cy="1918068"/>
            </a:xfrm>
            <a:prstGeom prst="upArrow">
              <a:avLst>
                <a:gd name="adj1" fmla="val 60216"/>
                <a:gd name="adj2" fmla="val 51703"/>
              </a:avLst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36" name="CaixaDeTexto 35"/>
            <p:cNvSpPr txBox="1"/>
            <p:nvPr/>
          </p:nvSpPr>
          <p:spPr>
            <a:xfrm rot="16200000">
              <a:off x="11141149" y="1958443"/>
              <a:ext cx="1103187" cy="276999"/>
            </a:xfrm>
            <a:prstGeom prst="rect">
              <a:avLst/>
            </a:prstGeom>
            <a:noFill/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pt-BR" sz="1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ESTRUTURAS</a:t>
              </a:r>
              <a:endParaRPr lang="pt-BR" sz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8382212" y="911597"/>
            <a:ext cx="505729" cy="1685348"/>
            <a:chOff x="9638817" y="1239088"/>
            <a:chExt cx="531724" cy="1940570"/>
          </a:xfrm>
          <a:scene3d>
            <a:camera prst="isometricLeftDown"/>
            <a:lightRig rig="threePt" dir="t"/>
          </a:scene3d>
        </p:grpSpPr>
        <p:sp>
          <p:nvSpPr>
            <p:cNvPr id="38" name="Seta para cima 37"/>
            <p:cNvSpPr/>
            <p:nvPr/>
          </p:nvSpPr>
          <p:spPr>
            <a:xfrm>
              <a:off x="9638817" y="1239088"/>
              <a:ext cx="531724" cy="1940570"/>
            </a:xfrm>
            <a:prstGeom prst="upArrow">
              <a:avLst>
                <a:gd name="adj1" fmla="val 60216"/>
                <a:gd name="adj2" fmla="val 51703"/>
              </a:avLst>
            </a:prstGeom>
            <a:ln>
              <a:noFill/>
            </a:ln>
            <a:sp3d>
              <a:bevelT/>
            </a:sp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39" name="CaixaDeTexto 38"/>
            <p:cNvSpPr txBox="1"/>
            <p:nvPr/>
          </p:nvSpPr>
          <p:spPr>
            <a:xfrm rot="16200000">
              <a:off x="9187604" y="2163344"/>
              <a:ext cx="1441420" cy="276999"/>
            </a:xfrm>
            <a:prstGeom prst="rect">
              <a:avLst/>
            </a:prstGeom>
            <a:noFill/>
            <a:sp3d>
              <a:bevelT/>
            </a:sp3d>
          </p:spPr>
          <p:txBody>
            <a:bodyPr wrap="none" rtlCol="0">
              <a:spAutoFit/>
            </a:bodyPr>
            <a:lstStyle/>
            <a:p>
              <a:r>
                <a:rPr lang="pt-BR" sz="1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GER. DE PROJETO</a:t>
              </a:r>
              <a:endParaRPr lang="pt-BR" sz="1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41" name="Retângulo 40"/>
          <p:cNvSpPr/>
          <p:nvPr/>
        </p:nvSpPr>
        <p:spPr>
          <a:xfrm>
            <a:off x="839789" y="5293200"/>
            <a:ext cx="6540374" cy="5706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Buscamos </a:t>
            </a:r>
            <a:r>
              <a:rPr lang="pt-BR" dirty="0" smtClean="0"/>
              <a:t>aplicar nossas capacidades técnicas em novas </a:t>
            </a:r>
            <a:r>
              <a:rPr lang="pt-BR" dirty="0"/>
              <a:t>áreas como Naval, Energia, Óleo &amp; </a:t>
            </a:r>
            <a:r>
              <a:rPr lang="pt-BR" dirty="0" smtClean="0"/>
              <a:t>Gás.</a:t>
            </a:r>
            <a:endParaRPr lang="pt-BR" dirty="0"/>
          </a:p>
        </p:txBody>
      </p:sp>
      <p:sp>
        <p:nvSpPr>
          <p:cNvPr id="42" name="Espaço Reservado para Conteúdo 1"/>
          <p:cNvSpPr txBox="1">
            <a:spLocks/>
          </p:cNvSpPr>
          <p:nvPr/>
        </p:nvSpPr>
        <p:spPr>
          <a:xfrm>
            <a:off x="839789" y="1274512"/>
            <a:ext cx="6758039" cy="1104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BR" sz="2000" dirty="0" smtClean="0">
                <a:solidFill>
                  <a:sysClr val="windowText" lastClr="000000"/>
                </a:solidFill>
                <a:latin typeface="+mj-lt"/>
              </a:rPr>
              <a:t>Nossa missão é entregar </a:t>
            </a:r>
            <a:r>
              <a:rPr lang="pt-BR" sz="2000" b="1" dirty="0" smtClean="0">
                <a:solidFill>
                  <a:sysClr val="windowText" lastClr="000000"/>
                </a:solidFill>
                <a:latin typeface="+mj-lt"/>
              </a:rPr>
              <a:t>soluções tecnológicas inovadoras, integradas e confiáveis </a:t>
            </a:r>
            <a:r>
              <a:rPr lang="pt-BR" sz="2000" dirty="0" smtClean="0">
                <a:solidFill>
                  <a:sysClr val="windowText" lastClr="000000"/>
                </a:solidFill>
                <a:latin typeface="+mj-lt"/>
              </a:rPr>
              <a:t>que contribuam para o </a:t>
            </a:r>
            <a:r>
              <a:rPr lang="pt-BR" sz="2000" u="sng" dirty="0" smtClean="0">
                <a:solidFill>
                  <a:sysClr val="windowText" lastClr="000000"/>
                </a:solidFill>
                <a:latin typeface="+mj-lt"/>
              </a:rPr>
              <a:t>sucesso de nossos clientes </a:t>
            </a:r>
            <a:r>
              <a:rPr lang="pt-BR" sz="2000" dirty="0" smtClean="0">
                <a:solidFill>
                  <a:sysClr val="windowText" lastClr="000000"/>
                </a:solidFill>
                <a:latin typeface="+mj-lt"/>
              </a:rPr>
              <a:t>em seus negócios.</a:t>
            </a:r>
            <a:endParaRPr lang="pt-BR" sz="2000" dirty="0">
              <a:solidFill>
                <a:sysClr val="windowText" lastClr="000000"/>
              </a:solidFill>
              <a:latin typeface="+mj-lt"/>
            </a:endParaRPr>
          </a:p>
        </p:txBody>
      </p:sp>
      <p:sp>
        <p:nvSpPr>
          <p:cNvPr id="44" name="Título 1"/>
          <p:cNvSpPr>
            <a:spLocks noGrp="1"/>
          </p:cNvSpPr>
          <p:nvPr>
            <p:ph type="title"/>
          </p:nvPr>
        </p:nvSpPr>
        <p:spPr>
          <a:xfrm>
            <a:off x="838200" y="411956"/>
            <a:ext cx="10515600" cy="504737"/>
          </a:xfrm>
        </p:spPr>
        <p:txBody>
          <a:bodyPr/>
          <a:lstStyle/>
          <a:p>
            <a:r>
              <a:rPr lang="pt-BR" dirty="0">
                <a:solidFill>
                  <a:schemeClr val="accent3"/>
                </a:solidFill>
                <a:latin typeface="+mj-lt"/>
              </a:rPr>
              <a:t>Nosso negócio: </a:t>
            </a:r>
            <a:r>
              <a:rPr lang="pt-B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Soluções Tecnológicas Integradas</a:t>
            </a:r>
            <a:endParaRPr lang="pt-BR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8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Agenda</a:t>
            </a:r>
            <a:endParaRPr lang="pt-BR" dirty="0"/>
          </a:p>
        </p:txBody>
      </p:sp>
      <p:sp>
        <p:nvSpPr>
          <p:cNvPr id="3" name="Espaço Reservado para Texto 2">
            <a:hlinkClick r:id="" action="ppaction://noaction"/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838200" y="1196752"/>
            <a:ext cx="10515600" cy="439248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</a14:hiddenLine>
            </a:ext>
          </a:extLst>
        </p:spPr>
        <p:txBody>
          <a:bodyPr vert="horz" lIns="101600" tIns="0" rIns="0" bIns="0" numCol="1" spcCol="0" rtlCol="0" anchor="ctr" anchorCtr="0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  <a:buClr>
                <a:srgbClr val="74213C"/>
              </a:buClr>
              <a:buSzPct val="100000"/>
              <a:buFont typeface="Arial" pitchFamily="34" charset="0"/>
              <a:buNone/>
            </a:pPr>
            <a:r>
              <a:rPr lang="pt-BR" altLang="en-US" sz="2000" b="1" dirty="0">
                <a:solidFill>
                  <a:srgbClr val="75777A"/>
                </a:solidFill>
                <a:latin typeface="Calibri Light" panose="020F0302020204030204" pitchFamily="34" charset="0"/>
                <a:sym typeface="+mj-lt"/>
              </a:rPr>
              <a:t>A Empresa</a:t>
            </a:r>
          </a:p>
          <a:p>
            <a:pPr>
              <a:lnSpc>
                <a:spcPct val="90000"/>
              </a:lnSpc>
              <a:spcAft>
                <a:spcPts val="2000"/>
              </a:spcAft>
              <a:buClr>
                <a:srgbClr val="74213C"/>
              </a:buClr>
              <a:buSzPct val="100000"/>
              <a:buFont typeface="Arial" pitchFamily="34" charset="0"/>
              <a:buNone/>
            </a:pPr>
            <a:r>
              <a:rPr lang="pt-BR" altLang="en-US" sz="2000" b="1" dirty="0">
                <a:solidFill>
                  <a:srgbClr val="74213C"/>
                </a:solidFill>
                <a:latin typeface="Calibri Light" panose="020F0302020204030204" pitchFamily="34" charset="0"/>
                <a:sym typeface="+mj-lt"/>
              </a:rPr>
              <a:t>Reflexão sobre a Cadeia de fornecimento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83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icardo.ichiro\My Documents\Downloads\question-mark.png"/>
          <p:cNvPicPr>
            <a:picLocks noChangeAspect="1" noChangeArrowheads="1"/>
          </p:cNvPicPr>
          <p:nvPr/>
        </p:nvPicPr>
        <p:blipFill>
          <a:blip r:embed="rId2"/>
          <a:srcRect l="17340"/>
          <a:stretch>
            <a:fillRect/>
          </a:stretch>
        </p:blipFill>
        <p:spPr bwMode="auto">
          <a:xfrm>
            <a:off x="1823980" y="839237"/>
            <a:ext cx="2469531" cy="2987575"/>
          </a:xfrm>
          <a:prstGeom prst="rect">
            <a:avLst/>
          </a:prstGeom>
          <a:noFill/>
        </p:spPr>
      </p:pic>
      <p:sp>
        <p:nvSpPr>
          <p:cNvPr id="3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pPr>
              <a:defRPr/>
            </a:pPr>
            <a:fld id="{A62A8B77-B494-4265-9192-01EE5FB8CABE}" type="datetime5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7-out-16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BA818C19-7480-4855-9257-94E8C021678C}" type="slidenum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1822225" y="107695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pt-BR" sz="3200" dirty="0">
                <a:solidFill>
                  <a:schemeClr val="bg1"/>
                </a:solidFill>
              </a:rPr>
              <a:t>REFLEXÃO</a:t>
            </a:r>
            <a:endParaRPr lang="pt-BR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3818132" y="1484785"/>
            <a:ext cx="6696744" cy="4076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endParaRPr lang="pt-BR" dirty="0"/>
          </a:p>
          <a:p>
            <a:pPr marL="819150" lvl="1" indent="-3619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dirty="0"/>
              <a:t>Empresas capazes de Absorver, Desenvolver, Manter e Evoluir as tecnologias críticas;</a:t>
            </a:r>
          </a:p>
          <a:p>
            <a:pPr marL="819150" lvl="1" indent="-3619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pt-BR" dirty="0"/>
          </a:p>
          <a:p>
            <a:pPr marL="819150" lvl="1" indent="-3619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dirty="0"/>
              <a:t>Empresas competentes e saudáveis que não dependam somente dos programas </a:t>
            </a:r>
            <a:r>
              <a:rPr lang="pt-BR" dirty="0"/>
              <a:t> </a:t>
            </a:r>
            <a:r>
              <a:rPr lang="pt-BR" dirty="0" smtClean="0"/>
              <a:t>governamentais ou</a:t>
            </a:r>
            <a:r>
              <a:rPr lang="pt-BR" dirty="0" smtClean="0"/>
              <a:t> </a:t>
            </a:r>
            <a:r>
              <a:rPr lang="pt-BR" dirty="0"/>
              <a:t>de uma única OEM;</a:t>
            </a:r>
          </a:p>
          <a:p>
            <a:pPr marL="819150" lvl="1" indent="-36195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pt-BR" dirty="0"/>
          </a:p>
          <a:p>
            <a:pPr marL="819150" lvl="1" indent="-3619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dirty="0"/>
              <a:t>Cadeia com empresas que sejam competitivas a nível global, aptas a fazer investimentos em Pesquisa e Inovação</a:t>
            </a:r>
          </a:p>
        </p:txBody>
      </p:sp>
      <p:sp>
        <p:nvSpPr>
          <p:cNvPr id="2" name="Retângulo 1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Qual a estrutura da Cadeia Nacional de Fornecedores Aeroespaciais adequada?</a:t>
            </a:r>
          </a:p>
        </p:txBody>
      </p:sp>
    </p:spTree>
    <p:extLst>
      <p:ext uri="{BB962C8B-B14F-4D97-AF65-F5344CB8AC3E}">
        <p14:creationId xmlns:p14="http://schemas.microsoft.com/office/powerpoint/2010/main" val="12551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icardo.ichiro\My Documents\Downloads\On-Targ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4924" y="3762158"/>
            <a:ext cx="2739824" cy="2054868"/>
          </a:xfrm>
          <a:prstGeom prst="rect">
            <a:avLst/>
          </a:prstGeom>
          <a:noFill/>
        </p:spPr>
      </p:pic>
      <p:sp>
        <p:nvSpPr>
          <p:cNvPr id="3" name="Espaço Reservado para Data 3"/>
          <p:cNvSpPr>
            <a:spLocks noGrp="1"/>
          </p:cNvSpPr>
          <p:nvPr>
            <p:ph type="dt" sz="quarter" idx="10"/>
          </p:nvPr>
        </p:nvSpPr>
        <p:spPr>
          <a:xfrm>
            <a:off x="1524000" y="6492876"/>
            <a:ext cx="2133600" cy="365125"/>
          </a:xfrm>
        </p:spPr>
        <p:txBody>
          <a:bodyPr/>
          <a:lstStyle/>
          <a:p>
            <a:pPr>
              <a:defRPr/>
            </a:pPr>
            <a:fld id="{A62A8B77-B494-4265-9192-01EE5FB8CABE}" type="datetime5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7-out-16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pPr>
              <a:defRPr/>
            </a:pPr>
            <a:fld id="{BA818C19-7480-4855-9257-94E8C021678C}" type="slidenum">
              <a:rPr lang="pt-BR" sz="100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pt-BR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>
          <a:xfrm>
            <a:off x="1820061" y="116371"/>
            <a:ext cx="822960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pt-BR" sz="3200" dirty="0">
                <a:solidFill>
                  <a:schemeClr val="bg1"/>
                </a:solidFill>
              </a:rPr>
              <a:t>Como atingir estes objetivos? </a:t>
            </a:r>
            <a:endParaRPr lang="pt-BR" sz="3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Conteúdo 4"/>
          <p:cNvSpPr txBox="1">
            <a:spLocks/>
          </p:cNvSpPr>
          <p:nvPr/>
        </p:nvSpPr>
        <p:spPr>
          <a:xfrm>
            <a:off x="1422225" y="1216740"/>
            <a:ext cx="8028892" cy="39244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800"/>
              </a:spcBef>
            </a:pPr>
            <a:r>
              <a:rPr lang="pt-BR" dirty="0" smtClean="0"/>
              <a:t>Estabelecer </a:t>
            </a:r>
            <a:r>
              <a:rPr lang="pt-BR" dirty="0"/>
              <a:t>uma Política Setorial Estratégica e Inteligente que estabeleça:</a:t>
            </a:r>
          </a:p>
          <a:p>
            <a:pPr marL="819150" lvl="1" indent="-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/>
              <a:t>Quais são nossas REAIS vantagens competitivas;</a:t>
            </a:r>
          </a:p>
          <a:p>
            <a:pPr marL="819150" lvl="1" indent="-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/>
              <a:t>Tornar nossas empresas mais Globais e Competitivas;</a:t>
            </a:r>
          </a:p>
          <a:p>
            <a:pPr marL="819150" lvl="1" indent="-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/>
              <a:t>Que os Programas Estruturantes de Defesa sejam usados para fortalecer Cadeia de Fornecedores;</a:t>
            </a:r>
          </a:p>
          <a:p>
            <a:pPr marL="819150" lvl="1" indent="-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/>
              <a:t>Criação de empresas com menor dependência de programas recorrentes das FFAA e Governamentais;</a:t>
            </a:r>
          </a:p>
        </p:txBody>
      </p:sp>
      <p:sp>
        <p:nvSpPr>
          <p:cNvPr id="8" name="Espaço Reservado para Conteúdo 4"/>
          <p:cNvSpPr txBox="1">
            <a:spLocks/>
          </p:cNvSpPr>
          <p:nvPr/>
        </p:nvSpPr>
        <p:spPr>
          <a:xfrm>
            <a:off x="1422225" y="3906100"/>
            <a:ext cx="6048672" cy="98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819150" lvl="1" indent="-36195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dirty="0"/>
              <a:t>Criação de uma Cadeia de Fornecedores com empresas capazes de competir em programas no mercado internacional (exportação);</a:t>
            </a:r>
          </a:p>
        </p:txBody>
      </p:sp>
      <p:sp>
        <p:nvSpPr>
          <p:cNvPr id="9" name="Retângulo 8"/>
          <p:cNvSpPr/>
          <p:nvPr/>
        </p:nvSpPr>
        <p:spPr>
          <a:xfrm>
            <a:off x="806728" y="468781"/>
            <a:ext cx="1026059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2400" b="1" dirty="0">
                <a:solidFill>
                  <a:schemeClr val="accent3"/>
                </a:solidFill>
                <a:latin typeface="+mj-lt"/>
                <a:cs typeface="Andalus" panose="02020603050405020304" pitchFamily="18" charset="-78"/>
              </a:rPr>
              <a:t>Ponto de Vista da Akaer</a:t>
            </a:r>
          </a:p>
        </p:txBody>
      </p:sp>
    </p:spTree>
    <p:extLst>
      <p:ext uri="{BB962C8B-B14F-4D97-AF65-F5344CB8AC3E}">
        <p14:creationId xmlns:p14="http://schemas.microsoft.com/office/powerpoint/2010/main" val="377422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4119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&quot;&gt;&lt;elem m_fUsage=&quot;1.00000000000000000000E+000&quot;&gt;&lt;m_msothmcolidx val=&quot;0&quot;/&gt;&lt;m_rgb r=&quot;AA&quot; g=&quot;24&quot; b=&quot;38&quot;/&gt;&lt;m_nBrightness val=&quot;0&quot;/&gt;&lt;/elem&gt;&lt;/m_vecMRU&gt;&lt;/m_mruColor&gt;&lt;m_eweekdayFirstOfWeek val=&quot;1&quot;/&gt;&lt;m_eweekdayFirstOfWorkweek val=&quot;2&quot;/&gt;&lt;m_eweekdayFirstOfWeekend val=&quot;7&quot;/&gt;&lt;/CPresentation&gt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FevZHzQLexa_fNDrKbC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cMBq_8yRW.bLTY4aq8a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YB7cl.TE6R4l7LH_0.a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_w9XN0Sm6BfgSHgOKlh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lfsP4PScyYKuXlZI1yB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YRuUAWRZOLk0nKJZVap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JoBZxcFTcWLoIUwQqBT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a5vOr3TWmpP9MuR7xAt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kyko4VTu.SO5A2oIBZ4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dfFOFt2TCmxSI2nDLXND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9ZUAISTzylCY5sUB7er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8Yc9_YGR9WAoJvuNMw_B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2MOr8HT2Wtf1ZhOjxwI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z4Pz46JRlmXa0ZDMUGnb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.MPZYySLqZU8JLS0LYF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8W_WZhiTqKFMKHj8f0He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5dzzuA6R_KdG9Qubitv5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4.ZbAoRbas.VW6jBvOQ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sGZkM1LQy62d_u2XgDMx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WWKSseRgiImhVyi8h6g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nL3IxcvTEO4.IIFXT.4p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M9buhyQfOpl9SQtI4ts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_TYPE" val="agend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FevZHzQLexa_fNDrKbC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_TYPE" val="agend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vFevZHzQLexa_fNDrKbC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_TYPE" val="agenda"/>
</p:tagLst>
</file>

<file path=ppt/theme/theme1.xml><?xml version="1.0" encoding="utf-8"?>
<a:theme xmlns:a="http://schemas.openxmlformats.org/drawingml/2006/main" name="2_Tema do Office">
  <a:themeElements>
    <a:clrScheme name="Personalizada 4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74213C"/>
      </a:accent1>
      <a:accent2>
        <a:srgbClr val="486680"/>
      </a:accent2>
      <a:accent3>
        <a:srgbClr val="75777A"/>
      </a:accent3>
      <a:accent4>
        <a:srgbClr val="827058"/>
      </a:accent4>
      <a:accent5>
        <a:srgbClr val="DCDAC1"/>
      </a:accent5>
      <a:accent6>
        <a:srgbClr val="6F8183"/>
      </a:accent6>
      <a:hlink>
        <a:srgbClr val="00B0F0"/>
      </a:hlink>
      <a:folHlink>
        <a:srgbClr val="7030A0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pa">
  <a:themeElements>
    <a:clrScheme name="Personalizada 4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74213C"/>
      </a:accent1>
      <a:accent2>
        <a:srgbClr val="486680"/>
      </a:accent2>
      <a:accent3>
        <a:srgbClr val="75777A"/>
      </a:accent3>
      <a:accent4>
        <a:srgbClr val="827058"/>
      </a:accent4>
      <a:accent5>
        <a:srgbClr val="DCDAC1"/>
      </a:accent5>
      <a:accent6>
        <a:srgbClr val="6F8183"/>
      </a:accent6>
      <a:hlink>
        <a:srgbClr val="00B0F0"/>
      </a:hlink>
      <a:folHlink>
        <a:srgbClr val="7030A0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Escritório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9967</TotalTime>
  <Words>984</Words>
  <Application>Microsoft Office PowerPoint</Application>
  <PresentationFormat>Personalizar</PresentationFormat>
  <Paragraphs>217</Paragraphs>
  <Slides>32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6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2_Tema do Office</vt:lpstr>
      <vt:lpstr>Capa</vt:lpstr>
      <vt:lpstr>Slide do think-cell</vt:lpstr>
      <vt:lpstr>Chart</vt:lpstr>
      <vt:lpstr>Imagem de Bitmap</vt:lpstr>
      <vt:lpstr>Paint Shop Pro Image</vt:lpstr>
      <vt:lpstr>Figura</vt:lpstr>
      <vt:lpstr>PHOTO-PAINT Image</vt:lpstr>
      <vt:lpstr>Apresentação do PowerPoint</vt:lpstr>
      <vt:lpstr>Agenda</vt:lpstr>
      <vt:lpstr>A Empresa</vt:lpstr>
      <vt:lpstr>A Empresa</vt:lpstr>
      <vt:lpstr>Pessoas</vt:lpstr>
      <vt:lpstr>Nosso negócio: Soluções Tecnológicas Integradas</vt:lpstr>
      <vt:lpstr>Agenda</vt:lpstr>
      <vt:lpstr>Apresentação do PowerPoint</vt:lpstr>
      <vt:lpstr>Apresentação do PowerPoint</vt:lpstr>
      <vt:lpstr>Mercado de Aeroestruturas </vt:lpstr>
      <vt:lpstr>Mercado de Aeroestruturas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modelos estrangeiros - México</vt:lpstr>
      <vt:lpstr>Os modelos estrangeiros - México</vt:lpstr>
      <vt:lpstr>Os modelos estrangeiros - México</vt:lpstr>
      <vt:lpstr>Apresentação do PowerPoint</vt:lpstr>
      <vt:lpstr>Agenda</vt:lpstr>
      <vt:lpstr>Histórico de projetos – indústria espacial</vt:lpstr>
      <vt:lpstr>Histórico de projetos – indústria de transporte</vt:lpstr>
      <vt:lpstr>Histórico de projetos – indústria de transporte</vt:lpstr>
      <vt:lpstr>Histórico de projetos – indústria de produtos de consumo</vt:lpstr>
      <vt:lpstr>Participação no desenvolvimento de projetos importantes no Brasil</vt:lpstr>
      <vt:lpstr>Participação no desenvolvimento de projetos importantes no Brasil e exterior</vt:lpstr>
      <vt:lpstr>Akaer participou dos grandes programas aeronáuticos no Brasil e internacionalmente</vt:lpstr>
      <vt:lpstr>Desenvolvimento de Produtos de Defesa</vt:lpstr>
      <vt:lpstr>A Akaer conta com uma base global de clientes Experiências diversificadas: desde a indústria geral, transportes, aeronáutica e espaço</vt:lpstr>
      <vt:lpstr>Novos mercados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Cassio Cassaro Grasselli</dc:creator>
  <cp:lastModifiedBy>PQTEC</cp:lastModifiedBy>
  <cp:revision>810</cp:revision>
  <cp:lastPrinted>2015-04-12T13:41:01Z</cp:lastPrinted>
  <dcterms:created xsi:type="dcterms:W3CDTF">2014-03-18T13:10:19Z</dcterms:created>
  <dcterms:modified xsi:type="dcterms:W3CDTF">2016-10-07T17:12:23Z</dcterms:modified>
</cp:coreProperties>
</file>