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handoutMasterIdLst>
    <p:handoutMasterId r:id="rId24"/>
  </p:handoutMasterIdLst>
  <p:sldIdLst>
    <p:sldId id="256" r:id="rId7"/>
    <p:sldId id="273" r:id="rId8"/>
    <p:sldId id="257" r:id="rId9"/>
    <p:sldId id="277" r:id="rId10"/>
    <p:sldId id="274" r:id="rId11"/>
    <p:sldId id="269" r:id="rId12"/>
    <p:sldId id="261" r:id="rId13"/>
    <p:sldId id="279" r:id="rId14"/>
    <p:sldId id="278" r:id="rId15"/>
    <p:sldId id="280" r:id="rId16"/>
    <p:sldId id="283" r:id="rId17"/>
    <p:sldId id="281" r:id="rId18"/>
    <p:sldId id="282" r:id="rId19"/>
    <p:sldId id="284" r:id="rId20"/>
    <p:sldId id="260" r:id="rId21"/>
    <p:sldId id="285" r:id="rId22"/>
    <p:sldId id="26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98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969F507-C82B-47B8-96AD-A62E7C2031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4E1C7E8-4592-467C-8CCA-5C76FC7769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A8A5A-5F69-42A9-99C1-818CC4C0F6CB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C1B80DA-F4DB-45B3-B68D-91B87517E8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CD7BC00-87F0-4A86-9E22-24B6082A8A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36FF1-1EDF-46A1-9239-B7CFE76211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703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62F613-C354-4753-B307-5A3BAD626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C939FC-C293-40AF-BCD3-C426641E9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063485-3238-4D07-AAE3-1D2BFE5CD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255-AE0C-4EA4-8A8B-7C168F537FCF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02F0B8-51FA-4C9C-BDA0-7BE13B6E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F52836-8CFC-4CF6-8398-27AFBE4DE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DE4B-8B90-455B-9C8A-0631BA3172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75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74A73-CE8F-4F77-AB21-86B69E68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3F1E99-3AF2-4807-A733-089623E55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7F4F05-6F32-4205-A48F-80890C1F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255-AE0C-4EA4-8A8B-7C168F537FCF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1E65C0-95E6-4FBF-A446-47E93597E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BA45DE-F5B8-40EA-9A83-360D4E3E8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DE4B-8B90-455B-9C8A-0631BA3172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2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8870E3F-7D0A-4E79-B695-4862046C5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540EB8F-2563-4840-9339-7112606C5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6A4C57-198E-4D3E-AC43-29850DAE1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255-AE0C-4EA4-8A8B-7C168F537FCF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5DCD09-BE56-47CD-9FF7-B170AE21A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F5C351-E676-4097-BFBB-B39F95FA9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DE4B-8B90-455B-9C8A-0631BA3172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375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091E4-0302-4C87-B5E7-4CBEEF43C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D35CE7-2A2B-4F6C-A6BB-A294BF8D2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4B541F-B2BD-4412-A2D2-7473BEF5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6653-E961-4CF3-BE63-C3DBD0035CA5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009A67-105D-4AA8-B466-46591DBA3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8890E7-E84A-4890-ACE7-B3500ECD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5990-4BF4-4368-B1CC-1E19816DF4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957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7175A-741C-4F18-B24B-166D0A946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F58757-2F36-4755-BA82-9B64BB1A1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020EF4-6241-45C9-B0C9-FF30AC19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6653-E961-4CF3-BE63-C3DBD0035CA5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BE2051-5A85-4B72-B581-E4923BA91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90D5BE-B5AD-4857-95A5-3FEE6E3E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5990-4BF4-4368-B1CC-1E19816DF4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3584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D357D-F4F7-4BCF-9831-7444834D4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6920FC-8D97-41EE-A987-F53518F34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A54CE8-AD06-47E7-A161-DAD852FE0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6653-E961-4CF3-BE63-C3DBD0035CA5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35234D-4DC5-4CF1-94AB-BA1ED6F3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57E3F8-8744-44A1-A3F2-BDF6FF7E7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5990-4BF4-4368-B1CC-1E19816DF4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081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9292D-56A6-4F4F-A26D-0433BE514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6BF212-F13A-4559-8D4D-2EEB12119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A2E4187-6314-4826-9955-51B2BA06F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8427C2-F058-4F94-BA3D-779E3C0D6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6653-E961-4CF3-BE63-C3DBD0035CA5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F992AE-B8F0-4F96-9537-CF6A0B40C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B1B914-6D6C-4C0D-B8EF-AAA7B2C72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5990-4BF4-4368-B1CC-1E19816DF4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057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1F240E-57B2-455A-B4B7-E23B4B1E3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0C3AB47-5897-439B-ACAA-E44C16E0B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DDEE4F7-6E0F-45C0-A351-5A233B9E5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D0E04D1-ECCE-463F-BA69-5049329E8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6A622A4-E7C2-4055-9FCB-0A0BC1CB96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AF6AF35-5099-4E74-B910-DF86D442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6653-E961-4CF3-BE63-C3DBD0035CA5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CE8AA5F-8D5F-4702-A5E9-8DFE56848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11CBF2F-C9C8-4025-994F-DD21520F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5990-4BF4-4368-B1CC-1E19816DF4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015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45D17-C0C4-4E37-95E6-2DC941619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8072C61-AE0B-4039-A7B0-02E91CBBF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6653-E961-4CF3-BE63-C3DBD0035CA5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E72386-005D-4AD4-A3EE-94C799A71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31DF2AA-CCA1-4414-923A-E07E592E2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5990-4BF4-4368-B1CC-1E19816DF4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987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237EB48-66D5-4807-B19F-A4844FEE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6653-E961-4CF3-BE63-C3DBD0035CA5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10E5774-F0E8-4EE9-91E8-4369DE86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33788D-6811-4019-BF99-ABDC6D30D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5990-4BF4-4368-B1CC-1E19816DF4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417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B6ACD-95C0-447F-8006-D122774D7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83F6CF-7524-4C7E-8E93-30D8422D0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47626E4-6B67-444F-8F15-7351909C0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025B35C-600F-4222-A6E0-9A43F235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6653-E961-4CF3-BE63-C3DBD0035CA5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1E3ED7-87AB-4641-9A94-4B4FFBDA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37F147-E19E-44F9-8B22-F7BBC6C13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5990-4BF4-4368-B1CC-1E19816DF4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436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081385-5393-4FB2-9E53-D190C891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8329C0-FE43-4270-8CA2-CB1D731C0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0EA29F-5FA6-42C1-B340-5E47210F0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255-AE0C-4EA4-8A8B-7C168F537FCF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0EB8A7-C0CF-413B-8B8A-B15CFF6B2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F4663E-B0FC-4CA5-BF57-B3E06DC8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DE4B-8B90-455B-9C8A-0631BA3172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30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5C2C1-D578-4A15-8346-34094B817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CE7DA31-5B69-4D1E-8561-923267851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4DBEC69-3A40-4470-A8C8-3762C3786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E6EFA1-BAED-4430-8EB5-B0C0A4ECA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6653-E961-4CF3-BE63-C3DBD0035CA5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39B9E0-101A-4971-ABFA-16DA5D8A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17C118D-B1AF-4DCA-AF20-1B5DD51C2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5990-4BF4-4368-B1CC-1E19816DF4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578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437D12-6E7E-4754-8562-29860F00F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16CBF99-262B-4648-9526-69D5C96BF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28136F-2662-4D3C-AA33-D16F49A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6653-E961-4CF3-BE63-C3DBD0035CA5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EBFDA2-D13B-4047-9255-AC49F1DA3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321BF3-87E9-4B31-B74F-71DE017C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5990-4BF4-4368-B1CC-1E19816DF4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398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1AC2E15-715B-441B-AA81-07A31104A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A4B47E9-0C04-405D-9A6B-74D295CE2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0B65C4-617E-48E4-80AC-CDAD6EA3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6653-E961-4CF3-BE63-C3DBD0035CA5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48DAC1-EFDD-438D-8E0D-8D387D24C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E46879-A5B6-456C-AC6E-3B8478B36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5990-4BF4-4368-B1CC-1E19816DF4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476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6DE33A-2EA8-48DC-B8CF-8DC6B071E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DA1358-4BCE-42C8-B499-069009864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30F924-C0DE-4F7E-B744-AE213AB35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6587C-A3F2-480B-AC78-088CE09DBBA8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34F4F4-0577-4F16-836E-67BFBE9B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6AC434-E7A4-4667-BDC6-242C5D99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9F46-3989-4641-88CA-E02B04169D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230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A736A-5872-44FF-83DD-DBAF85CB0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2E769D-8205-4C28-9F5F-058A0CD55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047CA2-0953-491E-9307-03A923463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6587C-A3F2-480B-AC78-088CE09DBBA8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75281E-188E-4AAC-9DC4-7311BE5C4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94691D-4282-4601-BB4E-AC3C81E5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9F46-3989-4641-88CA-E02B04169D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884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460C7-88C6-4405-AB04-E8B5B8A9F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A459D7-13A6-465C-A71D-908B6A119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C72BEF-6F97-4315-83BB-7BAE6A846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6587C-A3F2-480B-AC78-088CE09DBBA8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E8D01F-B2E4-4023-8DDE-6D7BDD40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EC7E7B-EF42-40B3-8DB1-05EEC9D7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9F46-3989-4641-88CA-E02B04169D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77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D7ACF-BAF2-4272-9707-DF49F414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F963F1-001F-4031-A41E-EF4182045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280224-D223-4C2F-8538-F642F4E9B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6C8BA8-E454-497A-AEA2-40C135287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6587C-A3F2-480B-AC78-088CE09DBBA8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A0AA57-476B-49B9-8DDC-52F92CEA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02B2F9-FABF-42A5-AD95-E3DB2BD1B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9F46-3989-4641-88CA-E02B04169D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199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2256B-B192-4368-97FA-EBE135108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3ECD00-1A13-450F-9F5A-FDCB17683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B99CF4-467A-4BE5-8639-43EFCD0B9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344822B-358F-4A8B-A051-6899E9611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A7DAD17-3FA7-4D7E-83F5-6D7BCA55BC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BAD344F-19B0-4527-86E9-1553BE87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6587C-A3F2-480B-AC78-088CE09DBBA8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E34BCC-742B-47D7-A50E-D74FEB55E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2C82762-913E-430C-A61B-FD16A5DDC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9F46-3989-4641-88CA-E02B04169D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34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4F501-7519-4738-835B-454D2E75A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24573F0-5236-4A45-B294-D23337E97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6587C-A3F2-480B-AC78-088CE09DBBA8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FB90BE1-2F2B-44F5-A197-E700B38D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85C3B4E-CABA-44E1-9860-46A2EBBB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9F46-3989-4641-88CA-E02B04169D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164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8EF5029-EB6D-41A0-98CD-FA8892205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6587C-A3F2-480B-AC78-088CE09DBBA8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9C3948E-3ED9-4AFA-9A47-85AA078E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CA02B4C-DB75-44CF-AC5D-7FE72467A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9F46-3989-4641-88CA-E02B04169D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20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E7BA7-4832-4C99-9B69-ABDD8BFEE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97BB874-E895-438C-9462-A2376078B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3DE704-6BFF-4D9A-AA75-71B035FD8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255-AE0C-4EA4-8A8B-7C168F537FCF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8ADEBD-4075-453B-A4F4-3BAEC13C4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7EBB2A-2EF9-43C8-B64E-042CCE38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DE4B-8B90-455B-9C8A-0631BA3172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6615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4FC012-F4FC-4051-86B9-766E4E673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999FD8-32D3-4099-81AD-0FDC3161A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8B919E-1EEF-4896-8173-82BB80729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69B718-4871-4DE1-8085-22E4A5BDC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6587C-A3F2-480B-AC78-088CE09DBBA8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48BAAF-2F72-4BE4-BA7B-B83044ABB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D20FB3E-C5C0-4B28-B16D-DC5FF81D3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9F46-3989-4641-88CA-E02B04169D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911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746F8-6AE4-441E-A17E-8772B9FA4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DDD5F59-19AC-409F-8DCC-57298173C2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F3F6B3B-C417-4531-84ED-8E055DE1C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1AA1715-9825-45D4-AE9E-418A9C6C2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6587C-A3F2-480B-AC78-088CE09DBBA8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45D628-ACC6-4F66-8FA4-6857D45F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A681C0-7211-41CA-BB27-6F9EFAB8C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9F46-3989-4641-88CA-E02B04169D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8680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1E45B-5F29-41DB-AC28-EEA6AFAED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A4CDA94-9F71-4531-9490-4A5571CF3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EAAFA8-7749-4405-B513-FBE73F2B4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6587C-A3F2-480B-AC78-088CE09DBBA8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455AAE-28C9-444D-A565-A1F9B7A6D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FEF1B2-6BDA-4118-AE58-5A14B6A7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9F46-3989-4641-88CA-E02B04169D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1144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1B6EAA8-3FD4-4A63-975D-682496406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F2ECD5B-F84A-4308-9A75-B47525A07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40909C-B4DF-4EBC-80EA-01A9A8346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6587C-A3F2-480B-AC78-088CE09DBBA8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14374C-FE69-4265-AB2D-E40AFD72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B537AE-A114-474F-BC85-FB256F5C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9F46-3989-4641-88CA-E02B04169D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98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1B5B5-1F1E-4036-85D2-A759EA626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69F55B-31EB-4853-8914-C80208853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F86F60D-9EA2-449F-A78E-080927C97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E64B81C-6A1F-4916-BE62-C313F4DEE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255-AE0C-4EA4-8A8B-7C168F537FCF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E8F9B3-53E4-4C45-9369-403CD3F23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0A8FCC-8BCD-46D9-A11C-56F684E98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DE4B-8B90-455B-9C8A-0631BA3172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32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081D4-073D-4E7D-86C1-939C67878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FAAE06-1CEA-4568-B3F6-B21382881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45E0074-F07B-4233-AD0E-FAA7C6362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F82CEF2-8AE7-4290-A72B-BDDF2C6FA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20A7B9E-45E7-4A09-A0BC-012CE134A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E18759E-F831-4F03-B11E-E3201E0EC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255-AE0C-4EA4-8A8B-7C168F537FCF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1988DD5-698E-4A5B-9C9C-31DF4B040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C4B620C-A799-4CA3-A89F-460C291C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DE4B-8B90-455B-9C8A-0631BA3172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447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84267-ECC1-4D16-8153-9A3DAEF01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66388A9-473D-48C1-BDB2-5E1A9FC91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255-AE0C-4EA4-8A8B-7C168F537FCF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C5F0018-A80E-4FFA-908B-FB8EDA4A1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A96165E-41BB-489E-8215-CB80C9F9E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DE4B-8B90-455B-9C8A-0631BA3172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9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60F3BFF-DC30-4944-A42D-BA7C05B1E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255-AE0C-4EA4-8A8B-7C168F537FCF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2C61DEB-2EC7-4395-8B33-1DF381175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2AEDAF-9622-4094-A760-91A24E100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DE4B-8B90-455B-9C8A-0631BA3172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19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0A1A9-C905-4903-91D4-EFB7F367D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966D4F-003A-447A-B560-62D188F8D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0C1F6D-5153-4605-844C-CBDC0C1B6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3F3370-BEFE-4941-896A-8566CBBAB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255-AE0C-4EA4-8A8B-7C168F537FCF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5C1DB2F-05A4-40EF-8DB0-C4B51B675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39E7372-D26F-4CAE-B719-31823138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DE4B-8B90-455B-9C8A-0631BA3172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16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9B035-B547-47FD-8B05-5FE37CC03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440695F-9CD3-4140-A4A4-8B2B7BECB4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15930E2-71B6-4176-89F4-FA0578749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33B097-B1D9-4BDB-9377-5C30D511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4255-AE0C-4EA4-8A8B-7C168F537FCF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5BBB976-6B26-4B28-BCF2-B143FFFAF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98D694D-B7BE-4591-9D5A-4C25FB7EF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DE4B-8B90-455B-9C8A-0631BA3172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01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Gráfico&#10;&#10;Descrição gerada automaticamente com confiança média">
            <a:extLst>
              <a:ext uri="{FF2B5EF4-FFF2-40B4-BE49-F238E27FC236}">
                <a16:creationId xmlns:a16="http://schemas.microsoft.com/office/drawing/2014/main" id="{FCD26383-A2F3-4265-9B70-B13087BAC61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A695DBC-2334-4627-AA63-1BDAFF3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44FD35-6846-472F-955D-A2AB159BE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0C614A-1F2D-4701-9FDC-D6DA48769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74255-AE0C-4EA4-8A8B-7C168F537FCF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D20A81-455A-4EE4-9916-3D62118F9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5EC29D-1A64-422C-A245-D503977F8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3DE4B-8B90-455B-9C8A-0631BA3172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30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Padrão do plano de fundo&#10;&#10;Descrição gerada automaticamente">
            <a:extLst>
              <a:ext uri="{FF2B5EF4-FFF2-40B4-BE49-F238E27FC236}">
                <a16:creationId xmlns:a16="http://schemas.microsoft.com/office/drawing/2014/main" id="{C02527AE-142C-46F3-9A76-B2CF9DA0993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7C37124-71FB-4232-8958-9F892EBB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77E1BB5-6175-44A9-95FD-5FBF44952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7B8F47-DBB2-4A09-9359-44AB98E1C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A6653-E961-4CF3-BE63-C3DBD0035CA5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4BE9C7-2222-4CC5-A55E-ABBBBA988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C575CD-E345-4C65-B168-6671FE13E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85990-4BF4-4368-B1CC-1E19816DF4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842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B817C237-755A-47C6-98F6-579D40E5EC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C019F7F-D210-44F5-874A-8FC56E8A0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263962-F331-41AB-BF98-44126AB7D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34C532-3E41-4AB0-B41E-C51053877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6587C-A3F2-480B-AC78-088CE09DBBA8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63B4B0-6E47-4EBF-8987-38422A307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F9433B-28A8-4953-B384-FB2361D08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69F46-3989-4641-88CA-E02B04169D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66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gif"/><Relationship Id="rId18" Type="http://schemas.openxmlformats.org/officeDocument/2006/relationships/image" Target="../media/image23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7" Type="http://schemas.openxmlformats.org/officeDocument/2006/relationships/image" Target="../media/image12.jpe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480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730CA63-2DFD-4868-B8B2-C83DC0330491}"/>
              </a:ext>
            </a:extLst>
          </p:cNvPr>
          <p:cNvSpPr/>
          <p:nvPr/>
        </p:nvSpPr>
        <p:spPr>
          <a:xfrm>
            <a:off x="1760785" y="2621030"/>
            <a:ext cx="747759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22222"/>
                </a:solidFill>
                <a:latin typeface="Exo" panose="00000500000000000000" pitchFamily="2" charset="0"/>
              </a:rPr>
              <a:t>O </a:t>
            </a:r>
            <a:r>
              <a:rPr lang="pt-BR" dirty="0" err="1">
                <a:solidFill>
                  <a:srgbClr val="222222"/>
                </a:solidFill>
                <a:latin typeface="Exo" panose="00000500000000000000" pitchFamily="2" charset="0"/>
              </a:rPr>
              <a:t>MyInova</a:t>
            </a:r>
            <a:r>
              <a:rPr lang="pt-BR" dirty="0">
                <a:solidFill>
                  <a:srgbClr val="222222"/>
                </a:solidFill>
                <a:latin typeface="Exo" panose="00000500000000000000" pitchFamily="2" charset="0"/>
              </a:rPr>
              <a:t> </a:t>
            </a:r>
            <a:r>
              <a:rPr lang="pt-BR" dirty="0" err="1">
                <a:solidFill>
                  <a:srgbClr val="222222"/>
                </a:solidFill>
                <a:latin typeface="Exo" panose="00000500000000000000" pitchFamily="2" charset="0"/>
              </a:rPr>
              <a:t>Summit</a:t>
            </a:r>
            <a:r>
              <a:rPr lang="pt-BR" dirty="0">
                <a:solidFill>
                  <a:srgbClr val="222222"/>
                </a:solidFill>
                <a:latin typeface="Exo" panose="00000500000000000000" pitchFamily="2" charset="0"/>
              </a:rPr>
              <a:t> é um dos principais eventos do setor de TIC no Paraná e debate os desafios tecnológicos das empresas </a:t>
            </a:r>
            <a:r>
              <a:rPr lang="pt-BR" dirty="0">
                <a:latin typeface="Exo" panose="00000500000000000000" pitchFamily="2" charset="0"/>
              </a:rPr>
              <a:t>com abrangência e participação Internacional. </a:t>
            </a:r>
          </a:p>
          <a:p>
            <a:endParaRPr lang="pt-BR" dirty="0">
              <a:latin typeface="Exo" panose="00000500000000000000" pitchFamily="2" charset="0"/>
            </a:endParaRPr>
          </a:p>
          <a:p>
            <a:r>
              <a:rPr lang="pt-BR" dirty="0">
                <a:latin typeface="Exo" panose="00000500000000000000" pitchFamily="2" charset="0"/>
              </a:rPr>
              <a:t>8ª edição em 2019 </a:t>
            </a:r>
          </a:p>
          <a:p>
            <a:r>
              <a:rPr lang="pt-BR" dirty="0">
                <a:latin typeface="Exo" panose="00000500000000000000" pitchFamily="2" charset="0"/>
              </a:rPr>
              <a:t>2 dias</a:t>
            </a:r>
          </a:p>
          <a:p>
            <a:r>
              <a:rPr lang="pt-BR" dirty="0">
                <a:latin typeface="Exo" panose="00000500000000000000" pitchFamily="2" charset="0"/>
              </a:rPr>
              <a:t>42 horas de conteúdo </a:t>
            </a:r>
          </a:p>
          <a:p>
            <a:r>
              <a:rPr lang="pt-BR" dirty="0">
                <a:latin typeface="Exo" panose="00000500000000000000" pitchFamily="2" charset="0"/>
              </a:rPr>
              <a:t>27 palestras</a:t>
            </a:r>
          </a:p>
          <a:p>
            <a:r>
              <a:rPr lang="pt-BR" dirty="0">
                <a:latin typeface="Exo" panose="00000500000000000000" pitchFamily="2" charset="0"/>
              </a:rPr>
              <a:t>5 painéis</a:t>
            </a:r>
          </a:p>
          <a:p>
            <a:r>
              <a:rPr lang="pt-BR" dirty="0">
                <a:latin typeface="Exo" panose="00000500000000000000" pitchFamily="2" charset="0"/>
              </a:rPr>
              <a:t>6 workshops</a:t>
            </a:r>
          </a:p>
          <a:p>
            <a:r>
              <a:rPr lang="pt-BR" dirty="0">
                <a:latin typeface="Exo" panose="00000500000000000000" pitchFamily="2" charset="0"/>
              </a:rPr>
              <a:t>+ 60 empresas</a:t>
            </a:r>
          </a:p>
          <a:p>
            <a:r>
              <a:rPr lang="pt-BR" dirty="0">
                <a:latin typeface="Exo" panose="00000500000000000000" pitchFamily="2" charset="0"/>
              </a:rPr>
              <a:t>+ 500 pessoas</a:t>
            </a:r>
          </a:p>
          <a:p>
            <a:endParaRPr lang="pt-BR" dirty="0">
              <a:latin typeface="Exo" panose="00000500000000000000" pitchFamily="2" charset="0"/>
            </a:endParaRPr>
          </a:p>
        </p:txBody>
      </p:sp>
      <p:pic>
        <p:nvPicPr>
          <p:cNvPr id="4" name="Imagem 3" descr="Fundo preto com letras brancas&#10;&#10;Descrição gerada automaticamente">
            <a:extLst>
              <a:ext uri="{FF2B5EF4-FFF2-40B4-BE49-F238E27FC236}">
                <a16:creationId xmlns:a16="http://schemas.microsoft.com/office/drawing/2014/main" id="{0D935A15-69D8-43F9-AA70-9CF82402F7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0" b="28871"/>
          <a:stretch/>
        </p:blipFill>
        <p:spPr>
          <a:xfrm>
            <a:off x="922269" y="927964"/>
            <a:ext cx="3046995" cy="130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1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0F1EDB9F-2630-470B-AA39-E793794D5463}"/>
              </a:ext>
            </a:extLst>
          </p:cNvPr>
          <p:cNvSpPr txBox="1">
            <a:spLocks/>
          </p:cNvSpPr>
          <p:nvPr/>
        </p:nvSpPr>
        <p:spPr>
          <a:xfrm>
            <a:off x="1252670" y="1089277"/>
            <a:ext cx="5002891" cy="1070120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Exo 2 Extra Bold" panose="000009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Constituição  </a:t>
            </a:r>
            <a:br>
              <a:rPr lang="pt-BR" b="1" dirty="0">
                <a:solidFill>
                  <a:schemeClr val="accent1">
                    <a:lumMod val="50000"/>
                  </a:schemeClr>
                </a:solidFill>
                <a:latin typeface="Exo 2 Extra Bold" panose="000009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b="1" dirty="0">
                <a:solidFill>
                  <a:srgbClr val="FF0000"/>
                </a:solidFill>
                <a:latin typeface="Exo 2 Extra Bold" panose="000009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Fundo de Investimento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617718-7671-4967-BFD4-0E87AA833BD8}"/>
              </a:ext>
            </a:extLst>
          </p:cNvPr>
          <p:cNvSpPr txBox="1"/>
          <p:nvPr/>
        </p:nvSpPr>
        <p:spPr>
          <a:xfrm>
            <a:off x="2314651" y="2185672"/>
            <a:ext cx="1370491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63" dirty="0">
                <a:solidFill>
                  <a:schemeClr val="bg1"/>
                </a:solidFill>
                <a:latin typeface="Exo 2 Semi Bold" panose="00000700000000000000" pitchFamily="50" charset="0"/>
              </a:rPr>
              <a:t>Holding</a:t>
            </a:r>
          </a:p>
          <a:p>
            <a:pPr algn="ctr"/>
            <a:r>
              <a:rPr lang="pt-BR" sz="1463" dirty="0">
                <a:solidFill>
                  <a:schemeClr val="bg1"/>
                </a:solidFill>
                <a:latin typeface="Exo 2 Semi Bold" panose="00000700000000000000" pitchFamily="50" charset="0"/>
              </a:rPr>
              <a:t>Regional 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C1E5B58-6B5C-4B18-9138-4D8CCB48676B}"/>
              </a:ext>
            </a:extLst>
          </p:cNvPr>
          <p:cNvSpPr txBox="1"/>
          <p:nvPr/>
        </p:nvSpPr>
        <p:spPr>
          <a:xfrm>
            <a:off x="3754116" y="2185672"/>
            <a:ext cx="1370491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63" dirty="0">
                <a:solidFill>
                  <a:schemeClr val="bg1"/>
                </a:solidFill>
                <a:latin typeface="Exo 2 Semi Bold" panose="00000700000000000000" pitchFamily="50" charset="0"/>
              </a:rPr>
              <a:t>Holding</a:t>
            </a:r>
          </a:p>
          <a:p>
            <a:pPr algn="ctr"/>
            <a:r>
              <a:rPr lang="pt-BR" sz="1463" dirty="0">
                <a:solidFill>
                  <a:schemeClr val="bg1"/>
                </a:solidFill>
                <a:latin typeface="Exo 2 Semi Bold" panose="00000700000000000000" pitchFamily="50" charset="0"/>
              </a:rPr>
              <a:t>Regional 2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0C0B7A7-C363-4CDB-920D-730ECF8660A1}"/>
              </a:ext>
            </a:extLst>
          </p:cNvPr>
          <p:cNvSpPr txBox="1"/>
          <p:nvPr/>
        </p:nvSpPr>
        <p:spPr>
          <a:xfrm>
            <a:off x="5090161" y="2185672"/>
            <a:ext cx="1370491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63" dirty="0">
                <a:solidFill>
                  <a:schemeClr val="bg1"/>
                </a:solidFill>
                <a:latin typeface="Exo 2 Semi Bold" panose="00000700000000000000" pitchFamily="50" charset="0"/>
              </a:rPr>
              <a:t>Holding</a:t>
            </a:r>
          </a:p>
          <a:p>
            <a:pPr algn="ctr"/>
            <a:r>
              <a:rPr lang="pt-BR" sz="1463" dirty="0">
                <a:solidFill>
                  <a:schemeClr val="bg1"/>
                </a:solidFill>
                <a:latin typeface="Exo 2 Semi Bold" panose="00000700000000000000" pitchFamily="50" charset="0"/>
              </a:rPr>
              <a:t>Regional 3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3B55B90-7E0E-414D-9CFD-61D598554722}"/>
              </a:ext>
            </a:extLst>
          </p:cNvPr>
          <p:cNvSpPr txBox="1"/>
          <p:nvPr/>
        </p:nvSpPr>
        <p:spPr>
          <a:xfrm>
            <a:off x="6512403" y="2185672"/>
            <a:ext cx="1370491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63" dirty="0">
                <a:solidFill>
                  <a:schemeClr val="bg1"/>
                </a:solidFill>
                <a:latin typeface="Exo 2 Semi Bold" panose="00000700000000000000" pitchFamily="50" charset="0"/>
              </a:rPr>
              <a:t>Holding</a:t>
            </a:r>
          </a:p>
          <a:p>
            <a:pPr algn="ctr"/>
            <a:r>
              <a:rPr lang="pt-BR" sz="1463" dirty="0">
                <a:solidFill>
                  <a:schemeClr val="bg1"/>
                </a:solidFill>
                <a:latin typeface="Exo 2 Semi Bold" panose="00000700000000000000" pitchFamily="50" charset="0"/>
              </a:rPr>
              <a:t>Regional 4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632E26F-5F01-493D-985D-128C9CFF5FF9}"/>
              </a:ext>
            </a:extLst>
          </p:cNvPr>
          <p:cNvSpPr txBox="1"/>
          <p:nvPr/>
        </p:nvSpPr>
        <p:spPr>
          <a:xfrm>
            <a:off x="4260324" y="3566959"/>
            <a:ext cx="1728565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50" dirty="0">
                <a:solidFill>
                  <a:schemeClr val="bg1"/>
                </a:solidFill>
                <a:latin typeface="Exo 2 Semi Bold" panose="00000700000000000000" pitchFamily="50" charset="0"/>
              </a:rPr>
              <a:t>FIP 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latin typeface="Exo 2 Semi Bold" panose="00000700000000000000" pitchFamily="50" charset="0"/>
              </a:rPr>
              <a:t>ASSESPRO NACIONAL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A833F47-3C9D-460E-827C-20F76BD5240B}"/>
              </a:ext>
            </a:extLst>
          </p:cNvPr>
          <p:cNvSpPr txBox="1"/>
          <p:nvPr/>
        </p:nvSpPr>
        <p:spPr>
          <a:xfrm>
            <a:off x="2465374" y="3971203"/>
            <a:ext cx="1370491" cy="61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38" dirty="0">
                <a:solidFill>
                  <a:schemeClr val="bg1"/>
                </a:solidFill>
                <a:latin typeface="Exo 2 Semi Bold" panose="00000700000000000000" pitchFamily="50" charset="0"/>
              </a:rPr>
              <a:t>Assespro</a:t>
            </a:r>
          </a:p>
          <a:p>
            <a:pPr algn="ctr"/>
            <a:r>
              <a:rPr lang="pt-BR" sz="1138" dirty="0">
                <a:solidFill>
                  <a:schemeClr val="bg1"/>
                </a:solidFill>
                <a:latin typeface="Exo 2 Semi Bold" panose="00000700000000000000" pitchFamily="50" charset="0"/>
              </a:rPr>
              <a:t>Consultoria</a:t>
            </a:r>
          </a:p>
          <a:p>
            <a:pPr algn="ctr"/>
            <a:r>
              <a:rPr lang="pt-BR" sz="1138" dirty="0">
                <a:solidFill>
                  <a:schemeClr val="bg1"/>
                </a:solidFill>
                <a:latin typeface="Exo 2 Semi Bold" panose="00000700000000000000" pitchFamily="50" charset="0"/>
              </a:rPr>
              <a:t>Estratégica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F267F19-4300-4708-A8F6-1DD510E0013A}"/>
              </a:ext>
            </a:extLst>
          </p:cNvPr>
          <p:cNvSpPr txBox="1"/>
          <p:nvPr/>
        </p:nvSpPr>
        <p:spPr>
          <a:xfrm>
            <a:off x="4404915" y="4948421"/>
            <a:ext cx="1370491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63" dirty="0">
                <a:solidFill>
                  <a:schemeClr val="bg1"/>
                </a:solidFill>
                <a:latin typeface="Exo 2 Semi Bold" panose="00000700000000000000" pitchFamily="50" charset="0"/>
              </a:rPr>
              <a:t>Targets/</a:t>
            </a:r>
          </a:p>
          <a:p>
            <a:pPr algn="ctr"/>
            <a:r>
              <a:rPr lang="pt-BR" sz="1463" dirty="0">
                <a:solidFill>
                  <a:schemeClr val="bg1"/>
                </a:solidFill>
                <a:latin typeface="Exo 2 Semi Bold" panose="00000700000000000000" pitchFamily="50" charset="0"/>
              </a:rPr>
              <a:t>Investidas</a:t>
            </a:r>
          </a:p>
        </p:txBody>
      </p:sp>
      <p:pic>
        <p:nvPicPr>
          <p:cNvPr id="15" name="Imagem 14" descr="Uma imagem contendo texto, placar&#10;&#10;Descrição gerada automaticamente">
            <a:extLst>
              <a:ext uri="{FF2B5EF4-FFF2-40B4-BE49-F238E27FC236}">
                <a16:creationId xmlns:a16="http://schemas.microsoft.com/office/drawing/2014/main" id="{93F0D322-2459-4F0C-A01D-34D14553D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66" y="2430344"/>
            <a:ext cx="8238782" cy="391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07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7DB132F-A533-4A96-B04C-6315DF4C5450}"/>
              </a:ext>
            </a:extLst>
          </p:cNvPr>
          <p:cNvSpPr/>
          <p:nvPr/>
        </p:nvSpPr>
        <p:spPr>
          <a:xfrm>
            <a:off x="1760785" y="2147932"/>
            <a:ext cx="50334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Exo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 Assespro Nacional tem o propósito de promover o desenvolvimento da sociedade com aplicação de inovação e tecnologia, por este motivo apoiará e incentivará, através de suas Regionais, a constituição de Grupos de Investimentos formados por suas associadas. </a:t>
            </a:r>
          </a:p>
          <a:p>
            <a:endParaRPr lang="pt-BR" dirty="0">
              <a:latin typeface="Exo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dirty="0">
                <a:latin typeface="Exo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O objetivo é  criar uma FIP (Fundo de Investimento em Participação) onde a Assespro é  a estruturadora, para incentivar uma faixa de empresa que está na lacuna entre o Investimento Anjo (R$100 mil) e (R$1 milhão) e outros fundos,  como o </a:t>
            </a:r>
            <a:r>
              <a:rPr lang="pt-BR" dirty="0" err="1">
                <a:latin typeface="Exo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Criatec</a:t>
            </a:r>
            <a:r>
              <a:rPr lang="pt-BR" dirty="0">
                <a:latin typeface="Exo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. </a:t>
            </a:r>
          </a:p>
        </p:txBody>
      </p:sp>
      <p:pic>
        <p:nvPicPr>
          <p:cNvPr id="6" name="Imagem 5" descr="Uma imagem contendo relógio, desenho, placa&#10;&#10;Descrição gerada automaticamente">
            <a:extLst>
              <a:ext uri="{FF2B5EF4-FFF2-40B4-BE49-F238E27FC236}">
                <a16:creationId xmlns:a16="http://schemas.microsoft.com/office/drawing/2014/main" id="{D498C561-FB3D-4427-8224-0A515CC1C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7" y="899557"/>
            <a:ext cx="4455144" cy="766869"/>
          </a:xfrm>
          <a:prstGeom prst="rect">
            <a:avLst/>
          </a:prstGeom>
        </p:spPr>
      </p:pic>
      <p:pic>
        <p:nvPicPr>
          <p:cNvPr id="8" name="Imagem 7" descr="Uma imagem contendo placar, atletismo, quarto&#10;&#10;Descrição gerada automaticamente">
            <a:extLst>
              <a:ext uri="{FF2B5EF4-FFF2-40B4-BE49-F238E27FC236}">
                <a16:creationId xmlns:a16="http://schemas.microsoft.com/office/drawing/2014/main" id="{6AB3BDD9-B1CD-466D-9D67-17C2976AF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211" y="1982969"/>
            <a:ext cx="5397789" cy="487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9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DB27235-4317-4E6F-88B5-A929564B5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746" y="2348919"/>
            <a:ext cx="3739750" cy="373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ADBC3E2-F1B1-4C83-A2FB-C11819F6E9BD}"/>
              </a:ext>
            </a:extLst>
          </p:cNvPr>
          <p:cNvSpPr/>
          <p:nvPr/>
        </p:nvSpPr>
        <p:spPr>
          <a:xfrm>
            <a:off x="1683990" y="3064632"/>
            <a:ext cx="5539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Exo" panose="00000500000000000000" pitchFamily="2" charset="0"/>
              </a:rPr>
              <a:t>A Lei Geral de Proteção de Dados, primeiro congresso realizado no Brasil com 40.000 inscritos, depois de acompanhar todos os passos da tramitação, estamos preparando o mercado para ficar por dentro dos direitos fundamentais de liberdade e privacidade.</a:t>
            </a:r>
          </a:p>
          <a:p>
            <a:endParaRPr lang="pt-BR" dirty="0">
              <a:latin typeface="Exo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Exo" panose="00000500000000000000" pitchFamily="2" charset="0"/>
              </a:rPr>
              <a:t>1º Congresso LGPD – 23 e 24 de outubro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Exo" panose="00000500000000000000" pitchFamily="2" charset="0"/>
              </a:rPr>
              <a:t>EAD para Certificação DPO (Data </a:t>
            </a:r>
            <a:r>
              <a:rPr lang="pt-BR" dirty="0" err="1">
                <a:latin typeface="Exo" panose="00000500000000000000" pitchFamily="2" charset="0"/>
              </a:rPr>
              <a:t>Protection</a:t>
            </a:r>
            <a:r>
              <a:rPr lang="pt-BR" dirty="0">
                <a:latin typeface="Exo" panose="00000500000000000000" pitchFamily="2" charset="0"/>
              </a:rPr>
              <a:t> Officer)</a:t>
            </a:r>
          </a:p>
        </p:txBody>
      </p:sp>
      <p:pic>
        <p:nvPicPr>
          <p:cNvPr id="6" name="Imagem 5" descr="Uma imagem contendo placa, placar, desenho, camisa&#10;&#10;Descrição gerada automaticamente">
            <a:extLst>
              <a:ext uri="{FF2B5EF4-FFF2-40B4-BE49-F238E27FC236}">
                <a16:creationId xmlns:a16="http://schemas.microsoft.com/office/drawing/2014/main" id="{EB961A2D-66AE-4E0C-90DD-7D6C51A0C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4" y="640301"/>
            <a:ext cx="2218622" cy="18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36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B617718-7671-4967-BFD4-0E87AA833BD8}"/>
              </a:ext>
            </a:extLst>
          </p:cNvPr>
          <p:cNvSpPr txBox="1"/>
          <p:nvPr/>
        </p:nvSpPr>
        <p:spPr>
          <a:xfrm>
            <a:off x="2314651" y="2185672"/>
            <a:ext cx="1370491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63" dirty="0">
                <a:solidFill>
                  <a:schemeClr val="bg1"/>
                </a:solidFill>
                <a:latin typeface="Exo 2 Semi Bold" panose="00000700000000000000" pitchFamily="50" charset="0"/>
              </a:rPr>
              <a:t>Holding</a:t>
            </a:r>
          </a:p>
          <a:p>
            <a:pPr algn="ctr"/>
            <a:r>
              <a:rPr lang="pt-BR" sz="1463" dirty="0">
                <a:solidFill>
                  <a:schemeClr val="bg1"/>
                </a:solidFill>
                <a:latin typeface="Exo 2 Semi Bold" panose="00000700000000000000" pitchFamily="50" charset="0"/>
              </a:rPr>
              <a:t>Regional 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C1E5B58-6B5C-4B18-9138-4D8CCB48676B}"/>
              </a:ext>
            </a:extLst>
          </p:cNvPr>
          <p:cNvSpPr txBox="1"/>
          <p:nvPr/>
        </p:nvSpPr>
        <p:spPr>
          <a:xfrm>
            <a:off x="3754116" y="2185672"/>
            <a:ext cx="1370491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63" dirty="0">
                <a:solidFill>
                  <a:schemeClr val="bg1"/>
                </a:solidFill>
                <a:latin typeface="Exo 2 Semi Bold" panose="00000700000000000000" pitchFamily="50" charset="0"/>
              </a:rPr>
              <a:t>Holding</a:t>
            </a:r>
          </a:p>
          <a:p>
            <a:pPr algn="ctr"/>
            <a:r>
              <a:rPr lang="pt-BR" sz="1463" dirty="0">
                <a:solidFill>
                  <a:schemeClr val="bg1"/>
                </a:solidFill>
                <a:latin typeface="Exo 2 Semi Bold" panose="00000700000000000000" pitchFamily="50" charset="0"/>
              </a:rPr>
              <a:t>Regional 2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0C0B7A7-C363-4CDB-920D-730ECF8660A1}"/>
              </a:ext>
            </a:extLst>
          </p:cNvPr>
          <p:cNvSpPr txBox="1"/>
          <p:nvPr/>
        </p:nvSpPr>
        <p:spPr>
          <a:xfrm>
            <a:off x="5090161" y="2185672"/>
            <a:ext cx="1370491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63" dirty="0">
                <a:solidFill>
                  <a:schemeClr val="bg1"/>
                </a:solidFill>
                <a:latin typeface="Exo 2 Semi Bold" panose="00000700000000000000" pitchFamily="50" charset="0"/>
              </a:rPr>
              <a:t>Holding</a:t>
            </a:r>
          </a:p>
          <a:p>
            <a:pPr algn="ctr"/>
            <a:r>
              <a:rPr lang="pt-BR" sz="1463" dirty="0">
                <a:solidFill>
                  <a:schemeClr val="bg1"/>
                </a:solidFill>
                <a:latin typeface="Exo 2 Semi Bold" panose="00000700000000000000" pitchFamily="50" charset="0"/>
              </a:rPr>
              <a:t>Regional 3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3B55B90-7E0E-414D-9CFD-61D598554722}"/>
              </a:ext>
            </a:extLst>
          </p:cNvPr>
          <p:cNvSpPr txBox="1"/>
          <p:nvPr/>
        </p:nvSpPr>
        <p:spPr>
          <a:xfrm>
            <a:off x="6512403" y="2185672"/>
            <a:ext cx="1370491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63" dirty="0">
                <a:solidFill>
                  <a:schemeClr val="bg1"/>
                </a:solidFill>
                <a:latin typeface="Exo 2 Semi Bold" panose="00000700000000000000" pitchFamily="50" charset="0"/>
              </a:rPr>
              <a:t>Holding</a:t>
            </a:r>
          </a:p>
          <a:p>
            <a:pPr algn="ctr"/>
            <a:r>
              <a:rPr lang="pt-BR" sz="1463" dirty="0">
                <a:solidFill>
                  <a:schemeClr val="bg1"/>
                </a:solidFill>
                <a:latin typeface="Exo 2 Semi Bold" panose="00000700000000000000" pitchFamily="50" charset="0"/>
              </a:rPr>
              <a:t>Regional 4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632E26F-5F01-493D-985D-128C9CFF5FF9}"/>
              </a:ext>
            </a:extLst>
          </p:cNvPr>
          <p:cNvSpPr txBox="1"/>
          <p:nvPr/>
        </p:nvSpPr>
        <p:spPr>
          <a:xfrm>
            <a:off x="4260324" y="3566959"/>
            <a:ext cx="1728565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50" dirty="0">
                <a:solidFill>
                  <a:schemeClr val="bg1"/>
                </a:solidFill>
                <a:latin typeface="Exo 2 Semi Bold" panose="00000700000000000000" pitchFamily="50" charset="0"/>
              </a:rPr>
              <a:t>FIP 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latin typeface="Exo 2 Semi Bold" panose="00000700000000000000" pitchFamily="50" charset="0"/>
              </a:rPr>
              <a:t>ASSESPRO NACIONAL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A833F47-3C9D-460E-827C-20F76BD5240B}"/>
              </a:ext>
            </a:extLst>
          </p:cNvPr>
          <p:cNvSpPr txBox="1"/>
          <p:nvPr/>
        </p:nvSpPr>
        <p:spPr>
          <a:xfrm>
            <a:off x="2465374" y="3971203"/>
            <a:ext cx="1370491" cy="61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38" dirty="0">
                <a:solidFill>
                  <a:schemeClr val="bg1"/>
                </a:solidFill>
                <a:latin typeface="Exo 2 Semi Bold" panose="00000700000000000000" pitchFamily="50" charset="0"/>
              </a:rPr>
              <a:t>Assespro</a:t>
            </a:r>
          </a:p>
          <a:p>
            <a:pPr algn="ctr"/>
            <a:r>
              <a:rPr lang="pt-BR" sz="1138" dirty="0">
                <a:solidFill>
                  <a:schemeClr val="bg1"/>
                </a:solidFill>
                <a:latin typeface="Exo 2 Semi Bold" panose="00000700000000000000" pitchFamily="50" charset="0"/>
              </a:rPr>
              <a:t>Consultoria</a:t>
            </a:r>
          </a:p>
          <a:p>
            <a:pPr algn="ctr"/>
            <a:r>
              <a:rPr lang="pt-BR" sz="1138" dirty="0">
                <a:solidFill>
                  <a:schemeClr val="bg1"/>
                </a:solidFill>
                <a:latin typeface="Exo 2 Semi Bold" panose="00000700000000000000" pitchFamily="50" charset="0"/>
              </a:rPr>
              <a:t>Estratégica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F267F19-4300-4708-A8F6-1DD510E0013A}"/>
              </a:ext>
            </a:extLst>
          </p:cNvPr>
          <p:cNvSpPr txBox="1"/>
          <p:nvPr/>
        </p:nvSpPr>
        <p:spPr>
          <a:xfrm>
            <a:off x="4404915" y="4948421"/>
            <a:ext cx="1370491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63" dirty="0">
                <a:solidFill>
                  <a:schemeClr val="bg1"/>
                </a:solidFill>
                <a:latin typeface="Exo 2 Semi Bold" panose="00000700000000000000" pitchFamily="50" charset="0"/>
              </a:rPr>
              <a:t>Targets/</a:t>
            </a:r>
          </a:p>
          <a:p>
            <a:pPr algn="ctr"/>
            <a:r>
              <a:rPr lang="pt-BR" sz="1463" dirty="0">
                <a:solidFill>
                  <a:schemeClr val="bg1"/>
                </a:solidFill>
                <a:latin typeface="Exo 2 Semi Bold" panose="00000700000000000000" pitchFamily="50" charset="0"/>
              </a:rPr>
              <a:t>Investidas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1F24348-4821-4FB3-A531-E5BEEDA23318}"/>
              </a:ext>
            </a:extLst>
          </p:cNvPr>
          <p:cNvSpPr txBox="1"/>
          <p:nvPr/>
        </p:nvSpPr>
        <p:spPr>
          <a:xfrm>
            <a:off x="1348378" y="3094040"/>
            <a:ext cx="91112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Exo "/>
              </a:rPr>
              <a:t>Em 2019, a entidade criou o Conselho de Inteligência Jurídica especializado no setor de tecnologia da informação e comunicação, com o objetivo de gerar e debater medidas legais e estratégicas que visem o aprimoramento do marco regulatório do segmento. </a:t>
            </a:r>
          </a:p>
          <a:p>
            <a:endParaRPr lang="pt-BR" dirty="0">
              <a:latin typeface="Exo "/>
            </a:endParaRPr>
          </a:p>
          <a:p>
            <a:r>
              <a:rPr lang="pt-BR" dirty="0">
                <a:latin typeface="Exo "/>
              </a:rPr>
              <a:t>O conselho é formado por um time de 12 advogados que coordenam grupos regionais e pela Vice-Presidência de Articulação Política da Federação.</a:t>
            </a:r>
          </a:p>
        </p:txBody>
      </p:sp>
      <p:pic>
        <p:nvPicPr>
          <p:cNvPr id="1026" name="Picture 2" descr="Assespro Nacional cria conselho de inteligência jurídica em TI – Assespro-RS">
            <a:extLst>
              <a:ext uri="{FF2B5EF4-FFF2-40B4-BE49-F238E27FC236}">
                <a16:creationId xmlns:a16="http://schemas.microsoft.com/office/drawing/2014/main" id="{84D873FC-C655-43BC-BD32-2F956201B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6222"/>
            <a:ext cx="48768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257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9A3FB44-B7BA-4506-A801-51CB7E72790D}"/>
              </a:ext>
            </a:extLst>
          </p:cNvPr>
          <p:cNvSpPr/>
          <p:nvPr/>
        </p:nvSpPr>
        <p:spPr>
          <a:xfrm>
            <a:off x="1306105" y="1459785"/>
            <a:ext cx="4953000" cy="9627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pt-BR" sz="2400" b="1" dirty="0">
                <a:solidFill>
                  <a:srgbClr val="FF0000"/>
                </a:solidFill>
                <a:latin typeface="Exo 2 Extra Bold" panose="00000900000000000000" pitchFamily="50" charset="0"/>
                <a:ea typeface="Times New Roman" panose="02020603050405020304" pitchFamily="18" charset="0"/>
              </a:rPr>
              <a:t>PRESIDENTE</a:t>
            </a:r>
            <a:endParaRPr lang="pt-BR" sz="2000" dirty="0">
              <a:solidFill>
                <a:srgbClr val="FF0000"/>
              </a:solidFill>
              <a:latin typeface="Exo 2 Extra Bold" panose="00000900000000000000" pitchFamily="50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pt-BR" sz="3200" dirty="0">
                <a:solidFill>
                  <a:schemeClr val="accent1">
                    <a:lumMod val="75000"/>
                  </a:schemeClr>
                </a:solidFill>
                <a:latin typeface="Exo 2 Semi Bold" panose="00000700000000000000" pitchFamily="50" charset="0"/>
                <a:ea typeface="Times New Roman" panose="02020603050405020304" pitchFamily="18" charset="0"/>
              </a:rPr>
              <a:t>Italo Nogueira</a:t>
            </a:r>
            <a:endParaRPr lang="pt-BR" sz="3200" dirty="0">
              <a:solidFill>
                <a:schemeClr val="accent1">
                  <a:lumMod val="75000"/>
                </a:schemeClr>
              </a:solidFill>
              <a:latin typeface="Exo 2 Semi Bold" panose="00000700000000000000" pitchFamily="50" charset="0"/>
              <a:ea typeface="Calibri" panose="020F050202020403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AB8929F-C4F8-4AC0-8245-2B707277FFFF}"/>
              </a:ext>
            </a:extLst>
          </p:cNvPr>
          <p:cNvSpPr/>
          <p:nvPr/>
        </p:nvSpPr>
        <p:spPr>
          <a:xfrm>
            <a:off x="6616294" y="2616678"/>
            <a:ext cx="4953000" cy="20088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pt-BR" sz="1463" b="1" dirty="0">
                <a:solidFill>
                  <a:srgbClr val="FF0000"/>
                </a:solidFill>
                <a:latin typeface="Exo 2 Extra Bold" panose="00000900000000000000" pitchFamily="50" charset="0"/>
                <a:ea typeface="Times New Roman" panose="02020603050405020304" pitchFamily="18" charset="0"/>
              </a:rPr>
              <a:t>VICE-PRESIDENTE DE COMUNICAÇÃO</a:t>
            </a:r>
            <a:endParaRPr lang="pt-BR" sz="1463" dirty="0">
              <a:solidFill>
                <a:srgbClr val="FF0000"/>
              </a:solidFill>
              <a:latin typeface="Exo 2 Extra Bold" panose="00000900000000000000" pitchFamily="50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pt-BR" sz="1463" dirty="0">
                <a:solidFill>
                  <a:schemeClr val="accent1">
                    <a:lumMod val="75000"/>
                  </a:schemeClr>
                </a:solidFill>
                <a:latin typeface="Exo SemiBold" panose="00000700000000000000" pitchFamily="2" charset="0"/>
                <a:ea typeface="Times New Roman" panose="02020603050405020304" pitchFamily="18" charset="0"/>
              </a:rPr>
              <a:t>Kássia Alcântara</a:t>
            </a:r>
            <a:endParaRPr lang="pt-BR" sz="1463" dirty="0">
              <a:solidFill>
                <a:schemeClr val="accent1">
                  <a:lumMod val="75000"/>
                </a:schemeClr>
              </a:solidFill>
              <a:latin typeface="Exo SemiBold" panose="00000700000000000000" pitchFamily="2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pt-BR" sz="146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1463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pt-BR" sz="1463" b="1" dirty="0">
                <a:solidFill>
                  <a:srgbClr val="FF0000"/>
                </a:solidFill>
                <a:latin typeface="Exo 2 Extra Bold" panose="00000900000000000000" pitchFamily="50" charset="0"/>
                <a:ea typeface="Times New Roman" panose="02020603050405020304" pitchFamily="18" charset="0"/>
              </a:rPr>
              <a:t>VICE-PRESIDENTE DE MARKETING E EVENTOS</a:t>
            </a:r>
            <a:endParaRPr lang="pt-BR" sz="1463" dirty="0">
              <a:solidFill>
                <a:srgbClr val="FF0000"/>
              </a:solidFill>
              <a:latin typeface="Exo 2 Extra Bold" panose="00000900000000000000" pitchFamily="50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pt-BR" sz="1463" dirty="0">
                <a:solidFill>
                  <a:schemeClr val="accent1">
                    <a:lumMod val="75000"/>
                  </a:schemeClr>
                </a:solidFill>
                <a:latin typeface="Exo SemiBold" panose="00000700000000000000" pitchFamily="2" charset="0"/>
                <a:ea typeface="Times New Roman" panose="02020603050405020304" pitchFamily="18" charset="0"/>
              </a:rPr>
              <a:t>Adriano </a:t>
            </a:r>
            <a:r>
              <a:rPr lang="pt-BR" sz="1463" dirty="0" err="1">
                <a:solidFill>
                  <a:schemeClr val="accent1">
                    <a:lumMod val="75000"/>
                  </a:schemeClr>
                </a:solidFill>
                <a:latin typeface="Exo SemiBold" panose="00000700000000000000" pitchFamily="2" charset="0"/>
                <a:ea typeface="Times New Roman" panose="02020603050405020304" pitchFamily="18" charset="0"/>
              </a:rPr>
              <a:t>Kryzyu</a:t>
            </a:r>
            <a:endParaRPr lang="pt-BR" sz="1463" dirty="0">
              <a:solidFill>
                <a:schemeClr val="accent1">
                  <a:lumMod val="75000"/>
                </a:schemeClr>
              </a:solidFill>
              <a:latin typeface="Exo SemiBold" panose="00000700000000000000" pitchFamily="2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pt-BR" sz="146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1463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pt-BR" sz="1463" b="1" dirty="0">
                <a:solidFill>
                  <a:srgbClr val="FF0000"/>
                </a:solidFill>
                <a:latin typeface="Exo 2 Extra Bold" panose="00000900000000000000" pitchFamily="50" charset="0"/>
                <a:ea typeface="Times New Roman" panose="02020603050405020304" pitchFamily="18" charset="0"/>
              </a:rPr>
              <a:t>VICE-PRESIDENTE DE RELAÇÕES INTERNACIONAIS</a:t>
            </a:r>
            <a:endParaRPr lang="pt-BR" sz="1463" dirty="0">
              <a:solidFill>
                <a:srgbClr val="FF0000"/>
              </a:solidFill>
              <a:latin typeface="Exo 2 Extra Bold" panose="00000900000000000000" pitchFamily="50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pt-BR" sz="1463" dirty="0">
                <a:solidFill>
                  <a:schemeClr val="accent1">
                    <a:lumMod val="75000"/>
                  </a:schemeClr>
                </a:solidFill>
                <a:latin typeface="Exo SemiBold" panose="00000700000000000000" pitchFamily="2" charset="0"/>
                <a:ea typeface="Times New Roman" panose="02020603050405020304" pitchFamily="18" charset="0"/>
              </a:rPr>
              <a:t>Robert Janssen</a:t>
            </a:r>
            <a:endParaRPr lang="pt-BR" sz="1463" dirty="0">
              <a:solidFill>
                <a:schemeClr val="accent1">
                  <a:lumMod val="75000"/>
                </a:schemeClr>
              </a:solidFill>
              <a:latin typeface="Exo SemiBold" panose="000007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70D5C94-7C38-41CC-B7D1-72D6672F7580}"/>
              </a:ext>
            </a:extLst>
          </p:cNvPr>
          <p:cNvSpPr/>
          <p:nvPr/>
        </p:nvSpPr>
        <p:spPr>
          <a:xfrm>
            <a:off x="1876360" y="2607495"/>
            <a:ext cx="4468473" cy="3213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t-BR" sz="1463" b="1" dirty="0">
                <a:solidFill>
                  <a:srgbClr val="FF0000"/>
                </a:solidFill>
                <a:latin typeface="Exo 2 Extra Bold" panose="00000900000000000000" pitchFamily="50" charset="0"/>
                <a:ea typeface="Times New Roman" panose="02020603050405020304" pitchFamily="18" charset="0"/>
              </a:rPr>
              <a:t>VICE-PRESIDENTE DE ARTICULAÇÃO POLÍTICA</a:t>
            </a:r>
            <a:endParaRPr lang="pt-BR" sz="1463" dirty="0">
              <a:solidFill>
                <a:srgbClr val="FF0000"/>
              </a:solidFill>
              <a:latin typeface="Exo 2 Extra Bold" panose="00000900000000000000" pitchFamily="50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pt-BR" sz="1463" dirty="0">
                <a:solidFill>
                  <a:schemeClr val="accent1">
                    <a:lumMod val="75000"/>
                  </a:schemeClr>
                </a:solidFill>
                <a:latin typeface="Exo SemiBold" panose="00000700000000000000" pitchFamily="2" charset="0"/>
                <a:ea typeface="Times New Roman" panose="02020603050405020304" pitchFamily="18" charset="0"/>
              </a:rPr>
              <a:t>Christian Tadeu</a:t>
            </a:r>
          </a:p>
          <a:p>
            <a:pPr>
              <a:lnSpc>
                <a:spcPct val="107000"/>
              </a:lnSpc>
            </a:pPr>
            <a:r>
              <a:rPr lang="pt-BR" sz="146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1463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pt-BR" sz="1463" b="1" dirty="0">
                <a:solidFill>
                  <a:srgbClr val="FF0000"/>
                </a:solidFill>
                <a:latin typeface="Exo 2 Extra Bold" panose="00000900000000000000" pitchFamily="50" charset="0"/>
                <a:ea typeface="Times New Roman" panose="02020603050405020304" pitchFamily="18" charset="0"/>
              </a:rPr>
              <a:t>VICE-PRESIDENTE DE FINANÇAS E SUSTENTABILIDADE</a:t>
            </a:r>
            <a:endParaRPr lang="pt-BR" sz="1463" dirty="0">
              <a:solidFill>
                <a:srgbClr val="FF0000"/>
              </a:solidFill>
              <a:latin typeface="Exo 2 Extra Bold" panose="00000900000000000000" pitchFamily="50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pt-BR" sz="1463" dirty="0">
                <a:solidFill>
                  <a:schemeClr val="accent1">
                    <a:lumMod val="75000"/>
                  </a:schemeClr>
                </a:solidFill>
                <a:latin typeface="Exo SemiBold" panose="00000700000000000000" pitchFamily="2" charset="0"/>
                <a:ea typeface="Times New Roman" panose="02020603050405020304" pitchFamily="18" charset="0"/>
              </a:rPr>
              <a:t>Sandro </a:t>
            </a:r>
            <a:r>
              <a:rPr lang="pt-BR" sz="1463" dirty="0" err="1">
                <a:solidFill>
                  <a:schemeClr val="accent1">
                    <a:lumMod val="75000"/>
                  </a:schemeClr>
                </a:solidFill>
                <a:latin typeface="Exo SemiBold" panose="00000700000000000000" pitchFamily="2" charset="0"/>
                <a:ea typeface="Times New Roman" panose="02020603050405020304" pitchFamily="18" charset="0"/>
              </a:rPr>
              <a:t>Molés</a:t>
            </a:r>
            <a:endParaRPr lang="pt-BR" sz="1463" dirty="0">
              <a:solidFill>
                <a:schemeClr val="accent1">
                  <a:lumMod val="75000"/>
                </a:schemeClr>
              </a:solidFill>
              <a:latin typeface="Exo SemiBold" panose="00000700000000000000" pitchFamily="2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pt-BR" sz="146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1463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pt-BR" sz="1463" b="1" dirty="0">
                <a:solidFill>
                  <a:srgbClr val="FF0000"/>
                </a:solidFill>
                <a:latin typeface="Exo 2 Extra Bold" panose="00000900000000000000" pitchFamily="50" charset="0"/>
                <a:ea typeface="Times New Roman" panose="02020603050405020304" pitchFamily="18" charset="0"/>
              </a:rPr>
              <a:t>VICE-PRESIDENTE JURÍDICA</a:t>
            </a:r>
            <a:endParaRPr lang="pt-BR" sz="1463" dirty="0">
              <a:solidFill>
                <a:srgbClr val="FF0000"/>
              </a:solidFill>
              <a:latin typeface="Exo 2 Extra Bold" panose="00000900000000000000" pitchFamily="50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pt-BR" sz="1463" dirty="0">
                <a:solidFill>
                  <a:schemeClr val="accent1">
                    <a:lumMod val="75000"/>
                  </a:schemeClr>
                </a:solidFill>
                <a:latin typeface="Exo SemiBold" panose="00000700000000000000" pitchFamily="2" charset="0"/>
                <a:ea typeface="Times New Roman" panose="02020603050405020304" pitchFamily="18" charset="0"/>
              </a:rPr>
              <a:t>Letícia Batistela</a:t>
            </a:r>
          </a:p>
          <a:p>
            <a:pPr>
              <a:lnSpc>
                <a:spcPct val="107000"/>
              </a:lnSpc>
            </a:pPr>
            <a:endParaRPr lang="pt-BR" sz="1463" dirty="0">
              <a:solidFill>
                <a:schemeClr val="accent1">
                  <a:lumMod val="75000"/>
                </a:schemeClr>
              </a:solidFill>
              <a:latin typeface="Exo SemiBold" panose="00000700000000000000" pitchFamily="2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pt-BR" sz="1463" b="1" dirty="0">
                <a:solidFill>
                  <a:srgbClr val="FF0000"/>
                </a:solidFill>
                <a:latin typeface="Exo 2 Extra Bold" panose="00000900000000000000" pitchFamily="50" charset="0"/>
                <a:ea typeface="Times New Roman" panose="02020603050405020304" pitchFamily="18" charset="0"/>
              </a:rPr>
              <a:t>VICE-PRESIDENTE DE PLANEJAMENTO E GOVERNANÇA</a:t>
            </a:r>
            <a:endParaRPr lang="pt-BR" sz="1463" dirty="0">
              <a:solidFill>
                <a:srgbClr val="FF0000"/>
              </a:solidFill>
              <a:latin typeface="Exo 2 Extra Bold" panose="00000900000000000000" pitchFamily="50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pt-BR" sz="1463" dirty="0">
                <a:solidFill>
                  <a:schemeClr val="accent1">
                    <a:lumMod val="75000"/>
                  </a:schemeClr>
                </a:solidFill>
                <a:latin typeface="Exo SemiBold" panose="00000700000000000000" pitchFamily="2" charset="0"/>
                <a:ea typeface="Times New Roman" panose="02020603050405020304" pitchFamily="18" charset="0"/>
              </a:rPr>
              <a:t>Victor Kochella</a:t>
            </a:r>
            <a:endParaRPr lang="pt-BR" sz="1463" dirty="0">
              <a:solidFill>
                <a:schemeClr val="accent1">
                  <a:lumMod val="75000"/>
                </a:schemeClr>
              </a:solidFill>
              <a:latin typeface="Exo SemiBold" panose="00000700000000000000" pitchFamily="2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pt-BR" sz="1463" dirty="0">
              <a:solidFill>
                <a:schemeClr val="accent1">
                  <a:lumMod val="75000"/>
                </a:schemeClr>
              </a:solidFill>
              <a:latin typeface="Exo SemiBold" panose="00000700000000000000" pitchFamily="2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pt-BR" sz="1463" dirty="0">
              <a:solidFill>
                <a:schemeClr val="accent1">
                  <a:lumMod val="75000"/>
                </a:schemeClr>
              </a:solidFill>
              <a:latin typeface="Exo SemiBold" panose="00000700000000000000" pitchFamily="2" charset="0"/>
              <a:ea typeface="Calibri" panose="020F0502020204030204" pitchFamily="34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AD7E9D29-A829-4263-8865-67419A34327A}"/>
              </a:ext>
            </a:extLst>
          </p:cNvPr>
          <p:cNvCxnSpPr/>
          <p:nvPr/>
        </p:nvCxnSpPr>
        <p:spPr>
          <a:xfrm>
            <a:off x="6404756" y="2991775"/>
            <a:ext cx="0" cy="2201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926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0F1EDB9F-2630-470B-AA39-E793794D5463}"/>
              </a:ext>
            </a:extLst>
          </p:cNvPr>
          <p:cNvSpPr txBox="1">
            <a:spLocks/>
          </p:cNvSpPr>
          <p:nvPr/>
        </p:nvSpPr>
        <p:spPr>
          <a:xfrm>
            <a:off x="1252670" y="1089277"/>
            <a:ext cx="5002891" cy="1070120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Exo 2 Extra Bold" panose="000009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PL 317/2021</a:t>
            </a:r>
            <a:br>
              <a:rPr lang="pt-BR" b="1" dirty="0">
                <a:solidFill>
                  <a:schemeClr val="accent1">
                    <a:lumMod val="50000"/>
                  </a:schemeClr>
                </a:solidFill>
                <a:latin typeface="Exo 2 Extra Bold" panose="000009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b="1" dirty="0">
              <a:solidFill>
                <a:srgbClr val="FF0000"/>
              </a:solidFill>
              <a:latin typeface="Exo 2 Extra Bold" panose="00000900000000000000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617718-7671-4967-BFD4-0E87AA833BD8}"/>
              </a:ext>
            </a:extLst>
          </p:cNvPr>
          <p:cNvSpPr txBox="1"/>
          <p:nvPr/>
        </p:nvSpPr>
        <p:spPr>
          <a:xfrm>
            <a:off x="2314651" y="2185672"/>
            <a:ext cx="1370491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63" dirty="0">
                <a:solidFill>
                  <a:schemeClr val="bg1"/>
                </a:solidFill>
                <a:latin typeface="Exo 2 Semi Bold" panose="00000700000000000000" pitchFamily="50" charset="0"/>
              </a:rPr>
              <a:t>Holding</a:t>
            </a:r>
          </a:p>
          <a:p>
            <a:pPr algn="ctr"/>
            <a:r>
              <a:rPr lang="pt-BR" sz="1463" dirty="0">
                <a:solidFill>
                  <a:schemeClr val="bg1"/>
                </a:solidFill>
                <a:latin typeface="Exo 2 Semi Bold" panose="00000700000000000000" pitchFamily="50" charset="0"/>
              </a:rPr>
              <a:t>Regional 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C1E5B58-6B5C-4B18-9138-4D8CCB48676B}"/>
              </a:ext>
            </a:extLst>
          </p:cNvPr>
          <p:cNvSpPr txBox="1"/>
          <p:nvPr/>
        </p:nvSpPr>
        <p:spPr>
          <a:xfrm>
            <a:off x="3754116" y="2185672"/>
            <a:ext cx="1370491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63" dirty="0">
                <a:solidFill>
                  <a:schemeClr val="bg1"/>
                </a:solidFill>
                <a:latin typeface="Exo 2 Semi Bold" panose="00000700000000000000" pitchFamily="50" charset="0"/>
              </a:rPr>
              <a:t>Holding</a:t>
            </a:r>
          </a:p>
          <a:p>
            <a:pPr algn="ctr"/>
            <a:r>
              <a:rPr lang="pt-BR" sz="1463" dirty="0">
                <a:solidFill>
                  <a:schemeClr val="bg1"/>
                </a:solidFill>
                <a:latin typeface="Exo 2 Semi Bold" panose="00000700000000000000" pitchFamily="50" charset="0"/>
              </a:rPr>
              <a:t>Regional 2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0C0B7A7-C363-4CDB-920D-730ECF8660A1}"/>
              </a:ext>
            </a:extLst>
          </p:cNvPr>
          <p:cNvSpPr txBox="1"/>
          <p:nvPr/>
        </p:nvSpPr>
        <p:spPr>
          <a:xfrm>
            <a:off x="5090161" y="2185672"/>
            <a:ext cx="1370491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63" dirty="0">
                <a:solidFill>
                  <a:schemeClr val="bg1"/>
                </a:solidFill>
                <a:latin typeface="Exo 2 Semi Bold" panose="00000700000000000000" pitchFamily="50" charset="0"/>
              </a:rPr>
              <a:t>Holding</a:t>
            </a:r>
          </a:p>
          <a:p>
            <a:pPr algn="ctr"/>
            <a:r>
              <a:rPr lang="pt-BR" sz="1463" dirty="0">
                <a:solidFill>
                  <a:schemeClr val="bg1"/>
                </a:solidFill>
                <a:latin typeface="Exo 2 Semi Bold" panose="00000700000000000000" pitchFamily="50" charset="0"/>
              </a:rPr>
              <a:t>Regional 3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3B55B90-7E0E-414D-9CFD-61D598554722}"/>
              </a:ext>
            </a:extLst>
          </p:cNvPr>
          <p:cNvSpPr txBox="1"/>
          <p:nvPr/>
        </p:nvSpPr>
        <p:spPr>
          <a:xfrm>
            <a:off x="6512403" y="2185672"/>
            <a:ext cx="1370491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63" dirty="0">
                <a:solidFill>
                  <a:schemeClr val="bg1"/>
                </a:solidFill>
                <a:latin typeface="Exo 2 Semi Bold" panose="00000700000000000000" pitchFamily="50" charset="0"/>
              </a:rPr>
              <a:t>Holding</a:t>
            </a:r>
          </a:p>
          <a:p>
            <a:pPr algn="ctr"/>
            <a:r>
              <a:rPr lang="pt-BR" sz="1463" dirty="0">
                <a:solidFill>
                  <a:schemeClr val="bg1"/>
                </a:solidFill>
                <a:latin typeface="Exo 2 Semi Bold" panose="00000700000000000000" pitchFamily="50" charset="0"/>
              </a:rPr>
              <a:t>Regional 4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632E26F-5F01-493D-985D-128C9CFF5FF9}"/>
              </a:ext>
            </a:extLst>
          </p:cNvPr>
          <p:cNvSpPr txBox="1"/>
          <p:nvPr/>
        </p:nvSpPr>
        <p:spPr>
          <a:xfrm>
            <a:off x="4260324" y="3566959"/>
            <a:ext cx="1728565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50" dirty="0">
                <a:solidFill>
                  <a:schemeClr val="bg1"/>
                </a:solidFill>
                <a:latin typeface="Exo 2 Semi Bold" panose="00000700000000000000" pitchFamily="50" charset="0"/>
              </a:rPr>
              <a:t>FIP 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latin typeface="Exo 2 Semi Bold" panose="00000700000000000000" pitchFamily="50" charset="0"/>
              </a:rPr>
              <a:t>ASSESPRO NACIONAL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A833F47-3C9D-460E-827C-20F76BD5240B}"/>
              </a:ext>
            </a:extLst>
          </p:cNvPr>
          <p:cNvSpPr txBox="1"/>
          <p:nvPr/>
        </p:nvSpPr>
        <p:spPr>
          <a:xfrm>
            <a:off x="2465374" y="3971203"/>
            <a:ext cx="1370491" cy="61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38" dirty="0">
                <a:solidFill>
                  <a:schemeClr val="bg1"/>
                </a:solidFill>
                <a:latin typeface="Exo 2 Semi Bold" panose="00000700000000000000" pitchFamily="50" charset="0"/>
              </a:rPr>
              <a:t>Assespro</a:t>
            </a:r>
          </a:p>
          <a:p>
            <a:pPr algn="ctr"/>
            <a:r>
              <a:rPr lang="pt-BR" sz="1138" dirty="0">
                <a:solidFill>
                  <a:schemeClr val="bg1"/>
                </a:solidFill>
                <a:latin typeface="Exo 2 Semi Bold" panose="00000700000000000000" pitchFamily="50" charset="0"/>
              </a:rPr>
              <a:t>Consultoria</a:t>
            </a:r>
          </a:p>
          <a:p>
            <a:pPr algn="ctr"/>
            <a:r>
              <a:rPr lang="pt-BR" sz="1138" dirty="0">
                <a:solidFill>
                  <a:schemeClr val="bg1"/>
                </a:solidFill>
                <a:latin typeface="Exo 2 Semi Bold" panose="00000700000000000000" pitchFamily="50" charset="0"/>
              </a:rPr>
              <a:t>Estratégica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F267F19-4300-4708-A8F6-1DD510E0013A}"/>
              </a:ext>
            </a:extLst>
          </p:cNvPr>
          <p:cNvSpPr txBox="1"/>
          <p:nvPr/>
        </p:nvSpPr>
        <p:spPr>
          <a:xfrm>
            <a:off x="4404915" y="4948421"/>
            <a:ext cx="1370491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63" dirty="0">
                <a:solidFill>
                  <a:schemeClr val="bg1"/>
                </a:solidFill>
                <a:latin typeface="Exo 2 Semi Bold" panose="00000700000000000000" pitchFamily="50" charset="0"/>
              </a:rPr>
              <a:t>Targets/</a:t>
            </a:r>
          </a:p>
          <a:p>
            <a:pPr algn="ctr"/>
            <a:r>
              <a:rPr lang="pt-BR" sz="1463" dirty="0">
                <a:solidFill>
                  <a:schemeClr val="bg1"/>
                </a:solidFill>
                <a:latin typeface="Exo 2 Semi Bold" panose="00000700000000000000" pitchFamily="50" charset="0"/>
              </a:rPr>
              <a:t>Investidas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2862AE8-CD1C-4E04-983E-63A93A747DD8}"/>
              </a:ext>
            </a:extLst>
          </p:cNvPr>
          <p:cNvSpPr txBox="1"/>
          <p:nvPr/>
        </p:nvSpPr>
        <p:spPr>
          <a:xfrm>
            <a:off x="1196263" y="1803393"/>
            <a:ext cx="979947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Exo"/>
              </a:rPr>
              <a:t>Apoiamos a discussão e a aprovação do projeto, na expectativa que a nova tenha impacto transformador na política de governo digital brasileira, acelerando sua implementação com a participação cada vez maior do setor privado.</a:t>
            </a:r>
          </a:p>
          <a:p>
            <a:endParaRPr lang="pt-BR" dirty="0">
              <a:latin typeface="Exo"/>
            </a:endParaRPr>
          </a:p>
          <a:p>
            <a:r>
              <a:rPr lang="pt-BR" dirty="0">
                <a:latin typeface="Exo"/>
              </a:rPr>
              <a:t>Atuação pelo veto ao § 3º do artigo 29 </a:t>
            </a:r>
          </a:p>
          <a:p>
            <a:endParaRPr lang="pt-BR" dirty="0">
              <a:latin typeface="Exo"/>
            </a:endParaRPr>
          </a:p>
          <a:p>
            <a:r>
              <a:rPr lang="pt-BR" dirty="0">
                <a:latin typeface="Exo"/>
              </a:rPr>
              <a:t>O dispositivo previa a cobrança pelos órgãos do governo sobre a disponibilização de dados públicos, com perspectiva de impactos negativos:</a:t>
            </a:r>
          </a:p>
          <a:p>
            <a:endParaRPr lang="pt-BR" dirty="0">
              <a:latin typeface="Ex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Exo"/>
              </a:rPr>
              <a:t>Inviabilizar a estratégia de expansão do governo digital (empresas iriam buscar soluções mais baratas e de maior custo para o próprio Governo);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Exo"/>
              </a:rPr>
              <a:t>Maior custo para os cidadãos- Alto pedágio para a fase inicial de desenvolvimento de empresas nascentes no setor.</a:t>
            </a:r>
          </a:p>
        </p:txBody>
      </p:sp>
    </p:spTree>
    <p:extLst>
      <p:ext uri="{BB962C8B-B14F-4D97-AF65-F5344CB8AC3E}">
        <p14:creationId xmlns:p14="http://schemas.microsoft.com/office/powerpoint/2010/main" val="981067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724211F-1835-4C84-8935-3FD6254AC7F8}"/>
              </a:ext>
            </a:extLst>
          </p:cNvPr>
          <p:cNvSpPr txBox="1"/>
          <p:nvPr/>
        </p:nvSpPr>
        <p:spPr>
          <a:xfrm>
            <a:off x="1434146" y="2321004"/>
            <a:ext cx="44983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i="1" dirty="0">
                <a:solidFill>
                  <a:srgbClr val="FF0000"/>
                </a:solidFill>
                <a:latin typeface="Exo 2 Semi Bold" panose="00000700000000000000" pitchFamily="50" charset="0"/>
              </a:rPr>
              <a:t>OBRIGADO!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423A5B1-573B-480A-8C5D-61CFE5927A4B}"/>
              </a:ext>
            </a:extLst>
          </p:cNvPr>
          <p:cNvSpPr txBox="1"/>
          <p:nvPr/>
        </p:nvSpPr>
        <p:spPr>
          <a:xfrm>
            <a:off x="1434146" y="3429000"/>
            <a:ext cx="4661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Exo 2 Semi Bold" panose="00000700000000000000" pitchFamily="50" charset="0"/>
              </a:rPr>
              <a:t>Italo Nogueira</a:t>
            </a:r>
          </a:p>
          <a:p>
            <a:r>
              <a:rPr lang="pt-BR" sz="2400" dirty="0">
                <a:latin typeface="Exo 2 Semi Bold" panose="00000700000000000000" pitchFamily="50" charset="0"/>
              </a:rPr>
              <a:t>italo.nogueira@assespro.org.br</a:t>
            </a:r>
          </a:p>
        </p:txBody>
      </p:sp>
    </p:spTree>
    <p:extLst>
      <p:ext uri="{BB962C8B-B14F-4D97-AF65-F5344CB8AC3E}">
        <p14:creationId xmlns:p14="http://schemas.microsoft.com/office/powerpoint/2010/main" val="158703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clip-art&#10;&#10;Descrição gerada automaticamente">
            <a:extLst>
              <a:ext uri="{FF2B5EF4-FFF2-40B4-BE49-F238E27FC236}">
                <a16:creationId xmlns:a16="http://schemas.microsoft.com/office/drawing/2014/main" id="{A97EC826-7403-4C9E-A4C4-079D3E110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395" y="1988836"/>
            <a:ext cx="1623946" cy="136999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03D9ED6-10A4-4C58-A4CE-7CE66143A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36" y="1918665"/>
            <a:ext cx="1637312" cy="151033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694DE4B-2F52-4CBA-8F45-47A59276E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36" y="2182640"/>
            <a:ext cx="1804385" cy="98238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0821FE2-B759-447B-B9CF-C88FB04E3B0C}"/>
              </a:ext>
            </a:extLst>
          </p:cNvPr>
          <p:cNvSpPr txBox="1"/>
          <p:nvPr/>
        </p:nvSpPr>
        <p:spPr>
          <a:xfrm>
            <a:off x="977973" y="3941833"/>
            <a:ext cx="2612772" cy="204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366"/>
              </a:spcAft>
            </a:pPr>
            <a:r>
              <a:rPr lang="pt-BR" sz="2600" b="1" dirty="0">
                <a:solidFill>
                  <a:srgbClr val="FF0000"/>
                </a:solidFill>
                <a:latin typeface="Exo" panose="00000500000000000000" pitchFamily="2" charset="0"/>
                <a:ea typeface="Times New Roman" panose="02020603050405020304" pitchFamily="18" charset="0"/>
              </a:rPr>
              <a:t>PROPÓSITO</a:t>
            </a:r>
            <a:endParaRPr lang="pt-BR" sz="1463" dirty="0">
              <a:solidFill>
                <a:srgbClr val="FF0000"/>
              </a:solidFill>
              <a:latin typeface="Exo" panose="00000500000000000000" pitchFamily="2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366"/>
              </a:spcAft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Exo" panose="00000500000000000000" pitchFamily="2" charset="0"/>
                <a:ea typeface="Times New Roman" panose="02020603050405020304" pitchFamily="18" charset="0"/>
              </a:rPr>
              <a:t>Promover o desenvolvimento da sociedade com aplicação de inovação e tecnologia.</a:t>
            </a:r>
            <a:endParaRPr lang="pt-BR" dirty="0">
              <a:solidFill>
                <a:schemeClr val="bg2">
                  <a:lumMod val="25000"/>
                </a:schemeClr>
              </a:solidFill>
              <a:latin typeface="Exo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014FB6E-09C8-41B2-9F0A-72E5CA43222C}"/>
              </a:ext>
            </a:extLst>
          </p:cNvPr>
          <p:cNvSpPr txBox="1"/>
          <p:nvPr/>
        </p:nvSpPr>
        <p:spPr>
          <a:xfrm>
            <a:off x="4570342" y="3941832"/>
            <a:ext cx="2612772" cy="204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366"/>
              </a:spcAft>
            </a:pPr>
            <a:r>
              <a:rPr lang="pt-BR" sz="2600" b="1" dirty="0">
                <a:solidFill>
                  <a:srgbClr val="FF0000"/>
                </a:solidFill>
                <a:latin typeface="Exo" panose="00000500000000000000" pitchFamily="2" charset="0"/>
                <a:ea typeface="Calibri" panose="020F0502020204030204" pitchFamily="34" charset="0"/>
              </a:rPr>
              <a:t>VISÃO</a:t>
            </a:r>
            <a:endParaRPr lang="pt-BR" sz="1463" dirty="0">
              <a:solidFill>
                <a:srgbClr val="FF0000"/>
              </a:solidFill>
              <a:latin typeface="Exo" panose="00000500000000000000" pitchFamily="2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366"/>
              </a:spcAft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Exo" panose="00000500000000000000" pitchFamily="2" charset="0"/>
                <a:ea typeface="Times New Roman" panose="02020603050405020304" pitchFamily="18" charset="0"/>
              </a:rPr>
              <a:t>Trabalhar para que o setor de TI seja o principal vetor de desenvolvimento nacional.</a:t>
            </a:r>
            <a:endParaRPr lang="pt-BR" dirty="0">
              <a:solidFill>
                <a:schemeClr val="bg2">
                  <a:lumMod val="25000"/>
                </a:schemeClr>
              </a:solidFill>
              <a:latin typeface="Exo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781A513-6574-48AE-AE57-20536B91FCCE}"/>
              </a:ext>
            </a:extLst>
          </p:cNvPr>
          <p:cNvSpPr txBox="1"/>
          <p:nvPr/>
        </p:nvSpPr>
        <p:spPr>
          <a:xfrm>
            <a:off x="8162711" y="3941832"/>
            <a:ext cx="3051315" cy="234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366"/>
              </a:spcAft>
            </a:pPr>
            <a:r>
              <a:rPr lang="pt-BR" sz="2600" b="1" dirty="0">
                <a:solidFill>
                  <a:srgbClr val="FF0000"/>
                </a:solidFill>
                <a:latin typeface="Exo" panose="00000500000000000000" pitchFamily="2" charset="0"/>
                <a:ea typeface="Calibri" panose="020F0502020204030204" pitchFamily="34" charset="0"/>
              </a:rPr>
              <a:t>MISSÃO</a:t>
            </a:r>
            <a:endParaRPr lang="pt-BR" sz="1463" dirty="0">
              <a:solidFill>
                <a:srgbClr val="FF0000"/>
              </a:solidFill>
              <a:latin typeface="Exo" panose="00000500000000000000" pitchFamily="2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366"/>
              </a:spcAft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Exo" panose="00000500000000000000" pitchFamily="2" charset="0"/>
                <a:ea typeface="Times New Roman" panose="02020603050405020304" pitchFamily="18" charset="0"/>
              </a:rPr>
              <a:t>Representar e fomentar os interesses coletivos das empresas associadas na construção de uma sociedade fortalecida pela Tecnologia da Informação.</a:t>
            </a:r>
            <a:endParaRPr lang="pt-BR" dirty="0">
              <a:solidFill>
                <a:schemeClr val="bg2">
                  <a:lumMod val="25000"/>
                </a:schemeClr>
              </a:solidFill>
              <a:latin typeface="Exo" panose="00000500000000000000" pitchFamily="2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17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9DAF2BA3-6DF4-41EB-97E4-DB6F31C9CC29}"/>
              </a:ext>
            </a:extLst>
          </p:cNvPr>
          <p:cNvSpPr txBox="1">
            <a:spLocks/>
          </p:cNvSpPr>
          <p:nvPr/>
        </p:nvSpPr>
        <p:spPr>
          <a:xfrm>
            <a:off x="1824039" y="2527852"/>
            <a:ext cx="9798118" cy="353546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8955" indent="-208955" algn="just" fontAlgn="base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278606" algn="l"/>
              </a:tabLst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Exo" panose="00000500000000000000" pitchFamily="2" charset="0"/>
                <a:ea typeface="Times New Roman" panose="02020603050405020304" pitchFamily="18" charset="0"/>
              </a:rPr>
              <a:t>Comitê da Área de Tecnologia da Informação, do Ministério da Ciência e Tecnologia – CATI.</a:t>
            </a:r>
            <a:endParaRPr lang="pt-BR" dirty="0">
              <a:solidFill>
                <a:schemeClr val="bg2">
                  <a:lumMod val="25000"/>
                </a:schemeClr>
              </a:solidFill>
              <a:latin typeface="Exo" panose="00000500000000000000" pitchFamily="2" charset="0"/>
              <a:ea typeface="Calibri" panose="020F0502020204030204" pitchFamily="34" charset="0"/>
            </a:endParaRPr>
          </a:p>
          <a:p>
            <a:pPr marL="208955" indent="-208955" algn="just" fontAlgn="base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278606" algn="l"/>
              </a:tabLst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Exo" panose="00000500000000000000" pitchFamily="2" charset="0"/>
                <a:ea typeface="Times New Roman" panose="02020603050405020304" pitchFamily="18" charset="0"/>
              </a:rPr>
              <a:t>Conselho Temático Permanente de Política Industrial e Desenvolvimento Tecnológico, da CNI – COPIN.</a:t>
            </a:r>
            <a:endParaRPr lang="pt-BR" dirty="0">
              <a:solidFill>
                <a:schemeClr val="bg2">
                  <a:lumMod val="25000"/>
                </a:schemeClr>
              </a:solidFill>
              <a:latin typeface="Exo" panose="00000500000000000000" pitchFamily="2" charset="0"/>
              <a:ea typeface="Calibri" panose="020F0502020204030204" pitchFamily="34" charset="0"/>
            </a:endParaRPr>
          </a:p>
          <a:p>
            <a:pPr marL="208955" indent="-208955" algn="just" fontAlgn="base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278606" algn="l"/>
              </a:tabLst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Exo" panose="00000500000000000000" pitchFamily="2" charset="0"/>
                <a:ea typeface="Times New Roman" panose="02020603050405020304" pitchFamily="18" charset="0"/>
              </a:rPr>
              <a:t>Fundadora e membro do Conselho da Sociedade Brasileira para a Promoção da Exportação de Software – SOFTEX.</a:t>
            </a:r>
            <a:endParaRPr lang="pt-BR" dirty="0">
              <a:solidFill>
                <a:schemeClr val="bg2">
                  <a:lumMod val="25000"/>
                </a:schemeClr>
              </a:solidFill>
              <a:latin typeface="Exo" panose="00000500000000000000" pitchFamily="2" charset="0"/>
              <a:ea typeface="Calibri" panose="020F0502020204030204" pitchFamily="34" charset="0"/>
            </a:endParaRPr>
          </a:p>
          <a:p>
            <a:pPr marL="208955" indent="-208955" algn="just" fontAlgn="base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278606" algn="l"/>
              </a:tabLst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Exo" panose="00000500000000000000" pitchFamily="2" charset="0"/>
                <a:ea typeface="Times New Roman" panose="02020603050405020304" pitchFamily="18" charset="0"/>
              </a:rPr>
              <a:t>Conselho Editorial da Revista Nacional de Tecnologia da Informação - RNTI</a:t>
            </a:r>
            <a:endParaRPr lang="pt-BR" dirty="0">
              <a:solidFill>
                <a:schemeClr val="bg2">
                  <a:lumMod val="25000"/>
                </a:schemeClr>
              </a:solidFill>
              <a:latin typeface="Exo" panose="00000500000000000000" pitchFamily="2" charset="0"/>
              <a:ea typeface="Calibri" panose="020F0502020204030204" pitchFamily="34" charset="0"/>
            </a:endParaRPr>
          </a:p>
          <a:p>
            <a:pPr marL="208955" indent="-208955" algn="just" fontAlgn="base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278606" algn="l"/>
              </a:tabLst>
            </a:pPr>
            <a:r>
              <a:rPr lang="pt-BR" dirty="0" err="1">
                <a:solidFill>
                  <a:schemeClr val="bg2">
                    <a:lumMod val="25000"/>
                  </a:schemeClr>
                </a:solidFill>
                <a:latin typeface="Exo" panose="00000500000000000000" pitchFamily="2" charset="0"/>
                <a:ea typeface="Times New Roman" panose="02020603050405020304" pitchFamily="18" charset="0"/>
              </a:rPr>
              <a:t>Asociacón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Exo" panose="00000500000000000000" pitchFamily="2" charset="0"/>
                <a:ea typeface="Times New Roman" panose="02020603050405020304" pitchFamily="18" charset="0"/>
              </a:rPr>
              <a:t> Latino americana de Entidades de Tecnologia de </a:t>
            </a:r>
            <a:r>
              <a:rPr lang="pt-BR" dirty="0" err="1">
                <a:solidFill>
                  <a:schemeClr val="bg2">
                    <a:lumMod val="25000"/>
                  </a:schemeClr>
                </a:solidFill>
                <a:latin typeface="Exo" panose="00000500000000000000" pitchFamily="2" charset="0"/>
                <a:ea typeface="Times New Roman" panose="02020603050405020304" pitchFamily="18" charset="0"/>
              </a:rPr>
              <a:t>la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Ex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2">
                    <a:lumMod val="25000"/>
                  </a:schemeClr>
                </a:solidFill>
                <a:latin typeface="Exo" panose="00000500000000000000" pitchFamily="2" charset="0"/>
                <a:ea typeface="Times New Roman" panose="02020603050405020304" pitchFamily="18" charset="0"/>
              </a:rPr>
              <a:t>Información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Exo" panose="00000500000000000000" pitchFamily="2" charset="0"/>
                <a:ea typeface="Times New Roman" panose="02020603050405020304" pitchFamily="18" charset="0"/>
              </a:rPr>
              <a:t> – ALETI.</a:t>
            </a:r>
            <a:endParaRPr lang="pt-BR" dirty="0">
              <a:solidFill>
                <a:schemeClr val="bg2">
                  <a:lumMod val="25000"/>
                </a:schemeClr>
              </a:solidFill>
              <a:latin typeface="Exo" panose="00000500000000000000" pitchFamily="2" charset="0"/>
              <a:ea typeface="Calibri" panose="020F0502020204030204" pitchFamily="34" charset="0"/>
            </a:endParaRPr>
          </a:p>
          <a:p>
            <a:pPr marL="208955" indent="-208955" algn="just" fontAlgn="base">
              <a:lnSpc>
                <a:spcPct val="107000"/>
              </a:lnSpc>
              <a:spcAft>
                <a:spcPts val="366"/>
              </a:spcAft>
              <a:buSzPts val="1000"/>
              <a:buFont typeface="Symbol" panose="05050102010706020507" pitchFamily="18" charset="2"/>
              <a:buChar char=""/>
              <a:tabLst>
                <a:tab pos="278606" algn="l"/>
              </a:tabLst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Exo" panose="00000500000000000000" pitchFamily="2" charset="0"/>
                <a:ea typeface="Times New Roman" panose="02020603050405020304" pitchFamily="18" charset="0"/>
              </a:rPr>
              <a:t>World </a:t>
            </a:r>
            <a:r>
              <a:rPr lang="pt-BR" dirty="0" err="1">
                <a:solidFill>
                  <a:schemeClr val="bg2">
                    <a:lumMod val="25000"/>
                  </a:schemeClr>
                </a:solidFill>
                <a:latin typeface="Exo" panose="00000500000000000000" pitchFamily="2" charset="0"/>
                <a:ea typeface="Times New Roman" panose="02020603050405020304" pitchFamily="18" charset="0"/>
              </a:rPr>
              <a:t>Information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Exo" panose="00000500000000000000" pitchFamily="2" charset="0"/>
                <a:ea typeface="Times New Roman" panose="02020603050405020304" pitchFamily="18" charset="0"/>
              </a:rPr>
              <a:t> Technology </a:t>
            </a:r>
            <a:r>
              <a:rPr lang="pt-BR" dirty="0" err="1">
                <a:solidFill>
                  <a:schemeClr val="bg2">
                    <a:lumMod val="25000"/>
                  </a:schemeClr>
                </a:solidFill>
                <a:latin typeface="Exo" panose="00000500000000000000" pitchFamily="2" charset="0"/>
                <a:ea typeface="Times New Roman" panose="02020603050405020304" pitchFamily="18" charset="0"/>
              </a:rPr>
              <a:t>and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Exo" panose="00000500000000000000" pitchFamily="2" charset="0"/>
                <a:ea typeface="Times New Roman" panose="02020603050405020304" pitchFamily="18" charset="0"/>
              </a:rPr>
              <a:t> Service Alliance – WITSA.</a:t>
            </a:r>
          </a:p>
          <a:p>
            <a:pPr marL="208955" indent="-208955" algn="just" fontAlgn="base">
              <a:lnSpc>
                <a:spcPct val="107000"/>
              </a:lnSpc>
              <a:spcAft>
                <a:spcPts val="366"/>
              </a:spcAft>
              <a:buSzPts val="1000"/>
              <a:buFont typeface="Symbol" panose="05050102010706020507" pitchFamily="18" charset="2"/>
              <a:buChar char=""/>
              <a:tabLst>
                <a:tab pos="278606" algn="l"/>
              </a:tabLst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Exo" panose="00000500000000000000" pitchFamily="2" charset="0"/>
                <a:ea typeface="Calibri" panose="020F0502020204030204" pitchFamily="34" charset="0"/>
              </a:rPr>
              <a:t>Comitê de apoios as Startups do Brasil MCTI</a:t>
            </a:r>
          </a:p>
          <a:p>
            <a:pPr marL="208955" indent="-208955" algn="just" fontAlgn="base">
              <a:lnSpc>
                <a:spcPct val="107000"/>
              </a:lnSpc>
              <a:spcAft>
                <a:spcPts val="366"/>
              </a:spcAft>
              <a:buSzPts val="1000"/>
              <a:buFont typeface="Symbol" panose="05050102010706020507" pitchFamily="18" charset="2"/>
              <a:buChar char=""/>
              <a:tabLst>
                <a:tab pos="278606" algn="l"/>
              </a:tabLst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Exo" panose="00000500000000000000" pitchFamily="2" charset="0"/>
                <a:ea typeface="Calibri" panose="020F0502020204030204" pitchFamily="34" charset="0"/>
              </a:rPr>
              <a:t>Comitê de Apoio as iniciativas de IA da Rede </a:t>
            </a:r>
            <a:r>
              <a:rPr lang="pt-BR" dirty="0" err="1">
                <a:solidFill>
                  <a:schemeClr val="bg2">
                    <a:lumMod val="25000"/>
                  </a:schemeClr>
                </a:solidFill>
                <a:latin typeface="Exo" panose="00000500000000000000" pitchFamily="2" charset="0"/>
                <a:ea typeface="Calibri" panose="020F0502020204030204" pitchFamily="34" charset="0"/>
              </a:rPr>
              <a:t>Embrapii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Exo" panose="00000500000000000000" pitchFamily="2" charset="0"/>
                <a:ea typeface="Calibri" panose="020F0502020204030204" pitchFamily="34" charset="0"/>
              </a:rPr>
              <a:t>/MCTI</a:t>
            </a:r>
          </a:p>
          <a:p>
            <a:pPr marL="0" indent="0" algn="just" fontAlgn="base">
              <a:lnSpc>
                <a:spcPct val="107000"/>
              </a:lnSpc>
              <a:spcAft>
                <a:spcPts val="366"/>
              </a:spcAft>
              <a:buSzPts val="1000"/>
              <a:buNone/>
              <a:tabLst>
                <a:tab pos="278606" algn="l"/>
              </a:tabLst>
            </a:pPr>
            <a:endParaRPr lang="pt-BR" dirty="0">
              <a:solidFill>
                <a:schemeClr val="bg2">
                  <a:lumMod val="25000"/>
                </a:schemeClr>
              </a:solidFill>
              <a:latin typeface="Exo" panose="00000500000000000000" pitchFamily="2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95846E-7E35-4B75-B17B-24BFA5BBD480}"/>
              </a:ext>
            </a:extLst>
          </p:cNvPr>
          <p:cNvSpPr txBox="1">
            <a:spLocks/>
          </p:cNvSpPr>
          <p:nvPr/>
        </p:nvSpPr>
        <p:spPr>
          <a:xfrm>
            <a:off x="1010551" y="1102162"/>
            <a:ext cx="8676788" cy="958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Exo 2 Extra Bold" panose="00000900000000000000" pitchFamily="50" charset="0"/>
                <a:ea typeface="Times New Roman" panose="02020603050405020304" pitchFamily="18" charset="0"/>
              </a:rPr>
              <a:t>Fundada em 1976, a ASSESPRO é a </a:t>
            </a:r>
            <a:r>
              <a:rPr lang="pt-BR" sz="2800" dirty="0">
                <a:solidFill>
                  <a:srgbClr val="FF0000"/>
                </a:solidFill>
                <a:latin typeface="Exo 2 Extra Bold" panose="00000900000000000000" pitchFamily="50" charset="0"/>
                <a:ea typeface="Times New Roman" panose="02020603050405020304" pitchFamily="18" charset="0"/>
              </a:rPr>
              <a:t>legítima e a </a:t>
            </a:r>
            <a:br>
              <a:rPr lang="pt-BR" sz="2800" dirty="0">
                <a:solidFill>
                  <a:srgbClr val="FF0000"/>
                </a:solidFill>
                <a:latin typeface="Exo 2 Extra Bold" panose="00000900000000000000" pitchFamily="50" charset="0"/>
                <a:ea typeface="Times New Roman" panose="02020603050405020304" pitchFamily="18" charset="0"/>
              </a:rPr>
            </a:br>
            <a:r>
              <a:rPr lang="pt-BR" sz="2800" dirty="0">
                <a:solidFill>
                  <a:srgbClr val="FF0000"/>
                </a:solidFill>
                <a:latin typeface="Exo 2 Extra Bold" panose="00000900000000000000" pitchFamily="50" charset="0"/>
                <a:ea typeface="Times New Roman" panose="02020603050405020304" pitchFamily="18" charset="0"/>
              </a:rPr>
              <a:t>mais antiga entidade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Exo 2 Extra Bold" panose="00000900000000000000" pitchFamily="50" charset="0"/>
                <a:ea typeface="Times New Roman" panose="02020603050405020304" pitchFamily="18" charset="0"/>
              </a:rPr>
              <a:t> empresarial do Setor.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710141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1B8DB8AD-7C54-45F5-93D1-76DA6683CF3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10551" y="876875"/>
            <a:ext cx="7396629" cy="958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Exo 2 Extra Bold" panose="00000900000000000000" pitchFamily="50" charset="0"/>
                <a:ea typeface="Times New Roman" panose="02020603050405020304" pitchFamily="18" charset="0"/>
              </a:rPr>
              <a:t>Representamos mais de 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FF0000"/>
                </a:solidFill>
                <a:latin typeface="Exo 2 Extra Bold" panose="00000900000000000000" pitchFamily="50" charset="0"/>
                <a:ea typeface="Times New Roman" panose="02020603050405020304" pitchFamily="18" charset="0"/>
              </a:rPr>
              <a:t>2500 empresas 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Exo 2 Extra Bold" panose="00000900000000000000" pitchFamily="50" charset="0"/>
                <a:ea typeface="Times New Roman" panose="02020603050405020304" pitchFamily="18" charset="0"/>
              </a:rPr>
              <a:t>em 19 Estados do Brasil</a:t>
            </a:r>
            <a:endParaRPr lang="pt-BR" sz="2800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F6EB0AD0-1A26-4ED3-95A6-CA552374DE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531" y="3441745"/>
            <a:ext cx="865016" cy="62569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6472A1C5-33CF-47C1-B19F-82654B023A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038" y="2464490"/>
            <a:ext cx="1252002" cy="65549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613769CA-4D5D-4DE0-8BD5-0D69E92BBD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17" y="3741524"/>
            <a:ext cx="678502" cy="44768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2087966B-9631-4E7F-AD25-AF0297D31A4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5860" y="2526280"/>
            <a:ext cx="865016" cy="73591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884E0F8B-86A7-43D2-8D82-55128A574B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313" y="2782605"/>
            <a:ext cx="1469020" cy="204064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47B14FCC-3E77-445E-9850-34118A6F41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401" y="2589141"/>
            <a:ext cx="1471820" cy="477032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353E08A2-C705-47C0-B497-784365DC3C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43" y="2437315"/>
            <a:ext cx="1044033" cy="625695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E66C273B-F15D-485F-BFD5-853F4CCE03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16" y="4733900"/>
            <a:ext cx="1413505" cy="427158"/>
          </a:xfrm>
          <a:prstGeom prst="rect">
            <a:avLst/>
          </a:prstGeom>
        </p:spPr>
      </p:pic>
      <p:pic>
        <p:nvPicPr>
          <p:cNvPr id="27" name="Picture 2" descr="Resultado de imagem para logo oracle">
            <a:extLst>
              <a:ext uri="{FF2B5EF4-FFF2-40B4-BE49-F238E27FC236}">
                <a16:creationId xmlns:a16="http://schemas.microsoft.com/office/drawing/2014/main" id="{18A4235F-B60C-4D76-A0B5-E4655FFD8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66" b="33196"/>
          <a:stretch/>
        </p:blipFill>
        <p:spPr bwMode="auto">
          <a:xfrm>
            <a:off x="8407180" y="3754593"/>
            <a:ext cx="1341638" cy="23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EE545AE1-02AC-4429-B8B8-074FF50F9C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07180" y="2716449"/>
            <a:ext cx="1341638" cy="265553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7AA857F8-B2AF-4456-9FF5-A6C1DD4DEDA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3" b="32560"/>
          <a:stretch/>
        </p:blipFill>
        <p:spPr>
          <a:xfrm>
            <a:off x="2659654" y="3724105"/>
            <a:ext cx="1342338" cy="391793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645900EF-8340-4B1B-8889-9007B2EA6B1C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2794" y="4679014"/>
            <a:ext cx="1356058" cy="477033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D017C97D-01F3-47D2-ADD7-419831228DB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116" y="3668662"/>
            <a:ext cx="1826086" cy="447267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094BC6A0-6CD3-4CDE-9B1F-54CBAFB656A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22" y="4800562"/>
            <a:ext cx="862474" cy="366050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D232BE2D-6D5B-46E7-BB82-AED19237E4C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116" y="3522244"/>
            <a:ext cx="1060391" cy="62146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EFEBBA1-9A9A-4CEA-B133-2DC9DE44B9CD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7619" y="5667427"/>
            <a:ext cx="1462500" cy="559864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4AE70203-91EC-4674-B91E-E111BAA2DC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79" y="4778439"/>
            <a:ext cx="1184264" cy="410296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6708B1A3-8D6B-49E1-A59B-1A9C45234D1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550" y="4742422"/>
            <a:ext cx="908979" cy="424190"/>
          </a:xfrm>
          <a:prstGeom prst="rect">
            <a:avLst/>
          </a:prstGeom>
        </p:spPr>
      </p:pic>
      <p:pic>
        <p:nvPicPr>
          <p:cNvPr id="34" name="Picture 2" descr="Resultado de imagem para voice interaction brasil">
            <a:extLst>
              <a:ext uri="{FF2B5EF4-FFF2-40B4-BE49-F238E27FC236}">
                <a16:creationId xmlns:a16="http://schemas.microsoft.com/office/drawing/2014/main" id="{8871CF37-275C-4B6C-904D-97D68D13B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396" y="5571135"/>
            <a:ext cx="1425405" cy="75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AE74249C-31E4-451E-9587-FDA24F9E9A5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89507" y="5733340"/>
            <a:ext cx="1462500" cy="468257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136FF8B8-F9A3-46B4-BEC4-7D7DF2851C7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47" y="4769658"/>
            <a:ext cx="1413505" cy="321352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137693F8-5418-4AAA-9C47-0EB0FE08F24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55" y="5835446"/>
            <a:ext cx="854219" cy="28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25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AFB93448-8E51-4CB6-BB7F-BC9DEF9DBA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7" r="-1" b="-1"/>
          <a:stretch/>
        </p:blipFill>
        <p:spPr>
          <a:xfrm>
            <a:off x="0" y="0"/>
            <a:ext cx="12437616" cy="699616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825FEBA-AF09-4480-A29F-CAF94C63B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95" y="886448"/>
            <a:ext cx="1945540" cy="205998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B009868-6A30-486C-B6B7-1C7223B40D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05" y="1131003"/>
            <a:ext cx="1473430" cy="147343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E0A50642-42C2-4B84-88DD-67403CAAE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67" y="3424861"/>
            <a:ext cx="1945540" cy="205998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E80F2038-6F81-419D-8A23-376B254208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297" y="3760211"/>
            <a:ext cx="1366849" cy="103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67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 descr="Uma imagem contendo mapa, texto&#10;&#10;Descrição gerada automaticamente">
            <a:extLst>
              <a:ext uri="{FF2B5EF4-FFF2-40B4-BE49-F238E27FC236}">
                <a16:creationId xmlns:a16="http://schemas.microsoft.com/office/drawing/2014/main" id="{A66B12B1-17B0-40C7-B99B-3D42F44E8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60" y="312928"/>
            <a:ext cx="5943619" cy="623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8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A73911-A5EF-4AC3-A9D1-16A5A455E6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1461" y="5523946"/>
            <a:ext cx="8343790" cy="11426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7200" b="1" dirty="0">
                <a:solidFill>
                  <a:schemeClr val="accent1">
                    <a:lumMod val="75000"/>
                  </a:schemeClr>
                </a:solidFill>
                <a:latin typeface="Exo 2 Extra Bold" panose="00000900000000000000" pitchFamily="50" charset="0"/>
              </a:rPr>
              <a:t>= FORÇA</a:t>
            </a:r>
          </a:p>
        </p:txBody>
      </p:sp>
      <p:grpSp>
        <p:nvGrpSpPr>
          <p:cNvPr id="9" name="Agrupar 8"/>
          <p:cNvGrpSpPr/>
          <p:nvPr/>
        </p:nvGrpSpPr>
        <p:grpSpPr>
          <a:xfrm>
            <a:off x="966787" y="857250"/>
            <a:ext cx="9334501" cy="4014788"/>
            <a:chOff x="0" y="1081320"/>
            <a:chExt cx="12192001" cy="57766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Imagem 4" descr="Uma imagem contendo captura de tela&#10;&#10;Descrição gerada com muito alta confiança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97" t="10348" r="694" b="50050"/>
            <a:stretch/>
          </p:blipFill>
          <p:spPr>
            <a:xfrm>
              <a:off x="1" y="1081320"/>
              <a:ext cx="12192000" cy="5776680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11614244" y="3683104"/>
              <a:ext cx="577757" cy="793361"/>
            </a:xfrm>
            <a:prstGeom prst="rect">
              <a:avLst/>
            </a:prstGeom>
            <a:solidFill>
              <a:srgbClr val="A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0" y="2604931"/>
              <a:ext cx="968991" cy="793361"/>
            </a:xfrm>
            <a:prstGeom prst="rect">
              <a:avLst/>
            </a:prstGeom>
            <a:solidFill>
              <a:srgbClr val="A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0" y="3001611"/>
              <a:ext cx="968991" cy="793361"/>
            </a:xfrm>
            <a:prstGeom prst="rect">
              <a:avLst/>
            </a:prstGeom>
            <a:solidFill>
              <a:srgbClr val="A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63"/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322373F4-3FC4-418E-A57B-FED779F6083A}"/>
              </a:ext>
            </a:extLst>
          </p:cNvPr>
          <p:cNvSpPr/>
          <p:nvPr/>
        </p:nvSpPr>
        <p:spPr>
          <a:xfrm>
            <a:off x="1060032" y="4856907"/>
            <a:ext cx="2007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Exo 2 Extra Bold" panose="00000900000000000000" pitchFamily="50" charset="0"/>
              </a:rPr>
              <a:t>AMBIENTE</a:t>
            </a:r>
            <a:endParaRPr lang="pt-BR" sz="2800" dirty="0">
              <a:solidFill>
                <a:srgbClr val="FF0000"/>
              </a:solidFill>
              <a:latin typeface="Exo 2 Extra Bold" panose="00000900000000000000" pitchFamily="50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A8D3699-37CC-4B33-A1A8-88A06742C97A}"/>
              </a:ext>
            </a:extLst>
          </p:cNvPr>
          <p:cNvSpPr/>
          <p:nvPr/>
        </p:nvSpPr>
        <p:spPr>
          <a:xfrm>
            <a:off x="2923193" y="4856907"/>
            <a:ext cx="2074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Exo 2 Extra Bold" panose="00000900000000000000" pitchFamily="50" charset="0"/>
              </a:rPr>
              <a:t>EMPRESAS</a:t>
            </a:r>
            <a:endParaRPr lang="pt-BR" sz="2800" dirty="0">
              <a:solidFill>
                <a:srgbClr val="FF0000"/>
              </a:solidFill>
              <a:latin typeface="Exo 2 Extra Bold" panose="00000900000000000000" pitchFamily="50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6BA169F-6D5C-4A80-BD8B-5B9DF213644B}"/>
              </a:ext>
            </a:extLst>
          </p:cNvPr>
          <p:cNvSpPr/>
          <p:nvPr/>
        </p:nvSpPr>
        <p:spPr>
          <a:xfrm>
            <a:off x="4798241" y="4856907"/>
            <a:ext cx="2022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Exo 2 Extra Bold" panose="00000900000000000000" pitchFamily="50" charset="0"/>
              </a:rPr>
              <a:t>ACADEMIA</a:t>
            </a:r>
            <a:endParaRPr lang="pt-BR" sz="2800" dirty="0">
              <a:solidFill>
                <a:srgbClr val="FF0000"/>
              </a:solidFill>
              <a:latin typeface="Exo 2 Extra Bold" panose="00000900000000000000" pitchFamily="50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47A6A10-210A-4B4B-ACA5-87E4CF6CD56E}"/>
              </a:ext>
            </a:extLst>
          </p:cNvPr>
          <p:cNvSpPr/>
          <p:nvPr/>
        </p:nvSpPr>
        <p:spPr>
          <a:xfrm>
            <a:off x="2725500" y="4883954"/>
            <a:ext cx="249260" cy="44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75" b="1" dirty="0">
                <a:solidFill>
                  <a:schemeClr val="accent1">
                    <a:lumMod val="75000"/>
                  </a:schemeClr>
                </a:solidFill>
                <a:latin typeface="Exo 2 Extra Bold" panose="00000900000000000000" pitchFamily="50" charset="0"/>
              </a:rPr>
              <a:t>+</a:t>
            </a:r>
            <a:endParaRPr lang="pt-BR" sz="2275" dirty="0">
              <a:solidFill>
                <a:schemeClr val="accent1">
                  <a:lumMod val="75000"/>
                </a:schemeClr>
              </a:solidFill>
              <a:latin typeface="Exo 2 Extra Bold" panose="00000900000000000000" pitchFamily="50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4B8E7FA-861B-44D4-8202-BC5DDEA30B2D}"/>
              </a:ext>
            </a:extLst>
          </p:cNvPr>
          <p:cNvSpPr/>
          <p:nvPr/>
        </p:nvSpPr>
        <p:spPr>
          <a:xfrm>
            <a:off x="6749299" y="4842619"/>
            <a:ext cx="2435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Exo 2 Extra Bold" panose="00000900000000000000" pitchFamily="50" charset="0"/>
              </a:rPr>
              <a:t>RECURSOS </a:t>
            </a:r>
            <a:endParaRPr lang="pt-BR" sz="2800" dirty="0">
              <a:solidFill>
                <a:srgbClr val="FF0000"/>
              </a:solidFill>
              <a:latin typeface="Exo 2 Extra Bold" panose="00000900000000000000" pitchFamily="50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B968916-66F8-4358-AB67-DC0693B46CA1}"/>
              </a:ext>
            </a:extLst>
          </p:cNvPr>
          <p:cNvSpPr/>
          <p:nvPr/>
        </p:nvSpPr>
        <p:spPr>
          <a:xfrm>
            <a:off x="4563269" y="4868728"/>
            <a:ext cx="249260" cy="44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75" b="1" dirty="0">
                <a:solidFill>
                  <a:schemeClr val="accent1">
                    <a:lumMod val="75000"/>
                  </a:schemeClr>
                </a:solidFill>
                <a:latin typeface="Exo 2 Extra Bold" panose="00000900000000000000" pitchFamily="50" charset="0"/>
              </a:rPr>
              <a:t>+</a:t>
            </a:r>
            <a:endParaRPr lang="pt-BR" sz="2275" dirty="0">
              <a:solidFill>
                <a:schemeClr val="accent1">
                  <a:lumMod val="75000"/>
                </a:schemeClr>
              </a:solidFill>
              <a:latin typeface="Exo 2 Extra Bold" panose="00000900000000000000" pitchFamily="50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C1C8E429-4EFF-4320-8AD2-41293B21818E}"/>
              </a:ext>
            </a:extLst>
          </p:cNvPr>
          <p:cNvSpPr/>
          <p:nvPr/>
        </p:nvSpPr>
        <p:spPr>
          <a:xfrm>
            <a:off x="6515100" y="4857751"/>
            <a:ext cx="672687" cy="44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75" b="1" dirty="0">
                <a:solidFill>
                  <a:schemeClr val="accent1">
                    <a:lumMod val="75000"/>
                  </a:schemeClr>
                </a:solidFill>
                <a:latin typeface="Exo 2 Extra Bold" panose="00000900000000000000" pitchFamily="50" charset="0"/>
              </a:rPr>
              <a:t>+</a:t>
            </a:r>
            <a:endParaRPr lang="pt-BR" sz="2275" dirty="0">
              <a:solidFill>
                <a:schemeClr val="accent1">
                  <a:lumMod val="75000"/>
                </a:schemeClr>
              </a:solidFill>
              <a:latin typeface="Exo 2 Extra Bold" panose="00000900000000000000" pitchFamily="50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E2EA6E5-02F8-4AD2-B260-7308A58AB543}"/>
              </a:ext>
            </a:extLst>
          </p:cNvPr>
          <p:cNvSpPr/>
          <p:nvPr/>
        </p:nvSpPr>
        <p:spPr>
          <a:xfrm>
            <a:off x="8358981" y="4863966"/>
            <a:ext cx="249260" cy="44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75" b="1" dirty="0">
                <a:solidFill>
                  <a:schemeClr val="accent1">
                    <a:lumMod val="75000"/>
                  </a:schemeClr>
                </a:solidFill>
                <a:latin typeface="Exo 2 Extra Bold" panose="00000900000000000000" pitchFamily="50" charset="0"/>
              </a:rPr>
              <a:t>+</a:t>
            </a:r>
            <a:endParaRPr lang="pt-BR" sz="2275" dirty="0">
              <a:solidFill>
                <a:schemeClr val="accent1">
                  <a:lumMod val="75000"/>
                </a:schemeClr>
              </a:solidFill>
              <a:latin typeface="Exo 2 Extra Bold" panose="00000900000000000000" pitchFamily="50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6D0BA75-D8BD-4BF8-B347-762B62D7BF63}"/>
              </a:ext>
            </a:extLst>
          </p:cNvPr>
          <p:cNvSpPr/>
          <p:nvPr/>
        </p:nvSpPr>
        <p:spPr>
          <a:xfrm>
            <a:off x="8559049" y="4837857"/>
            <a:ext cx="2435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Exo 2 Extra Bold" panose="00000900000000000000" pitchFamily="50" charset="0"/>
              </a:rPr>
              <a:t>GOVERNOS </a:t>
            </a:r>
            <a:endParaRPr lang="pt-BR" sz="2800" dirty="0">
              <a:solidFill>
                <a:srgbClr val="FF0000"/>
              </a:solidFill>
              <a:latin typeface="Exo 2 Extra 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6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  <p:bldP spid="10" grpId="0"/>
      <p:bldP spid="11" grpId="0"/>
      <p:bldP spid="12" grpId="0"/>
      <p:bldP spid="18" grpId="0"/>
      <p:bldP spid="19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24234F2-C35F-4DF6-8ED7-EE0FF4DA1752}"/>
              </a:ext>
            </a:extLst>
          </p:cNvPr>
          <p:cNvSpPr txBox="1"/>
          <p:nvPr/>
        </p:nvSpPr>
        <p:spPr>
          <a:xfrm>
            <a:off x="1760785" y="3107322"/>
            <a:ext cx="76285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Exo" panose="00000500000000000000" pitchFamily="2" charset="0"/>
              </a:rPr>
              <a:t>O Match Day tem como objetivo juntar a DEMANDA por TIC de empresas que precisam agregar novas tecnologias ou adquirir soluções inovadoras para os seus negócios, com a OFERTA de produtos e serviços de TIC, feitas por empresas maduras, startups ou institutos de pesquisa e universidades</a:t>
            </a:r>
          </a:p>
          <a:p>
            <a:endParaRPr lang="pt-BR" dirty="0">
              <a:latin typeface="Exo" panose="00000500000000000000" pitchFamily="2" charset="0"/>
            </a:endParaRPr>
          </a:p>
          <a:p>
            <a:r>
              <a:rPr lang="pt-BR" dirty="0">
                <a:latin typeface="Exo" panose="00000500000000000000" pitchFamily="2" charset="0"/>
              </a:rPr>
              <a:t>Em dois anos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Exo" panose="00000500000000000000" pitchFamily="2" charset="0"/>
              </a:rPr>
              <a:t>80 encontros realizados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Exo" panose="00000500000000000000" pitchFamily="2" charset="0"/>
              </a:rPr>
              <a:t>Mais de 180 empresas de TIC participantes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Exo" panose="00000500000000000000" pitchFamily="2" charset="0"/>
              </a:rPr>
              <a:t>65% das participantes conseguem continuar conversando com as empresas contrates</a:t>
            </a:r>
          </a:p>
          <a:p>
            <a:endParaRPr lang="pt-BR" dirty="0">
              <a:latin typeface="Exo" panose="00000500000000000000" pitchFamily="2" charset="0"/>
            </a:endParaRPr>
          </a:p>
        </p:txBody>
      </p:sp>
      <p:pic>
        <p:nvPicPr>
          <p:cNvPr id="9" name="Imagem 8" descr="Uma imagem contendo placa, desenho, pessoas&#10;&#10;Descrição gerada automaticamente">
            <a:extLst>
              <a:ext uri="{FF2B5EF4-FFF2-40B4-BE49-F238E27FC236}">
                <a16:creationId xmlns:a16="http://schemas.microsoft.com/office/drawing/2014/main" id="{207830E2-626B-4442-8788-FDB94A52B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38" y="949910"/>
            <a:ext cx="2588545" cy="176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9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to&#10;&#10;Descrição gerada automaticamente">
            <a:extLst>
              <a:ext uri="{FF2B5EF4-FFF2-40B4-BE49-F238E27FC236}">
                <a16:creationId xmlns:a16="http://schemas.microsoft.com/office/drawing/2014/main" id="{B472282A-1849-45BE-817C-ECC0BC70E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63" y="1660126"/>
            <a:ext cx="8622875" cy="4239651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D36A751-1453-4BD9-925C-F6464FD19979}"/>
              </a:ext>
            </a:extLst>
          </p:cNvPr>
          <p:cNvSpPr/>
          <p:nvPr/>
        </p:nvSpPr>
        <p:spPr>
          <a:xfrm>
            <a:off x="1784563" y="1398515"/>
            <a:ext cx="1785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Exo 2 Extra Bold" panose="00000900000000000000" pitchFamily="50" charset="0"/>
              </a:rPr>
              <a:t>EVENTOS</a:t>
            </a:r>
            <a:endParaRPr lang="pt-BR" sz="2800" dirty="0">
              <a:solidFill>
                <a:srgbClr val="FF0000"/>
              </a:solidFill>
              <a:latin typeface="Exo 2 Extra 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51E14DE6DF7649AC921613C2D8B90A" ma:contentTypeVersion="8" ma:contentTypeDescription="Crie um novo documento." ma:contentTypeScope="" ma:versionID="f1d07d3f898b857b4ce9a665bd9f6737">
  <xsd:schema xmlns:xsd="http://www.w3.org/2001/XMLSchema" xmlns:xs="http://www.w3.org/2001/XMLSchema" xmlns:p="http://schemas.microsoft.com/office/2006/metadata/properties" xmlns:ns2="c2991d0a-3069-4fcc-b2eb-eb96973190c3" targetNamespace="http://schemas.microsoft.com/office/2006/metadata/properties" ma:root="true" ma:fieldsID="1c18d7d543546d2397c77d2db1df35d0" ns2:_="">
    <xsd:import namespace="c2991d0a-3069-4fcc-b2eb-eb96973190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91d0a-3069-4fcc-b2eb-eb96973190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CCC67D-385B-48E9-8900-A2FD274F94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CF48EC-6356-4F7E-B1ED-A628E72C99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991d0a-3069-4fcc-b2eb-eb96973190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27C653-9757-49A2-913E-F628F8E013E7}">
  <ds:schemaRefs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c2991d0a-3069-4fcc-b2eb-eb96973190c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783</Words>
  <Application>Microsoft Office PowerPoint</Application>
  <PresentationFormat>Widescreen</PresentationFormat>
  <Paragraphs>133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17</vt:i4>
      </vt:variant>
    </vt:vector>
  </HeadingPairs>
  <TitlesOfParts>
    <vt:vector size="30" baseType="lpstr">
      <vt:lpstr>Arial</vt:lpstr>
      <vt:lpstr>Calibri</vt:lpstr>
      <vt:lpstr>Calibri Light</vt:lpstr>
      <vt:lpstr>Exo</vt:lpstr>
      <vt:lpstr>Exo </vt:lpstr>
      <vt:lpstr>Exo 2 Extra Bold</vt:lpstr>
      <vt:lpstr>Exo 2 Semi Bold</vt:lpstr>
      <vt:lpstr>Exo SemiBold</vt:lpstr>
      <vt:lpstr>Symbol</vt:lpstr>
      <vt:lpstr>Times New Roman</vt:lpstr>
      <vt:lpstr>Personalizar design</vt:lpstr>
      <vt:lpstr>1_Personalizar design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Kássia Alcântara | Combogó Comunicação</dc:creator>
  <cp:lastModifiedBy>Kássia Alcântara | Combogó Comunicação</cp:lastModifiedBy>
  <cp:revision>18</cp:revision>
  <dcterms:created xsi:type="dcterms:W3CDTF">2019-05-28T20:42:36Z</dcterms:created>
  <dcterms:modified xsi:type="dcterms:W3CDTF">2021-05-13T21:28:58Z</dcterms:modified>
</cp:coreProperties>
</file>