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87" r:id="rId2"/>
    <p:sldId id="278" r:id="rId3"/>
    <p:sldId id="294" r:id="rId4"/>
    <p:sldId id="293" r:id="rId5"/>
    <p:sldId id="279" r:id="rId6"/>
    <p:sldId id="281" r:id="rId7"/>
    <p:sldId id="290" r:id="rId8"/>
    <p:sldId id="260" r:id="rId9"/>
    <p:sldId id="270" r:id="rId10"/>
    <p:sldId id="283" r:id="rId11"/>
    <p:sldId id="284" r:id="rId12"/>
    <p:sldId id="285" r:id="rId13"/>
    <p:sldId id="286" r:id="rId14"/>
    <p:sldId id="297" r:id="rId15"/>
    <p:sldId id="288" r:id="rId16"/>
  </p:sldIdLst>
  <p:sldSz cx="12192000" cy="6858000"/>
  <p:notesSz cx="67691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8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96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.agrario.gov.br\Diretorios\CGGS\Todas%20as%20safras\Gr&#225;ficos%20todas%20as%20safr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.agrario.gov.br\Diretorios\CGGS\Todas%20as%20safras\Gr&#225;ficos%20todas%20as%20safr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90620708835237E-2"/>
          <c:y val="1.7486426505585271E-2"/>
          <c:w val="0.81973423926192013"/>
          <c:h val="0.79465731806074569"/>
        </c:manualLayout>
      </c:layout>
      <c:lineChart>
        <c:grouping val="standard"/>
        <c:varyColors val="0"/>
        <c:ser>
          <c:idx val="0"/>
          <c:order val="0"/>
          <c:tx>
            <c:strRef>
              <c:f>Graficos!$B$4</c:f>
              <c:strCache>
                <c:ptCount val="1"/>
                <c:pt idx="0">
                  <c:v>Municipios Participantes</c:v>
                </c:pt>
              </c:strCache>
            </c:strRef>
          </c:tx>
          <c:dLbls>
            <c:dLbl>
              <c:idx val="11"/>
              <c:layout>
                <c:manualLayout>
                  <c:x val="-2.0603384841795438E-2"/>
                  <c:y val="-3.9200313602508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4716703458425313E-3"/>
                  <c:y val="-2.352018816150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Graficos!$A$5:$A$20</c:f>
              <c:strCache>
                <c:ptCount val="16"/>
                <c:pt idx="0">
                  <c:v>2002/2003</c:v>
                </c:pt>
                <c:pt idx="1">
                  <c:v>2003/2004</c:v>
                </c:pt>
                <c:pt idx="2">
                  <c:v>2004/2005</c:v>
                </c:pt>
                <c:pt idx="3">
                  <c:v>2005/2006</c:v>
                </c:pt>
                <c:pt idx="4">
                  <c:v>2006/2007</c:v>
                </c:pt>
                <c:pt idx="5">
                  <c:v>2007/2008</c:v>
                </c:pt>
                <c:pt idx="6">
                  <c:v>2008/2009</c:v>
                </c:pt>
                <c:pt idx="7">
                  <c:v>2009/2010</c:v>
                </c:pt>
                <c:pt idx="8">
                  <c:v>2010/2011</c:v>
                </c:pt>
                <c:pt idx="9">
                  <c:v>2011/2012</c:v>
                </c:pt>
                <c:pt idx="10">
                  <c:v>2012/2013</c:v>
                </c:pt>
                <c:pt idx="11">
                  <c:v>2013/2014</c:v>
                </c:pt>
                <c:pt idx="12">
                  <c:v>2014/2015</c:v>
                </c:pt>
                <c:pt idx="13">
                  <c:v>2015/2016</c:v>
                </c:pt>
                <c:pt idx="14">
                  <c:v>2016/2017</c:v>
                </c:pt>
                <c:pt idx="15">
                  <c:v>2017/2018</c:v>
                </c:pt>
              </c:strCache>
            </c:strRef>
          </c:cat>
          <c:val>
            <c:numRef>
              <c:f>Graficos!$B$5:$B$20</c:f>
              <c:numCache>
                <c:formatCode>General</c:formatCode>
                <c:ptCount val="16"/>
                <c:pt idx="0">
                  <c:v>333</c:v>
                </c:pt>
                <c:pt idx="1">
                  <c:v>367</c:v>
                </c:pt>
                <c:pt idx="2">
                  <c:v>465</c:v>
                </c:pt>
                <c:pt idx="3">
                  <c:v>543</c:v>
                </c:pt>
                <c:pt idx="4">
                  <c:v>471</c:v>
                </c:pt>
                <c:pt idx="5">
                  <c:v>635</c:v>
                </c:pt>
                <c:pt idx="6">
                  <c:v>714</c:v>
                </c:pt>
                <c:pt idx="7">
                  <c:v>859</c:v>
                </c:pt>
                <c:pt idx="8">
                  <c:v>990</c:v>
                </c:pt>
                <c:pt idx="9">
                  <c:v>1035</c:v>
                </c:pt>
                <c:pt idx="10">
                  <c:v>1118</c:v>
                </c:pt>
                <c:pt idx="11">
                  <c:v>1263</c:v>
                </c:pt>
                <c:pt idx="12">
                  <c:v>1248</c:v>
                </c:pt>
                <c:pt idx="13">
                  <c:v>1220</c:v>
                </c:pt>
                <c:pt idx="14">
                  <c:v>1096</c:v>
                </c:pt>
                <c:pt idx="15">
                  <c:v>1215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70088"/>
        <c:axId val="355756520"/>
      </c:lineChart>
      <c:catAx>
        <c:axId val="4170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t-BR"/>
          </a:p>
        </c:txPr>
        <c:crossAx val="355756520"/>
        <c:crosses val="autoZero"/>
        <c:auto val="1"/>
        <c:lblAlgn val="ctr"/>
        <c:lblOffset val="100"/>
        <c:noMultiLvlLbl val="0"/>
      </c:catAx>
      <c:valAx>
        <c:axId val="355756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170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63274292700154"/>
          <c:y val="0.45875013740793669"/>
          <c:w val="0.12953723499794315"/>
          <c:h val="0.178308082604262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09118423947079E-2"/>
          <c:y val="2.945932071787306E-2"/>
          <c:w val="0.81607034868859918"/>
          <c:h val="0.83487764118159158"/>
        </c:manualLayout>
      </c:layout>
      <c:lineChart>
        <c:grouping val="standard"/>
        <c:varyColors val="0"/>
        <c:ser>
          <c:idx val="0"/>
          <c:order val="0"/>
          <c:tx>
            <c:strRef>
              <c:f>Graficos!$F$4</c:f>
              <c:strCache>
                <c:ptCount val="1"/>
                <c:pt idx="0">
                  <c:v>Adesões de Agricultores</c:v>
                </c:pt>
              </c:strCache>
            </c:strRef>
          </c:tx>
          <c:dLbls>
            <c:dLbl>
              <c:idx val="0"/>
              <c:layout>
                <c:manualLayout>
                  <c:x val="-3.5626682848333584E-2"/>
                  <c:y val="-3.1955584991128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404767495907826E-2"/>
                  <c:y val="3.8940809968847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60411648860599E-2"/>
                  <c:y val="3.3748701973000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635432447428672E-2"/>
                  <c:y val="-2.9072738571230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5858764388418231E-2"/>
                  <c:y val="2.1284576577460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8398257422889441E-2"/>
                  <c:y val="-1.038421599169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6423973154836173E-2"/>
                  <c:y val="-2.1758833315343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00149254604742E-2"/>
                  <c:y val="-2.2052238431844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4898301368316369E-2"/>
                  <c:y val="1.3508397252719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5229043514119811E-2"/>
                  <c:y val="2.5911264851857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3.4489740983366164E-2"/>
                  <c:y val="-3.3502180779064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Graficos!$E$5:$E$20</c:f>
              <c:strCache>
                <c:ptCount val="16"/>
                <c:pt idx="0">
                  <c:v>2002/2003</c:v>
                </c:pt>
                <c:pt idx="1">
                  <c:v>2003/2004</c:v>
                </c:pt>
                <c:pt idx="2">
                  <c:v>2004/2005</c:v>
                </c:pt>
                <c:pt idx="3">
                  <c:v>2005/2006</c:v>
                </c:pt>
                <c:pt idx="4">
                  <c:v>2006/2007</c:v>
                </c:pt>
                <c:pt idx="5">
                  <c:v>2007/2008</c:v>
                </c:pt>
                <c:pt idx="6">
                  <c:v>2008/2009</c:v>
                </c:pt>
                <c:pt idx="7">
                  <c:v>2009/2010</c:v>
                </c:pt>
                <c:pt idx="8">
                  <c:v>2010/2011</c:v>
                </c:pt>
                <c:pt idx="9">
                  <c:v>2011/2012</c:v>
                </c:pt>
                <c:pt idx="10">
                  <c:v>2012/2013</c:v>
                </c:pt>
                <c:pt idx="11">
                  <c:v>2013/2014</c:v>
                </c:pt>
                <c:pt idx="12">
                  <c:v>2014/2015</c:v>
                </c:pt>
                <c:pt idx="13">
                  <c:v>2015/2016</c:v>
                </c:pt>
                <c:pt idx="14">
                  <c:v>2016/2017</c:v>
                </c:pt>
                <c:pt idx="15">
                  <c:v>2017/2018</c:v>
                </c:pt>
              </c:strCache>
            </c:strRef>
          </c:cat>
          <c:val>
            <c:numRef>
              <c:f>Graficos!$F$5:$F$20</c:f>
              <c:numCache>
                <c:formatCode>#,##0</c:formatCode>
                <c:ptCount val="16"/>
                <c:pt idx="0">
                  <c:v>200292</c:v>
                </c:pt>
                <c:pt idx="1">
                  <c:v>177839</c:v>
                </c:pt>
                <c:pt idx="2">
                  <c:v>287861</c:v>
                </c:pt>
                <c:pt idx="3">
                  <c:v>356584</c:v>
                </c:pt>
                <c:pt idx="4">
                  <c:v>346321</c:v>
                </c:pt>
                <c:pt idx="5">
                  <c:v>558606</c:v>
                </c:pt>
                <c:pt idx="6">
                  <c:v>553225</c:v>
                </c:pt>
                <c:pt idx="7">
                  <c:v>661802</c:v>
                </c:pt>
                <c:pt idx="8">
                  <c:v>737920</c:v>
                </c:pt>
                <c:pt idx="9">
                  <c:v>771343</c:v>
                </c:pt>
                <c:pt idx="10">
                  <c:v>977552</c:v>
                </c:pt>
                <c:pt idx="11">
                  <c:v>1177452</c:v>
                </c:pt>
                <c:pt idx="12">
                  <c:v>1162086</c:v>
                </c:pt>
                <c:pt idx="13">
                  <c:v>991853</c:v>
                </c:pt>
                <c:pt idx="14">
                  <c:v>884062</c:v>
                </c:pt>
                <c:pt idx="15">
                  <c:v>903452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757304"/>
        <c:axId val="355757696"/>
      </c:lineChart>
      <c:catAx>
        <c:axId val="355757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t-BR"/>
          </a:p>
        </c:txPr>
        <c:crossAx val="355757696"/>
        <c:crosses val="autoZero"/>
        <c:auto val="1"/>
        <c:lblAlgn val="ctr"/>
        <c:lblOffset val="100"/>
        <c:noMultiLvlLbl val="0"/>
      </c:catAx>
      <c:valAx>
        <c:axId val="35575769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355757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12685221552355"/>
          <c:y val="0.45201878970736137"/>
          <c:w val="0.123811381162494"/>
          <c:h val="0.207405157163770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4256" y="0"/>
            <a:ext cx="2933277" cy="497021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r">
              <a:defRPr sz="1200"/>
            </a:lvl1pPr>
          </a:lstStyle>
          <a:p>
            <a:fld id="{8C1D006B-84B5-4907-972F-9D2C0C13A092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2"/>
            <a:ext cx="2933277" cy="497019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4256" y="9408982"/>
            <a:ext cx="2933277" cy="497019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r">
              <a:defRPr sz="1200"/>
            </a:lvl1pPr>
          </a:lstStyle>
          <a:p>
            <a:fld id="{CBC6CE9C-7F23-44FA-B253-83026F2EC9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70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6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53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98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89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01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42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4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05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89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81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pic>
        <p:nvPicPr>
          <p:cNvPr id="4" name="Picture 3" descr="base_logos-01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" y="5939236"/>
            <a:ext cx="12192000" cy="9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7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.abril.com.br/blog/superlistas/os-10-maiores-periodos-de-seca-no-brasi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iago.leao\Downloads\capaPPT5aa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0"/>
          <a:stretch/>
        </p:blipFill>
        <p:spPr bwMode="auto">
          <a:xfrm>
            <a:off x="0" y="-1"/>
            <a:ext cx="12192000" cy="37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52084" y="3803693"/>
            <a:ext cx="7655442" cy="23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500" b="1" dirty="0" smtClean="0"/>
              <a:t>Garantia-Safra</a:t>
            </a:r>
          </a:p>
          <a:p>
            <a:pPr algn="ctr"/>
            <a:r>
              <a:rPr lang="pt-BR" sz="4500" i="1" dirty="0" smtClean="0"/>
              <a:t>Concepção, objetivo, legislação</a:t>
            </a:r>
          </a:p>
          <a:p>
            <a:pPr algn="ctr"/>
            <a:r>
              <a:rPr lang="pt-BR" sz="3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3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sz="3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2625" i="1" dirty="0">
                <a:latin typeface="Arial" panose="020B0604020202020204" pitchFamily="34" charset="0"/>
                <a:cs typeface="Arial" panose="020B0604020202020204" pitchFamily="34" charset="0"/>
              </a:rPr>
              <a:t>Lei nº 10.420, de 10 de abril de 2002</a:t>
            </a:r>
            <a:endParaRPr lang="pt-BR" sz="2625" dirty="0"/>
          </a:p>
        </p:txBody>
      </p:sp>
    </p:spTree>
    <p:extLst>
      <p:ext uri="{BB962C8B-B14F-4D97-AF65-F5344CB8AC3E}">
        <p14:creationId xmlns:p14="http://schemas.microsoft.com/office/powerpoint/2010/main" val="41248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01168" y="1188720"/>
            <a:ext cx="11990832" cy="50769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t-BR" b="1" u="sng" kern="0" dirty="0" smtClean="0"/>
          </a:p>
          <a:p>
            <a:pPr>
              <a:spcBef>
                <a:spcPts val="0"/>
              </a:spcBef>
            </a:pPr>
            <a:r>
              <a:rPr lang="pt-BR" sz="3300" kern="0" dirty="0" smtClean="0">
                <a:solidFill>
                  <a:schemeClr val="accent6">
                    <a:lumMod val="50000"/>
                  </a:schemeClr>
                </a:solidFill>
              </a:rPr>
              <a:t>b) Processo de VERIFICAÇÃO DE PERDAS.</a:t>
            </a:r>
          </a:p>
          <a:p>
            <a:pPr algn="l">
              <a:spcBef>
                <a:spcPts val="0"/>
              </a:spcBef>
            </a:pPr>
            <a:endParaRPr lang="pt-BR" b="1" u="sng" kern="0" dirty="0" smtClean="0"/>
          </a:p>
          <a:p>
            <a:pPr algn="l">
              <a:spcBef>
                <a:spcPts val="0"/>
              </a:spcBef>
            </a:pPr>
            <a:endParaRPr lang="pt-BR" b="1" u="sng" kern="0" dirty="0" smtClean="0"/>
          </a:p>
          <a:p>
            <a:pPr algn="l">
              <a:spcBef>
                <a:spcPts val="0"/>
              </a:spcBef>
            </a:pPr>
            <a:r>
              <a:rPr lang="pt-B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responsabilidade da Prefeitura solicitar vistoria e indicar técnico/a vistoriador/a. </a:t>
            </a:r>
          </a:p>
          <a:p>
            <a:pPr algn="l">
              <a:lnSpc>
                <a:spcPct val="145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 utilizados para  determinar perda: </a:t>
            </a:r>
          </a:p>
          <a:p>
            <a:pPr marL="514350" indent="-514350" algn="l">
              <a:lnSpc>
                <a:spcPct val="145000"/>
              </a:lnSpc>
              <a:buFont typeface="Arial" panose="020B0604020202020204" pitchFamily="34" charset="0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laudos amostrais; </a:t>
            </a:r>
          </a:p>
          <a:p>
            <a:pPr marL="514350" indent="-514350" algn="just">
              <a:lnSpc>
                <a:spcPct val="145000"/>
              </a:lnSpc>
              <a:buFont typeface="Arial" panose="020B0604020202020204" pitchFamily="34" charset="0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agroclimático produzido pelo INMET – Instituto Nacional de Meteorologia </a:t>
            </a:r>
          </a:p>
          <a:p>
            <a:pPr marL="514350" indent="-514350" algn="just">
              <a:lnSpc>
                <a:spcPct val="145000"/>
              </a:lnSpc>
              <a:buFont typeface="Arial" panose="020B0604020202020204" pitchFamily="34" charset="0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Suprimento de Água para o Crescimento Vegetal (ISACV) produzido pelo CEMADEN – Centro de Monitoramento e Alertas de Desastres Naturais; </a:t>
            </a:r>
          </a:p>
          <a:p>
            <a:pPr marL="514350" indent="-514350" algn="just">
              <a:lnSpc>
                <a:spcPct val="145000"/>
              </a:lnSpc>
              <a:buFont typeface="Arial" panose="020B0604020202020204" pitchFamily="34" charset="0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 Agrícola Municipal (PAM) produzido pelo IBGE – Instituto Brasileiro de Geografia e Estatística;</a:t>
            </a:r>
          </a:p>
          <a:p>
            <a:pPr marL="514350" indent="-514350" algn="just">
              <a:lnSpc>
                <a:spcPct val="145000"/>
              </a:lnSpc>
              <a:buFont typeface="Arial" panose="020B0604020202020204" pitchFamily="34" charset="0"/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Levantamento Sistemático da Produção Agrícola (LSPA) do Grupo de Coordenação Estatística Agrícola, coordenado pelo IBGE.</a:t>
            </a:r>
            <a:endParaRPr lang="pt-BR" dirty="0" smtClean="0"/>
          </a:p>
          <a:p>
            <a:pPr algn="just">
              <a:lnSpc>
                <a:spcPct val="145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17328" y="456242"/>
            <a:ext cx="8296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</a:rPr>
              <a:t>Processo de Verificação de Perdas</a:t>
            </a:r>
            <a:endParaRPr lang="pt-BR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9953" y="1865376"/>
            <a:ext cx="11505263" cy="48937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kern="0" dirty="0" smtClean="0"/>
              <a:t>c) Processo de PAGAMENTO aos agricultores com perda comprovada de, no mínimo, 50% da produção.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kern="0" dirty="0" smtClean="0"/>
          </a:p>
          <a:p>
            <a:pPr algn="l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 </a:t>
            </a:r>
            <a:r>
              <a:rPr lang="pt-BR" dirty="0" smtClean="0"/>
              <a:t>Geração da folha de pagamento (CGGS) e processamento do arquivo de folha pela CEF.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 smtClean="0"/>
          </a:p>
          <a:p>
            <a:pPr algn="l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/>
              <a:t> Portaria da SEAD autorizando o pagamento aos agricultores/as.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 smtClean="0"/>
          </a:p>
          <a:p>
            <a:pPr algn="l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/>
              <a:t> Cada parcela fica disponível por 120 dias; depois retorna ao Fundo Garantia-Safra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1728597" y="367196"/>
            <a:ext cx="855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Processo de Pagamento do Benefício</a:t>
            </a:r>
            <a:endParaRPr lang="pt-B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13007" y="452262"/>
            <a:ext cx="8296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</a:rPr>
              <a:t>Evolução do Garantia-Safra – Participação dos municípios</a:t>
            </a:r>
            <a:endParaRPr lang="pt-BR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038702"/>
              </p:ext>
            </p:extLst>
          </p:nvPr>
        </p:nvGraphicFramePr>
        <p:xfrm>
          <a:off x="0" y="1380745"/>
          <a:ext cx="11804904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27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728597" y="367196"/>
            <a:ext cx="855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Evolução do Garantia-Safra: participação dos agricultores</a:t>
            </a:r>
            <a:endParaRPr lang="pt-B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905954"/>
              </p:ext>
            </p:extLst>
          </p:nvPr>
        </p:nvGraphicFramePr>
        <p:xfrm>
          <a:off x="230212" y="1368330"/>
          <a:ext cx="11620412" cy="498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42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438333"/>
              </p:ext>
            </p:extLst>
          </p:nvPr>
        </p:nvGraphicFramePr>
        <p:xfrm>
          <a:off x="795526" y="210304"/>
          <a:ext cx="10168129" cy="5696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7656"/>
                <a:gridCol w="2806140"/>
                <a:gridCol w="2954700"/>
                <a:gridCol w="2789633"/>
              </a:tblGrid>
              <a:tr h="360856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pt-BR" sz="2000" b="1" u="none" strike="noStrike" dirty="0">
                          <a:effectLst/>
                        </a:rPr>
                        <a:t> DEMONSTRATIVO DOS VALORES DAS CONTRIBUIÇÕES ANUAIS DOS MUNICÍPIOS,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08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ESTADOS E UNIÃO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9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MUNICÍPIOS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ESTADOS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UNIÃO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5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2010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R$ 13.063.267,20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R$ 29.804.028,80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R$ 310.000.000,00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5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2011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R$ 14.252.969,51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R$ 33.511.284,00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R$ 109.147.700,00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5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2012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R$ 24.826.307,25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R$ 57.439.371,40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R$ 411.800.000,00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5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2013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R$ 39.588.836,08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R$ 97.347.104,33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R$ 980.330.080,00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5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R$ 45.187.831,40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R$ 112.662.852,12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R$ 859.000.000,00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5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R$ 43.704.423,67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R$ 110.270.500,00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R$ 380.604.550,89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5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2016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R$ 38.583.412,50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R$ 98.818.790,00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R$ 712.514.982,00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56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2017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R$ 34.532.049,00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R$ 101.760.164,00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R$ 366.799.000,00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2283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43901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pt-BR" sz="2000" b="1" u="none" strike="noStrike" dirty="0">
                          <a:effectLst/>
                        </a:rPr>
                        <a:t> ESTIMATIVA DO MONTANTE DOS RECURSOS A SEREM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3901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pt-BR" sz="2000" b="1" u="none" strike="noStrike" dirty="0">
                          <a:effectLst/>
                        </a:rPr>
                        <a:t>               ALOCADOS NOS ORÇAMENTOS PARA 2018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9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ANO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MUNICÍPIOS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ESTADOS 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UNIÃO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497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2018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R$ 38.939.961,72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R$ 103.616.484,67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R$ 468.000.00,00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7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iago.leao\Downloads\capaPPT5a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1287"/>
            <a:ext cx="12211050" cy="67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ixa_sup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30"/>
            <a:ext cx="12192000" cy="1617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8012" y="225532"/>
            <a:ext cx="10112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Secas nos Séculos XX </a:t>
            </a:r>
            <a:r>
              <a:rPr lang="pt-BR" sz="2400" u="sng" dirty="0" smtClean="0">
                <a:hlinkClick r:id="rId3"/>
              </a:rPr>
              <a:t>https</a:t>
            </a:r>
            <a:r>
              <a:rPr lang="pt-BR" sz="2400" u="sng" dirty="0">
                <a:hlinkClick r:id="rId3"/>
              </a:rPr>
              <a:t>://super.abril.com.br/blog/superlistas/os-10-maiores-periodos-de-seca-no-brasil/</a:t>
            </a:r>
            <a:r>
              <a:rPr lang="pt-BR" sz="2400" b="1" dirty="0"/>
              <a:t> , </a:t>
            </a:r>
            <a:r>
              <a:rPr lang="pt-BR" sz="2400" b="1" dirty="0">
                <a:solidFill>
                  <a:schemeClr val="bg1"/>
                </a:solidFill>
              </a:rPr>
              <a:t>26/03/2018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rgbClr val="FFFFFF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85660" y="1174954"/>
            <a:ext cx="11237976" cy="38451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</a:pPr>
            <a:endParaRPr lang="pt-BR" sz="30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368984" y="1336067"/>
            <a:ext cx="11806340" cy="592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025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1919/1921 </a:t>
            </a:r>
            <a:r>
              <a:rPr lang="pt-B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(03 anos)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eca 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muito grave, que atingiu principalmente o sertão de Pernambuco e fez aumentar o êxodo rural do Nordeste. </a:t>
            </a:r>
            <a:endParaRPr lang="pt-BR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025"/>
              </a:lnSpc>
              <a:spcAft>
                <a:spcPts val="0"/>
              </a:spcAft>
            </a:pP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025"/>
              </a:lnSpc>
              <a:spcAft>
                <a:spcPts val="1500"/>
              </a:spcAft>
              <a:buFont typeface="+mj-lt"/>
              <a:buAutoNum type="alphaLcParenR"/>
            </a:pPr>
            <a:r>
              <a:rPr lang="pt-BR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1934/1936 </a:t>
            </a:r>
            <a:r>
              <a:rPr lang="pt-B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anos)</a:t>
            </a:r>
            <a:r>
              <a:rPr lang="pt-BR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longo período de estiagem não ficou restrito ao Nordeste: além de afetar nove estados na região, Minas Gerais e São Paulo também sofreram com a falta de chuvas. </a:t>
            </a:r>
          </a:p>
          <a:p>
            <a:pPr marL="342900" indent="-342900">
              <a:lnSpc>
                <a:spcPts val="2025"/>
              </a:lnSpc>
              <a:spcAft>
                <a:spcPts val="1500"/>
              </a:spcAft>
              <a:buFont typeface="+mj-lt"/>
              <a:buAutoNum type="alphaLcParenR"/>
            </a:pP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1963/1964 </a:t>
            </a:r>
            <a:r>
              <a:rPr lang="pt-B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anos)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seca que começou em 1963 foi gravíssima. A estiagem bateu recordes em várias estados: Rio de Janeiro, São Paulo, Minas Gerais, Paraná e Distrito Federal. Até a Amazônia sofreu com falta de chuva. Além disso, uma onda de calor muito forte assolou o país.</a:t>
            </a:r>
          </a:p>
          <a:p>
            <a:pPr marL="342900" indent="-342900">
              <a:lnSpc>
                <a:spcPts val="2025"/>
              </a:lnSpc>
              <a:spcAft>
                <a:spcPts val="1500"/>
              </a:spcAft>
              <a:buFont typeface="+mj-lt"/>
              <a:buAutoNum type="alphaLcParenR"/>
            </a:pP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1979/1985 </a:t>
            </a:r>
            <a:r>
              <a:rPr lang="pt-B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anos)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foi uma das secas mais prolongadas da história do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Nordeste. O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auge do problema foi em 1981. A estiagem deixou um rastro de miséria e fome: lavouras perdidas, animais mortos, saques à feiras e armazéns por uma população faminta e desesperada. No período, 3.5 milhões de pessoas morreram, a maioria crianças sofrendo de desnutrição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ts val="2025"/>
              </a:lnSpc>
              <a:spcAft>
                <a:spcPts val="1500"/>
              </a:spcAft>
              <a:buFont typeface="+mj-lt"/>
              <a:buAutoNum type="alphaLcParenR"/>
            </a:pP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1997/1999 </a:t>
            </a:r>
            <a:r>
              <a:rPr lang="pt-B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anos)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década de 90 sofreu com os efeitos do fenômeno El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Niño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causa o aumento das temperaturas das águas e traz várias consequências para o clima – entre eles, o agravamento de secas no Nordeste. Foram 5 milhões de pessoas afetadas, saques a depósitos de comida devido às mortes de animais e lavouras perdidas. </a:t>
            </a:r>
          </a:p>
          <a:p>
            <a:pPr marL="342900" indent="-342900">
              <a:lnSpc>
                <a:spcPts val="2025"/>
              </a:lnSpc>
              <a:spcAft>
                <a:spcPts val="1500"/>
              </a:spcAft>
              <a:buFont typeface="+mj-lt"/>
              <a:buAutoNum type="alphaLcParenR"/>
            </a:pPr>
            <a:endParaRPr lang="pt-BR" sz="1600" dirty="0"/>
          </a:p>
          <a:p>
            <a:pPr marL="342900" lvl="0" indent="-342900">
              <a:lnSpc>
                <a:spcPts val="2025"/>
              </a:lnSpc>
              <a:spcAft>
                <a:spcPts val="1500"/>
              </a:spcAft>
              <a:buFont typeface="+mj-lt"/>
              <a:buAutoNum type="alphaLcParenR"/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ixa_sup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30"/>
            <a:ext cx="12192000" cy="1617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8597" y="367196"/>
            <a:ext cx="9895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Secas Século XXI: </a:t>
            </a:r>
            <a:r>
              <a:rPr lang="pt-BR" sz="2400" dirty="0">
                <a:solidFill>
                  <a:schemeClr val="bg1"/>
                </a:solidFill>
              </a:rPr>
              <a:t>http://climanalise.cptec.inpe.br/~rclimanl/revista/pdf/30anos/marengoetal.pdf</a:t>
            </a:r>
          </a:p>
          <a:p>
            <a:endParaRPr lang="pt-BR" sz="2400" b="1" dirty="0">
              <a:solidFill>
                <a:srgbClr val="FFFFFF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21792" y="1325880"/>
            <a:ext cx="11001844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AutoNum type="alphaLcParenR"/>
            </a:pPr>
            <a:r>
              <a:rPr lang="pt-BR" sz="2000" b="1" dirty="0" smtClean="0"/>
              <a:t>2001</a:t>
            </a:r>
            <a:endParaRPr lang="pt-BR" sz="2000" b="1" dirty="0"/>
          </a:p>
          <a:p>
            <a:pPr lvl="0" algn="l"/>
            <a:r>
              <a:rPr lang="pt-BR" sz="2000" dirty="0" smtClean="0"/>
              <a:t>A </a:t>
            </a:r>
            <a:r>
              <a:rPr lang="pt-BR" sz="2000" dirty="0"/>
              <a:t>seca de 2001 foi um prolongamento do período de seca do final da década de 90, que teve uma trégua em 2000. </a:t>
            </a:r>
            <a:endParaRPr lang="pt-BR" sz="2000" dirty="0" smtClean="0"/>
          </a:p>
          <a:p>
            <a:pPr lvl="0" algn="l"/>
            <a:endParaRPr lang="pt-BR" sz="2000" dirty="0" smtClean="0"/>
          </a:p>
          <a:p>
            <a:pPr algn="l"/>
            <a:r>
              <a:rPr lang="pt-BR" sz="2000" b="1" dirty="0" smtClean="0"/>
              <a:t>b) 2007/2008</a:t>
            </a:r>
            <a:endParaRPr lang="pt-BR" sz="2000" dirty="0"/>
          </a:p>
          <a:p>
            <a:pPr algn="l"/>
            <a:r>
              <a:rPr lang="pt-BR" sz="2000" dirty="0" smtClean="0"/>
              <a:t>Em </a:t>
            </a:r>
            <a:r>
              <a:rPr lang="pt-BR" sz="2000" dirty="0"/>
              <a:t>2007, ocorreu a pior seca da história no norte de Minas Gerais, região do estado de clima </a:t>
            </a:r>
            <a:r>
              <a:rPr lang="pt-BR" sz="2000" dirty="0" smtClean="0"/>
              <a:t>   semiárido</a:t>
            </a:r>
            <a:r>
              <a:rPr lang="pt-BR" sz="2000" dirty="0"/>
              <a:t>. Não choveu nada entre março e novembro de 2007 e as precipitações abaixo da média continuaram durante o ano seguinte. No total, foram 15 meses de estiagem. Durante o período, foram registrados quase 54 mil focos de incêndio e mais de 190 mil mortes de cabeças de gado. Centenas de municípios decretaram estado de emergência</a:t>
            </a:r>
            <a:r>
              <a:rPr lang="pt-BR" sz="2000" dirty="0" smtClean="0"/>
              <a:t>.</a:t>
            </a:r>
          </a:p>
          <a:p>
            <a:pPr algn="l"/>
            <a:endParaRPr lang="pt-BR" sz="2000" dirty="0" smtClean="0"/>
          </a:p>
          <a:p>
            <a:pPr algn="l"/>
            <a:r>
              <a:rPr lang="pt-BR" sz="2000" dirty="0" smtClean="0"/>
              <a:t>c) </a:t>
            </a:r>
            <a:r>
              <a:rPr lang="pt-BR" sz="2000" b="1" dirty="0" smtClean="0"/>
              <a:t>2012 </a:t>
            </a:r>
            <a:r>
              <a:rPr lang="pt-BR" sz="2000" b="1" dirty="0"/>
              <a:t>- 2015</a:t>
            </a:r>
            <a:endParaRPr lang="pt-BR" sz="2000" dirty="0"/>
          </a:p>
          <a:p>
            <a:pPr algn="l"/>
            <a:r>
              <a:rPr lang="pt-BR" sz="2000" dirty="0"/>
              <a:t>A seca de 2012- 2015 é considerada a pior nas últimas </a:t>
            </a:r>
            <a:r>
              <a:rPr lang="pt-BR" sz="2000" dirty="0" smtClean="0"/>
              <a:t>décadas.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83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ixa_sup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30"/>
            <a:ext cx="12192000" cy="1617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8597" y="367196"/>
            <a:ext cx="855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Objetivos:  </a:t>
            </a:r>
            <a:r>
              <a:rPr lang="pt-BR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10.420, de 10 de abril de 2002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rgbClr val="FFFFFF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85660" y="1174954"/>
            <a:ext cx="11237976" cy="38451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</a:pPr>
            <a:endParaRPr lang="pt-BR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45000"/>
              </a:lnSpc>
            </a:pPr>
            <a:r>
              <a:rPr lang="pt-BR" u="sng" dirty="0" smtClean="0">
                <a:solidFill>
                  <a:schemeClr val="accent6">
                    <a:lumMod val="50000"/>
                  </a:schemeClr>
                </a:solidFill>
              </a:rPr>
              <a:t>Objetivo: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pt-BR" dirty="0" smtClean="0"/>
              <a:t>Art</a:t>
            </a:r>
            <a:r>
              <a:rPr lang="pt-BR" dirty="0"/>
              <a:t>. </a:t>
            </a:r>
            <a:r>
              <a:rPr lang="pt-BR" dirty="0" smtClean="0"/>
              <a:t>1</a:t>
            </a:r>
            <a:r>
              <a:rPr lang="pt-BR" u="sng" baseline="30000" dirty="0" smtClean="0"/>
              <a:t>º</a:t>
            </a:r>
            <a:r>
              <a:rPr lang="pt-BR" dirty="0" smtClean="0"/>
              <a:t>) </a:t>
            </a:r>
            <a:r>
              <a:rPr lang="pt-BR" dirty="0"/>
              <a:t>É criado o Fundo Garantia-Safra, de natureza financeira, vinculado ao Ministério do Desenvolvimento Agrário, e instituído o Benefício Garantia-Safra, com o objetivo de garantir condições mínimas de sobrevivência aos agricultores familiares de Municípios sistematicamente sujeitos a perda de safra por razão do fenômeno da estiagem ou excesso hídrico, situados na área de atuação da Superintendência do Desenvolvimento do Nordeste </a:t>
            </a:r>
            <a:r>
              <a:rPr lang="pt-BR" dirty="0" smtClean="0"/>
              <a:t>– SUDENE</a:t>
            </a:r>
            <a:r>
              <a:rPr lang="pt-BR" dirty="0"/>
              <a:t>.</a:t>
            </a:r>
            <a:endParaRPr lang="pt-BR" dirty="0" smtClean="0"/>
          </a:p>
          <a:p>
            <a:pPr algn="just">
              <a:lnSpc>
                <a:spcPct val="145000"/>
              </a:lnSpc>
            </a:pPr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35630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xa_sup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978"/>
            <a:ext cx="12192000" cy="1617025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00451" y="1131643"/>
            <a:ext cx="10644917" cy="445899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</a:pPr>
            <a:endParaRPr lang="pt-BR" b="1" u="sng" dirty="0" smtClean="0"/>
          </a:p>
          <a:p>
            <a:pPr algn="just">
              <a:lnSpc>
                <a:spcPct val="145000"/>
              </a:lnSpc>
            </a:pPr>
            <a:r>
              <a:rPr lang="pt-BR" sz="3000" u="sng" dirty="0" smtClean="0"/>
              <a:t>Critérios para os agricultores familiares participarem do  Garantia-Safra</a:t>
            </a:r>
            <a:r>
              <a:rPr lang="pt-BR" sz="3000" dirty="0" smtClean="0"/>
              <a:t>:</a:t>
            </a:r>
          </a:p>
          <a:p>
            <a:pPr algn="just">
              <a:lnSpc>
                <a:spcPct val="145000"/>
              </a:lnSpc>
            </a:pPr>
            <a:r>
              <a:rPr lang="pt-BR" sz="3000" dirty="0" smtClean="0"/>
              <a:t>(a) ter renda bruta familiar mensal de, até, 1 (um) e ½ (meio) salário mínimo, excluídos os benefícios previdenciários rurais; e, </a:t>
            </a:r>
          </a:p>
          <a:p>
            <a:pPr marL="514350" indent="-514350" algn="just">
              <a:lnSpc>
                <a:spcPct val="145000"/>
              </a:lnSpc>
            </a:pPr>
            <a:r>
              <a:rPr lang="pt-BR" sz="3000" dirty="0" smtClean="0"/>
              <a:t>(b) plantar entre 0,6  e  5 hectares das culturas: arroz, feijão, mandioca, milho, algodão. </a:t>
            </a:r>
          </a:p>
          <a:p>
            <a:pPr algn="just">
              <a:lnSpc>
                <a:spcPct val="145000"/>
              </a:lnSpc>
            </a:pPr>
            <a:endParaRPr lang="pt-BR" sz="3000" dirty="0" smtClean="0"/>
          </a:p>
          <a:p>
            <a:pPr algn="just">
              <a:lnSpc>
                <a:spcPct val="145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17328" y="456242"/>
            <a:ext cx="8296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</a:rPr>
              <a:t>Critérios</a:t>
            </a:r>
            <a:endParaRPr lang="pt-BR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81"/>
            <a:ext cx="12192000" cy="1617025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54505" y="1633248"/>
            <a:ext cx="7106999" cy="2075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800" u="sng" dirty="0" smtClean="0"/>
              <a:t>Quem recebe o pagamento do Garantia-Safra</a:t>
            </a:r>
            <a:r>
              <a:rPr lang="pt-BR" sz="2800" dirty="0" smtClean="0"/>
              <a:t>: agricultores familiares de municípios com perda comprovada de, </a:t>
            </a:r>
            <a:r>
              <a:rPr lang="pt-BR" sz="2800" dirty="0" smtClean="0">
                <a:solidFill>
                  <a:srgbClr val="FF0000"/>
                </a:solidFill>
              </a:rPr>
              <a:t>no mínimo, 50%</a:t>
            </a:r>
            <a:r>
              <a:rPr lang="pt-BR" sz="2800" dirty="0" smtClean="0"/>
              <a:t> da produção e que estão com os aportes municipais e estaduais pagos.</a:t>
            </a:r>
          </a:p>
        </p:txBody>
      </p:sp>
      <p:pic>
        <p:nvPicPr>
          <p:cNvPr id="8" name="Picture 2" descr="C:\Users\thiago.leao\Desktop\Plano Safra\mda_dsc_1742_00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05" y="2427581"/>
            <a:ext cx="4093119" cy="27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1728597" y="367196"/>
            <a:ext cx="855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Condição para pagamento</a:t>
            </a:r>
            <a:endParaRPr lang="pt-B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91665" y="1506995"/>
            <a:ext cx="10910903" cy="43417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 smtClean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kern="0" dirty="0" smtClean="0">
                <a:solidFill>
                  <a:srgbClr val="000000"/>
                </a:solidFill>
              </a:rPr>
              <a:t>a) Processo de ADESÃO de estados, municípios e agricultores/as.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kern="0" dirty="0" smtClean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kern="0" dirty="0" smtClean="0">
                <a:solidFill>
                  <a:srgbClr val="000000"/>
                </a:solidFill>
              </a:rPr>
              <a:t>b) Processo de VERIFICAÇÃO DE PERDAS.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kern="0" dirty="0" smtClean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kern="0" dirty="0" smtClean="0">
                <a:solidFill>
                  <a:srgbClr val="000000"/>
                </a:solidFill>
              </a:rPr>
              <a:t>c) Processo de PAGAMENTO aos agricultores com perda comprovada de, no mínimo, 50% da produção.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kern="0" dirty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kern="0" dirty="0" smtClean="0">
                <a:solidFill>
                  <a:srgbClr val="000000"/>
                </a:solidFill>
              </a:rPr>
              <a:t>d) </a:t>
            </a:r>
            <a:r>
              <a:rPr lang="pt-BR" sz="2800" dirty="0" smtClean="0"/>
              <a:t>Processo de cruzamento entre a base de dados do Garantia-Safra </a:t>
            </a:r>
            <a:r>
              <a:rPr lang="pt-BR" sz="2800" smtClean="0"/>
              <a:t>e outras </a:t>
            </a:r>
            <a:r>
              <a:rPr lang="pt-BR" sz="2800" dirty="0" smtClean="0"/>
              <a:t>bases governamentais (Acordo de Cooperação Técnica – SEAD/TCU), bloqueios preventivos e notificação aos beneficiários com indício de desconformidade com a lei.  </a:t>
            </a:r>
            <a:endParaRPr lang="pt-BR" sz="2800" kern="0" dirty="0" smtClean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kern="0" dirty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45000"/>
              </a:lnSpc>
            </a:pPr>
            <a:endParaRPr lang="pt-BR" dirty="0" smtClean="0"/>
          </a:p>
          <a:p>
            <a:pPr algn="just">
              <a:lnSpc>
                <a:spcPct val="145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17328" y="456242"/>
            <a:ext cx="8296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</a:rPr>
              <a:t>Como funciona</a:t>
            </a:r>
            <a:endParaRPr lang="pt-BR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91665" y="1506995"/>
            <a:ext cx="10910903" cy="434175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 smtClean="0">
              <a:solidFill>
                <a:srgbClr val="000000"/>
              </a:solidFill>
            </a:endParaRPr>
          </a:p>
          <a:p>
            <a:pPr marL="514350" indent="-514350" algn="l"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kern="0" dirty="0" smtClean="0">
                <a:solidFill>
                  <a:srgbClr val="000000"/>
                </a:solidFill>
              </a:rPr>
              <a:t>Processo de ADESÃO de estados, municípios e agricultores/as.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kern="0" dirty="0" smtClean="0">
              <a:solidFill>
                <a:srgbClr val="000000"/>
              </a:solidFill>
            </a:endParaRPr>
          </a:p>
          <a:p>
            <a:pPr algn="just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000000"/>
                </a:solidFill>
              </a:rPr>
              <a:t>Reunião do Comitê Gestor</a:t>
            </a:r>
          </a:p>
          <a:p>
            <a:pPr algn="just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Adesão de Estados e Municípios.</a:t>
            </a:r>
          </a:p>
          <a:p>
            <a:pPr algn="just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000000"/>
                </a:solidFill>
              </a:rPr>
              <a:t>Divulgação </a:t>
            </a:r>
            <a:r>
              <a:rPr lang="pt-BR" sz="2800" dirty="0">
                <a:solidFill>
                  <a:srgbClr val="000000"/>
                </a:solidFill>
              </a:rPr>
              <a:t>do Garantia-Safra para/entre os parceiros, agricultores/as e suas organizações: diferentes estratégias.</a:t>
            </a:r>
          </a:p>
          <a:p>
            <a:pPr algn="just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Processo de inscrição –DAP ou IGS: diferentes estratégias.</a:t>
            </a:r>
          </a:p>
          <a:p>
            <a:pPr algn="just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Processo de Seleção/classificação: indicadores.</a:t>
            </a:r>
          </a:p>
          <a:p>
            <a:pPr algn="just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Homologação do CMDRS (ou similar).</a:t>
            </a:r>
          </a:p>
          <a:p>
            <a:pPr algn="just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Geração, impressão e distribuição de boletos para os/as agricultores/as.</a:t>
            </a:r>
          </a:p>
          <a:p>
            <a:pPr algn="just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Adesão dos agricultores/as.</a:t>
            </a:r>
          </a:p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45000"/>
              </a:lnSpc>
            </a:pPr>
            <a:endParaRPr lang="pt-BR" dirty="0" smtClean="0"/>
          </a:p>
          <a:p>
            <a:pPr algn="just">
              <a:lnSpc>
                <a:spcPct val="145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17328" y="456242"/>
            <a:ext cx="8296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</a:rPr>
              <a:t>Como funciona</a:t>
            </a:r>
            <a:endParaRPr lang="pt-BR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65291" y="2624328"/>
            <a:ext cx="10111154" cy="493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/>
              <a:t>				</a:t>
            </a:r>
            <a:r>
              <a:rPr lang="pt-BR" sz="3500" b="1" dirty="0" smtClean="0">
                <a:solidFill>
                  <a:schemeClr val="accent6">
                    <a:lumMod val="50000"/>
                  </a:schemeClr>
                </a:solidFill>
              </a:rPr>
              <a:t>SAFRA 2017/2018 e 2018/2019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 panose="05020102010507070707" pitchFamily="18" charset="2"/>
              </a:rPr>
              <a:t>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1.350.000 cotas</a:t>
            </a:r>
            <a:b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 panose="05020102010507070707" pitchFamily="18" charset="2"/>
              </a:rPr>
              <a:t> 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Valor do Benefício = R$850,00 / 5 parcelas de R$170,00</a:t>
            </a:r>
            <a:b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2800" kern="0" dirty="0" smtClean="0">
                <a:solidFill>
                  <a:srgbClr val="000000"/>
                </a:solidFill>
              </a:rPr>
              <a:t>a) Processo de ADESÃO de estados, municípios e agricultores/as.</a:t>
            </a:r>
            <a:endParaRPr lang="pt-BR" sz="28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822514"/>
              </p:ext>
            </p:extLst>
          </p:nvPr>
        </p:nvGraphicFramePr>
        <p:xfrm>
          <a:off x="3758185" y="3301020"/>
          <a:ext cx="8129015" cy="3050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5654"/>
                <a:gridCol w="889948"/>
                <a:gridCol w="2063413"/>
              </a:tblGrid>
              <a:tr h="85601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800" u="none" strike="noStrike" dirty="0" smtClean="0">
                          <a:effectLst/>
                        </a:rPr>
                        <a:t>Contribuição ao</a:t>
                      </a:r>
                      <a:r>
                        <a:rPr lang="pt-BR" sz="2800" u="none" strike="noStrike" baseline="0" dirty="0" smtClean="0">
                          <a:effectLst/>
                        </a:rPr>
                        <a:t> Fundo Garantia-Safra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%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 smtClean="0">
                          <a:effectLst/>
                        </a:rPr>
                        <a:t>Valor/família (R$)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</a:tr>
              <a:tr h="4520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800" u="none" strike="noStrike" dirty="0">
                          <a:effectLst/>
                        </a:rPr>
                        <a:t>Agricultor/a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 smtClean="0">
                          <a:effectLst/>
                        </a:rPr>
                        <a:t>17,00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</a:tr>
              <a:tr h="43185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800" u="none" strike="noStrike" dirty="0" smtClean="0">
                          <a:effectLst/>
                        </a:rPr>
                        <a:t>Município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 smtClean="0">
                          <a:effectLst/>
                        </a:rPr>
                        <a:t>51,00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</a:tr>
              <a:tr h="43185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800" u="none" strike="noStrike" dirty="0">
                          <a:effectLst/>
                        </a:rPr>
                        <a:t>Estado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>
                          <a:effectLst/>
                        </a:rPr>
                        <a:t>12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 smtClean="0">
                          <a:effectLst/>
                        </a:rPr>
                        <a:t>102,00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</a:tr>
              <a:tr h="43185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800" u="none" strike="noStrike">
                          <a:effectLst/>
                        </a:rPr>
                        <a:t>União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>
                          <a:effectLst/>
                        </a:rPr>
                        <a:t>40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u="none" strike="noStrike" dirty="0" smtClean="0">
                          <a:effectLst/>
                        </a:rPr>
                        <a:t>340,00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</a:tr>
              <a:tr h="43220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800" b="1" u="none" strike="noStrike" dirty="0">
                          <a:effectLst/>
                        </a:rPr>
                        <a:t> TOTAL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u="none" strike="noStrike" dirty="0">
                          <a:effectLst/>
                        </a:rPr>
                        <a:t>60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800" b="1" u="none" strike="noStrike" dirty="0" smtClean="0">
                          <a:effectLst/>
                        </a:rPr>
                        <a:t>510,00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2" marR="7732" marT="7732" marB="0" anchor="ctr"/>
                </a:tc>
              </a:tr>
            </a:tbl>
          </a:graphicData>
        </a:graphic>
      </p:graphicFrame>
      <p:sp>
        <p:nvSpPr>
          <p:cNvPr id="10" name="TextBox 2"/>
          <p:cNvSpPr txBox="1"/>
          <p:nvPr/>
        </p:nvSpPr>
        <p:spPr>
          <a:xfrm>
            <a:off x="1728597" y="367196"/>
            <a:ext cx="855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Safra 2017/2018 e 2018/2019</a:t>
            </a:r>
            <a:endParaRPr lang="pt-B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738</Words>
  <Application>Microsoft Office PowerPoint</Application>
  <PresentationFormat>Widescreen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Times New Roman</vt:lpstr>
      <vt:lpstr>Wingdings 2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Correa</dc:creator>
  <cp:lastModifiedBy>Leomar Diniz</cp:lastModifiedBy>
  <cp:revision>222</cp:revision>
  <cp:lastPrinted>2018-06-29T13:34:17Z</cp:lastPrinted>
  <dcterms:created xsi:type="dcterms:W3CDTF">2017-05-08T18:31:38Z</dcterms:created>
  <dcterms:modified xsi:type="dcterms:W3CDTF">2018-07-03T12:10:20Z</dcterms:modified>
</cp:coreProperties>
</file>