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626" r:id="rId2"/>
    <p:sldId id="426" r:id="rId3"/>
    <p:sldId id="616" r:id="rId4"/>
    <p:sldId id="617" r:id="rId5"/>
    <p:sldId id="619" r:id="rId6"/>
    <p:sldId id="597" r:id="rId7"/>
    <p:sldId id="625" r:id="rId8"/>
    <p:sldId id="629" r:id="rId9"/>
    <p:sldId id="630" r:id="rId10"/>
    <p:sldId id="631" r:id="rId11"/>
    <p:sldId id="632" r:id="rId12"/>
    <p:sldId id="633" r:id="rId13"/>
    <p:sldId id="634" r:id="rId14"/>
    <p:sldId id="635" r:id="rId15"/>
    <p:sldId id="636" r:id="rId16"/>
    <p:sldId id="637" r:id="rId17"/>
    <p:sldId id="638" r:id="rId18"/>
    <p:sldId id="639" r:id="rId19"/>
    <p:sldId id="640" r:id="rId20"/>
    <p:sldId id="641" r:id="rId21"/>
    <p:sldId id="642" r:id="rId22"/>
    <p:sldId id="644" r:id="rId23"/>
    <p:sldId id="643" r:id="rId24"/>
    <p:sldId id="645" r:id="rId25"/>
    <p:sldId id="627" r:id="rId26"/>
    <p:sldId id="557" r:id="rId27"/>
    <p:sldId id="583" r:id="rId28"/>
    <p:sldId id="620" r:id="rId29"/>
    <p:sldId id="491" r:id="rId30"/>
  </p:sldIdLst>
  <p:sldSz cx="9144000" cy="6858000" type="screen4x3"/>
  <p:notesSz cx="68199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35">
          <p15:clr>
            <a:srgbClr val="A4A3A4"/>
          </p15:clr>
        </p15:guide>
        <p15:guide id="2" pos="25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1675" autoAdjust="0"/>
    <p:restoredTop sz="94692" autoAdjust="0"/>
  </p:normalViewPr>
  <p:slideViewPr>
    <p:cSldViewPr snapToGrid="0" snapToObjects="1">
      <p:cViewPr varScale="1">
        <p:scale>
          <a:sx n="72" d="100"/>
          <a:sy n="72" d="100"/>
        </p:scale>
        <p:origin x="624" y="66"/>
      </p:cViewPr>
      <p:guideLst>
        <p:guide orient="horz" pos="2935"/>
        <p:guide pos="25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-3870" y="-120"/>
      </p:cViewPr>
      <p:guideLst>
        <p:guide orient="horz" pos="3128"/>
        <p:guide pos="21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.finep.gov.br\CompartSede\GAPR\GAPR\Projetos%20Estrat&#233;gicos\14.%20Desafios%20Tecnol&#243;gicos\Apoio%20Desafi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713415133453147"/>
          <c:y val="6.2015517640906626E-2"/>
          <c:w val="0.75266367566123216"/>
          <c:h val="0.610702360141024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Plan1!$K$6</c:f>
              <c:strCache>
                <c:ptCount val="1"/>
                <c:pt idx="0">
                  <c:v>Prêmios de Reconhecimento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Plan1!$J$7:$J$8</c:f>
              <c:strCache>
                <c:ptCount val="2"/>
                <c:pt idx="0">
                  <c:v>Entre 1991 e 2007</c:v>
                </c:pt>
                <c:pt idx="1">
                  <c:v>Até 1990</c:v>
                </c:pt>
              </c:strCache>
            </c:strRef>
          </c:cat>
          <c:val>
            <c:numRef>
              <c:f>Plan1!$K$7:$K$8</c:f>
              <c:numCache>
                <c:formatCode>0%</c:formatCode>
                <c:ptCount val="2"/>
                <c:pt idx="0">
                  <c:v>0.22</c:v>
                </c:pt>
                <c:pt idx="1">
                  <c:v>0.97</c:v>
                </c:pt>
              </c:numCache>
            </c:numRef>
          </c:val>
        </c:ser>
        <c:ser>
          <c:idx val="1"/>
          <c:order val="1"/>
          <c:tx>
            <c:strRef>
              <c:f>Plan1!$L$6</c:f>
              <c:strCache>
                <c:ptCount val="1"/>
                <c:pt idx="0">
                  <c:v>Prêmios de Indução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Plan1!$J$7:$J$8</c:f>
              <c:strCache>
                <c:ptCount val="2"/>
                <c:pt idx="0">
                  <c:v>Entre 1991 e 2007</c:v>
                </c:pt>
                <c:pt idx="1">
                  <c:v>Até 1990</c:v>
                </c:pt>
              </c:strCache>
            </c:strRef>
          </c:cat>
          <c:val>
            <c:numRef>
              <c:f>Plan1!$L$7:$L$8</c:f>
              <c:numCache>
                <c:formatCode>0%</c:formatCode>
                <c:ptCount val="2"/>
                <c:pt idx="0">
                  <c:v>0.78</c:v>
                </c:pt>
                <c:pt idx="1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1821344"/>
        <c:axId val="391821736"/>
      </c:barChart>
      <c:catAx>
        <c:axId val="3918213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accent2">
                    <a:lumMod val="50000"/>
                  </a:schemeClr>
                </a:solidFill>
              </a:defRPr>
            </a:pPr>
            <a:endParaRPr lang="pt-BR"/>
          </a:p>
        </c:txPr>
        <c:crossAx val="391821736"/>
        <c:crosses val="autoZero"/>
        <c:auto val="1"/>
        <c:lblAlgn val="ctr"/>
        <c:lblOffset val="100"/>
        <c:noMultiLvlLbl val="0"/>
      </c:catAx>
      <c:valAx>
        <c:axId val="391821736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3918213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698447176861513"/>
          <c:y val="0.82088568990820643"/>
          <c:w val="0.72194820475026833"/>
          <c:h val="0.17006812384636488"/>
        </c:manualLayout>
      </c:layout>
      <c:overlay val="0"/>
      <c:txPr>
        <a:bodyPr/>
        <a:lstStyle/>
        <a:p>
          <a:pPr>
            <a:defRPr sz="1200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F61C0C-4904-4206-827B-B98E3BAC852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95B9715-48E3-41D7-AABC-DBD710358114}">
      <dgm:prSet phldrT="[Texto]" custT="1"/>
      <dgm:spPr>
        <a:solidFill>
          <a:srgbClr val="003C3D"/>
        </a:solidFill>
      </dgm:spPr>
      <dgm:t>
        <a:bodyPr/>
        <a:lstStyle/>
        <a:p>
          <a:r>
            <a:rPr lang="pt-BR" sz="1200" dirty="0" smtClean="0"/>
            <a:t>83 empresas líderes submeteram </a:t>
          </a:r>
          <a:r>
            <a:rPr lang="pt-BR" sz="1200" dirty="0" err="1" smtClean="0"/>
            <a:t>PN’s</a:t>
          </a:r>
          <a:endParaRPr lang="pt-BR" sz="1200" dirty="0"/>
        </a:p>
      </dgm:t>
    </dgm:pt>
    <dgm:pt modelId="{A1B9932D-7A4A-44DF-A236-E1C16B06E113}" type="parTrans" cxnId="{8C1345BD-72FC-4B6E-90D8-B6A4F9B7E65C}">
      <dgm:prSet/>
      <dgm:spPr>
        <a:ln>
          <a:solidFill>
            <a:schemeClr val="tx2"/>
          </a:solidFill>
        </a:ln>
      </dgm:spPr>
      <dgm:t>
        <a:bodyPr/>
        <a:lstStyle/>
        <a:p>
          <a:endParaRPr lang="pt-BR"/>
        </a:p>
      </dgm:t>
    </dgm:pt>
    <dgm:pt modelId="{7DB9E0BA-0F50-4308-A065-C54C4EBF182C}" type="sibTrans" cxnId="{8C1345BD-72FC-4B6E-90D8-B6A4F9B7E65C}">
      <dgm:prSet/>
      <dgm:spPr/>
      <dgm:t>
        <a:bodyPr/>
        <a:lstStyle/>
        <a:p>
          <a:endParaRPr lang="pt-BR"/>
        </a:p>
      </dgm:t>
    </dgm:pt>
    <dgm:pt modelId="{847A68EE-B2CF-4067-B71F-720D98804CC3}">
      <dgm:prSet phldrT="[Texto]" custT="1"/>
      <dgm:spPr>
        <a:solidFill>
          <a:srgbClr val="003C3D"/>
        </a:solidFill>
      </dgm:spPr>
      <dgm:t>
        <a:bodyPr/>
        <a:lstStyle/>
        <a:p>
          <a:r>
            <a:rPr lang="pt-BR" sz="1200" dirty="0" smtClean="0"/>
            <a:t>49 </a:t>
          </a:r>
          <a:r>
            <a:rPr lang="pt-BR" sz="1200" dirty="0" err="1" smtClean="0"/>
            <a:t>PN’s</a:t>
          </a:r>
          <a:r>
            <a:rPr lang="pt-BR" sz="1200" dirty="0" smtClean="0"/>
            <a:t> aprovados</a:t>
          </a:r>
          <a:endParaRPr lang="pt-BR" sz="1200" dirty="0"/>
        </a:p>
      </dgm:t>
    </dgm:pt>
    <dgm:pt modelId="{AC06A112-834D-4DC1-803F-14766D4070C3}" type="parTrans" cxnId="{EBEFE79B-960F-4504-BB1C-105971A4DE04}">
      <dgm:prSet/>
      <dgm:spPr>
        <a:ln>
          <a:solidFill>
            <a:srgbClr val="003C3D"/>
          </a:solidFill>
        </a:ln>
      </dgm:spPr>
      <dgm:t>
        <a:bodyPr/>
        <a:lstStyle/>
        <a:p>
          <a:endParaRPr lang="pt-BR"/>
        </a:p>
      </dgm:t>
    </dgm:pt>
    <dgm:pt modelId="{AC1A0160-6FB2-47B9-BB2C-CD6A9EEB2B4E}" type="sibTrans" cxnId="{EBEFE79B-960F-4504-BB1C-105971A4DE04}">
      <dgm:prSet/>
      <dgm:spPr/>
      <dgm:t>
        <a:bodyPr/>
        <a:lstStyle/>
        <a:p>
          <a:endParaRPr lang="pt-BR"/>
        </a:p>
      </dgm:t>
    </dgm:pt>
    <dgm:pt modelId="{FDC48C2E-C587-42AF-8537-7C3D4CB7A98F}">
      <dgm:prSet phldrT="[Texto]" custT="1"/>
      <dgm:spPr/>
      <dgm:t>
        <a:bodyPr/>
        <a:lstStyle/>
        <a:p>
          <a:r>
            <a:rPr lang="pt-BR" sz="1200" dirty="0" smtClean="0"/>
            <a:t>FINEP</a:t>
          </a:r>
          <a:endParaRPr lang="pt-BR" sz="1200" dirty="0"/>
        </a:p>
      </dgm:t>
    </dgm:pt>
    <dgm:pt modelId="{5025AEEC-7811-487C-A2C8-0CC851C55C95}" type="parTrans" cxnId="{7FC75F75-4152-456A-9C02-4F7A7F7B9ABF}">
      <dgm:prSet/>
      <dgm:spPr>
        <a:ln>
          <a:solidFill>
            <a:srgbClr val="003C3D"/>
          </a:solidFill>
        </a:ln>
      </dgm:spPr>
      <dgm:t>
        <a:bodyPr/>
        <a:lstStyle/>
        <a:p>
          <a:endParaRPr lang="pt-BR"/>
        </a:p>
      </dgm:t>
    </dgm:pt>
    <dgm:pt modelId="{968FFEB7-1752-4876-A0E0-73FB94D08224}" type="sibTrans" cxnId="{7FC75F75-4152-456A-9C02-4F7A7F7B9ABF}">
      <dgm:prSet/>
      <dgm:spPr/>
      <dgm:t>
        <a:bodyPr/>
        <a:lstStyle/>
        <a:p>
          <a:endParaRPr lang="pt-BR"/>
        </a:p>
      </dgm:t>
    </dgm:pt>
    <dgm:pt modelId="{0AAA5B4B-C088-43F7-9F2A-ABCF7AF62B44}">
      <dgm:prSet phldrT="[Texto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pt-BR" sz="1200" dirty="0" smtClean="0"/>
            <a:t>BNDES</a:t>
          </a:r>
        </a:p>
      </dgm:t>
    </dgm:pt>
    <dgm:pt modelId="{FCA671BC-AD35-403D-A774-060AB048EB19}" type="parTrans" cxnId="{554BC70A-BEE1-46A5-BA62-389B73CA785D}">
      <dgm:prSet/>
      <dgm:spPr>
        <a:ln>
          <a:solidFill>
            <a:srgbClr val="003C3D"/>
          </a:solidFill>
        </a:ln>
      </dgm:spPr>
      <dgm:t>
        <a:bodyPr/>
        <a:lstStyle/>
        <a:p>
          <a:endParaRPr lang="pt-BR"/>
        </a:p>
      </dgm:t>
    </dgm:pt>
    <dgm:pt modelId="{1857AC4D-AC4C-4F09-B20A-0D8A42E8D21D}" type="sibTrans" cxnId="{554BC70A-BEE1-46A5-BA62-389B73CA785D}">
      <dgm:prSet/>
      <dgm:spPr/>
      <dgm:t>
        <a:bodyPr/>
        <a:lstStyle/>
        <a:p>
          <a:endParaRPr lang="pt-BR"/>
        </a:p>
      </dgm:t>
    </dgm:pt>
    <dgm:pt modelId="{EA884CCB-8CAA-4760-B301-1CE00E824BE7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pt-BR" sz="1200" dirty="0" smtClean="0"/>
            <a:t>Crédito Finep</a:t>
          </a:r>
          <a:endParaRPr lang="pt-BR" sz="1200" dirty="0"/>
        </a:p>
      </dgm:t>
    </dgm:pt>
    <dgm:pt modelId="{86CCE1CF-ACF0-475A-978D-00272F3D18F9}" type="parTrans" cxnId="{0BDA211E-9DB4-49F8-A3F9-2A18FABF24A3}">
      <dgm:prSet/>
      <dgm:spPr/>
      <dgm:t>
        <a:bodyPr/>
        <a:lstStyle/>
        <a:p>
          <a:endParaRPr lang="pt-BR"/>
        </a:p>
      </dgm:t>
    </dgm:pt>
    <dgm:pt modelId="{BD89B8D5-FF2D-4B98-AC16-61D0310E332A}" type="sibTrans" cxnId="{0BDA211E-9DB4-49F8-A3F9-2A18FABF24A3}">
      <dgm:prSet/>
      <dgm:spPr/>
      <dgm:t>
        <a:bodyPr/>
        <a:lstStyle/>
        <a:p>
          <a:endParaRPr lang="pt-BR"/>
        </a:p>
      </dgm:t>
    </dgm:pt>
    <dgm:pt modelId="{1FAEBF10-7C61-44C3-8080-4C17E4EEA86B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pt-BR" sz="1200" dirty="0" err="1" smtClean="0"/>
            <a:t>Subven</a:t>
          </a:r>
          <a:r>
            <a:rPr lang="pt-BR" sz="1200" dirty="0" smtClean="0"/>
            <a:t>. (R$ 30 mi)</a:t>
          </a:r>
          <a:endParaRPr lang="pt-BR" sz="1200" dirty="0"/>
        </a:p>
      </dgm:t>
    </dgm:pt>
    <dgm:pt modelId="{4782752B-D005-4422-B32F-829E85C1DFD6}" type="parTrans" cxnId="{F38D9F50-AB74-4EEC-B83C-5BFC3BC1BE51}">
      <dgm:prSet/>
      <dgm:spPr/>
      <dgm:t>
        <a:bodyPr/>
        <a:lstStyle/>
        <a:p>
          <a:endParaRPr lang="pt-BR"/>
        </a:p>
      </dgm:t>
    </dgm:pt>
    <dgm:pt modelId="{9C3BECB2-A62D-470F-9D18-343FA3E6B677}" type="sibTrans" cxnId="{F38D9F50-AB74-4EEC-B83C-5BFC3BC1BE51}">
      <dgm:prSet/>
      <dgm:spPr/>
      <dgm:t>
        <a:bodyPr/>
        <a:lstStyle/>
        <a:p>
          <a:endParaRPr lang="pt-BR"/>
        </a:p>
      </dgm:t>
    </dgm:pt>
    <dgm:pt modelId="{3E441A8E-1BB1-4163-B105-BCBF4C7027F9}">
      <dgm:prSet custT="1"/>
      <dgm:spPr>
        <a:solidFill>
          <a:schemeClr val="accent6"/>
        </a:solidFill>
      </dgm:spPr>
      <dgm:t>
        <a:bodyPr/>
        <a:lstStyle/>
        <a:p>
          <a:r>
            <a:rPr lang="pt-BR" sz="1200" dirty="0" smtClean="0"/>
            <a:t>370 participantes (283 empresas líderes  e parceiras)</a:t>
          </a:r>
          <a:endParaRPr lang="pt-BR" sz="1200" dirty="0"/>
        </a:p>
      </dgm:t>
    </dgm:pt>
    <dgm:pt modelId="{393F460A-FA94-4343-B3FC-6B62889BABB0}" type="parTrans" cxnId="{4F65E96D-DA01-4A1B-B077-F65888230961}">
      <dgm:prSet/>
      <dgm:spPr/>
      <dgm:t>
        <a:bodyPr/>
        <a:lstStyle/>
        <a:p>
          <a:endParaRPr lang="pt-BR"/>
        </a:p>
      </dgm:t>
    </dgm:pt>
    <dgm:pt modelId="{B9FD2F17-3AF6-4D53-AEDC-9AE8F92DB42D}" type="sibTrans" cxnId="{4F65E96D-DA01-4A1B-B077-F65888230961}">
      <dgm:prSet/>
      <dgm:spPr/>
      <dgm:t>
        <a:bodyPr/>
        <a:lstStyle/>
        <a:p>
          <a:endParaRPr lang="pt-BR"/>
        </a:p>
      </dgm:t>
    </dgm:pt>
    <dgm:pt modelId="{69DC6410-6743-4659-B0E1-54A129313E1E}" type="pres">
      <dgm:prSet presAssocID="{DBF61C0C-4904-4206-827B-B98E3BAC852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F174F8C-136F-42BF-A52C-896FB0C491A0}" type="pres">
      <dgm:prSet presAssocID="{3E441A8E-1BB1-4163-B105-BCBF4C7027F9}" presName="root1" presStyleCnt="0"/>
      <dgm:spPr/>
    </dgm:pt>
    <dgm:pt modelId="{BA6FD9E7-6522-4407-8196-B9F21196E17D}" type="pres">
      <dgm:prSet presAssocID="{3E441A8E-1BB1-4163-B105-BCBF4C7027F9}" presName="LevelOneTextNode" presStyleLbl="node0" presStyleIdx="0" presStyleCnt="1" custScaleX="80339" custScaleY="8396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35246C8-2170-4FC2-AC71-855CA066F42C}" type="pres">
      <dgm:prSet presAssocID="{3E441A8E-1BB1-4163-B105-BCBF4C7027F9}" presName="level2hierChild" presStyleCnt="0"/>
      <dgm:spPr/>
    </dgm:pt>
    <dgm:pt modelId="{29D21C05-7545-4508-A816-67BF04ED6FFB}" type="pres">
      <dgm:prSet presAssocID="{A1B9932D-7A4A-44DF-A236-E1C16B06E113}" presName="conn2-1" presStyleLbl="parChTrans1D2" presStyleIdx="0" presStyleCnt="1"/>
      <dgm:spPr/>
      <dgm:t>
        <a:bodyPr/>
        <a:lstStyle/>
        <a:p>
          <a:endParaRPr lang="pt-BR"/>
        </a:p>
      </dgm:t>
    </dgm:pt>
    <dgm:pt modelId="{E646E972-91D6-4BF4-AE96-71034585BB81}" type="pres">
      <dgm:prSet presAssocID="{A1B9932D-7A4A-44DF-A236-E1C16B06E113}" presName="connTx" presStyleLbl="parChTrans1D2" presStyleIdx="0" presStyleCnt="1"/>
      <dgm:spPr/>
      <dgm:t>
        <a:bodyPr/>
        <a:lstStyle/>
        <a:p>
          <a:endParaRPr lang="pt-BR"/>
        </a:p>
      </dgm:t>
    </dgm:pt>
    <dgm:pt modelId="{94C261E8-8E1C-4E0B-AF34-83EE72D28748}" type="pres">
      <dgm:prSet presAssocID="{595B9715-48E3-41D7-AABC-DBD710358114}" presName="root2" presStyleCnt="0"/>
      <dgm:spPr/>
    </dgm:pt>
    <dgm:pt modelId="{0A22F176-CDEC-4508-BB82-FA99770572F0}" type="pres">
      <dgm:prSet presAssocID="{595B9715-48E3-41D7-AABC-DBD710358114}" presName="LevelTwoTextNode" presStyleLbl="node2" presStyleIdx="0" presStyleCnt="1" custScaleX="78521" custScaleY="79015" custLinFactNeighborX="34047" custLinFactNeighborY="-141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57F9715-A736-4E02-BF5A-2AEB5ABAD8EB}" type="pres">
      <dgm:prSet presAssocID="{595B9715-48E3-41D7-AABC-DBD710358114}" presName="level3hierChild" presStyleCnt="0"/>
      <dgm:spPr/>
    </dgm:pt>
    <dgm:pt modelId="{58F3503E-0C62-4D48-9415-61F307853EA3}" type="pres">
      <dgm:prSet presAssocID="{AC06A112-834D-4DC1-803F-14766D4070C3}" presName="conn2-1" presStyleLbl="parChTrans1D3" presStyleIdx="0" presStyleCnt="1" custScaleX="2000000" custScaleY="68109"/>
      <dgm:spPr/>
      <dgm:t>
        <a:bodyPr/>
        <a:lstStyle/>
        <a:p>
          <a:endParaRPr lang="pt-BR"/>
        </a:p>
      </dgm:t>
    </dgm:pt>
    <dgm:pt modelId="{263A47A7-EBBC-402E-8627-744DFC508497}" type="pres">
      <dgm:prSet presAssocID="{AC06A112-834D-4DC1-803F-14766D4070C3}" presName="connTx" presStyleLbl="parChTrans1D3" presStyleIdx="0" presStyleCnt="1"/>
      <dgm:spPr/>
      <dgm:t>
        <a:bodyPr/>
        <a:lstStyle/>
        <a:p>
          <a:endParaRPr lang="pt-BR"/>
        </a:p>
      </dgm:t>
    </dgm:pt>
    <dgm:pt modelId="{C4510783-F526-4247-A0CB-B0B99572A10A}" type="pres">
      <dgm:prSet presAssocID="{847A68EE-B2CF-4067-B71F-720D98804CC3}" presName="root2" presStyleCnt="0"/>
      <dgm:spPr/>
    </dgm:pt>
    <dgm:pt modelId="{1F37E6DC-ED54-4500-AD92-D18EE16DABD2}" type="pres">
      <dgm:prSet presAssocID="{847A68EE-B2CF-4067-B71F-720D98804CC3}" presName="LevelTwoTextNode" presStyleLbl="node3" presStyleIdx="0" presStyleCnt="1" custAng="0" custScaleX="73442" custScaleY="83138" custLinFactNeighborX="34674" custLinFactNeighborY="-55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728F821-73A1-4225-877D-1E4B36B6D3D4}" type="pres">
      <dgm:prSet presAssocID="{847A68EE-B2CF-4067-B71F-720D98804CC3}" presName="level3hierChild" presStyleCnt="0"/>
      <dgm:spPr/>
    </dgm:pt>
    <dgm:pt modelId="{9F154C8C-6E6D-4F0D-8903-1B6D3FA5A7FD}" type="pres">
      <dgm:prSet presAssocID="{5025AEEC-7811-487C-A2C8-0CC851C55C95}" presName="conn2-1" presStyleLbl="parChTrans1D4" presStyleIdx="0" presStyleCnt="4" custScaleX="2000000" custScaleY="68109"/>
      <dgm:spPr/>
      <dgm:t>
        <a:bodyPr/>
        <a:lstStyle/>
        <a:p>
          <a:endParaRPr lang="pt-BR"/>
        </a:p>
      </dgm:t>
    </dgm:pt>
    <dgm:pt modelId="{1491951E-9772-4D0F-9BD6-F1674C911D76}" type="pres">
      <dgm:prSet presAssocID="{5025AEEC-7811-487C-A2C8-0CC851C55C95}" presName="connTx" presStyleLbl="parChTrans1D4" presStyleIdx="0" presStyleCnt="4"/>
      <dgm:spPr/>
      <dgm:t>
        <a:bodyPr/>
        <a:lstStyle/>
        <a:p>
          <a:endParaRPr lang="pt-BR"/>
        </a:p>
      </dgm:t>
    </dgm:pt>
    <dgm:pt modelId="{10DCDAB4-547E-4D0E-B35C-01A5A41258ED}" type="pres">
      <dgm:prSet presAssocID="{FDC48C2E-C587-42AF-8537-7C3D4CB7A98F}" presName="root2" presStyleCnt="0"/>
      <dgm:spPr/>
    </dgm:pt>
    <dgm:pt modelId="{42B17857-CD90-4A23-877C-B82D4EDB3DC8}" type="pres">
      <dgm:prSet presAssocID="{FDC48C2E-C587-42AF-8537-7C3D4CB7A98F}" presName="LevelTwoTextNode" presStyleLbl="node4" presStyleIdx="0" presStyleCnt="4" custAng="0" custScaleX="73298" custScaleY="90046" custLinFactNeighborX="1310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BBC0ADE-4BDD-47B2-A921-36B00B06AAD0}" type="pres">
      <dgm:prSet presAssocID="{FDC48C2E-C587-42AF-8537-7C3D4CB7A98F}" presName="level3hierChild" presStyleCnt="0"/>
      <dgm:spPr/>
    </dgm:pt>
    <dgm:pt modelId="{402550A8-7B0F-4575-813D-1EA3D4893BE9}" type="pres">
      <dgm:prSet presAssocID="{86CCE1CF-ACF0-475A-978D-00272F3D18F9}" presName="conn2-1" presStyleLbl="parChTrans1D4" presStyleIdx="1" presStyleCnt="4" custScaleX="2000000" custScaleY="68109"/>
      <dgm:spPr/>
      <dgm:t>
        <a:bodyPr/>
        <a:lstStyle/>
        <a:p>
          <a:endParaRPr lang="pt-BR"/>
        </a:p>
      </dgm:t>
    </dgm:pt>
    <dgm:pt modelId="{CB71CA65-683F-4EA8-B90E-A5B903BE4603}" type="pres">
      <dgm:prSet presAssocID="{86CCE1CF-ACF0-475A-978D-00272F3D18F9}" presName="connTx" presStyleLbl="parChTrans1D4" presStyleIdx="1" presStyleCnt="4"/>
      <dgm:spPr/>
      <dgm:t>
        <a:bodyPr/>
        <a:lstStyle/>
        <a:p>
          <a:endParaRPr lang="pt-BR"/>
        </a:p>
      </dgm:t>
    </dgm:pt>
    <dgm:pt modelId="{113FB17B-BF28-4088-9679-D61B1B18D4FE}" type="pres">
      <dgm:prSet presAssocID="{EA884CCB-8CAA-4760-B301-1CE00E824BE7}" presName="root2" presStyleCnt="0"/>
      <dgm:spPr/>
    </dgm:pt>
    <dgm:pt modelId="{8506052C-40A4-4214-BBF9-73F454A0B4B4}" type="pres">
      <dgm:prSet presAssocID="{EA884CCB-8CAA-4760-B301-1CE00E824BE7}" presName="LevelTwoTextNode" presStyleLbl="node4" presStyleIdx="1" presStyleCnt="4" custAng="0" custScaleX="81749" custScaleY="40065" custLinFactNeighborX="-753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7FFFAE5-C095-44C7-9FE5-ABE4F4C5365D}" type="pres">
      <dgm:prSet presAssocID="{EA884CCB-8CAA-4760-B301-1CE00E824BE7}" presName="level3hierChild" presStyleCnt="0"/>
      <dgm:spPr/>
    </dgm:pt>
    <dgm:pt modelId="{CC290457-9330-41DE-9DF1-71C7596A3371}" type="pres">
      <dgm:prSet presAssocID="{4782752B-D005-4422-B32F-829E85C1DFD6}" presName="conn2-1" presStyleLbl="parChTrans1D4" presStyleIdx="2" presStyleCnt="4" custScaleX="2000000" custScaleY="68109"/>
      <dgm:spPr/>
      <dgm:t>
        <a:bodyPr/>
        <a:lstStyle/>
        <a:p>
          <a:endParaRPr lang="pt-BR"/>
        </a:p>
      </dgm:t>
    </dgm:pt>
    <dgm:pt modelId="{5C0BBA84-B380-439D-84A9-00FB9D2802FC}" type="pres">
      <dgm:prSet presAssocID="{4782752B-D005-4422-B32F-829E85C1DFD6}" presName="connTx" presStyleLbl="parChTrans1D4" presStyleIdx="2" presStyleCnt="4"/>
      <dgm:spPr/>
      <dgm:t>
        <a:bodyPr/>
        <a:lstStyle/>
        <a:p>
          <a:endParaRPr lang="pt-BR"/>
        </a:p>
      </dgm:t>
    </dgm:pt>
    <dgm:pt modelId="{6E6EA0F9-6351-4485-BE03-4C6905AE2714}" type="pres">
      <dgm:prSet presAssocID="{1FAEBF10-7C61-44C3-8080-4C17E4EEA86B}" presName="root2" presStyleCnt="0"/>
      <dgm:spPr/>
    </dgm:pt>
    <dgm:pt modelId="{35C6B5DE-BF04-4E43-B139-47C2EE9FA8B2}" type="pres">
      <dgm:prSet presAssocID="{1FAEBF10-7C61-44C3-8080-4C17E4EEA86B}" presName="LevelTwoTextNode" presStyleLbl="node4" presStyleIdx="2" presStyleCnt="4" custAng="0" custScaleX="84694" custScaleY="33936" custLinFactNeighborX="-798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39FD7A9-0678-4F7F-8A88-A29AA20808DE}" type="pres">
      <dgm:prSet presAssocID="{1FAEBF10-7C61-44C3-8080-4C17E4EEA86B}" presName="level3hierChild" presStyleCnt="0"/>
      <dgm:spPr/>
    </dgm:pt>
    <dgm:pt modelId="{CA4A968E-1D8C-448F-BE54-BF3E084794EC}" type="pres">
      <dgm:prSet presAssocID="{FCA671BC-AD35-403D-A774-060AB048EB19}" presName="conn2-1" presStyleLbl="parChTrans1D4" presStyleIdx="3" presStyleCnt="4" custScaleX="2000000" custScaleY="68109"/>
      <dgm:spPr/>
      <dgm:t>
        <a:bodyPr/>
        <a:lstStyle/>
        <a:p>
          <a:endParaRPr lang="pt-BR"/>
        </a:p>
      </dgm:t>
    </dgm:pt>
    <dgm:pt modelId="{81F5EA7B-792C-492A-91D7-02DF50F14FA9}" type="pres">
      <dgm:prSet presAssocID="{FCA671BC-AD35-403D-A774-060AB048EB19}" presName="connTx" presStyleLbl="parChTrans1D4" presStyleIdx="3" presStyleCnt="4"/>
      <dgm:spPr/>
      <dgm:t>
        <a:bodyPr/>
        <a:lstStyle/>
        <a:p>
          <a:endParaRPr lang="pt-BR"/>
        </a:p>
      </dgm:t>
    </dgm:pt>
    <dgm:pt modelId="{F79EF75C-A5DA-4F50-B6B4-ADBAD061A264}" type="pres">
      <dgm:prSet presAssocID="{0AAA5B4B-C088-43F7-9F2A-ABCF7AF62B44}" presName="root2" presStyleCnt="0"/>
      <dgm:spPr/>
    </dgm:pt>
    <dgm:pt modelId="{57B3C782-6B16-441B-BC50-E972E751DCF7}" type="pres">
      <dgm:prSet presAssocID="{0AAA5B4B-C088-43F7-9F2A-ABCF7AF62B44}" presName="LevelTwoTextNode" presStyleLbl="node4" presStyleIdx="3" presStyleCnt="4" custAng="0" custScaleX="72480" custScaleY="79928" custLinFactNeighborX="1265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CFBF8DA-DC4D-46C6-A5FB-08A067D45509}" type="pres">
      <dgm:prSet presAssocID="{0AAA5B4B-C088-43F7-9F2A-ABCF7AF62B44}" presName="level3hierChild" presStyleCnt="0"/>
      <dgm:spPr/>
    </dgm:pt>
  </dgm:ptLst>
  <dgm:cxnLst>
    <dgm:cxn modelId="{ECE67DC7-FDF5-49A2-A634-0EB427F0CDB8}" type="presOf" srcId="{595B9715-48E3-41D7-AABC-DBD710358114}" destId="{0A22F176-CDEC-4508-BB82-FA99770572F0}" srcOrd="0" destOrd="0" presId="urn:microsoft.com/office/officeart/2005/8/layout/hierarchy2"/>
    <dgm:cxn modelId="{EBEFE79B-960F-4504-BB1C-105971A4DE04}" srcId="{595B9715-48E3-41D7-AABC-DBD710358114}" destId="{847A68EE-B2CF-4067-B71F-720D98804CC3}" srcOrd="0" destOrd="0" parTransId="{AC06A112-834D-4DC1-803F-14766D4070C3}" sibTransId="{AC1A0160-6FB2-47B9-BB2C-CD6A9EEB2B4E}"/>
    <dgm:cxn modelId="{6F6B5F67-F8B8-4225-B992-F9C6D9D5C5A1}" type="presOf" srcId="{3E441A8E-1BB1-4163-B105-BCBF4C7027F9}" destId="{BA6FD9E7-6522-4407-8196-B9F21196E17D}" srcOrd="0" destOrd="0" presId="urn:microsoft.com/office/officeart/2005/8/layout/hierarchy2"/>
    <dgm:cxn modelId="{554BC70A-BEE1-46A5-BA62-389B73CA785D}" srcId="{847A68EE-B2CF-4067-B71F-720D98804CC3}" destId="{0AAA5B4B-C088-43F7-9F2A-ABCF7AF62B44}" srcOrd="1" destOrd="0" parTransId="{FCA671BC-AD35-403D-A774-060AB048EB19}" sibTransId="{1857AC4D-AC4C-4F09-B20A-0D8A42E8D21D}"/>
    <dgm:cxn modelId="{37EE71CA-17CD-44EA-A605-C8904474E002}" type="presOf" srcId="{5025AEEC-7811-487C-A2C8-0CC851C55C95}" destId="{1491951E-9772-4D0F-9BD6-F1674C911D76}" srcOrd="1" destOrd="0" presId="urn:microsoft.com/office/officeart/2005/8/layout/hierarchy2"/>
    <dgm:cxn modelId="{74A08201-4C40-4AF9-BAA5-2CA62A3489E3}" type="presOf" srcId="{86CCE1CF-ACF0-475A-978D-00272F3D18F9}" destId="{CB71CA65-683F-4EA8-B90E-A5B903BE4603}" srcOrd="1" destOrd="0" presId="urn:microsoft.com/office/officeart/2005/8/layout/hierarchy2"/>
    <dgm:cxn modelId="{474B8E96-F543-441A-B54C-384FE4BB0222}" type="presOf" srcId="{FCA671BC-AD35-403D-A774-060AB048EB19}" destId="{CA4A968E-1D8C-448F-BE54-BF3E084794EC}" srcOrd="0" destOrd="0" presId="urn:microsoft.com/office/officeart/2005/8/layout/hierarchy2"/>
    <dgm:cxn modelId="{D44866EA-AB16-4E5A-AFAB-3218A30EEA47}" type="presOf" srcId="{86CCE1CF-ACF0-475A-978D-00272F3D18F9}" destId="{402550A8-7B0F-4575-813D-1EA3D4893BE9}" srcOrd="0" destOrd="0" presId="urn:microsoft.com/office/officeart/2005/8/layout/hierarchy2"/>
    <dgm:cxn modelId="{7FC75F75-4152-456A-9C02-4F7A7F7B9ABF}" srcId="{847A68EE-B2CF-4067-B71F-720D98804CC3}" destId="{FDC48C2E-C587-42AF-8537-7C3D4CB7A98F}" srcOrd="0" destOrd="0" parTransId="{5025AEEC-7811-487C-A2C8-0CC851C55C95}" sibTransId="{968FFEB7-1752-4876-A0E0-73FB94D08224}"/>
    <dgm:cxn modelId="{888E0D61-7E30-4C31-98E0-FE9AA06F283E}" type="presOf" srcId="{847A68EE-B2CF-4067-B71F-720D98804CC3}" destId="{1F37E6DC-ED54-4500-AD92-D18EE16DABD2}" srcOrd="0" destOrd="0" presId="urn:microsoft.com/office/officeart/2005/8/layout/hierarchy2"/>
    <dgm:cxn modelId="{BC740A3A-4BC3-4157-BCFA-65C3821DD7D6}" type="presOf" srcId="{1FAEBF10-7C61-44C3-8080-4C17E4EEA86B}" destId="{35C6B5DE-BF04-4E43-B139-47C2EE9FA8B2}" srcOrd="0" destOrd="0" presId="urn:microsoft.com/office/officeart/2005/8/layout/hierarchy2"/>
    <dgm:cxn modelId="{78274C2F-1B8E-45A6-8FEF-3028B7169A38}" type="presOf" srcId="{AC06A112-834D-4DC1-803F-14766D4070C3}" destId="{263A47A7-EBBC-402E-8627-744DFC508497}" srcOrd="1" destOrd="0" presId="urn:microsoft.com/office/officeart/2005/8/layout/hierarchy2"/>
    <dgm:cxn modelId="{4F65E96D-DA01-4A1B-B077-F65888230961}" srcId="{DBF61C0C-4904-4206-827B-B98E3BAC8526}" destId="{3E441A8E-1BB1-4163-B105-BCBF4C7027F9}" srcOrd="0" destOrd="0" parTransId="{393F460A-FA94-4343-B3FC-6B62889BABB0}" sibTransId="{B9FD2F17-3AF6-4D53-AEDC-9AE8F92DB42D}"/>
    <dgm:cxn modelId="{D0AFFDD1-CDCB-4D16-8537-D3B99CC62115}" type="presOf" srcId="{FCA671BC-AD35-403D-A774-060AB048EB19}" destId="{81F5EA7B-792C-492A-91D7-02DF50F14FA9}" srcOrd="1" destOrd="0" presId="urn:microsoft.com/office/officeart/2005/8/layout/hierarchy2"/>
    <dgm:cxn modelId="{80F09689-3F37-4E99-8D06-238437852A39}" type="presOf" srcId="{EA884CCB-8CAA-4760-B301-1CE00E824BE7}" destId="{8506052C-40A4-4214-BBF9-73F454A0B4B4}" srcOrd="0" destOrd="0" presId="urn:microsoft.com/office/officeart/2005/8/layout/hierarchy2"/>
    <dgm:cxn modelId="{FE0BF170-F7AF-455D-BD0D-383D49FFA342}" type="presOf" srcId="{AC06A112-834D-4DC1-803F-14766D4070C3}" destId="{58F3503E-0C62-4D48-9415-61F307853EA3}" srcOrd="0" destOrd="0" presId="urn:microsoft.com/office/officeart/2005/8/layout/hierarchy2"/>
    <dgm:cxn modelId="{0BDA211E-9DB4-49F8-A3F9-2A18FABF24A3}" srcId="{FDC48C2E-C587-42AF-8537-7C3D4CB7A98F}" destId="{EA884CCB-8CAA-4760-B301-1CE00E824BE7}" srcOrd="0" destOrd="0" parTransId="{86CCE1CF-ACF0-475A-978D-00272F3D18F9}" sibTransId="{BD89B8D5-FF2D-4B98-AC16-61D0310E332A}"/>
    <dgm:cxn modelId="{8F2AB182-DC85-437D-988C-8594720B1839}" type="presOf" srcId="{A1B9932D-7A4A-44DF-A236-E1C16B06E113}" destId="{29D21C05-7545-4508-A816-67BF04ED6FFB}" srcOrd="0" destOrd="0" presId="urn:microsoft.com/office/officeart/2005/8/layout/hierarchy2"/>
    <dgm:cxn modelId="{8C1345BD-72FC-4B6E-90D8-B6A4F9B7E65C}" srcId="{3E441A8E-1BB1-4163-B105-BCBF4C7027F9}" destId="{595B9715-48E3-41D7-AABC-DBD710358114}" srcOrd="0" destOrd="0" parTransId="{A1B9932D-7A4A-44DF-A236-E1C16B06E113}" sibTransId="{7DB9E0BA-0F50-4308-A065-C54C4EBF182C}"/>
    <dgm:cxn modelId="{0B668844-8E3E-4EBC-B8E6-1011B87632DF}" type="presOf" srcId="{4782752B-D005-4422-B32F-829E85C1DFD6}" destId="{CC290457-9330-41DE-9DF1-71C7596A3371}" srcOrd="0" destOrd="0" presId="urn:microsoft.com/office/officeart/2005/8/layout/hierarchy2"/>
    <dgm:cxn modelId="{C5776714-6514-458F-AC77-39D396487FF7}" type="presOf" srcId="{0AAA5B4B-C088-43F7-9F2A-ABCF7AF62B44}" destId="{57B3C782-6B16-441B-BC50-E972E751DCF7}" srcOrd="0" destOrd="0" presId="urn:microsoft.com/office/officeart/2005/8/layout/hierarchy2"/>
    <dgm:cxn modelId="{D83F1EF4-DD96-4E9A-A667-AF8F75FC9B25}" type="presOf" srcId="{FDC48C2E-C587-42AF-8537-7C3D4CB7A98F}" destId="{42B17857-CD90-4A23-877C-B82D4EDB3DC8}" srcOrd="0" destOrd="0" presId="urn:microsoft.com/office/officeart/2005/8/layout/hierarchy2"/>
    <dgm:cxn modelId="{B4FE2102-0B4A-4967-BCD7-E7219E230E04}" type="presOf" srcId="{DBF61C0C-4904-4206-827B-B98E3BAC8526}" destId="{69DC6410-6743-4659-B0E1-54A129313E1E}" srcOrd="0" destOrd="0" presId="urn:microsoft.com/office/officeart/2005/8/layout/hierarchy2"/>
    <dgm:cxn modelId="{48324F8F-1162-4CE3-97F2-ABA604D2B29A}" type="presOf" srcId="{4782752B-D005-4422-B32F-829E85C1DFD6}" destId="{5C0BBA84-B380-439D-84A9-00FB9D2802FC}" srcOrd="1" destOrd="0" presId="urn:microsoft.com/office/officeart/2005/8/layout/hierarchy2"/>
    <dgm:cxn modelId="{BC1BDFD9-E947-4BE5-B2FB-5039665DDD24}" type="presOf" srcId="{A1B9932D-7A4A-44DF-A236-E1C16B06E113}" destId="{E646E972-91D6-4BF4-AE96-71034585BB81}" srcOrd="1" destOrd="0" presId="urn:microsoft.com/office/officeart/2005/8/layout/hierarchy2"/>
    <dgm:cxn modelId="{15D28DF5-AEE3-4017-AB76-A53FCDA7A5F1}" type="presOf" srcId="{5025AEEC-7811-487C-A2C8-0CC851C55C95}" destId="{9F154C8C-6E6D-4F0D-8903-1B6D3FA5A7FD}" srcOrd="0" destOrd="0" presId="urn:microsoft.com/office/officeart/2005/8/layout/hierarchy2"/>
    <dgm:cxn modelId="{F38D9F50-AB74-4EEC-B83C-5BFC3BC1BE51}" srcId="{FDC48C2E-C587-42AF-8537-7C3D4CB7A98F}" destId="{1FAEBF10-7C61-44C3-8080-4C17E4EEA86B}" srcOrd="1" destOrd="0" parTransId="{4782752B-D005-4422-B32F-829E85C1DFD6}" sibTransId="{9C3BECB2-A62D-470F-9D18-343FA3E6B677}"/>
    <dgm:cxn modelId="{F30AA17F-37D0-422C-877F-8B86C95BA2A3}" type="presParOf" srcId="{69DC6410-6743-4659-B0E1-54A129313E1E}" destId="{6F174F8C-136F-42BF-A52C-896FB0C491A0}" srcOrd="0" destOrd="0" presId="urn:microsoft.com/office/officeart/2005/8/layout/hierarchy2"/>
    <dgm:cxn modelId="{DA84A247-9551-4BB0-BACC-9B9701FAD8F9}" type="presParOf" srcId="{6F174F8C-136F-42BF-A52C-896FB0C491A0}" destId="{BA6FD9E7-6522-4407-8196-B9F21196E17D}" srcOrd="0" destOrd="0" presId="urn:microsoft.com/office/officeart/2005/8/layout/hierarchy2"/>
    <dgm:cxn modelId="{85BD8B3C-D782-47F5-BE80-CA3280B608A1}" type="presParOf" srcId="{6F174F8C-136F-42BF-A52C-896FB0C491A0}" destId="{935246C8-2170-4FC2-AC71-855CA066F42C}" srcOrd="1" destOrd="0" presId="urn:microsoft.com/office/officeart/2005/8/layout/hierarchy2"/>
    <dgm:cxn modelId="{4F31EE0F-1233-455E-9C97-317AB6053CE1}" type="presParOf" srcId="{935246C8-2170-4FC2-AC71-855CA066F42C}" destId="{29D21C05-7545-4508-A816-67BF04ED6FFB}" srcOrd="0" destOrd="0" presId="urn:microsoft.com/office/officeart/2005/8/layout/hierarchy2"/>
    <dgm:cxn modelId="{180AB2C4-55C2-45CA-84FC-01F9475BC119}" type="presParOf" srcId="{29D21C05-7545-4508-A816-67BF04ED6FFB}" destId="{E646E972-91D6-4BF4-AE96-71034585BB81}" srcOrd="0" destOrd="0" presId="urn:microsoft.com/office/officeart/2005/8/layout/hierarchy2"/>
    <dgm:cxn modelId="{2492313C-3A5C-4C03-9EE0-722CC2CC98E6}" type="presParOf" srcId="{935246C8-2170-4FC2-AC71-855CA066F42C}" destId="{94C261E8-8E1C-4E0B-AF34-83EE72D28748}" srcOrd="1" destOrd="0" presId="urn:microsoft.com/office/officeart/2005/8/layout/hierarchy2"/>
    <dgm:cxn modelId="{1F7FB988-7203-4047-9B05-5B200E4FBD55}" type="presParOf" srcId="{94C261E8-8E1C-4E0B-AF34-83EE72D28748}" destId="{0A22F176-CDEC-4508-BB82-FA99770572F0}" srcOrd="0" destOrd="0" presId="urn:microsoft.com/office/officeart/2005/8/layout/hierarchy2"/>
    <dgm:cxn modelId="{35B44ABB-A3E0-4440-B001-94C0F21C1203}" type="presParOf" srcId="{94C261E8-8E1C-4E0B-AF34-83EE72D28748}" destId="{257F9715-A736-4E02-BF5A-2AEB5ABAD8EB}" srcOrd="1" destOrd="0" presId="urn:microsoft.com/office/officeart/2005/8/layout/hierarchy2"/>
    <dgm:cxn modelId="{71D906E7-FE70-463E-8ACC-2CB7B660156B}" type="presParOf" srcId="{257F9715-A736-4E02-BF5A-2AEB5ABAD8EB}" destId="{58F3503E-0C62-4D48-9415-61F307853EA3}" srcOrd="0" destOrd="0" presId="urn:microsoft.com/office/officeart/2005/8/layout/hierarchy2"/>
    <dgm:cxn modelId="{C00C2B95-37E5-409B-9F35-B859AD0D778D}" type="presParOf" srcId="{58F3503E-0C62-4D48-9415-61F307853EA3}" destId="{263A47A7-EBBC-402E-8627-744DFC508497}" srcOrd="0" destOrd="0" presId="urn:microsoft.com/office/officeart/2005/8/layout/hierarchy2"/>
    <dgm:cxn modelId="{B2665069-FBE9-4146-B498-A47C959ECEA5}" type="presParOf" srcId="{257F9715-A736-4E02-BF5A-2AEB5ABAD8EB}" destId="{C4510783-F526-4247-A0CB-B0B99572A10A}" srcOrd="1" destOrd="0" presId="urn:microsoft.com/office/officeart/2005/8/layout/hierarchy2"/>
    <dgm:cxn modelId="{D3729069-B556-4E80-AB1D-281C3CE2A8B2}" type="presParOf" srcId="{C4510783-F526-4247-A0CB-B0B99572A10A}" destId="{1F37E6DC-ED54-4500-AD92-D18EE16DABD2}" srcOrd="0" destOrd="0" presId="urn:microsoft.com/office/officeart/2005/8/layout/hierarchy2"/>
    <dgm:cxn modelId="{F61F522F-A866-4F97-9370-3B47B2EF4156}" type="presParOf" srcId="{C4510783-F526-4247-A0CB-B0B99572A10A}" destId="{C728F821-73A1-4225-877D-1E4B36B6D3D4}" srcOrd="1" destOrd="0" presId="urn:microsoft.com/office/officeart/2005/8/layout/hierarchy2"/>
    <dgm:cxn modelId="{29BA003A-85B9-48C0-A66C-F4D6C16D9D05}" type="presParOf" srcId="{C728F821-73A1-4225-877D-1E4B36B6D3D4}" destId="{9F154C8C-6E6D-4F0D-8903-1B6D3FA5A7FD}" srcOrd="0" destOrd="0" presId="urn:microsoft.com/office/officeart/2005/8/layout/hierarchy2"/>
    <dgm:cxn modelId="{7A9B2CC6-ED14-4012-BD89-44566DD26897}" type="presParOf" srcId="{9F154C8C-6E6D-4F0D-8903-1B6D3FA5A7FD}" destId="{1491951E-9772-4D0F-9BD6-F1674C911D76}" srcOrd="0" destOrd="0" presId="urn:microsoft.com/office/officeart/2005/8/layout/hierarchy2"/>
    <dgm:cxn modelId="{650639A1-F579-4BB7-A06F-98D5F5234DEE}" type="presParOf" srcId="{C728F821-73A1-4225-877D-1E4B36B6D3D4}" destId="{10DCDAB4-547E-4D0E-B35C-01A5A41258ED}" srcOrd="1" destOrd="0" presId="urn:microsoft.com/office/officeart/2005/8/layout/hierarchy2"/>
    <dgm:cxn modelId="{8BC73E68-D6B4-4AAD-9CD9-2991CE543A4F}" type="presParOf" srcId="{10DCDAB4-547E-4D0E-B35C-01A5A41258ED}" destId="{42B17857-CD90-4A23-877C-B82D4EDB3DC8}" srcOrd="0" destOrd="0" presId="urn:microsoft.com/office/officeart/2005/8/layout/hierarchy2"/>
    <dgm:cxn modelId="{FDCF582A-7F84-44FB-B157-635646A80412}" type="presParOf" srcId="{10DCDAB4-547E-4D0E-B35C-01A5A41258ED}" destId="{6BBC0ADE-4BDD-47B2-A921-36B00B06AAD0}" srcOrd="1" destOrd="0" presId="urn:microsoft.com/office/officeart/2005/8/layout/hierarchy2"/>
    <dgm:cxn modelId="{44187B98-CBE3-4AF1-973D-D090273BA147}" type="presParOf" srcId="{6BBC0ADE-4BDD-47B2-A921-36B00B06AAD0}" destId="{402550A8-7B0F-4575-813D-1EA3D4893BE9}" srcOrd="0" destOrd="0" presId="urn:microsoft.com/office/officeart/2005/8/layout/hierarchy2"/>
    <dgm:cxn modelId="{328683D4-A6F7-4282-90CD-2C931A3BBE84}" type="presParOf" srcId="{402550A8-7B0F-4575-813D-1EA3D4893BE9}" destId="{CB71CA65-683F-4EA8-B90E-A5B903BE4603}" srcOrd="0" destOrd="0" presId="urn:microsoft.com/office/officeart/2005/8/layout/hierarchy2"/>
    <dgm:cxn modelId="{7B43418E-DB1B-461D-8DDC-2EF8EB62D045}" type="presParOf" srcId="{6BBC0ADE-4BDD-47B2-A921-36B00B06AAD0}" destId="{113FB17B-BF28-4088-9679-D61B1B18D4FE}" srcOrd="1" destOrd="0" presId="urn:microsoft.com/office/officeart/2005/8/layout/hierarchy2"/>
    <dgm:cxn modelId="{17AB9FA3-DA23-4616-9349-1BAEF3F772C0}" type="presParOf" srcId="{113FB17B-BF28-4088-9679-D61B1B18D4FE}" destId="{8506052C-40A4-4214-BBF9-73F454A0B4B4}" srcOrd="0" destOrd="0" presId="urn:microsoft.com/office/officeart/2005/8/layout/hierarchy2"/>
    <dgm:cxn modelId="{9B4EA50D-432F-4CA5-B523-A5AFF0CC258E}" type="presParOf" srcId="{113FB17B-BF28-4088-9679-D61B1B18D4FE}" destId="{A7FFFAE5-C095-44C7-9FE5-ABE4F4C5365D}" srcOrd="1" destOrd="0" presId="urn:microsoft.com/office/officeart/2005/8/layout/hierarchy2"/>
    <dgm:cxn modelId="{E1A4D666-2EF0-419A-9574-AD5960BDE85D}" type="presParOf" srcId="{6BBC0ADE-4BDD-47B2-A921-36B00B06AAD0}" destId="{CC290457-9330-41DE-9DF1-71C7596A3371}" srcOrd="2" destOrd="0" presId="urn:microsoft.com/office/officeart/2005/8/layout/hierarchy2"/>
    <dgm:cxn modelId="{A6564294-CB30-492D-A35E-F70C2FDD1560}" type="presParOf" srcId="{CC290457-9330-41DE-9DF1-71C7596A3371}" destId="{5C0BBA84-B380-439D-84A9-00FB9D2802FC}" srcOrd="0" destOrd="0" presId="urn:microsoft.com/office/officeart/2005/8/layout/hierarchy2"/>
    <dgm:cxn modelId="{9303B50F-E68D-41DF-A450-42D368E29BEE}" type="presParOf" srcId="{6BBC0ADE-4BDD-47B2-A921-36B00B06AAD0}" destId="{6E6EA0F9-6351-4485-BE03-4C6905AE2714}" srcOrd="3" destOrd="0" presId="urn:microsoft.com/office/officeart/2005/8/layout/hierarchy2"/>
    <dgm:cxn modelId="{1E3DF581-BAE8-41D6-91A4-535DF2850D8B}" type="presParOf" srcId="{6E6EA0F9-6351-4485-BE03-4C6905AE2714}" destId="{35C6B5DE-BF04-4E43-B139-47C2EE9FA8B2}" srcOrd="0" destOrd="0" presId="urn:microsoft.com/office/officeart/2005/8/layout/hierarchy2"/>
    <dgm:cxn modelId="{C2A18825-7247-4E49-890D-0479F0731171}" type="presParOf" srcId="{6E6EA0F9-6351-4485-BE03-4C6905AE2714}" destId="{939FD7A9-0678-4F7F-8A88-A29AA20808DE}" srcOrd="1" destOrd="0" presId="urn:microsoft.com/office/officeart/2005/8/layout/hierarchy2"/>
    <dgm:cxn modelId="{271FE7DB-538D-4A14-9DB5-3FA0B6798575}" type="presParOf" srcId="{C728F821-73A1-4225-877D-1E4B36B6D3D4}" destId="{CA4A968E-1D8C-448F-BE54-BF3E084794EC}" srcOrd="2" destOrd="0" presId="urn:microsoft.com/office/officeart/2005/8/layout/hierarchy2"/>
    <dgm:cxn modelId="{F6C37539-0A59-448F-9ECA-1ED3F4E83737}" type="presParOf" srcId="{CA4A968E-1D8C-448F-BE54-BF3E084794EC}" destId="{81F5EA7B-792C-492A-91D7-02DF50F14FA9}" srcOrd="0" destOrd="0" presId="urn:microsoft.com/office/officeart/2005/8/layout/hierarchy2"/>
    <dgm:cxn modelId="{024A05D3-E7DF-41F3-B8E5-9372FA295BFD}" type="presParOf" srcId="{C728F821-73A1-4225-877D-1E4B36B6D3D4}" destId="{F79EF75C-A5DA-4F50-B6B4-ADBAD061A264}" srcOrd="3" destOrd="0" presId="urn:microsoft.com/office/officeart/2005/8/layout/hierarchy2"/>
    <dgm:cxn modelId="{95D7A4B2-21AF-4BC0-9FE7-ACF5013D210A}" type="presParOf" srcId="{F79EF75C-A5DA-4F50-B6B4-ADBAD061A264}" destId="{57B3C782-6B16-441B-BC50-E972E751DCF7}" srcOrd="0" destOrd="0" presId="urn:microsoft.com/office/officeart/2005/8/layout/hierarchy2"/>
    <dgm:cxn modelId="{15DF7D09-3D1E-4992-BA45-E9CF7333D7DA}" type="presParOf" srcId="{F79EF75C-A5DA-4F50-B6B4-ADBAD061A264}" destId="{0CFBF8DA-DC4D-46C6-A5FB-08A067D4550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3032" y="0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D9A9F-1C7D-6D45-9672-68E8CF86E6F8}" type="datetimeFigureOut">
              <a:t>28/11/2017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3032" y="9433106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CAE12-CEBB-804B-B399-3B354D48828E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23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62388" y="0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E5A8A-005A-49DE-B058-FB1335D88D89}" type="datetimeFigureOut">
              <a:rPr lang="pt-BR" smtClean="0"/>
              <a:t>28/11/2017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271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2625" y="4718050"/>
            <a:ext cx="545465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62388" y="9432925"/>
            <a:ext cx="295592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AD1B4-232E-4F8C-BEAA-48D0B22437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2857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09B3E-DA1E-4C38-A32C-9737DBDCC83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314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13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42226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09B3E-DA1E-4C38-A32C-9737DBDCC837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5195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dirty="0" smtClean="0"/>
          </a:p>
          <a:p>
            <a:r>
              <a:rPr lang="pt-BR" dirty="0" smtClean="0"/>
              <a:t>ITA </a:t>
            </a:r>
            <a:r>
              <a:rPr lang="pt-BR" dirty="0" err="1" smtClean="0"/>
              <a:t>is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Aeronautics</a:t>
            </a:r>
            <a:r>
              <a:rPr lang="pt-BR" dirty="0" smtClean="0"/>
              <a:t> </a:t>
            </a:r>
            <a:r>
              <a:rPr lang="pt-BR" dirty="0" err="1" smtClean="0"/>
              <a:t>institute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technology</a:t>
            </a:r>
            <a:r>
              <a:rPr lang="pt-BR" baseline="0" dirty="0" smtClean="0"/>
              <a:t> </a:t>
            </a:r>
            <a:r>
              <a:rPr lang="pt-BR" baseline="0" dirty="0" err="1" smtClean="0"/>
              <a:t>which</a:t>
            </a:r>
            <a:r>
              <a:rPr lang="pt-BR" baseline="0" dirty="0" smtClean="0"/>
              <a:t> </a:t>
            </a:r>
            <a:r>
              <a:rPr lang="pt-BR" baseline="0" dirty="0" err="1" smtClean="0"/>
              <a:t>also</a:t>
            </a:r>
            <a:r>
              <a:rPr lang="pt-BR" baseline="0" dirty="0" smtClean="0"/>
              <a:t> </a:t>
            </a:r>
            <a:r>
              <a:rPr lang="pt-BR" baseline="0" dirty="0" err="1" smtClean="0"/>
              <a:t>create</a:t>
            </a:r>
            <a:r>
              <a:rPr lang="pt-BR" baseline="0" dirty="0" smtClean="0"/>
              <a:t> </a:t>
            </a:r>
            <a:r>
              <a:rPr lang="pt-BR" baseline="0" dirty="0" err="1" smtClean="0"/>
              <a:t>technical</a:t>
            </a:r>
            <a:r>
              <a:rPr lang="pt-BR" baseline="0" dirty="0" smtClean="0"/>
              <a:t> </a:t>
            </a:r>
            <a:r>
              <a:rPr lang="pt-BR" baseline="0" dirty="0" err="1" smtClean="0"/>
              <a:t>conditions</a:t>
            </a:r>
            <a:r>
              <a:rPr lang="pt-BR" baseline="0" dirty="0" smtClean="0"/>
              <a:t> </a:t>
            </a:r>
            <a:r>
              <a:rPr lang="pt-BR" baseline="0" dirty="0" err="1" smtClean="0"/>
              <a:t>to</a:t>
            </a:r>
            <a:r>
              <a:rPr lang="pt-BR" baseline="0" dirty="0" smtClean="0"/>
              <a:t> Embraer (</a:t>
            </a:r>
            <a:r>
              <a:rPr lang="pt-BR" baseline="0" dirty="0" err="1" smtClean="0"/>
              <a:t>the</a:t>
            </a:r>
            <a:r>
              <a:rPr lang="pt-BR" baseline="0" dirty="0" smtClean="0"/>
              <a:t> 4th </a:t>
            </a:r>
            <a:r>
              <a:rPr lang="pt-BR" baseline="0" dirty="0" err="1" smtClean="0"/>
              <a:t>largest</a:t>
            </a:r>
            <a:r>
              <a:rPr lang="pt-BR" baseline="0" dirty="0" smtClean="0"/>
              <a:t> </a:t>
            </a:r>
            <a:r>
              <a:rPr lang="pt-BR" baseline="0" dirty="0" err="1" smtClean="0"/>
              <a:t>producer</a:t>
            </a:r>
            <a:r>
              <a:rPr lang="pt-BR" baseline="0" dirty="0" smtClean="0"/>
              <a:t> </a:t>
            </a:r>
            <a:r>
              <a:rPr lang="pt-BR" baseline="0" dirty="0" err="1" smtClean="0"/>
              <a:t>of</a:t>
            </a:r>
            <a:r>
              <a:rPr lang="pt-BR" baseline="0" dirty="0" smtClean="0"/>
              <a:t> </a:t>
            </a:r>
            <a:r>
              <a:rPr lang="pt-BR" baseline="0" dirty="0" err="1" smtClean="0"/>
              <a:t>aircrafts</a:t>
            </a:r>
            <a:r>
              <a:rPr lang="pt-BR" baseline="0" dirty="0" smtClean="0"/>
              <a:t>) </a:t>
            </a:r>
            <a:r>
              <a:rPr lang="pt-BR" baseline="0" dirty="0" err="1" smtClean="0"/>
              <a:t>to</a:t>
            </a:r>
            <a:r>
              <a:rPr lang="pt-BR" baseline="0" dirty="0" smtClean="0"/>
              <a:t> </a:t>
            </a:r>
            <a:r>
              <a:rPr lang="pt-BR" baseline="0" dirty="0" err="1" smtClean="0"/>
              <a:t>be</a:t>
            </a:r>
            <a:r>
              <a:rPr lang="pt-BR" baseline="0" dirty="0" smtClean="0"/>
              <a:t> </a:t>
            </a:r>
            <a:r>
              <a:rPr lang="pt-BR" baseline="0" dirty="0" err="1" smtClean="0"/>
              <a:t>created</a:t>
            </a:r>
            <a:r>
              <a:rPr lang="pt-BR" baseline="0" dirty="0" smtClean="0"/>
              <a:t> in </a:t>
            </a:r>
            <a:r>
              <a:rPr lang="pt-BR" baseline="0" dirty="0" err="1" smtClean="0"/>
              <a:t>Brazil</a:t>
            </a:r>
            <a:r>
              <a:rPr lang="pt-BR" baseline="0" dirty="0" smtClean="0"/>
              <a:t>. </a:t>
            </a:r>
          </a:p>
          <a:p>
            <a:endParaRPr lang="pt-BR" baseline="0" dirty="0" smtClean="0"/>
          </a:p>
          <a:p>
            <a:r>
              <a:rPr lang="pt-BR" baseline="0" dirty="0" err="1" smtClean="0"/>
              <a:t>Finally</a:t>
            </a:r>
            <a:r>
              <a:rPr lang="pt-BR" baseline="0" dirty="0" smtClean="0"/>
              <a:t>, </a:t>
            </a:r>
            <a:r>
              <a:rPr lang="pt-BR" baseline="0" dirty="0" err="1" smtClean="0"/>
              <a:t>Cenpes</a:t>
            </a:r>
            <a:r>
              <a:rPr lang="pt-BR" baseline="0" dirty="0" smtClean="0"/>
              <a:t> </a:t>
            </a:r>
            <a:r>
              <a:rPr lang="pt-BR" baseline="0" dirty="0" err="1" smtClean="0"/>
              <a:t>is</a:t>
            </a:r>
            <a:r>
              <a:rPr lang="pt-BR" baseline="0" dirty="0" smtClean="0"/>
              <a:t> </a:t>
            </a:r>
            <a:r>
              <a:rPr lang="pt-BR" baseline="0" dirty="0" err="1" smtClean="0"/>
              <a:t>the</a:t>
            </a:r>
            <a:r>
              <a:rPr lang="pt-BR" baseline="0" dirty="0" smtClean="0"/>
              <a:t> Petrobrás’ </a:t>
            </a:r>
            <a:r>
              <a:rPr lang="pt-BR" baseline="0" dirty="0" err="1" smtClean="0"/>
              <a:t>Research</a:t>
            </a:r>
            <a:r>
              <a:rPr lang="pt-BR" baseline="0" dirty="0" smtClean="0"/>
              <a:t> </a:t>
            </a:r>
            <a:r>
              <a:rPr lang="pt-BR" baseline="0" dirty="0" err="1" smtClean="0"/>
              <a:t>and</a:t>
            </a:r>
            <a:r>
              <a:rPr lang="pt-BR" baseline="0" dirty="0" smtClean="0"/>
              <a:t> </a:t>
            </a:r>
            <a:r>
              <a:rPr lang="pt-BR" baseline="0" dirty="0" err="1" smtClean="0"/>
              <a:t>Development</a:t>
            </a:r>
            <a:r>
              <a:rPr lang="pt-BR" baseline="0" dirty="0" smtClean="0"/>
              <a:t> Center.</a:t>
            </a:r>
          </a:p>
          <a:p>
            <a:endParaRPr lang="pt-BR" baseline="0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09B3E-DA1E-4C38-A32C-9737DBDCC837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5195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18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42226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9AD858-5592-41D1-926E-77CA6CC6A120}" type="slidenum">
              <a:rPr lang="pt-BR" altLang="pt-BR" smtClean="0"/>
              <a:pPr>
                <a:defRPr/>
              </a:pPr>
              <a:t>19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42226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 empresa ultrapassou a fase crítica do risco tecnológico, e está buscando recursos principalmente para iniciar ou alavancar as vendas. Seus produtos e serviços geralmente irão requerer aperfeiçoamentos ou modificações, mas já tem condições de serem comercializados.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Empresas que</a:t>
            </a:r>
            <a:r>
              <a:rPr lang="pt-BR" baseline="0" dirty="0" smtClean="0"/>
              <a:t> já possuam protótipo ou no mínimo estejam em fase de validação para escala em ambiente relevante (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Readiness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pt-BR" baseline="0" dirty="0" smtClean="0"/>
              <a:t>TRL) 6)</a:t>
            </a:r>
            <a:endParaRPr lang="pt-BR" dirty="0" smtClean="0"/>
          </a:p>
          <a:p>
            <a:endParaRPr lang="pt-BR" b="0" dirty="0" smtClean="0"/>
          </a:p>
          <a:p>
            <a:endParaRPr lang="pt-BR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 empresa tem estruturada uma proposta de valor consistente, buscando se posicionar para atender a uma demanda presente ou futura. Através de experiência e análise identificou como ocorre a comercialização em seu setor, e a função de cada um dos agentes de seu mercado. </a:t>
            </a:r>
          </a:p>
          <a:p>
            <a:endParaRPr lang="pt-BR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Geralmente a equipe principal possui experiência como profissionais de mercado, empreendedores em outros negócios, ou formação na área de atuação do negócio. Além disso, espera-se dos empreendedores as seguintes características: iniciativa, liderança, capacidade de execução, planejamento e articulação, além de senso crítico e adaptabilidade. </a:t>
            </a:r>
            <a:endParaRPr lang="pt-BR" dirty="0" smtClean="0">
              <a:cs typeface="Tahoma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pt-BR" dirty="0" smtClean="0">
              <a:cs typeface="Tahoma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98D84-8531-400B-883F-206F5EA6830B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911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biancab\Documents\Bianca\Slides\Etanol\Slide-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59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31280" y="484936"/>
            <a:ext cx="7714237" cy="1937202"/>
          </a:xfrm>
        </p:spPr>
        <p:txBody>
          <a:bodyPr>
            <a:noAutofit/>
          </a:bodyPr>
          <a:lstStyle>
            <a:lvl1pPr algn="l">
              <a:defRPr sz="4400" b="0" i="0">
                <a:solidFill>
                  <a:schemeClr val="bg2"/>
                </a:solidFill>
                <a:latin typeface="Tahoma"/>
                <a:cs typeface="Tahoma"/>
              </a:defRPr>
            </a:lvl1pPr>
          </a:lstStyle>
          <a:p>
            <a:r>
              <a:rPr lang="x-none" dirty="0"/>
              <a:t>Click to edit </a:t>
            </a:r>
            <a:br>
              <a:rPr lang="x-none" dirty="0"/>
            </a:br>
            <a:r>
              <a:rPr lang="x-none" dirty="0"/>
              <a:t>Master title style</a:t>
            </a:r>
            <a:endParaRPr lang="en-US" dirty="0"/>
          </a:p>
        </p:txBody>
      </p:sp>
      <p:pic>
        <p:nvPicPr>
          <p:cNvPr id="5" name="Picture 3" descr="D:\Users\biancab\Desktop\finep_marca_50_BRANCA_com_governo_federal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3933825"/>
            <a:ext cx="150345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205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2435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6"/>
          <p:cNvSpPr/>
          <p:nvPr userDrawn="1"/>
        </p:nvSpPr>
        <p:spPr>
          <a:xfrm>
            <a:off x="0" y="0"/>
            <a:ext cx="9144000" cy="8588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6195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chamen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biancab\Documents\Bianca\Slides\Etanol\Slide-0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5"/>
          <p:cNvSpPr>
            <a:spLocks noGrp="1"/>
          </p:cNvSpPr>
          <p:nvPr>
            <p:ph type="title" hasCustomPrompt="1"/>
          </p:nvPr>
        </p:nvSpPr>
        <p:spPr>
          <a:xfrm>
            <a:off x="3038474" y="3919172"/>
            <a:ext cx="5812905" cy="919528"/>
          </a:xfrm>
        </p:spPr>
        <p:txBody>
          <a:bodyPr>
            <a:noAutofit/>
          </a:bodyPr>
          <a:lstStyle>
            <a:lvl1pPr algn="r"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dirty="0"/>
              <a:t>Nome, cargo/função</a:t>
            </a:r>
            <a:br>
              <a:rPr lang="pt-BR" dirty="0"/>
            </a:br>
            <a:r>
              <a:rPr lang="pt-BR" dirty="0"/>
              <a:t>email@finep.gov.br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172" y="5819772"/>
            <a:ext cx="4372207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Espaço Reservado para Texto 13"/>
          <p:cNvSpPr>
            <a:spLocks noGrp="1"/>
          </p:cNvSpPr>
          <p:nvPr>
            <p:ph type="body" sz="quarter" idx="10" hasCustomPrompt="1"/>
          </p:nvPr>
        </p:nvSpPr>
        <p:spPr>
          <a:xfrm>
            <a:off x="742950" y="3919172"/>
            <a:ext cx="2066925" cy="91952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Obrigado.</a:t>
            </a:r>
          </a:p>
        </p:txBody>
      </p:sp>
      <p:sp>
        <p:nvSpPr>
          <p:cNvPr id="9" name="Title 2"/>
          <p:cNvSpPr txBox="1">
            <a:spLocks/>
          </p:cNvSpPr>
          <p:nvPr userDrawn="1"/>
        </p:nvSpPr>
        <p:spPr>
          <a:xfrm>
            <a:off x="4974705" y="5043488"/>
            <a:ext cx="3876674" cy="561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dirty="0">
                <a:solidFill>
                  <a:schemeClr val="bg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SAC: </a:t>
            </a:r>
            <a:r>
              <a:rPr lang="en-US" sz="1200" b="0" dirty="0">
                <a:solidFill>
                  <a:schemeClr val="bg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21 2555-0555</a:t>
            </a:r>
            <a:r>
              <a:rPr lang="en-US" sz="1200" b="0" baseline="0" dirty="0">
                <a:solidFill>
                  <a:schemeClr val="bg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|</a:t>
            </a:r>
            <a:r>
              <a:rPr lang="en-US" sz="1200" b="0" dirty="0">
                <a:solidFill>
                  <a:schemeClr val="bg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sac@finep.gov.br</a:t>
            </a:r>
          </a:p>
          <a:p>
            <a:pPr algn="r"/>
            <a:r>
              <a:rPr lang="en-US" sz="1200" b="1" dirty="0">
                <a:solidFill>
                  <a:schemeClr val="bg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Ouvidoria: </a:t>
            </a:r>
            <a:r>
              <a:rPr lang="en-US" sz="1200" b="0" dirty="0">
                <a:solidFill>
                  <a:schemeClr val="bg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21 2557-2414 | ouvidoria@finep.gov.br</a:t>
            </a:r>
          </a:p>
        </p:txBody>
      </p:sp>
    </p:spTree>
    <p:extLst>
      <p:ext uri="{BB962C8B-B14F-4D97-AF65-F5344CB8AC3E}">
        <p14:creationId xmlns:p14="http://schemas.microsoft.com/office/powerpoint/2010/main" val="201605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 userDrawn="1"/>
        </p:nvSpPr>
        <p:spPr>
          <a:xfrm>
            <a:off x="0" y="0"/>
            <a:ext cx="9144000" cy="8588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ahoma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/>
          </p:nvPr>
        </p:nvSpPr>
        <p:spPr>
          <a:xfrm>
            <a:off x="405360" y="-116696"/>
            <a:ext cx="8229600" cy="887454"/>
          </a:xfrm>
        </p:spPr>
        <p:txBody>
          <a:bodyPr anchor="b">
            <a:noAutofit/>
          </a:bodyPr>
          <a:lstStyle>
            <a:lvl1pPr algn="l">
              <a:defRPr sz="3200" b="0" i="0" baseline="0">
                <a:solidFill>
                  <a:schemeClr val="accent1"/>
                </a:solidFill>
                <a:latin typeface="Tahoma"/>
                <a:cs typeface="Tahoma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4813" y="1324851"/>
            <a:ext cx="8229600" cy="4525908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A8C8E"/>
                </a:solidFill>
              </a:defRPr>
            </a:lvl1pPr>
            <a:lvl2pPr>
              <a:defRPr sz="1400">
                <a:solidFill>
                  <a:srgbClr val="8A8C8E"/>
                </a:solidFill>
              </a:defRPr>
            </a:lvl2pPr>
            <a:lvl3pPr>
              <a:defRPr sz="1200">
                <a:solidFill>
                  <a:srgbClr val="8A8C8E"/>
                </a:solidFill>
              </a:defRPr>
            </a:lvl3pPr>
            <a:lvl4pPr>
              <a:defRPr sz="1100">
                <a:solidFill>
                  <a:srgbClr val="8A8C8E"/>
                </a:solidFill>
              </a:defRPr>
            </a:lvl4pPr>
            <a:lvl5pPr>
              <a:defRPr sz="1100">
                <a:solidFill>
                  <a:srgbClr val="8A8C8E"/>
                </a:solidFill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0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5241" y="6356350"/>
            <a:ext cx="8557885" cy="35169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8583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86672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pic>
        <p:nvPicPr>
          <p:cNvPr id="7" name="Picture 2" descr="D:\Users\biancab\Documents\Bianca\Slides\Slide-02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83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1" r:id="rId3"/>
    <p:sldLayoutId id="2147483660" r:id="rId4"/>
    <p:sldLayoutId id="2147483661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ahom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ahom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ahom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ahom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ahom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ahom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jpe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gif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-4" y="5878287"/>
            <a:ext cx="9144000" cy="979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4" y="-29709"/>
            <a:ext cx="9143996" cy="685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108098" y="517109"/>
            <a:ext cx="5688393" cy="291465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pt-BR" altLang="pt-BR" sz="2000" b="1" dirty="0" smtClean="0">
              <a:solidFill>
                <a:schemeClr val="accent6"/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pt-BR" altLang="pt-BR" sz="2000" b="1" dirty="0">
              <a:solidFill>
                <a:schemeClr val="accent6"/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altLang="pt-BR" sz="2000" b="1" dirty="0">
              <a:solidFill>
                <a:schemeClr val="accent6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4" y="-105909"/>
            <a:ext cx="795611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28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Senado Federal</a:t>
            </a:r>
          </a:p>
          <a:p>
            <a:pPr algn="ctr">
              <a:lnSpc>
                <a:spcPct val="150000"/>
              </a:lnSpc>
            </a:pPr>
            <a:r>
              <a:rPr lang="pt-BR" sz="22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Audiência - Os Estudos </a:t>
            </a:r>
            <a:r>
              <a:rPr lang="pt-BR" sz="22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a Atuação da Academia, o Financiamento da Pesquisa Agropecuária e Seus Impactos no Setor </a:t>
            </a:r>
            <a:r>
              <a:rPr lang="pt-BR" sz="22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Agropecuário</a:t>
            </a:r>
          </a:p>
          <a:p>
            <a:pPr>
              <a:lnSpc>
                <a:spcPct val="200000"/>
              </a:lnSpc>
            </a:pPr>
            <a:r>
              <a:rPr lang="pt-BR" sz="2400" b="1" dirty="0" smtClean="0">
                <a:solidFill>
                  <a:schemeClr val="accent6"/>
                </a:solidFill>
                <a:latin typeface="+mj-lt"/>
                <a:ea typeface="+mj-ea"/>
                <a:cs typeface="Tahoma" pitchFamily="34" charset="0"/>
              </a:rPr>
              <a:t>				</a:t>
            </a:r>
            <a:endParaRPr lang="pt-BR" sz="2400" b="1" dirty="0">
              <a:solidFill>
                <a:schemeClr val="accent6"/>
              </a:solidFill>
              <a:latin typeface="+mj-lt"/>
              <a:ea typeface="+mj-ea"/>
              <a:cs typeface="Tahoma" pitchFamily="34" charset="0"/>
            </a:endParaRPr>
          </a:p>
          <a:p>
            <a:pPr algn="ctr">
              <a:lnSpc>
                <a:spcPct val="200000"/>
              </a:lnSpc>
            </a:pPr>
            <a:endParaRPr lang="pt-BR" b="1" dirty="0">
              <a:solidFill>
                <a:schemeClr val="accent6"/>
              </a:solidFill>
              <a:latin typeface="+mj-lt"/>
              <a:ea typeface="+mj-ea"/>
              <a:cs typeface="Tahoma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086475" y="6060367"/>
            <a:ext cx="2657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chemeClr val="bg1"/>
                </a:solidFill>
                <a:latin typeface="Tahoma"/>
                <a:ea typeface="+mj-ea"/>
                <a:cs typeface="Tahoma"/>
              </a:rPr>
              <a:t>28 de Novembro de2017</a:t>
            </a:r>
            <a:endParaRPr lang="pt-BR" sz="1400" b="1" dirty="0">
              <a:solidFill>
                <a:schemeClr val="bg1"/>
              </a:solidFill>
              <a:latin typeface="Tahoma"/>
              <a:ea typeface="+mj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8177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ítulo 1"/>
          <p:cNvSpPr>
            <a:spLocks noGrp="1"/>
          </p:cNvSpPr>
          <p:nvPr>
            <p:ph type="title"/>
          </p:nvPr>
        </p:nvSpPr>
        <p:spPr>
          <a:xfrm>
            <a:off x="404813" y="-117475"/>
            <a:ext cx="8229600" cy="889000"/>
          </a:xfrm>
        </p:spPr>
        <p:txBody>
          <a:bodyPr/>
          <a:lstStyle/>
          <a:p>
            <a:pPr algn="ctr" eaLnBrk="1" hangingPunct="1"/>
            <a:r>
              <a:rPr lang="pt-BR" sz="2800" b="1" dirty="0" smtClean="0"/>
              <a:t>Finep – Atuação Agronegócios</a:t>
            </a:r>
            <a:endParaRPr lang="pt-BR" altLang="pt-BR" sz="2800" b="1" dirty="0" smtClean="0"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31" name="Grupo 30"/>
          <p:cNvGrpSpPr/>
          <p:nvPr/>
        </p:nvGrpSpPr>
        <p:grpSpPr>
          <a:xfrm>
            <a:off x="414968" y="1656975"/>
            <a:ext cx="1299816" cy="649853"/>
            <a:chOff x="1907704" y="1124744"/>
            <a:chExt cx="1299816" cy="649853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124744"/>
              <a:ext cx="558552" cy="6498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CaixaDeTexto 32"/>
            <p:cNvSpPr txBox="1"/>
            <p:nvPr/>
          </p:nvSpPr>
          <p:spPr>
            <a:xfrm>
              <a:off x="2361358" y="1178345"/>
              <a:ext cx="84616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1400" b="1" i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pt-BR" dirty="0" smtClean="0"/>
                <a:t>Genética Vegetal</a:t>
              </a:r>
              <a:endParaRPr lang="pt-BR" dirty="0"/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270952" y="4175368"/>
            <a:ext cx="1520333" cy="656298"/>
            <a:chOff x="530967" y="3578485"/>
            <a:chExt cx="1520333" cy="656298"/>
          </a:xfrm>
        </p:grpSpPr>
        <p:pic>
          <p:nvPicPr>
            <p:cNvPr id="35" name="Picture 5" descr="Resultado de imagem para animal genetic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967" y="3578485"/>
              <a:ext cx="1320901" cy="656298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CaixaDeTexto 35"/>
            <p:cNvSpPr txBox="1"/>
            <p:nvPr/>
          </p:nvSpPr>
          <p:spPr>
            <a:xfrm>
              <a:off x="1186663" y="3673599"/>
              <a:ext cx="86463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1400" b="1" i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pt-BR" dirty="0" err="1" smtClean="0"/>
                <a:t>GenéticaAnimal</a:t>
              </a:r>
              <a:endParaRPr lang="pt-BR" dirty="0"/>
            </a:p>
          </p:txBody>
        </p:sp>
      </p:grpSp>
      <p:grpSp>
        <p:nvGrpSpPr>
          <p:cNvPr id="37" name="Grupo 36"/>
          <p:cNvGrpSpPr/>
          <p:nvPr/>
        </p:nvGrpSpPr>
        <p:grpSpPr>
          <a:xfrm>
            <a:off x="3205414" y="1209029"/>
            <a:ext cx="1097986" cy="772873"/>
            <a:chOff x="827584" y="1771680"/>
            <a:chExt cx="1097986" cy="772873"/>
          </a:xfrm>
        </p:grpSpPr>
        <p:pic>
          <p:nvPicPr>
            <p:cNvPr id="38" name="Picture 7" descr="https://ocmga.files.wordpress.com/2014/06/fertilizer_bag_in_grass.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771680"/>
              <a:ext cx="846984" cy="7728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xtLst/>
          </p:spPr>
        </p:pic>
        <p:sp>
          <p:nvSpPr>
            <p:cNvPr id="39" name="CaixaDeTexto 38"/>
            <p:cNvSpPr txBox="1"/>
            <p:nvPr/>
          </p:nvSpPr>
          <p:spPr>
            <a:xfrm>
              <a:off x="1186642" y="2005907"/>
              <a:ext cx="73892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1400" b="1" i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pt-BR" dirty="0" err="1" smtClean="0"/>
                <a:t>Fertiliz</a:t>
              </a:r>
              <a:r>
                <a:rPr lang="pt-BR" dirty="0" smtClean="0"/>
                <a:t>.</a:t>
              </a:r>
              <a:endParaRPr lang="pt-BR" dirty="0"/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1202857" y="1079024"/>
            <a:ext cx="1728613" cy="454171"/>
            <a:chOff x="827584" y="2795127"/>
            <a:chExt cx="1728613" cy="454171"/>
          </a:xfrm>
          <a:effectLst>
            <a:glow rad="127000">
              <a:schemeClr val="bg1"/>
            </a:glow>
          </a:effectLst>
        </p:grpSpPr>
        <p:pic>
          <p:nvPicPr>
            <p:cNvPr id="41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795127"/>
              <a:ext cx="839528" cy="454171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CaixaDeTexto 41"/>
            <p:cNvSpPr txBox="1"/>
            <p:nvPr/>
          </p:nvSpPr>
          <p:spPr>
            <a:xfrm>
              <a:off x="1339511" y="2873783"/>
              <a:ext cx="121668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i="1" dirty="0" smtClean="0">
                  <a:solidFill>
                    <a:schemeClr val="bg1">
                      <a:lumMod val="50000"/>
                    </a:schemeClr>
                  </a:solidFill>
                </a:rPr>
                <a:t>Agroquímicos</a:t>
              </a:r>
              <a:endParaRPr lang="pt-BR" sz="1400" b="1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1994144" y="2408417"/>
            <a:ext cx="1105711" cy="586248"/>
            <a:chOff x="2772778" y="2008818"/>
            <a:chExt cx="1105711" cy="586248"/>
          </a:xfrm>
        </p:grpSpPr>
        <p:pic>
          <p:nvPicPr>
            <p:cNvPr id="44" name="Picture 1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778" y="2008818"/>
              <a:ext cx="880974" cy="5862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CaixaDeTexto 44"/>
            <p:cNvSpPr txBox="1"/>
            <p:nvPr/>
          </p:nvSpPr>
          <p:spPr>
            <a:xfrm>
              <a:off x="2983988" y="2159556"/>
              <a:ext cx="89450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1400" b="1" i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pt-BR" dirty="0" smtClean="0"/>
                <a:t>Irrigação</a:t>
              </a:r>
              <a:endParaRPr lang="pt-BR" dirty="0"/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1859756" y="1634293"/>
            <a:ext cx="1240099" cy="588418"/>
            <a:chOff x="3308710" y="3285466"/>
            <a:chExt cx="1266051" cy="599729"/>
          </a:xfrm>
        </p:grpSpPr>
        <p:pic>
          <p:nvPicPr>
            <p:cNvPr id="47" name="Picture 1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8710" y="3285466"/>
              <a:ext cx="798389" cy="5997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CaixaDeTexto 47"/>
            <p:cNvSpPr txBox="1"/>
            <p:nvPr/>
          </p:nvSpPr>
          <p:spPr>
            <a:xfrm>
              <a:off x="3639435" y="3305862"/>
              <a:ext cx="935326" cy="5332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1400" b="1" i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pt-BR" dirty="0" smtClean="0"/>
                <a:t>Controle Biológico</a:t>
              </a:r>
              <a:endParaRPr lang="pt-BR" dirty="0"/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2784396" y="5260063"/>
            <a:ext cx="1819161" cy="708179"/>
            <a:chOff x="2733129" y="3863691"/>
            <a:chExt cx="1819161" cy="708179"/>
          </a:xfrm>
        </p:grpSpPr>
        <p:pic>
          <p:nvPicPr>
            <p:cNvPr id="50" name="Picture 1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129" y="3863691"/>
              <a:ext cx="945456" cy="7081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aixaDeTexto 50"/>
            <p:cNvSpPr txBox="1"/>
            <p:nvPr/>
          </p:nvSpPr>
          <p:spPr>
            <a:xfrm>
              <a:off x="3098164" y="3956170"/>
              <a:ext cx="1454126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1400" b="1" i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pt-BR" dirty="0" smtClean="0"/>
                <a:t>Sistemas de Monitoramento</a:t>
              </a:r>
              <a:endParaRPr lang="pt-BR" dirty="0"/>
            </a:p>
          </p:txBody>
        </p:sp>
      </p:grpSp>
      <p:grpSp>
        <p:nvGrpSpPr>
          <p:cNvPr id="52" name="Grupo 51"/>
          <p:cNvGrpSpPr/>
          <p:nvPr/>
        </p:nvGrpSpPr>
        <p:grpSpPr>
          <a:xfrm>
            <a:off x="3205414" y="3723931"/>
            <a:ext cx="1322714" cy="637888"/>
            <a:chOff x="179512" y="3511192"/>
            <a:chExt cx="1322714" cy="637888"/>
          </a:xfrm>
        </p:grpSpPr>
        <p:pic>
          <p:nvPicPr>
            <p:cNvPr id="53" name="Picture 17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1" t="11654" r="28399" b="22133"/>
            <a:stretch/>
          </p:blipFill>
          <p:spPr bwMode="auto">
            <a:xfrm>
              <a:off x="179512" y="3563549"/>
              <a:ext cx="1043902" cy="5855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" name="CaixaDeTexto 53"/>
            <p:cNvSpPr txBox="1"/>
            <p:nvPr/>
          </p:nvSpPr>
          <p:spPr>
            <a:xfrm>
              <a:off x="687138" y="3511192"/>
              <a:ext cx="81508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1400" b="1" i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pt-BR" dirty="0" err="1" smtClean="0"/>
                <a:t>Armaz</a:t>
              </a:r>
              <a:r>
                <a:rPr lang="pt-BR" dirty="0" smtClean="0"/>
                <a:t>. </a:t>
              </a:r>
              <a:endParaRPr lang="pt-BR" dirty="0"/>
            </a:p>
          </p:txBody>
        </p:sp>
      </p:grpSp>
      <p:sp>
        <p:nvSpPr>
          <p:cNvPr id="55" name="CaixaDeTexto 54"/>
          <p:cNvSpPr txBox="1"/>
          <p:nvPr/>
        </p:nvSpPr>
        <p:spPr>
          <a:xfrm>
            <a:off x="4845556" y="2980832"/>
            <a:ext cx="1728192" cy="707886"/>
          </a:xfrm>
          <a:prstGeom prst="rect">
            <a:avLst/>
          </a:prstGeom>
          <a:solidFill>
            <a:schemeClr val="bg1"/>
          </a:solidFill>
          <a:ln w="25400" cmpd="dbl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14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BR" sz="2000" dirty="0" smtClean="0"/>
              <a:t>Produção Agropecuária</a:t>
            </a:r>
            <a:endParaRPr lang="pt-BR" sz="2000" dirty="0"/>
          </a:p>
        </p:txBody>
      </p:sp>
      <p:grpSp>
        <p:nvGrpSpPr>
          <p:cNvPr id="56" name="Grupo 55"/>
          <p:cNvGrpSpPr/>
          <p:nvPr/>
        </p:nvGrpSpPr>
        <p:grpSpPr>
          <a:xfrm>
            <a:off x="7191489" y="3819648"/>
            <a:ext cx="1271687" cy="758611"/>
            <a:chOff x="6761557" y="3874893"/>
            <a:chExt cx="1271687" cy="758611"/>
          </a:xfrm>
        </p:grpSpPr>
        <p:pic>
          <p:nvPicPr>
            <p:cNvPr id="57" name="Picture 1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1557" y="3874893"/>
              <a:ext cx="1103189" cy="724839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8" name="CaixaDeTexto 57"/>
            <p:cNvSpPr txBox="1"/>
            <p:nvPr/>
          </p:nvSpPr>
          <p:spPr>
            <a:xfrm>
              <a:off x="6929084" y="4325727"/>
              <a:ext cx="110416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1400" b="1" i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pt-BR" dirty="0" err="1" smtClean="0"/>
                <a:t>Biocombust</a:t>
              </a:r>
              <a:r>
                <a:rPr lang="pt-BR" dirty="0" smtClean="0"/>
                <a:t>.</a:t>
              </a:r>
              <a:endParaRPr lang="pt-BR" dirty="0"/>
            </a:p>
          </p:txBody>
        </p:sp>
      </p:grpSp>
      <p:grpSp>
        <p:nvGrpSpPr>
          <p:cNvPr id="59" name="Grupo 58"/>
          <p:cNvGrpSpPr/>
          <p:nvPr/>
        </p:nvGrpSpPr>
        <p:grpSpPr>
          <a:xfrm>
            <a:off x="7175994" y="2237041"/>
            <a:ext cx="1432581" cy="914014"/>
            <a:chOff x="6202524" y="1977373"/>
            <a:chExt cx="1432581" cy="914014"/>
          </a:xfrm>
        </p:grpSpPr>
        <p:pic>
          <p:nvPicPr>
            <p:cNvPr id="60" name="Picture 1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2524" y="1977373"/>
              <a:ext cx="1062458" cy="708305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" name="CaixaDeTexto 60"/>
            <p:cNvSpPr txBox="1"/>
            <p:nvPr/>
          </p:nvSpPr>
          <p:spPr>
            <a:xfrm>
              <a:off x="6704756" y="2368167"/>
              <a:ext cx="93034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1400" b="1" i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pt-BR" dirty="0" smtClean="0"/>
                <a:t>Ind. Alimentos</a:t>
              </a:r>
              <a:endParaRPr lang="pt-BR" dirty="0"/>
            </a:p>
          </p:txBody>
        </p:sp>
      </p:grpSp>
      <p:grpSp>
        <p:nvGrpSpPr>
          <p:cNvPr id="62" name="Grupo 61"/>
          <p:cNvGrpSpPr/>
          <p:nvPr/>
        </p:nvGrpSpPr>
        <p:grpSpPr>
          <a:xfrm>
            <a:off x="382864" y="4983556"/>
            <a:ext cx="1476892" cy="680393"/>
            <a:chOff x="2685977" y="4188767"/>
            <a:chExt cx="1476892" cy="680393"/>
          </a:xfrm>
        </p:grpSpPr>
        <p:pic>
          <p:nvPicPr>
            <p:cNvPr id="63" name="Picture 2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977" y="4188767"/>
              <a:ext cx="805903" cy="680393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" name="CaixaDeTexto 63"/>
            <p:cNvSpPr txBox="1"/>
            <p:nvPr/>
          </p:nvSpPr>
          <p:spPr>
            <a:xfrm>
              <a:off x="3150228" y="4275695"/>
              <a:ext cx="101264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1400" b="1" i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pt-BR" dirty="0" smtClean="0"/>
                <a:t>Veterinária</a:t>
              </a:r>
              <a:endParaRPr lang="pt-BR" dirty="0"/>
            </a:p>
          </p:txBody>
        </p:sp>
      </p:grpSp>
      <p:sp>
        <p:nvSpPr>
          <p:cNvPr id="65" name="Colchete duplo 64"/>
          <p:cNvSpPr/>
          <p:nvPr/>
        </p:nvSpPr>
        <p:spPr>
          <a:xfrm>
            <a:off x="234948" y="1079024"/>
            <a:ext cx="4380277" cy="5112568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Colchete duplo 65"/>
          <p:cNvSpPr/>
          <p:nvPr/>
        </p:nvSpPr>
        <p:spPr>
          <a:xfrm>
            <a:off x="6823680" y="1079024"/>
            <a:ext cx="1944216" cy="5112568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7" name="Picture 2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283" y="5849191"/>
            <a:ext cx="912244" cy="42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2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817" y="5849192"/>
            <a:ext cx="912244" cy="42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Seta para a direita listrada 68"/>
          <p:cNvSpPr/>
          <p:nvPr/>
        </p:nvSpPr>
        <p:spPr>
          <a:xfrm>
            <a:off x="6645756" y="2951232"/>
            <a:ext cx="504056" cy="772699"/>
          </a:xfrm>
          <a:prstGeom prst="striped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Seta para a direita listrada 69"/>
          <p:cNvSpPr/>
          <p:nvPr/>
        </p:nvSpPr>
        <p:spPr>
          <a:xfrm>
            <a:off x="4303400" y="2951232"/>
            <a:ext cx="504056" cy="772699"/>
          </a:xfrm>
          <a:prstGeom prst="striped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1" name="Grupo 70"/>
          <p:cNvGrpSpPr/>
          <p:nvPr/>
        </p:nvGrpSpPr>
        <p:grpSpPr>
          <a:xfrm>
            <a:off x="318741" y="2430951"/>
            <a:ext cx="1483326" cy="685672"/>
            <a:chOff x="2656626" y="5175703"/>
            <a:chExt cx="1483326" cy="685672"/>
          </a:xfrm>
        </p:grpSpPr>
        <p:pic>
          <p:nvPicPr>
            <p:cNvPr id="72" name="Picture 2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6626" y="5175703"/>
              <a:ext cx="1283545" cy="685672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CaixaDeTexto 72"/>
            <p:cNvSpPr txBox="1"/>
            <p:nvPr/>
          </p:nvSpPr>
          <p:spPr>
            <a:xfrm>
              <a:off x="3099682" y="5237584"/>
              <a:ext cx="104027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1400" b="1" i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pt-BR" dirty="0" smtClean="0"/>
                <a:t>Agricultura de Precisão</a:t>
              </a:r>
              <a:endParaRPr lang="pt-BR" dirty="0"/>
            </a:p>
          </p:txBody>
        </p:sp>
      </p:grpSp>
      <p:grpSp>
        <p:nvGrpSpPr>
          <p:cNvPr id="74" name="Grupo 73"/>
          <p:cNvGrpSpPr/>
          <p:nvPr/>
        </p:nvGrpSpPr>
        <p:grpSpPr>
          <a:xfrm>
            <a:off x="3225820" y="2137042"/>
            <a:ext cx="1328375" cy="752403"/>
            <a:chOff x="2071991" y="4381675"/>
            <a:chExt cx="1328375" cy="752403"/>
          </a:xfrm>
        </p:grpSpPr>
        <p:pic>
          <p:nvPicPr>
            <p:cNvPr id="75" name="Picture 2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1991" y="4381675"/>
              <a:ext cx="974441" cy="72989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6" name="CaixaDeTexto 75"/>
            <p:cNvSpPr txBox="1"/>
            <p:nvPr/>
          </p:nvSpPr>
          <p:spPr>
            <a:xfrm>
              <a:off x="2475077" y="4826301"/>
              <a:ext cx="925289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1400" b="1" i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pt-BR" dirty="0" smtClean="0"/>
                <a:t>Máquinas</a:t>
              </a:r>
              <a:endParaRPr lang="pt-BR" dirty="0"/>
            </a:p>
          </p:txBody>
        </p:sp>
      </p:grpSp>
      <p:grpSp>
        <p:nvGrpSpPr>
          <p:cNvPr id="77" name="Grupo 76"/>
          <p:cNvGrpSpPr/>
          <p:nvPr/>
        </p:nvGrpSpPr>
        <p:grpSpPr>
          <a:xfrm>
            <a:off x="1857163" y="3738964"/>
            <a:ext cx="1169848" cy="635688"/>
            <a:chOff x="2071092" y="4486513"/>
            <a:chExt cx="1169848" cy="635688"/>
          </a:xfrm>
        </p:grpSpPr>
        <p:pic>
          <p:nvPicPr>
            <p:cNvPr id="78" name="Picture 26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1092" y="4486513"/>
              <a:ext cx="776604" cy="635688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CaixaDeTexto 78"/>
            <p:cNvSpPr txBox="1"/>
            <p:nvPr/>
          </p:nvSpPr>
          <p:spPr>
            <a:xfrm>
              <a:off x="2494157" y="4552439"/>
              <a:ext cx="746783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1400" b="1" i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pt-BR" dirty="0" smtClean="0"/>
                <a:t>Saúde Animal</a:t>
              </a:r>
              <a:endParaRPr lang="pt-BR" dirty="0"/>
            </a:p>
          </p:txBody>
        </p:sp>
      </p:grpSp>
      <p:grpSp>
        <p:nvGrpSpPr>
          <p:cNvPr id="80" name="Grupo 79"/>
          <p:cNvGrpSpPr/>
          <p:nvPr/>
        </p:nvGrpSpPr>
        <p:grpSpPr>
          <a:xfrm>
            <a:off x="2220773" y="4532092"/>
            <a:ext cx="2174031" cy="642971"/>
            <a:chOff x="678116" y="5173679"/>
            <a:chExt cx="2174031" cy="642971"/>
          </a:xfrm>
        </p:grpSpPr>
        <p:pic>
          <p:nvPicPr>
            <p:cNvPr id="81" name="Picture 25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16" y="5173679"/>
              <a:ext cx="1139812" cy="642971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CaixaDeTexto 81"/>
            <p:cNvSpPr txBox="1"/>
            <p:nvPr/>
          </p:nvSpPr>
          <p:spPr>
            <a:xfrm>
              <a:off x="1522242" y="5233554"/>
              <a:ext cx="1329905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1400" b="1" i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pt-BR" dirty="0" smtClean="0"/>
                <a:t>Sistema de Transporte</a:t>
              </a:r>
              <a:endParaRPr lang="pt-BR" dirty="0"/>
            </a:p>
          </p:txBody>
        </p:sp>
      </p:grpSp>
      <p:grpSp>
        <p:nvGrpSpPr>
          <p:cNvPr id="83" name="Grupo 82"/>
          <p:cNvGrpSpPr/>
          <p:nvPr/>
        </p:nvGrpSpPr>
        <p:grpSpPr>
          <a:xfrm>
            <a:off x="2800916" y="3041423"/>
            <a:ext cx="1367211" cy="654050"/>
            <a:chOff x="612501" y="5204172"/>
            <a:chExt cx="1367211" cy="654050"/>
          </a:xfrm>
        </p:grpSpPr>
        <p:pic>
          <p:nvPicPr>
            <p:cNvPr id="84" name="Picture 27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501" y="5204172"/>
              <a:ext cx="895913" cy="65405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5" name="CaixaDeTexto 84"/>
            <p:cNvSpPr txBox="1"/>
            <p:nvPr/>
          </p:nvSpPr>
          <p:spPr>
            <a:xfrm>
              <a:off x="690081" y="5353471"/>
              <a:ext cx="128963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1400" b="1" i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pt-BR" dirty="0" smtClean="0"/>
                <a:t>Biotecnologia</a:t>
              </a:r>
              <a:endParaRPr lang="pt-BR" dirty="0"/>
            </a:p>
          </p:txBody>
        </p:sp>
      </p:grpSp>
      <p:grpSp>
        <p:nvGrpSpPr>
          <p:cNvPr id="86" name="Grupo 85"/>
          <p:cNvGrpSpPr/>
          <p:nvPr/>
        </p:nvGrpSpPr>
        <p:grpSpPr>
          <a:xfrm>
            <a:off x="318741" y="3172109"/>
            <a:ext cx="1396043" cy="884699"/>
            <a:chOff x="2953976" y="2165023"/>
            <a:chExt cx="1396043" cy="884699"/>
          </a:xfrm>
        </p:grpSpPr>
        <p:pic>
          <p:nvPicPr>
            <p:cNvPr id="87" name="Picture 28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976" y="2324871"/>
              <a:ext cx="1034338" cy="724851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8" name="CaixaDeTexto 87"/>
            <p:cNvSpPr txBox="1"/>
            <p:nvPr/>
          </p:nvSpPr>
          <p:spPr>
            <a:xfrm>
              <a:off x="3275856" y="2165023"/>
              <a:ext cx="1074163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defRPr sz="1400" b="1" i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pt-BR" dirty="0" smtClean="0"/>
                <a:t>Sistemas de Produção</a:t>
              </a:r>
              <a:endParaRPr lang="pt-BR" dirty="0"/>
            </a:p>
          </p:txBody>
        </p:sp>
      </p:grpSp>
      <p:pic>
        <p:nvPicPr>
          <p:cNvPr id="89" name="Picture 2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515" y="3637909"/>
            <a:ext cx="912244" cy="423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23193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4545589"/>
            <a:ext cx="9144000" cy="110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0" y="4545590"/>
            <a:ext cx="9144000" cy="110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895350" y="4773964"/>
            <a:ext cx="735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Ações Recentes</a:t>
            </a:r>
          </a:p>
        </p:txBody>
      </p:sp>
    </p:spTree>
    <p:extLst>
      <p:ext uri="{BB962C8B-B14F-4D97-AF65-F5344CB8AC3E}">
        <p14:creationId xmlns:p14="http://schemas.microsoft.com/office/powerpoint/2010/main" val="147593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ítulo 1"/>
          <p:cNvSpPr>
            <a:spLocks noGrp="1"/>
          </p:cNvSpPr>
          <p:nvPr>
            <p:ph type="title"/>
          </p:nvPr>
        </p:nvSpPr>
        <p:spPr>
          <a:xfrm>
            <a:off x="404813" y="-117475"/>
            <a:ext cx="8229600" cy="889000"/>
          </a:xfrm>
        </p:spPr>
        <p:txBody>
          <a:bodyPr/>
          <a:lstStyle/>
          <a:p>
            <a:pPr algn="ctr" eaLnBrk="1" hangingPunct="1"/>
            <a:r>
              <a:rPr lang="pt-BR" sz="2800" b="1" dirty="0"/>
              <a:t>Edital Inova Agro</a:t>
            </a:r>
            <a:endParaRPr lang="pt-BR" altLang="pt-BR" sz="2800" b="1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>
          <a:xfrm>
            <a:off x="204788" y="1038225"/>
            <a:ext cx="8682037" cy="5248275"/>
          </a:xfrm>
        </p:spPr>
        <p:txBody>
          <a:bodyPr>
            <a:normAutofit/>
          </a:bodyPr>
          <a:lstStyle/>
          <a:p>
            <a:pPr eaLnBrk="1" hangingPunct="1">
              <a:lnSpc>
                <a:spcPts val="2500"/>
              </a:lnSpc>
              <a:buSzPct val="135000"/>
              <a:buBlip>
                <a:blip r:embed="rId2"/>
              </a:buBlip>
            </a:pPr>
            <a:r>
              <a:rPr lang="pt-BR" altLang="pt-BR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</a:rPr>
              <a:t>Seleção Pública Conjunta MCTI/FINEP/BNDES</a:t>
            </a:r>
          </a:p>
          <a:p>
            <a:pPr eaLnBrk="1" hangingPunct="1">
              <a:lnSpc>
                <a:spcPts val="2500"/>
              </a:lnSpc>
              <a:buSzPct val="135000"/>
              <a:buBlip>
                <a:blip r:embed="rId2"/>
              </a:buBlip>
            </a:pPr>
            <a:r>
              <a:rPr lang="pt-BR" altLang="pt-BR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</a:rPr>
              <a:t>Integração de Instrumentos</a:t>
            </a:r>
          </a:p>
          <a:p>
            <a:pPr eaLnBrk="1" hangingPunct="1">
              <a:lnSpc>
                <a:spcPts val="2500"/>
              </a:lnSpc>
              <a:buSzPct val="135000"/>
              <a:buBlip>
                <a:blip r:embed="rId2"/>
              </a:buBlip>
            </a:pPr>
            <a:r>
              <a:rPr lang="pt-BR" altLang="pt-BR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</a:rPr>
              <a:t>Estímulo a Parcerias entre Empresas e </a:t>
            </a:r>
            <a:r>
              <a:rPr lang="pt-BR" altLang="pt-BR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</a:rPr>
              <a:t>ICTs</a:t>
            </a:r>
            <a:r>
              <a:rPr lang="pt-BR" altLang="pt-BR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</a:rPr>
              <a:t> – Parcerias em Planos de Negócio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179469" y="2486026"/>
            <a:ext cx="1177925" cy="3470275"/>
          </a:xfrm>
          <a:prstGeom prst="rect">
            <a:avLst/>
          </a:prstGeom>
          <a:gradFill rotWithShape="1">
            <a:gsLst>
              <a:gs pos="0">
                <a:srgbClr val="DDDDDD">
                  <a:alpha val="39998"/>
                </a:srgbClr>
              </a:gs>
              <a:gs pos="100000">
                <a:srgbClr val="BFBFBF">
                  <a:alpha val="39998"/>
                </a:srgbClr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 type="none" w="sm" len="sm"/>
            <a:tailEnd type="none" w="sm" len="sm"/>
          </a:ln>
        </p:spPr>
        <p:txBody>
          <a:bodyPr wrap="none" lIns="91430" tIns="45716" rIns="91430" bIns="4571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endParaRPr lang="pt-BR" sz="1300">
              <a:solidFill>
                <a:srgbClr val="000000"/>
              </a:solidFill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3298031" y="2982913"/>
            <a:ext cx="3248025" cy="2600325"/>
          </a:xfrm>
          <a:prstGeom prst="ellipse">
            <a:avLst/>
          </a:prstGeom>
          <a:gradFill rotWithShape="1">
            <a:gsLst>
              <a:gs pos="0">
                <a:srgbClr val="DDDDDD">
                  <a:alpha val="39998"/>
                </a:srgbClr>
              </a:gs>
              <a:gs pos="100000">
                <a:srgbClr val="BFBFBF">
                  <a:alpha val="39998"/>
                </a:srgbClr>
              </a:gs>
            </a:gsLst>
            <a:lin ang="5400000" scaled="1"/>
          </a:gradFill>
          <a:ln w="12700" algn="ctr">
            <a:solidFill>
              <a:srgbClr val="C0C0C0"/>
            </a:solidFill>
            <a:round/>
            <a:headEnd type="none" w="sm" len="sm"/>
            <a:tailEnd type="none" w="sm" len="sm"/>
          </a:ln>
        </p:spPr>
        <p:txBody>
          <a:bodyPr wrap="none" lIns="91430" tIns="45716" rIns="91430" bIns="4571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endParaRPr lang="pt-BR" sz="130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92931" y="2455863"/>
            <a:ext cx="957263" cy="3679825"/>
          </a:xfrm>
          <a:prstGeom prst="rect">
            <a:avLst/>
          </a:prstGeom>
          <a:gradFill rotWithShape="1">
            <a:gsLst>
              <a:gs pos="0">
                <a:srgbClr val="DDDDDD">
                  <a:alpha val="39998"/>
                </a:srgbClr>
              </a:gs>
              <a:gs pos="100000">
                <a:srgbClr val="BFBFBF">
                  <a:alpha val="39998"/>
                </a:srgbClr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 type="none" w="sm" len="sm"/>
            <a:tailEnd type="none" w="sm" len="sm"/>
          </a:ln>
        </p:spPr>
        <p:txBody>
          <a:bodyPr wrap="none" lIns="91430" tIns="45716" rIns="91430" bIns="4571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endParaRPr lang="pt-BR" sz="1300">
              <a:solidFill>
                <a:srgbClr val="000000"/>
              </a:solidFill>
            </a:endParaRPr>
          </a:p>
        </p:txBody>
      </p:sp>
      <p:sp>
        <p:nvSpPr>
          <p:cNvPr id="8" name="Text Box 171"/>
          <p:cNvSpPr txBox="1">
            <a:spLocks noChangeArrowheads="1"/>
          </p:cNvSpPr>
          <p:nvPr/>
        </p:nvSpPr>
        <p:spPr bwMode="auto">
          <a:xfrm>
            <a:off x="7165181" y="5527676"/>
            <a:ext cx="12255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300">
                <a:solidFill>
                  <a:srgbClr val="800000"/>
                </a:solidFill>
                <a:latin typeface="Calibri" pitchFamily="34" charset="0"/>
              </a:rPr>
              <a:t>Máquinas e Equipamentos</a:t>
            </a:r>
          </a:p>
        </p:txBody>
      </p:sp>
      <p:cxnSp>
        <p:nvCxnSpPr>
          <p:cNvPr id="9" name="AutoShape 380"/>
          <p:cNvCxnSpPr>
            <a:cxnSpLocks noChangeShapeType="1"/>
          </p:cNvCxnSpPr>
          <p:nvPr/>
        </p:nvCxnSpPr>
        <p:spPr bwMode="auto">
          <a:xfrm>
            <a:off x="1083469" y="3065463"/>
            <a:ext cx="2513012" cy="442913"/>
          </a:xfrm>
          <a:prstGeom prst="curvedConnector2">
            <a:avLst/>
          </a:prstGeom>
          <a:noFill/>
          <a:ln w="635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41"/>
          <p:cNvSpPr txBox="1">
            <a:spLocks noChangeArrowheads="1"/>
          </p:cNvSpPr>
          <p:nvPr/>
        </p:nvSpPr>
        <p:spPr bwMode="auto">
          <a:xfrm>
            <a:off x="1637506" y="2457451"/>
            <a:ext cx="135255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spcAft>
                <a:spcPct val="20000"/>
              </a:spcAft>
            </a:pPr>
            <a:r>
              <a:rPr lang="pt-BR" sz="1300" i="1">
                <a:solidFill>
                  <a:srgbClr val="000066"/>
                </a:solidFill>
                <a:latin typeface="Calibri" pitchFamily="34" charset="0"/>
              </a:rPr>
              <a:t>Crédito, Subvenção e Participação</a:t>
            </a:r>
          </a:p>
        </p:txBody>
      </p:sp>
      <p:cxnSp>
        <p:nvCxnSpPr>
          <p:cNvPr id="11" name="AutoShape 380"/>
          <p:cNvCxnSpPr>
            <a:cxnSpLocks noChangeShapeType="1"/>
          </p:cNvCxnSpPr>
          <p:nvPr/>
        </p:nvCxnSpPr>
        <p:spPr bwMode="auto">
          <a:xfrm flipV="1">
            <a:off x="1305719" y="4978401"/>
            <a:ext cx="2271712" cy="481012"/>
          </a:xfrm>
          <a:prstGeom prst="curvedConnector2">
            <a:avLst/>
          </a:prstGeom>
          <a:noFill/>
          <a:ln w="635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AutoShape 184"/>
          <p:cNvSpPr>
            <a:spLocks noChangeArrowheads="1"/>
          </p:cNvSpPr>
          <p:nvPr/>
        </p:nvSpPr>
        <p:spPr bwMode="auto">
          <a:xfrm rot="5400000">
            <a:off x="5595144" y="4289425"/>
            <a:ext cx="2478088" cy="322263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C0C0C0"/>
              </a:gs>
              <a:gs pos="100000">
                <a:srgbClr val="59595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endParaRPr lang="pt-BR" sz="1300">
              <a:solidFill>
                <a:srgbClr val="000000"/>
              </a:solidFill>
            </a:endParaRPr>
          </a:p>
        </p:txBody>
      </p:sp>
      <p:sp>
        <p:nvSpPr>
          <p:cNvPr id="13" name="Text Box 186"/>
          <p:cNvSpPr txBox="1">
            <a:spLocks noChangeArrowheads="1"/>
          </p:cNvSpPr>
          <p:nvPr/>
        </p:nvSpPr>
        <p:spPr bwMode="auto">
          <a:xfrm>
            <a:off x="7155656" y="3135313"/>
            <a:ext cx="12255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300">
                <a:solidFill>
                  <a:srgbClr val="800000"/>
                </a:solidFill>
                <a:latin typeface="Calibri" pitchFamily="34" charset="0"/>
              </a:rPr>
              <a:t>Insumos</a:t>
            </a: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3809206" y="2674938"/>
            <a:ext cx="22415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spcAft>
                <a:spcPct val="20000"/>
              </a:spcAft>
            </a:pPr>
            <a:r>
              <a:rPr lang="pt-BR" sz="1300">
                <a:solidFill>
                  <a:srgbClr val="4D4D4D"/>
                </a:solidFill>
                <a:latin typeface="Calibri" pitchFamily="34" charset="0"/>
              </a:rPr>
              <a:t>Objetos do Apoio</a:t>
            </a:r>
            <a:endParaRPr lang="pt-BR" sz="1300" i="1">
              <a:solidFill>
                <a:srgbClr val="4D4D4D"/>
              </a:solidFill>
              <a:latin typeface="Calibri" pitchFamily="34" charset="0"/>
            </a:endParaRPr>
          </a:p>
        </p:txBody>
      </p:sp>
      <p:sp>
        <p:nvSpPr>
          <p:cNvPr id="15" name="Text Box 41"/>
          <p:cNvSpPr txBox="1">
            <a:spLocks noChangeArrowheads="1"/>
          </p:cNvSpPr>
          <p:nvPr/>
        </p:nvSpPr>
        <p:spPr bwMode="auto">
          <a:xfrm>
            <a:off x="1637506" y="3190876"/>
            <a:ext cx="14430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spcAft>
                <a:spcPct val="20000"/>
              </a:spcAft>
            </a:pPr>
            <a:r>
              <a:rPr lang="pt-BR" sz="1300" i="1">
                <a:solidFill>
                  <a:srgbClr val="006600"/>
                </a:solidFill>
                <a:latin typeface="Calibri" pitchFamily="34" charset="0"/>
              </a:rPr>
              <a:t>Análise conjunta dos PNs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5037931" y="3894138"/>
            <a:ext cx="11350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spcAft>
                <a:spcPct val="20000"/>
              </a:spcAft>
            </a:pPr>
            <a:r>
              <a:rPr lang="pt-BR" sz="1300">
                <a:solidFill>
                  <a:srgbClr val="006666"/>
                </a:solidFill>
                <a:latin typeface="Calibri" pitchFamily="34" charset="0"/>
              </a:rPr>
              <a:t>Empresas da cadeia</a:t>
            </a:r>
          </a:p>
        </p:txBody>
      </p:sp>
      <p:pic>
        <p:nvPicPr>
          <p:cNvPr id="17" name="Picture 9" descr="http://www.administralium.com/wp-content/uploads/2012/06/administralium_imagen_5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781" y="3154363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890169" y="3860801"/>
            <a:ext cx="113506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spcAft>
                <a:spcPct val="20000"/>
              </a:spcAft>
            </a:pPr>
            <a:r>
              <a:rPr lang="pt-BR" sz="1300">
                <a:solidFill>
                  <a:srgbClr val="006666"/>
                </a:solidFill>
                <a:latin typeface="Calibri" pitchFamily="34" charset="0"/>
              </a:rPr>
              <a:t>Empresas de pesquisa</a:t>
            </a:r>
          </a:p>
        </p:txBody>
      </p:sp>
      <p:pic>
        <p:nvPicPr>
          <p:cNvPr id="20" name="Picture 1053" descr="https://encrypted-tbn3.gstatic.com/images?q=tbn:ANd9GcQUvVuZk1jERxyDBxecd23BbEayPsGIqAkznGZLe2yT90ZcMmH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31" y="4521201"/>
            <a:ext cx="6191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55" descr="http://www.minipcp.com.br/wp-content/uploads/2011/01/icone-fabrica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819" y="3297238"/>
            <a:ext cx="6334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4150519" y="4994276"/>
            <a:ext cx="16922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spcAft>
                <a:spcPct val="20000"/>
              </a:spcAft>
            </a:pPr>
            <a:r>
              <a:rPr lang="pt-BR" sz="1300">
                <a:solidFill>
                  <a:srgbClr val="006666"/>
                </a:solidFill>
                <a:latin typeface="Calibri" pitchFamily="34" charset="0"/>
              </a:rPr>
              <a:t>Universidades e Institutos de Pesquisa</a:t>
            </a:r>
          </a:p>
        </p:txBody>
      </p:sp>
      <p:sp>
        <p:nvSpPr>
          <p:cNvPr id="23" name="Text Box 186"/>
          <p:cNvSpPr txBox="1">
            <a:spLocks noChangeArrowheads="1"/>
          </p:cNvSpPr>
          <p:nvPr/>
        </p:nvSpPr>
        <p:spPr bwMode="auto">
          <a:xfrm>
            <a:off x="7054056" y="4465638"/>
            <a:ext cx="14398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300">
                <a:solidFill>
                  <a:srgbClr val="800000"/>
                </a:solidFill>
                <a:latin typeface="Calibri" pitchFamily="34" charset="0"/>
              </a:rPr>
              <a:t>Processamento</a:t>
            </a:r>
          </a:p>
        </p:txBody>
      </p:sp>
      <p:sp>
        <p:nvSpPr>
          <p:cNvPr id="24" name="Text Box 41"/>
          <p:cNvSpPr txBox="1">
            <a:spLocks noChangeArrowheads="1"/>
          </p:cNvSpPr>
          <p:nvPr/>
        </p:nvSpPr>
        <p:spPr bwMode="auto">
          <a:xfrm>
            <a:off x="1594644" y="5487988"/>
            <a:ext cx="15763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spcAft>
                <a:spcPct val="20000"/>
              </a:spcAft>
            </a:pPr>
            <a:r>
              <a:rPr lang="pt-BR" sz="1300" i="1">
                <a:solidFill>
                  <a:srgbClr val="006600"/>
                </a:solidFill>
                <a:latin typeface="Calibri" pitchFamily="34" charset="0"/>
              </a:rPr>
              <a:t>Análise conjunta dos PNs</a:t>
            </a:r>
          </a:p>
        </p:txBody>
      </p:sp>
      <p:pic>
        <p:nvPicPr>
          <p:cNvPr id="25" name="Imagem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" y="5360988"/>
            <a:ext cx="854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41"/>
          <p:cNvSpPr txBox="1">
            <a:spLocks noChangeArrowheads="1"/>
          </p:cNvSpPr>
          <p:nvPr/>
        </p:nvSpPr>
        <p:spPr bwMode="auto">
          <a:xfrm>
            <a:off x="1675606" y="4879976"/>
            <a:ext cx="15319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spcAft>
                <a:spcPct val="20000"/>
              </a:spcAft>
            </a:pPr>
            <a:r>
              <a:rPr lang="pt-BR" sz="1300" i="1">
                <a:solidFill>
                  <a:srgbClr val="000066"/>
                </a:solidFill>
                <a:latin typeface="Calibri" pitchFamily="34" charset="0"/>
              </a:rPr>
              <a:t>Crédito, FUNTEC e Participação</a:t>
            </a:r>
          </a:p>
        </p:txBody>
      </p:sp>
      <p:pic>
        <p:nvPicPr>
          <p:cNvPr id="27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306" y="4962526"/>
            <a:ext cx="10033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http://files.sinalimentos.org.br/200000421-20e6c21e0e/industria-alimenticia-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3058"/>
          <a:stretch>
            <a:fillRect/>
          </a:stretch>
        </p:blipFill>
        <p:spPr bwMode="auto">
          <a:xfrm>
            <a:off x="7314406" y="3773488"/>
            <a:ext cx="9350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 descr="https://encrypted-tbn2.gstatic.com/images?q=tbn:ANd9GcQqCo0nPVAhvlMJCOQrYnHrTTAMZiGtdZ9PpHwxEi2oR0AsDAkouQ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69" y="2574926"/>
            <a:ext cx="8604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24" y="2869853"/>
            <a:ext cx="689376" cy="391220"/>
          </a:xfrm>
          <a:prstGeom prst="rect">
            <a:avLst/>
          </a:prstGeom>
          <a:noFill/>
          <a:ln w="19050" cap="rnd" cmpd="sng">
            <a:solidFill>
              <a:schemeClr val="tx2">
                <a:lumMod val="90000"/>
                <a:lumOff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42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405360" y="73151"/>
            <a:ext cx="8229600" cy="729991"/>
          </a:xfrm>
        </p:spPr>
        <p:txBody>
          <a:bodyPr/>
          <a:lstStyle/>
          <a:p>
            <a:pPr algn="ctr">
              <a:defRPr/>
            </a:pPr>
            <a:r>
              <a:rPr lang="pt-BR" sz="2800" dirty="0" smtClean="0"/>
              <a:t>Edital Inova Agro: Resultados</a:t>
            </a:r>
            <a:endParaRPr lang="pt-BR" sz="2800" dirty="0"/>
          </a:p>
        </p:txBody>
      </p:sp>
      <p:sp>
        <p:nvSpPr>
          <p:cNvPr id="3" name="Espaço Reservado para Texto 3"/>
          <p:cNvSpPr>
            <a:spLocks noGrp="1"/>
          </p:cNvSpPr>
          <p:nvPr>
            <p:ph type="body" sz="quarter" idx="10"/>
          </p:nvPr>
        </p:nvSpPr>
        <p:spPr>
          <a:xfrm>
            <a:off x="107504" y="984647"/>
            <a:ext cx="9036496" cy="2207173"/>
          </a:xfrm>
        </p:spPr>
        <p:txBody>
          <a:bodyPr>
            <a:noAutofit/>
          </a:bodyPr>
          <a:lstStyle/>
          <a:p>
            <a:pPr>
              <a:buClr>
                <a:srgbClr val="FF6600"/>
              </a:buClr>
            </a:pPr>
            <a:r>
              <a:rPr lang="pt-BR" sz="15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Objetivo: </a:t>
            </a:r>
            <a:r>
              <a:rPr lang="pt-BR" sz="1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Apoiar </a:t>
            </a:r>
            <a:r>
              <a:rPr lang="pt-BR" sz="15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desenvolvimento </a:t>
            </a:r>
            <a:r>
              <a:rPr lang="pt-BR" sz="1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</a:t>
            </a:r>
            <a:r>
              <a:rPr lang="pt-BR" sz="15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</a:t>
            </a:r>
            <a:r>
              <a:rPr lang="pt-BR" sz="1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adensamento das cadeias produtivas de insumos para a </a:t>
            </a:r>
            <a:r>
              <a:rPr lang="pt-BR" sz="15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agropecuária, o desenvolvimento </a:t>
            </a:r>
            <a:r>
              <a:rPr lang="pt-BR" sz="1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produtos e processos da indústria de alimentos </a:t>
            </a:r>
            <a:r>
              <a:rPr lang="pt-BR" sz="15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de </a:t>
            </a:r>
            <a:r>
              <a:rPr lang="pt-BR" sz="1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máquinas e equipamentos para agropecuária (exceto cana de </a:t>
            </a:r>
            <a:r>
              <a:rPr lang="pt-BR" sz="15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açúcar). </a:t>
            </a:r>
          </a:p>
          <a:p>
            <a:pPr>
              <a:buClr>
                <a:srgbClr val="FF6600"/>
              </a:buClr>
            </a:pPr>
            <a:endParaRPr lang="pt-BR" sz="1500" b="1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FF6600"/>
              </a:buClr>
            </a:pPr>
            <a:r>
              <a:rPr lang="pt-BR" sz="15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Estão incluídos no Edital: agroquímicos, melhoramento </a:t>
            </a:r>
            <a:r>
              <a:rPr lang="pt-BR" sz="1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genético animal e vegetal, </a:t>
            </a:r>
            <a:r>
              <a:rPr lang="pt-BR" sz="15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tecnologias </a:t>
            </a:r>
            <a:r>
              <a:rPr lang="pt-BR" sz="1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associadas à saúde </a:t>
            </a:r>
            <a:r>
              <a:rPr lang="pt-BR" sz="15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animal, unidades de demonstração, inovações </a:t>
            </a:r>
            <a:r>
              <a:rPr lang="pt-BR" sz="1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alimentos funcionais, aditivos </a:t>
            </a:r>
            <a:r>
              <a:rPr lang="pt-BR" sz="15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alimentícios, embalagens, rastreabilidade</a:t>
            </a:r>
            <a:r>
              <a:rPr lang="pt-BR" sz="1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pt-BR" sz="15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tecnologias </a:t>
            </a:r>
            <a:r>
              <a:rPr lang="pt-BR" sz="1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implementos agrícolas, em armazenamento e logística de produtos agropecuários</a:t>
            </a:r>
            <a:r>
              <a:rPr lang="pt-BR" sz="15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t-BR" sz="15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160637307"/>
              </p:ext>
            </p:extLst>
          </p:nvPr>
        </p:nvGraphicFramePr>
        <p:xfrm>
          <a:off x="372531" y="2257896"/>
          <a:ext cx="8712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tângulo de cantos arredondados 4"/>
          <p:cNvSpPr/>
          <p:nvPr/>
        </p:nvSpPr>
        <p:spPr>
          <a:xfrm>
            <a:off x="347887" y="4953744"/>
            <a:ext cx="1343793" cy="621234"/>
          </a:xfrm>
          <a:prstGeom prst="roundRect">
            <a:avLst/>
          </a:prstGeom>
          <a:noFill/>
          <a:ln w="317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>
                <a:solidFill>
                  <a:srgbClr val="003C3D"/>
                </a:solidFill>
              </a:rPr>
              <a:t>Demanda inicial: R$ 5,7 bi</a:t>
            </a:r>
            <a:endParaRPr lang="pt-BR" sz="1200" dirty="0">
              <a:solidFill>
                <a:srgbClr val="003C3D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95536" y="3407264"/>
            <a:ext cx="122413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1ª fase: Cartas de manifestação de interesse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691680" y="3411959"/>
            <a:ext cx="108012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2ª fase: Seleção de empresas líderes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067944" y="3411959"/>
            <a:ext cx="58569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4ª fase: Seleção </a:t>
            </a:r>
            <a:r>
              <a:rPr lang="pt-BR" sz="800" b="1" dirty="0" err="1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PN’s</a:t>
            </a:r>
            <a:endParaRPr lang="pt-BR" sz="800" b="1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851624" y="3411959"/>
            <a:ext cx="115212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3ª fase: Submissão dos Planos de Negócio (</a:t>
            </a:r>
            <a:r>
              <a:rPr lang="pt-BR" sz="800" b="1" dirty="0" err="1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PN’s</a:t>
            </a:r>
            <a:r>
              <a:rPr lang="pt-BR" sz="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700386" y="3411959"/>
            <a:ext cx="123976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5ª fase: Estruturação Planos de suporte conjunto (PSC)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853108" y="3191820"/>
            <a:ext cx="936104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 smtClean="0">
                <a:solidFill>
                  <a:schemeClr val="bg2"/>
                </a:solidFill>
                <a:latin typeface="Tahoma"/>
                <a:cs typeface="Tahoma"/>
              </a:rPr>
              <a:t>21 </a:t>
            </a:r>
            <a:r>
              <a:rPr lang="pt-BR" sz="800" b="1" dirty="0" err="1" smtClean="0">
                <a:solidFill>
                  <a:schemeClr val="bg2"/>
                </a:solidFill>
                <a:latin typeface="Tahoma"/>
                <a:cs typeface="Tahoma"/>
              </a:rPr>
              <a:t>PN’s</a:t>
            </a:r>
            <a:endParaRPr lang="pt-BR" sz="800" b="1" dirty="0" smtClean="0">
              <a:solidFill>
                <a:schemeClr val="bg2"/>
              </a:solidFill>
              <a:latin typeface="Tahoma"/>
              <a:cs typeface="Tahoma"/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2771800" y="4953744"/>
            <a:ext cx="1343793" cy="621234"/>
          </a:xfrm>
          <a:prstGeom prst="roundRect">
            <a:avLst/>
          </a:prstGeom>
          <a:noFill/>
          <a:ln w="317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>
                <a:solidFill>
                  <a:srgbClr val="003C3D"/>
                </a:solidFill>
              </a:rPr>
              <a:t>Valor total dos </a:t>
            </a:r>
            <a:r>
              <a:rPr lang="pt-BR" sz="1200" dirty="0" err="1" smtClean="0">
                <a:solidFill>
                  <a:srgbClr val="003C3D"/>
                </a:solidFill>
              </a:rPr>
              <a:t>PN’s</a:t>
            </a:r>
            <a:r>
              <a:rPr lang="pt-BR" sz="1200" dirty="0" smtClean="0">
                <a:solidFill>
                  <a:srgbClr val="003C3D"/>
                </a:solidFill>
              </a:rPr>
              <a:t> submetidos: R$ 2,9 bi</a:t>
            </a:r>
            <a:endParaRPr lang="pt-BR" sz="1200" dirty="0">
              <a:solidFill>
                <a:srgbClr val="003C3D"/>
              </a:solidFill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4661184" y="4946104"/>
            <a:ext cx="1343793" cy="621234"/>
          </a:xfrm>
          <a:prstGeom prst="roundRect">
            <a:avLst/>
          </a:prstGeom>
          <a:noFill/>
          <a:ln w="3175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>
                <a:solidFill>
                  <a:srgbClr val="003C3D"/>
                </a:solidFill>
              </a:rPr>
              <a:t>Valor total dos </a:t>
            </a:r>
            <a:r>
              <a:rPr lang="pt-BR" sz="1200" dirty="0" err="1" smtClean="0">
                <a:solidFill>
                  <a:srgbClr val="003C3D"/>
                </a:solidFill>
              </a:rPr>
              <a:t>PN’s</a:t>
            </a:r>
            <a:r>
              <a:rPr lang="pt-BR" sz="1200" dirty="0" smtClean="0">
                <a:solidFill>
                  <a:srgbClr val="003C3D"/>
                </a:solidFill>
              </a:rPr>
              <a:t> aprovados: R$ 2,1 bi</a:t>
            </a:r>
            <a:endParaRPr lang="pt-BR" sz="1200" dirty="0">
              <a:solidFill>
                <a:srgbClr val="003C3D"/>
              </a:solidFill>
            </a:endParaRPr>
          </a:p>
        </p:txBody>
      </p:sp>
      <p:cxnSp>
        <p:nvCxnSpPr>
          <p:cNvPr id="14" name="Conector reto 13"/>
          <p:cNvCxnSpPr/>
          <p:nvPr/>
        </p:nvCxnSpPr>
        <p:spPr>
          <a:xfrm flipV="1">
            <a:off x="7308304" y="4521696"/>
            <a:ext cx="342503" cy="216024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7308304" y="4737720"/>
            <a:ext cx="324966" cy="144016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7884368" y="5144948"/>
            <a:ext cx="936104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 smtClean="0">
                <a:solidFill>
                  <a:schemeClr val="bg2"/>
                </a:solidFill>
                <a:latin typeface="Tahoma"/>
                <a:cs typeface="Tahoma"/>
              </a:rPr>
              <a:t>28 </a:t>
            </a:r>
            <a:r>
              <a:rPr lang="pt-BR" sz="800" b="1" dirty="0" err="1" smtClean="0">
                <a:solidFill>
                  <a:schemeClr val="bg2"/>
                </a:solidFill>
                <a:latin typeface="Tahoma"/>
                <a:cs typeface="Tahoma"/>
              </a:rPr>
              <a:t>PN’s</a:t>
            </a:r>
            <a:endParaRPr lang="pt-BR" sz="800" b="1" dirty="0" smtClean="0">
              <a:solidFill>
                <a:schemeClr val="bg2"/>
              </a:solidFill>
              <a:latin typeface="Tahoma"/>
              <a:cs typeface="Tahoma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7650807" y="4352280"/>
            <a:ext cx="1313681" cy="2880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</a:pPr>
            <a:r>
              <a:rPr lang="pt-BR" sz="1200" dirty="0"/>
              <a:t>Crédito </a:t>
            </a:r>
            <a:r>
              <a:rPr lang="pt-BR" sz="1200" dirty="0" smtClean="0"/>
              <a:t>BNDES</a:t>
            </a:r>
            <a:endParaRPr lang="pt-BR" sz="1200" dirty="0"/>
          </a:p>
        </p:txBody>
      </p:sp>
      <p:sp>
        <p:nvSpPr>
          <p:cNvPr id="18" name="Retângulo 17"/>
          <p:cNvSpPr/>
          <p:nvPr/>
        </p:nvSpPr>
        <p:spPr>
          <a:xfrm>
            <a:off x="7650807" y="4712320"/>
            <a:ext cx="1296144" cy="2880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/>
              <a:t>BNDES </a:t>
            </a:r>
            <a:r>
              <a:rPr lang="pt-BR" sz="1400" dirty="0" err="1" smtClean="0"/>
              <a:t>Funtec</a:t>
            </a:r>
            <a:endParaRPr lang="pt-BR" sz="14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2120627" y="5805263"/>
            <a:ext cx="5358927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VOLUME TOTAL CONTRATADO: </a:t>
            </a:r>
            <a:r>
              <a:rPr lang="pt-BR" sz="1400" b="1" u="sng" dirty="0" smtClean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R$ 134 milhões (FINEP) + R$ 335 milhões (BNDES)</a:t>
            </a:r>
          </a:p>
        </p:txBody>
      </p:sp>
    </p:spTree>
    <p:extLst>
      <p:ext uri="{BB962C8B-B14F-4D97-AF65-F5344CB8AC3E}">
        <p14:creationId xmlns:p14="http://schemas.microsoft.com/office/powerpoint/2010/main" val="21384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>
          <a:xfrm>
            <a:off x="204788" y="1412776"/>
            <a:ext cx="8682037" cy="5219700"/>
          </a:xfrm>
        </p:spPr>
        <p:txBody>
          <a:bodyPr>
            <a:normAutofit/>
          </a:bodyPr>
          <a:lstStyle/>
          <a:p>
            <a:pPr eaLnBrk="1" hangingPunct="1">
              <a:lnSpc>
                <a:spcPts val="2500"/>
              </a:lnSpc>
              <a:buSzPct val="135000"/>
              <a:buBlip>
                <a:blip r:embed="rId2"/>
              </a:buBlip>
            </a:pPr>
            <a:r>
              <a:rPr lang="pt-BR" altLang="pt-BR" sz="2000" dirty="0" smtClean="0">
                <a:solidFill>
                  <a:srgbClr val="005051"/>
                </a:solidFill>
              </a:rPr>
              <a:t>Agricultura de Precisão (sistemas de controle e racionalização da produção)</a:t>
            </a:r>
          </a:p>
          <a:p>
            <a:pPr eaLnBrk="1" hangingPunct="1">
              <a:lnSpc>
                <a:spcPts val="2500"/>
              </a:lnSpc>
              <a:buSzPct val="135000"/>
              <a:buBlip>
                <a:blip r:embed="rId2"/>
              </a:buBlip>
            </a:pPr>
            <a:endParaRPr lang="pt-BR" altLang="pt-BR" sz="2000" dirty="0">
              <a:solidFill>
                <a:srgbClr val="005051"/>
              </a:solidFill>
            </a:endParaRPr>
          </a:p>
          <a:p>
            <a:pPr eaLnBrk="1" hangingPunct="1">
              <a:lnSpc>
                <a:spcPts val="2500"/>
              </a:lnSpc>
              <a:buSzPct val="135000"/>
              <a:buBlip>
                <a:blip r:embed="rId2"/>
              </a:buBlip>
            </a:pPr>
            <a:r>
              <a:rPr lang="pt-BR" altLang="pt-BR" sz="2000" dirty="0" smtClean="0">
                <a:solidFill>
                  <a:srgbClr val="005051"/>
                </a:solidFill>
              </a:rPr>
              <a:t>Maquinário (novas máquinas e implementos)</a:t>
            </a:r>
          </a:p>
          <a:p>
            <a:pPr eaLnBrk="1" hangingPunct="1">
              <a:lnSpc>
                <a:spcPts val="2500"/>
              </a:lnSpc>
              <a:buSzPct val="135000"/>
              <a:buBlip>
                <a:blip r:embed="rId2"/>
              </a:buBlip>
            </a:pPr>
            <a:endParaRPr lang="pt-BR" altLang="pt-BR" sz="2000" dirty="0">
              <a:solidFill>
                <a:srgbClr val="005051"/>
              </a:solidFill>
            </a:endParaRPr>
          </a:p>
          <a:p>
            <a:pPr eaLnBrk="1" hangingPunct="1">
              <a:lnSpc>
                <a:spcPts val="2500"/>
              </a:lnSpc>
              <a:buSzPct val="135000"/>
              <a:buBlip>
                <a:blip r:embed="rId2"/>
              </a:buBlip>
            </a:pPr>
            <a:r>
              <a:rPr lang="pt-BR" altLang="pt-BR" sz="2000" dirty="0" smtClean="0">
                <a:solidFill>
                  <a:srgbClr val="005051"/>
                </a:solidFill>
              </a:rPr>
              <a:t>Biotecnologia (desenvolvimento de sementes)</a:t>
            </a:r>
          </a:p>
          <a:p>
            <a:pPr eaLnBrk="1" hangingPunct="1">
              <a:lnSpc>
                <a:spcPts val="2500"/>
              </a:lnSpc>
              <a:buSzPct val="135000"/>
              <a:buBlip>
                <a:blip r:embed="rId2"/>
              </a:buBlip>
            </a:pPr>
            <a:endParaRPr lang="pt-BR" altLang="pt-BR" sz="2000" dirty="0">
              <a:solidFill>
                <a:srgbClr val="005051"/>
              </a:solidFill>
            </a:endParaRPr>
          </a:p>
          <a:p>
            <a:pPr eaLnBrk="1" hangingPunct="1">
              <a:lnSpc>
                <a:spcPts val="2500"/>
              </a:lnSpc>
              <a:buSzPct val="135000"/>
              <a:buBlip>
                <a:blip r:embed="rId2"/>
              </a:buBlip>
            </a:pPr>
            <a:r>
              <a:rPr lang="pt-BR" altLang="pt-BR" sz="2000" dirty="0" smtClean="0">
                <a:solidFill>
                  <a:srgbClr val="005051"/>
                </a:solidFill>
              </a:rPr>
              <a:t>Alimentos Funcionais (utilizando nanotecnologia)</a:t>
            </a:r>
          </a:p>
          <a:p>
            <a:pPr eaLnBrk="1" hangingPunct="1">
              <a:lnSpc>
                <a:spcPts val="2500"/>
              </a:lnSpc>
              <a:buSzPct val="135000"/>
              <a:buBlip>
                <a:blip r:embed="rId2"/>
              </a:buBlip>
            </a:pPr>
            <a:endParaRPr lang="pt-BR" altLang="pt-BR" sz="2000" dirty="0">
              <a:solidFill>
                <a:srgbClr val="005051"/>
              </a:solidFill>
            </a:endParaRPr>
          </a:p>
          <a:p>
            <a:pPr eaLnBrk="1" hangingPunct="1">
              <a:lnSpc>
                <a:spcPts val="2500"/>
              </a:lnSpc>
              <a:buSzPct val="135000"/>
              <a:buBlip>
                <a:blip r:embed="rId2"/>
              </a:buBlip>
            </a:pPr>
            <a:r>
              <a:rPr lang="pt-BR" altLang="pt-BR" sz="2000" dirty="0" smtClean="0">
                <a:solidFill>
                  <a:srgbClr val="005051"/>
                </a:solidFill>
              </a:rPr>
              <a:t>Fertilizantes (novas fontes [inovação de processo] e combinado com controle biológico [inovação de produto])</a:t>
            </a:r>
            <a:endParaRPr lang="pt-BR" altLang="pt-BR" sz="2000" dirty="0">
              <a:solidFill>
                <a:srgbClr val="00505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11947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pt-BR" sz="2800" b="1" dirty="0">
                <a:solidFill>
                  <a:srgbClr val="D3390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Inova </a:t>
            </a:r>
            <a:r>
              <a:rPr lang="pt-BR" sz="2800" b="1" dirty="0" smtClean="0">
                <a:solidFill>
                  <a:srgbClr val="D3390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 – Inovações Implementadas</a:t>
            </a:r>
            <a:endParaRPr lang="pt-BR" sz="2800" b="1" dirty="0">
              <a:solidFill>
                <a:srgbClr val="D3390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70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/>
          <p:cNvSpPr/>
          <p:nvPr/>
        </p:nvSpPr>
        <p:spPr>
          <a:xfrm flipV="1">
            <a:off x="124329" y="6786694"/>
            <a:ext cx="8791662" cy="4571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548943" y="1211069"/>
            <a:ext cx="78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Relacionamento de sucesso entre Finep, instituições de pesquisa de ponta e empresas do setor</a:t>
            </a:r>
            <a:endParaRPr lang="pt-BR" b="1" dirty="0">
              <a:solidFill>
                <a:schemeClr val="accent6"/>
              </a:solidFill>
              <a:latin typeface="Tahoma"/>
              <a:cs typeface="Segoe UI" panose="020B0502040204020203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51519" y="67931"/>
            <a:ext cx="8664471" cy="75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/>
            <a:r>
              <a:rPr lang="pt-BR" sz="2400" b="1" dirty="0" smtClean="0"/>
              <a:t>Parceiros de Longo Prazo</a:t>
            </a:r>
            <a:endParaRPr lang="pt-BR" sz="2400" b="1" dirty="0"/>
          </a:p>
        </p:txBody>
      </p:sp>
      <p:grpSp>
        <p:nvGrpSpPr>
          <p:cNvPr id="4" name="Grupo 3"/>
          <p:cNvGrpSpPr/>
          <p:nvPr/>
        </p:nvGrpSpPr>
        <p:grpSpPr>
          <a:xfrm>
            <a:off x="631324" y="2222733"/>
            <a:ext cx="8045132" cy="1041683"/>
            <a:chOff x="631324" y="1811253"/>
            <a:chExt cx="8045132" cy="1041683"/>
          </a:xfrm>
        </p:grpSpPr>
        <p:pic>
          <p:nvPicPr>
            <p:cNvPr id="1026" name="Picture 2" descr="http://www.forumcampinas.org.br/wp-content/uploads/2013/11/embrap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300" y="1966246"/>
              <a:ext cx="1678319" cy="719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aixaDeTexto 11"/>
            <p:cNvSpPr txBox="1"/>
            <p:nvPr/>
          </p:nvSpPr>
          <p:spPr>
            <a:xfrm>
              <a:off x="3103609" y="1846549"/>
              <a:ext cx="50578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 smtClean="0">
                  <a:latin typeface="Tahoma"/>
                  <a:cs typeface="Tahoma"/>
                </a:rPr>
                <a:t>Fundação: 1972 / Número de empregados: 9,790</a:t>
              </a:r>
            </a:p>
          </p:txBody>
        </p:sp>
        <p:sp>
          <p:nvSpPr>
            <p:cNvPr id="3" name="Retângulo de cantos arredondados 2"/>
            <p:cNvSpPr/>
            <p:nvPr/>
          </p:nvSpPr>
          <p:spPr>
            <a:xfrm>
              <a:off x="631324" y="1811253"/>
              <a:ext cx="7829550" cy="996950"/>
            </a:xfrm>
            <a:prstGeom prst="roundRect">
              <a:avLst/>
            </a:prstGeom>
            <a:noFill/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3675863" y="2132856"/>
              <a:ext cx="41800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1200" dirty="0" smtClean="0">
                  <a:solidFill>
                    <a:schemeClr val="accent6">
                      <a:lumMod val="90000"/>
                      <a:lumOff val="10000"/>
                    </a:schemeClr>
                  </a:solidFill>
                  <a:latin typeface="Tahoma"/>
                  <a:cs typeface="Tahoma"/>
                </a:rPr>
                <a:t>Brasil: maior exportador de café, suco de laranja, carne, tabaco, entre outros. Segundo maior produtor de soja.</a:t>
              </a:r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1488" y="2509617"/>
              <a:ext cx="604968" cy="343319"/>
            </a:xfrm>
            <a:prstGeom prst="rect">
              <a:avLst/>
            </a:prstGeom>
            <a:noFill/>
            <a:ln w="19050" cap="rnd" cmpd="sng">
              <a:solidFill>
                <a:schemeClr val="tx2">
                  <a:lumMod val="90000"/>
                  <a:lumOff val="1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upo 4"/>
          <p:cNvGrpSpPr/>
          <p:nvPr/>
        </p:nvGrpSpPr>
        <p:grpSpPr>
          <a:xfrm>
            <a:off x="631324" y="3775336"/>
            <a:ext cx="8045132" cy="1048618"/>
            <a:chOff x="631324" y="2924944"/>
            <a:chExt cx="8045132" cy="1048618"/>
          </a:xfrm>
        </p:grpSpPr>
        <p:pic>
          <p:nvPicPr>
            <p:cNvPr id="1030" name="Picture 6" descr="http://usinascontratam.com.br/wp-content/uploads/2015/10/ctc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924" y="3003365"/>
              <a:ext cx="1442986" cy="753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tângulo de cantos arredondados 18"/>
            <p:cNvSpPr/>
            <p:nvPr/>
          </p:nvSpPr>
          <p:spPr>
            <a:xfrm>
              <a:off x="631324" y="2924944"/>
              <a:ext cx="7829550" cy="996950"/>
            </a:xfrm>
            <a:prstGeom prst="roundRect">
              <a:avLst/>
            </a:prstGeom>
            <a:noFill/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3675863" y="3265040"/>
              <a:ext cx="41800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 smtClean="0">
                  <a:solidFill>
                    <a:schemeClr val="accent6">
                      <a:lumMod val="90000"/>
                      <a:lumOff val="10000"/>
                    </a:schemeClr>
                  </a:solidFill>
                  <a:latin typeface="Tahoma"/>
                  <a:cs typeface="Tahoma"/>
                </a:rPr>
                <a:t>Brasil: Maior produtor do mundo de cana-de-açúcar e açúcar e segundo maior produtor de etanol.</a:t>
              </a: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3101474" y="2941540"/>
              <a:ext cx="50578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 smtClean="0">
                  <a:latin typeface="Tahoma"/>
                  <a:cs typeface="Tahoma"/>
                </a:rPr>
                <a:t>Fundação</a:t>
              </a:r>
              <a:r>
                <a:rPr lang="en-US" sz="1400" dirty="0" smtClean="0">
                  <a:latin typeface="Tahoma"/>
                  <a:cs typeface="Tahoma"/>
                </a:rPr>
                <a:t>: </a:t>
              </a:r>
              <a:r>
                <a:rPr lang="en-US" sz="1400" dirty="0">
                  <a:latin typeface="Tahoma"/>
                  <a:cs typeface="Tahoma"/>
                </a:rPr>
                <a:t>1969 / </a:t>
              </a:r>
              <a:r>
                <a:rPr lang="pt-BR" sz="1400" dirty="0">
                  <a:latin typeface="Tahoma"/>
                  <a:cs typeface="Tahoma"/>
                </a:rPr>
                <a:t>Número de </a:t>
              </a:r>
              <a:r>
                <a:rPr lang="pt-BR" sz="1400" dirty="0" smtClean="0">
                  <a:latin typeface="Tahoma"/>
                  <a:cs typeface="Tahoma"/>
                </a:rPr>
                <a:t>empregados</a:t>
              </a:r>
              <a:r>
                <a:rPr lang="en-US" sz="1400" dirty="0" smtClean="0">
                  <a:latin typeface="Tahoma"/>
                  <a:cs typeface="Tahoma"/>
                </a:rPr>
                <a:t>: </a:t>
              </a:r>
              <a:r>
                <a:rPr lang="en-US" sz="1400" dirty="0">
                  <a:latin typeface="Tahoma"/>
                  <a:cs typeface="Tahoma"/>
                </a:rPr>
                <a:t>350</a:t>
              </a:r>
              <a:endParaRPr lang="pt-BR" sz="1400" dirty="0" smtClean="0">
                <a:latin typeface="Tahoma"/>
                <a:cs typeface="Tahoma"/>
              </a:endParaRPr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1488" y="3630243"/>
              <a:ext cx="604968" cy="343319"/>
            </a:xfrm>
            <a:prstGeom prst="rect">
              <a:avLst/>
            </a:prstGeom>
            <a:noFill/>
            <a:ln w="19050" cap="rnd" cmpd="sng">
              <a:solidFill>
                <a:schemeClr val="tx2">
                  <a:lumMod val="90000"/>
                  <a:lumOff val="1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upo 16"/>
          <p:cNvGrpSpPr/>
          <p:nvPr/>
        </p:nvGrpSpPr>
        <p:grpSpPr>
          <a:xfrm>
            <a:off x="675933" y="5109818"/>
            <a:ext cx="8045132" cy="1048618"/>
            <a:chOff x="631324" y="2924944"/>
            <a:chExt cx="8045132" cy="1048618"/>
          </a:xfrm>
        </p:grpSpPr>
        <p:sp>
          <p:nvSpPr>
            <p:cNvPr id="20" name="Retângulo de cantos arredondados 19"/>
            <p:cNvSpPr/>
            <p:nvPr/>
          </p:nvSpPr>
          <p:spPr>
            <a:xfrm>
              <a:off x="631324" y="2924944"/>
              <a:ext cx="7829550" cy="996950"/>
            </a:xfrm>
            <a:prstGeom prst="roundRect">
              <a:avLst/>
            </a:prstGeom>
            <a:noFill/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873860" y="2998564"/>
              <a:ext cx="7508850" cy="866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b="1" dirty="0" smtClean="0">
                  <a:solidFill>
                    <a:schemeClr val="accent2">
                      <a:lumMod val="50000"/>
                    </a:schemeClr>
                  </a:solidFill>
                  <a:latin typeface="Tahoma"/>
                  <a:cs typeface="Tahoma"/>
                </a:rPr>
                <a:t>ESALQ / USP		IAC - Campinas		Universidade Federal de Viçosa - UFV		Universidade Federal Rural RJ -UFRRJ</a:t>
              </a:r>
            </a:p>
          </p:txBody>
        </p: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1488" y="3630243"/>
              <a:ext cx="604968" cy="343319"/>
            </a:xfrm>
            <a:prstGeom prst="rect">
              <a:avLst/>
            </a:prstGeom>
            <a:noFill/>
            <a:ln w="19050" cap="rnd" cmpd="sng">
              <a:solidFill>
                <a:schemeClr val="tx2">
                  <a:lumMod val="90000"/>
                  <a:lumOff val="1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CaixaDeTexto 5"/>
          <p:cNvSpPr txBox="1"/>
          <p:nvPr/>
        </p:nvSpPr>
        <p:spPr>
          <a:xfrm>
            <a:off x="976923" y="5222170"/>
            <a:ext cx="733535" cy="53481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endParaRPr lang="pt-BR" sz="4000" b="1" dirty="0" smtClean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976923" y="5550161"/>
            <a:ext cx="45719" cy="4571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endParaRPr lang="pt-BR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/>
          <p:cNvSpPr/>
          <p:nvPr/>
        </p:nvSpPr>
        <p:spPr>
          <a:xfrm flipV="1">
            <a:off x="124329" y="6786694"/>
            <a:ext cx="8791662" cy="7130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548943" y="976754"/>
            <a:ext cx="781939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A Finep é um dos membros do Comitê Diretivo da </a:t>
            </a:r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Conferência </a:t>
            </a:r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da Aquicultura </a:t>
            </a:r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Brasileira-Norueguesa.</a:t>
            </a:r>
          </a:p>
          <a:p>
            <a:endParaRPr lang="pt-BR" sz="1500" dirty="0">
              <a:solidFill>
                <a:schemeClr val="accent6"/>
              </a:solidFill>
              <a:latin typeface="Tahoma"/>
              <a:cs typeface="Segoe UI" panose="020B0502040204020203" pitchFamily="34" charset="0"/>
            </a:endParaRPr>
          </a:p>
          <a:p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O </a:t>
            </a:r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Comitê Diretivo é formado por membros brasileiros e noruegueses e tem como objetivo discutir todos os assuntos relacionados à </a:t>
            </a:r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Conferência.</a:t>
            </a:r>
            <a:endParaRPr lang="pt-BR" sz="1500" dirty="0">
              <a:solidFill>
                <a:schemeClr val="accent6"/>
              </a:solidFill>
              <a:latin typeface="Tahoma"/>
              <a:cs typeface="Segoe UI" panose="020B0502040204020203" pitchFamily="34" charset="0"/>
            </a:endParaRPr>
          </a:p>
          <a:p>
            <a:endParaRPr lang="pt-BR" sz="1500" dirty="0">
              <a:solidFill>
                <a:schemeClr val="accent6"/>
              </a:solidFill>
              <a:latin typeface="Tahoma"/>
              <a:cs typeface="Segoe UI" panose="020B0502040204020203" pitchFamily="34" charset="0"/>
            </a:endParaRPr>
          </a:p>
          <a:p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Os membros </a:t>
            </a:r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do </a:t>
            </a:r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Comitê são: </a:t>
            </a:r>
          </a:p>
          <a:p>
            <a:endParaRPr lang="pt-BR" sz="1500" dirty="0">
              <a:solidFill>
                <a:schemeClr val="accent6"/>
              </a:solidFill>
              <a:latin typeface="Tahoma"/>
              <a:cs typeface="Segoe UI" panose="020B0502040204020203" pitchFamily="34" charset="0"/>
            </a:endParaRPr>
          </a:p>
          <a:p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   </a:t>
            </a:r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 Brasil</a:t>
            </a:r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:</a:t>
            </a:r>
          </a:p>
          <a:p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        </a:t>
            </a:r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- Finep </a:t>
            </a:r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- Inovação </a:t>
            </a:r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e Pesquisa (Organização de Financiamento à Inovação</a:t>
            </a:r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)</a:t>
            </a:r>
            <a:endParaRPr lang="pt-BR" sz="1500" dirty="0">
              <a:solidFill>
                <a:schemeClr val="accent6"/>
              </a:solidFill>
              <a:latin typeface="Tahoma"/>
              <a:cs typeface="Segoe UI" panose="020B0502040204020203" pitchFamily="34" charset="0"/>
            </a:endParaRPr>
          </a:p>
          <a:p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        - </a:t>
            </a:r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Peixe BR (Associação Brasileira de Aquicultura)</a:t>
            </a:r>
          </a:p>
          <a:p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        - </a:t>
            </a:r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Embrapa (Empresa Brasileira de Pesquisa Agropecuária)</a:t>
            </a:r>
          </a:p>
          <a:p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        </a:t>
            </a:r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- </a:t>
            </a:r>
            <a:r>
              <a:rPr lang="pt-BR" sz="1500" dirty="0" err="1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Aquabio</a:t>
            </a:r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 (Sociedade Brasileira de Aquicultura e Biologia aquática)</a:t>
            </a:r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        </a:t>
            </a:r>
          </a:p>
          <a:p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        - </a:t>
            </a:r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Fiesp (Federação da Indústria do Estado de São Paulo) / </a:t>
            </a:r>
            <a:r>
              <a:rPr lang="pt-BR" sz="1500" dirty="0" err="1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Compesca</a:t>
            </a:r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 (Comitê 	de Cadeia de Produção de Aquicultura e Pesca)</a:t>
            </a:r>
            <a:endParaRPr lang="pt-BR" sz="1500" dirty="0" smtClean="0">
              <a:solidFill>
                <a:schemeClr val="accent6"/>
              </a:solidFill>
              <a:latin typeface="Tahoma"/>
              <a:cs typeface="Segoe UI" panose="020B0502040204020203" pitchFamily="34" charset="0"/>
            </a:endParaRPr>
          </a:p>
          <a:p>
            <a:endParaRPr lang="pt-BR" sz="1500" dirty="0">
              <a:solidFill>
                <a:schemeClr val="accent6"/>
              </a:solidFill>
              <a:latin typeface="Tahoma"/>
              <a:cs typeface="Segoe UI" panose="020B0502040204020203" pitchFamily="34" charset="0"/>
            </a:endParaRPr>
          </a:p>
          <a:p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    </a:t>
            </a:r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Noruega:</a:t>
            </a:r>
          </a:p>
          <a:p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        </a:t>
            </a:r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- Inovação Noruega </a:t>
            </a:r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(“</a:t>
            </a:r>
            <a:r>
              <a:rPr lang="pt-BR" sz="1500" dirty="0" err="1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Innovation</a:t>
            </a:r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 </a:t>
            </a:r>
            <a:r>
              <a:rPr lang="pt-BR" sz="1500" dirty="0" err="1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Norway</a:t>
            </a:r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”)</a:t>
            </a:r>
            <a:endParaRPr lang="pt-BR" sz="1500" dirty="0">
              <a:solidFill>
                <a:schemeClr val="accent6"/>
              </a:solidFill>
              <a:latin typeface="Tahoma"/>
              <a:cs typeface="Segoe UI" panose="020B0502040204020203" pitchFamily="34" charset="0"/>
            </a:endParaRPr>
          </a:p>
          <a:p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        </a:t>
            </a:r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- Embaixada Real da Noruega no Brasil</a:t>
            </a:r>
          </a:p>
          <a:p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        - </a:t>
            </a:r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NCE </a:t>
            </a:r>
            <a:r>
              <a:rPr lang="pt-BR" sz="1500" dirty="0" err="1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Aquatech</a:t>
            </a:r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 Cluster (Centro Norueguês de Especialização / Cluster de 	Tecnologia de Aquicultura) </a:t>
            </a:r>
          </a:p>
          <a:p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        </a:t>
            </a:r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- </a:t>
            </a:r>
            <a:r>
              <a:rPr lang="pt-BR" sz="1500" dirty="0" err="1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Nofima</a:t>
            </a:r>
            <a:r>
              <a:rPr lang="pt-BR" sz="1500" dirty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 (Instituto Norueguês de Pesquisa de Alimentos, Pescas e </a:t>
            </a:r>
            <a:r>
              <a:rPr lang="pt-BR" sz="1500" dirty="0" smtClean="0">
                <a:solidFill>
                  <a:schemeClr val="accent6"/>
                </a:solidFill>
                <a:latin typeface="Tahoma"/>
                <a:cs typeface="Segoe UI" panose="020B0502040204020203" pitchFamily="34" charset="0"/>
              </a:rPr>
              <a:t>	Aquicultura)</a:t>
            </a:r>
            <a:endParaRPr lang="pt-BR" sz="1500" dirty="0">
              <a:solidFill>
                <a:schemeClr val="accent6"/>
              </a:solidFill>
              <a:latin typeface="Tahoma"/>
              <a:cs typeface="Segoe UI" panose="020B0502040204020203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51519" y="67931"/>
            <a:ext cx="8664471" cy="7502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/>
            <a:r>
              <a:rPr lang="pt-BR" sz="2400" b="1" dirty="0" smtClean="0"/>
              <a:t>Aquicultura – Parceria </a:t>
            </a:r>
            <a:r>
              <a:rPr lang="pt-BR" sz="2400" b="1" dirty="0" err="1" smtClean="0"/>
              <a:t>Innovation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Norway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32609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0" y="4609092"/>
            <a:ext cx="9144000" cy="110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806450" y="4837468"/>
            <a:ext cx="735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Principais Projetos Apoiados</a:t>
            </a:r>
          </a:p>
        </p:txBody>
      </p:sp>
    </p:spTree>
    <p:extLst>
      <p:ext uri="{BB962C8B-B14F-4D97-AF65-F5344CB8AC3E}">
        <p14:creationId xmlns:p14="http://schemas.microsoft.com/office/powerpoint/2010/main" val="248941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>
            <a:off x="0" y="2539287"/>
            <a:ext cx="9144000" cy="53519"/>
          </a:xfrm>
          <a:prstGeom prst="line">
            <a:avLst/>
          </a:prstGeom>
          <a:ln w="3175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tângulo 102"/>
          <p:cNvSpPr/>
          <p:nvPr/>
        </p:nvSpPr>
        <p:spPr>
          <a:xfrm>
            <a:off x="146875" y="18749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115" name="Retângulo com Único Canto Aparado 114"/>
          <p:cNvSpPr/>
          <p:nvPr/>
        </p:nvSpPr>
        <p:spPr>
          <a:xfrm>
            <a:off x="1027578" y="32104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9" name="Retângulo 3"/>
          <p:cNvSpPr>
            <a:spLocks noChangeArrowheads="1"/>
          </p:cNvSpPr>
          <p:nvPr/>
        </p:nvSpPr>
        <p:spPr bwMode="auto">
          <a:xfrm>
            <a:off x="158290" y="332070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 smtClean="0"/>
              <a:t>Apoio</a:t>
            </a:r>
            <a:r>
              <a:rPr lang="en-US" altLang="pt-BR" sz="1100" b="1" dirty="0" smtClean="0"/>
              <a:t> </a:t>
            </a:r>
            <a:r>
              <a:rPr lang="en-US" altLang="pt-BR" sz="1100" b="1" dirty="0" err="1" smtClean="0"/>
              <a:t>Finep</a:t>
            </a:r>
            <a:endParaRPr lang="pt-BR" altLang="pt-BR" sz="1100" b="1" dirty="0"/>
          </a:p>
        </p:txBody>
      </p:sp>
      <p:sp>
        <p:nvSpPr>
          <p:cNvPr id="128" name="Retângulo 127"/>
          <p:cNvSpPr/>
          <p:nvPr/>
        </p:nvSpPr>
        <p:spPr>
          <a:xfrm>
            <a:off x="2470975" y="18876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0" name="Retângulo com Único Canto Aparado 129"/>
          <p:cNvSpPr/>
          <p:nvPr/>
        </p:nvSpPr>
        <p:spPr>
          <a:xfrm>
            <a:off x="3351678" y="32231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Retângulo 3"/>
          <p:cNvSpPr>
            <a:spLocks noChangeArrowheads="1"/>
          </p:cNvSpPr>
          <p:nvPr/>
        </p:nvSpPr>
        <p:spPr bwMode="auto">
          <a:xfrm>
            <a:off x="2454450" y="331816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 smtClean="0"/>
              <a:t>Apoio</a:t>
            </a:r>
            <a:r>
              <a:rPr lang="en-US" altLang="pt-BR" sz="1100" b="1" dirty="0" smtClean="0"/>
              <a:t> </a:t>
            </a:r>
            <a:r>
              <a:rPr lang="en-US" altLang="pt-BR" sz="1100" b="1" dirty="0" err="1" smtClean="0"/>
              <a:t>Finep</a:t>
            </a:r>
            <a:endParaRPr lang="pt-BR" altLang="pt-BR" sz="1100" b="1" dirty="0"/>
          </a:p>
        </p:txBody>
      </p:sp>
      <p:sp>
        <p:nvSpPr>
          <p:cNvPr id="132" name="Retângulo 3"/>
          <p:cNvSpPr>
            <a:spLocks noChangeArrowheads="1"/>
          </p:cNvSpPr>
          <p:nvPr/>
        </p:nvSpPr>
        <p:spPr bwMode="auto">
          <a:xfrm>
            <a:off x="3395266" y="32871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</a:t>
            </a:r>
            <a:r>
              <a:rPr lang="en-US" altLang="pt-BR" sz="1200" b="1" dirty="0" smtClean="0">
                <a:solidFill>
                  <a:schemeClr val="bg1"/>
                </a:solidFill>
              </a:rPr>
              <a:t>25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4" name="Retângulo 133"/>
          <p:cNvSpPr/>
          <p:nvPr/>
        </p:nvSpPr>
        <p:spPr>
          <a:xfrm>
            <a:off x="47696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5" name="Retângulo 134"/>
          <p:cNvSpPr/>
          <p:nvPr/>
        </p:nvSpPr>
        <p:spPr>
          <a:xfrm>
            <a:off x="4745130" y="1900309"/>
            <a:ext cx="20045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/>
              <a:t>Desenvolver novas linhas de produtos para o setor de lácteos: leite em pó sem lactose; linha rica em proteína; bebidas lácteas </a:t>
            </a:r>
            <a:r>
              <a:rPr lang="pt-BR" sz="1200" dirty="0" err="1"/>
              <a:t>saborizadas</a:t>
            </a:r>
            <a:r>
              <a:rPr lang="pt-BR" sz="1200" dirty="0"/>
              <a:t>; nova linha de leites infantis</a:t>
            </a:r>
          </a:p>
        </p:txBody>
      </p:sp>
      <p:sp>
        <p:nvSpPr>
          <p:cNvPr id="136" name="Retângulo com Único Canto Aparado 135"/>
          <p:cNvSpPr/>
          <p:nvPr/>
        </p:nvSpPr>
        <p:spPr>
          <a:xfrm>
            <a:off x="56503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Retângulo 3"/>
          <p:cNvSpPr>
            <a:spLocks noChangeArrowheads="1"/>
          </p:cNvSpPr>
          <p:nvPr/>
        </p:nvSpPr>
        <p:spPr bwMode="auto">
          <a:xfrm>
            <a:off x="4765850" y="332324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 smtClean="0"/>
              <a:t>Apoio</a:t>
            </a:r>
            <a:r>
              <a:rPr lang="en-US" altLang="pt-BR" sz="1100" b="1" dirty="0" smtClean="0"/>
              <a:t> </a:t>
            </a:r>
            <a:r>
              <a:rPr lang="en-US" altLang="pt-BR" sz="1100" b="1" dirty="0" err="1" smtClean="0"/>
              <a:t>Finep</a:t>
            </a:r>
            <a:endParaRPr lang="pt-BR" altLang="pt-BR" sz="1100" b="1" dirty="0"/>
          </a:p>
        </p:txBody>
      </p:sp>
      <p:sp>
        <p:nvSpPr>
          <p:cNvPr id="138" name="Retângulo 3"/>
          <p:cNvSpPr>
            <a:spLocks noChangeArrowheads="1"/>
          </p:cNvSpPr>
          <p:nvPr/>
        </p:nvSpPr>
        <p:spPr bwMode="auto">
          <a:xfrm>
            <a:off x="5693966" y="32998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 smtClean="0">
                <a:solidFill>
                  <a:schemeClr val="bg1"/>
                </a:solidFill>
              </a:rPr>
              <a:t>R$ 18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39" name="Retângulo 138"/>
          <p:cNvSpPr/>
          <p:nvPr/>
        </p:nvSpPr>
        <p:spPr>
          <a:xfrm>
            <a:off x="70302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Retângulo 139"/>
          <p:cNvSpPr/>
          <p:nvPr/>
        </p:nvSpPr>
        <p:spPr>
          <a:xfrm>
            <a:off x="7005730" y="1900309"/>
            <a:ext cx="200454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 smtClean="0"/>
              <a:t>Ingredientes </a:t>
            </a:r>
            <a:r>
              <a:rPr lang="pt-BR" sz="1400" dirty="0"/>
              <a:t>aromáticos, vitaminas e substitutos ao sal, açúcar, gordura, utilizando processos que incluem biotecnologia e nanotecnologia.</a:t>
            </a:r>
          </a:p>
          <a:p>
            <a:pPr algn="just"/>
            <a:endParaRPr lang="pt-BR" sz="1400" dirty="0"/>
          </a:p>
        </p:txBody>
      </p:sp>
      <p:sp>
        <p:nvSpPr>
          <p:cNvPr id="141" name="Retângulo com Único Canto Aparado 140"/>
          <p:cNvSpPr/>
          <p:nvPr/>
        </p:nvSpPr>
        <p:spPr>
          <a:xfrm>
            <a:off x="79109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Retângulo 3"/>
          <p:cNvSpPr>
            <a:spLocks noChangeArrowheads="1"/>
          </p:cNvSpPr>
          <p:nvPr/>
        </p:nvSpPr>
        <p:spPr bwMode="auto">
          <a:xfrm>
            <a:off x="7044230" y="332832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 smtClean="0"/>
              <a:t>Apoio</a:t>
            </a:r>
            <a:r>
              <a:rPr lang="en-US" altLang="pt-BR" sz="1100" b="1" dirty="0" smtClean="0"/>
              <a:t> </a:t>
            </a:r>
            <a:r>
              <a:rPr lang="en-US" altLang="pt-BR" sz="1100" b="1" dirty="0" err="1" smtClean="0"/>
              <a:t>Finep</a:t>
            </a:r>
            <a:endParaRPr lang="pt-BR" altLang="pt-BR" sz="1100" b="1" dirty="0"/>
          </a:p>
        </p:txBody>
      </p:sp>
      <p:sp>
        <p:nvSpPr>
          <p:cNvPr id="143" name="Retângulo 3"/>
          <p:cNvSpPr>
            <a:spLocks noChangeArrowheads="1"/>
          </p:cNvSpPr>
          <p:nvPr/>
        </p:nvSpPr>
        <p:spPr bwMode="auto">
          <a:xfrm>
            <a:off x="7954566" y="32998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</a:t>
            </a:r>
            <a:r>
              <a:rPr lang="en-US" altLang="pt-BR" sz="1200" b="1" dirty="0" smtClean="0">
                <a:solidFill>
                  <a:schemeClr val="bg1"/>
                </a:solidFill>
              </a:rPr>
              <a:t>61 </a:t>
            </a:r>
            <a:r>
              <a:rPr lang="en-US" altLang="pt-BR" sz="1200" b="1" dirty="0">
                <a:solidFill>
                  <a:schemeClr val="bg1"/>
                </a:solidFill>
              </a:rPr>
              <a:t>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166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 smtClean="0"/>
              <a:t>Agronegócio e Alimentos</a:t>
            </a:r>
            <a:endParaRPr lang="pt-BR" sz="2800" b="1" dirty="0"/>
          </a:p>
        </p:txBody>
      </p:sp>
      <p:sp>
        <p:nvSpPr>
          <p:cNvPr id="42" name="Retângulo 41"/>
          <p:cNvSpPr/>
          <p:nvPr/>
        </p:nvSpPr>
        <p:spPr>
          <a:xfrm>
            <a:off x="112845" y="6117364"/>
            <a:ext cx="8791662" cy="62359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2209462" y="24684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>
            <a:off x="4520862" y="24811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6806862" y="24938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2477339" y="1853647"/>
            <a:ext cx="1938975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sz="1400" dirty="0"/>
              <a:t>D</a:t>
            </a:r>
            <a:r>
              <a:rPr lang="pt-BR" sz="1400" dirty="0" smtClean="0"/>
              <a:t>esenvolvimento </a:t>
            </a:r>
            <a:r>
              <a:rPr lang="pt-BR" sz="1400" dirty="0"/>
              <a:t>de um novo </a:t>
            </a:r>
            <a:r>
              <a:rPr lang="pt-BR" sz="1400" dirty="0" smtClean="0"/>
              <a:t>processo tecnológico, aplicada em </a:t>
            </a:r>
            <a:r>
              <a:rPr lang="pt-BR" sz="1400" dirty="0"/>
              <a:t>jazida </a:t>
            </a:r>
            <a:r>
              <a:rPr lang="pt-BR" sz="1400" dirty="0" smtClean="0"/>
              <a:t>sedimentar para </a:t>
            </a:r>
            <a:r>
              <a:rPr lang="pt-BR" sz="1400" dirty="0"/>
              <a:t>produção </a:t>
            </a:r>
            <a:r>
              <a:rPr lang="pt-BR" sz="1400" dirty="0" smtClean="0"/>
              <a:t>de</a:t>
            </a:r>
          </a:p>
          <a:p>
            <a:pPr algn="just"/>
            <a:r>
              <a:rPr lang="pt-BR" sz="1400" dirty="0" smtClean="0"/>
              <a:t>fertilizantes.</a:t>
            </a:r>
            <a:endParaRPr lang="pt-BR" sz="1400" dirty="0"/>
          </a:p>
        </p:txBody>
      </p:sp>
      <p:pic>
        <p:nvPicPr>
          <p:cNvPr id="59" name="Picture 4" descr="http://www.alimentosebebidas.com.br/wp-content/uploads/2016/08/duasroda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0000" y1="35111" x2="60000" y2="35111"/>
                        <a14:foregroundMark x1="67250" y1="39778" x2="67250" y2="39778"/>
                        <a14:foregroundMark x1="75250" y1="39778" x2="75250" y2="39778"/>
                        <a14:foregroundMark x1="77875" y1="30222" x2="77875" y2="30222"/>
                        <a14:foregroundMark x1="81500" y1="57333" x2="81500" y2="57333"/>
                        <a14:foregroundMark x1="56500" y1="58889" x2="56500" y2="58889"/>
                        <a14:foregroundMark x1="62750" y1="58889" x2="62750" y2="58889"/>
                        <a14:foregroundMark x1="59125" y1="47778" x2="59125" y2="47778"/>
                        <a14:foregroundMark x1="69875" y1="62000" x2="69875" y2="62000"/>
                        <a14:foregroundMark x1="86000" y1="57333" x2="86000" y2="5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707" y="865347"/>
            <a:ext cx="1762590" cy="99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58" y="4314693"/>
            <a:ext cx="3910265" cy="219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tângulo 53"/>
          <p:cNvSpPr/>
          <p:nvPr/>
        </p:nvSpPr>
        <p:spPr>
          <a:xfrm>
            <a:off x="6540673" y="5701865"/>
            <a:ext cx="23146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>
                <a:latin typeface="+mj-lt"/>
              </a:rPr>
              <a:t>Projeto da </a:t>
            </a:r>
            <a:r>
              <a:rPr lang="pt-BR" sz="1200" b="1" u="sng" dirty="0" smtClean="0">
                <a:latin typeface="+mj-lt"/>
              </a:rPr>
              <a:t>Agroceres</a:t>
            </a:r>
            <a:r>
              <a:rPr lang="pt-BR" sz="1200" dirty="0" smtClean="0">
                <a:latin typeface="+mj-lt"/>
              </a:rPr>
              <a:t> de melhoramento genética permitirá aumento da produtividade e a redução do uso de herbicidas</a:t>
            </a:r>
            <a:endParaRPr lang="pt-BR" sz="1200" dirty="0">
              <a:latin typeface="+mj-lt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96930" y="1900309"/>
            <a:ext cx="20045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/>
              <a:t>Melhoramento genético para o controle de lagarta que ataca lavouras de milho, soja e algodão e de insetos sugadores</a:t>
            </a:r>
            <a:r>
              <a:rPr lang="pt-BR" sz="1400" dirty="0" smtClean="0"/>
              <a:t>.</a:t>
            </a:r>
            <a:endParaRPr lang="pt-BR" sz="1400" dirty="0"/>
          </a:p>
        </p:txBody>
      </p:sp>
      <p:pic>
        <p:nvPicPr>
          <p:cNvPr id="38" name="Picture 6" descr="http://sementesagroceres.com.br/images/sementes_agroceres_fb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6" b="25581"/>
          <a:stretch/>
        </p:blipFill>
        <p:spPr bwMode="auto">
          <a:xfrm>
            <a:off x="369604" y="939723"/>
            <a:ext cx="1789058" cy="84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tângulo 3"/>
          <p:cNvSpPr>
            <a:spLocks noChangeArrowheads="1"/>
          </p:cNvSpPr>
          <p:nvPr/>
        </p:nvSpPr>
        <p:spPr bwMode="auto">
          <a:xfrm>
            <a:off x="1109266" y="32998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 smtClean="0">
                <a:solidFill>
                  <a:schemeClr val="bg1"/>
                </a:solidFill>
              </a:rPr>
              <a:t>R$ 79 </a:t>
            </a:r>
            <a:r>
              <a:rPr lang="en-US" altLang="pt-BR" sz="1200" b="1" dirty="0">
                <a:solidFill>
                  <a:schemeClr val="bg1"/>
                </a:solidFill>
              </a:rPr>
              <a:t>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911" y="1136458"/>
            <a:ext cx="1756981" cy="52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2" b="39056"/>
          <a:stretch/>
        </p:blipFill>
        <p:spPr bwMode="auto">
          <a:xfrm>
            <a:off x="2379321" y="1195893"/>
            <a:ext cx="2012176" cy="46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54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>
            <a:off x="0" y="2539287"/>
            <a:ext cx="9144000" cy="53519"/>
          </a:xfrm>
          <a:prstGeom prst="line">
            <a:avLst/>
          </a:prstGeom>
          <a:ln w="31750">
            <a:solidFill>
              <a:srgbClr val="007A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Retângulo 127"/>
          <p:cNvSpPr/>
          <p:nvPr/>
        </p:nvSpPr>
        <p:spPr>
          <a:xfrm>
            <a:off x="2470975" y="18876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9" name="Retângulo 128"/>
          <p:cNvSpPr/>
          <p:nvPr/>
        </p:nvSpPr>
        <p:spPr>
          <a:xfrm>
            <a:off x="2436905" y="1931604"/>
            <a:ext cx="205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Medicamentos Veterinários utilizando processos biotecnológicos, incluindo produtos para reprodução e vacinas recombinantes.</a:t>
            </a:r>
          </a:p>
        </p:txBody>
      </p:sp>
      <p:sp>
        <p:nvSpPr>
          <p:cNvPr id="130" name="Retângulo com Único Canto Aparado 129"/>
          <p:cNvSpPr/>
          <p:nvPr/>
        </p:nvSpPr>
        <p:spPr>
          <a:xfrm>
            <a:off x="3351678" y="32231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Retângulo 3"/>
          <p:cNvSpPr>
            <a:spLocks noChangeArrowheads="1"/>
          </p:cNvSpPr>
          <p:nvPr/>
        </p:nvSpPr>
        <p:spPr bwMode="auto">
          <a:xfrm>
            <a:off x="2454450" y="331816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 smtClean="0"/>
              <a:t>Apoio</a:t>
            </a:r>
            <a:r>
              <a:rPr lang="en-US" altLang="pt-BR" sz="1100" b="1" dirty="0" smtClean="0"/>
              <a:t> </a:t>
            </a:r>
            <a:r>
              <a:rPr lang="en-US" altLang="pt-BR" sz="1100" b="1" dirty="0" err="1" smtClean="0"/>
              <a:t>Finep</a:t>
            </a:r>
            <a:endParaRPr lang="pt-BR" altLang="pt-BR" sz="1100" b="1" dirty="0"/>
          </a:p>
        </p:txBody>
      </p:sp>
      <p:sp>
        <p:nvSpPr>
          <p:cNvPr id="134" name="Retângulo 133"/>
          <p:cNvSpPr/>
          <p:nvPr/>
        </p:nvSpPr>
        <p:spPr>
          <a:xfrm>
            <a:off x="47696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6" name="Retângulo com Único Canto Aparado 135"/>
          <p:cNvSpPr/>
          <p:nvPr/>
        </p:nvSpPr>
        <p:spPr>
          <a:xfrm>
            <a:off x="56503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Retângulo 3"/>
          <p:cNvSpPr>
            <a:spLocks noChangeArrowheads="1"/>
          </p:cNvSpPr>
          <p:nvPr/>
        </p:nvSpPr>
        <p:spPr bwMode="auto">
          <a:xfrm>
            <a:off x="4765850" y="332324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 smtClean="0"/>
              <a:t>Apoio</a:t>
            </a:r>
            <a:r>
              <a:rPr lang="en-US" altLang="pt-BR" sz="1100" b="1" dirty="0" smtClean="0"/>
              <a:t> </a:t>
            </a:r>
            <a:r>
              <a:rPr lang="en-US" altLang="pt-BR" sz="1100" b="1" dirty="0" err="1" smtClean="0"/>
              <a:t>Finep</a:t>
            </a:r>
            <a:endParaRPr lang="pt-BR" altLang="pt-BR" sz="1100" b="1" dirty="0"/>
          </a:p>
        </p:txBody>
      </p:sp>
      <p:sp>
        <p:nvSpPr>
          <p:cNvPr id="139" name="Retângulo 138"/>
          <p:cNvSpPr/>
          <p:nvPr/>
        </p:nvSpPr>
        <p:spPr>
          <a:xfrm>
            <a:off x="7030275" y="19003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Retângulo 139"/>
          <p:cNvSpPr/>
          <p:nvPr/>
        </p:nvSpPr>
        <p:spPr>
          <a:xfrm>
            <a:off x="7005730" y="1998734"/>
            <a:ext cx="200454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 smtClean="0"/>
              <a:t>Desenvolver novos</a:t>
            </a:r>
          </a:p>
          <a:p>
            <a:pPr algn="just"/>
            <a:r>
              <a:rPr lang="pt-BR" sz="1400" dirty="0" smtClean="0"/>
              <a:t>processos </a:t>
            </a:r>
            <a:r>
              <a:rPr lang="pt-BR" sz="1400" dirty="0"/>
              <a:t>de reutilização do rejeito da extração de café no preparo do café solúvel</a:t>
            </a:r>
          </a:p>
        </p:txBody>
      </p:sp>
      <p:sp>
        <p:nvSpPr>
          <p:cNvPr id="141" name="Retângulo com Único Canto Aparado 140"/>
          <p:cNvSpPr/>
          <p:nvPr/>
        </p:nvSpPr>
        <p:spPr>
          <a:xfrm>
            <a:off x="7910978" y="32358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Retângulo 3"/>
          <p:cNvSpPr>
            <a:spLocks noChangeArrowheads="1"/>
          </p:cNvSpPr>
          <p:nvPr/>
        </p:nvSpPr>
        <p:spPr bwMode="auto">
          <a:xfrm>
            <a:off x="7044230" y="332832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 smtClean="0"/>
              <a:t>Apoio</a:t>
            </a:r>
            <a:r>
              <a:rPr lang="en-US" altLang="pt-BR" sz="1100" b="1" dirty="0" smtClean="0"/>
              <a:t> </a:t>
            </a:r>
            <a:r>
              <a:rPr lang="en-US" altLang="pt-BR" sz="1100" b="1" dirty="0" err="1" smtClean="0"/>
              <a:t>Finep</a:t>
            </a:r>
            <a:endParaRPr lang="pt-BR" altLang="pt-BR" sz="1100" b="1" dirty="0"/>
          </a:p>
        </p:txBody>
      </p:sp>
      <p:sp>
        <p:nvSpPr>
          <p:cNvPr id="143" name="Retângulo 3"/>
          <p:cNvSpPr>
            <a:spLocks noChangeArrowheads="1"/>
          </p:cNvSpPr>
          <p:nvPr/>
        </p:nvSpPr>
        <p:spPr bwMode="auto">
          <a:xfrm>
            <a:off x="7954566" y="3299877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</a:t>
            </a:r>
            <a:r>
              <a:rPr lang="en-US" altLang="pt-BR" sz="1200" b="1" dirty="0" smtClean="0">
                <a:solidFill>
                  <a:schemeClr val="bg1"/>
                </a:solidFill>
              </a:rPr>
              <a:t>20 </a:t>
            </a:r>
            <a:r>
              <a:rPr lang="en-US" altLang="pt-BR" sz="1200" b="1" dirty="0">
                <a:solidFill>
                  <a:schemeClr val="bg1"/>
                </a:solidFill>
              </a:rPr>
              <a:t>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112845" y="6117364"/>
            <a:ext cx="8791662" cy="62359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2209462" y="24684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>
            <a:off x="4520862" y="24811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6806862" y="24938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1" name="Picture 2" descr="https://upload.wikimedia.org/wikipedia/commons/thumb/c/c0/Embrapa.svg/275px-Embrapa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744" y="894583"/>
            <a:ext cx="1863118" cy="91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ítulo 1"/>
          <p:cNvSpPr>
            <a:spLocks noGrp="1"/>
          </p:cNvSpPr>
          <p:nvPr>
            <p:ph type="title"/>
          </p:nvPr>
        </p:nvSpPr>
        <p:spPr>
          <a:xfrm>
            <a:off x="405360" y="7129"/>
            <a:ext cx="8229600" cy="887454"/>
          </a:xfrm>
        </p:spPr>
        <p:txBody>
          <a:bodyPr/>
          <a:lstStyle/>
          <a:p>
            <a:pPr algn="ctr">
              <a:defRPr/>
            </a:pPr>
            <a:r>
              <a:rPr lang="pt-BR" sz="2800" b="1" dirty="0" smtClean="0"/>
              <a:t>Agronegócio e Alimentos</a:t>
            </a:r>
            <a:endParaRPr lang="pt-BR" sz="2800" b="1" dirty="0"/>
          </a:p>
        </p:txBody>
      </p:sp>
      <p:sp>
        <p:nvSpPr>
          <p:cNvPr id="32" name="Retângulo 31"/>
          <p:cNvSpPr/>
          <p:nvPr/>
        </p:nvSpPr>
        <p:spPr>
          <a:xfrm>
            <a:off x="6446134" y="5125357"/>
            <a:ext cx="23146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>
                <a:latin typeface="+mj-lt"/>
              </a:rPr>
              <a:t>Novo trator da </a:t>
            </a:r>
            <a:r>
              <a:rPr lang="pt-BR" sz="1200" b="1" u="sng" dirty="0" smtClean="0">
                <a:latin typeface="+mj-lt"/>
              </a:rPr>
              <a:t>Stara</a:t>
            </a:r>
            <a:r>
              <a:rPr lang="pt-BR" sz="1200" dirty="0" smtClean="0">
                <a:latin typeface="+mj-lt"/>
              </a:rPr>
              <a:t> possibilitará à empresa concorrer com os principais players internacionais, em um mercado dominado por players internacionais</a:t>
            </a:r>
            <a:endParaRPr lang="pt-BR" sz="1200" dirty="0">
              <a:latin typeface="+mj-lt"/>
            </a:endParaRPr>
          </a:p>
        </p:txBody>
      </p:sp>
      <p:pic>
        <p:nvPicPr>
          <p:cNvPr id="34" name="Picture 2" descr="ST MAX 1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40" y="3900235"/>
            <a:ext cx="4552438" cy="284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tângulo 3"/>
          <p:cNvSpPr>
            <a:spLocks noChangeArrowheads="1"/>
          </p:cNvSpPr>
          <p:nvPr/>
        </p:nvSpPr>
        <p:spPr bwMode="auto">
          <a:xfrm>
            <a:off x="5782866" y="3287177"/>
            <a:ext cx="7328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</a:t>
            </a:r>
            <a:r>
              <a:rPr lang="en-US" altLang="pt-BR" sz="1200" b="1" dirty="0" smtClean="0">
                <a:solidFill>
                  <a:schemeClr val="bg1"/>
                </a:solidFill>
              </a:rPr>
              <a:t>4MM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4786405" y="1931604"/>
            <a:ext cx="205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 smtClean="0"/>
              <a:t>Melhoramento </a:t>
            </a:r>
            <a:r>
              <a:rPr lang="pt-BR" sz="1200" dirty="0"/>
              <a:t>genético do café, com alterações de aroma e sabor a partir de proteínas e metabólitos</a:t>
            </a:r>
            <a:r>
              <a:rPr lang="pt-BR" sz="1200" dirty="0" smtClean="0"/>
              <a:t>.</a:t>
            </a:r>
            <a:endParaRPr lang="pt-BR" sz="1200" dirty="0"/>
          </a:p>
        </p:txBody>
      </p:sp>
      <p:sp>
        <p:nvSpPr>
          <p:cNvPr id="38" name="Retângulo 3"/>
          <p:cNvSpPr>
            <a:spLocks noChangeArrowheads="1"/>
          </p:cNvSpPr>
          <p:nvPr/>
        </p:nvSpPr>
        <p:spPr bwMode="auto">
          <a:xfrm>
            <a:off x="3395266" y="3274477"/>
            <a:ext cx="925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R$ 240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39" name="Retângulo 38"/>
          <p:cNvSpPr/>
          <p:nvPr/>
        </p:nvSpPr>
        <p:spPr>
          <a:xfrm>
            <a:off x="146875" y="1874908"/>
            <a:ext cx="1980000" cy="1384995"/>
          </a:xfrm>
          <a:prstGeom prst="rect">
            <a:avLst/>
          </a:prstGeom>
          <a:gradFill>
            <a:gsLst>
              <a:gs pos="471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/>
          </a:p>
        </p:txBody>
      </p:sp>
      <p:sp>
        <p:nvSpPr>
          <p:cNvPr id="40" name="Retângulo 39"/>
          <p:cNvSpPr/>
          <p:nvPr/>
        </p:nvSpPr>
        <p:spPr>
          <a:xfrm>
            <a:off x="157255" y="1866020"/>
            <a:ext cx="190899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300" dirty="0" smtClean="0"/>
              <a:t>Desenvolvimento </a:t>
            </a:r>
            <a:r>
              <a:rPr lang="pt-BR" sz="1300" dirty="0"/>
              <a:t>de processo pioneiro de produção de trator agrícola de grande porte (500cv), inédito no país, e </a:t>
            </a:r>
            <a:r>
              <a:rPr lang="pt-BR" sz="1300" dirty="0" err="1"/>
              <a:t>auto-propelidos</a:t>
            </a:r>
            <a:r>
              <a:rPr lang="pt-BR" sz="1300" dirty="0" smtClean="0"/>
              <a:t>.</a:t>
            </a:r>
            <a:endParaRPr lang="pt-BR" sz="1300" u="sng" dirty="0"/>
          </a:p>
        </p:txBody>
      </p:sp>
      <p:sp>
        <p:nvSpPr>
          <p:cNvPr id="41" name="Retângulo com Único Canto Aparado 40"/>
          <p:cNvSpPr/>
          <p:nvPr/>
        </p:nvSpPr>
        <p:spPr>
          <a:xfrm>
            <a:off x="1027578" y="3210473"/>
            <a:ext cx="1008000" cy="429768"/>
          </a:xfrm>
          <a:prstGeom prst="snip1Rect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3"/>
          <p:cNvSpPr>
            <a:spLocks noChangeArrowheads="1"/>
          </p:cNvSpPr>
          <p:nvPr/>
        </p:nvSpPr>
        <p:spPr bwMode="auto">
          <a:xfrm>
            <a:off x="158290" y="3320705"/>
            <a:ext cx="803250" cy="2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100" b="1" dirty="0" err="1" smtClean="0"/>
              <a:t>Apoio</a:t>
            </a:r>
            <a:r>
              <a:rPr lang="en-US" altLang="pt-BR" sz="1100" b="1" dirty="0" smtClean="0"/>
              <a:t> </a:t>
            </a:r>
            <a:r>
              <a:rPr lang="en-US" altLang="pt-BR" sz="1100" b="1" dirty="0" err="1" smtClean="0"/>
              <a:t>Finep</a:t>
            </a:r>
            <a:endParaRPr lang="pt-BR" altLang="pt-BR" sz="1100" b="1" dirty="0"/>
          </a:p>
        </p:txBody>
      </p:sp>
      <p:sp>
        <p:nvSpPr>
          <p:cNvPr id="44" name="Retângulo 3"/>
          <p:cNvSpPr>
            <a:spLocks noChangeArrowheads="1"/>
          </p:cNvSpPr>
          <p:nvPr/>
        </p:nvSpPr>
        <p:spPr bwMode="auto">
          <a:xfrm>
            <a:off x="1042138" y="3274477"/>
            <a:ext cx="9605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200" b="1" dirty="0">
                <a:solidFill>
                  <a:schemeClr val="bg1"/>
                </a:solidFill>
              </a:rPr>
              <a:t>R$  </a:t>
            </a:r>
            <a:r>
              <a:rPr lang="en-US" altLang="pt-BR" sz="1200" b="1" dirty="0" smtClean="0">
                <a:solidFill>
                  <a:schemeClr val="bg1"/>
                </a:solidFill>
              </a:rPr>
              <a:t>253 MM</a:t>
            </a:r>
            <a:endParaRPr lang="pt-BR" altLang="pt-BR" sz="1200" b="1" dirty="0">
              <a:solidFill>
                <a:schemeClr val="bg1"/>
              </a:solidFill>
            </a:endParaRPr>
          </a:p>
        </p:txBody>
      </p:sp>
      <p:sp>
        <p:nvSpPr>
          <p:cNvPr id="45" name="Elipse 44"/>
          <p:cNvSpPr/>
          <p:nvPr/>
        </p:nvSpPr>
        <p:spPr>
          <a:xfrm>
            <a:off x="2209462" y="2468416"/>
            <a:ext cx="169859" cy="169859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6" name="Picture 2" descr="http://www.stara.com.br/wp-content/themes/stara_2016/images/logo-topo_pt-b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8" y="894583"/>
            <a:ext cx="1636099" cy="75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3" b="32718"/>
          <a:stretch/>
        </p:blipFill>
        <p:spPr bwMode="auto">
          <a:xfrm>
            <a:off x="2299216" y="946230"/>
            <a:ext cx="2209460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964" y="1040422"/>
            <a:ext cx="1795543" cy="62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74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-1452" y="6800055"/>
            <a:ext cx="9144000" cy="57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98174" y="29458"/>
            <a:ext cx="8388626" cy="815368"/>
          </a:xfrm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pt-BR" sz="2500" b="1" dirty="0" smtClean="0"/>
              <a:t>Finep – Financiadora de Estudos e Projetos</a:t>
            </a:r>
            <a:endParaRPr lang="pt-BR" sz="2500" b="1" dirty="0"/>
          </a:p>
        </p:txBody>
      </p:sp>
      <p:sp>
        <p:nvSpPr>
          <p:cNvPr id="105" name="Retângulo 104"/>
          <p:cNvSpPr/>
          <p:nvPr/>
        </p:nvSpPr>
        <p:spPr>
          <a:xfrm>
            <a:off x="298174" y="926358"/>
            <a:ext cx="7625458" cy="1477328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 Finep é uma empresa pública criada em 24 de julho de 1967,  vinculada ao MCTIC (Ministério da Ciência, Tecnologia, Inovações e Comunicações). </a:t>
            </a:r>
          </a:p>
          <a:p>
            <a:pPr algn="just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 1971 foi designada como Secretaria Executiva do FNDCT.</a:t>
            </a:r>
          </a:p>
        </p:txBody>
      </p:sp>
      <p:sp>
        <p:nvSpPr>
          <p:cNvPr id="107" name="Retângulo 106"/>
          <p:cNvSpPr/>
          <p:nvPr/>
        </p:nvSpPr>
        <p:spPr>
          <a:xfrm>
            <a:off x="3799588" y="2452699"/>
            <a:ext cx="5205264" cy="3643714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pt-BR" altLang="pt-BR" b="1" dirty="0" smtClean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Missão - Promoção do </a:t>
            </a:r>
            <a:r>
              <a:rPr lang="pt-BR" altLang="pt-BR" b="1" dirty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desenvolvimento econômico e social do Brasil por meio do fomento público à Ciência, Tecnologia e Inovação em empresas, universidades, institutos tecnológicos e outras instituições públicas ou privadas</a:t>
            </a:r>
            <a:r>
              <a:rPr lang="pt-BR" altLang="pt-BR" b="1" dirty="0" smtClean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pt-BR" b="1" dirty="0" smtClean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Atuação </a:t>
            </a:r>
            <a:r>
              <a:rPr lang="pt-BR" b="1" dirty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 toda a cadeia da inovação, com foco em ações estratégicas, estruturantes e de impacto para o desenvolvimento sustentável do Brasil.</a:t>
            </a:r>
            <a:endParaRPr lang="pt-BR" altLang="pt-BR" b="1" dirty="0">
              <a:solidFill>
                <a:schemeClr val="accent6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8" name="Picture 2" descr="D:\Users\pvlito\Desktop\Logos\Marca Nova\Grafism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85" y="3222749"/>
            <a:ext cx="3222625" cy="270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59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4545589"/>
            <a:ext cx="9144000" cy="110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0" y="4939290"/>
            <a:ext cx="9144000" cy="110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692150" y="5097131"/>
            <a:ext cx="735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Proposta de atuação</a:t>
            </a:r>
          </a:p>
        </p:txBody>
      </p:sp>
    </p:spTree>
    <p:extLst>
      <p:ext uri="{BB962C8B-B14F-4D97-AF65-F5344CB8AC3E}">
        <p14:creationId xmlns:p14="http://schemas.microsoft.com/office/powerpoint/2010/main" val="264114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>
            <a:spLocks noChangeArrowheads="1"/>
          </p:cNvSpPr>
          <p:nvPr/>
        </p:nvSpPr>
        <p:spPr bwMode="auto">
          <a:xfrm>
            <a:off x="97399" y="5541264"/>
            <a:ext cx="8936873" cy="1219465"/>
          </a:xfrm>
          <a:prstGeom prst="rect">
            <a:avLst/>
          </a:prstGeom>
          <a:gradFill rotWithShape="1">
            <a:gsLst>
              <a:gs pos="0">
                <a:srgbClr val="DDDDDD">
                  <a:alpha val="39998"/>
                </a:srgbClr>
              </a:gs>
              <a:gs pos="100000">
                <a:srgbClr val="BFBFBF">
                  <a:alpha val="39998"/>
                </a:srgbClr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 sz="1700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249743" y="962490"/>
            <a:ext cx="8625316" cy="1170214"/>
          </a:xfrm>
          <a:prstGeom prst="rect">
            <a:avLst/>
          </a:prstGeom>
          <a:gradFill rotWithShape="1">
            <a:gsLst>
              <a:gs pos="0">
                <a:srgbClr val="DDDDDD">
                  <a:alpha val="39998"/>
                </a:srgbClr>
              </a:gs>
              <a:gs pos="100000">
                <a:srgbClr val="BFBFBF">
                  <a:alpha val="39998"/>
                </a:srgbClr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 sz="1700"/>
          </a:p>
        </p:txBody>
      </p:sp>
      <p:sp>
        <p:nvSpPr>
          <p:cNvPr id="240" name="Título 1"/>
          <p:cNvSpPr txBox="1">
            <a:spLocks/>
          </p:cNvSpPr>
          <p:nvPr/>
        </p:nvSpPr>
        <p:spPr>
          <a:xfrm>
            <a:off x="60823" y="292024"/>
            <a:ext cx="9180000" cy="5707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>
              <a:defRPr/>
            </a:pPr>
            <a:r>
              <a:rPr lang="pt-BR" sz="2800" b="1" dirty="0" smtClean="0"/>
              <a:t>Agro e Alimentos </a:t>
            </a:r>
          </a:p>
          <a:p>
            <a:pPr algn="ctr">
              <a:defRPr/>
            </a:pPr>
            <a:r>
              <a:rPr lang="pt-BR" sz="2800" b="1" dirty="0" smtClean="0"/>
              <a:t>Importância e Oportunidades Estratégicas</a:t>
            </a:r>
            <a:endParaRPr lang="pt-BR" sz="2800" b="1" dirty="0"/>
          </a:p>
        </p:txBody>
      </p:sp>
      <p:sp>
        <p:nvSpPr>
          <p:cNvPr id="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9743" y="1157131"/>
            <a:ext cx="1856219" cy="792000"/>
          </a:xfrm>
        </p:spPr>
        <p:txBody>
          <a:bodyPr>
            <a:noAutofit/>
          </a:bodyPr>
          <a:lstStyle/>
          <a:p>
            <a:pPr marL="0" indent="0" algn="ctr" defTabSz="762000">
              <a:lnSpc>
                <a:spcPct val="120000"/>
              </a:lnSpc>
              <a:buNone/>
            </a:pPr>
            <a:r>
              <a:rPr lang="pt-BR" sz="1500" b="1" dirty="0" smtClean="0">
                <a:solidFill>
                  <a:schemeClr val="accent2">
                    <a:lumMod val="50000"/>
                  </a:schemeClr>
                </a:solidFill>
              </a:rPr>
              <a:t>Contextualização dos Setores</a:t>
            </a:r>
            <a:endParaRPr lang="pt-BR" sz="15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43843" y="3929515"/>
            <a:ext cx="8731216" cy="35086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defTabSz="762000">
              <a:lnSpc>
                <a:spcPct val="120000"/>
              </a:lnSpc>
              <a:spcBef>
                <a:spcPct val="20000"/>
              </a:spcBef>
            </a:pPr>
            <a:r>
              <a:rPr lang="pt-BR" sz="1400" b="1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Calibri"/>
                <a:cs typeface="Calibri"/>
              </a:rPr>
              <a:t>Estudo feito pelo CGEE/EMBRAPA indica que hoje existe a necessidade de apoio preferencial a projetos que envolvam:</a:t>
            </a:r>
            <a:endParaRPr lang="pt-BR" sz="1400" b="1" dirty="0">
              <a:solidFill>
                <a:schemeClr val="accent6">
                  <a:lumMod val="90000"/>
                  <a:lumOff val="1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-12329" y="2987832"/>
            <a:ext cx="9154800" cy="759947"/>
          </a:xfrm>
          <a:prstGeom prst="rect">
            <a:avLst/>
          </a:prstGeom>
          <a:solidFill>
            <a:schemeClr val="tx2">
              <a:lumMod val="10000"/>
              <a:lumOff val="90000"/>
              <a:alpha val="2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solidFill>
                <a:srgbClr val="E06630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0" y="4655055"/>
            <a:ext cx="9144000" cy="759947"/>
          </a:xfrm>
          <a:prstGeom prst="rect">
            <a:avLst/>
          </a:prstGeom>
          <a:solidFill>
            <a:schemeClr val="tx2">
              <a:lumMod val="10000"/>
              <a:lumOff val="90000"/>
              <a:alpha val="2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>
              <a:solidFill>
                <a:srgbClr val="E06630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6638597" y="4310361"/>
            <a:ext cx="24311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24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Inovação na indústria</a:t>
            </a:r>
          </a:p>
          <a:p>
            <a:pPr algn="ctr"/>
            <a:r>
              <a:rPr lang="pt-BR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24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pt-BR" sz="1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24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alimentos</a:t>
            </a:r>
          </a:p>
        </p:txBody>
      </p:sp>
      <p:sp>
        <p:nvSpPr>
          <p:cNvPr id="7" name="Elipse 6"/>
          <p:cNvSpPr/>
          <p:nvPr/>
        </p:nvSpPr>
        <p:spPr>
          <a:xfrm>
            <a:off x="143843" y="5628751"/>
            <a:ext cx="2075592" cy="1085850"/>
          </a:xfrm>
          <a:prstGeom prst="ellipse">
            <a:avLst/>
          </a:prstGeom>
          <a:gradFill>
            <a:gsLst>
              <a:gs pos="0">
                <a:schemeClr val="accent6">
                  <a:lumMod val="90000"/>
                  <a:lumOff val="10000"/>
                </a:schemeClr>
              </a:gs>
              <a:gs pos="100000">
                <a:schemeClr val="accent6">
                  <a:lumMod val="75000"/>
                  <a:lumOff val="25000"/>
                </a:schemeClr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9743" y="5773825"/>
            <a:ext cx="1803298" cy="792000"/>
          </a:xfrm>
        </p:spPr>
        <p:txBody>
          <a:bodyPr>
            <a:noAutofit/>
          </a:bodyPr>
          <a:lstStyle/>
          <a:p>
            <a:pPr marL="0" indent="0" algn="ctr" defTabSz="762000">
              <a:lnSpc>
                <a:spcPct val="120000"/>
              </a:lnSpc>
              <a:buNone/>
            </a:pPr>
            <a:r>
              <a:rPr lang="pt-BR" sz="1700" b="1" dirty="0" smtClean="0">
                <a:solidFill>
                  <a:schemeClr val="accent2">
                    <a:lumMod val="50000"/>
                  </a:schemeClr>
                </a:solidFill>
              </a:rPr>
              <a:t>Oportunidades Estratégicas</a:t>
            </a:r>
            <a:endParaRPr lang="pt-BR" sz="17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2133600" y="1014918"/>
            <a:ext cx="6695666" cy="486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C0C0C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pt-BR" sz="1700" dirty="0" smtClean="0">
                <a:solidFill>
                  <a:schemeClr val="accent2">
                    <a:lumMod val="50000"/>
                  </a:schemeClr>
                </a:solidFill>
              </a:rPr>
              <a:t>Agro:</a:t>
            </a:r>
            <a:endParaRPr lang="pt-BR" sz="17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2152760" y="1552314"/>
            <a:ext cx="6695666" cy="486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C0C0C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pt-BR" sz="1700" dirty="0" smtClean="0">
                <a:solidFill>
                  <a:schemeClr val="accent2">
                    <a:lumMod val="50000"/>
                  </a:schemeClr>
                </a:solidFill>
              </a:rPr>
              <a:t>Alimentos:</a:t>
            </a:r>
            <a:endParaRPr lang="pt-BR" sz="17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3242089" y="1555536"/>
            <a:ext cx="55154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 algn="just">
              <a:buFont typeface="Arial" panose="020B0604020202020204" pitchFamily="34" charset="0"/>
              <a:buChar char="•"/>
            </a:pPr>
            <a:r>
              <a:rPr lang="pt-BR" sz="1400" dirty="0" smtClean="0"/>
              <a:t>4º </a:t>
            </a:r>
            <a:r>
              <a:rPr lang="pt-BR" sz="1400" dirty="0"/>
              <a:t>maior </a:t>
            </a:r>
            <a:r>
              <a:rPr lang="pt-BR" sz="1400" dirty="0" smtClean="0"/>
              <a:t>exportador mundial de alimentos </a:t>
            </a:r>
            <a:r>
              <a:rPr lang="pt-BR" sz="1000" dirty="0" smtClean="0"/>
              <a:t>(</a:t>
            </a:r>
            <a:r>
              <a:rPr lang="pt-BR" sz="1000" dirty="0" err="1" smtClean="0"/>
              <a:t>FoodDrink</a:t>
            </a:r>
            <a:r>
              <a:rPr lang="pt-BR" sz="1000" dirty="0" smtClean="0"/>
              <a:t> </a:t>
            </a:r>
            <a:r>
              <a:rPr lang="pt-BR" sz="1000" dirty="0" err="1" smtClean="0"/>
              <a:t>Europe</a:t>
            </a:r>
            <a:r>
              <a:rPr lang="pt-BR" sz="1000" dirty="0" smtClean="0"/>
              <a:t> 2014)</a:t>
            </a:r>
            <a:r>
              <a:rPr lang="pt-BR" sz="1400" dirty="0" smtClean="0"/>
              <a:t>;</a:t>
            </a:r>
          </a:p>
          <a:p>
            <a:pPr marL="107950" indent="-107950" algn="just">
              <a:buFont typeface="Arial" panose="020B0604020202020204" pitchFamily="34" charset="0"/>
              <a:buChar char="•"/>
            </a:pPr>
            <a:r>
              <a:rPr lang="pt-BR" sz="1400" dirty="0" smtClean="0"/>
              <a:t>Representa 41% do volume de exportações do Brasil </a:t>
            </a:r>
            <a:r>
              <a:rPr lang="pt-BR" sz="1000" dirty="0"/>
              <a:t>(FGV-2013</a:t>
            </a:r>
            <a:r>
              <a:rPr lang="pt-BR" sz="1000" dirty="0" smtClean="0"/>
              <a:t>).</a:t>
            </a:r>
          </a:p>
          <a:p>
            <a:pPr marL="107950" indent="-107950" algn="just">
              <a:buFont typeface="Arial" panose="020B0604020202020204" pitchFamily="34" charset="0"/>
              <a:buChar char="•"/>
            </a:pPr>
            <a:endParaRPr lang="pt-BR" sz="1400" dirty="0"/>
          </a:p>
        </p:txBody>
      </p:sp>
      <p:sp>
        <p:nvSpPr>
          <p:cNvPr id="34" name="Retângulo 33"/>
          <p:cNvSpPr/>
          <p:nvPr/>
        </p:nvSpPr>
        <p:spPr>
          <a:xfrm>
            <a:off x="2094015" y="4310361"/>
            <a:ext cx="17341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24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Tecnologia em alimentos funcionais</a:t>
            </a:r>
            <a:endParaRPr lang="pt-BR" sz="1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24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http://tecvent.com.br/wp-content/uploads/2015/03/Ventila%C3%A7%C3%A3o-Industrial-para-Industria-de-Alimentos-800x4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774" y="4687468"/>
            <a:ext cx="1194816" cy="73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6980" y="4851418"/>
            <a:ext cx="1750758" cy="426087"/>
          </a:xfrm>
        </p:spPr>
        <p:txBody>
          <a:bodyPr>
            <a:noAutofit/>
          </a:bodyPr>
          <a:lstStyle/>
          <a:p>
            <a:pPr marL="0" indent="0" algn="ctr" defTabSz="762000">
              <a:lnSpc>
                <a:spcPct val="120000"/>
              </a:lnSpc>
              <a:buNone/>
            </a:pPr>
            <a:r>
              <a:rPr lang="pt-BR" sz="1700" b="1" dirty="0" smtClean="0">
                <a:solidFill>
                  <a:schemeClr val="accent2">
                    <a:lumMod val="50000"/>
                  </a:schemeClr>
                </a:solidFill>
              </a:rPr>
              <a:t>Alimentos</a:t>
            </a:r>
            <a:endParaRPr lang="pt-BR" sz="17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94646" y="3172691"/>
            <a:ext cx="1750758" cy="426087"/>
          </a:xfrm>
        </p:spPr>
        <p:txBody>
          <a:bodyPr>
            <a:noAutofit/>
          </a:bodyPr>
          <a:lstStyle/>
          <a:p>
            <a:pPr marL="0" indent="0" algn="ctr" defTabSz="762000">
              <a:lnSpc>
                <a:spcPct val="120000"/>
              </a:lnSpc>
              <a:buNone/>
            </a:pPr>
            <a:r>
              <a:rPr lang="pt-BR" sz="1700" b="1" dirty="0" smtClean="0">
                <a:solidFill>
                  <a:schemeClr val="accent2">
                    <a:lumMod val="50000"/>
                  </a:schemeClr>
                </a:solidFill>
              </a:rPr>
              <a:t>Agro</a:t>
            </a:r>
            <a:endParaRPr lang="pt-BR" sz="17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2261616" y="5646290"/>
            <a:ext cx="6695666" cy="486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C0C0C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pt-BR" sz="1700" dirty="0" smtClean="0"/>
              <a:t>Agro:</a:t>
            </a:r>
            <a:endParaRPr lang="pt-BR" sz="1700" dirty="0"/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auto">
          <a:xfrm>
            <a:off x="2261616" y="6202312"/>
            <a:ext cx="6695666" cy="486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rgbClr val="C0C0C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pt-BR" sz="1700" dirty="0" smtClean="0"/>
              <a:t>Alimentos:</a:t>
            </a:r>
            <a:endParaRPr lang="pt-BR" sz="1700" dirty="0"/>
          </a:p>
        </p:txBody>
      </p:sp>
      <p:sp>
        <p:nvSpPr>
          <p:cNvPr id="2" name="Retângulo 1"/>
          <p:cNvSpPr/>
          <p:nvPr/>
        </p:nvSpPr>
        <p:spPr>
          <a:xfrm>
            <a:off x="3340704" y="6195821"/>
            <a:ext cx="4859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6363" indent="-106363" algn="just">
              <a:buFont typeface="Arial" panose="020B0604020202020204" pitchFamily="34" charset="0"/>
              <a:buChar char="•"/>
            </a:pPr>
            <a:r>
              <a:rPr lang="pt-BR" sz="1400" dirty="0" smtClean="0"/>
              <a:t>Tendência do aumento da demanda mundial por alimentos;</a:t>
            </a:r>
          </a:p>
          <a:p>
            <a:pPr marL="106363" indent="-106363" algn="just">
              <a:buFont typeface="Arial" panose="020B0604020202020204" pitchFamily="34" charset="0"/>
              <a:buChar char="•"/>
            </a:pPr>
            <a:r>
              <a:rPr lang="pt-BR" sz="1400" dirty="0" smtClean="0"/>
              <a:t>Segmento </a:t>
            </a:r>
            <a:r>
              <a:rPr lang="pt-BR" sz="1400" dirty="0"/>
              <a:t>de maior geração de </a:t>
            </a:r>
            <a:r>
              <a:rPr lang="pt-BR" sz="1400" dirty="0" smtClean="0"/>
              <a:t>empregos no Brasil </a:t>
            </a:r>
            <a:r>
              <a:rPr lang="pt-BR" sz="1000" dirty="0" smtClean="0"/>
              <a:t>(</a:t>
            </a:r>
            <a:r>
              <a:rPr lang="pt-BR" sz="1000" dirty="0" err="1" smtClean="0"/>
              <a:t>Abia</a:t>
            </a:r>
            <a:r>
              <a:rPr lang="pt-BR" sz="1000" dirty="0" smtClean="0"/>
              <a:t> 2012)</a:t>
            </a:r>
            <a:r>
              <a:rPr lang="pt-BR" sz="1400" dirty="0" smtClean="0"/>
              <a:t>;</a:t>
            </a:r>
            <a:endParaRPr lang="pt-BR" sz="1400" dirty="0"/>
          </a:p>
        </p:txBody>
      </p:sp>
      <p:sp>
        <p:nvSpPr>
          <p:cNvPr id="40" name="Retângulo 39"/>
          <p:cNvSpPr/>
          <p:nvPr/>
        </p:nvSpPr>
        <p:spPr>
          <a:xfrm>
            <a:off x="3242084" y="999701"/>
            <a:ext cx="55154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 algn="just">
              <a:buFont typeface="Arial" panose="020B0604020202020204" pitchFamily="34" charset="0"/>
              <a:buChar char="•"/>
            </a:pPr>
            <a:r>
              <a:rPr lang="pt-BR" sz="1400" dirty="0" smtClean="0"/>
              <a:t>Representa </a:t>
            </a:r>
            <a:r>
              <a:rPr lang="pt-BR" sz="1400" dirty="0"/>
              <a:t>22,8% do PIB </a:t>
            </a:r>
            <a:r>
              <a:rPr lang="pt-BR" sz="1000" dirty="0"/>
              <a:t>(FGV-2013</a:t>
            </a:r>
            <a:r>
              <a:rPr lang="pt-BR" sz="1000" dirty="0" smtClean="0"/>
              <a:t>)</a:t>
            </a:r>
            <a:r>
              <a:rPr lang="pt-BR" sz="1400" dirty="0" smtClean="0"/>
              <a:t>;</a:t>
            </a:r>
          </a:p>
          <a:p>
            <a:pPr marL="107950" indent="-107950" algn="just">
              <a:buFont typeface="Arial" panose="020B0604020202020204" pitchFamily="34" charset="0"/>
              <a:buChar char="•"/>
            </a:pPr>
            <a:r>
              <a:rPr lang="pt-BR" sz="1400" dirty="0" smtClean="0"/>
              <a:t>Envolve as cadeias de Insumos, Agropecuária, Agroindústria e Logística.</a:t>
            </a:r>
            <a:endParaRPr lang="pt-BR" sz="1400" dirty="0"/>
          </a:p>
        </p:txBody>
      </p:sp>
      <p:sp>
        <p:nvSpPr>
          <p:cNvPr id="41" name="Retângulo 40"/>
          <p:cNvSpPr/>
          <p:nvPr/>
        </p:nvSpPr>
        <p:spPr>
          <a:xfrm>
            <a:off x="2105962" y="2633084"/>
            <a:ext cx="17341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24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Melhoramento genético animal e vegetal</a:t>
            </a:r>
            <a:endParaRPr lang="pt-BR" sz="1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24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3894577" y="2628090"/>
            <a:ext cx="17341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24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Agricultura</a:t>
            </a:r>
          </a:p>
          <a:p>
            <a:pPr algn="ctr"/>
            <a:r>
              <a:rPr lang="pt-BR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24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precisão</a:t>
            </a:r>
            <a:endParaRPr lang="pt-BR" sz="1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24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3" name="Picture 2" descr="http://www.seteestrelas.com/upload/informacao_tecnica/1272994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63" y="3019199"/>
            <a:ext cx="1060995" cy="796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http://singularityhub.com/wp-content/uploads/2011/03/precision-farm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13" y="2984611"/>
            <a:ext cx="1114425" cy="828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tângulo 44"/>
          <p:cNvSpPr/>
          <p:nvPr/>
        </p:nvSpPr>
        <p:spPr>
          <a:xfrm>
            <a:off x="5597120" y="2655522"/>
            <a:ext cx="17341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24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Medicamentos </a:t>
            </a:r>
          </a:p>
          <a:p>
            <a:pPr algn="ctr"/>
            <a:r>
              <a:rPr lang="pt-BR" sz="1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24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vacinas</a:t>
            </a:r>
          </a:p>
        </p:txBody>
      </p:sp>
      <p:sp>
        <p:nvSpPr>
          <p:cNvPr id="46" name="Retângulo 45"/>
          <p:cNvSpPr/>
          <p:nvPr/>
        </p:nvSpPr>
        <p:spPr>
          <a:xfrm>
            <a:off x="7210834" y="2664666"/>
            <a:ext cx="17341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24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Mudanças</a:t>
            </a:r>
          </a:p>
          <a:p>
            <a:pPr algn="ctr"/>
            <a:r>
              <a:rPr lang="pt-BR" sz="1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24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climáticas</a:t>
            </a:r>
          </a:p>
        </p:txBody>
      </p:sp>
      <p:pic>
        <p:nvPicPr>
          <p:cNvPr id="47" name="Picture 6" descr="http://www.petshopmagazine.com.br/wp-content/uploads/2012/11/remedios-1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790" y="3041392"/>
            <a:ext cx="1049274" cy="72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http://4.bp.blogspot.com/-jWl7QPi3I3w/TgUGQNMssXI/AAAAAAAAAxo/z4p0B0BiDP8/s1600/Agriculture-clima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66" y="2956473"/>
            <a:ext cx="906254" cy="871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tângulo 48"/>
          <p:cNvSpPr/>
          <p:nvPr/>
        </p:nvSpPr>
        <p:spPr>
          <a:xfrm>
            <a:off x="249744" y="2184471"/>
            <a:ext cx="8707538" cy="35086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defTabSz="762000">
              <a:lnSpc>
                <a:spcPct val="120000"/>
              </a:lnSpc>
              <a:spcBef>
                <a:spcPct val="20000"/>
              </a:spcBef>
            </a:pPr>
            <a:r>
              <a:rPr lang="pt-BR" sz="1400" b="1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Calibri"/>
                <a:cs typeface="Calibri"/>
              </a:rPr>
              <a:t>O Departamento de Agronegócio e Alimentos identifica a necessidade de apoio preferencial aos seguintes segmentos:</a:t>
            </a:r>
            <a:endParaRPr lang="pt-BR" sz="1400" b="1" dirty="0">
              <a:solidFill>
                <a:schemeClr val="accent6">
                  <a:lumMod val="90000"/>
                  <a:lumOff val="1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0" name="Retângulo 49"/>
          <p:cNvSpPr/>
          <p:nvPr/>
        </p:nvSpPr>
        <p:spPr>
          <a:xfrm>
            <a:off x="3846615" y="4307313"/>
            <a:ext cx="22890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24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Alimentos de maior </a:t>
            </a:r>
            <a:r>
              <a:rPr lang="pt-BR" sz="1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24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valor </a:t>
            </a:r>
            <a:r>
              <a:rPr lang="pt-BR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24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agregado</a:t>
            </a:r>
            <a:endParaRPr lang="pt-BR" sz="1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24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5" name="Picture 2" descr="http://qivoce.com/wp-content/uploads/2012/09/Capacita%C3%A7%C3%A3o-em-Fitoterapia-e-Alimentos-Funcionais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0" b="8012"/>
          <a:stretch/>
        </p:blipFill>
        <p:spPr bwMode="auto">
          <a:xfrm>
            <a:off x="4496647" y="4659511"/>
            <a:ext cx="921715" cy="77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bcfarma.org.br/noticias/img/alimentos-funcionai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005" y="4677840"/>
            <a:ext cx="1131021" cy="75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tângulo 55"/>
          <p:cNvSpPr/>
          <p:nvPr/>
        </p:nvSpPr>
        <p:spPr>
          <a:xfrm>
            <a:off x="5381787" y="4683039"/>
            <a:ext cx="11445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24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Saudáveis</a:t>
            </a:r>
            <a:endParaRPr lang="pt-BR" sz="1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24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Retângulo 56"/>
          <p:cNvSpPr/>
          <p:nvPr/>
        </p:nvSpPr>
        <p:spPr>
          <a:xfrm>
            <a:off x="5387883" y="4917735"/>
            <a:ext cx="11445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24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Biotecnologia</a:t>
            </a:r>
            <a:endParaRPr lang="pt-BR" sz="1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24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Retângulo 57"/>
          <p:cNvSpPr/>
          <p:nvPr/>
        </p:nvSpPr>
        <p:spPr>
          <a:xfrm>
            <a:off x="5384835" y="5161575"/>
            <a:ext cx="12537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24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Nanotecnologia</a:t>
            </a:r>
            <a:endParaRPr lang="pt-BR" sz="1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24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Retângulo 58"/>
          <p:cNvSpPr/>
          <p:nvPr/>
        </p:nvSpPr>
        <p:spPr>
          <a:xfrm>
            <a:off x="3341145" y="5634989"/>
            <a:ext cx="53462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6363" indent="-106363" algn="just">
              <a:buFont typeface="Arial" panose="020B0604020202020204" pitchFamily="34" charset="0"/>
              <a:buChar char="•"/>
            </a:pPr>
            <a:r>
              <a:rPr lang="pt-BR" sz="1400" dirty="0"/>
              <a:t>Potencial de competitividade das empresas </a:t>
            </a:r>
            <a:r>
              <a:rPr lang="pt-BR" sz="1400" dirty="0" smtClean="0"/>
              <a:t>nacionais;</a:t>
            </a:r>
          </a:p>
          <a:p>
            <a:pPr marL="106363" indent="-106363" algn="just">
              <a:buFont typeface="Arial" panose="020B0604020202020204" pitchFamily="34" charset="0"/>
              <a:buChar char="•"/>
            </a:pPr>
            <a:r>
              <a:rPr lang="pt-BR" sz="1400" dirty="0" smtClean="0"/>
              <a:t>Aumento da produtividade com a incorporação de novas tecnologias.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4963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1452" y="59309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/>
          </a:p>
        </p:txBody>
      </p:sp>
      <p:sp>
        <p:nvSpPr>
          <p:cNvPr id="7" name="Título 3"/>
          <p:cNvSpPr txBox="1">
            <a:spLocks/>
          </p:cNvSpPr>
          <p:nvPr/>
        </p:nvSpPr>
        <p:spPr>
          <a:xfrm>
            <a:off x="546100" y="112191"/>
            <a:ext cx="8229600" cy="780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Tahoma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dirty="0" smtClean="0"/>
              <a:t>Agricultura Familiar no Nordeste</a:t>
            </a:r>
            <a:endParaRPr lang="pt-BR" sz="2800" b="1" dirty="0"/>
          </a:p>
        </p:txBody>
      </p:sp>
      <p:sp>
        <p:nvSpPr>
          <p:cNvPr id="10" name="Espaço Reservado para Conteúdo 2"/>
          <p:cNvSpPr>
            <a:spLocks noGrp="1"/>
          </p:cNvSpPr>
          <p:nvPr>
            <p:ph idx="1"/>
          </p:nvPr>
        </p:nvSpPr>
        <p:spPr>
          <a:xfrm>
            <a:off x="571498" y="1796595"/>
            <a:ext cx="8216902" cy="1351077"/>
          </a:xfrm>
        </p:spPr>
        <p:txBody>
          <a:bodyPr>
            <a:noAutofit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pt-BR" sz="1600" b="1" dirty="0">
                <a:solidFill>
                  <a:schemeClr val="accent2">
                    <a:lumMod val="50000"/>
                  </a:schemeClr>
                </a:solidFill>
              </a:rPr>
              <a:t>Principal Problema:</a:t>
            </a:r>
          </a:p>
          <a:p>
            <a:pPr algn="just">
              <a:spcAft>
                <a:spcPts val="1200"/>
              </a:spcAft>
            </a:pPr>
            <a:r>
              <a:rPr lang="pt-BR" sz="1600" dirty="0">
                <a:solidFill>
                  <a:schemeClr val="accent2">
                    <a:lumMod val="50000"/>
                  </a:schemeClr>
                </a:solidFill>
              </a:rPr>
              <a:t>Pequenos produtores no Nordeste possuem baixa capacidade de produção e de absorção de tecnologias, que são normalmente desenvolvidas para o Centro-Sul e/ou para os grandes </a:t>
            </a:r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produtores.</a:t>
            </a:r>
          </a:p>
          <a:p>
            <a:pPr algn="just">
              <a:spcAft>
                <a:spcPts val="1200"/>
              </a:spcAft>
            </a:pPr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Atraso tecnológico é um dos principais </a:t>
            </a:r>
            <a:r>
              <a:rPr lang="pt-BR" sz="1400" dirty="0" smtClean="0">
                <a:solidFill>
                  <a:schemeClr val="accent2">
                    <a:lumMod val="50000"/>
                  </a:schemeClr>
                </a:solidFill>
              </a:rPr>
              <a:t>entraves para o desenvolvimento da agricultura da região</a:t>
            </a:r>
            <a:endParaRPr lang="pt-BR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35280" y="1085659"/>
            <a:ext cx="8549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 algn="just">
              <a:spcBef>
                <a:spcPct val="20000"/>
              </a:spcBef>
              <a:spcAft>
                <a:spcPts val="1200"/>
              </a:spcAft>
            </a:pPr>
            <a:r>
              <a:rPr lang="pt-BR" sz="1600" dirty="0">
                <a:solidFill>
                  <a:schemeClr val="accent2">
                    <a:lumMod val="50000"/>
                  </a:schemeClr>
                </a:solidFill>
                <a:latin typeface="Tahoma"/>
              </a:rPr>
              <a:t>Total de 4.367.902 estabelecimentos de agricultura familiar(84% do total), 12,3 milhões de pessoas envolvidas; mais da metade no Nordeste (2.187.295 estabelecimentos)</a:t>
            </a:r>
          </a:p>
        </p:txBody>
      </p:sp>
      <p:sp>
        <p:nvSpPr>
          <p:cNvPr id="4" name="Retângulo 3"/>
          <p:cNvSpPr/>
          <p:nvPr/>
        </p:nvSpPr>
        <p:spPr>
          <a:xfrm>
            <a:off x="1765300" y="4209043"/>
            <a:ext cx="7112000" cy="95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algn="just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  <a:latin typeface="Tahoma"/>
              </a:rPr>
              <a:t>Pauperização </a:t>
            </a:r>
            <a:r>
              <a:rPr lang="pt-BR" sz="1600" dirty="0">
                <a:solidFill>
                  <a:schemeClr val="accent2">
                    <a:lumMod val="50000"/>
                  </a:schemeClr>
                </a:solidFill>
                <a:latin typeface="Tahoma"/>
              </a:rPr>
              <a:t>e exclusão dos pequenos produtores rurais do processo de desenvolvimento rural e econômico;</a:t>
            </a:r>
          </a:p>
          <a:p>
            <a:pPr marL="342900" lvl="1" indent="-342900" algn="just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pt-BR" sz="1600" dirty="0">
                <a:solidFill>
                  <a:schemeClr val="accent2">
                    <a:lumMod val="50000"/>
                  </a:schemeClr>
                </a:solidFill>
                <a:latin typeface="Tahoma"/>
              </a:rPr>
              <a:t>Abismo estrutural entre grandes e pequenos produtores</a:t>
            </a:r>
          </a:p>
        </p:txBody>
      </p:sp>
      <p:pic>
        <p:nvPicPr>
          <p:cNvPr id="1026" name="Picture 2" descr="Resultado de imagem para seta cur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37" y="3871059"/>
            <a:ext cx="540775" cy="67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de cantos arredondados 5"/>
          <p:cNvSpPr/>
          <p:nvPr/>
        </p:nvSpPr>
        <p:spPr>
          <a:xfrm>
            <a:off x="1689613" y="4150828"/>
            <a:ext cx="7390887" cy="1073617"/>
          </a:xfrm>
          <a:prstGeom prst="roundRect">
            <a:avLst/>
          </a:prstGeom>
          <a:noFill/>
          <a:ln w="28575">
            <a:solidFill>
              <a:srgbClr val="DD4F05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878277" y="3812274"/>
            <a:ext cx="18822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just">
              <a:spcBef>
                <a:spcPct val="20000"/>
              </a:spcBef>
              <a:spcAft>
                <a:spcPts val="600"/>
              </a:spcAft>
            </a:pPr>
            <a:r>
              <a:rPr lang="pt-BR" sz="1600" b="1" dirty="0">
                <a:solidFill>
                  <a:schemeClr val="accent2">
                    <a:lumMod val="50000"/>
                  </a:schemeClr>
                </a:solidFill>
                <a:latin typeface="Tahoma"/>
              </a:rPr>
              <a:t>Como resultado:</a:t>
            </a:r>
          </a:p>
        </p:txBody>
      </p:sp>
    </p:spTree>
    <p:extLst>
      <p:ext uri="{BB962C8B-B14F-4D97-AF65-F5344CB8AC3E}">
        <p14:creationId xmlns:p14="http://schemas.microsoft.com/office/powerpoint/2010/main" val="155964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725079" y="1097523"/>
            <a:ext cx="7719843" cy="737521"/>
          </a:xfrm>
          <a:prstGeom prst="rect">
            <a:avLst/>
          </a:prstGeom>
          <a:gradFill>
            <a:gsLst>
              <a:gs pos="496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</a:gra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451427" y="1954144"/>
            <a:ext cx="8280000" cy="1739034"/>
          </a:xfrm>
          <a:prstGeom prst="rect">
            <a:avLst/>
          </a:prstGeom>
          <a:noFill/>
          <a:ln w="22225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9900" y="100756"/>
            <a:ext cx="8229600" cy="709714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>Desafios Tecnológicos – Principais Características</a:t>
            </a:r>
            <a:endParaRPr lang="pt-BR" b="1" dirty="0"/>
          </a:p>
        </p:txBody>
      </p:sp>
      <p:sp>
        <p:nvSpPr>
          <p:cNvPr id="7" name="Espaço Reservado para Texto 2"/>
          <p:cNvSpPr txBox="1">
            <a:spLocks/>
          </p:cNvSpPr>
          <p:nvPr/>
        </p:nvSpPr>
        <p:spPr>
          <a:xfrm>
            <a:off x="476828" y="2076845"/>
            <a:ext cx="8204201" cy="158852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pt-BR" sz="1550" dirty="0" smtClean="0">
                <a:solidFill>
                  <a:schemeClr val="accent2">
                    <a:lumMod val="50000"/>
                  </a:schemeClr>
                </a:solidFill>
              </a:rPr>
              <a:t>Instrumento </a:t>
            </a:r>
            <a:r>
              <a:rPr lang="pt-BR" sz="1550" dirty="0">
                <a:solidFill>
                  <a:schemeClr val="accent2">
                    <a:lumMod val="50000"/>
                  </a:schemeClr>
                </a:solidFill>
              </a:rPr>
              <a:t>usado há vários séculos para a solução de problemas </a:t>
            </a:r>
            <a:r>
              <a:rPr lang="pt-BR" sz="1550" dirty="0" smtClean="0">
                <a:solidFill>
                  <a:schemeClr val="accent2">
                    <a:lumMod val="50000"/>
                  </a:schemeClr>
                </a:solidFill>
              </a:rPr>
              <a:t>técnicos;</a:t>
            </a:r>
            <a:endParaRPr lang="pt-BR" sz="1550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spcAft>
                <a:spcPts val="1200"/>
              </a:spcAft>
            </a:pPr>
            <a:r>
              <a:rPr lang="pt-BR" sz="1550" dirty="0" smtClean="0">
                <a:solidFill>
                  <a:schemeClr val="accent2">
                    <a:lumMod val="50000"/>
                  </a:schemeClr>
                </a:solidFill>
              </a:rPr>
              <a:t>Prêmio </a:t>
            </a:r>
            <a:r>
              <a:rPr lang="pt-BR" sz="1550" dirty="0">
                <a:solidFill>
                  <a:schemeClr val="accent2">
                    <a:lumMod val="50000"/>
                  </a:schemeClr>
                </a:solidFill>
              </a:rPr>
              <a:t>é dado apenas àquele que atingir os objetivos </a:t>
            </a:r>
            <a:r>
              <a:rPr lang="pt-BR" sz="1550" dirty="0" smtClean="0">
                <a:solidFill>
                  <a:schemeClr val="accent2">
                    <a:lumMod val="50000"/>
                  </a:schemeClr>
                </a:solidFill>
              </a:rPr>
              <a:t>especificados;</a:t>
            </a:r>
            <a:endParaRPr lang="pt-BR" sz="1550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spcAft>
                <a:spcPts val="1200"/>
              </a:spcAft>
            </a:pPr>
            <a:r>
              <a:rPr lang="pt-BR" sz="1550" dirty="0">
                <a:solidFill>
                  <a:schemeClr val="accent2">
                    <a:lumMod val="50000"/>
                  </a:schemeClr>
                </a:solidFill>
              </a:rPr>
              <a:t>Normalmente aberto a qualquer indivíduo ou grupo, incentivando a formação de parceria entre os agentes </a:t>
            </a:r>
            <a:r>
              <a:rPr lang="pt-BR" sz="1550" dirty="0" smtClean="0">
                <a:solidFill>
                  <a:schemeClr val="accent2">
                    <a:lumMod val="50000"/>
                  </a:schemeClr>
                </a:solidFill>
              </a:rPr>
              <a:t>econômicos.</a:t>
            </a:r>
            <a:endParaRPr lang="pt-BR" sz="155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1452" y="6038850"/>
            <a:ext cx="9144000" cy="81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/>
          </a:p>
        </p:txBody>
      </p:sp>
      <p:sp>
        <p:nvSpPr>
          <p:cNvPr id="9" name="Espaço Reservado para Texto 2"/>
          <p:cNvSpPr txBox="1">
            <a:spLocks/>
          </p:cNvSpPr>
          <p:nvPr/>
        </p:nvSpPr>
        <p:spPr>
          <a:xfrm>
            <a:off x="2347540" y="4268995"/>
            <a:ext cx="4478643" cy="39645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pt-BR" sz="1400" b="1" dirty="0" smtClean="0">
                <a:solidFill>
                  <a:schemeClr val="accent2">
                    <a:lumMod val="50000"/>
                  </a:schemeClr>
                </a:solidFill>
              </a:rPr>
              <a:t>Percentual de Gastos por Tipo de Prêmio (EUA)</a:t>
            </a:r>
            <a:endParaRPr lang="pt-BR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625771" y="4571999"/>
            <a:ext cx="5876636" cy="21042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641928" y="3867784"/>
            <a:ext cx="7891895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pt-BR" sz="1600" u="sng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Mudança de perfil de reconhecimento para indução nos últimos </a:t>
            </a:r>
            <a:r>
              <a:rPr lang="pt-BR" sz="1600" u="sng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anos</a:t>
            </a:r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pt-BR" sz="1600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62401" y="1148209"/>
            <a:ext cx="77079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spcAft>
                <a:spcPts val="1200"/>
              </a:spcAft>
            </a:pPr>
            <a:r>
              <a:rPr lang="pt-BR" sz="1600" u="sng" dirty="0">
                <a:solidFill>
                  <a:schemeClr val="accent2">
                    <a:lumMod val="50000"/>
                  </a:schemeClr>
                </a:solidFill>
                <a:latin typeface="Tahoma"/>
              </a:rPr>
              <a:t>Desafio Tecnológicos</a:t>
            </a:r>
            <a:r>
              <a:rPr lang="pt-BR" sz="1600" dirty="0">
                <a:solidFill>
                  <a:schemeClr val="accent2">
                    <a:lumMod val="50000"/>
                  </a:schemeClr>
                </a:solidFill>
                <a:latin typeface="Tahoma"/>
              </a:rPr>
              <a:t>: Prêmio de indução que visa estimular projetos inovadores e a geração de </a:t>
            </a:r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  <a:latin typeface="Tahoma"/>
              </a:rPr>
              <a:t>externalidades </a:t>
            </a:r>
            <a:endParaRPr lang="pt-BR" sz="1600" dirty="0">
              <a:solidFill>
                <a:schemeClr val="accent2">
                  <a:lumMod val="50000"/>
                </a:schemeClr>
              </a:solidFill>
              <a:latin typeface="Tahoma"/>
            </a:endParaRPr>
          </a:p>
        </p:txBody>
      </p:sp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2765003"/>
              </p:ext>
            </p:extLst>
          </p:nvPr>
        </p:nvGraphicFramePr>
        <p:xfrm>
          <a:off x="1625771" y="4554537"/>
          <a:ext cx="5800725" cy="22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595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1452" y="5930900"/>
            <a:ext cx="9144000" cy="927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/>
          </a:p>
        </p:txBody>
      </p:sp>
      <p:sp>
        <p:nvSpPr>
          <p:cNvPr id="7" name="Título 3"/>
          <p:cNvSpPr txBox="1">
            <a:spLocks/>
          </p:cNvSpPr>
          <p:nvPr/>
        </p:nvSpPr>
        <p:spPr>
          <a:xfrm>
            <a:off x="85725" y="112191"/>
            <a:ext cx="8955222" cy="7806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Tahoma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Desafios Tecnológicos </a:t>
            </a:r>
          </a:p>
          <a:p>
            <a:pPr algn="ctr">
              <a:defRPr/>
            </a:pPr>
            <a:r>
              <a:rPr lang="pt-BR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Proposta de Atuação da Finep</a:t>
            </a:r>
            <a:endParaRPr lang="pt-BR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31897" y="1394609"/>
            <a:ext cx="7946177" cy="36462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Exemplos de possíveis problemas a serem endereçados: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446929" y="4597901"/>
            <a:ext cx="2663027" cy="40108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just">
              <a:spcBef>
                <a:spcPct val="20000"/>
              </a:spcBef>
              <a:spcAft>
                <a:spcPts val="600"/>
              </a:spcAft>
            </a:pPr>
            <a:r>
              <a:rPr lang="pt-BR" sz="1600" b="1" dirty="0" smtClean="0">
                <a:solidFill>
                  <a:schemeClr val="accent2">
                    <a:lumMod val="50000"/>
                  </a:schemeClr>
                </a:solidFill>
                <a:latin typeface="Tahoma"/>
              </a:rPr>
              <a:t>Agricultura Familiar no Nordeste</a:t>
            </a:r>
            <a:endParaRPr lang="pt-BR" sz="1600" b="1" dirty="0">
              <a:solidFill>
                <a:schemeClr val="accent2">
                  <a:lumMod val="50000"/>
                </a:schemeClr>
              </a:solidFill>
              <a:latin typeface="Tahoma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3341672" y="3524703"/>
            <a:ext cx="5528923" cy="269829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Soluções para conectividade de baixo custo para o meio rural;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Tecnologias de manejo;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Tecnologias para manutenção dos nutrientes;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Tecnologias para retenção de água;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Geração de energia a partir do reaproveitamento de resíduos.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3259491" y="3433685"/>
            <a:ext cx="5693289" cy="2880334"/>
          </a:xfrm>
          <a:prstGeom prst="rect">
            <a:avLst/>
          </a:prstGeom>
          <a:noFill/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374514" y="4321952"/>
            <a:ext cx="2807858" cy="952984"/>
          </a:xfrm>
          <a:prstGeom prst="rect">
            <a:avLst/>
          </a:prstGeom>
          <a:noFill/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31897" y="2215893"/>
            <a:ext cx="7850078" cy="708282"/>
          </a:xfrm>
          <a:prstGeom prst="rect">
            <a:avLst/>
          </a:prstGeom>
          <a:noFill/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64567" y="2449049"/>
            <a:ext cx="7421453" cy="36462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just">
              <a:spcBef>
                <a:spcPct val="20000"/>
              </a:spcBef>
              <a:spcAft>
                <a:spcPts val="600"/>
              </a:spcAft>
            </a:pPr>
            <a:r>
              <a:rPr lang="pt-BR" sz="1600" b="1" dirty="0" err="1" smtClean="0">
                <a:solidFill>
                  <a:schemeClr val="accent2">
                    <a:lumMod val="50000"/>
                  </a:schemeClr>
                </a:solidFill>
                <a:latin typeface="Tahoma"/>
              </a:rPr>
              <a:t>Biodefensivos</a:t>
            </a:r>
            <a:r>
              <a:rPr lang="pt-BR" sz="1600" b="1" dirty="0" smtClean="0">
                <a:solidFill>
                  <a:schemeClr val="accent2">
                    <a:lumMod val="50000"/>
                  </a:schemeClr>
                </a:solidFill>
                <a:latin typeface="Tahoma"/>
              </a:rPr>
              <a:t> / Biogás: aproveitamento de resíduos</a:t>
            </a:r>
            <a:endParaRPr lang="pt-BR" sz="1600" b="1" dirty="0">
              <a:solidFill>
                <a:schemeClr val="accent2">
                  <a:lumMod val="50000"/>
                </a:schemeClr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3625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451" y="484936"/>
            <a:ext cx="8791574" cy="1937202"/>
          </a:xfrm>
        </p:spPr>
        <p:txBody>
          <a:bodyPr/>
          <a:lstStyle/>
          <a:p>
            <a:pPr marR="1349375">
              <a:lnSpc>
                <a:spcPct val="115000"/>
              </a:lnSpc>
              <a:spcAft>
                <a:spcPts val="0"/>
              </a:spcAft>
            </a:pPr>
            <a:r>
              <a:rPr lang="pt-BR" sz="2600" b="1" dirty="0">
                <a:solidFill>
                  <a:schemeClr val="accent6"/>
                </a:solidFill>
                <a:ea typeface="Calibri"/>
                <a:cs typeface="Times New Roman"/>
              </a:rPr>
              <a:t>Novos </a:t>
            </a:r>
            <a:r>
              <a:rPr lang="pt-BR" sz="2600" b="1" dirty="0" smtClean="0">
                <a:solidFill>
                  <a:schemeClr val="accent6"/>
                </a:solidFill>
                <a:ea typeface="Calibri"/>
                <a:cs typeface="Times New Roman"/>
              </a:rPr>
              <a:t>Programas e Editais em Andamento</a:t>
            </a:r>
            <a:endParaRPr lang="pt-BR" sz="2600" dirty="0">
              <a:solidFill>
                <a:schemeClr val="accent6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671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/>
          </p:cNvSpPr>
          <p:nvPr/>
        </p:nvSpPr>
        <p:spPr bwMode="auto">
          <a:xfrm>
            <a:off x="155574" y="-5946"/>
            <a:ext cx="8988425" cy="88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accent1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2500" b="1" dirty="0" err="1" smtClean="0">
                <a:cs typeface="+mj-cs"/>
                <a:sym typeface="Helvetica" charset="0"/>
              </a:rPr>
              <a:t>Finep</a:t>
            </a:r>
            <a:r>
              <a:rPr lang="en-US" sz="2500" dirty="0" smtClean="0">
                <a:solidFill>
                  <a:srgbClr val="DD4F0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" charset="0"/>
              </a:rPr>
              <a:t> </a:t>
            </a:r>
            <a:r>
              <a:rPr lang="en-US" sz="2500" b="1" dirty="0" smtClean="0">
                <a:cs typeface="+mj-cs"/>
                <a:sym typeface="Helvetica" charset="0"/>
              </a:rPr>
              <a:t>Startup e Start Up </a:t>
            </a:r>
            <a:r>
              <a:rPr lang="en-US" sz="2500" b="1" dirty="0" err="1" smtClean="0">
                <a:cs typeface="+mj-cs"/>
                <a:sym typeface="Helvetica" charset="0"/>
              </a:rPr>
              <a:t>Brasil</a:t>
            </a:r>
            <a:endParaRPr lang="en-US" sz="2500" b="1" dirty="0">
              <a:cs typeface="+mj-cs"/>
              <a:sym typeface="Helvetica" charset="0"/>
            </a:endParaRPr>
          </a:p>
        </p:txBody>
      </p:sp>
      <p:sp>
        <p:nvSpPr>
          <p:cNvPr id="84" name="AutoShape 16" descr="Anjos do Brasil_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AutoShape 18" descr="Anjos do Brasil_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0325" y="881513"/>
            <a:ext cx="8786545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Fortalecer o Sistema de Nacional de Ciência, Tecnologia e </a:t>
            </a:r>
            <a:r>
              <a:rPr lang="pt-BR" dirty="0" smtClean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Inovação.</a:t>
            </a:r>
            <a:endParaRPr lang="pt-BR" dirty="0">
              <a:ln w="11430"/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Apoiar empresas brasileiras nascentes de base tecnológica, que possuam papel fundamental </a:t>
            </a:r>
            <a:r>
              <a:rPr lang="pt-BR" dirty="0" smtClean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desenvolvimento e na </a:t>
            </a:r>
            <a:r>
              <a:rPr lang="pt-BR" dirty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introdução de novas tecnologias e modelos de negócios no </a:t>
            </a:r>
            <a:r>
              <a:rPr lang="pt-BR" dirty="0" smtClean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mercado</a:t>
            </a:r>
            <a:r>
              <a:rPr lang="pt-BR" dirty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Disponibilizar recursos financeiros para que startups com alto potencial de crescimento e retorno possam enfrentar com sucesso os principais desafios de seus estágios iniciais de desenvolvimento, contribuindo para a criação de empregos qualificados e geração de renda para o </a:t>
            </a:r>
            <a:r>
              <a:rPr lang="pt-BR" dirty="0" smtClean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País. </a:t>
            </a:r>
            <a:endParaRPr lang="pt-BR" dirty="0">
              <a:ln w="11430"/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Promover o crescimento do mercado de capital semente no Brasil, compartilhando com os investidores privados os riscos associados ao investimento em empresas nascentes de base tecnológica.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 smtClean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Edital MCTIC Start </a:t>
            </a:r>
            <a:r>
              <a:rPr lang="pt-BR" dirty="0" err="1" smtClean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pt-BR" dirty="0" smtClean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Aceleradora, Bolsas DT, Pesquisador Visitante.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 smtClean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Edital FINEP Start </a:t>
            </a:r>
            <a:r>
              <a:rPr lang="pt-BR" dirty="0" err="1" smtClean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pt-BR" dirty="0" smtClean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pt-BR" dirty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pt-BR" dirty="0" smtClean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Aporte de Capital.</a:t>
            </a:r>
            <a:endParaRPr lang="pt-BR" dirty="0">
              <a:ln w="11430"/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59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ângulo 45"/>
          <p:cNvSpPr/>
          <p:nvPr/>
        </p:nvSpPr>
        <p:spPr>
          <a:xfrm flipV="1">
            <a:off x="-6388" y="6833654"/>
            <a:ext cx="9150388" cy="4571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black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223" y="137556"/>
            <a:ext cx="8877892" cy="74084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3100" b="1" dirty="0" err="1" smtClean="0">
                <a:sym typeface="Helvetica" charset="0"/>
              </a:rPr>
              <a:t>Finep</a:t>
            </a:r>
            <a:r>
              <a:rPr lang="en-US" sz="3100" dirty="0" smtClean="0">
                <a:solidFill>
                  <a:srgbClr val="DD4F0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" charset="0"/>
              </a:rPr>
              <a:t> </a:t>
            </a:r>
            <a:r>
              <a:rPr lang="en-US" sz="3100" b="1" dirty="0" err="1">
                <a:sym typeface="Helvetica" charset="0"/>
              </a:rPr>
              <a:t>Conecta</a:t>
            </a:r>
            <a:r>
              <a:rPr lang="en-US" sz="3600" b="1" dirty="0">
                <a:sym typeface="Helvetica" charset="0"/>
              </a:rPr>
              <a:t/>
            </a:r>
            <a:br>
              <a:rPr lang="en-US" sz="3600" b="1" dirty="0">
                <a:sym typeface="Helvetica" charset="0"/>
              </a:rPr>
            </a:br>
            <a:endParaRPr lang="pt-BR" sz="2200" b="1" dirty="0">
              <a:ln w="11430"/>
              <a:solidFill>
                <a:srgbClr val="00505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335995" y="1001647"/>
            <a:ext cx="8342416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pt-BR" b="1" dirty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Levar o conhecimento gerado nas </a:t>
            </a:r>
            <a:r>
              <a:rPr lang="pt-BR" b="1" dirty="0" err="1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ICTs</a:t>
            </a:r>
            <a:r>
              <a:rPr lang="pt-BR" b="1" dirty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Universidades para as </a:t>
            </a:r>
            <a:r>
              <a:rPr lang="pt-BR" b="1" dirty="0" smtClean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Empresas.</a:t>
            </a:r>
          </a:p>
          <a:p>
            <a:pPr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pt-BR" b="1" dirty="0" smtClean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Estimular a </a:t>
            </a:r>
            <a:r>
              <a:rPr lang="pt-BR" b="1" dirty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Cooperação </a:t>
            </a:r>
            <a:r>
              <a:rPr lang="pt-BR" b="1" dirty="0" smtClean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ICT-Empresa.</a:t>
            </a:r>
          </a:p>
          <a:p>
            <a:pPr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pt-BR" b="1" dirty="0" smtClean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Promover </a:t>
            </a:r>
            <a:r>
              <a:rPr lang="pt-BR" b="1" dirty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maior alinhamento dos objetivos da Ciência Nacional às demandas </a:t>
            </a:r>
            <a:r>
              <a:rPr lang="pt-BR" b="1" dirty="0" smtClean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empresariais.</a:t>
            </a:r>
            <a:endParaRPr lang="pt-BR" b="1" dirty="0">
              <a:ln w="11430"/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2857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pt-BR" b="1" dirty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Elevar os dispêndios em P&amp;D e incentivar projetos de maior risco </a:t>
            </a:r>
            <a:r>
              <a:rPr lang="pt-BR" b="1" dirty="0" smtClean="0">
                <a:ln w="11430"/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tecnológico.</a:t>
            </a:r>
            <a:endParaRPr lang="pt-BR" b="1" dirty="0">
              <a:ln w="11430"/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90200" y="3554406"/>
            <a:ext cx="7200000" cy="1639901"/>
          </a:xfrm>
          <a:prstGeom prst="rect">
            <a:avLst/>
          </a:prstGeom>
          <a:gradFill>
            <a:gsLst>
              <a:gs pos="0">
                <a:srgbClr val="00FF00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0800000" scaled="0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sp>
        <p:nvSpPr>
          <p:cNvPr id="233" name="CaixaDeTexto 11"/>
          <p:cNvSpPr txBox="1"/>
          <p:nvPr/>
        </p:nvSpPr>
        <p:spPr bwMode="auto">
          <a:xfrm rot="5400000">
            <a:off x="861993" y="5257205"/>
            <a:ext cx="553011" cy="1296061"/>
          </a:xfrm>
          <a:prstGeom prst="rect">
            <a:avLst/>
          </a:prstGeom>
          <a:noFill/>
          <a:ln>
            <a:noFill/>
          </a:ln>
        </p:spPr>
        <p:txBody>
          <a:bodyPr vert="vert270">
            <a:spAutoFit/>
          </a:bodyPr>
          <a:lstStyle/>
          <a:p>
            <a:pPr algn="ctr" defTabSz="457200">
              <a:defRPr/>
            </a:pPr>
            <a:r>
              <a:rPr lang="pt-BR" sz="1400" b="1" dirty="0" smtClean="0">
                <a:solidFill>
                  <a:srgbClr val="005051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Pesquisa Básica</a:t>
            </a:r>
            <a:endParaRPr lang="pt-BR" sz="1400" b="1" dirty="0">
              <a:solidFill>
                <a:srgbClr val="005051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4" name="Conector de seta reta 17"/>
          <p:cNvCxnSpPr/>
          <p:nvPr/>
        </p:nvCxnSpPr>
        <p:spPr bwMode="auto">
          <a:xfrm flipH="1">
            <a:off x="490137" y="5570197"/>
            <a:ext cx="1368425" cy="0"/>
          </a:xfrm>
          <a:prstGeom prst="straightConnector1">
            <a:avLst/>
          </a:prstGeom>
          <a:ln w="28575" cap="sq">
            <a:solidFill>
              <a:schemeClr val="accent6">
                <a:lumMod val="75000"/>
              </a:schemeClr>
            </a:solidFill>
            <a:prstDash val="solid"/>
            <a:miter lim="800000"/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Conector de seta reta 17"/>
          <p:cNvCxnSpPr/>
          <p:nvPr/>
        </p:nvCxnSpPr>
        <p:spPr bwMode="auto">
          <a:xfrm flipH="1">
            <a:off x="1787125" y="5570197"/>
            <a:ext cx="2195512" cy="0"/>
          </a:xfrm>
          <a:prstGeom prst="straightConnector1">
            <a:avLst/>
          </a:prstGeom>
          <a:ln w="28575" cap="sq">
            <a:solidFill>
              <a:schemeClr val="accent5">
                <a:lumMod val="75000"/>
              </a:schemeClr>
            </a:solidFill>
            <a:prstDash val="solid"/>
            <a:miter lim="800000"/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CaixaDeTexto 11"/>
          <p:cNvSpPr txBox="1"/>
          <p:nvPr/>
        </p:nvSpPr>
        <p:spPr bwMode="auto">
          <a:xfrm rot="5400000">
            <a:off x="2637972" y="4861186"/>
            <a:ext cx="400110" cy="2088098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defTabSz="457200">
              <a:defRPr/>
            </a:pPr>
            <a:r>
              <a:rPr lang="pt-BR" sz="1400" b="1" dirty="0">
                <a:solidFill>
                  <a:srgbClr val="005051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Pesquisa Aplicada</a:t>
            </a:r>
          </a:p>
        </p:txBody>
      </p:sp>
      <p:sp>
        <p:nvSpPr>
          <p:cNvPr id="237" name="CaixaDeTexto 11"/>
          <p:cNvSpPr txBox="1"/>
          <p:nvPr/>
        </p:nvSpPr>
        <p:spPr bwMode="auto">
          <a:xfrm rot="5400000">
            <a:off x="4502895" y="5041195"/>
            <a:ext cx="615553" cy="1728080"/>
          </a:xfrm>
          <a:prstGeom prst="rect">
            <a:avLst/>
          </a:prstGeom>
          <a:noFill/>
          <a:ln>
            <a:noFill/>
          </a:ln>
        </p:spPr>
        <p:txBody>
          <a:bodyPr vert="vert270">
            <a:spAutoFit/>
          </a:bodyPr>
          <a:lstStyle/>
          <a:p>
            <a:pPr algn="ctr" defTabSz="457200">
              <a:defRPr/>
            </a:pPr>
            <a:r>
              <a:rPr lang="pt-BR" sz="1400" b="1" dirty="0">
                <a:solidFill>
                  <a:srgbClr val="005051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Desenvolvimento Tecnológico</a:t>
            </a:r>
          </a:p>
        </p:txBody>
      </p:sp>
      <p:sp>
        <p:nvSpPr>
          <p:cNvPr id="238" name="CaixaDeTexto 11"/>
          <p:cNvSpPr txBox="1"/>
          <p:nvPr/>
        </p:nvSpPr>
        <p:spPr bwMode="auto">
          <a:xfrm rot="5400000">
            <a:off x="6414330" y="5041197"/>
            <a:ext cx="830997" cy="1728079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pt-BR" sz="1400" b="1" dirty="0">
                <a:solidFill>
                  <a:srgbClr val="005051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Protótipos e Introdução no Mercado</a:t>
            </a:r>
          </a:p>
        </p:txBody>
      </p:sp>
      <p:cxnSp>
        <p:nvCxnSpPr>
          <p:cNvPr id="239" name="Conector de seta reta 17"/>
          <p:cNvCxnSpPr/>
          <p:nvPr/>
        </p:nvCxnSpPr>
        <p:spPr bwMode="auto">
          <a:xfrm flipH="1">
            <a:off x="3939774" y="5572741"/>
            <a:ext cx="1908000" cy="0"/>
          </a:xfrm>
          <a:prstGeom prst="straightConnector1">
            <a:avLst/>
          </a:prstGeom>
          <a:ln w="28575" cap="sq">
            <a:solidFill>
              <a:schemeClr val="accent3">
                <a:lumMod val="75000"/>
              </a:schemeClr>
            </a:solidFill>
            <a:prstDash val="solid"/>
            <a:miter lim="800000"/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ector de seta reta 17"/>
          <p:cNvCxnSpPr/>
          <p:nvPr/>
        </p:nvCxnSpPr>
        <p:spPr bwMode="auto">
          <a:xfrm flipH="1">
            <a:off x="5789210" y="5572741"/>
            <a:ext cx="1908000" cy="0"/>
          </a:xfrm>
          <a:prstGeom prst="straightConnector1">
            <a:avLst/>
          </a:prstGeom>
          <a:ln w="28575" cap="sq">
            <a:solidFill>
              <a:schemeClr val="accent4"/>
            </a:solidFill>
            <a:prstDash val="solid"/>
            <a:miter lim="800000"/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CaixaDeTexto 31"/>
          <p:cNvSpPr txBox="1">
            <a:spLocks noChangeArrowheads="1"/>
          </p:cNvSpPr>
          <p:nvPr/>
        </p:nvSpPr>
        <p:spPr bwMode="auto">
          <a:xfrm>
            <a:off x="633341" y="5314195"/>
            <a:ext cx="6912324" cy="2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457200" eaLnBrk="1" hangingPunct="1"/>
            <a:r>
              <a:rPr lang="pt-BR" altLang="pt-BR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Technology </a:t>
            </a:r>
            <a:r>
              <a:rPr lang="pt-BR" altLang="pt-BR" sz="1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Readiness</a:t>
            </a:r>
            <a:r>
              <a:rPr lang="pt-BR" altLang="pt-BR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Levels</a:t>
            </a:r>
            <a:r>
              <a:rPr lang="pt-BR" altLang="pt-BR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- TRL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94220" y="5226568"/>
            <a:ext cx="393764" cy="1646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457200"/>
            <a:r>
              <a:rPr lang="pt-BR" sz="1200" dirty="0" smtClean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242" name="CaixaDeTexto 241"/>
          <p:cNvSpPr txBox="1"/>
          <p:nvPr/>
        </p:nvSpPr>
        <p:spPr>
          <a:xfrm>
            <a:off x="1197082" y="5223700"/>
            <a:ext cx="393764" cy="1646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457200"/>
            <a:r>
              <a:rPr lang="pt-BR" sz="1200" dirty="0" smtClean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243" name="CaixaDeTexto 242"/>
          <p:cNvSpPr txBox="1"/>
          <p:nvPr/>
        </p:nvSpPr>
        <p:spPr>
          <a:xfrm>
            <a:off x="2082692" y="5229458"/>
            <a:ext cx="393764" cy="1646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457200"/>
            <a:r>
              <a:rPr lang="pt-BR" sz="1200" dirty="0" smtClean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244" name="CaixaDeTexto 243"/>
          <p:cNvSpPr txBox="1"/>
          <p:nvPr/>
        </p:nvSpPr>
        <p:spPr>
          <a:xfrm>
            <a:off x="2994180" y="5226590"/>
            <a:ext cx="393764" cy="1646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457200"/>
            <a:r>
              <a:rPr lang="pt-BR" sz="1200" dirty="0" smtClean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245" name="CaixaDeTexto 244"/>
          <p:cNvSpPr txBox="1"/>
          <p:nvPr/>
        </p:nvSpPr>
        <p:spPr>
          <a:xfrm>
            <a:off x="3879790" y="5232348"/>
            <a:ext cx="393764" cy="1646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457200"/>
            <a:r>
              <a:rPr lang="pt-BR" sz="1200" dirty="0" smtClean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246" name="CaixaDeTexto 245"/>
          <p:cNvSpPr txBox="1"/>
          <p:nvPr/>
        </p:nvSpPr>
        <p:spPr>
          <a:xfrm>
            <a:off x="4791278" y="5229480"/>
            <a:ext cx="393764" cy="1646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457200"/>
            <a:r>
              <a:rPr lang="pt-BR" sz="1200" dirty="0" smtClean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247" name="CaixaDeTexto 246"/>
          <p:cNvSpPr txBox="1"/>
          <p:nvPr/>
        </p:nvSpPr>
        <p:spPr>
          <a:xfrm>
            <a:off x="5685514" y="5226612"/>
            <a:ext cx="393764" cy="1646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457200"/>
            <a:r>
              <a:rPr lang="pt-BR" sz="1200" dirty="0" smtClean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248" name="CaixaDeTexto 247"/>
          <p:cNvSpPr txBox="1"/>
          <p:nvPr/>
        </p:nvSpPr>
        <p:spPr>
          <a:xfrm>
            <a:off x="6579750" y="5223744"/>
            <a:ext cx="393764" cy="1646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457200"/>
            <a:r>
              <a:rPr lang="pt-BR" sz="1200" dirty="0" smtClean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249" name="CaixaDeTexto 248"/>
          <p:cNvSpPr txBox="1"/>
          <p:nvPr/>
        </p:nvSpPr>
        <p:spPr>
          <a:xfrm>
            <a:off x="7506690" y="5229502"/>
            <a:ext cx="393764" cy="1646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defTabSz="457200"/>
            <a:r>
              <a:rPr lang="pt-BR" sz="1200" dirty="0" smtClean="0">
                <a:solidFill>
                  <a:prstClr val="black"/>
                </a:solidFill>
              </a:rPr>
              <a:t>9</a:t>
            </a:r>
          </a:p>
        </p:txBody>
      </p:sp>
      <p:cxnSp>
        <p:nvCxnSpPr>
          <p:cNvPr id="250" name="Conector reto 249"/>
          <p:cNvCxnSpPr/>
          <p:nvPr/>
        </p:nvCxnSpPr>
        <p:spPr>
          <a:xfrm>
            <a:off x="1391834" y="5147939"/>
            <a:ext cx="0" cy="72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Conector reto 250"/>
          <p:cNvCxnSpPr/>
          <p:nvPr/>
        </p:nvCxnSpPr>
        <p:spPr>
          <a:xfrm>
            <a:off x="2268818" y="5148934"/>
            <a:ext cx="0" cy="72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Conector reto 251"/>
          <p:cNvCxnSpPr/>
          <p:nvPr/>
        </p:nvCxnSpPr>
        <p:spPr>
          <a:xfrm>
            <a:off x="3191800" y="5148934"/>
            <a:ext cx="0" cy="72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Conector reto 252"/>
          <p:cNvCxnSpPr/>
          <p:nvPr/>
        </p:nvCxnSpPr>
        <p:spPr>
          <a:xfrm>
            <a:off x="4068784" y="5154692"/>
            <a:ext cx="0" cy="72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Conector reto 253"/>
          <p:cNvCxnSpPr/>
          <p:nvPr/>
        </p:nvCxnSpPr>
        <p:spPr>
          <a:xfrm>
            <a:off x="4986008" y="5152797"/>
            <a:ext cx="0" cy="72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Conector reto 254"/>
          <p:cNvCxnSpPr/>
          <p:nvPr/>
        </p:nvCxnSpPr>
        <p:spPr>
          <a:xfrm>
            <a:off x="5887970" y="5153792"/>
            <a:ext cx="0" cy="72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Conector reto 255"/>
          <p:cNvCxnSpPr/>
          <p:nvPr/>
        </p:nvCxnSpPr>
        <p:spPr>
          <a:xfrm>
            <a:off x="6760096" y="5149029"/>
            <a:ext cx="0" cy="72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8" name="Group 201"/>
          <p:cNvGrpSpPr>
            <a:grpSpLocks/>
          </p:cNvGrpSpPr>
          <p:nvPr/>
        </p:nvGrpSpPr>
        <p:grpSpPr bwMode="auto">
          <a:xfrm>
            <a:off x="2199552" y="3547874"/>
            <a:ext cx="346075" cy="482600"/>
            <a:chOff x="3884" y="1083"/>
            <a:chExt cx="469" cy="753"/>
          </a:xfrm>
        </p:grpSpPr>
        <p:sp>
          <p:nvSpPr>
            <p:cNvPr id="259" name="AutoShape 202"/>
            <p:cNvSpPr>
              <a:spLocks noChangeAspect="1" noChangeArrowheads="1" noTextEdit="1"/>
            </p:cNvSpPr>
            <p:nvPr/>
          </p:nvSpPr>
          <p:spPr bwMode="auto">
            <a:xfrm>
              <a:off x="3884" y="1083"/>
              <a:ext cx="469" cy="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60" name="Freeform 203"/>
            <p:cNvSpPr>
              <a:spLocks/>
            </p:cNvSpPr>
            <p:nvPr/>
          </p:nvSpPr>
          <p:spPr bwMode="auto">
            <a:xfrm>
              <a:off x="3953" y="1106"/>
              <a:ext cx="400" cy="726"/>
            </a:xfrm>
            <a:custGeom>
              <a:avLst/>
              <a:gdLst>
                <a:gd name="T0" fmla="*/ 0 w 1201"/>
                <a:gd name="T1" fmla="*/ 0 h 2179"/>
                <a:gd name="T2" fmla="*/ 0 w 1201"/>
                <a:gd name="T3" fmla="*/ 0 h 2179"/>
                <a:gd name="T4" fmla="*/ 0 w 1201"/>
                <a:gd name="T5" fmla="*/ 0 h 2179"/>
                <a:gd name="T6" fmla="*/ 0 w 1201"/>
                <a:gd name="T7" fmla="*/ 0 h 2179"/>
                <a:gd name="T8" fmla="*/ 0 w 1201"/>
                <a:gd name="T9" fmla="*/ 0 h 2179"/>
                <a:gd name="T10" fmla="*/ 0 w 1201"/>
                <a:gd name="T11" fmla="*/ 0 h 2179"/>
                <a:gd name="T12" fmla="*/ 0 w 1201"/>
                <a:gd name="T13" fmla="*/ 0 h 2179"/>
                <a:gd name="T14" fmla="*/ 0 w 1201"/>
                <a:gd name="T15" fmla="*/ 0 h 2179"/>
                <a:gd name="T16" fmla="*/ 0 w 1201"/>
                <a:gd name="T17" fmla="*/ 0 h 2179"/>
                <a:gd name="T18" fmla="*/ 0 w 1201"/>
                <a:gd name="T19" fmla="*/ 0 h 2179"/>
                <a:gd name="T20" fmla="*/ 0 w 1201"/>
                <a:gd name="T21" fmla="*/ 0 h 2179"/>
                <a:gd name="T22" fmla="*/ 0 w 1201"/>
                <a:gd name="T23" fmla="*/ 0 h 2179"/>
                <a:gd name="T24" fmla="*/ 0 w 1201"/>
                <a:gd name="T25" fmla="*/ 0 h 2179"/>
                <a:gd name="T26" fmla="*/ 0 w 1201"/>
                <a:gd name="T27" fmla="*/ 0 h 2179"/>
                <a:gd name="T28" fmla="*/ 0 w 1201"/>
                <a:gd name="T29" fmla="*/ 0 h 2179"/>
                <a:gd name="T30" fmla="*/ 0 w 1201"/>
                <a:gd name="T31" fmla="*/ 0 h 2179"/>
                <a:gd name="T32" fmla="*/ 0 w 1201"/>
                <a:gd name="T33" fmla="*/ 0 h 2179"/>
                <a:gd name="T34" fmla="*/ 0 w 1201"/>
                <a:gd name="T35" fmla="*/ 0 h 2179"/>
                <a:gd name="T36" fmla="*/ 0 w 1201"/>
                <a:gd name="T37" fmla="*/ 0 h 2179"/>
                <a:gd name="T38" fmla="*/ 0 w 1201"/>
                <a:gd name="T39" fmla="*/ 0 h 2179"/>
                <a:gd name="T40" fmla="*/ 0 w 1201"/>
                <a:gd name="T41" fmla="*/ 0 h 2179"/>
                <a:gd name="T42" fmla="*/ 0 w 1201"/>
                <a:gd name="T43" fmla="*/ 0 h 2179"/>
                <a:gd name="T44" fmla="*/ 0 w 1201"/>
                <a:gd name="T45" fmla="*/ 0 h 2179"/>
                <a:gd name="T46" fmla="*/ 0 w 1201"/>
                <a:gd name="T47" fmla="*/ 0 h 2179"/>
                <a:gd name="T48" fmla="*/ 0 w 1201"/>
                <a:gd name="T49" fmla="*/ 0 h 2179"/>
                <a:gd name="T50" fmla="*/ 0 w 1201"/>
                <a:gd name="T51" fmla="*/ 0 h 2179"/>
                <a:gd name="T52" fmla="*/ 0 w 1201"/>
                <a:gd name="T53" fmla="*/ 0 h 2179"/>
                <a:gd name="T54" fmla="*/ 0 w 1201"/>
                <a:gd name="T55" fmla="*/ 0 h 2179"/>
                <a:gd name="T56" fmla="*/ 0 w 1201"/>
                <a:gd name="T57" fmla="*/ 0 h 2179"/>
                <a:gd name="T58" fmla="*/ 0 w 1201"/>
                <a:gd name="T59" fmla="*/ 0 h 2179"/>
                <a:gd name="T60" fmla="*/ 0 w 1201"/>
                <a:gd name="T61" fmla="*/ 0 h 2179"/>
                <a:gd name="T62" fmla="*/ 0 w 1201"/>
                <a:gd name="T63" fmla="*/ 0 h 2179"/>
                <a:gd name="T64" fmla="*/ 0 w 1201"/>
                <a:gd name="T65" fmla="*/ 0 h 2179"/>
                <a:gd name="T66" fmla="*/ 0 w 1201"/>
                <a:gd name="T67" fmla="*/ 0 h 2179"/>
                <a:gd name="T68" fmla="*/ 0 w 1201"/>
                <a:gd name="T69" fmla="*/ 0 h 2179"/>
                <a:gd name="T70" fmla="*/ 0 w 1201"/>
                <a:gd name="T71" fmla="*/ 0 h 2179"/>
                <a:gd name="T72" fmla="*/ 0 w 1201"/>
                <a:gd name="T73" fmla="*/ 0 h 2179"/>
                <a:gd name="T74" fmla="*/ 0 w 1201"/>
                <a:gd name="T75" fmla="*/ 0 h 2179"/>
                <a:gd name="T76" fmla="*/ 0 w 1201"/>
                <a:gd name="T77" fmla="*/ 0 h 2179"/>
                <a:gd name="T78" fmla="*/ 0 w 1201"/>
                <a:gd name="T79" fmla="*/ 0 h 2179"/>
                <a:gd name="T80" fmla="*/ 0 w 1201"/>
                <a:gd name="T81" fmla="*/ 0 h 2179"/>
                <a:gd name="T82" fmla="*/ 0 w 1201"/>
                <a:gd name="T83" fmla="*/ 0 h 2179"/>
                <a:gd name="T84" fmla="*/ 0 w 1201"/>
                <a:gd name="T85" fmla="*/ 0 h 2179"/>
                <a:gd name="T86" fmla="*/ 0 w 1201"/>
                <a:gd name="T87" fmla="*/ 0 h 2179"/>
                <a:gd name="T88" fmla="*/ 0 w 1201"/>
                <a:gd name="T89" fmla="*/ 0 h 2179"/>
                <a:gd name="T90" fmla="*/ 0 w 1201"/>
                <a:gd name="T91" fmla="*/ 0 h 2179"/>
                <a:gd name="T92" fmla="*/ 0 w 1201"/>
                <a:gd name="T93" fmla="*/ 0 h 2179"/>
                <a:gd name="T94" fmla="*/ 0 w 1201"/>
                <a:gd name="T95" fmla="*/ 0 h 2179"/>
                <a:gd name="T96" fmla="*/ 0 w 1201"/>
                <a:gd name="T97" fmla="*/ 0 h 2179"/>
                <a:gd name="T98" fmla="*/ 0 w 1201"/>
                <a:gd name="T99" fmla="*/ 0 h 2179"/>
                <a:gd name="T100" fmla="*/ 0 w 1201"/>
                <a:gd name="T101" fmla="*/ 0 h 21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01"/>
                <a:gd name="T154" fmla="*/ 0 h 2179"/>
                <a:gd name="T155" fmla="*/ 1201 w 1201"/>
                <a:gd name="T156" fmla="*/ 2179 h 217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01" h="2179">
                  <a:moveTo>
                    <a:pt x="807" y="147"/>
                  </a:moveTo>
                  <a:lnTo>
                    <a:pt x="805" y="34"/>
                  </a:lnTo>
                  <a:lnTo>
                    <a:pt x="774" y="0"/>
                  </a:lnTo>
                  <a:lnTo>
                    <a:pt x="661" y="8"/>
                  </a:lnTo>
                  <a:lnTo>
                    <a:pt x="622" y="38"/>
                  </a:lnTo>
                  <a:lnTo>
                    <a:pt x="630" y="161"/>
                  </a:lnTo>
                  <a:lnTo>
                    <a:pt x="647" y="188"/>
                  </a:lnTo>
                  <a:lnTo>
                    <a:pt x="656" y="572"/>
                  </a:lnTo>
                  <a:lnTo>
                    <a:pt x="599" y="577"/>
                  </a:lnTo>
                  <a:lnTo>
                    <a:pt x="598" y="584"/>
                  </a:lnTo>
                  <a:lnTo>
                    <a:pt x="394" y="587"/>
                  </a:lnTo>
                  <a:lnTo>
                    <a:pt x="390" y="607"/>
                  </a:lnTo>
                  <a:lnTo>
                    <a:pt x="208" y="795"/>
                  </a:lnTo>
                  <a:lnTo>
                    <a:pt x="115" y="950"/>
                  </a:lnTo>
                  <a:lnTo>
                    <a:pt x="87" y="1039"/>
                  </a:lnTo>
                  <a:lnTo>
                    <a:pt x="66" y="1122"/>
                  </a:lnTo>
                  <a:lnTo>
                    <a:pt x="52" y="1204"/>
                  </a:lnTo>
                  <a:lnTo>
                    <a:pt x="44" y="1284"/>
                  </a:lnTo>
                  <a:lnTo>
                    <a:pt x="43" y="1364"/>
                  </a:lnTo>
                  <a:lnTo>
                    <a:pt x="48" y="1446"/>
                  </a:lnTo>
                  <a:lnTo>
                    <a:pt x="62" y="1530"/>
                  </a:lnTo>
                  <a:lnTo>
                    <a:pt x="82" y="1619"/>
                  </a:lnTo>
                  <a:lnTo>
                    <a:pt x="87" y="1656"/>
                  </a:lnTo>
                  <a:lnTo>
                    <a:pt x="32" y="1819"/>
                  </a:lnTo>
                  <a:lnTo>
                    <a:pt x="0" y="1848"/>
                  </a:lnTo>
                  <a:lnTo>
                    <a:pt x="5" y="2033"/>
                  </a:lnTo>
                  <a:lnTo>
                    <a:pt x="976" y="2179"/>
                  </a:lnTo>
                  <a:lnTo>
                    <a:pt x="1045" y="2124"/>
                  </a:lnTo>
                  <a:lnTo>
                    <a:pt x="1037" y="2013"/>
                  </a:lnTo>
                  <a:lnTo>
                    <a:pt x="681" y="1979"/>
                  </a:lnTo>
                  <a:lnTo>
                    <a:pt x="584" y="1950"/>
                  </a:lnTo>
                  <a:lnTo>
                    <a:pt x="1154" y="1996"/>
                  </a:lnTo>
                  <a:lnTo>
                    <a:pt x="1201" y="1946"/>
                  </a:lnTo>
                  <a:lnTo>
                    <a:pt x="1192" y="1825"/>
                  </a:lnTo>
                  <a:lnTo>
                    <a:pt x="669" y="1783"/>
                  </a:lnTo>
                  <a:lnTo>
                    <a:pt x="568" y="1766"/>
                  </a:lnTo>
                  <a:lnTo>
                    <a:pt x="466" y="1680"/>
                  </a:lnTo>
                  <a:lnTo>
                    <a:pt x="466" y="1607"/>
                  </a:lnTo>
                  <a:lnTo>
                    <a:pt x="512" y="1607"/>
                  </a:lnTo>
                  <a:lnTo>
                    <a:pt x="551" y="1582"/>
                  </a:lnTo>
                  <a:lnTo>
                    <a:pt x="551" y="1549"/>
                  </a:lnTo>
                  <a:lnTo>
                    <a:pt x="948" y="1566"/>
                  </a:lnTo>
                  <a:lnTo>
                    <a:pt x="974" y="1529"/>
                  </a:lnTo>
                  <a:lnTo>
                    <a:pt x="1150" y="1408"/>
                  </a:lnTo>
                  <a:lnTo>
                    <a:pt x="1150" y="1337"/>
                  </a:lnTo>
                  <a:lnTo>
                    <a:pt x="459" y="1301"/>
                  </a:lnTo>
                  <a:lnTo>
                    <a:pt x="248" y="1431"/>
                  </a:lnTo>
                  <a:lnTo>
                    <a:pt x="236" y="1357"/>
                  </a:lnTo>
                  <a:lnTo>
                    <a:pt x="231" y="1289"/>
                  </a:lnTo>
                  <a:lnTo>
                    <a:pt x="234" y="1226"/>
                  </a:lnTo>
                  <a:lnTo>
                    <a:pt x="243" y="1169"/>
                  </a:lnTo>
                  <a:lnTo>
                    <a:pt x="254" y="1118"/>
                  </a:lnTo>
                  <a:lnTo>
                    <a:pt x="270" y="1073"/>
                  </a:lnTo>
                  <a:lnTo>
                    <a:pt x="286" y="1033"/>
                  </a:lnTo>
                  <a:lnTo>
                    <a:pt x="300" y="999"/>
                  </a:lnTo>
                  <a:lnTo>
                    <a:pt x="341" y="995"/>
                  </a:lnTo>
                  <a:lnTo>
                    <a:pt x="612" y="1047"/>
                  </a:lnTo>
                  <a:lnTo>
                    <a:pt x="612" y="1073"/>
                  </a:lnTo>
                  <a:lnTo>
                    <a:pt x="681" y="1076"/>
                  </a:lnTo>
                  <a:lnTo>
                    <a:pt x="694" y="1113"/>
                  </a:lnTo>
                  <a:lnTo>
                    <a:pt x="669" y="1117"/>
                  </a:lnTo>
                  <a:lnTo>
                    <a:pt x="685" y="1167"/>
                  </a:lnTo>
                  <a:lnTo>
                    <a:pt x="713" y="1154"/>
                  </a:lnTo>
                  <a:lnTo>
                    <a:pt x="713" y="1215"/>
                  </a:lnTo>
                  <a:lnTo>
                    <a:pt x="733" y="1231"/>
                  </a:lnTo>
                  <a:lnTo>
                    <a:pt x="733" y="1296"/>
                  </a:lnTo>
                  <a:lnTo>
                    <a:pt x="816" y="1296"/>
                  </a:lnTo>
                  <a:lnTo>
                    <a:pt x="816" y="1228"/>
                  </a:lnTo>
                  <a:lnTo>
                    <a:pt x="835" y="1220"/>
                  </a:lnTo>
                  <a:lnTo>
                    <a:pt x="835" y="1190"/>
                  </a:lnTo>
                  <a:lnTo>
                    <a:pt x="869" y="1187"/>
                  </a:lnTo>
                  <a:lnTo>
                    <a:pt x="912" y="1268"/>
                  </a:lnTo>
                  <a:lnTo>
                    <a:pt x="924" y="1266"/>
                  </a:lnTo>
                  <a:lnTo>
                    <a:pt x="935" y="1263"/>
                  </a:lnTo>
                  <a:lnTo>
                    <a:pt x="947" y="1258"/>
                  </a:lnTo>
                  <a:lnTo>
                    <a:pt x="956" y="1254"/>
                  </a:lnTo>
                  <a:lnTo>
                    <a:pt x="965" y="1248"/>
                  </a:lnTo>
                  <a:lnTo>
                    <a:pt x="973" y="1241"/>
                  </a:lnTo>
                  <a:lnTo>
                    <a:pt x="981" y="1232"/>
                  </a:lnTo>
                  <a:lnTo>
                    <a:pt x="986" y="1221"/>
                  </a:lnTo>
                  <a:lnTo>
                    <a:pt x="959" y="1167"/>
                  </a:lnTo>
                  <a:lnTo>
                    <a:pt x="989" y="1167"/>
                  </a:lnTo>
                  <a:lnTo>
                    <a:pt x="1037" y="1231"/>
                  </a:lnTo>
                  <a:lnTo>
                    <a:pt x="1053" y="1228"/>
                  </a:lnTo>
                  <a:lnTo>
                    <a:pt x="1067" y="1223"/>
                  </a:lnTo>
                  <a:lnTo>
                    <a:pt x="1077" y="1219"/>
                  </a:lnTo>
                  <a:lnTo>
                    <a:pt x="1085" y="1213"/>
                  </a:lnTo>
                  <a:lnTo>
                    <a:pt x="1091" y="1205"/>
                  </a:lnTo>
                  <a:lnTo>
                    <a:pt x="1097" y="1195"/>
                  </a:lnTo>
                  <a:lnTo>
                    <a:pt x="1102" y="1182"/>
                  </a:lnTo>
                  <a:lnTo>
                    <a:pt x="1105" y="1167"/>
                  </a:lnTo>
                  <a:lnTo>
                    <a:pt x="1036" y="1081"/>
                  </a:lnTo>
                  <a:lnTo>
                    <a:pt x="1037" y="1060"/>
                  </a:lnTo>
                  <a:lnTo>
                    <a:pt x="1004" y="1036"/>
                  </a:lnTo>
                  <a:lnTo>
                    <a:pt x="1001" y="999"/>
                  </a:lnTo>
                  <a:lnTo>
                    <a:pt x="989" y="979"/>
                  </a:lnTo>
                  <a:lnTo>
                    <a:pt x="874" y="1023"/>
                  </a:lnTo>
                  <a:lnTo>
                    <a:pt x="848" y="610"/>
                  </a:lnTo>
                  <a:lnTo>
                    <a:pt x="870" y="598"/>
                  </a:lnTo>
                  <a:lnTo>
                    <a:pt x="868" y="561"/>
                  </a:lnTo>
                  <a:lnTo>
                    <a:pt x="812" y="566"/>
                  </a:lnTo>
                  <a:lnTo>
                    <a:pt x="790" y="162"/>
                  </a:lnTo>
                  <a:lnTo>
                    <a:pt x="807" y="147"/>
                  </a:lnTo>
                  <a:close/>
                </a:path>
              </a:pathLst>
            </a:custGeom>
            <a:solidFill>
              <a:srgbClr val="003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61" name="Freeform 204"/>
            <p:cNvSpPr>
              <a:spLocks/>
            </p:cNvSpPr>
            <p:nvPr/>
          </p:nvSpPr>
          <p:spPr bwMode="auto">
            <a:xfrm>
              <a:off x="4161" y="1459"/>
              <a:ext cx="68" cy="13"/>
            </a:xfrm>
            <a:custGeom>
              <a:avLst/>
              <a:gdLst>
                <a:gd name="T0" fmla="*/ 0 w 204"/>
                <a:gd name="T1" fmla="*/ 0 h 41"/>
                <a:gd name="T2" fmla="*/ 0 w 204"/>
                <a:gd name="T3" fmla="*/ 0 h 41"/>
                <a:gd name="T4" fmla="*/ 0 w 204"/>
                <a:gd name="T5" fmla="*/ 0 h 41"/>
                <a:gd name="T6" fmla="*/ 0 w 204"/>
                <a:gd name="T7" fmla="*/ 0 h 41"/>
                <a:gd name="T8" fmla="*/ 0 w 204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4"/>
                <a:gd name="T16" fmla="*/ 0 h 41"/>
                <a:gd name="T17" fmla="*/ 204 w 204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4" h="41">
                  <a:moveTo>
                    <a:pt x="0" y="14"/>
                  </a:moveTo>
                  <a:lnTo>
                    <a:pt x="202" y="0"/>
                  </a:lnTo>
                  <a:lnTo>
                    <a:pt x="204" y="27"/>
                  </a:lnTo>
                  <a:lnTo>
                    <a:pt x="2" y="4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C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62" name="Freeform 205"/>
            <p:cNvSpPr>
              <a:spLocks/>
            </p:cNvSpPr>
            <p:nvPr/>
          </p:nvSpPr>
          <p:spPr bwMode="auto">
            <a:xfrm>
              <a:off x="4175" y="1459"/>
              <a:ext cx="46" cy="13"/>
            </a:xfrm>
            <a:custGeom>
              <a:avLst/>
              <a:gdLst>
                <a:gd name="T0" fmla="*/ 0 w 138"/>
                <a:gd name="T1" fmla="*/ 0 h 38"/>
                <a:gd name="T2" fmla="*/ 0 w 138"/>
                <a:gd name="T3" fmla="*/ 0 h 38"/>
                <a:gd name="T4" fmla="*/ 0 w 138"/>
                <a:gd name="T5" fmla="*/ 0 h 38"/>
                <a:gd name="T6" fmla="*/ 0 w 138"/>
                <a:gd name="T7" fmla="*/ 0 h 38"/>
                <a:gd name="T8" fmla="*/ 0 w 138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38"/>
                <a:gd name="T17" fmla="*/ 138 w 138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38">
                  <a:moveTo>
                    <a:pt x="0" y="11"/>
                  </a:moveTo>
                  <a:lnTo>
                    <a:pt x="137" y="0"/>
                  </a:lnTo>
                  <a:lnTo>
                    <a:pt x="138" y="29"/>
                  </a:lnTo>
                  <a:lnTo>
                    <a:pt x="3" y="38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76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63" name="Freeform 206"/>
            <p:cNvSpPr>
              <a:spLocks/>
            </p:cNvSpPr>
            <p:nvPr/>
          </p:nvSpPr>
          <p:spPr bwMode="auto">
            <a:xfrm>
              <a:off x="4182" y="1460"/>
              <a:ext cx="28" cy="11"/>
            </a:xfrm>
            <a:custGeom>
              <a:avLst/>
              <a:gdLst>
                <a:gd name="T0" fmla="*/ 0 w 83"/>
                <a:gd name="T1" fmla="*/ 0 h 33"/>
                <a:gd name="T2" fmla="*/ 0 w 83"/>
                <a:gd name="T3" fmla="*/ 0 h 33"/>
                <a:gd name="T4" fmla="*/ 0 w 83"/>
                <a:gd name="T5" fmla="*/ 0 h 33"/>
                <a:gd name="T6" fmla="*/ 0 w 83"/>
                <a:gd name="T7" fmla="*/ 0 h 33"/>
                <a:gd name="T8" fmla="*/ 0 w 83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33"/>
                <a:gd name="T17" fmla="*/ 83 w 83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33">
                  <a:moveTo>
                    <a:pt x="0" y="4"/>
                  </a:moveTo>
                  <a:lnTo>
                    <a:pt x="80" y="0"/>
                  </a:lnTo>
                  <a:lnTo>
                    <a:pt x="83" y="27"/>
                  </a:lnTo>
                  <a:lnTo>
                    <a:pt x="1" y="33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1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64" name="Freeform 207"/>
            <p:cNvSpPr>
              <a:spLocks/>
            </p:cNvSpPr>
            <p:nvPr/>
          </p:nvSpPr>
          <p:spPr bwMode="auto">
            <a:xfrm>
              <a:off x="4190" y="1461"/>
              <a:ext cx="12" cy="9"/>
            </a:xfrm>
            <a:custGeom>
              <a:avLst/>
              <a:gdLst>
                <a:gd name="T0" fmla="*/ 0 w 38"/>
                <a:gd name="T1" fmla="*/ 0 h 29"/>
                <a:gd name="T2" fmla="*/ 0 w 38"/>
                <a:gd name="T3" fmla="*/ 0 h 29"/>
                <a:gd name="T4" fmla="*/ 0 w 38"/>
                <a:gd name="T5" fmla="*/ 0 h 29"/>
                <a:gd name="T6" fmla="*/ 0 w 38"/>
                <a:gd name="T7" fmla="*/ 0 h 29"/>
                <a:gd name="T8" fmla="*/ 0 w 38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9"/>
                <a:gd name="T17" fmla="*/ 38 w 38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9">
                  <a:moveTo>
                    <a:pt x="0" y="2"/>
                  </a:moveTo>
                  <a:lnTo>
                    <a:pt x="37" y="0"/>
                  </a:lnTo>
                  <a:lnTo>
                    <a:pt x="38" y="27"/>
                  </a:lnTo>
                  <a:lnTo>
                    <a:pt x="2" y="2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65" name="Freeform 208"/>
            <p:cNvSpPr>
              <a:spLocks/>
            </p:cNvSpPr>
            <p:nvPr/>
          </p:nvSpPr>
          <p:spPr bwMode="auto">
            <a:xfrm>
              <a:off x="4170" y="1163"/>
              <a:ext cx="52" cy="135"/>
            </a:xfrm>
            <a:custGeom>
              <a:avLst/>
              <a:gdLst>
                <a:gd name="T0" fmla="*/ 0 w 155"/>
                <a:gd name="T1" fmla="*/ 0 h 405"/>
                <a:gd name="T2" fmla="*/ 0 w 155"/>
                <a:gd name="T3" fmla="*/ 0 h 405"/>
                <a:gd name="T4" fmla="*/ 0 w 155"/>
                <a:gd name="T5" fmla="*/ 0 h 405"/>
                <a:gd name="T6" fmla="*/ 0 w 155"/>
                <a:gd name="T7" fmla="*/ 0 h 405"/>
                <a:gd name="T8" fmla="*/ 0 w 155"/>
                <a:gd name="T9" fmla="*/ 0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5"/>
                <a:gd name="T16" fmla="*/ 0 h 405"/>
                <a:gd name="T17" fmla="*/ 155 w 155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5" h="405">
                  <a:moveTo>
                    <a:pt x="0" y="11"/>
                  </a:moveTo>
                  <a:lnTo>
                    <a:pt x="132" y="0"/>
                  </a:lnTo>
                  <a:lnTo>
                    <a:pt x="155" y="392"/>
                  </a:lnTo>
                  <a:lnTo>
                    <a:pt x="11" y="40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8C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66" name="Freeform 209"/>
            <p:cNvSpPr>
              <a:spLocks/>
            </p:cNvSpPr>
            <p:nvPr/>
          </p:nvSpPr>
          <p:spPr bwMode="auto">
            <a:xfrm>
              <a:off x="4196" y="1164"/>
              <a:ext cx="23" cy="131"/>
            </a:xfrm>
            <a:custGeom>
              <a:avLst/>
              <a:gdLst>
                <a:gd name="T0" fmla="*/ 0 w 67"/>
                <a:gd name="T1" fmla="*/ 0 h 393"/>
                <a:gd name="T2" fmla="*/ 0 w 67"/>
                <a:gd name="T3" fmla="*/ 0 h 393"/>
                <a:gd name="T4" fmla="*/ 0 w 67"/>
                <a:gd name="T5" fmla="*/ 0 h 393"/>
                <a:gd name="T6" fmla="*/ 0 w 67"/>
                <a:gd name="T7" fmla="*/ 0 h 393"/>
                <a:gd name="T8" fmla="*/ 0 w 67"/>
                <a:gd name="T9" fmla="*/ 0 h 3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393"/>
                <a:gd name="T17" fmla="*/ 67 w 67"/>
                <a:gd name="T18" fmla="*/ 393 h 3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393">
                  <a:moveTo>
                    <a:pt x="0" y="0"/>
                  </a:moveTo>
                  <a:lnTo>
                    <a:pt x="10" y="393"/>
                  </a:lnTo>
                  <a:lnTo>
                    <a:pt x="67" y="391"/>
                  </a:lnTo>
                  <a:lnTo>
                    <a:pt x="4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6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67" name="Freeform 210"/>
            <p:cNvSpPr>
              <a:spLocks/>
            </p:cNvSpPr>
            <p:nvPr/>
          </p:nvSpPr>
          <p:spPr bwMode="auto">
            <a:xfrm>
              <a:off x="4172" y="1164"/>
              <a:ext cx="22" cy="133"/>
            </a:xfrm>
            <a:custGeom>
              <a:avLst/>
              <a:gdLst>
                <a:gd name="T0" fmla="*/ 0 w 67"/>
                <a:gd name="T1" fmla="*/ 0 h 400"/>
                <a:gd name="T2" fmla="*/ 0 w 67"/>
                <a:gd name="T3" fmla="*/ 0 h 400"/>
                <a:gd name="T4" fmla="*/ 0 w 67"/>
                <a:gd name="T5" fmla="*/ 0 h 400"/>
                <a:gd name="T6" fmla="*/ 0 w 67"/>
                <a:gd name="T7" fmla="*/ 0 h 400"/>
                <a:gd name="T8" fmla="*/ 0 w 67"/>
                <a:gd name="T9" fmla="*/ 0 h 4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400"/>
                <a:gd name="T17" fmla="*/ 67 w 67"/>
                <a:gd name="T18" fmla="*/ 400 h 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400">
                  <a:moveTo>
                    <a:pt x="0" y="0"/>
                  </a:moveTo>
                  <a:lnTo>
                    <a:pt x="11" y="400"/>
                  </a:lnTo>
                  <a:lnTo>
                    <a:pt x="67" y="394"/>
                  </a:lnTo>
                  <a:lnTo>
                    <a:pt x="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6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68" name="Freeform 211"/>
            <p:cNvSpPr>
              <a:spLocks/>
            </p:cNvSpPr>
            <p:nvPr/>
          </p:nvSpPr>
          <p:spPr bwMode="auto">
            <a:xfrm>
              <a:off x="4166" y="1117"/>
              <a:ext cx="53" cy="44"/>
            </a:xfrm>
            <a:custGeom>
              <a:avLst/>
              <a:gdLst>
                <a:gd name="T0" fmla="*/ 0 w 161"/>
                <a:gd name="T1" fmla="*/ 0 h 133"/>
                <a:gd name="T2" fmla="*/ 0 w 161"/>
                <a:gd name="T3" fmla="*/ 0 h 133"/>
                <a:gd name="T4" fmla="*/ 0 w 161"/>
                <a:gd name="T5" fmla="*/ 0 h 133"/>
                <a:gd name="T6" fmla="*/ 0 w 161"/>
                <a:gd name="T7" fmla="*/ 0 h 133"/>
                <a:gd name="T8" fmla="*/ 0 w 161"/>
                <a:gd name="T9" fmla="*/ 0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133"/>
                <a:gd name="T17" fmla="*/ 161 w 161"/>
                <a:gd name="T18" fmla="*/ 133 h 1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133">
                  <a:moveTo>
                    <a:pt x="0" y="5"/>
                  </a:moveTo>
                  <a:lnTo>
                    <a:pt x="7" y="133"/>
                  </a:lnTo>
                  <a:lnTo>
                    <a:pt x="161" y="125"/>
                  </a:lnTo>
                  <a:lnTo>
                    <a:pt x="15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C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69" name="Freeform 212"/>
            <p:cNvSpPr>
              <a:spLocks/>
            </p:cNvSpPr>
            <p:nvPr/>
          </p:nvSpPr>
          <p:spPr bwMode="auto">
            <a:xfrm>
              <a:off x="4201" y="1164"/>
              <a:ext cx="15" cy="130"/>
            </a:xfrm>
            <a:custGeom>
              <a:avLst/>
              <a:gdLst>
                <a:gd name="T0" fmla="*/ 0 w 47"/>
                <a:gd name="T1" fmla="*/ 0 h 392"/>
                <a:gd name="T2" fmla="*/ 0 w 47"/>
                <a:gd name="T3" fmla="*/ 0 h 392"/>
                <a:gd name="T4" fmla="*/ 0 w 47"/>
                <a:gd name="T5" fmla="*/ 0 h 392"/>
                <a:gd name="T6" fmla="*/ 0 w 47"/>
                <a:gd name="T7" fmla="*/ 0 h 392"/>
                <a:gd name="T8" fmla="*/ 0 w 47"/>
                <a:gd name="T9" fmla="*/ 0 h 3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392"/>
                <a:gd name="T17" fmla="*/ 47 w 47"/>
                <a:gd name="T18" fmla="*/ 392 h 3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392">
                  <a:moveTo>
                    <a:pt x="0" y="0"/>
                  </a:moveTo>
                  <a:lnTo>
                    <a:pt x="6" y="392"/>
                  </a:lnTo>
                  <a:lnTo>
                    <a:pt x="47" y="389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70" name="Freeform 213"/>
            <p:cNvSpPr>
              <a:spLocks/>
            </p:cNvSpPr>
            <p:nvPr/>
          </p:nvSpPr>
          <p:spPr bwMode="auto">
            <a:xfrm>
              <a:off x="4176" y="1164"/>
              <a:ext cx="14" cy="133"/>
            </a:xfrm>
            <a:custGeom>
              <a:avLst/>
              <a:gdLst>
                <a:gd name="T0" fmla="*/ 0 w 42"/>
                <a:gd name="T1" fmla="*/ 0 h 400"/>
                <a:gd name="T2" fmla="*/ 0 w 42"/>
                <a:gd name="T3" fmla="*/ 0 h 400"/>
                <a:gd name="T4" fmla="*/ 0 w 42"/>
                <a:gd name="T5" fmla="*/ 0 h 400"/>
                <a:gd name="T6" fmla="*/ 0 w 42"/>
                <a:gd name="T7" fmla="*/ 0 h 400"/>
                <a:gd name="T8" fmla="*/ 0 w 42"/>
                <a:gd name="T9" fmla="*/ 0 h 4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00"/>
                <a:gd name="T17" fmla="*/ 42 w 42"/>
                <a:gd name="T18" fmla="*/ 400 h 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00">
                  <a:moveTo>
                    <a:pt x="0" y="0"/>
                  </a:moveTo>
                  <a:lnTo>
                    <a:pt x="8" y="400"/>
                  </a:lnTo>
                  <a:lnTo>
                    <a:pt x="42" y="395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71" name="Freeform 214"/>
            <p:cNvSpPr>
              <a:spLocks/>
            </p:cNvSpPr>
            <p:nvPr/>
          </p:nvSpPr>
          <p:spPr bwMode="auto">
            <a:xfrm>
              <a:off x="4175" y="1117"/>
              <a:ext cx="35" cy="43"/>
            </a:xfrm>
            <a:custGeom>
              <a:avLst/>
              <a:gdLst>
                <a:gd name="T0" fmla="*/ 0 w 106"/>
                <a:gd name="T1" fmla="*/ 0 h 128"/>
                <a:gd name="T2" fmla="*/ 0 w 106"/>
                <a:gd name="T3" fmla="*/ 0 h 128"/>
                <a:gd name="T4" fmla="*/ 0 w 106"/>
                <a:gd name="T5" fmla="*/ 0 h 128"/>
                <a:gd name="T6" fmla="*/ 0 w 106"/>
                <a:gd name="T7" fmla="*/ 0 h 128"/>
                <a:gd name="T8" fmla="*/ 0 w 106"/>
                <a:gd name="T9" fmla="*/ 0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128"/>
                <a:gd name="T17" fmla="*/ 106 w 106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128">
                  <a:moveTo>
                    <a:pt x="0" y="8"/>
                  </a:moveTo>
                  <a:lnTo>
                    <a:pt x="9" y="128"/>
                  </a:lnTo>
                  <a:lnTo>
                    <a:pt x="106" y="121"/>
                  </a:lnTo>
                  <a:lnTo>
                    <a:pt x="101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76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72" name="Freeform 215"/>
            <p:cNvSpPr>
              <a:spLocks/>
            </p:cNvSpPr>
            <p:nvPr/>
          </p:nvSpPr>
          <p:spPr bwMode="auto">
            <a:xfrm>
              <a:off x="4203" y="1164"/>
              <a:ext cx="10" cy="130"/>
            </a:xfrm>
            <a:custGeom>
              <a:avLst/>
              <a:gdLst>
                <a:gd name="T0" fmla="*/ 0 w 32"/>
                <a:gd name="T1" fmla="*/ 0 h 392"/>
                <a:gd name="T2" fmla="*/ 0 w 32"/>
                <a:gd name="T3" fmla="*/ 0 h 392"/>
                <a:gd name="T4" fmla="*/ 0 w 32"/>
                <a:gd name="T5" fmla="*/ 0 h 392"/>
                <a:gd name="T6" fmla="*/ 0 w 32"/>
                <a:gd name="T7" fmla="*/ 0 h 392"/>
                <a:gd name="T8" fmla="*/ 0 w 32"/>
                <a:gd name="T9" fmla="*/ 0 h 3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92"/>
                <a:gd name="T17" fmla="*/ 32 w 32"/>
                <a:gd name="T18" fmla="*/ 392 h 3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92">
                  <a:moveTo>
                    <a:pt x="0" y="0"/>
                  </a:moveTo>
                  <a:lnTo>
                    <a:pt x="15" y="392"/>
                  </a:lnTo>
                  <a:lnTo>
                    <a:pt x="32" y="389"/>
                  </a:lnTo>
                  <a:lnTo>
                    <a:pt x="1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73" name="Freeform 216"/>
            <p:cNvSpPr>
              <a:spLocks/>
            </p:cNvSpPr>
            <p:nvPr/>
          </p:nvSpPr>
          <p:spPr bwMode="auto">
            <a:xfrm>
              <a:off x="4178" y="1164"/>
              <a:ext cx="8" cy="132"/>
            </a:xfrm>
            <a:custGeom>
              <a:avLst/>
              <a:gdLst>
                <a:gd name="T0" fmla="*/ 0 w 24"/>
                <a:gd name="T1" fmla="*/ 0 h 396"/>
                <a:gd name="T2" fmla="*/ 0 w 24"/>
                <a:gd name="T3" fmla="*/ 0 h 396"/>
                <a:gd name="T4" fmla="*/ 0 w 24"/>
                <a:gd name="T5" fmla="*/ 0 h 396"/>
                <a:gd name="T6" fmla="*/ 0 w 24"/>
                <a:gd name="T7" fmla="*/ 0 h 396"/>
                <a:gd name="T8" fmla="*/ 0 w 24"/>
                <a:gd name="T9" fmla="*/ 0 h 3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96"/>
                <a:gd name="T17" fmla="*/ 24 w 24"/>
                <a:gd name="T18" fmla="*/ 396 h 3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96">
                  <a:moveTo>
                    <a:pt x="0" y="0"/>
                  </a:moveTo>
                  <a:lnTo>
                    <a:pt x="12" y="396"/>
                  </a:lnTo>
                  <a:lnTo>
                    <a:pt x="24" y="396"/>
                  </a:lnTo>
                  <a:lnTo>
                    <a:pt x="1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74" name="Freeform 217"/>
            <p:cNvSpPr>
              <a:spLocks/>
            </p:cNvSpPr>
            <p:nvPr/>
          </p:nvSpPr>
          <p:spPr bwMode="auto">
            <a:xfrm>
              <a:off x="4185" y="1117"/>
              <a:ext cx="18" cy="42"/>
            </a:xfrm>
            <a:custGeom>
              <a:avLst/>
              <a:gdLst>
                <a:gd name="T0" fmla="*/ 0 w 54"/>
                <a:gd name="T1" fmla="*/ 0 h 126"/>
                <a:gd name="T2" fmla="*/ 0 w 54"/>
                <a:gd name="T3" fmla="*/ 0 h 126"/>
                <a:gd name="T4" fmla="*/ 0 w 54"/>
                <a:gd name="T5" fmla="*/ 0 h 126"/>
                <a:gd name="T6" fmla="*/ 0 w 54"/>
                <a:gd name="T7" fmla="*/ 0 h 126"/>
                <a:gd name="T8" fmla="*/ 0 w 54"/>
                <a:gd name="T9" fmla="*/ 0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126"/>
                <a:gd name="T17" fmla="*/ 54 w 54"/>
                <a:gd name="T18" fmla="*/ 126 h 1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126">
                  <a:moveTo>
                    <a:pt x="0" y="0"/>
                  </a:moveTo>
                  <a:lnTo>
                    <a:pt x="0" y="126"/>
                  </a:lnTo>
                  <a:lnTo>
                    <a:pt x="54" y="122"/>
                  </a:lnTo>
                  <a:lnTo>
                    <a:pt x="5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75" name="Freeform 218"/>
            <p:cNvSpPr>
              <a:spLocks/>
            </p:cNvSpPr>
            <p:nvPr/>
          </p:nvSpPr>
          <p:spPr bwMode="auto">
            <a:xfrm>
              <a:off x="4192" y="1117"/>
              <a:ext cx="6" cy="42"/>
            </a:xfrm>
            <a:custGeom>
              <a:avLst/>
              <a:gdLst>
                <a:gd name="T0" fmla="*/ 0 w 20"/>
                <a:gd name="T1" fmla="*/ 0 h 126"/>
                <a:gd name="T2" fmla="*/ 0 w 20"/>
                <a:gd name="T3" fmla="*/ 0 h 126"/>
                <a:gd name="T4" fmla="*/ 0 w 20"/>
                <a:gd name="T5" fmla="*/ 0 h 126"/>
                <a:gd name="T6" fmla="*/ 0 w 20"/>
                <a:gd name="T7" fmla="*/ 0 h 126"/>
                <a:gd name="T8" fmla="*/ 0 w 20"/>
                <a:gd name="T9" fmla="*/ 0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26"/>
                <a:gd name="T17" fmla="*/ 20 w 20"/>
                <a:gd name="T18" fmla="*/ 126 h 1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26">
                  <a:moveTo>
                    <a:pt x="1" y="0"/>
                  </a:moveTo>
                  <a:lnTo>
                    <a:pt x="0" y="126"/>
                  </a:lnTo>
                  <a:lnTo>
                    <a:pt x="20" y="122"/>
                  </a:lnTo>
                  <a:lnTo>
                    <a:pt x="17" y="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76" name="Freeform 219"/>
            <p:cNvSpPr>
              <a:spLocks/>
            </p:cNvSpPr>
            <p:nvPr/>
          </p:nvSpPr>
          <p:spPr bwMode="auto">
            <a:xfrm>
              <a:off x="3962" y="1312"/>
              <a:ext cx="185" cy="334"/>
            </a:xfrm>
            <a:custGeom>
              <a:avLst/>
              <a:gdLst>
                <a:gd name="T0" fmla="*/ 0 w 555"/>
                <a:gd name="T1" fmla="*/ 0 h 1002"/>
                <a:gd name="T2" fmla="*/ 0 w 555"/>
                <a:gd name="T3" fmla="*/ 0 h 1002"/>
                <a:gd name="T4" fmla="*/ 0 w 555"/>
                <a:gd name="T5" fmla="*/ 0 h 1002"/>
                <a:gd name="T6" fmla="*/ 0 w 555"/>
                <a:gd name="T7" fmla="*/ 0 h 1002"/>
                <a:gd name="T8" fmla="*/ 0 w 555"/>
                <a:gd name="T9" fmla="*/ 0 h 1002"/>
                <a:gd name="T10" fmla="*/ 0 w 555"/>
                <a:gd name="T11" fmla="*/ 0 h 1002"/>
                <a:gd name="T12" fmla="*/ 0 w 555"/>
                <a:gd name="T13" fmla="*/ 0 h 1002"/>
                <a:gd name="T14" fmla="*/ 0 w 555"/>
                <a:gd name="T15" fmla="*/ 0 h 1002"/>
                <a:gd name="T16" fmla="*/ 0 w 555"/>
                <a:gd name="T17" fmla="*/ 0 h 1002"/>
                <a:gd name="T18" fmla="*/ 0 w 555"/>
                <a:gd name="T19" fmla="*/ 0 h 1002"/>
                <a:gd name="T20" fmla="*/ 0 w 555"/>
                <a:gd name="T21" fmla="*/ 0 h 1002"/>
                <a:gd name="T22" fmla="*/ 0 w 555"/>
                <a:gd name="T23" fmla="*/ 0 h 1002"/>
                <a:gd name="T24" fmla="*/ 0 w 555"/>
                <a:gd name="T25" fmla="*/ 0 h 1002"/>
                <a:gd name="T26" fmla="*/ 0 w 555"/>
                <a:gd name="T27" fmla="*/ 0 h 1002"/>
                <a:gd name="T28" fmla="*/ 0 w 555"/>
                <a:gd name="T29" fmla="*/ 0 h 1002"/>
                <a:gd name="T30" fmla="*/ 0 w 555"/>
                <a:gd name="T31" fmla="*/ 0 h 1002"/>
                <a:gd name="T32" fmla="*/ 0 w 555"/>
                <a:gd name="T33" fmla="*/ 0 h 1002"/>
                <a:gd name="T34" fmla="*/ 0 w 555"/>
                <a:gd name="T35" fmla="*/ 0 h 1002"/>
                <a:gd name="T36" fmla="*/ 0 w 555"/>
                <a:gd name="T37" fmla="*/ 0 h 1002"/>
                <a:gd name="T38" fmla="*/ 0 w 555"/>
                <a:gd name="T39" fmla="*/ 0 h 1002"/>
                <a:gd name="T40" fmla="*/ 0 w 555"/>
                <a:gd name="T41" fmla="*/ 0 h 1002"/>
                <a:gd name="T42" fmla="*/ 0 w 555"/>
                <a:gd name="T43" fmla="*/ 0 h 1002"/>
                <a:gd name="T44" fmla="*/ 0 w 555"/>
                <a:gd name="T45" fmla="*/ 0 h 1002"/>
                <a:gd name="T46" fmla="*/ 0 w 555"/>
                <a:gd name="T47" fmla="*/ 0 h 1002"/>
                <a:gd name="T48" fmla="*/ 0 w 555"/>
                <a:gd name="T49" fmla="*/ 0 h 1002"/>
                <a:gd name="T50" fmla="*/ 0 w 555"/>
                <a:gd name="T51" fmla="*/ 0 h 1002"/>
                <a:gd name="T52" fmla="*/ 0 w 555"/>
                <a:gd name="T53" fmla="*/ 0 h 1002"/>
                <a:gd name="T54" fmla="*/ 0 w 555"/>
                <a:gd name="T55" fmla="*/ 0 h 1002"/>
                <a:gd name="T56" fmla="*/ 0 w 555"/>
                <a:gd name="T57" fmla="*/ 0 h 1002"/>
                <a:gd name="T58" fmla="*/ 0 w 555"/>
                <a:gd name="T59" fmla="*/ 0 h 1002"/>
                <a:gd name="T60" fmla="*/ 0 w 555"/>
                <a:gd name="T61" fmla="*/ 0 h 1002"/>
                <a:gd name="T62" fmla="*/ 0 w 555"/>
                <a:gd name="T63" fmla="*/ 0 h 1002"/>
                <a:gd name="T64" fmla="*/ 0 w 555"/>
                <a:gd name="T65" fmla="*/ 0 h 1002"/>
                <a:gd name="T66" fmla="*/ 0 w 555"/>
                <a:gd name="T67" fmla="*/ 0 h 1002"/>
                <a:gd name="T68" fmla="*/ 0 w 555"/>
                <a:gd name="T69" fmla="*/ 0 h 1002"/>
                <a:gd name="T70" fmla="*/ 0 w 555"/>
                <a:gd name="T71" fmla="*/ 0 h 1002"/>
                <a:gd name="T72" fmla="*/ 0 w 555"/>
                <a:gd name="T73" fmla="*/ 0 h 1002"/>
                <a:gd name="T74" fmla="*/ 0 w 555"/>
                <a:gd name="T75" fmla="*/ 0 h 1002"/>
                <a:gd name="T76" fmla="*/ 0 w 555"/>
                <a:gd name="T77" fmla="*/ 0 h 1002"/>
                <a:gd name="T78" fmla="*/ 0 w 555"/>
                <a:gd name="T79" fmla="*/ 0 h 1002"/>
                <a:gd name="T80" fmla="*/ 0 w 555"/>
                <a:gd name="T81" fmla="*/ 0 h 1002"/>
                <a:gd name="T82" fmla="*/ 0 w 555"/>
                <a:gd name="T83" fmla="*/ 0 h 1002"/>
                <a:gd name="T84" fmla="*/ 0 w 555"/>
                <a:gd name="T85" fmla="*/ 0 h 1002"/>
                <a:gd name="T86" fmla="*/ 0 w 555"/>
                <a:gd name="T87" fmla="*/ 0 h 100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55"/>
                <a:gd name="T133" fmla="*/ 0 h 1002"/>
                <a:gd name="T134" fmla="*/ 555 w 555"/>
                <a:gd name="T135" fmla="*/ 1002 h 100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55" h="1002">
                  <a:moveTo>
                    <a:pt x="555" y="0"/>
                  </a:moveTo>
                  <a:lnTo>
                    <a:pt x="346" y="0"/>
                  </a:lnTo>
                  <a:lnTo>
                    <a:pt x="323" y="18"/>
                  </a:lnTo>
                  <a:lnTo>
                    <a:pt x="302" y="36"/>
                  </a:lnTo>
                  <a:lnTo>
                    <a:pt x="280" y="55"/>
                  </a:lnTo>
                  <a:lnTo>
                    <a:pt x="260" y="75"/>
                  </a:lnTo>
                  <a:lnTo>
                    <a:pt x="239" y="96"/>
                  </a:lnTo>
                  <a:lnTo>
                    <a:pt x="220" y="116"/>
                  </a:lnTo>
                  <a:lnTo>
                    <a:pt x="202" y="138"/>
                  </a:lnTo>
                  <a:lnTo>
                    <a:pt x="185" y="159"/>
                  </a:lnTo>
                  <a:lnTo>
                    <a:pt x="168" y="180"/>
                  </a:lnTo>
                  <a:lnTo>
                    <a:pt x="151" y="203"/>
                  </a:lnTo>
                  <a:lnTo>
                    <a:pt x="137" y="226"/>
                  </a:lnTo>
                  <a:lnTo>
                    <a:pt x="122" y="249"/>
                  </a:lnTo>
                  <a:lnTo>
                    <a:pt x="107" y="273"/>
                  </a:lnTo>
                  <a:lnTo>
                    <a:pt x="95" y="297"/>
                  </a:lnTo>
                  <a:lnTo>
                    <a:pt x="82" y="322"/>
                  </a:lnTo>
                  <a:lnTo>
                    <a:pt x="71" y="346"/>
                  </a:lnTo>
                  <a:lnTo>
                    <a:pt x="43" y="421"/>
                  </a:lnTo>
                  <a:lnTo>
                    <a:pt x="20" y="499"/>
                  </a:lnTo>
                  <a:lnTo>
                    <a:pt x="7" y="578"/>
                  </a:lnTo>
                  <a:lnTo>
                    <a:pt x="0" y="660"/>
                  </a:lnTo>
                  <a:lnTo>
                    <a:pt x="1" y="744"/>
                  </a:lnTo>
                  <a:lnTo>
                    <a:pt x="10" y="829"/>
                  </a:lnTo>
                  <a:lnTo>
                    <a:pt x="27" y="915"/>
                  </a:lnTo>
                  <a:lnTo>
                    <a:pt x="53" y="1002"/>
                  </a:lnTo>
                  <a:lnTo>
                    <a:pt x="114" y="939"/>
                  </a:lnTo>
                  <a:lnTo>
                    <a:pt x="169" y="929"/>
                  </a:lnTo>
                  <a:lnTo>
                    <a:pt x="164" y="878"/>
                  </a:lnTo>
                  <a:lnTo>
                    <a:pt x="152" y="832"/>
                  </a:lnTo>
                  <a:lnTo>
                    <a:pt x="146" y="788"/>
                  </a:lnTo>
                  <a:lnTo>
                    <a:pt x="143" y="745"/>
                  </a:lnTo>
                  <a:lnTo>
                    <a:pt x="146" y="703"/>
                  </a:lnTo>
                  <a:lnTo>
                    <a:pt x="151" y="660"/>
                  </a:lnTo>
                  <a:lnTo>
                    <a:pt x="159" y="619"/>
                  </a:lnTo>
                  <a:lnTo>
                    <a:pt x="169" y="575"/>
                  </a:lnTo>
                  <a:lnTo>
                    <a:pt x="181" y="528"/>
                  </a:lnTo>
                  <a:lnTo>
                    <a:pt x="241" y="389"/>
                  </a:lnTo>
                  <a:lnTo>
                    <a:pt x="302" y="367"/>
                  </a:lnTo>
                  <a:lnTo>
                    <a:pt x="384" y="384"/>
                  </a:lnTo>
                  <a:lnTo>
                    <a:pt x="489" y="406"/>
                  </a:lnTo>
                  <a:lnTo>
                    <a:pt x="483" y="133"/>
                  </a:lnTo>
                  <a:lnTo>
                    <a:pt x="555" y="133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rgbClr val="8C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77" name="Freeform 220"/>
            <p:cNvSpPr>
              <a:spLocks/>
            </p:cNvSpPr>
            <p:nvPr/>
          </p:nvSpPr>
          <p:spPr bwMode="auto">
            <a:xfrm>
              <a:off x="3952" y="1627"/>
              <a:ext cx="329" cy="209"/>
            </a:xfrm>
            <a:custGeom>
              <a:avLst/>
              <a:gdLst>
                <a:gd name="T0" fmla="*/ 0 w 988"/>
                <a:gd name="T1" fmla="*/ 0 h 626"/>
                <a:gd name="T2" fmla="*/ 0 w 988"/>
                <a:gd name="T3" fmla="*/ 0 h 626"/>
                <a:gd name="T4" fmla="*/ 0 w 988"/>
                <a:gd name="T5" fmla="*/ 0 h 626"/>
                <a:gd name="T6" fmla="*/ 0 w 988"/>
                <a:gd name="T7" fmla="*/ 0 h 626"/>
                <a:gd name="T8" fmla="*/ 0 w 988"/>
                <a:gd name="T9" fmla="*/ 0 h 626"/>
                <a:gd name="T10" fmla="*/ 0 w 988"/>
                <a:gd name="T11" fmla="*/ 0 h 626"/>
                <a:gd name="T12" fmla="*/ 0 w 988"/>
                <a:gd name="T13" fmla="*/ 0 h 626"/>
                <a:gd name="T14" fmla="*/ 0 w 988"/>
                <a:gd name="T15" fmla="*/ 0 h 626"/>
                <a:gd name="T16" fmla="*/ 0 w 988"/>
                <a:gd name="T17" fmla="*/ 0 h 626"/>
                <a:gd name="T18" fmla="*/ 0 w 988"/>
                <a:gd name="T19" fmla="*/ 0 h 626"/>
                <a:gd name="T20" fmla="*/ 0 w 988"/>
                <a:gd name="T21" fmla="*/ 0 h 626"/>
                <a:gd name="T22" fmla="*/ 0 w 988"/>
                <a:gd name="T23" fmla="*/ 0 h 626"/>
                <a:gd name="T24" fmla="*/ 0 w 988"/>
                <a:gd name="T25" fmla="*/ 0 h 626"/>
                <a:gd name="T26" fmla="*/ 0 w 988"/>
                <a:gd name="T27" fmla="*/ 0 h 626"/>
                <a:gd name="T28" fmla="*/ 0 w 988"/>
                <a:gd name="T29" fmla="*/ 0 h 626"/>
                <a:gd name="T30" fmla="*/ 0 w 988"/>
                <a:gd name="T31" fmla="*/ 0 h 626"/>
                <a:gd name="T32" fmla="*/ 0 w 988"/>
                <a:gd name="T33" fmla="*/ 0 h 626"/>
                <a:gd name="T34" fmla="*/ 0 w 988"/>
                <a:gd name="T35" fmla="*/ 0 h 626"/>
                <a:gd name="T36" fmla="*/ 0 w 988"/>
                <a:gd name="T37" fmla="*/ 0 h 626"/>
                <a:gd name="T38" fmla="*/ 0 w 988"/>
                <a:gd name="T39" fmla="*/ 0 h 626"/>
                <a:gd name="T40" fmla="*/ 0 w 988"/>
                <a:gd name="T41" fmla="*/ 0 h 626"/>
                <a:gd name="T42" fmla="*/ 0 w 988"/>
                <a:gd name="T43" fmla="*/ 0 h 626"/>
                <a:gd name="T44" fmla="*/ 0 w 988"/>
                <a:gd name="T45" fmla="*/ 0 h 626"/>
                <a:gd name="T46" fmla="*/ 0 w 988"/>
                <a:gd name="T47" fmla="*/ 0 h 626"/>
                <a:gd name="T48" fmla="*/ 0 w 988"/>
                <a:gd name="T49" fmla="*/ 0 h 626"/>
                <a:gd name="T50" fmla="*/ 0 w 988"/>
                <a:gd name="T51" fmla="*/ 0 h 626"/>
                <a:gd name="T52" fmla="*/ 0 w 988"/>
                <a:gd name="T53" fmla="*/ 0 h 626"/>
                <a:gd name="T54" fmla="*/ 0 w 988"/>
                <a:gd name="T55" fmla="*/ 0 h 62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88"/>
                <a:gd name="T85" fmla="*/ 0 h 626"/>
                <a:gd name="T86" fmla="*/ 988 w 988"/>
                <a:gd name="T87" fmla="*/ 626 h 62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88" h="626">
                  <a:moveTo>
                    <a:pt x="106" y="56"/>
                  </a:moveTo>
                  <a:lnTo>
                    <a:pt x="33" y="239"/>
                  </a:lnTo>
                  <a:lnTo>
                    <a:pt x="0" y="288"/>
                  </a:lnTo>
                  <a:lnTo>
                    <a:pt x="6" y="470"/>
                  </a:lnTo>
                  <a:lnTo>
                    <a:pt x="381" y="559"/>
                  </a:lnTo>
                  <a:lnTo>
                    <a:pt x="988" y="626"/>
                  </a:lnTo>
                  <a:lnTo>
                    <a:pt x="988" y="509"/>
                  </a:lnTo>
                  <a:lnTo>
                    <a:pt x="525" y="459"/>
                  </a:lnTo>
                  <a:lnTo>
                    <a:pt x="359" y="431"/>
                  </a:lnTo>
                  <a:lnTo>
                    <a:pt x="299" y="378"/>
                  </a:lnTo>
                  <a:lnTo>
                    <a:pt x="293" y="294"/>
                  </a:lnTo>
                  <a:lnTo>
                    <a:pt x="293" y="122"/>
                  </a:lnTo>
                  <a:lnTo>
                    <a:pt x="287" y="97"/>
                  </a:lnTo>
                  <a:lnTo>
                    <a:pt x="281" y="75"/>
                  </a:lnTo>
                  <a:lnTo>
                    <a:pt x="274" y="56"/>
                  </a:lnTo>
                  <a:lnTo>
                    <a:pt x="267" y="40"/>
                  </a:lnTo>
                  <a:lnTo>
                    <a:pt x="259" y="26"/>
                  </a:lnTo>
                  <a:lnTo>
                    <a:pt x="251" y="16"/>
                  </a:lnTo>
                  <a:lnTo>
                    <a:pt x="242" y="8"/>
                  </a:lnTo>
                  <a:lnTo>
                    <a:pt x="233" y="3"/>
                  </a:lnTo>
                  <a:lnTo>
                    <a:pt x="222" y="0"/>
                  </a:lnTo>
                  <a:lnTo>
                    <a:pt x="209" y="0"/>
                  </a:lnTo>
                  <a:lnTo>
                    <a:pt x="197" y="4"/>
                  </a:lnTo>
                  <a:lnTo>
                    <a:pt x="181" y="8"/>
                  </a:lnTo>
                  <a:lnTo>
                    <a:pt x="165" y="16"/>
                  </a:lnTo>
                  <a:lnTo>
                    <a:pt x="147" y="27"/>
                  </a:lnTo>
                  <a:lnTo>
                    <a:pt x="127" y="40"/>
                  </a:lnTo>
                  <a:lnTo>
                    <a:pt x="106" y="56"/>
                  </a:lnTo>
                  <a:close/>
                </a:path>
              </a:pathLst>
            </a:custGeom>
            <a:solidFill>
              <a:srgbClr val="8C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78" name="Freeform 221"/>
            <p:cNvSpPr>
              <a:spLocks/>
            </p:cNvSpPr>
            <p:nvPr/>
          </p:nvSpPr>
          <p:spPr bwMode="auto">
            <a:xfrm>
              <a:off x="4023" y="1596"/>
              <a:ext cx="249" cy="33"/>
            </a:xfrm>
            <a:custGeom>
              <a:avLst/>
              <a:gdLst>
                <a:gd name="T0" fmla="*/ 0 w 745"/>
                <a:gd name="T1" fmla="*/ 0 h 100"/>
                <a:gd name="T2" fmla="*/ 0 w 745"/>
                <a:gd name="T3" fmla="*/ 0 h 100"/>
                <a:gd name="T4" fmla="*/ 0 w 745"/>
                <a:gd name="T5" fmla="*/ 0 h 100"/>
                <a:gd name="T6" fmla="*/ 0 w 745"/>
                <a:gd name="T7" fmla="*/ 0 h 100"/>
                <a:gd name="T8" fmla="*/ 0 w 745"/>
                <a:gd name="T9" fmla="*/ 0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100"/>
                <a:gd name="T17" fmla="*/ 745 w 745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100">
                  <a:moveTo>
                    <a:pt x="0" y="0"/>
                  </a:moveTo>
                  <a:lnTo>
                    <a:pt x="745" y="39"/>
                  </a:lnTo>
                  <a:lnTo>
                    <a:pt x="739" y="100"/>
                  </a:lnTo>
                  <a:lnTo>
                    <a:pt x="7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79" name="Freeform 222"/>
            <p:cNvSpPr>
              <a:spLocks/>
            </p:cNvSpPr>
            <p:nvPr/>
          </p:nvSpPr>
          <p:spPr bwMode="auto">
            <a:xfrm>
              <a:off x="4280" y="1777"/>
              <a:ext cx="21" cy="59"/>
            </a:xfrm>
            <a:custGeom>
              <a:avLst/>
              <a:gdLst>
                <a:gd name="T0" fmla="*/ 0 w 63"/>
                <a:gd name="T1" fmla="*/ 0 h 178"/>
                <a:gd name="T2" fmla="*/ 0 w 63"/>
                <a:gd name="T3" fmla="*/ 0 h 178"/>
                <a:gd name="T4" fmla="*/ 0 w 63"/>
                <a:gd name="T5" fmla="*/ 0 h 178"/>
                <a:gd name="T6" fmla="*/ 0 w 63"/>
                <a:gd name="T7" fmla="*/ 0 h 178"/>
                <a:gd name="T8" fmla="*/ 0 w 63"/>
                <a:gd name="T9" fmla="*/ 0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178"/>
                <a:gd name="T17" fmla="*/ 63 w 63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178">
                  <a:moveTo>
                    <a:pt x="3" y="57"/>
                  </a:moveTo>
                  <a:lnTo>
                    <a:pt x="63" y="0"/>
                  </a:lnTo>
                  <a:lnTo>
                    <a:pt x="63" y="111"/>
                  </a:lnTo>
                  <a:lnTo>
                    <a:pt x="0" y="178"/>
                  </a:lnTo>
                  <a:lnTo>
                    <a:pt x="3" y="57"/>
                  </a:lnTo>
                  <a:close/>
                </a:path>
              </a:pathLst>
            </a:custGeom>
            <a:solidFill>
              <a:srgbClr val="D1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80" name="Freeform 223"/>
            <p:cNvSpPr>
              <a:spLocks/>
            </p:cNvSpPr>
            <p:nvPr/>
          </p:nvSpPr>
          <p:spPr bwMode="auto">
            <a:xfrm>
              <a:off x="4340" y="1713"/>
              <a:ext cx="13" cy="56"/>
            </a:xfrm>
            <a:custGeom>
              <a:avLst/>
              <a:gdLst>
                <a:gd name="T0" fmla="*/ 0 w 39"/>
                <a:gd name="T1" fmla="*/ 0 h 169"/>
                <a:gd name="T2" fmla="*/ 0 w 39"/>
                <a:gd name="T3" fmla="*/ 0 h 169"/>
                <a:gd name="T4" fmla="*/ 0 w 39"/>
                <a:gd name="T5" fmla="*/ 0 h 169"/>
                <a:gd name="T6" fmla="*/ 0 w 39"/>
                <a:gd name="T7" fmla="*/ 0 h 169"/>
                <a:gd name="T8" fmla="*/ 0 w 39"/>
                <a:gd name="T9" fmla="*/ 0 h 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169"/>
                <a:gd name="T17" fmla="*/ 39 w 39"/>
                <a:gd name="T18" fmla="*/ 169 h 1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169">
                  <a:moveTo>
                    <a:pt x="0" y="49"/>
                  </a:moveTo>
                  <a:lnTo>
                    <a:pt x="0" y="169"/>
                  </a:lnTo>
                  <a:lnTo>
                    <a:pt x="39" y="122"/>
                  </a:lnTo>
                  <a:lnTo>
                    <a:pt x="39" y="0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D1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81" name="Freeform 224"/>
            <p:cNvSpPr>
              <a:spLocks/>
            </p:cNvSpPr>
            <p:nvPr/>
          </p:nvSpPr>
          <p:spPr bwMode="auto">
            <a:xfrm>
              <a:off x="4266" y="1555"/>
              <a:ext cx="70" cy="75"/>
            </a:xfrm>
            <a:custGeom>
              <a:avLst/>
              <a:gdLst>
                <a:gd name="T0" fmla="*/ 0 w 210"/>
                <a:gd name="T1" fmla="*/ 0 h 227"/>
                <a:gd name="T2" fmla="*/ 0 w 210"/>
                <a:gd name="T3" fmla="*/ 0 h 227"/>
                <a:gd name="T4" fmla="*/ 0 w 210"/>
                <a:gd name="T5" fmla="*/ 0 h 227"/>
                <a:gd name="T6" fmla="*/ 0 w 210"/>
                <a:gd name="T7" fmla="*/ 0 h 227"/>
                <a:gd name="T8" fmla="*/ 0 w 210"/>
                <a:gd name="T9" fmla="*/ 0 h 2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0"/>
                <a:gd name="T16" fmla="*/ 0 h 227"/>
                <a:gd name="T17" fmla="*/ 210 w 210"/>
                <a:gd name="T18" fmla="*/ 227 h 2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0" h="227">
                  <a:moveTo>
                    <a:pt x="0" y="162"/>
                  </a:moveTo>
                  <a:lnTo>
                    <a:pt x="210" y="0"/>
                  </a:lnTo>
                  <a:lnTo>
                    <a:pt x="210" y="73"/>
                  </a:lnTo>
                  <a:lnTo>
                    <a:pt x="6" y="227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D1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82" name="Freeform 225"/>
            <p:cNvSpPr>
              <a:spLocks/>
            </p:cNvSpPr>
            <p:nvPr/>
          </p:nvSpPr>
          <p:spPr bwMode="auto">
            <a:xfrm>
              <a:off x="4159" y="1312"/>
              <a:ext cx="83" cy="146"/>
            </a:xfrm>
            <a:custGeom>
              <a:avLst/>
              <a:gdLst>
                <a:gd name="T0" fmla="*/ 0 w 251"/>
                <a:gd name="T1" fmla="*/ 0 h 439"/>
                <a:gd name="T2" fmla="*/ 0 w 251"/>
                <a:gd name="T3" fmla="*/ 0 h 439"/>
                <a:gd name="T4" fmla="*/ 0 w 251"/>
                <a:gd name="T5" fmla="*/ 0 h 439"/>
                <a:gd name="T6" fmla="*/ 0 w 251"/>
                <a:gd name="T7" fmla="*/ 0 h 439"/>
                <a:gd name="T8" fmla="*/ 0 w 251"/>
                <a:gd name="T9" fmla="*/ 0 h 439"/>
                <a:gd name="T10" fmla="*/ 0 w 251"/>
                <a:gd name="T11" fmla="*/ 0 h 439"/>
                <a:gd name="T12" fmla="*/ 0 w 251"/>
                <a:gd name="T13" fmla="*/ 0 h 439"/>
                <a:gd name="T14" fmla="*/ 0 w 251"/>
                <a:gd name="T15" fmla="*/ 0 h 439"/>
                <a:gd name="T16" fmla="*/ 0 w 251"/>
                <a:gd name="T17" fmla="*/ 0 h 439"/>
                <a:gd name="T18" fmla="*/ 0 w 251"/>
                <a:gd name="T19" fmla="*/ 0 h 4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1"/>
                <a:gd name="T31" fmla="*/ 0 h 439"/>
                <a:gd name="T32" fmla="*/ 251 w 251"/>
                <a:gd name="T33" fmla="*/ 439 h 4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1" h="439">
                  <a:moveTo>
                    <a:pt x="0" y="14"/>
                  </a:moveTo>
                  <a:lnTo>
                    <a:pt x="224" y="0"/>
                  </a:lnTo>
                  <a:lnTo>
                    <a:pt x="251" y="417"/>
                  </a:lnTo>
                  <a:lnTo>
                    <a:pt x="168" y="433"/>
                  </a:lnTo>
                  <a:lnTo>
                    <a:pt x="103" y="439"/>
                  </a:lnTo>
                  <a:lnTo>
                    <a:pt x="25" y="433"/>
                  </a:lnTo>
                  <a:lnTo>
                    <a:pt x="22" y="365"/>
                  </a:lnTo>
                  <a:lnTo>
                    <a:pt x="17" y="215"/>
                  </a:lnTo>
                  <a:lnTo>
                    <a:pt x="9" y="7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C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83" name="Freeform 226"/>
            <p:cNvSpPr>
              <a:spLocks/>
            </p:cNvSpPr>
            <p:nvPr/>
          </p:nvSpPr>
          <p:spPr bwMode="auto">
            <a:xfrm>
              <a:off x="4161" y="1312"/>
              <a:ext cx="79" cy="146"/>
            </a:xfrm>
            <a:custGeom>
              <a:avLst/>
              <a:gdLst>
                <a:gd name="T0" fmla="*/ 0 w 237"/>
                <a:gd name="T1" fmla="*/ 0 h 438"/>
                <a:gd name="T2" fmla="*/ 0 w 237"/>
                <a:gd name="T3" fmla="*/ 0 h 438"/>
                <a:gd name="T4" fmla="*/ 0 w 237"/>
                <a:gd name="T5" fmla="*/ 0 h 438"/>
                <a:gd name="T6" fmla="*/ 0 w 237"/>
                <a:gd name="T7" fmla="*/ 0 h 438"/>
                <a:gd name="T8" fmla="*/ 0 w 237"/>
                <a:gd name="T9" fmla="*/ 0 h 438"/>
                <a:gd name="T10" fmla="*/ 0 w 237"/>
                <a:gd name="T11" fmla="*/ 0 h 438"/>
                <a:gd name="T12" fmla="*/ 0 w 237"/>
                <a:gd name="T13" fmla="*/ 0 h 438"/>
                <a:gd name="T14" fmla="*/ 0 w 237"/>
                <a:gd name="T15" fmla="*/ 0 h 438"/>
                <a:gd name="T16" fmla="*/ 0 w 237"/>
                <a:gd name="T17" fmla="*/ 0 h 438"/>
                <a:gd name="T18" fmla="*/ 0 w 237"/>
                <a:gd name="T19" fmla="*/ 0 h 438"/>
                <a:gd name="T20" fmla="*/ 0 w 237"/>
                <a:gd name="T21" fmla="*/ 0 h 438"/>
                <a:gd name="T22" fmla="*/ 0 w 237"/>
                <a:gd name="T23" fmla="*/ 0 h 438"/>
                <a:gd name="T24" fmla="*/ 0 w 237"/>
                <a:gd name="T25" fmla="*/ 0 h 438"/>
                <a:gd name="T26" fmla="*/ 0 w 237"/>
                <a:gd name="T27" fmla="*/ 0 h 438"/>
                <a:gd name="T28" fmla="*/ 0 w 237"/>
                <a:gd name="T29" fmla="*/ 0 h 438"/>
                <a:gd name="T30" fmla="*/ 0 w 237"/>
                <a:gd name="T31" fmla="*/ 0 h 438"/>
                <a:gd name="T32" fmla="*/ 0 w 237"/>
                <a:gd name="T33" fmla="*/ 0 h 438"/>
                <a:gd name="T34" fmla="*/ 0 w 237"/>
                <a:gd name="T35" fmla="*/ 0 h 438"/>
                <a:gd name="T36" fmla="*/ 0 w 237"/>
                <a:gd name="T37" fmla="*/ 0 h 438"/>
                <a:gd name="T38" fmla="*/ 0 w 237"/>
                <a:gd name="T39" fmla="*/ 0 h 438"/>
                <a:gd name="T40" fmla="*/ 0 w 237"/>
                <a:gd name="T41" fmla="*/ 0 h 438"/>
                <a:gd name="T42" fmla="*/ 0 w 237"/>
                <a:gd name="T43" fmla="*/ 0 h 438"/>
                <a:gd name="T44" fmla="*/ 0 w 237"/>
                <a:gd name="T45" fmla="*/ 0 h 438"/>
                <a:gd name="T46" fmla="*/ 0 w 237"/>
                <a:gd name="T47" fmla="*/ 0 h 438"/>
                <a:gd name="T48" fmla="*/ 0 w 237"/>
                <a:gd name="T49" fmla="*/ 0 h 438"/>
                <a:gd name="T50" fmla="*/ 0 w 237"/>
                <a:gd name="T51" fmla="*/ 0 h 438"/>
                <a:gd name="T52" fmla="*/ 0 w 237"/>
                <a:gd name="T53" fmla="*/ 0 h 438"/>
                <a:gd name="T54" fmla="*/ 0 w 237"/>
                <a:gd name="T55" fmla="*/ 0 h 438"/>
                <a:gd name="T56" fmla="*/ 0 w 237"/>
                <a:gd name="T57" fmla="*/ 0 h 438"/>
                <a:gd name="T58" fmla="*/ 0 w 237"/>
                <a:gd name="T59" fmla="*/ 0 h 438"/>
                <a:gd name="T60" fmla="*/ 0 w 237"/>
                <a:gd name="T61" fmla="*/ 0 h 438"/>
                <a:gd name="T62" fmla="*/ 0 w 237"/>
                <a:gd name="T63" fmla="*/ 0 h 438"/>
                <a:gd name="T64" fmla="*/ 0 w 237"/>
                <a:gd name="T65" fmla="*/ 0 h 438"/>
                <a:gd name="T66" fmla="*/ 0 w 237"/>
                <a:gd name="T67" fmla="*/ 0 h 438"/>
                <a:gd name="T68" fmla="*/ 0 w 237"/>
                <a:gd name="T69" fmla="*/ 0 h 438"/>
                <a:gd name="T70" fmla="*/ 0 w 237"/>
                <a:gd name="T71" fmla="*/ 0 h 438"/>
                <a:gd name="T72" fmla="*/ 0 w 237"/>
                <a:gd name="T73" fmla="*/ 0 h 438"/>
                <a:gd name="T74" fmla="*/ 0 w 237"/>
                <a:gd name="T75" fmla="*/ 0 h 438"/>
                <a:gd name="T76" fmla="*/ 0 w 237"/>
                <a:gd name="T77" fmla="*/ 0 h 438"/>
                <a:gd name="T78" fmla="*/ 0 w 237"/>
                <a:gd name="T79" fmla="*/ 0 h 438"/>
                <a:gd name="T80" fmla="*/ 0 w 237"/>
                <a:gd name="T81" fmla="*/ 0 h 438"/>
                <a:gd name="T82" fmla="*/ 0 w 237"/>
                <a:gd name="T83" fmla="*/ 0 h 438"/>
                <a:gd name="T84" fmla="*/ 0 w 237"/>
                <a:gd name="T85" fmla="*/ 0 h 438"/>
                <a:gd name="T86" fmla="*/ 0 w 237"/>
                <a:gd name="T87" fmla="*/ 0 h 438"/>
                <a:gd name="T88" fmla="*/ 0 w 237"/>
                <a:gd name="T89" fmla="*/ 0 h 438"/>
                <a:gd name="T90" fmla="*/ 0 w 237"/>
                <a:gd name="T91" fmla="*/ 0 h 438"/>
                <a:gd name="T92" fmla="*/ 0 w 237"/>
                <a:gd name="T93" fmla="*/ 0 h 438"/>
                <a:gd name="T94" fmla="*/ 0 w 237"/>
                <a:gd name="T95" fmla="*/ 0 h 438"/>
                <a:gd name="T96" fmla="*/ 0 w 237"/>
                <a:gd name="T97" fmla="*/ 0 h 43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37"/>
                <a:gd name="T148" fmla="*/ 0 h 438"/>
                <a:gd name="T149" fmla="*/ 237 w 237"/>
                <a:gd name="T150" fmla="*/ 438 h 43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37" h="438">
                  <a:moveTo>
                    <a:pt x="0" y="13"/>
                  </a:moveTo>
                  <a:lnTo>
                    <a:pt x="13" y="12"/>
                  </a:lnTo>
                  <a:lnTo>
                    <a:pt x="27" y="11"/>
                  </a:lnTo>
                  <a:lnTo>
                    <a:pt x="39" y="11"/>
                  </a:lnTo>
                  <a:lnTo>
                    <a:pt x="53" y="10"/>
                  </a:lnTo>
                  <a:lnTo>
                    <a:pt x="66" y="9"/>
                  </a:lnTo>
                  <a:lnTo>
                    <a:pt x="79" y="8"/>
                  </a:lnTo>
                  <a:lnTo>
                    <a:pt x="92" y="8"/>
                  </a:lnTo>
                  <a:lnTo>
                    <a:pt x="106" y="7"/>
                  </a:lnTo>
                  <a:lnTo>
                    <a:pt x="118" y="6"/>
                  </a:lnTo>
                  <a:lnTo>
                    <a:pt x="132" y="4"/>
                  </a:lnTo>
                  <a:lnTo>
                    <a:pt x="144" y="4"/>
                  </a:lnTo>
                  <a:lnTo>
                    <a:pt x="158" y="3"/>
                  </a:lnTo>
                  <a:lnTo>
                    <a:pt x="170" y="2"/>
                  </a:lnTo>
                  <a:lnTo>
                    <a:pt x="183" y="1"/>
                  </a:lnTo>
                  <a:lnTo>
                    <a:pt x="196" y="1"/>
                  </a:lnTo>
                  <a:lnTo>
                    <a:pt x="209" y="0"/>
                  </a:lnTo>
                  <a:lnTo>
                    <a:pt x="216" y="104"/>
                  </a:lnTo>
                  <a:lnTo>
                    <a:pt x="224" y="208"/>
                  </a:lnTo>
                  <a:lnTo>
                    <a:pt x="230" y="313"/>
                  </a:lnTo>
                  <a:lnTo>
                    <a:pt x="237" y="417"/>
                  </a:lnTo>
                  <a:lnTo>
                    <a:pt x="228" y="419"/>
                  </a:lnTo>
                  <a:lnTo>
                    <a:pt x="218" y="421"/>
                  </a:lnTo>
                  <a:lnTo>
                    <a:pt x="209" y="422"/>
                  </a:lnTo>
                  <a:lnTo>
                    <a:pt x="199" y="425"/>
                  </a:lnTo>
                  <a:lnTo>
                    <a:pt x="188" y="427"/>
                  </a:lnTo>
                  <a:lnTo>
                    <a:pt x="179" y="428"/>
                  </a:lnTo>
                  <a:lnTo>
                    <a:pt x="169" y="430"/>
                  </a:lnTo>
                  <a:lnTo>
                    <a:pt x="160" y="432"/>
                  </a:lnTo>
                  <a:lnTo>
                    <a:pt x="152" y="434"/>
                  </a:lnTo>
                  <a:lnTo>
                    <a:pt x="143" y="434"/>
                  </a:lnTo>
                  <a:lnTo>
                    <a:pt x="135" y="435"/>
                  </a:lnTo>
                  <a:lnTo>
                    <a:pt x="127" y="436"/>
                  </a:lnTo>
                  <a:lnTo>
                    <a:pt x="120" y="437"/>
                  </a:lnTo>
                  <a:lnTo>
                    <a:pt x="112" y="437"/>
                  </a:lnTo>
                  <a:lnTo>
                    <a:pt x="103" y="438"/>
                  </a:lnTo>
                  <a:lnTo>
                    <a:pt x="95" y="438"/>
                  </a:lnTo>
                  <a:lnTo>
                    <a:pt x="86" y="437"/>
                  </a:lnTo>
                  <a:lnTo>
                    <a:pt x="78" y="436"/>
                  </a:lnTo>
                  <a:lnTo>
                    <a:pt x="69" y="436"/>
                  </a:lnTo>
                  <a:lnTo>
                    <a:pt x="61" y="435"/>
                  </a:lnTo>
                  <a:lnTo>
                    <a:pt x="52" y="434"/>
                  </a:lnTo>
                  <a:lnTo>
                    <a:pt x="44" y="432"/>
                  </a:lnTo>
                  <a:lnTo>
                    <a:pt x="35" y="432"/>
                  </a:lnTo>
                  <a:lnTo>
                    <a:pt x="26" y="431"/>
                  </a:lnTo>
                  <a:lnTo>
                    <a:pt x="24" y="362"/>
                  </a:lnTo>
                  <a:lnTo>
                    <a:pt x="18" y="213"/>
                  </a:lnTo>
                  <a:lnTo>
                    <a:pt x="9" y="69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14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84" name="Freeform 227"/>
            <p:cNvSpPr>
              <a:spLocks/>
            </p:cNvSpPr>
            <p:nvPr/>
          </p:nvSpPr>
          <p:spPr bwMode="auto">
            <a:xfrm>
              <a:off x="4164" y="1312"/>
              <a:ext cx="74" cy="146"/>
            </a:xfrm>
            <a:custGeom>
              <a:avLst/>
              <a:gdLst>
                <a:gd name="T0" fmla="*/ 0 w 221"/>
                <a:gd name="T1" fmla="*/ 0 h 438"/>
                <a:gd name="T2" fmla="*/ 0 w 221"/>
                <a:gd name="T3" fmla="*/ 0 h 438"/>
                <a:gd name="T4" fmla="*/ 0 w 221"/>
                <a:gd name="T5" fmla="*/ 0 h 438"/>
                <a:gd name="T6" fmla="*/ 0 w 221"/>
                <a:gd name="T7" fmla="*/ 0 h 438"/>
                <a:gd name="T8" fmla="*/ 0 w 221"/>
                <a:gd name="T9" fmla="*/ 0 h 438"/>
                <a:gd name="T10" fmla="*/ 0 w 221"/>
                <a:gd name="T11" fmla="*/ 0 h 438"/>
                <a:gd name="T12" fmla="*/ 0 w 221"/>
                <a:gd name="T13" fmla="*/ 0 h 438"/>
                <a:gd name="T14" fmla="*/ 0 w 221"/>
                <a:gd name="T15" fmla="*/ 0 h 438"/>
                <a:gd name="T16" fmla="*/ 0 w 221"/>
                <a:gd name="T17" fmla="*/ 0 h 438"/>
                <a:gd name="T18" fmla="*/ 0 w 221"/>
                <a:gd name="T19" fmla="*/ 0 h 438"/>
                <a:gd name="T20" fmla="*/ 0 w 221"/>
                <a:gd name="T21" fmla="*/ 0 h 438"/>
                <a:gd name="T22" fmla="*/ 0 w 221"/>
                <a:gd name="T23" fmla="*/ 0 h 438"/>
                <a:gd name="T24" fmla="*/ 0 w 221"/>
                <a:gd name="T25" fmla="*/ 0 h 438"/>
                <a:gd name="T26" fmla="*/ 0 w 221"/>
                <a:gd name="T27" fmla="*/ 0 h 438"/>
                <a:gd name="T28" fmla="*/ 0 w 221"/>
                <a:gd name="T29" fmla="*/ 0 h 438"/>
                <a:gd name="T30" fmla="*/ 0 w 221"/>
                <a:gd name="T31" fmla="*/ 0 h 438"/>
                <a:gd name="T32" fmla="*/ 0 w 221"/>
                <a:gd name="T33" fmla="*/ 0 h 438"/>
                <a:gd name="T34" fmla="*/ 0 w 221"/>
                <a:gd name="T35" fmla="*/ 0 h 438"/>
                <a:gd name="T36" fmla="*/ 0 w 221"/>
                <a:gd name="T37" fmla="*/ 0 h 438"/>
                <a:gd name="T38" fmla="*/ 0 w 221"/>
                <a:gd name="T39" fmla="*/ 0 h 438"/>
                <a:gd name="T40" fmla="*/ 0 w 221"/>
                <a:gd name="T41" fmla="*/ 0 h 438"/>
                <a:gd name="T42" fmla="*/ 0 w 221"/>
                <a:gd name="T43" fmla="*/ 0 h 438"/>
                <a:gd name="T44" fmla="*/ 0 w 221"/>
                <a:gd name="T45" fmla="*/ 0 h 438"/>
                <a:gd name="T46" fmla="*/ 0 w 221"/>
                <a:gd name="T47" fmla="*/ 0 h 438"/>
                <a:gd name="T48" fmla="*/ 0 w 221"/>
                <a:gd name="T49" fmla="*/ 0 h 438"/>
                <a:gd name="T50" fmla="*/ 0 w 221"/>
                <a:gd name="T51" fmla="*/ 0 h 438"/>
                <a:gd name="T52" fmla="*/ 0 w 221"/>
                <a:gd name="T53" fmla="*/ 0 h 438"/>
                <a:gd name="T54" fmla="*/ 0 w 221"/>
                <a:gd name="T55" fmla="*/ 0 h 438"/>
                <a:gd name="T56" fmla="*/ 0 w 221"/>
                <a:gd name="T57" fmla="*/ 0 h 438"/>
                <a:gd name="T58" fmla="*/ 0 w 221"/>
                <a:gd name="T59" fmla="*/ 0 h 438"/>
                <a:gd name="T60" fmla="*/ 0 w 221"/>
                <a:gd name="T61" fmla="*/ 0 h 438"/>
                <a:gd name="T62" fmla="*/ 0 w 221"/>
                <a:gd name="T63" fmla="*/ 0 h 438"/>
                <a:gd name="T64" fmla="*/ 0 w 221"/>
                <a:gd name="T65" fmla="*/ 0 h 438"/>
                <a:gd name="T66" fmla="*/ 0 w 221"/>
                <a:gd name="T67" fmla="*/ 0 h 438"/>
                <a:gd name="T68" fmla="*/ 0 w 221"/>
                <a:gd name="T69" fmla="*/ 0 h 438"/>
                <a:gd name="T70" fmla="*/ 0 w 221"/>
                <a:gd name="T71" fmla="*/ 0 h 438"/>
                <a:gd name="T72" fmla="*/ 0 w 221"/>
                <a:gd name="T73" fmla="*/ 0 h 438"/>
                <a:gd name="T74" fmla="*/ 0 w 221"/>
                <a:gd name="T75" fmla="*/ 0 h 438"/>
                <a:gd name="T76" fmla="*/ 0 w 221"/>
                <a:gd name="T77" fmla="*/ 0 h 438"/>
                <a:gd name="T78" fmla="*/ 0 w 221"/>
                <a:gd name="T79" fmla="*/ 0 h 438"/>
                <a:gd name="T80" fmla="*/ 0 w 221"/>
                <a:gd name="T81" fmla="*/ 0 h 438"/>
                <a:gd name="T82" fmla="*/ 0 w 221"/>
                <a:gd name="T83" fmla="*/ 0 h 438"/>
                <a:gd name="T84" fmla="*/ 0 w 221"/>
                <a:gd name="T85" fmla="*/ 0 h 438"/>
                <a:gd name="T86" fmla="*/ 0 w 221"/>
                <a:gd name="T87" fmla="*/ 0 h 438"/>
                <a:gd name="T88" fmla="*/ 0 w 221"/>
                <a:gd name="T89" fmla="*/ 0 h 438"/>
                <a:gd name="T90" fmla="*/ 0 w 221"/>
                <a:gd name="T91" fmla="*/ 0 h 438"/>
                <a:gd name="T92" fmla="*/ 0 w 221"/>
                <a:gd name="T93" fmla="*/ 0 h 438"/>
                <a:gd name="T94" fmla="*/ 0 w 221"/>
                <a:gd name="T95" fmla="*/ 0 h 438"/>
                <a:gd name="T96" fmla="*/ 0 w 221"/>
                <a:gd name="T97" fmla="*/ 0 h 43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21"/>
                <a:gd name="T148" fmla="*/ 0 h 438"/>
                <a:gd name="T149" fmla="*/ 221 w 221"/>
                <a:gd name="T150" fmla="*/ 438 h 43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21" h="438">
                  <a:moveTo>
                    <a:pt x="0" y="13"/>
                  </a:moveTo>
                  <a:lnTo>
                    <a:pt x="12" y="12"/>
                  </a:lnTo>
                  <a:lnTo>
                    <a:pt x="25" y="11"/>
                  </a:lnTo>
                  <a:lnTo>
                    <a:pt x="37" y="11"/>
                  </a:lnTo>
                  <a:lnTo>
                    <a:pt x="48" y="10"/>
                  </a:lnTo>
                  <a:lnTo>
                    <a:pt x="61" y="9"/>
                  </a:lnTo>
                  <a:lnTo>
                    <a:pt x="73" y="8"/>
                  </a:lnTo>
                  <a:lnTo>
                    <a:pt x="86" y="8"/>
                  </a:lnTo>
                  <a:lnTo>
                    <a:pt x="97" y="7"/>
                  </a:lnTo>
                  <a:lnTo>
                    <a:pt x="109" y="6"/>
                  </a:lnTo>
                  <a:lnTo>
                    <a:pt x="122" y="4"/>
                  </a:lnTo>
                  <a:lnTo>
                    <a:pt x="134" y="4"/>
                  </a:lnTo>
                  <a:lnTo>
                    <a:pt x="146" y="3"/>
                  </a:lnTo>
                  <a:lnTo>
                    <a:pt x="158" y="2"/>
                  </a:lnTo>
                  <a:lnTo>
                    <a:pt x="170" y="1"/>
                  </a:lnTo>
                  <a:lnTo>
                    <a:pt x="182" y="1"/>
                  </a:lnTo>
                  <a:lnTo>
                    <a:pt x="194" y="0"/>
                  </a:lnTo>
                  <a:lnTo>
                    <a:pt x="201" y="104"/>
                  </a:lnTo>
                  <a:lnTo>
                    <a:pt x="208" y="208"/>
                  </a:lnTo>
                  <a:lnTo>
                    <a:pt x="215" y="313"/>
                  </a:lnTo>
                  <a:lnTo>
                    <a:pt x="221" y="417"/>
                  </a:lnTo>
                  <a:lnTo>
                    <a:pt x="212" y="419"/>
                  </a:lnTo>
                  <a:lnTo>
                    <a:pt x="204" y="421"/>
                  </a:lnTo>
                  <a:lnTo>
                    <a:pt x="195" y="423"/>
                  </a:lnTo>
                  <a:lnTo>
                    <a:pt x="186" y="425"/>
                  </a:lnTo>
                  <a:lnTo>
                    <a:pt x="178" y="427"/>
                  </a:lnTo>
                  <a:lnTo>
                    <a:pt x="169" y="429"/>
                  </a:lnTo>
                  <a:lnTo>
                    <a:pt x="160" y="430"/>
                  </a:lnTo>
                  <a:lnTo>
                    <a:pt x="151" y="432"/>
                  </a:lnTo>
                  <a:lnTo>
                    <a:pt x="143" y="434"/>
                  </a:lnTo>
                  <a:lnTo>
                    <a:pt x="134" y="434"/>
                  </a:lnTo>
                  <a:lnTo>
                    <a:pt x="126" y="435"/>
                  </a:lnTo>
                  <a:lnTo>
                    <a:pt x="118" y="436"/>
                  </a:lnTo>
                  <a:lnTo>
                    <a:pt x="111" y="437"/>
                  </a:lnTo>
                  <a:lnTo>
                    <a:pt x="103" y="437"/>
                  </a:lnTo>
                  <a:lnTo>
                    <a:pt x="94" y="438"/>
                  </a:lnTo>
                  <a:lnTo>
                    <a:pt x="86" y="438"/>
                  </a:lnTo>
                  <a:lnTo>
                    <a:pt x="78" y="437"/>
                  </a:lnTo>
                  <a:lnTo>
                    <a:pt x="71" y="436"/>
                  </a:lnTo>
                  <a:lnTo>
                    <a:pt x="63" y="435"/>
                  </a:lnTo>
                  <a:lnTo>
                    <a:pt x="55" y="434"/>
                  </a:lnTo>
                  <a:lnTo>
                    <a:pt x="47" y="434"/>
                  </a:lnTo>
                  <a:lnTo>
                    <a:pt x="40" y="432"/>
                  </a:lnTo>
                  <a:lnTo>
                    <a:pt x="33" y="431"/>
                  </a:lnTo>
                  <a:lnTo>
                    <a:pt x="26" y="430"/>
                  </a:lnTo>
                  <a:lnTo>
                    <a:pt x="25" y="362"/>
                  </a:lnTo>
                  <a:lnTo>
                    <a:pt x="19" y="213"/>
                  </a:lnTo>
                  <a:lnTo>
                    <a:pt x="10" y="69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95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85" name="Freeform 228"/>
            <p:cNvSpPr>
              <a:spLocks/>
            </p:cNvSpPr>
            <p:nvPr/>
          </p:nvSpPr>
          <p:spPr bwMode="auto">
            <a:xfrm>
              <a:off x="4167" y="1312"/>
              <a:ext cx="69" cy="146"/>
            </a:xfrm>
            <a:custGeom>
              <a:avLst/>
              <a:gdLst>
                <a:gd name="T0" fmla="*/ 0 w 207"/>
                <a:gd name="T1" fmla="*/ 0 h 438"/>
                <a:gd name="T2" fmla="*/ 0 w 207"/>
                <a:gd name="T3" fmla="*/ 0 h 438"/>
                <a:gd name="T4" fmla="*/ 0 w 207"/>
                <a:gd name="T5" fmla="*/ 0 h 438"/>
                <a:gd name="T6" fmla="*/ 0 w 207"/>
                <a:gd name="T7" fmla="*/ 0 h 438"/>
                <a:gd name="T8" fmla="*/ 0 w 207"/>
                <a:gd name="T9" fmla="*/ 0 h 438"/>
                <a:gd name="T10" fmla="*/ 0 w 207"/>
                <a:gd name="T11" fmla="*/ 0 h 438"/>
                <a:gd name="T12" fmla="*/ 0 w 207"/>
                <a:gd name="T13" fmla="*/ 0 h 438"/>
                <a:gd name="T14" fmla="*/ 0 w 207"/>
                <a:gd name="T15" fmla="*/ 0 h 438"/>
                <a:gd name="T16" fmla="*/ 0 w 207"/>
                <a:gd name="T17" fmla="*/ 0 h 438"/>
                <a:gd name="T18" fmla="*/ 0 w 207"/>
                <a:gd name="T19" fmla="*/ 0 h 438"/>
                <a:gd name="T20" fmla="*/ 0 w 207"/>
                <a:gd name="T21" fmla="*/ 0 h 438"/>
                <a:gd name="T22" fmla="*/ 0 w 207"/>
                <a:gd name="T23" fmla="*/ 0 h 438"/>
                <a:gd name="T24" fmla="*/ 0 w 207"/>
                <a:gd name="T25" fmla="*/ 0 h 438"/>
                <a:gd name="T26" fmla="*/ 0 w 207"/>
                <a:gd name="T27" fmla="*/ 0 h 438"/>
                <a:gd name="T28" fmla="*/ 0 w 207"/>
                <a:gd name="T29" fmla="*/ 0 h 438"/>
                <a:gd name="T30" fmla="*/ 0 w 207"/>
                <a:gd name="T31" fmla="*/ 0 h 438"/>
                <a:gd name="T32" fmla="*/ 0 w 207"/>
                <a:gd name="T33" fmla="*/ 0 h 438"/>
                <a:gd name="T34" fmla="*/ 0 w 207"/>
                <a:gd name="T35" fmla="*/ 0 h 438"/>
                <a:gd name="T36" fmla="*/ 0 w 207"/>
                <a:gd name="T37" fmla="*/ 0 h 438"/>
                <a:gd name="T38" fmla="*/ 0 w 207"/>
                <a:gd name="T39" fmla="*/ 0 h 438"/>
                <a:gd name="T40" fmla="*/ 0 w 207"/>
                <a:gd name="T41" fmla="*/ 0 h 438"/>
                <a:gd name="T42" fmla="*/ 0 w 207"/>
                <a:gd name="T43" fmla="*/ 0 h 438"/>
                <a:gd name="T44" fmla="*/ 0 w 207"/>
                <a:gd name="T45" fmla="*/ 0 h 438"/>
                <a:gd name="T46" fmla="*/ 0 w 207"/>
                <a:gd name="T47" fmla="*/ 0 h 438"/>
                <a:gd name="T48" fmla="*/ 0 w 207"/>
                <a:gd name="T49" fmla="*/ 0 h 438"/>
                <a:gd name="T50" fmla="*/ 0 w 207"/>
                <a:gd name="T51" fmla="*/ 0 h 438"/>
                <a:gd name="T52" fmla="*/ 0 w 207"/>
                <a:gd name="T53" fmla="*/ 0 h 438"/>
                <a:gd name="T54" fmla="*/ 0 w 207"/>
                <a:gd name="T55" fmla="*/ 0 h 438"/>
                <a:gd name="T56" fmla="*/ 0 w 207"/>
                <a:gd name="T57" fmla="*/ 0 h 438"/>
                <a:gd name="T58" fmla="*/ 0 w 207"/>
                <a:gd name="T59" fmla="*/ 0 h 438"/>
                <a:gd name="T60" fmla="*/ 0 w 207"/>
                <a:gd name="T61" fmla="*/ 0 h 438"/>
                <a:gd name="T62" fmla="*/ 0 w 207"/>
                <a:gd name="T63" fmla="*/ 0 h 438"/>
                <a:gd name="T64" fmla="*/ 0 w 207"/>
                <a:gd name="T65" fmla="*/ 0 h 438"/>
                <a:gd name="T66" fmla="*/ 0 w 207"/>
                <a:gd name="T67" fmla="*/ 0 h 438"/>
                <a:gd name="T68" fmla="*/ 0 w 207"/>
                <a:gd name="T69" fmla="*/ 0 h 438"/>
                <a:gd name="T70" fmla="*/ 0 w 207"/>
                <a:gd name="T71" fmla="*/ 0 h 438"/>
                <a:gd name="T72" fmla="*/ 0 w 207"/>
                <a:gd name="T73" fmla="*/ 0 h 438"/>
                <a:gd name="T74" fmla="*/ 0 w 207"/>
                <a:gd name="T75" fmla="*/ 0 h 438"/>
                <a:gd name="T76" fmla="*/ 0 w 207"/>
                <a:gd name="T77" fmla="*/ 0 h 438"/>
                <a:gd name="T78" fmla="*/ 0 w 207"/>
                <a:gd name="T79" fmla="*/ 0 h 438"/>
                <a:gd name="T80" fmla="*/ 0 w 207"/>
                <a:gd name="T81" fmla="*/ 0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7"/>
                <a:gd name="T124" fmla="*/ 0 h 438"/>
                <a:gd name="T125" fmla="*/ 207 w 207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7" h="438">
                  <a:moveTo>
                    <a:pt x="0" y="13"/>
                  </a:moveTo>
                  <a:lnTo>
                    <a:pt x="22" y="11"/>
                  </a:lnTo>
                  <a:lnTo>
                    <a:pt x="45" y="10"/>
                  </a:lnTo>
                  <a:lnTo>
                    <a:pt x="68" y="8"/>
                  </a:lnTo>
                  <a:lnTo>
                    <a:pt x="90" y="7"/>
                  </a:lnTo>
                  <a:lnTo>
                    <a:pt x="112" y="4"/>
                  </a:lnTo>
                  <a:lnTo>
                    <a:pt x="134" y="3"/>
                  </a:lnTo>
                  <a:lnTo>
                    <a:pt x="157" y="1"/>
                  </a:lnTo>
                  <a:lnTo>
                    <a:pt x="180" y="0"/>
                  </a:lnTo>
                  <a:lnTo>
                    <a:pt x="186" y="105"/>
                  </a:lnTo>
                  <a:lnTo>
                    <a:pt x="193" y="209"/>
                  </a:lnTo>
                  <a:lnTo>
                    <a:pt x="200" y="314"/>
                  </a:lnTo>
                  <a:lnTo>
                    <a:pt x="207" y="418"/>
                  </a:lnTo>
                  <a:lnTo>
                    <a:pt x="199" y="420"/>
                  </a:lnTo>
                  <a:lnTo>
                    <a:pt x="191" y="421"/>
                  </a:lnTo>
                  <a:lnTo>
                    <a:pt x="183" y="423"/>
                  </a:lnTo>
                  <a:lnTo>
                    <a:pt x="175" y="425"/>
                  </a:lnTo>
                  <a:lnTo>
                    <a:pt x="166" y="427"/>
                  </a:lnTo>
                  <a:lnTo>
                    <a:pt x="158" y="429"/>
                  </a:lnTo>
                  <a:lnTo>
                    <a:pt x="150" y="430"/>
                  </a:lnTo>
                  <a:lnTo>
                    <a:pt x="142" y="432"/>
                  </a:lnTo>
                  <a:lnTo>
                    <a:pt x="134" y="434"/>
                  </a:lnTo>
                  <a:lnTo>
                    <a:pt x="125" y="434"/>
                  </a:lnTo>
                  <a:lnTo>
                    <a:pt x="117" y="435"/>
                  </a:lnTo>
                  <a:lnTo>
                    <a:pt x="109" y="436"/>
                  </a:lnTo>
                  <a:lnTo>
                    <a:pt x="102" y="437"/>
                  </a:lnTo>
                  <a:lnTo>
                    <a:pt x="94" y="437"/>
                  </a:lnTo>
                  <a:lnTo>
                    <a:pt x="85" y="438"/>
                  </a:lnTo>
                  <a:lnTo>
                    <a:pt x="77" y="438"/>
                  </a:lnTo>
                  <a:lnTo>
                    <a:pt x="70" y="437"/>
                  </a:lnTo>
                  <a:lnTo>
                    <a:pt x="64" y="436"/>
                  </a:lnTo>
                  <a:lnTo>
                    <a:pt x="57" y="435"/>
                  </a:lnTo>
                  <a:lnTo>
                    <a:pt x="52" y="432"/>
                  </a:lnTo>
                  <a:lnTo>
                    <a:pt x="45" y="431"/>
                  </a:lnTo>
                  <a:lnTo>
                    <a:pt x="38" y="430"/>
                  </a:lnTo>
                  <a:lnTo>
                    <a:pt x="33" y="429"/>
                  </a:lnTo>
                  <a:lnTo>
                    <a:pt x="26" y="428"/>
                  </a:lnTo>
                  <a:lnTo>
                    <a:pt x="26" y="360"/>
                  </a:lnTo>
                  <a:lnTo>
                    <a:pt x="20" y="212"/>
                  </a:lnTo>
                  <a:lnTo>
                    <a:pt x="10" y="69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E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86" name="Freeform 229"/>
            <p:cNvSpPr>
              <a:spLocks/>
            </p:cNvSpPr>
            <p:nvPr/>
          </p:nvSpPr>
          <p:spPr bwMode="auto">
            <a:xfrm>
              <a:off x="4170" y="1313"/>
              <a:ext cx="64" cy="145"/>
            </a:xfrm>
            <a:custGeom>
              <a:avLst/>
              <a:gdLst>
                <a:gd name="T0" fmla="*/ 0 w 192"/>
                <a:gd name="T1" fmla="*/ 0 h 437"/>
                <a:gd name="T2" fmla="*/ 0 w 192"/>
                <a:gd name="T3" fmla="*/ 0 h 437"/>
                <a:gd name="T4" fmla="*/ 0 w 192"/>
                <a:gd name="T5" fmla="*/ 0 h 437"/>
                <a:gd name="T6" fmla="*/ 0 w 192"/>
                <a:gd name="T7" fmla="*/ 0 h 437"/>
                <a:gd name="T8" fmla="*/ 0 w 192"/>
                <a:gd name="T9" fmla="*/ 0 h 437"/>
                <a:gd name="T10" fmla="*/ 0 w 192"/>
                <a:gd name="T11" fmla="*/ 0 h 437"/>
                <a:gd name="T12" fmla="*/ 0 w 192"/>
                <a:gd name="T13" fmla="*/ 0 h 437"/>
                <a:gd name="T14" fmla="*/ 0 w 192"/>
                <a:gd name="T15" fmla="*/ 0 h 437"/>
                <a:gd name="T16" fmla="*/ 0 w 192"/>
                <a:gd name="T17" fmla="*/ 0 h 437"/>
                <a:gd name="T18" fmla="*/ 0 w 192"/>
                <a:gd name="T19" fmla="*/ 0 h 437"/>
                <a:gd name="T20" fmla="*/ 0 w 192"/>
                <a:gd name="T21" fmla="*/ 0 h 437"/>
                <a:gd name="T22" fmla="*/ 0 w 192"/>
                <a:gd name="T23" fmla="*/ 0 h 437"/>
                <a:gd name="T24" fmla="*/ 0 w 192"/>
                <a:gd name="T25" fmla="*/ 0 h 437"/>
                <a:gd name="T26" fmla="*/ 0 w 192"/>
                <a:gd name="T27" fmla="*/ 0 h 437"/>
                <a:gd name="T28" fmla="*/ 0 w 192"/>
                <a:gd name="T29" fmla="*/ 0 h 437"/>
                <a:gd name="T30" fmla="*/ 0 w 192"/>
                <a:gd name="T31" fmla="*/ 0 h 437"/>
                <a:gd name="T32" fmla="*/ 0 w 192"/>
                <a:gd name="T33" fmla="*/ 0 h 437"/>
                <a:gd name="T34" fmla="*/ 0 w 192"/>
                <a:gd name="T35" fmla="*/ 0 h 437"/>
                <a:gd name="T36" fmla="*/ 0 w 192"/>
                <a:gd name="T37" fmla="*/ 0 h 437"/>
                <a:gd name="T38" fmla="*/ 0 w 192"/>
                <a:gd name="T39" fmla="*/ 0 h 437"/>
                <a:gd name="T40" fmla="*/ 0 w 192"/>
                <a:gd name="T41" fmla="*/ 0 h 437"/>
                <a:gd name="T42" fmla="*/ 0 w 192"/>
                <a:gd name="T43" fmla="*/ 0 h 437"/>
                <a:gd name="T44" fmla="*/ 0 w 192"/>
                <a:gd name="T45" fmla="*/ 0 h 437"/>
                <a:gd name="T46" fmla="*/ 0 w 192"/>
                <a:gd name="T47" fmla="*/ 0 h 437"/>
                <a:gd name="T48" fmla="*/ 0 w 192"/>
                <a:gd name="T49" fmla="*/ 0 h 437"/>
                <a:gd name="T50" fmla="*/ 0 w 192"/>
                <a:gd name="T51" fmla="*/ 0 h 437"/>
                <a:gd name="T52" fmla="*/ 0 w 192"/>
                <a:gd name="T53" fmla="*/ 0 h 437"/>
                <a:gd name="T54" fmla="*/ 0 w 192"/>
                <a:gd name="T55" fmla="*/ 0 h 437"/>
                <a:gd name="T56" fmla="*/ 0 w 192"/>
                <a:gd name="T57" fmla="*/ 0 h 437"/>
                <a:gd name="T58" fmla="*/ 0 w 192"/>
                <a:gd name="T59" fmla="*/ 0 h 437"/>
                <a:gd name="T60" fmla="*/ 0 w 192"/>
                <a:gd name="T61" fmla="*/ 0 h 437"/>
                <a:gd name="T62" fmla="*/ 0 w 192"/>
                <a:gd name="T63" fmla="*/ 0 h 437"/>
                <a:gd name="T64" fmla="*/ 0 w 192"/>
                <a:gd name="T65" fmla="*/ 0 h 437"/>
                <a:gd name="T66" fmla="*/ 0 w 192"/>
                <a:gd name="T67" fmla="*/ 0 h 437"/>
                <a:gd name="T68" fmla="*/ 0 w 192"/>
                <a:gd name="T69" fmla="*/ 0 h 437"/>
                <a:gd name="T70" fmla="*/ 0 w 192"/>
                <a:gd name="T71" fmla="*/ 0 h 437"/>
                <a:gd name="T72" fmla="*/ 0 w 192"/>
                <a:gd name="T73" fmla="*/ 0 h 437"/>
                <a:gd name="T74" fmla="*/ 0 w 192"/>
                <a:gd name="T75" fmla="*/ 0 h 437"/>
                <a:gd name="T76" fmla="*/ 0 w 192"/>
                <a:gd name="T77" fmla="*/ 0 h 437"/>
                <a:gd name="T78" fmla="*/ 0 w 192"/>
                <a:gd name="T79" fmla="*/ 0 h 437"/>
                <a:gd name="T80" fmla="*/ 0 w 192"/>
                <a:gd name="T81" fmla="*/ 0 h 43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2"/>
                <a:gd name="T124" fmla="*/ 0 h 437"/>
                <a:gd name="T125" fmla="*/ 192 w 192"/>
                <a:gd name="T126" fmla="*/ 437 h 43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2" h="437">
                  <a:moveTo>
                    <a:pt x="0" y="12"/>
                  </a:moveTo>
                  <a:lnTo>
                    <a:pt x="20" y="11"/>
                  </a:lnTo>
                  <a:lnTo>
                    <a:pt x="41" y="10"/>
                  </a:lnTo>
                  <a:lnTo>
                    <a:pt x="61" y="8"/>
                  </a:lnTo>
                  <a:lnTo>
                    <a:pt x="82" y="7"/>
                  </a:lnTo>
                  <a:lnTo>
                    <a:pt x="103" y="5"/>
                  </a:lnTo>
                  <a:lnTo>
                    <a:pt x="123" y="3"/>
                  </a:lnTo>
                  <a:lnTo>
                    <a:pt x="143" y="1"/>
                  </a:lnTo>
                  <a:lnTo>
                    <a:pt x="164" y="0"/>
                  </a:lnTo>
                  <a:lnTo>
                    <a:pt x="172" y="104"/>
                  </a:lnTo>
                  <a:lnTo>
                    <a:pt x="178" y="208"/>
                  </a:lnTo>
                  <a:lnTo>
                    <a:pt x="185" y="313"/>
                  </a:lnTo>
                  <a:lnTo>
                    <a:pt x="192" y="417"/>
                  </a:lnTo>
                  <a:lnTo>
                    <a:pt x="184" y="419"/>
                  </a:lnTo>
                  <a:lnTo>
                    <a:pt x="177" y="421"/>
                  </a:lnTo>
                  <a:lnTo>
                    <a:pt x="169" y="422"/>
                  </a:lnTo>
                  <a:lnTo>
                    <a:pt x="163" y="425"/>
                  </a:lnTo>
                  <a:lnTo>
                    <a:pt x="155" y="426"/>
                  </a:lnTo>
                  <a:lnTo>
                    <a:pt x="148" y="428"/>
                  </a:lnTo>
                  <a:lnTo>
                    <a:pt x="140" y="429"/>
                  </a:lnTo>
                  <a:lnTo>
                    <a:pt x="133" y="431"/>
                  </a:lnTo>
                  <a:lnTo>
                    <a:pt x="125" y="433"/>
                  </a:lnTo>
                  <a:lnTo>
                    <a:pt x="116" y="433"/>
                  </a:lnTo>
                  <a:lnTo>
                    <a:pt x="108" y="434"/>
                  </a:lnTo>
                  <a:lnTo>
                    <a:pt x="100" y="435"/>
                  </a:lnTo>
                  <a:lnTo>
                    <a:pt x="93" y="436"/>
                  </a:lnTo>
                  <a:lnTo>
                    <a:pt x="85" y="436"/>
                  </a:lnTo>
                  <a:lnTo>
                    <a:pt x="76" y="437"/>
                  </a:lnTo>
                  <a:lnTo>
                    <a:pt x="68" y="437"/>
                  </a:lnTo>
                  <a:lnTo>
                    <a:pt x="62" y="436"/>
                  </a:lnTo>
                  <a:lnTo>
                    <a:pt x="56" y="435"/>
                  </a:lnTo>
                  <a:lnTo>
                    <a:pt x="52" y="433"/>
                  </a:lnTo>
                  <a:lnTo>
                    <a:pt x="46" y="431"/>
                  </a:lnTo>
                  <a:lnTo>
                    <a:pt x="42" y="430"/>
                  </a:lnTo>
                  <a:lnTo>
                    <a:pt x="36" y="428"/>
                  </a:lnTo>
                  <a:lnTo>
                    <a:pt x="32" y="427"/>
                  </a:lnTo>
                  <a:lnTo>
                    <a:pt x="26" y="426"/>
                  </a:lnTo>
                  <a:lnTo>
                    <a:pt x="26" y="358"/>
                  </a:lnTo>
                  <a:lnTo>
                    <a:pt x="20" y="210"/>
                  </a:lnTo>
                  <a:lnTo>
                    <a:pt x="10" y="6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5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87" name="Freeform 230"/>
            <p:cNvSpPr>
              <a:spLocks/>
            </p:cNvSpPr>
            <p:nvPr/>
          </p:nvSpPr>
          <p:spPr bwMode="auto">
            <a:xfrm>
              <a:off x="4173" y="1313"/>
              <a:ext cx="59" cy="145"/>
            </a:xfrm>
            <a:custGeom>
              <a:avLst/>
              <a:gdLst>
                <a:gd name="T0" fmla="*/ 0 w 177"/>
                <a:gd name="T1" fmla="*/ 0 h 437"/>
                <a:gd name="T2" fmla="*/ 0 w 177"/>
                <a:gd name="T3" fmla="*/ 0 h 437"/>
                <a:gd name="T4" fmla="*/ 0 w 177"/>
                <a:gd name="T5" fmla="*/ 0 h 437"/>
                <a:gd name="T6" fmla="*/ 0 w 177"/>
                <a:gd name="T7" fmla="*/ 0 h 437"/>
                <a:gd name="T8" fmla="*/ 0 w 177"/>
                <a:gd name="T9" fmla="*/ 0 h 437"/>
                <a:gd name="T10" fmla="*/ 0 w 177"/>
                <a:gd name="T11" fmla="*/ 0 h 437"/>
                <a:gd name="T12" fmla="*/ 0 w 177"/>
                <a:gd name="T13" fmla="*/ 0 h 437"/>
                <a:gd name="T14" fmla="*/ 0 w 177"/>
                <a:gd name="T15" fmla="*/ 0 h 437"/>
                <a:gd name="T16" fmla="*/ 0 w 177"/>
                <a:gd name="T17" fmla="*/ 0 h 437"/>
                <a:gd name="T18" fmla="*/ 0 w 177"/>
                <a:gd name="T19" fmla="*/ 0 h 437"/>
                <a:gd name="T20" fmla="*/ 0 w 177"/>
                <a:gd name="T21" fmla="*/ 0 h 437"/>
                <a:gd name="T22" fmla="*/ 0 w 177"/>
                <a:gd name="T23" fmla="*/ 0 h 437"/>
                <a:gd name="T24" fmla="*/ 0 w 177"/>
                <a:gd name="T25" fmla="*/ 0 h 437"/>
                <a:gd name="T26" fmla="*/ 0 w 177"/>
                <a:gd name="T27" fmla="*/ 0 h 437"/>
                <a:gd name="T28" fmla="*/ 0 w 177"/>
                <a:gd name="T29" fmla="*/ 0 h 437"/>
                <a:gd name="T30" fmla="*/ 0 w 177"/>
                <a:gd name="T31" fmla="*/ 0 h 437"/>
                <a:gd name="T32" fmla="*/ 0 w 177"/>
                <a:gd name="T33" fmla="*/ 0 h 437"/>
                <a:gd name="T34" fmla="*/ 0 w 177"/>
                <a:gd name="T35" fmla="*/ 0 h 437"/>
                <a:gd name="T36" fmla="*/ 0 w 177"/>
                <a:gd name="T37" fmla="*/ 0 h 437"/>
                <a:gd name="T38" fmla="*/ 0 w 177"/>
                <a:gd name="T39" fmla="*/ 0 h 437"/>
                <a:gd name="T40" fmla="*/ 0 w 177"/>
                <a:gd name="T41" fmla="*/ 0 h 437"/>
                <a:gd name="T42" fmla="*/ 0 w 177"/>
                <a:gd name="T43" fmla="*/ 0 h 437"/>
                <a:gd name="T44" fmla="*/ 0 w 177"/>
                <a:gd name="T45" fmla="*/ 0 h 437"/>
                <a:gd name="T46" fmla="*/ 0 w 177"/>
                <a:gd name="T47" fmla="*/ 0 h 437"/>
                <a:gd name="T48" fmla="*/ 0 w 177"/>
                <a:gd name="T49" fmla="*/ 0 h 437"/>
                <a:gd name="T50" fmla="*/ 0 w 177"/>
                <a:gd name="T51" fmla="*/ 0 h 437"/>
                <a:gd name="T52" fmla="*/ 0 w 177"/>
                <a:gd name="T53" fmla="*/ 0 h 437"/>
                <a:gd name="T54" fmla="*/ 0 w 177"/>
                <a:gd name="T55" fmla="*/ 0 h 437"/>
                <a:gd name="T56" fmla="*/ 0 w 177"/>
                <a:gd name="T57" fmla="*/ 0 h 437"/>
                <a:gd name="T58" fmla="*/ 0 w 177"/>
                <a:gd name="T59" fmla="*/ 0 h 437"/>
                <a:gd name="T60" fmla="*/ 0 w 177"/>
                <a:gd name="T61" fmla="*/ 0 h 437"/>
                <a:gd name="T62" fmla="*/ 0 w 177"/>
                <a:gd name="T63" fmla="*/ 0 h 437"/>
                <a:gd name="T64" fmla="*/ 0 w 177"/>
                <a:gd name="T65" fmla="*/ 0 h 437"/>
                <a:gd name="T66" fmla="*/ 0 w 177"/>
                <a:gd name="T67" fmla="*/ 0 h 437"/>
                <a:gd name="T68" fmla="*/ 0 w 177"/>
                <a:gd name="T69" fmla="*/ 0 h 437"/>
                <a:gd name="T70" fmla="*/ 0 w 177"/>
                <a:gd name="T71" fmla="*/ 0 h 437"/>
                <a:gd name="T72" fmla="*/ 0 w 177"/>
                <a:gd name="T73" fmla="*/ 0 h 437"/>
                <a:gd name="T74" fmla="*/ 0 w 177"/>
                <a:gd name="T75" fmla="*/ 0 h 437"/>
                <a:gd name="T76" fmla="*/ 0 w 177"/>
                <a:gd name="T77" fmla="*/ 0 h 437"/>
                <a:gd name="T78" fmla="*/ 0 w 177"/>
                <a:gd name="T79" fmla="*/ 0 h 437"/>
                <a:gd name="T80" fmla="*/ 0 w 177"/>
                <a:gd name="T81" fmla="*/ 0 h 43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7"/>
                <a:gd name="T124" fmla="*/ 0 h 437"/>
                <a:gd name="T125" fmla="*/ 177 w 177"/>
                <a:gd name="T126" fmla="*/ 437 h 43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7" h="437">
                  <a:moveTo>
                    <a:pt x="0" y="14"/>
                  </a:moveTo>
                  <a:lnTo>
                    <a:pt x="19" y="11"/>
                  </a:lnTo>
                  <a:lnTo>
                    <a:pt x="37" y="10"/>
                  </a:lnTo>
                  <a:lnTo>
                    <a:pt x="56" y="8"/>
                  </a:lnTo>
                  <a:lnTo>
                    <a:pt x="75" y="7"/>
                  </a:lnTo>
                  <a:lnTo>
                    <a:pt x="94" y="5"/>
                  </a:lnTo>
                  <a:lnTo>
                    <a:pt x="112" y="3"/>
                  </a:lnTo>
                  <a:lnTo>
                    <a:pt x="131" y="1"/>
                  </a:lnTo>
                  <a:lnTo>
                    <a:pt x="149" y="0"/>
                  </a:lnTo>
                  <a:lnTo>
                    <a:pt x="156" y="104"/>
                  </a:lnTo>
                  <a:lnTo>
                    <a:pt x="163" y="209"/>
                  </a:lnTo>
                  <a:lnTo>
                    <a:pt x="169" y="314"/>
                  </a:lnTo>
                  <a:lnTo>
                    <a:pt x="177" y="418"/>
                  </a:lnTo>
                  <a:lnTo>
                    <a:pt x="171" y="419"/>
                  </a:lnTo>
                  <a:lnTo>
                    <a:pt x="164" y="421"/>
                  </a:lnTo>
                  <a:lnTo>
                    <a:pt x="157" y="422"/>
                  </a:lnTo>
                  <a:lnTo>
                    <a:pt x="150" y="425"/>
                  </a:lnTo>
                  <a:lnTo>
                    <a:pt x="143" y="426"/>
                  </a:lnTo>
                  <a:lnTo>
                    <a:pt x="137" y="428"/>
                  </a:lnTo>
                  <a:lnTo>
                    <a:pt x="131" y="429"/>
                  </a:lnTo>
                  <a:lnTo>
                    <a:pt x="124" y="431"/>
                  </a:lnTo>
                  <a:lnTo>
                    <a:pt x="116" y="433"/>
                  </a:lnTo>
                  <a:lnTo>
                    <a:pt x="107" y="433"/>
                  </a:lnTo>
                  <a:lnTo>
                    <a:pt x="99" y="434"/>
                  </a:lnTo>
                  <a:lnTo>
                    <a:pt x="91" y="435"/>
                  </a:lnTo>
                  <a:lnTo>
                    <a:pt x="84" y="436"/>
                  </a:lnTo>
                  <a:lnTo>
                    <a:pt x="76" y="436"/>
                  </a:lnTo>
                  <a:lnTo>
                    <a:pt x="67" y="437"/>
                  </a:lnTo>
                  <a:lnTo>
                    <a:pt x="59" y="437"/>
                  </a:lnTo>
                  <a:lnTo>
                    <a:pt x="51" y="434"/>
                  </a:lnTo>
                  <a:lnTo>
                    <a:pt x="42" y="430"/>
                  </a:lnTo>
                  <a:lnTo>
                    <a:pt x="34" y="427"/>
                  </a:lnTo>
                  <a:lnTo>
                    <a:pt x="26" y="425"/>
                  </a:lnTo>
                  <a:lnTo>
                    <a:pt x="28" y="405"/>
                  </a:lnTo>
                  <a:lnTo>
                    <a:pt x="27" y="357"/>
                  </a:lnTo>
                  <a:lnTo>
                    <a:pt x="25" y="288"/>
                  </a:lnTo>
                  <a:lnTo>
                    <a:pt x="21" y="210"/>
                  </a:lnTo>
                  <a:lnTo>
                    <a:pt x="17" y="133"/>
                  </a:lnTo>
                  <a:lnTo>
                    <a:pt x="11" y="68"/>
                  </a:lnTo>
                  <a:lnTo>
                    <a:pt x="6" y="25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AA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88" name="Freeform 231"/>
            <p:cNvSpPr>
              <a:spLocks/>
            </p:cNvSpPr>
            <p:nvPr/>
          </p:nvSpPr>
          <p:spPr bwMode="auto">
            <a:xfrm>
              <a:off x="4176" y="1313"/>
              <a:ext cx="54" cy="145"/>
            </a:xfrm>
            <a:custGeom>
              <a:avLst/>
              <a:gdLst>
                <a:gd name="T0" fmla="*/ 0 w 163"/>
                <a:gd name="T1" fmla="*/ 0 h 436"/>
                <a:gd name="T2" fmla="*/ 0 w 163"/>
                <a:gd name="T3" fmla="*/ 0 h 436"/>
                <a:gd name="T4" fmla="*/ 0 w 163"/>
                <a:gd name="T5" fmla="*/ 0 h 436"/>
                <a:gd name="T6" fmla="*/ 0 w 163"/>
                <a:gd name="T7" fmla="*/ 0 h 436"/>
                <a:gd name="T8" fmla="*/ 0 w 163"/>
                <a:gd name="T9" fmla="*/ 0 h 436"/>
                <a:gd name="T10" fmla="*/ 0 w 163"/>
                <a:gd name="T11" fmla="*/ 0 h 436"/>
                <a:gd name="T12" fmla="*/ 0 w 163"/>
                <a:gd name="T13" fmla="*/ 0 h 436"/>
                <a:gd name="T14" fmla="*/ 0 w 163"/>
                <a:gd name="T15" fmla="*/ 0 h 436"/>
                <a:gd name="T16" fmla="*/ 0 w 163"/>
                <a:gd name="T17" fmla="*/ 0 h 436"/>
                <a:gd name="T18" fmla="*/ 0 w 163"/>
                <a:gd name="T19" fmla="*/ 0 h 436"/>
                <a:gd name="T20" fmla="*/ 0 w 163"/>
                <a:gd name="T21" fmla="*/ 0 h 436"/>
                <a:gd name="T22" fmla="*/ 0 w 163"/>
                <a:gd name="T23" fmla="*/ 0 h 436"/>
                <a:gd name="T24" fmla="*/ 0 w 163"/>
                <a:gd name="T25" fmla="*/ 0 h 436"/>
                <a:gd name="T26" fmla="*/ 0 w 163"/>
                <a:gd name="T27" fmla="*/ 0 h 436"/>
                <a:gd name="T28" fmla="*/ 0 w 163"/>
                <a:gd name="T29" fmla="*/ 0 h 436"/>
                <a:gd name="T30" fmla="*/ 0 w 163"/>
                <a:gd name="T31" fmla="*/ 0 h 436"/>
                <a:gd name="T32" fmla="*/ 0 w 163"/>
                <a:gd name="T33" fmla="*/ 0 h 436"/>
                <a:gd name="T34" fmla="*/ 0 w 163"/>
                <a:gd name="T35" fmla="*/ 0 h 436"/>
                <a:gd name="T36" fmla="*/ 0 w 163"/>
                <a:gd name="T37" fmla="*/ 0 h 436"/>
                <a:gd name="T38" fmla="*/ 0 w 163"/>
                <a:gd name="T39" fmla="*/ 0 h 436"/>
                <a:gd name="T40" fmla="*/ 0 w 163"/>
                <a:gd name="T41" fmla="*/ 0 h 436"/>
                <a:gd name="T42" fmla="*/ 0 w 163"/>
                <a:gd name="T43" fmla="*/ 0 h 436"/>
                <a:gd name="T44" fmla="*/ 0 w 163"/>
                <a:gd name="T45" fmla="*/ 0 h 436"/>
                <a:gd name="T46" fmla="*/ 0 w 163"/>
                <a:gd name="T47" fmla="*/ 0 h 436"/>
                <a:gd name="T48" fmla="*/ 0 w 163"/>
                <a:gd name="T49" fmla="*/ 0 h 436"/>
                <a:gd name="T50" fmla="*/ 0 w 163"/>
                <a:gd name="T51" fmla="*/ 0 h 436"/>
                <a:gd name="T52" fmla="*/ 0 w 163"/>
                <a:gd name="T53" fmla="*/ 0 h 436"/>
                <a:gd name="T54" fmla="*/ 0 w 163"/>
                <a:gd name="T55" fmla="*/ 0 h 436"/>
                <a:gd name="T56" fmla="*/ 0 w 163"/>
                <a:gd name="T57" fmla="*/ 0 h 436"/>
                <a:gd name="T58" fmla="*/ 0 w 163"/>
                <a:gd name="T59" fmla="*/ 0 h 436"/>
                <a:gd name="T60" fmla="*/ 0 w 163"/>
                <a:gd name="T61" fmla="*/ 0 h 436"/>
                <a:gd name="T62" fmla="*/ 0 w 163"/>
                <a:gd name="T63" fmla="*/ 0 h 436"/>
                <a:gd name="T64" fmla="*/ 0 w 163"/>
                <a:gd name="T65" fmla="*/ 0 h 436"/>
                <a:gd name="T66" fmla="*/ 0 w 163"/>
                <a:gd name="T67" fmla="*/ 0 h 436"/>
                <a:gd name="T68" fmla="*/ 0 w 163"/>
                <a:gd name="T69" fmla="*/ 0 h 436"/>
                <a:gd name="T70" fmla="*/ 0 w 163"/>
                <a:gd name="T71" fmla="*/ 0 h 436"/>
                <a:gd name="T72" fmla="*/ 0 w 163"/>
                <a:gd name="T73" fmla="*/ 0 h 436"/>
                <a:gd name="T74" fmla="*/ 0 w 163"/>
                <a:gd name="T75" fmla="*/ 0 h 436"/>
                <a:gd name="T76" fmla="*/ 0 w 163"/>
                <a:gd name="T77" fmla="*/ 0 h 436"/>
                <a:gd name="T78" fmla="*/ 0 w 163"/>
                <a:gd name="T79" fmla="*/ 0 h 436"/>
                <a:gd name="T80" fmla="*/ 0 w 163"/>
                <a:gd name="T81" fmla="*/ 0 h 4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3"/>
                <a:gd name="T124" fmla="*/ 0 h 436"/>
                <a:gd name="T125" fmla="*/ 163 w 163"/>
                <a:gd name="T126" fmla="*/ 436 h 4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3" h="436">
                  <a:moveTo>
                    <a:pt x="0" y="13"/>
                  </a:moveTo>
                  <a:lnTo>
                    <a:pt x="17" y="11"/>
                  </a:lnTo>
                  <a:lnTo>
                    <a:pt x="34" y="9"/>
                  </a:lnTo>
                  <a:lnTo>
                    <a:pt x="51" y="8"/>
                  </a:lnTo>
                  <a:lnTo>
                    <a:pt x="68" y="6"/>
                  </a:lnTo>
                  <a:lnTo>
                    <a:pt x="85" y="5"/>
                  </a:lnTo>
                  <a:lnTo>
                    <a:pt x="102" y="2"/>
                  </a:lnTo>
                  <a:lnTo>
                    <a:pt x="119" y="1"/>
                  </a:lnTo>
                  <a:lnTo>
                    <a:pt x="135" y="0"/>
                  </a:lnTo>
                  <a:lnTo>
                    <a:pt x="142" y="104"/>
                  </a:lnTo>
                  <a:lnTo>
                    <a:pt x="149" y="208"/>
                  </a:lnTo>
                  <a:lnTo>
                    <a:pt x="156" y="313"/>
                  </a:lnTo>
                  <a:lnTo>
                    <a:pt x="163" y="417"/>
                  </a:lnTo>
                  <a:lnTo>
                    <a:pt x="157" y="418"/>
                  </a:lnTo>
                  <a:lnTo>
                    <a:pt x="151" y="420"/>
                  </a:lnTo>
                  <a:lnTo>
                    <a:pt x="146" y="421"/>
                  </a:lnTo>
                  <a:lnTo>
                    <a:pt x="140" y="424"/>
                  </a:lnTo>
                  <a:lnTo>
                    <a:pt x="133" y="425"/>
                  </a:lnTo>
                  <a:lnTo>
                    <a:pt x="128" y="427"/>
                  </a:lnTo>
                  <a:lnTo>
                    <a:pt x="122" y="428"/>
                  </a:lnTo>
                  <a:lnTo>
                    <a:pt x="116" y="430"/>
                  </a:lnTo>
                  <a:lnTo>
                    <a:pt x="108" y="432"/>
                  </a:lnTo>
                  <a:lnTo>
                    <a:pt x="99" y="432"/>
                  </a:lnTo>
                  <a:lnTo>
                    <a:pt x="91" y="433"/>
                  </a:lnTo>
                  <a:lnTo>
                    <a:pt x="83" y="434"/>
                  </a:lnTo>
                  <a:lnTo>
                    <a:pt x="76" y="435"/>
                  </a:lnTo>
                  <a:lnTo>
                    <a:pt x="68" y="435"/>
                  </a:lnTo>
                  <a:lnTo>
                    <a:pt x="59" y="436"/>
                  </a:lnTo>
                  <a:lnTo>
                    <a:pt x="51" y="436"/>
                  </a:lnTo>
                  <a:lnTo>
                    <a:pt x="45" y="433"/>
                  </a:lnTo>
                  <a:lnTo>
                    <a:pt x="39" y="428"/>
                  </a:lnTo>
                  <a:lnTo>
                    <a:pt x="34" y="425"/>
                  </a:lnTo>
                  <a:lnTo>
                    <a:pt x="28" y="421"/>
                  </a:lnTo>
                  <a:lnTo>
                    <a:pt x="30" y="403"/>
                  </a:lnTo>
                  <a:lnTo>
                    <a:pt x="29" y="355"/>
                  </a:lnTo>
                  <a:lnTo>
                    <a:pt x="27" y="286"/>
                  </a:lnTo>
                  <a:lnTo>
                    <a:pt x="22" y="208"/>
                  </a:lnTo>
                  <a:lnTo>
                    <a:pt x="17" y="132"/>
                  </a:lnTo>
                  <a:lnTo>
                    <a:pt x="11" y="67"/>
                  </a:lnTo>
                  <a:lnTo>
                    <a:pt x="5" y="24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B26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89" name="Freeform 232"/>
            <p:cNvSpPr>
              <a:spLocks/>
            </p:cNvSpPr>
            <p:nvPr/>
          </p:nvSpPr>
          <p:spPr bwMode="auto">
            <a:xfrm>
              <a:off x="4179" y="1313"/>
              <a:ext cx="49" cy="145"/>
            </a:xfrm>
            <a:custGeom>
              <a:avLst/>
              <a:gdLst>
                <a:gd name="T0" fmla="*/ 0 w 148"/>
                <a:gd name="T1" fmla="*/ 0 h 436"/>
                <a:gd name="T2" fmla="*/ 0 w 148"/>
                <a:gd name="T3" fmla="*/ 0 h 436"/>
                <a:gd name="T4" fmla="*/ 0 w 148"/>
                <a:gd name="T5" fmla="*/ 0 h 436"/>
                <a:gd name="T6" fmla="*/ 0 w 148"/>
                <a:gd name="T7" fmla="*/ 0 h 436"/>
                <a:gd name="T8" fmla="*/ 0 w 148"/>
                <a:gd name="T9" fmla="*/ 0 h 436"/>
                <a:gd name="T10" fmla="*/ 0 w 148"/>
                <a:gd name="T11" fmla="*/ 0 h 436"/>
                <a:gd name="T12" fmla="*/ 0 w 148"/>
                <a:gd name="T13" fmla="*/ 0 h 436"/>
                <a:gd name="T14" fmla="*/ 0 w 148"/>
                <a:gd name="T15" fmla="*/ 0 h 436"/>
                <a:gd name="T16" fmla="*/ 0 w 148"/>
                <a:gd name="T17" fmla="*/ 0 h 436"/>
                <a:gd name="T18" fmla="*/ 0 w 148"/>
                <a:gd name="T19" fmla="*/ 0 h 436"/>
                <a:gd name="T20" fmla="*/ 0 w 148"/>
                <a:gd name="T21" fmla="*/ 0 h 436"/>
                <a:gd name="T22" fmla="*/ 0 w 148"/>
                <a:gd name="T23" fmla="*/ 0 h 436"/>
                <a:gd name="T24" fmla="*/ 0 w 148"/>
                <a:gd name="T25" fmla="*/ 0 h 436"/>
                <a:gd name="T26" fmla="*/ 0 w 148"/>
                <a:gd name="T27" fmla="*/ 0 h 436"/>
                <a:gd name="T28" fmla="*/ 0 w 148"/>
                <a:gd name="T29" fmla="*/ 0 h 436"/>
                <a:gd name="T30" fmla="*/ 0 w 148"/>
                <a:gd name="T31" fmla="*/ 0 h 436"/>
                <a:gd name="T32" fmla="*/ 0 w 148"/>
                <a:gd name="T33" fmla="*/ 0 h 436"/>
                <a:gd name="T34" fmla="*/ 0 w 148"/>
                <a:gd name="T35" fmla="*/ 0 h 436"/>
                <a:gd name="T36" fmla="*/ 0 w 148"/>
                <a:gd name="T37" fmla="*/ 0 h 436"/>
                <a:gd name="T38" fmla="*/ 0 w 148"/>
                <a:gd name="T39" fmla="*/ 0 h 436"/>
                <a:gd name="T40" fmla="*/ 0 w 148"/>
                <a:gd name="T41" fmla="*/ 0 h 436"/>
                <a:gd name="T42" fmla="*/ 0 w 148"/>
                <a:gd name="T43" fmla="*/ 0 h 436"/>
                <a:gd name="T44" fmla="*/ 0 w 148"/>
                <a:gd name="T45" fmla="*/ 0 h 436"/>
                <a:gd name="T46" fmla="*/ 0 w 148"/>
                <a:gd name="T47" fmla="*/ 0 h 436"/>
                <a:gd name="T48" fmla="*/ 0 w 148"/>
                <a:gd name="T49" fmla="*/ 0 h 436"/>
                <a:gd name="T50" fmla="*/ 0 w 148"/>
                <a:gd name="T51" fmla="*/ 0 h 436"/>
                <a:gd name="T52" fmla="*/ 0 w 148"/>
                <a:gd name="T53" fmla="*/ 0 h 436"/>
                <a:gd name="T54" fmla="*/ 0 w 148"/>
                <a:gd name="T55" fmla="*/ 0 h 436"/>
                <a:gd name="T56" fmla="*/ 0 w 148"/>
                <a:gd name="T57" fmla="*/ 0 h 436"/>
                <a:gd name="T58" fmla="*/ 0 w 148"/>
                <a:gd name="T59" fmla="*/ 0 h 436"/>
                <a:gd name="T60" fmla="*/ 0 w 148"/>
                <a:gd name="T61" fmla="*/ 0 h 436"/>
                <a:gd name="T62" fmla="*/ 0 w 148"/>
                <a:gd name="T63" fmla="*/ 0 h 436"/>
                <a:gd name="T64" fmla="*/ 0 w 148"/>
                <a:gd name="T65" fmla="*/ 0 h 436"/>
                <a:gd name="T66" fmla="*/ 0 w 148"/>
                <a:gd name="T67" fmla="*/ 0 h 436"/>
                <a:gd name="T68" fmla="*/ 0 w 148"/>
                <a:gd name="T69" fmla="*/ 0 h 436"/>
                <a:gd name="T70" fmla="*/ 0 w 148"/>
                <a:gd name="T71" fmla="*/ 0 h 436"/>
                <a:gd name="T72" fmla="*/ 0 w 148"/>
                <a:gd name="T73" fmla="*/ 0 h 436"/>
                <a:gd name="T74" fmla="*/ 0 w 148"/>
                <a:gd name="T75" fmla="*/ 0 h 436"/>
                <a:gd name="T76" fmla="*/ 0 w 148"/>
                <a:gd name="T77" fmla="*/ 0 h 436"/>
                <a:gd name="T78" fmla="*/ 0 w 148"/>
                <a:gd name="T79" fmla="*/ 0 h 436"/>
                <a:gd name="T80" fmla="*/ 0 w 148"/>
                <a:gd name="T81" fmla="*/ 0 h 4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8"/>
                <a:gd name="T124" fmla="*/ 0 h 436"/>
                <a:gd name="T125" fmla="*/ 148 w 148"/>
                <a:gd name="T126" fmla="*/ 436 h 4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8" h="436">
                  <a:moveTo>
                    <a:pt x="0" y="13"/>
                  </a:moveTo>
                  <a:lnTo>
                    <a:pt x="16" y="11"/>
                  </a:lnTo>
                  <a:lnTo>
                    <a:pt x="30" y="9"/>
                  </a:lnTo>
                  <a:lnTo>
                    <a:pt x="46" y="8"/>
                  </a:lnTo>
                  <a:lnTo>
                    <a:pt x="61" y="6"/>
                  </a:lnTo>
                  <a:lnTo>
                    <a:pt x="76" y="5"/>
                  </a:lnTo>
                  <a:lnTo>
                    <a:pt x="90" y="4"/>
                  </a:lnTo>
                  <a:lnTo>
                    <a:pt x="105" y="1"/>
                  </a:lnTo>
                  <a:lnTo>
                    <a:pt x="120" y="0"/>
                  </a:lnTo>
                  <a:lnTo>
                    <a:pt x="128" y="104"/>
                  </a:lnTo>
                  <a:lnTo>
                    <a:pt x="134" y="209"/>
                  </a:lnTo>
                  <a:lnTo>
                    <a:pt x="141" y="313"/>
                  </a:lnTo>
                  <a:lnTo>
                    <a:pt x="148" y="418"/>
                  </a:lnTo>
                  <a:lnTo>
                    <a:pt x="143" y="419"/>
                  </a:lnTo>
                  <a:lnTo>
                    <a:pt x="138" y="420"/>
                  </a:lnTo>
                  <a:lnTo>
                    <a:pt x="133" y="423"/>
                  </a:lnTo>
                  <a:lnTo>
                    <a:pt x="128" y="424"/>
                  </a:lnTo>
                  <a:lnTo>
                    <a:pt x="123" y="426"/>
                  </a:lnTo>
                  <a:lnTo>
                    <a:pt x="117" y="427"/>
                  </a:lnTo>
                  <a:lnTo>
                    <a:pt x="113" y="429"/>
                  </a:lnTo>
                  <a:lnTo>
                    <a:pt x="107" y="430"/>
                  </a:lnTo>
                  <a:lnTo>
                    <a:pt x="99" y="432"/>
                  </a:lnTo>
                  <a:lnTo>
                    <a:pt x="90" y="432"/>
                  </a:lnTo>
                  <a:lnTo>
                    <a:pt x="82" y="433"/>
                  </a:lnTo>
                  <a:lnTo>
                    <a:pt x="74" y="434"/>
                  </a:lnTo>
                  <a:lnTo>
                    <a:pt x="67" y="435"/>
                  </a:lnTo>
                  <a:lnTo>
                    <a:pt x="59" y="435"/>
                  </a:lnTo>
                  <a:lnTo>
                    <a:pt x="50" y="436"/>
                  </a:lnTo>
                  <a:lnTo>
                    <a:pt x="42" y="436"/>
                  </a:lnTo>
                  <a:lnTo>
                    <a:pt x="37" y="432"/>
                  </a:lnTo>
                  <a:lnTo>
                    <a:pt x="34" y="428"/>
                  </a:lnTo>
                  <a:lnTo>
                    <a:pt x="30" y="425"/>
                  </a:lnTo>
                  <a:lnTo>
                    <a:pt x="27" y="420"/>
                  </a:lnTo>
                  <a:lnTo>
                    <a:pt x="29" y="402"/>
                  </a:lnTo>
                  <a:lnTo>
                    <a:pt x="29" y="354"/>
                  </a:lnTo>
                  <a:lnTo>
                    <a:pt x="27" y="286"/>
                  </a:lnTo>
                  <a:lnTo>
                    <a:pt x="22" y="208"/>
                  </a:lnTo>
                  <a:lnTo>
                    <a:pt x="17" y="131"/>
                  </a:lnTo>
                  <a:lnTo>
                    <a:pt x="11" y="67"/>
                  </a:lnTo>
                  <a:lnTo>
                    <a:pt x="6" y="24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B7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90" name="Freeform 233"/>
            <p:cNvSpPr>
              <a:spLocks/>
            </p:cNvSpPr>
            <p:nvPr/>
          </p:nvSpPr>
          <p:spPr bwMode="auto">
            <a:xfrm>
              <a:off x="4182" y="1313"/>
              <a:ext cx="44" cy="145"/>
            </a:xfrm>
            <a:custGeom>
              <a:avLst/>
              <a:gdLst>
                <a:gd name="T0" fmla="*/ 0 w 132"/>
                <a:gd name="T1" fmla="*/ 0 h 435"/>
                <a:gd name="T2" fmla="*/ 0 w 132"/>
                <a:gd name="T3" fmla="*/ 0 h 435"/>
                <a:gd name="T4" fmla="*/ 0 w 132"/>
                <a:gd name="T5" fmla="*/ 0 h 435"/>
                <a:gd name="T6" fmla="*/ 0 w 132"/>
                <a:gd name="T7" fmla="*/ 0 h 435"/>
                <a:gd name="T8" fmla="*/ 0 w 132"/>
                <a:gd name="T9" fmla="*/ 0 h 435"/>
                <a:gd name="T10" fmla="*/ 0 w 132"/>
                <a:gd name="T11" fmla="*/ 0 h 435"/>
                <a:gd name="T12" fmla="*/ 0 w 132"/>
                <a:gd name="T13" fmla="*/ 0 h 435"/>
                <a:gd name="T14" fmla="*/ 0 w 132"/>
                <a:gd name="T15" fmla="*/ 0 h 435"/>
                <a:gd name="T16" fmla="*/ 0 w 132"/>
                <a:gd name="T17" fmla="*/ 0 h 435"/>
                <a:gd name="T18" fmla="*/ 0 w 132"/>
                <a:gd name="T19" fmla="*/ 0 h 435"/>
                <a:gd name="T20" fmla="*/ 0 w 132"/>
                <a:gd name="T21" fmla="*/ 0 h 435"/>
                <a:gd name="T22" fmla="*/ 0 w 132"/>
                <a:gd name="T23" fmla="*/ 0 h 435"/>
                <a:gd name="T24" fmla="*/ 0 w 132"/>
                <a:gd name="T25" fmla="*/ 0 h 435"/>
                <a:gd name="T26" fmla="*/ 0 w 132"/>
                <a:gd name="T27" fmla="*/ 0 h 435"/>
                <a:gd name="T28" fmla="*/ 0 w 132"/>
                <a:gd name="T29" fmla="*/ 0 h 435"/>
                <a:gd name="T30" fmla="*/ 0 w 132"/>
                <a:gd name="T31" fmla="*/ 0 h 435"/>
                <a:gd name="T32" fmla="*/ 0 w 132"/>
                <a:gd name="T33" fmla="*/ 0 h 435"/>
                <a:gd name="T34" fmla="*/ 0 w 132"/>
                <a:gd name="T35" fmla="*/ 0 h 435"/>
                <a:gd name="T36" fmla="*/ 0 w 132"/>
                <a:gd name="T37" fmla="*/ 0 h 435"/>
                <a:gd name="T38" fmla="*/ 0 w 132"/>
                <a:gd name="T39" fmla="*/ 0 h 435"/>
                <a:gd name="T40" fmla="*/ 0 w 132"/>
                <a:gd name="T41" fmla="*/ 0 h 435"/>
                <a:gd name="T42" fmla="*/ 0 w 132"/>
                <a:gd name="T43" fmla="*/ 0 h 435"/>
                <a:gd name="T44" fmla="*/ 0 w 132"/>
                <a:gd name="T45" fmla="*/ 0 h 435"/>
                <a:gd name="T46" fmla="*/ 0 w 132"/>
                <a:gd name="T47" fmla="*/ 0 h 435"/>
                <a:gd name="T48" fmla="*/ 0 w 132"/>
                <a:gd name="T49" fmla="*/ 0 h 435"/>
                <a:gd name="T50" fmla="*/ 0 w 132"/>
                <a:gd name="T51" fmla="*/ 0 h 435"/>
                <a:gd name="T52" fmla="*/ 0 w 132"/>
                <a:gd name="T53" fmla="*/ 0 h 435"/>
                <a:gd name="T54" fmla="*/ 0 w 132"/>
                <a:gd name="T55" fmla="*/ 0 h 435"/>
                <a:gd name="T56" fmla="*/ 0 w 132"/>
                <a:gd name="T57" fmla="*/ 0 h 435"/>
                <a:gd name="T58" fmla="*/ 0 w 132"/>
                <a:gd name="T59" fmla="*/ 0 h 435"/>
                <a:gd name="T60" fmla="*/ 0 w 132"/>
                <a:gd name="T61" fmla="*/ 0 h 435"/>
                <a:gd name="T62" fmla="*/ 0 w 132"/>
                <a:gd name="T63" fmla="*/ 0 h 435"/>
                <a:gd name="T64" fmla="*/ 0 w 132"/>
                <a:gd name="T65" fmla="*/ 0 h 435"/>
                <a:gd name="T66" fmla="*/ 0 w 132"/>
                <a:gd name="T67" fmla="*/ 0 h 435"/>
                <a:gd name="T68" fmla="*/ 0 w 132"/>
                <a:gd name="T69" fmla="*/ 0 h 435"/>
                <a:gd name="T70" fmla="*/ 0 w 132"/>
                <a:gd name="T71" fmla="*/ 0 h 435"/>
                <a:gd name="T72" fmla="*/ 0 w 132"/>
                <a:gd name="T73" fmla="*/ 0 h 435"/>
                <a:gd name="T74" fmla="*/ 0 w 132"/>
                <a:gd name="T75" fmla="*/ 0 h 435"/>
                <a:gd name="T76" fmla="*/ 0 w 132"/>
                <a:gd name="T77" fmla="*/ 0 h 435"/>
                <a:gd name="T78" fmla="*/ 0 w 132"/>
                <a:gd name="T79" fmla="*/ 0 h 435"/>
                <a:gd name="T80" fmla="*/ 0 w 132"/>
                <a:gd name="T81" fmla="*/ 0 h 4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2"/>
                <a:gd name="T124" fmla="*/ 0 h 435"/>
                <a:gd name="T125" fmla="*/ 132 w 132"/>
                <a:gd name="T126" fmla="*/ 435 h 4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2" h="435">
                  <a:moveTo>
                    <a:pt x="0" y="12"/>
                  </a:moveTo>
                  <a:lnTo>
                    <a:pt x="13" y="10"/>
                  </a:lnTo>
                  <a:lnTo>
                    <a:pt x="26" y="9"/>
                  </a:lnTo>
                  <a:lnTo>
                    <a:pt x="39" y="7"/>
                  </a:lnTo>
                  <a:lnTo>
                    <a:pt x="53" y="6"/>
                  </a:lnTo>
                  <a:lnTo>
                    <a:pt x="65" y="5"/>
                  </a:lnTo>
                  <a:lnTo>
                    <a:pt x="79" y="3"/>
                  </a:lnTo>
                  <a:lnTo>
                    <a:pt x="91" y="1"/>
                  </a:lnTo>
                  <a:lnTo>
                    <a:pt x="105" y="0"/>
                  </a:lnTo>
                  <a:lnTo>
                    <a:pt x="112" y="104"/>
                  </a:lnTo>
                  <a:lnTo>
                    <a:pt x="119" y="208"/>
                  </a:lnTo>
                  <a:lnTo>
                    <a:pt x="125" y="313"/>
                  </a:lnTo>
                  <a:lnTo>
                    <a:pt x="132" y="417"/>
                  </a:lnTo>
                  <a:lnTo>
                    <a:pt x="128" y="418"/>
                  </a:lnTo>
                  <a:lnTo>
                    <a:pt x="124" y="420"/>
                  </a:lnTo>
                  <a:lnTo>
                    <a:pt x="120" y="422"/>
                  </a:lnTo>
                  <a:lnTo>
                    <a:pt x="115" y="423"/>
                  </a:lnTo>
                  <a:lnTo>
                    <a:pt x="111" y="425"/>
                  </a:lnTo>
                  <a:lnTo>
                    <a:pt x="107" y="426"/>
                  </a:lnTo>
                  <a:lnTo>
                    <a:pt x="103" y="428"/>
                  </a:lnTo>
                  <a:lnTo>
                    <a:pt x="98" y="429"/>
                  </a:lnTo>
                  <a:lnTo>
                    <a:pt x="90" y="431"/>
                  </a:lnTo>
                  <a:lnTo>
                    <a:pt x="81" y="431"/>
                  </a:lnTo>
                  <a:lnTo>
                    <a:pt x="73" y="432"/>
                  </a:lnTo>
                  <a:lnTo>
                    <a:pt x="65" y="433"/>
                  </a:lnTo>
                  <a:lnTo>
                    <a:pt x="58" y="434"/>
                  </a:lnTo>
                  <a:lnTo>
                    <a:pt x="50" y="434"/>
                  </a:lnTo>
                  <a:lnTo>
                    <a:pt x="41" y="435"/>
                  </a:lnTo>
                  <a:lnTo>
                    <a:pt x="33" y="435"/>
                  </a:lnTo>
                  <a:lnTo>
                    <a:pt x="32" y="431"/>
                  </a:lnTo>
                  <a:lnTo>
                    <a:pt x="29" y="426"/>
                  </a:lnTo>
                  <a:lnTo>
                    <a:pt x="28" y="422"/>
                  </a:lnTo>
                  <a:lnTo>
                    <a:pt x="27" y="417"/>
                  </a:lnTo>
                  <a:lnTo>
                    <a:pt x="30" y="399"/>
                  </a:lnTo>
                  <a:lnTo>
                    <a:pt x="29" y="350"/>
                  </a:lnTo>
                  <a:lnTo>
                    <a:pt x="27" y="283"/>
                  </a:lnTo>
                  <a:lnTo>
                    <a:pt x="23" y="206"/>
                  </a:lnTo>
                  <a:lnTo>
                    <a:pt x="17" y="130"/>
                  </a:lnTo>
                  <a:lnTo>
                    <a:pt x="11" y="65"/>
                  </a:lnTo>
                  <a:lnTo>
                    <a:pt x="6" y="2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F7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91" name="Freeform 234"/>
            <p:cNvSpPr>
              <a:spLocks/>
            </p:cNvSpPr>
            <p:nvPr/>
          </p:nvSpPr>
          <p:spPr bwMode="auto">
            <a:xfrm>
              <a:off x="4185" y="1313"/>
              <a:ext cx="40" cy="145"/>
            </a:xfrm>
            <a:custGeom>
              <a:avLst/>
              <a:gdLst>
                <a:gd name="T0" fmla="*/ 0 w 118"/>
                <a:gd name="T1" fmla="*/ 0 h 435"/>
                <a:gd name="T2" fmla="*/ 0 w 118"/>
                <a:gd name="T3" fmla="*/ 0 h 435"/>
                <a:gd name="T4" fmla="*/ 0 w 118"/>
                <a:gd name="T5" fmla="*/ 0 h 435"/>
                <a:gd name="T6" fmla="*/ 0 w 118"/>
                <a:gd name="T7" fmla="*/ 0 h 435"/>
                <a:gd name="T8" fmla="*/ 0 w 118"/>
                <a:gd name="T9" fmla="*/ 0 h 435"/>
                <a:gd name="T10" fmla="*/ 0 w 118"/>
                <a:gd name="T11" fmla="*/ 0 h 435"/>
                <a:gd name="T12" fmla="*/ 0 w 118"/>
                <a:gd name="T13" fmla="*/ 0 h 435"/>
                <a:gd name="T14" fmla="*/ 0 w 118"/>
                <a:gd name="T15" fmla="*/ 0 h 435"/>
                <a:gd name="T16" fmla="*/ 0 w 118"/>
                <a:gd name="T17" fmla="*/ 0 h 435"/>
                <a:gd name="T18" fmla="*/ 0 w 118"/>
                <a:gd name="T19" fmla="*/ 0 h 435"/>
                <a:gd name="T20" fmla="*/ 0 w 118"/>
                <a:gd name="T21" fmla="*/ 0 h 435"/>
                <a:gd name="T22" fmla="*/ 0 w 118"/>
                <a:gd name="T23" fmla="*/ 0 h 435"/>
                <a:gd name="T24" fmla="*/ 0 w 118"/>
                <a:gd name="T25" fmla="*/ 0 h 435"/>
                <a:gd name="T26" fmla="*/ 0 w 118"/>
                <a:gd name="T27" fmla="*/ 0 h 435"/>
                <a:gd name="T28" fmla="*/ 0 w 118"/>
                <a:gd name="T29" fmla="*/ 0 h 435"/>
                <a:gd name="T30" fmla="*/ 0 w 118"/>
                <a:gd name="T31" fmla="*/ 0 h 435"/>
                <a:gd name="T32" fmla="*/ 0 w 118"/>
                <a:gd name="T33" fmla="*/ 0 h 435"/>
                <a:gd name="T34" fmla="*/ 0 w 118"/>
                <a:gd name="T35" fmla="*/ 0 h 435"/>
                <a:gd name="T36" fmla="*/ 0 w 118"/>
                <a:gd name="T37" fmla="*/ 0 h 435"/>
                <a:gd name="T38" fmla="*/ 0 w 118"/>
                <a:gd name="T39" fmla="*/ 0 h 435"/>
                <a:gd name="T40" fmla="*/ 0 w 118"/>
                <a:gd name="T41" fmla="*/ 0 h 435"/>
                <a:gd name="T42" fmla="*/ 0 w 118"/>
                <a:gd name="T43" fmla="*/ 0 h 435"/>
                <a:gd name="T44" fmla="*/ 0 w 118"/>
                <a:gd name="T45" fmla="*/ 0 h 435"/>
                <a:gd name="T46" fmla="*/ 0 w 118"/>
                <a:gd name="T47" fmla="*/ 0 h 435"/>
                <a:gd name="T48" fmla="*/ 0 w 118"/>
                <a:gd name="T49" fmla="*/ 0 h 435"/>
                <a:gd name="T50" fmla="*/ 0 w 118"/>
                <a:gd name="T51" fmla="*/ 0 h 435"/>
                <a:gd name="T52" fmla="*/ 0 w 118"/>
                <a:gd name="T53" fmla="*/ 0 h 435"/>
                <a:gd name="T54" fmla="*/ 0 w 118"/>
                <a:gd name="T55" fmla="*/ 0 h 435"/>
                <a:gd name="T56" fmla="*/ 0 w 118"/>
                <a:gd name="T57" fmla="*/ 0 h 435"/>
                <a:gd name="T58" fmla="*/ 0 w 118"/>
                <a:gd name="T59" fmla="*/ 0 h 435"/>
                <a:gd name="T60" fmla="*/ 0 w 118"/>
                <a:gd name="T61" fmla="*/ 0 h 435"/>
                <a:gd name="T62" fmla="*/ 0 w 118"/>
                <a:gd name="T63" fmla="*/ 0 h 435"/>
                <a:gd name="T64" fmla="*/ 0 w 118"/>
                <a:gd name="T65" fmla="*/ 0 h 435"/>
                <a:gd name="T66" fmla="*/ 0 w 118"/>
                <a:gd name="T67" fmla="*/ 0 h 435"/>
                <a:gd name="T68" fmla="*/ 0 w 118"/>
                <a:gd name="T69" fmla="*/ 0 h 435"/>
                <a:gd name="T70" fmla="*/ 0 w 118"/>
                <a:gd name="T71" fmla="*/ 0 h 435"/>
                <a:gd name="T72" fmla="*/ 0 w 118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8"/>
                <a:gd name="T112" fmla="*/ 0 h 435"/>
                <a:gd name="T113" fmla="*/ 118 w 118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8" h="435">
                  <a:moveTo>
                    <a:pt x="0" y="12"/>
                  </a:moveTo>
                  <a:lnTo>
                    <a:pt x="10" y="10"/>
                  </a:lnTo>
                  <a:lnTo>
                    <a:pt x="22" y="9"/>
                  </a:lnTo>
                  <a:lnTo>
                    <a:pt x="33" y="8"/>
                  </a:lnTo>
                  <a:lnTo>
                    <a:pt x="44" y="6"/>
                  </a:lnTo>
                  <a:lnTo>
                    <a:pt x="55" y="5"/>
                  </a:lnTo>
                  <a:lnTo>
                    <a:pt x="67" y="4"/>
                  </a:lnTo>
                  <a:lnTo>
                    <a:pt x="78" y="1"/>
                  </a:lnTo>
                  <a:lnTo>
                    <a:pt x="89" y="0"/>
                  </a:lnTo>
                  <a:lnTo>
                    <a:pt x="96" y="104"/>
                  </a:lnTo>
                  <a:lnTo>
                    <a:pt x="103" y="208"/>
                  </a:lnTo>
                  <a:lnTo>
                    <a:pt x="110" y="313"/>
                  </a:lnTo>
                  <a:lnTo>
                    <a:pt x="118" y="417"/>
                  </a:lnTo>
                  <a:lnTo>
                    <a:pt x="110" y="420"/>
                  </a:lnTo>
                  <a:lnTo>
                    <a:pt x="103" y="424"/>
                  </a:lnTo>
                  <a:lnTo>
                    <a:pt x="95" y="427"/>
                  </a:lnTo>
                  <a:lnTo>
                    <a:pt x="88" y="429"/>
                  </a:lnTo>
                  <a:lnTo>
                    <a:pt x="80" y="431"/>
                  </a:lnTo>
                  <a:lnTo>
                    <a:pt x="71" y="431"/>
                  </a:lnTo>
                  <a:lnTo>
                    <a:pt x="63" y="432"/>
                  </a:lnTo>
                  <a:lnTo>
                    <a:pt x="55" y="433"/>
                  </a:lnTo>
                  <a:lnTo>
                    <a:pt x="48" y="434"/>
                  </a:lnTo>
                  <a:lnTo>
                    <a:pt x="40" y="434"/>
                  </a:lnTo>
                  <a:lnTo>
                    <a:pt x="31" y="435"/>
                  </a:lnTo>
                  <a:lnTo>
                    <a:pt x="23" y="435"/>
                  </a:lnTo>
                  <a:lnTo>
                    <a:pt x="24" y="431"/>
                  </a:lnTo>
                  <a:lnTo>
                    <a:pt x="25" y="425"/>
                  </a:lnTo>
                  <a:lnTo>
                    <a:pt x="25" y="420"/>
                  </a:lnTo>
                  <a:lnTo>
                    <a:pt x="26" y="416"/>
                  </a:lnTo>
                  <a:lnTo>
                    <a:pt x="29" y="398"/>
                  </a:lnTo>
                  <a:lnTo>
                    <a:pt x="29" y="350"/>
                  </a:lnTo>
                  <a:lnTo>
                    <a:pt x="27" y="283"/>
                  </a:lnTo>
                  <a:lnTo>
                    <a:pt x="23" y="205"/>
                  </a:lnTo>
                  <a:lnTo>
                    <a:pt x="17" y="129"/>
                  </a:lnTo>
                  <a:lnTo>
                    <a:pt x="11" y="65"/>
                  </a:lnTo>
                  <a:lnTo>
                    <a:pt x="5" y="2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C4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92" name="Freeform 235"/>
            <p:cNvSpPr>
              <a:spLocks/>
            </p:cNvSpPr>
            <p:nvPr/>
          </p:nvSpPr>
          <p:spPr bwMode="auto">
            <a:xfrm>
              <a:off x="4188" y="1314"/>
              <a:ext cx="34" cy="144"/>
            </a:xfrm>
            <a:custGeom>
              <a:avLst/>
              <a:gdLst>
                <a:gd name="T0" fmla="*/ 0 w 103"/>
                <a:gd name="T1" fmla="*/ 0 h 434"/>
                <a:gd name="T2" fmla="*/ 0 w 103"/>
                <a:gd name="T3" fmla="*/ 0 h 434"/>
                <a:gd name="T4" fmla="*/ 0 w 103"/>
                <a:gd name="T5" fmla="*/ 0 h 434"/>
                <a:gd name="T6" fmla="*/ 0 w 103"/>
                <a:gd name="T7" fmla="*/ 0 h 434"/>
                <a:gd name="T8" fmla="*/ 0 w 103"/>
                <a:gd name="T9" fmla="*/ 0 h 434"/>
                <a:gd name="T10" fmla="*/ 0 w 103"/>
                <a:gd name="T11" fmla="*/ 0 h 434"/>
                <a:gd name="T12" fmla="*/ 0 w 103"/>
                <a:gd name="T13" fmla="*/ 0 h 434"/>
                <a:gd name="T14" fmla="*/ 0 w 103"/>
                <a:gd name="T15" fmla="*/ 0 h 434"/>
                <a:gd name="T16" fmla="*/ 0 w 103"/>
                <a:gd name="T17" fmla="*/ 0 h 434"/>
                <a:gd name="T18" fmla="*/ 0 w 103"/>
                <a:gd name="T19" fmla="*/ 0 h 434"/>
                <a:gd name="T20" fmla="*/ 0 w 103"/>
                <a:gd name="T21" fmla="*/ 0 h 434"/>
                <a:gd name="T22" fmla="*/ 0 w 103"/>
                <a:gd name="T23" fmla="*/ 0 h 434"/>
                <a:gd name="T24" fmla="*/ 0 w 103"/>
                <a:gd name="T25" fmla="*/ 0 h 434"/>
                <a:gd name="T26" fmla="*/ 0 w 103"/>
                <a:gd name="T27" fmla="*/ 0 h 434"/>
                <a:gd name="T28" fmla="*/ 0 w 103"/>
                <a:gd name="T29" fmla="*/ 0 h 434"/>
                <a:gd name="T30" fmla="*/ 0 w 103"/>
                <a:gd name="T31" fmla="*/ 0 h 434"/>
                <a:gd name="T32" fmla="*/ 0 w 103"/>
                <a:gd name="T33" fmla="*/ 0 h 434"/>
                <a:gd name="T34" fmla="*/ 0 w 103"/>
                <a:gd name="T35" fmla="*/ 0 h 434"/>
                <a:gd name="T36" fmla="*/ 0 w 103"/>
                <a:gd name="T37" fmla="*/ 0 h 434"/>
                <a:gd name="T38" fmla="*/ 0 w 103"/>
                <a:gd name="T39" fmla="*/ 0 h 434"/>
                <a:gd name="T40" fmla="*/ 0 w 103"/>
                <a:gd name="T41" fmla="*/ 0 h 434"/>
                <a:gd name="T42" fmla="*/ 0 w 103"/>
                <a:gd name="T43" fmla="*/ 0 h 434"/>
                <a:gd name="T44" fmla="*/ 0 w 103"/>
                <a:gd name="T45" fmla="*/ 0 h 434"/>
                <a:gd name="T46" fmla="*/ 0 w 103"/>
                <a:gd name="T47" fmla="*/ 0 h 434"/>
                <a:gd name="T48" fmla="*/ 0 w 103"/>
                <a:gd name="T49" fmla="*/ 0 h 434"/>
                <a:gd name="T50" fmla="*/ 0 w 103"/>
                <a:gd name="T51" fmla="*/ 0 h 434"/>
                <a:gd name="T52" fmla="*/ 0 w 103"/>
                <a:gd name="T53" fmla="*/ 0 h 434"/>
                <a:gd name="T54" fmla="*/ 0 w 103"/>
                <a:gd name="T55" fmla="*/ 0 h 434"/>
                <a:gd name="T56" fmla="*/ 0 w 103"/>
                <a:gd name="T57" fmla="*/ 0 h 434"/>
                <a:gd name="T58" fmla="*/ 0 w 103"/>
                <a:gd name="T59" fmla="*/ 0 h 434"/>
                <a:gd name="T60" fmla="*/ 0 w 103"/>
                <a:gd name="T61" fmla="*/ 0 h 434"/>
                <a:gd name="T62" fmla="*/ 0 w 103"/>
                <a:gd name="T63" fmla="*/ 0 h 434"/>
                <a:gd name="T64" fmla="*/ 0 w 103"/>
                <a:gd name="T65" fmla="*/ 0 h 434"/>
                <a:gd name="T66" fmla="*/ 0 w 103"/>
                <a:gd name="T67" fmla="*/ 0 h 434"/>
                <a:gd name="T68" fmla="*/ 0 w 103"/>
                <a:gd name="T69" fmla="*/ 0 h 434"/>
                <a:gd name="T70" fmla="*/ 0 w 103"/>
                <a:gd name="T71" fmla="*/ 0 h 434"/>
                <a:gd name="T72" fmla="*/ 0 w 103"/>
                <a:gd name="T73" fmla="*/ 0 h 4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3"/>
                <a:gd name="T112" fmla="*/ 0 h 434"/>
                <a:gd name="T113" fmla="*/ 103 w 103"/>
                <a:gd name="T114" fmla="*/ 434 h 43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3" h="434">
                  <a:moveTo>
                    <a:pt x="0" y="12"/>
                  </a:moveTo>
                  <a:lnTo>
                    <a:pt x="9" y="11"/>
                  </a:lnTo>
                  <a:lnTo>
                    <a:pt x="19" y="8"/>
                  </a:lnTo>
                  <a:lnTo>
                    <a:pt x="28" y="7"/>
                  </a:lnTo>
                  <a:lnTo>
                    <a:pt x="37" y="6"/>
                  </a:lnTo>
                  <a:lnTo>
                    <a:pt x="46" y="4"/>
                  </a:lnTo>
                  <a:lnTo>
                    <a:pt x="57" y="3"/>
                  </a:lnTo>
                  <a:lnTo>
                    <a:pt x="66" y="2"/>
                  </a:lnTo>
                  <a:lnTo>
                    <a:pt x="75" y="0"/>
                  </a:lnTo>
                  <a:lnTo>
                    <a:pt x="83" y="104"/>
                  </a:lnTo>
                  <a:lnTo>
                    <a:pt x="89" y="208"/>
                  </a:lnTo>
                  <a:lnTo>
                    <a:pt x="96" y="313"/>
                  </a:lnTo>
                  <a:lnTo>
                    <a:pt x="103" y="417"/>
                  </a:lnTo>
                  <a:lnTo>
                    <a:pt x="97" y="419"/>
                  </a:lnTo>
                  <a:lnTo>
                    <a:pt x="92" y="423"/>
                  </a:lnTo>
                  <a:lnTo>
                    <a:pt x="86" y="426"/>
                  </a:lnTo>
                  <a:lnTo>
                    <a:pt x="80" y="428"/>
                  </a:lnTo>
                  <a:lnTo>
                    <a:pt x="72" y="430"/>
                  </a:lnTo>
                  <a:lnTo>
                    <a:pt x="63" y="430"/>
                  </a:lnTo>
                  <a:lnTo>
                    <a:pt x="55" y="431"/>
                  </a:lnTo>
                  <a:lnTo>
                    <a:pt x="47" y="432"/>
                  </a:lnTo>
                  <a:lnTo>
                    <a:pt x="40" y="433"/>
                  </a:lnTo>
                  <a:lnTo>
                    <a:pt x="32" y="433"/>
                  </a:lnTo>
                  <a:lnTo>
                    <a:pt x="23" y="434"/>
                  </a:lnTo>
                  <a:lnTo>
                    <a:pt x="15" y="434"/>
                  </a:lnTo>
                  <a:lnTo>
                    <a:pt x="17" y="428"/>
                  </a:lnTo>
                  <a:lnTo>
                    <a:pt x="20" y="424"/>
                  </a:lnTo>
                  <a:lnTo>
                    <a:pt x="24" y="418"/>
                  </a:lnTo>
                  <a:lnTo>
                    <a:pt x="27" y="414"/>
                  </a:lnTo>
                  <a:lnTo>
                    <a:pt x="31" y="396"/>
                  </a:lnTo>
                  <a:lnTo>
                    <a:pt x="32" y="348"/>
                  </a:lnTo>
                  <a:lnTo>
                    <a:pt x="28" y="280"/>
                  </a:lnTo>
                  <a:lnTo>
                    <a:pt x="24" y="204"/>
                  </a:lnTo>
                  <a:lnTo>
                    <a:pt x="18" y="128"/>
                  </a:lnTo>
                  <a:lnTo>
                    <a:pt x="11" y="64"/>
                  </a:lnTo>
                  <a:lnTo>
                    <a:pt x="6" y="2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CC8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93" name="Freeform 236"/>
            <p:cNvSpPr>
              <a:spLocks/>
            </p:cNvSpPr>
            <p:nvPr/>
          </p:nvSpPr>
          <p:spPr bwMode="auto">
            <a:xfrm>
              <a:off x="4191" y="1314"/>
              <a:ext cx="29" cy="144"/>
            </a:xfrm>
            <a:custGeom>
              <a:avLst/>
              <a:gdLst>
                <a:gd name="T0" fmla="*/ 0 w 88"/>
                <a:gd name="T1" fmla="*/ 0 h 434"/>
                <a:gd name="T2" fmla="*/ 0 w 88"/>
                <a:gd name="T3" fmla="*/ 0 h 434"/>
                <a:gd name="T4" fmla="*/ 0 w 88"/>
                <a:gd name="T5" fmla="*/ 0 h 434"/>
                <a:gd name="T6" fmla="*/ 0 w 88"/>
                <a:gd name="T7" fmla="*/ 0 h 434"/>
                <a:gd name="T8" fmla="*/ 0 w 88"/>
                <a:gd name="T9" fmla="*/ 0 h 434"/>
                <a:gd name="T10" fmla="*/ 0 w 88"/>
                <a:gd name="T11" fmla="*/ 0 h 434"/>
                <a:gd name="T12" fmla="*/ 0 w 88"/>
                <a:gd name="T13" fmla="*/ 0 h 434"/>
                <a:gd name="T14" fmla="*/ 0 w 88"/>
                <a:gd name="T15" fmla="*/ 0 h 434"/>
                <a:gd name="T16" fmla="*/ 0 w 88"/>
                <a:gd name="T17" fmla="*/ 0 h 434"/>
                <a:gd name="T18" fmla="*/ 0 w 88"/>
                <a:gd name="T19" fmla="*/ 0 h 434"/>
                <a:gd name="T20" fmla="*/ 0 w 88"/>
                <a:gd name="T21" fmla="*/ 0 h 434"/>
                <a:gd name="T22" fmla="*/ 0 w 88"/>
                <a:gd name="T23" fmla="*/ 0 h 434"/>
                <a:gd name="T24" fmla="*/ 0 w 88"/>
                <a:gd name="T25" fmla="*/ 0 h 434"/>
                <a:gd name="T26" fmla="*/ 0 w 88"/>
                <a:gd name="T27" fmla="*/ 0 h 4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8"/>
                <a:gd name="T43" fmla="*/ 0 h 434"/>
                <a:gd name="T44" fmla="*/ 88 w 88"/>
                <a:gd name="T45" fmla="*/ 434 h 43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8" h="434">
                  <a:moveTo>
                    <a:pt x="0" y="12"/>
                  </a:moveTo>
                  <a:lnTo>
                    <a:pt x="61" y="0"/>
                  </a:lnTo>
                  <a:lnTo>
                    <a:pt x="88" y="417"/>
                  </a:lnTo>
                  <a:lnTo>
                    <a:pt x="72" y="428"/>
                  </a:lnTo>
                  <a:lnTo>
                    <a:pt x="7" y="434"/>
                  </a:lnTo>
                  <a:lnTo>
                    <a:pt x="29" y="412"/>
                  </a:lnTo>
                  <a:lnTo>
                    <a:pt x="34" y="395"/>
                  </a:lnTo>
                  <a:lnTo>
                    <a:pt x="34" y="347"/>
                  </a:lnTo>
                  <a:lnTo>
                    <a:pt x="32" y="279"/>
                  </a:lnTo>
                  <a:lnTo>
                    <a:pt x="26" y="204"/>
                  </a:lnTo>
                  <a:lnTo>
                    <a:pt x="19" y="128"/>
                  </a:lnTo>
                  <a:lnTo>
                    <a:pt x="12" y="65"/>
                  </a:lnTo>
                  <a:lnTo>
                    <a:pt x="6" y="2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1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94" name="Freeform 237"/>
            <p:cNvSpPr>
              <a:spLocks/>
            </p:cNvSpPr>
            <p:nvPr/>
          </p:nvSpPr>
          <p:spPr bwMode="auto">
            <a:xfrm>
              <a:off x="4128" y="1364"/>
              <a:ext cx="32" cy="86"/>
            </a:xfrm>
            <a:custGeom>
              <a:avLst/>
              <a:gdLst>
                <a:gd name="T0" fmla="*/ 0 w 95"/>
                <a:gd name="T1" fmla="*/ 0 h 259"/>
                <a:gd name="T2" fmla="*/ 0 w 95"/>
                <a:gd name="T3" fmla="*/ 0 h 259"/>
                <a:gd name="T4" fmla="*/ 0 w 95"/>
                <a:gd name="T5" fmla="*/ 0 h 259"/>
                <a:gd name="T6" fmla="*/ 0 w 95"/>
                <a:gd name="T7" fmla="*/ 0 h 259"/>
                <a:gd name="T8" fmla="*/ 0 w 95"/>
                <a:gd name="T9" fmla="*/ 0 h 2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259"/>
                <a:gd name="T17" fmla="*/ 95 w 95"/>
                <a:gd name="T18" fmla="*/ 259 h 2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259">
                  <a:moveTo>
                    <a:pt x="0" y="0"/>
                  </a:moveTo>
                  <a:lnTo>
                    <a:pt x="77" y="0"/>
                  </a:lnTo>
                  <a:lnTo>
                    <a:pt x="95" y="259"/>
                  </a:lnTo>
                  <a:lnTo>
                    <a:pt x="14" y="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95" name="Freeform 238"/>
            <p:cNvSpPr>
              <a:spLocks/>
            </p:cNvSpPr>
            <p:nvPr/>
          </p:nvSpPr>
          <p:spPr bwMode="auto">
            <a:xfrm>
              <a:off x="4155" y="1294"/>
              <a:ext cx="83" cy="15"/>
            </a:xfrm>
            <a:custGeom>
              <a:avLst/>
              <a:gdLst>
                <a:gd name="T0" fmla="*/ 0 w 248"/>
                <a:gd name="T1" fmla="*/ 0 h 45"/>
                <a:gd name="T2" fmla="*/ 0 w 248"/>
                <a:gd name="T3" fmla="*/ 0 h 45"/>
                <a:gd name="T4" fmla="*/ 0 w 248"/>
                <a:gd name="T5" fmla="*/ 0 h 45"/>
                <a:gd name="T6" fmla="*/ 0 w 248"/>
                <a:gd name="T7" fmla="*/ 0 h 45"/>
                <a:gd name="T8" fmla="*/ 0 w 248"/>
                <a:gd name="T9" fmla="*/ 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45"/>
                <a:gd name="T17" fmla="*/ 248 w 248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45">
                  <a:moveTo>
                    <a:pt x="0" y="18"/>
                  </a:moveTo>
                  <a:lnTo>
                    <a:pt x="247" y="0"/>
                  </a:lnTo>
                  <a:lnTo>
                    <a:pt x="248" y="27"/>
                  </a:lnTo>
                  <a:lnTo>
                    <a:pt x="1" y="45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8C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96" name="Rectangle 239"/>
            <p:cNvSpPr>
              <a:spLocks noChangeArrowheads="1"/>
            </p:cNvSpPr>
            <p:nvPr/>
          </p:nvSpPr>
          <p:spPr bwMode="auto">
            <a:xfrm>
              <a:off x="4084" y="1299"/>
              <a:ext cx="67" cy="9"/>
            </a:xfrm>
            <a:prstGeom prst="rect">
              <a:avLst/>
            </a:prstGeom>
            <a:solidFill>
              <a:srgbClr val="8C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7" name="Freeform 240"/>
            <p:cNvSpPr>
              <a:spLocks/>
            </p:cNvSpPr>
            <p:nvPr/>
          </p:nvSpPr>
          <p:spPr bwMode="auto">
            <a:xfrm>
              <a:off x="4183" y="1437"/>
              <a:ext cx="98" cy="52"/>
            </a:xfrm>
            <a:custGeom>
              <a:avLst/>
              <a:gdLst>
                <a:gd name="T0" fmla="*/ 0 w 293"/>
                <a:gd name="T1" fmla="*/ 0 h 156"/>
                <a:gd name="T2" fmla="*/ 0 w 293"/>
                <a:gd name="T3" fmla="*/ 0 h 156"/>
                <a:gd name="T4" fmla="*/ 0 w 293"/>
                <a:gd name="T5" fmla="*/ 0 h 156"/>
                <a:gd name="T6" fmla="*/ 0 w 293"/>
                <a:gd name="T7" fmla="*/ 0 h 156"/>
                <a:gd name="T8" fmla="*/ 0 w 293"/>
                <a:gd name="T9" fmla="*/ 0 h 1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3"/>
                <a:gd name="T16" fmla="*/ 0 h 156"/>
                <a:gd name="T17" fmla="*/ 293 w 293"/>
                <a:gd name="T18" fmla="*/ 156 h 1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3" h="156">
                  <a:moveTo>
                    <a:pt x="0" y="131"/>
                  </a:moveTo>
                  <a:lnTo>
                    <a:pt x="282" y="0"/>
                  </a:lnTo>
                  <a:lnTo>
                    <a:pt x="293" y="25"/>
                  </a:lnTo>
                  <a:lnTo>
                    <a:pt x="12" y="156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8C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98" name="Freeform 241"/>
            <p:cNvSpPr>
              <a:spLocks/>
            </p:cNvSpPr>
            <p:nvPr/>
          </p:nvSpPr>
          <p:spPr bwMode="auto">
            <a:xfrm>
              <a:off x="4171" y="1295"/>
              <a:ext cx="57" cy="13"/>
            </a:xfrm>
            <a:custGeom>
              <a:avLst/>
              <a:gdLst>
                <a:gd name="T0" fmla="*/ 0 w 169"/>
                <a:gd name="T1" fmla="*/ 0 h 39"/>
                <a:gd name="T2" fmla="*/ 0 w 169"/>
                <a:gd name="T3" fmla="*/ 0 h 39"/>
                <a:gd name="T4" fmla="*/ 0 w 169"/>
                <a:gd name="T5" fmla="*/ 0 h 39"/>
                <a:gd name="T6" fmla="*/ 0 w 169"/>
                <a:gd name="T7" fmla="*/ 0 h 39"/>
                <a:gd name="T8" fmla="*/ 0 w 169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39"/>
                <a:gd name="T17" fmla="*/ 169 w 169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39">
                  <a:moveTo>
                    <a:pt x="0" y="12"/>
                  </a:moveTo>
                  <a:lnTo>
                    <a:pt x="168" y="0"/>
                  </a:lnTo>
                  <a:lnTo>
                    <a:pt x="169" y="27"/>
                  </a:lnTo>
                  <a:lnTo>
                    <a:pt x="3" y="3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76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99" name="Rectangle 242"/>
            <p:cNvSpPr>
              <a:spLocks noChangeArrowheads="1"/>
            </p:cNvSpPr>
            <p:nvPr/>
          </p:nvSpPr>
          <p:spPr bwMode="auto">
            <a:xfrm>
              <a:off x="4097" y="1299"/>
              <a:ext cx="45" cy="9"/>
            </a:xfrm>
            <a:prstGeom prst="rect">
              <a:avLst/>
            </a:prstGeom>
            <a:solidFill>
              <a:srgbClr val="B76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0" name="Freeform 243"/>
            <p:cNvSpPr>
              <a:spLocks/>
            </p:cNvSpPr>
            <p:nvPr/>
          </p:nvSpPr>
          <p:spPr bwMode="auto">
            <a:xfrm>
              <a:off x="4202" y="1443"/>
              <a:ext cx="67" cy="37"/>
            </a:xfrm>
            <a:custGeom>
              <a:avLst/>
              <a:gdLst>
                <a:gd name="T0" fmla="*/ 0 w 200"/>
                <a:gd name="T1" fmla="*/ 0 h 113"/>
                <a:gd name="T2" fmla="*/ 0 w 200"/>
                <a:gd name="T3" fmla="*/ 0 h 113"/>
                <a:gd name="T4" fmla="*/ 0 w 200"/>
                <a:gd name="T5" fmla="*/ 0 h 113"/>
                <a:gd name="T6" fmla="*/ 0 w 200"/>
                <a:gd name="T7" fmla="*/ 0 h 113"/>
                <a:gd name="T8" fmla="*/ 0 w 200"/>
                <a:gd name="T9" fmla="*/ 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"/>
                <a:gd name="T16" fmla="*/ 0 h 113"/>
                <a:gd name="T17" fmla="*/ 200 w 200"/>
                <a:gd name="T18" fmla="*/ 113 h 1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" h="113">
                  <a:moveTo>
                    <a:pt x="0" y="88"/>
                  </a:moveTo>
                  <a:lnTo>
                    <a:pt x="189" y="0"/>
                  </a:lnTo>
                  <a:lnTo>
                    <a:pt x="200" y="25"/>
                  </a:lnTo>
                  <a:lnTo>
                    <a:pt x="11" y="113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B76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01" name="Freeform 244"/>
            <p:cNvSpPr>
              <a:spLocks/>
            </p:cNvSpPr>
            <p:nvPr/>
          </p:nvSpPr>
          <p:spPr bwMode="auto">
            <a:xfrm>
              <a:off x="4180" y="1296"/>
              <a:ext cx="34" cy="11"/>
            </a:xfrm>
            <a:custGeom>
              <a:avLst/>
              <a:gdLst>
                <a:gd name="T0" fmla="*/ 0 w 102"/>
                <a:gd name="T1" fmla="*/ 0 h 34"/>
                <a:gd name="T2" fmla="*/ 0 w 102"/>
                <a:gd name="T3" fmla="*/ 0 h 34"/>
                <a:gd name="T4" fmla="*/ 0 w 102"/>
                <a:gd name="T5" fmla="*/ 0 h 34"/>
                <a:gd name="T6" fmla="*/ 0 w 102"/>
                <a:gd name="T7" fmla="*/ 0 h 34"/>
                <a:gd name="T8" fmla="*/ 0 w 102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34"/>
                <a:gd name="T17" fmla="*/ 102 w 102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34">
                  <a:moveTo>
                    <a:pt x="0" y="7"/>
                  </a:moveTo>
                  <a:lnTo>
                    <a:pt x="100" y="0"/>
                  </a:lnTo>
                  <a:lnTo>
                    <a:pt x="102" y="27"/>
                  </a:lnTo>
                  <a:lnTo>
                    <a:pt x="3" y="3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1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02" name="Rectangle 245"/>
            <p:cNvSpPr>
              <a:spLocks noChangeArrowheads="1"/>
            </p:cNvSpPr>
            <p:nvPr/>
          </p:nvSpPr>
          <p:spPr bwMode="auto">
            <a:xfrm>
              <a:off x="4104" y="1299"/>
              <a:ext cx="27" cy="9"/>
            </a:xfrm>
            <a:prstGeom prst="rect">
              <a:avLst/>
            </a:prstGeom>
            <a:solidFill>
              <a:srgbClr val="D1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3" name="Freeform 246"/>
            <p:cNvSpPr>
              <a:spLocks/>
            </p:cNvSpPr>
            <p:nvPr/>
          </p:nvSpPr>
          <p:spPr bwMode="auto">
            <a:xfrm>
              <a:off x="4212" y="1450"/>
              <a:ext cx="42" cy="25"/>
            </a:xfrm>
            <a:custGeom>
              <a:avLst/>
              <a:gdLst>
                <a:gd name="T0" fmla="*/ 0 w 125"/>
                <a:gd name="T1" fmla="*/ 0 h 77"/>
                <a:gd name="T2" fmla="*/ 0 w 125"/>
                <a:gd name="T3" fmla="*/ 0 h 77"/>
                <a:gd name="T4" fmla="*/ 0 w 125"/>
                <a:gd name="T5" fmla="*/ 0 h 77"/>
                <a:gd name="T6" fmla="*/ 0 w 125"/>
                <a:gd name="T7" fmla="*/ 0 h 77"/>
                <a:gd name="T8" fmla="*/ 0 w 125"/>
                <a:gd name="T9" fmla="*/ 0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77"/>
                <a:gd name="T17" fmla="*/ 125 w 125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77">
                  <a:moveTo>
                    <a:pt x="0" y="52"/>
                  </a:moveTo>
                  <a:lnTo>
                    <a:pt x="112" y="0"/>
                  </a:lnTo>
                  <a:lnTo>
                    <a:pt x="125" y="25"/>
                  </a:lnTo>
                  <a:lnTo>
                    <a:pt x="12" y="77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D1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04" name="Freeform 247"/>
            <p:cNvSpPr>
              <a:spLocks/>
            </p:cNvSpPr>
            <p:nvPr/>
          </p:nvSpPr>
          <p:spPr bwMode="auto">
            <a:xfrm>
              <a:off x="4190" y="1296"/>
              <a:ext cx="15" cy="11"/>
            </a:xfrm>
            <a:custGeom>
              <a:avLst/>
              <a:gdLst>
                <a:gd name="T0" fmla="*/ 0 w 47"/>
                <a:gd name="T1" fmla="*/ 0 h 31"/>
                <a:gd name="T2" fmla="*/ 0 w 47"/>
                <a:gd name="T3" fmla="*/ 0 h 31"/>
                <a:gd name="T4" fmla="*/ 0 w 47"/>
                <a:gd name="T5" fmla="*/ 0 h 31"/>
                <a:gd name="T6" fmla="*/ 0 w 47"/>
                <a:gd name="T7" fmla="*/ 0 h 31"/>
                <a:gd name="T8" fmla="*/ 0 w 4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31"/>
                <a:gd name="T17" fmla="*/ 47 w 47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31">
                  <a:moveTo>
                    <a:pt x="0" y="4"/>
                  </a:moveTo>
                  <a:lnTo>
                    <a:pt x="45" y="0"/>
                  </a:lnTo>
                  <a:lnTo>
                    <a:pt x="47" y="28"/>
                  </a:lnTo>
                  <a:lnTo>
                    <a:pt x="2" y="3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05" name="Rectangle 248"/>
            <p:cNvSpPr>
              <a:spLocks noChangeArrowheads="1"/>
            </p:cNvSpPr>
            <p:nvPr/>
          </p:nvSpPr>
          <p:spPr bwMode="auto">
            <a:xfrm>
              <a:off x="4112" y="1299"/>
              <a:ext cx="12" cy="9"/>
            </a:xfrm>
            <a:prstGeom prst="rect">
              <a:avLst/>
            </a:prstGeom>
            <a:solidFill>
              <a:srgbClr val="FF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6" name="Freeform 249"/>
            <p:cNvSpPr>
              <a:spLocks/>
            </p:cNvSpPr>
            <p:nvPr/>
          </p:nvSpPr>
          <p:spPr bwMode="auto">
            <a:xfrm>
              <a:off x="4223" y="1454"/>
              <a:ext cx="20" cy="16"/>
            </a:xfrm>
            <a:custGeom>
              <a:avLst/>
              <a:gdLst>
                <a:gd name="T0" fmla="*/ 0 w 62"/>
                <a:gd name="T1" fmla="*/ 0 h 48"/>
                <a:gd name="T2" fmla="*/ 0 w 62"/>
                <a:gd name="T3" fmla="*/ 0 h 48"/>
                <a:gd name="T4" fmla="*/ 0 w 62"/>
                <a:gd name="T5" fmla="*/ 0 h 48"/>
                <a:gd name="T6" fmla="*/ 0 w 62"/>
                <a:gd name="T7" fmla="*/ 0 h 48"/>
                <a:gd name="T8" fmla="*/ 0 w 62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48"/>
                <a:gd name="T17" fmla="*/ 62 w 6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48">
                  <a:moveTo>
                    <a:pt x="0" y="25"/>
                  </a:moveTo>
                  <a:lnTo>
                    <a:pt x="52" y="0"/>
                  </a:lnTo>
                  <a:lnTo>
                    <a:pt x="62" y="25"/>
                  </a:lnTo>
                  <a:lnTo>
                    <a:pt x="11" y="48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07" name="Rectangle 250"/>
            <p:cNvSpPr>
              <a:spLocks noChangeArrowheads="1"/>
            </p:cNvSpPr>
            <p:nvPr/>
          </p:nvSpPr>
          <p:spPr bwMode="auto">
            <a:xfrm>
              <a:off x="4196" y="1514"/>
              <a:ext cx="27" cy="23"/>
            </a:xfrm>
            <a:prstGeom prst="rect">
              <a:avLst/>
            </a:prstGeom>
            <a:solidFill>
              <a:srgbClr val="B76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8" name="Rectangle 251"/>
            <p:cNvSpPr>
              <a:spLocks noChangeArrowheads="1"/>
            </p:cNvSpPr>
            <p:nvPr/>
          </p:nvSpPr>
          <p:spPr bwMode="auto">
            <a:xfrm>
              <a:off x="4189" y="1501"/>
              <a:ext cx="39" cy="10"/>
            </a:xfrm>
            <a:prstGeom prst="rect">
              <a:avLst/>
            </a:prstGeom>
            <a:solidFill>
              <a:srgbClr val="B76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9" name="Rectangle 252"/>
            <p:cNvSpPr>
              <a:spLocks noChangeArrowheads="1"/>
            </p:cNvSpPr>
            <p:nvPr/>
          </p:nvSpPr>
          <p:spPr bwMode="auto">
            <a:xfrm>
              <a:off x="4201" y="1514"/>
              <a:ext cx="16" cy="23"/>
            </a:xfrm>
            <a:prstGeom prst="rect">
              <a:avLst/>
            </a:prstGeom>
            <a:solidFill>
              <a:srgbClr val="D1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0" name="Rectangle 253"/>
            <p:cNvSpPr>
              <a:spLocks noChangeArrowheads="1"/>
            </p:cNvSpPr>
            <p:nvPr/>
          </p:nvSpPr>
          <p:spPr bwMode="auto">
            <a:xfrm>
              <a:off x="4196" y="1501"/>
              <a:ext cx="24" cy="10"/>
            </a:xfrm>
            <a:prstGeom prst="rect">
              <a:avLst/>
            </a:prstGeom>
            <a:solidFill>
              <a:srgbClr val="D1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1" name="Rectangle 254"/>
            <p:cNvSpPr>
              <a:spLocks noChangeArrowheads="1"/>
            </p:cNvSpPr>
            <p:nvPr/>
          </p:nvSpPr>
          <p:spPr bwMode="auto">
            <a:xfrm>
              <a:off x="4205" y="1514"/>
              <a:ext cx="7" cy="23"/>
            </a:xfrm>
            <a:prstGeom prst="rect">
              <a:avLst/>
            </a:prstGeom>
            <a:solidFill>
              <a:srgbClr val="FF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2" name="Rectangle 255"/>
            <p:cNvSpPr>
              <a:spLocks noChangeArrowheads="1"/>
            </p:cNvSpPr>
            <p:nvPr/>
          </p:nvSpPr>
          <p:spPr bwMode="auto">
            <a:xfrm>
              <a:off x="4202" y="1501"/>
              <a:ext cx="11" cy="10"/>
            </a:xfrm>
            <a:prstGeom prst="rect">
              <a:avLst/>
            </a:prstGeom>
            <a:solidFill>
              <a:srgbClr val="FF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3" name="Freeform 256"/>
            <p:cNvSpPr>
              <a:spLocks/>
            </p:cNvSpPr>
            <p:nvPr/>
          </p:nvSpPr>
          <p:spPr bwMode="auto">
            <a:xfrm>
              <a:off x="4244" y="1488"/>
              <a:ext cx="36" cy="36"/>
            </a:xfrm>
            <a:custGeom>
              <a:avLst/>
              <a:gdLst>
                <a:gd name="T0" fmla="*/ 0 w 107"/>
                <a:gd name="T1" fmla="*/ 0 h 109"/>
                <a:gd name="T2" fmla="*/ 0 w 107"/>
                <a:gd name="T3" fmla="*/ 0 h 109"/>
                <a:gd name="T4" fmla="*/ 0 w 107"/>
                <a:gd name="T5" fmla="*/ 0 h 109"/>
                <a:gd name="T6" fmla="*/ 0 w 107"/>
                <a:gd name="T7" fmla="*/ 0 h 109"/>
                <a:gd name="T8" fmla="*/ 0 w 107"/>
                <a:gd name="T9" fmla="*/ 0 h 109"/>
                <a:gd name="T10" fmla="*/ 0 w 107"/>
                <a:gd name="T11" fmla="*/ 0 h 109"/>
                <a:gd name="T12" fmla="*/ 0 w 107"/>
                <a:gd name="T13" fmla="*/ 0 h 109"/>
                <a:gd name="T14" fmla="*/ 0 w 107"/>
                <a:gd name="T15" fmla="*/ 0 h 109"/>
                <a:gd name="T16" fmla="*/ 0 w 107"/>
                <a:gd name="T17" fmla="*/ 0 h 109"/>
                <a:gd name="T18" fmla="*/ 0 w 107"/>
                <a:gd name="T19" fmla="*/ 0 h 109"/>
                <a:gd name="T20" fmla="*/ 0 w 107"/>
                <a:gd name="T21" fmla="*/ 0 h 109"/>
                <a:gd name="T22" fmla="*/ 0 w 107"/>
                <a:gd name="T23" fmla="*/ 0 h 109"/>
                <a:gd name="T24" fmla="*/ 0 w 107"/>
                <a:gd name="T25" fmla="*/ 0 h 109"/>
                <a:gd name="T26" fmla="*/ 0 w 107"/>
                <a:gd name="T27" fmla="*/ 0 h 109"/>
                <a:gd name="T28" fmla="*/ 0 w 107"/>
                <a:gd name="T29" fmla="*/ 0 h 109"/>
                <a:gd name="T30" fmla="*/ 0 w 107"/>
                <a:gd name="T31" fmla="*/ 0 h 109"/>
                <a:gd name="T32" fmla="*/ 0 w 107"/>
                <a:gd name="T33" fmla="*/ 0 h 109"/>
                <a:gd name="T34" fmla="*/ 0 w 107"/>
                <a:gd name="T35" fmla="*/ 0 h 109"/>
                <a:gd name="T36" fmla="*/ 0 w 107"/>
                <a:gd name="T37" fmla="*/ 0 h 1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7"/>
                <a:gd name="T58" fmla="*/ 0 h 109"/>
                <a:gd name="T59" fmla="*/ 107 w 107"/>
                <a:gd name="T60" fmla="*/ 109 h 10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7" h="109">
                  <a:moveTo>
                    <a:pt x="0" y="40"/>
                  </a:moveTo>
                  <a:lnTo>
                    <a:pt x="7" y="27"/>
                  </a:lnTo>
                  <a:lnTo>
                    <a:pt x="13" y="18"/>
                  </a:lnTo>
                  <a:lnTo>
                    <a:pt x="20" y="12"/>
                  </a:lnTo>
                  <a:lnTo>
                    <a:pt x="28" y="8"/>
                  </a:lnTo>
                  <a:lnTo>
                    <a:pt x="37" y="5"/>
                  </a:lnTo>
                  <a:lnTo>
                    <a:pt x="47" y="4"/>
                  </a:lnTo>
                  <a:lnTo>
                    <a:pt x="58" y="3"/>
                  </a:lnTo>
                  <a:lnTo>
                    <a:pt x="72" y="0"/>
                  </a:lnTo>
                  <a:lnTo>
                    <a:pt x="107" y="68"/>
                  </a:lnTo>
                  <a:lnTo>
                    <a:pt x="93" y="69"/>
                  </a:lnTo>
                  <a:lnTo>
                    <a:pt x="82" y="72"/>
                  </a:lnTo>
                  <a:lnTo>
                    <a:pt x="72" y="74"/>
                  </a:lnTo>
                  <a:lnTo>
                    <a:pt x="65" y="76"/>
                  </a:lnTo>
                  <a:lnTo>
                    <a:pt x="57" y="82"/>
                  </a:lnTo>
                  <a:lnTo>
                    <a:pt x="51" y="87"/>
                  </a:lnTo>
                  <a:lnTo>
                    <a:pt x="43" y="96"/>
                  </a:lnTo>
                  <a:lnTo>
                    <a:pt x="35" y="109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B76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14" name="Freeform 257"/>
            <p:cNvSpPr>
              <a:spLocks/>
            </p:cNvSpPr>
            <p:nvPr/>
          </p:nvSpPr>
          <p:spPr bwMode="auto">
            <a:xfrm>
              <a:off x="4283" y="1478"/>
              <a:ext cx="38" cy="36"/>
            </a:xfrm>
            <a:custGeom>
              <a:avLst/>
              <a:gdLst>
                <a:gd name="T0" fmla="*/ 0 w 113"/>
                <a:gd name="T1" fmla="*/ 0 h 108"/>
                <a:gd name="T2" fmla="*/ 0 w 113"/>
                <a:gd name="T3" fmla="*/ 0 h 108"/>
                <a:gd name="T4" fmla="*/ 0 w 113"/>
                <a:gd name="T5" fmla="*/ 0 h 108"/>
                <a:gd name="T6" fmla="*/ 0 w 113"/>
                <a:gd name="T7" fmla="*/ 0 h 108"/>
                <a:gd name="T8" fmla="*/ 0 w 113"/>
                <a:gd name="T9" fmla="*/ 0 h 108"/>
                <a:gd name="T10" fmla="*/ 0 w 113"/>
                <a:gd name="T11" fmla="*/ 0 h 108"/>
                <a:gd name="T12" fmla="*/ 0 w 113"/>
                <a:gd name="T13" fmla="*/ 0 h 108"/>
                <a:gd name="T14" fmla="*/ 0 w 113"/>
                <a:gd name="T15" fmla="*/ 0 h 108"/>
                <a:gd name="T16" fmla="*/ 0 w 113"/>
                <a:gd name="T17" fmla="*/ 0 h 108"/>
                <a:gd name="T18" fmla="*/ 0 w 113"/>
                <a:gd name="T19" fmla="*/ 0 h 108"/>
                <a:gd name="T20" fmla="*/ 0 w 113"/>
                <a:gd name="T21" fmla="*/ 0 h 108"/>
                <a:gd name="T22" fmla="*/ 0 w 113"/>
                <a:gd name="T23" fmla="*/ 0 h 108"/>
                <a:gd name="T24" fmla="*/ 0 w 113"/>
                <a:gd name="T25" fmla="*/ 0 h 108"/>
                <a:gd name="T26" fmla="*/ 0 w 113"/>
                <a:gd name="T27" fmla="*/ 0 h 108"/>
                <a:gd name="T28" fmla="*/ 0 w 113"/>
                <a:gd name="T29" fmla="*/ 0 h 108"/>
                <a:gd name="T30" fmla="*/ 0 w 113"/>
                <a:gd name="T31" fmla="*/ 0 h 108"/>
                <a:gd name="T32" fmla="*/ 0 w 113"/>
                <a:gd name="T33" fmla="*/ 0 h 108"/>
                <a:gd name="T34" fmla="*/ 0 w 113"/>
                <a:gd name="T35" fmla="*/ 0 h 108"/>
                <a:gd name="T36" fmla="*/ 0 w 113"/>
                <a:gd name="T37" fmla="*/ 0 h 10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3"/>
                <a:gd name="T58" fmla="*/ 0 h 108"/>
                <a:gd name="T59" fmla="*/ 113 w 113"/>
                <a:gd name="T60" fmla="*/ 108 h 10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3" h="108">
                  <a:moveTo>
                    <a:pt x="47" y="108"/>
                  </a:moveTo>
                  <a:lnTo>
                    <a:pt x="62" y="107"/>
                  </a:lnTo>
                  <a:lnTo>
                    <a:pt x="73" y="105"/>
                  </a:lnTo>
                  <a:lnTo>
                    <a:pt x="84" y="101"/>
                  </a:lnTo>
                  <a:lnTo>
                    <a:pt x="91" y="96"/>
                  </a:lnTo>
                  <a:lnTo>
                    <a:pt x="98" y="89"/>
                  </a:lnTo>
                  <a:lnTo>
                    <a:pt x="104" y="81"/>
                  </a:lnTo>
                  <a:lnTo>
                    <a:pt x="108" y="70"/>
                  </a:lnTo>
                  <a:lnTo>
                    <a:pt x="113" y="57"/>
                  </a:lnTo>
                  <a:lnTo>
                    <a:pt x="64" y="0"/>
                  </a:lnTo>
                  <a:lnTo>
                    <a:pt x="58" y="12"/>
                  </a:lnTo>
                  <a:lnTo>
                    <a:pt x="52" y="21"/>
                  </a:lnTo>
                  <a:lnTo>
                    <a:pt x="46" y="29"/>
                  </a:lnTo>
                  <a:lnTo>
                    <a:pt x="41" y="35"/>
                  </a:lnTo>
                  <a:lnTo>
                    <a:pt x="34" y="39"/>
                  </a:lnTo>
                  <a:lnTo>
                    <a:pt x="25" y="42"/>
                  </a:lnTo>
                  <a:lnTo>
                    <a:pt x="13" y="45"/>
                  </a:lnTo>
                  <a:lnTo>
                    <a:pt x="0" y="47"/>
                  </a:lnTo>
                  <a:lnTo>
                    <a:pt x="47" y="108"/>
                  </a:lnTo>
                  <a:close/>
                </a:path>
              </a:pathLst>
            </a:custGeom>
            <a:solidFill>
              <a:srgbClr val="B76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15" name="Freeform 258"/>
            <p:cNvSpPr>
              <a:spLocks/>
            </p:cNvSpPr>
            <p:nvPr/>
          </p:nvSpPr>
          <p:spPr bwMode="auto">
            <a:xfrm>
              <a:off x="4277" y="1470"/>
              <a:ext cx="28" cy="22"/>
            </a:xfrm>
            <a:custGeom>
              <a:avLst/>
              <a:gdLst>
                <a:gd name="T0" fmla="*/ 0 w 83"/>
                <a:gd name="T1" fmla="*/ 0 h 67"/>
                <a:gd name="T2" fmla="*/ 0 w 83"/>
                <a:gd name="T3" fmla="*/ 0 h 67"/>
                <a:gd name="T4" fmla="*/ 0 w 83"/>
                <a:gd name="T5" fmla="*/ 0 h 67"/>
                <a:gd name="T6" fmla="*/ 0 w 83"/>
                <a:gd name="T7" fmla="*/ 0 h 67"/>
                <a:gd name="T8" fmla="*/ 0 w 83"/>
                <a:gd name="T9" fmla="*/ 0 h 67"/>
                <a:gd name="T10" fmla="*/ 0 w 83"/>
                <a:gd name="T11" fmla="*/ 0 h 67"/>
                <a:gd name="T12" fmla="*/ 0 w 83"/>
                <a:gd name="T13" fmla="*/ 0 h 67"/>
                <a:gd name="T14" fmla="*/ 0 w 83"/>
                <a:gd name="T15" fmla="*/ 0 h 67"/>
                <a:gd name="T16" fmla="*/ 0 w 83"/>
                <a:gd name="T17" fmla="*/ 0 h 67"/>
                <a:gd name="T18" fmla="*/ 0 w 83"/>
                <a:gd name="T19" fmla="*/ 0 h 67"/>
                <a:gd name="T20" fmla="*/ 0 w 83"/>
                <a:gd name="T21" fmla="*/ 0 h 67"/>
                <a:gd name="T22" fmla="*/ 0 w 83"/>
                <a:gd name="T23" fmla="*/ 0 h 67"/>
                <a:gd name="T24" fmla="*/ 0 w 83"/>
                <a:gd name="T25" fmla="*/ 0 h 67"/>
                <a:gd name="T26" fmla="*/ 0 w 83"/>
                <a:gd name="T27" fmla="*/ 0 h 67"/>
                <a:gd name="T28" fmla="*/ 0 w 83"/>
                <a:gd name="T29" fmla="*/ 0 h 67"/>
                <a:gd name="T30" fmla="*/ 0 w 83"/>
                <a:gd name="T31" fmla="*/ 0 h 67"/>
                <a:gd name="T32" fmla="*/ 0 w 83"/>
                <a:gd name="T33" fmla="*/ 0 h 67"/>
                <a:gd name="T34" fmla="*/ 0 w 83"/>
                <a:gd name="T35" fmla="*/ 0 h 67"/>
                <a:gd name="T36" fmla="*/ 0 w 83"/>
                <a:gd name="T37" fmla="*/ 0 h 6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3"/>
                <a:gd name="T58" fmla="*/ 0 h 67"/>
                <a:gd name="T59" fmla="*/ 83 w 83"/>
                <a:gd name="T60" fmla="*/ 67 h 6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3" h="67">
                  <a:moveTo>
                    <a:pt x="8" y="67"/>
                  </a:moveTo>
                  <a:lnTo>
                    <a:pt x="22" y="63"/>
                  </a:lnTo>
                  <a:lnTo>
                    <a:pt x="34" y="60"/>
                  </a:lnTo>
                  <a:lnTo>
                    <a:pt x="44" y="55"/>
                  </a:lnTo>
                  <a:lnTo>
                    <a:pt x="53" y="50"/>
                  </a:lnTo>
                  <a:lnTo>
                    <a:pt x="60" y="44"/>
                  </a:lnTo>
                  <a:lnTo>
                    <a:pt x="68" y="37"/>
                  </a:lnTo>
                  <a:lnTo>
                    <a:pt x="75" y="28"/>
                  </a:lnTo>
                  <a:lnTo>
                    <a:pt x="83" y="17"/>
                  </a:lnTo>
                  <a:lnTo>
                    <a:pt x="69" y="0"/>
                  </a:lnTo>
                  <a:lnTo>
                    <a:pt x="60" y="10"/>
                  </a:lnTo>
                  <a:lnTo>
                    <a:pt x="52" y="19"/>
                  </a:lnTo>
                  <a:lnTo>
                    <a:pt x="45" y="25"/>
                  </a:lnTo>
                  <a:lnTo>
                    <a:pt x="38" y="31"/>
                  </a:lnTo>
                  <a:lnTo>
                    <a:pt x="30" y="35"/>
                  </a:lnTo>
                  <a:lnTo>
                    <a:pt x="22" y="40"/>
                  </a:lnTo>
                  <a:lnTo>
                    <a:pt x="12" y="44"/>
                  </a:lnTo>
                  <a:lnTo>
                    <a:pt x="0" y="50"/>
                  </a:lnTo>
                  <a:lnTo>
                    <a:pt x="8" y="67"/>
                  </a:lnTo>
                  <a:close/>
                </a:path>
              </a:pathLst>
            </a:custGeom>
            <a:solidFill>
              <a:srgbClr val="B76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16" name="Freeform 259"/>
            <p:cNvSpPr>
              <a:spLocks/>
            </p:cNvSpPr>
            <p:nvPr/>
          </p:nvSpPr>
          <p:spPr bwMode="auto">
            <a:xfrm>
              <a:off x="4248" y="1489"/>
              <a:ext cx="24" cy="29"/>
            </a:xfrm>
            <a:custGeom>
              <a:avLst/>
              <a:gdLst>
                <a:gd name="T0" fmla="*/ 0 w 71"/>
                <a:gd name="T1" fmla="*/ 0 h 88"/>
                <a:gd name="T2" fmla="*/ 0 w 71"/>
                <a:gd name="T3" fmla="*/ 0 h 88"/>
                <a:gd name="T4" fmla="*/ 0 w 71"/>
                <a:gd name="T5" fmla="*/ 0 h 88"/>
                <a:gd name="T6" fmla="*/ 0 w 71"/>
                <a:gd name="T7" fmla="*/ 0 h 88"/>
                <a:gd name="T8" fmla="*/ 0 w 71"/>
                <a:gd name="T9" fmla="*/ 0 h 88"/>
                <a:gd name="T10" fmla="*/ 0 w 71"/>
                <a:gd name="T11" fmla="*/ 0 h 88"/>
                <a:gd name="T12" fmla="*/ 0 w 71"/>
                <a:gd name="T13" fmla="*/ 0 h 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88"/>
                <a:gd name="T23" fmla="*/ 71 w 71"/>
                <a:gd name="T24" fmla="*/ 88 h 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88">
                  <a:moveTo>
                    <a:pt x="0" y="17"/>
                  </a:moveTo>
                  <a:lnTo>
                    <a:pt x="31" y="88"/>
                  </a:lnTo>
                  <a:lnTo>
                    <a:pt x="51" y="75"/>
                  </a:lnTo>
                  <a:lnTo>
                    <a:pt x="71" y="67"/>
                  </a:lnTo>
                  <a:lnTo>
                    <a:pt x="40" y="0"/>
                  </a:lnTo>
                  <a:lnTo>
                    <a:pt x="28" y="1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D1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17" name="Freeform 260"/>
            <p:cNvSpPr>
              <a:spLocks/>
            </p:cNvSpPr>
            <p:nvPr/>
          </p:nvSpPr>
          <p:spPr bwMode="auto">
            <a:xfrm>
              <a:off x="4289" y="1484"/>
              <a:ext cx="29" cy="29"/>
            </a:xfrm>
            <a:custGeom>
              <a:avLst/>
              <a:gdLst>
                <a:gd name="T0" fmla="*/ 0 w 85"/>
                <a:gd name="T1" fmla="*/ 0 h 86"/>
                <a:gd name="T2" fmla="*/ 0 w 85"/>
                <a:gd name="T3" fmla="*/ 0 h 86"/>
                <a:gd name="T4" fmla="*/ 0 w 85"/>
                <a:gd name="T5" fmla="*/ 0 h 86"/>
                <a:gd name="T6" fmla="*/ 0 w 85"/>
                <a:gd name="T7" fmla="*/ 0 h 86"/>
                <a:gd name="T8" fmla="*/ 0 w 85"/>
                <a:gd name="T9" fmla="*/ 0 h 86"/>
                <a:gd name="T10" fmla="*/ 0 w 85"/>
                <a:gd name="T11" fmla="*/ 0 h 86"/>
                <a:gd name="T12" fmla="*/ 0 w 8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5"/>
                <a:gd name="T22" fmla="*/ 0 h 86"/>
                <a:gd name="T23" fmla="*/ 85 w 85"/>
                <a:gd name="T24" fmla="*/ 86 h 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5" h="86">
                  <a:moveTo>
                    <a:pt x="53" y="86"/>
                  </a:moveTo>
                  <a:lnTo>
                    <a:pt x="0" y="27"/>
                  </a:lnTo>
                  <a:lnTo>
                    <a:pt x="20" y="16"/>
                  </a:lnTo>
                  <a:lnTo>
                    <a:pt x="36" y="0"/>
                  </a:lnTo>
                  <a:lnTo>
                    <a:pt x="85" y="55"/>
                  </a:lnTo>
                  <a:lnTo>
                    <a:pt x="78" y="67"/>
                  </a:lnTo>
                  <a:lnTo>
                    <a:pt x="53" y="86"/>
                  </a:lnTo>
                  <a:close/>
                </a:path>
              </a:pathLst>
            </a:custGeom>
            <a:solidFill>
              <a:srgbClr val="D1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18" name="Freeform 261"/>
            <p:cNvSpPr>
              <a:spLocks/>
            </p:cNvSpPr>
            <p:nvPr/>
          </p:nvSpPr>
          <p:spPr bwMode="auto">
            <a:xfrm>
              <a:off x="4282" y="1475"/>
              <a:ext cx="19" cy="15"/>
            </a:xfrm>
            <a:custGeom>
              <a:avLst/>
              <a:gdLst>
                <a:gd name="T0" fmla="*/ 0 w 59"/>
                <a:gd name="T1" fmla="*/ 0 h 45"/>
                <a:gd name="T2" fmla="*/ 0 w 59"/>
                <a:gd name="T3" fmla="*/ 0 h 45"/>
                <a:gd name="T4" fmla="*/ 0 w 59"/>
                <a:gd name="T5" fmla="*/ 0 h 45"/>
                <a:gd name="T6" fmla="*/ 0 w 59"/>
                <a:gd name="T7" fmla="*/ 0 h 45"/>
                <a:gd name="T8" fmla="*/ 0 w 59"/>
                <a:gd name="T9" fmla="*/ 0 h 45"/>
                <a:gd name="T10" fmla="*/ 0 w 59"/>
                <a:gd name="T11" fmla="*/ 0 h 45"/>
                <a:gd name="T12" fmla="*/ 0 w 59"/>
                <a:gd name="T13" fmla="*/ 0 h 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45"/>
                <a:gd name="T23" fmla="*/ 59 w 59"/>
                <a:gd name="T24" fmla="*/ 45 h 4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45">
                  <a:moveTo>
                    <a:pt x="11" y="45"/>
                  </a:moveTo>
                  <a:lnTo>
                    <a:pt x="0" y="27"/>
                  </a:lnTo>
                  <a:lnTo>
                    <a:pt x="22" y="15"/>
                  </a:lnTo>
                  <a:lnTo>
                    <a:pt x="42" y="0"/>
                  </a:lnTo>
                  <a:lnTo>
                    <a:pt x="59" y="15"/>
                  </a:lnTo>
                  <a:lnTo>
                    <a:pt x="43" y="28"/>
                  </a:lnTo>
                  <a:lnTo>
                    <a:pt x="11" y="45"/>
                  </a:lnTo>
                  <a:close/>
                </a:path>
              </a:pathLst>
            </a:custGeom>
            <a:solidFill>
              <a:srgbClr val="D1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19" name="Freeform 262"/>
            <p:cNvSpPr>
              <a:spLocks/>
            </p:cNvSpPr>
            <p:nvPr/>
          </p:nvSpPr>
          <p:spPr bwMode="auto">
            <a:xfrm>
              <a:off x="4252" y="1491"/>
              <a:ext cx="15" cy="23"/>
            </a:xfrm>
            <a:custGeom>
              <a:avLst/>
              <a:gdLst>
                <a:gd name="T0" fmla="*/ 0 w 46"/>
                <a:gd name="T1" fmla="*/ 0 h 69"/>
                <a:gd name="T2" fmla="*/ 0 w 46"/>
                <a:gd name="T3" fmla="*/ 0 h 69"/>
                <a:gd name="T4" fmla="*/ 0 w 46"/>
                <a:gd name="T5" fmla="*/ 0 h 69"/>
                <a:gd name="T6" fmla="*/ 0 w 46"/>
                <a:gd name="T7" fmla="*/ 0 h 69"/>
                <a:gd name="T8" fmla="*/ 0 w 46"/>
                <a:gd name="T9" fmla="*/ 0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69"/>
                <a:gd name="T17" fmla="*/ 46 w 46"/>
                <a:gd name="T18" fmla="*/ 69 h 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69">
                  <a:moveTo>
                    <a:pt x="0" y="11"/>
                  </a:moveTo>
                  <a:lnTo>
                    <a:pt x="34" y="69"/>
                  </a:lnTo>
                  <a:lnTo>
                    <a:pt x="46" y="61"/>
                  </a:lnTo>
                  <a:lnTo>
                    <a:pt x="15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20" name="Freeform 263"/>
            <p:cNvSpPr>
              <a:spLocks/>
            </p:cNvSpPr>
            <p:nvPr/>
          </p:nvSpPr>
          <p:spPr bwMode="auto">
            <a:xfrm>
              <a:off x="4295" y="1488"/>
              <a:ext cx="18" cy="22"/>
            </a:xfrm>
            <a:custGeom>
              <a:avLst/>
              <a:gdLst>
                <a:gd name="T0" fmla="*/ 0 w 54"/>
                <a:gd name="T1" fmla="*/ 0 h 64"/>
                <a:gd name="T2" fmla="*/ 0 w 54"/>
                <a:gd name="T3" fmla="*/ 0 h 64"/>
                <a:gd name="T4" fmla="*/ 0 w 54"/>
                <a:gd name="T5" fmla="*/ 0 h 64"/>
                <a:gd name="T6" fmla="*/ 0 w 54"/>
                <a:gd name="T7" fmla="*/ 0 h 64"/>
                <a:gd name="T8" fmla="*/ 0 w 54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64"/>
                <a:gd name="T17" fmla="*/ 54 w 54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64">
                  <a:moveTo>
                    <a:pt x="40" y="64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54" y="55"/>
                  </a:lnTo>
                  <a:lnTo>
                    <a:pt x="40" y="64"/>
                  </a:ln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21" name="Freeform 264"/>
            <p:cNvSpPr>
              <a:spLocks/>
            </p:cNvSpPr>
            <p:nvPr/>
          </p:nvSpPr>
          <p:spPr bwMode="auto">
            <a:xfrm>
              <a:off x="4287" y="1478"/>
              <a:ext cx="9" cy="9"/>
            </a:xfrm>
            <a:custGeom>
              <a:avLst/>
              <a:gdLst>
                <a:gd name="T0" fmla="*/ 0 w 27"/>
                <a:gd name="T1" fmla="*/ 0 h 27"/>
                <a:gd name="T2" fmla="*/ 0 w 27"/>
                <a:gd name="T3" fmla="*/ 0 h 27"/>
                <a:gd name="T4" fmla="*/ 0 w 27"/>
                <a:gd name="T5" fmla="*/ 0 h 27"/>
                <a:gd name="T6" fmla="*/ 0 w 27"/>
                <a:gd name="T7" fmla="*/ 0 h 27"/>
                <a:gd name="T8" fmla="*/ 0 w 27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7"/>
                <a:gd name="T17" fmla="*/ 27 w 2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7">
                  <a:moveTo>
                    <a:pt x="16" y="27"/>
                  </a:moveTo>
                  <a:lnTo>
                    <a:pt x="0" y="9"/>
                  </a:lnTo>
                  <a:lnTo>
                    <a:pt x="15" y="0"/>
                  </a:lnTo>
                  <a:lnTo>
                    <a:pt x="27" y="16"/>
                  </a:lnTo>
                  <a:lnTo>
                    <a:pt x="16" y="27"/>
                  </a:ln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22" name="Freeform 265"/>
            <p:cNvSpPr>
              <a:spLocks/>
            </p:cNvSpPr>
            <p:nvPr/>
          </p:nvSpPr>
          <p:spPr bwMode="auto">
            <a:xfrm>
              <a:off x="4235" y="1476"/>
              <a:ext cx="37" cy="26"/>
            </a:xfrm>
            <a:custGeom>
              <a:avLst/>
              <a:gdLst>
                <a:gd name="T0" fmla="*/ 0 w 112"/>
                <a:gd name="T1" fmla="*/ 0 h 78"/>
                <a:gd name="T2" fmla="*/ 0 w 112"/>
                <a:gd name="T3" fmla="*/ 0 h 78"/>
                <a:gd name="T4" fmla="*/ 0 w 112"/>
                <a:gd name="T5" fmla="*/ 0 h 78"/>
                <a:gd name="T6" fmla="*/ 0 w 112"/>
                <a:gd name="T7" fmla="*/ 0 h 78"/>
                <a:gd name="T8" fmla="*/ 0 w 112"/>
                <a:gd name="T9" fmla="*/ 0 h 78"/>
                <a:gd name="T10" fmla="*/ 0 w 112"/>
                <a:gd name="T11" fmla="*/ 0 h 78"/>
                <a:gd name="T12" fmla="*/ 0 w 112"/>
                <a:gd name="T13" fmla="*/ 0 h 78"/>
                <a:gd name="T14" fmla="*/ 0 w 112"/>
                <a:gd name="T15" fmla="*/ 0 h 78"/>
                <a:gd name="T16" fmla="*/ 0 w 112"/>
                <a:gd name="T17" fmla="*/ 0 h 78"/>
                <a:gd name="T18" fmla="*/ 0 w 112"/>
                <a:gd name="T19" fmla="*/ 0 h 78"/>
                <a:gd name="T20" fmla="*/ 0 w 112"/>
                <a:gd name="T21" fmla="*/ 0 h 78"/>
                <a:gd name="T22" fmla="*/ 0 w 112"/>
                <a:gd name="T23" fmla="*/ 0 h 78"/>
                <a:gd name="T24" fmla="*/ 0 w 112"/>
                <a:gd name="T25" fmla="*/ 0 h 78"/>
                <a:gd name="T26" fmla="*/ 0 w 112"/>
                <a:gd name="T27" fmla="*/ 0 h 78"/>
                <a:gd name="T28" fmla="*/ 0 w 112"/>
                <a:gd name="T29" fmla="*/ 0 h 78"/>
                <a:gd name="T30" fmla="*/ 0 w 112"/>
                <a:gd name="T31" fmla="*/ 0 h 78"/>
                <a:gd name="T32" fmla="*/ 0 w 112"/>
                <a:gd name="T33" fmla="*/ 0 h 78"/>
                <a:gd name="T34" fmla="*/ 0 w 112"/>
                <a:gd name="T35" fmla="*/ 0 h 78"/>
                <a:gd name="T36" fmla="*/ 0 w 112"/>
                <a:gd name="T37" fmla="*/ 0 h 7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"/>
                <a:gd name="T58" fmla="*/ 0 h 78"/>
                <a:gd name="T59" fmla="*/ 112 w 112"/>
                <a:gd name="T60" fmla="*/ 78 h 7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" h="78">
                  <a:moveTo>
                    <a:pt x="0" y="58"/>
                  </a:moveTo>
                  <a:lnTo>
                    <a:pt x="11" y="78"/>
                  </a:lnTo>
                  <a:lnTo>
                    <a:pt x="22" y="62"/>
                  </a:lnTo>
                  <a:lnTo>
                    <a:pt x="32" y="50"/>
                  </a:lnTo>
                  <a:lnTo>
                    <a:pt x="42" y="42"/>
                  </a:lnTo>
                  <a:lnTo>
                    <a:pt x="52" y="36"/>
                  </a:lnTo>
                  <a:lnTo>
                    <a:pt x="63" y="34"/>
                  </a:lnTo>
                  <a:lnTo>
                    <a:pt x="77" y="32"/>
                  </a:lnTo>
                  <a:lnTo>
                    <a:pt x="93" y="31"/>
                  </a:lnTo>
                  <a:lnTo>
                    <a:pt x="112" y="28"/>
                  </a:lnTo>
                  <a:lnTo>
                    <a:pt x="92" y="0"/>
                  </a:lnTo>
                  <a:lnTo>
                    <a:pt x="75" y="3"/>
                  </a:lnTo>
                  <a:lnTo>
                    <a:pt x="59" y="6"/>
                  </a:lnTo>
                  <a:lnTo>
                    <a:pt x="45" y="9"/>
                  </a:lnTo>
                  <a:lnTo>
                    <a:pt x="34" y="12"/>
                  </a:lnTo>
                  <a:lnTo>
                    <a:pt x="24" y="19"/>
                  </a:lnTo>
                  <a:lnTo>
                    <a:pt x="15" y="28"/>
                  </a:lnTo>
                  <a:lnTo>
                    <a:pt x="7" y="4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76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23" name="Freeform 266"/>
            <p:cNvSpPr>
              <a:spLocks/>
            </p:cNvSpPr>
            <p:nvPr/>
          </p:nvSpPr>
          <p:spPr bwMode="auto">
            <a:xfrm>
              <a:off x="4240" y="1476"/>
              <a:ext cx="25" cy="20"/>
            </a:xfrm>
            <a:custGeom>
              <a:avLst/>
              <a:gdLst>
                <a:gd name="T0" fmla="*/ 0 w 76"/>
                <a:gd name="T1" fmla="*/ 0 h 59"/>
                <a:gd name="T2" fmla="*/ 0 w 76"/>
                <a:gd name="T3" fmla="*/ 0 h 59"/>
                <a:gd name="T4" fmla="*/ 0 w 76"/>
                <a:gd name="T5" fmla="*/ 0 h 59"/>
                <a:gd name="T6" fmla="*/ 0 w 76"/>
                <a:gd name="T7" fmla="*/ 0 h 59"/>
                <a:gd name="T8" fmla="*/ 0 w 76"/>
                <a:gd name="T9" fmla="*/ 0 h 59"/>
                <a:gd name="T10" fmla="*/ 0 w 76"/>
                <a:gd name="T11" fmla="*/ 0 h 59"/>
                <a:gd name="T12" fmla="*/ 0 w 76"/>
                <a:gd name="T13" fmla="*/ 0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59"/>
                <a:gd name="T23" fmla="*/ 76 w 76"/>
                <a:gd name="T24" fmla="*/ 59 h 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59">
                  <a:moveTo>
                    <a:pt x="0" y="33"/>
                  </a:moveTo>
                  <a:lnTo>
                    <a:pt x="8" y="59"/>
                  </a:lnTo>
                  <a:lnTo>
                    <a:pt x="33" y="35"/>
                  </a:lnTo>
                  <a:lnTo>
                    <a:pt x="76" y="27"/>
                  </a:lnTo>
                  <a:lnTo>
                    <a:pt x="59" y="0"/>
                  </a:lnTo>
                  <a:lnTo>
                    <a:pt x="27" y="9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1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24" name="Freeform 267"/>
            <p:cNvSpPr>
              <a:spLocks/>
            </p:cNvSpPr>
            <p:nvPr/>
          </p:nvSpPr>
          <p:spPr bwMode="auto">
            <a:xfrm>
              <a:off x="4245" y="1479"/>
              <a:ext cx="13" cy="10"/>
            </a:xfrm>
            <a:custGeom>
              <a:avLst/>
              <a:gdLst>
                <a:gd name="T0" fmla="*/ 0 w 39"/>
                <a:gd name="T1" fmla="*/ 0 h 32"/>
                <a:gd name="T2" fmla="*/ 0 w 39"/>
                <a:gd name="T3" fmla="*/ 0 h 32"/>
                <a:gd name="T4" fmla="*/ 0 w 39"/>
                <a:gd name="T5" fmla="*/ 0 h 32"/>
                <a:gd name="T6" fmla="*/ 0 w 39"/>
                <a:gd name="T7" fmla="*/ 0 h 32"/>
                <a:gd name="T8" fmla="*/ 0 w 39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32"/>
                <a:gd name="T17" fmla="*/ 39 w 39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32">
                  <a:moveTo>
                    <a:pt x="9" y="32"/>
                  </a:moveTo>
                  <a:lnTo>
                    <a:pt x="39" y="26"/>
                  </a:lnTo>
                  <a:lnTo>
                    <a:pt x="28" y="0"/>
                  </a:lnTo>
                  <a:lnTo>
                    <a:pt x="0" y="8"/>
                  </a:lnTo>
                  <a:lnTo>
                    <a:pt x="9" y="32"/>
                  </a:ln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25" name="Freeform 268"/>
            <p:cNvSpPr>
              <a:spLocks/>
            </p:cNvSpPr>
            <p:nvPr/>
          </p:nvSpPr>
          <p:spPr bwMode="auto">
            <a:xfrm>
              <a:off x="4188" y="1448"/>
              <a:ext cx="99" cy="50"/>
            </a:xfrm>
            <a:custGeom>
              <a:avLst/>
              <a:gdLst>
                <a:gd name="T0" fmla="*/ 0 w 298"/>
                <a:gd name="T1" fmla="*/ 0 h 150"/>
                <a:gd name="T2" fmla="*/ 0 w 298"/>
                <a:gd name="T3" fmla="*/ 0 h 150"/>
                <a:gd name="T4" fmla="*/ 0 w 298"/>
                <a:gd name="T5" fmla="*/ 0 h 150"/>
                <a:gd name="T6" fmla="*/ 0 w 298"/>
                <a:gd name="T7" fmla="*/ 0 h 150"/>
                <a:gd name="T8" fmla="*/ 0 w 298"/>
                <a:gd name="T9" fmla="*/ 0 h 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"/>
                <a:gd name="T16" fmla="*/ 0 h 150"/>
                <a:gd name="T17" fmla="*/ 298 w 298"/>
                <a:gd name="T18" fmla="*/ 150 h 1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" h="150">
                  <a:moveTo>
                    <a:pt x="0" y="133"/>
                  </a:moveTo>
                  <a:lnTo>
                    <a:pt x="289" y="0"/>
                  </a:lnTo>
                  <a:lnTo>
                    <a:pt x="298" y="29"/>
                  </a:lnTo>
                  <a:lnTo>
                    <a:pt x="15" y="15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8C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26" name="Freeform 269"/>
            <p:cNvSpPr>
              <a:spLocks/>
            </p:cNvSpPr>
            <p:nvPr/>
          </p:nvSpPr>
          <p:spPr bwMode="auto">
            <a:xfrm>
              <a:off x="4206" y="1483"/>
              <a:ext cx="29" cy="14"/>
            </a:xfrm>
            <a:custGeom>
              <a:avLst/>
              <a:gdLst>
                <a:gd name="T0" fmla="*/ 0 w 88"/>
                <a:gd name="T1" fmla="*/ 0 h 41"/>
                <a:gd name="T2" fmla="*/ 0 w 88"/>
                <a:gd name="T3" fmla="*/ 0 h 41"/>
                <a:gd name="T4" fmla="*/ 0 w 88"/>
                <a:gd name="T5" fmla="*/ 0 h 41"/>
                <a:gd name="T6" fmla="*/ 0 w 88"/>
                <a:gd name="T7" fmla="*/ 0 h 41"/>
                <a:gd name="T8" fmla="*/ 0 w 88"/>
                <a:gd name="T9" fmla="*/ 0 h 41"/>
                <a:gd name="T10" fmla="*/ 0 w 88"/>
                <a:gd name="T11" fmla="*/ 0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41"/>
                <a:gd name="T20" fmla="*/ 88 w 88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41">
                  <a:moveTo>
                    <a:pt x="0" y="32"/>
                  </a:moveTo>
                  <a:lnTo>
                    <a:pt x="88" y="0"/>
                  </a:lnTo>
                  <a:lnTo>
                    <a:pt x="75" y="22"/>
                  </a:lnTo>
                  <a:lnTo>
                    <a:pt x="75" y="38"/>
                  </a:lnTo>
                  <a:lnTo>
                    <a:pt x="44" y="41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76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27" name="Freeform 270"/>
            <p:cNvSpPr>
              <a:spLocks/>
            </p:cNvSpPr>
            <p:nvPr/>
          </p:nvSpPr>
          <p:spPr bwMode="auto">
            <a:xfrm>
              <a:off x="4268" y="1459"/>
              <a:ext cx="26" cy="21"/>
            </a:xfrm>
            <a:custGeom>
              <a:avLst/>
              <a:gdLst>
                <a:gd name="T0" fmla="*/ 0 w 77"/>
                <a:gd name="T1" fmla="*/ 0 h 65"/>
                <a:gd name="T2" fmla="*/ 0 w 77"/>
                <a:gd name="T3" fmla="*/ 0 h 65"/>
                <a:gd name="T4" fmla="*/ 0 w 77"/>
                <a:gd name="T5" fmla="*/ 0 h 65"/>
                <a:gd name="T6" fmla="*/ 0 w 77"/>
                <a:gd name="T7" fmla="*/ 0 h 65"/>
                <a:gd name="T8" fmla="*/ 0 w 77"/>
                <a:gd name="T9" fmla="*/ 0 h 65"/>
                <a:gd name="T10" fmla="*/ 0 w 77"/>
                <a:gd name="T11" fmla="*/ 0 h 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65"/>
                <a:gd name="T20" fmla="*/ 77 w 77"/>
                <a:gd name="T21" fmla="*/ 65 h 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65">
                  <a:moveTo>
                    <a:pt x="0" y="31"/>
                  </a:moveTo>
                  <a:lnTo>
                    <a:pt x="77" y="0"/>
                  </a:lnTo>
                  <a:lnTo>
                    <a:pt x="77" y="25"/>
                  </a:lnTo>
                  <a:lnTo>
                    <a:pt x="63" y="45"/>
                  </a:lnTo>
                  <a:lnTo>
                    <a:pt x="16" y="65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B76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28" name="Freeform 271"/>
            <p:cNvSpPr>
              <a:spLocks/>
            </p:cNvSpPr>
            <p:nvPr/>
          </p:nvSpPr>
          <p:spPr bwMode="auto">
            <a:xfrm>
              <a:off x="4075" y="1315"/>
              <a:ext cx="66" cy="72"/>
            </a:xfrm>
            <a:custGeom>
              <a:avLst/>
              <a:gdLst>
                <a:gd name="T0" fmla="*/ 0 w 197"/>
                <a:gd name="T1" fmla="*/ 0 h 216"/>
                <a:gd name="T2" fmla="*/ 0 w 197"/>
                <a:gd name="T3" fmla="*/ 0 h 216"/>
                <a:gd name="T4" fmla="*/ 0 w 197"/>
                <a:gd name="T5" fmla="*/ 0 h 216"/>
                <a:gd name="T6" fmla="*/ 0 w 197"/>
                <a:gd name="T7" fmla="*/ 0 h 216"/>
                <a:gd name="T8" fmla="*/ 0 w 197"/>
                <a:gd name="T9" fmla="*/ 0 h 216"/>
                <a:gd name="T10" fmla="*/ 0 w 197"/>
                <a:gd name="T11" fmla="*/ 0 h 216"/>
                <a:gd name="T12" fmla="*/ 0 w 197"/>
                <a:gd name="T13" fmla="*/ 0 h 216"/>
                <a:gd name="T14" fmla="*/ 0 w 197"/>
                <a:gd name="T15" fmla="*/ 0 h 216"/>
                <a:gd name="T16" fmla="*/ 0 w 197"/>
                <a:gd name="T17" fmla="*/ 0 h 216"/>
                <a:gd name="T18" fmla="*/ 0 w 197"/>
                <a:gd name="T19" fmla="*/ 0 h 216"/>
                <a:gd name="T20" fmla="*/ 0 w 197"/>
                <a:gd name="T21" fmla="*/ 0 h 216"/>
                <a:gd name="T22" fmla="*/ 0 w 197"/>
                <a:gd name="T23" fmla="*/ 0 h 216"/>
                <a:gd name="T24" fmla="*/ 0 w 197"/>
                <a:gd name="T25" fmla="*/ 0 h 216"/>
                <a:gd name="T26" fmla="*/ 0 w 197"/>
                <a:gd name="T27" fmla="*/ 0 h 216"/>
                <a:gd name="T28" fmla="*/ 0 w 197"/>
                <a:gd name="T29" fmla="*/ 0 h 216"/>
                <a:gd name="T30" fmla="*/ 0 w 197"/>
                <a:gd name="T31" fmla="*/ 0 h 216"/>
                <a:gd name="T32" fmla="*/ 0 w 197"/>
                <a:gd name="T33" fmla="*/ 0 h 216"/>
                <a:gd name="T34" fmla="*/ 0 w 197"/>
                <a:gd name="T35" fmla="*/ 0 h 216"/>
                <a:gd name="T36" fmla="*/ 0 w 197"/>
                <a:gd name="T37" fmla="*/ 0 h 216"/>
                <a:gd name="T38" fmla="*/ 0 w 197"/>
                <a:gd name="T39" fmla="*/ 0 h 216"/>
                <a:gd name="T40" fmla="*/ 0 w 197"/>
                <a:gd name="T41" fmla="*/ 0 h 216"/>
                <a:gd name="T42" fmla="*/ 0 w 197"/>
                <a:gd name="T43" fmla="*/ 0 h 216"/>
                <a:gd name="T44" fmla="*/ 0 w 197"/>
                <a:gd name="T45" fmla="*/ 0 h 216"/>
                <a:gd name="T46" fmla="*/ 0 w 197"/>
                <a:gd name="T47" fmla="*/ 0 h 216"/>
                <a:gd name="T48" fmla="*/ 0 w 197"/>
                <a:gd name="T49" fmla="*/ 0 h 216"/>
                <a:gd name="T50" fmla="*/ 0 w 197"/>
                <a:gd name="T51" fmla="*/ 0 h 216"/>
                <a:gd name="T52" fmla="*/ 0 w 197"/>
                <a:gd name="T53" fmla="*/ 0 h 216"/>
                <a:gd name="T54" fmla="*/ 0 w 197"/>
                <a:gd name="T55" fmla="*/ 0 h 216"/>
                <a:gd name="T56" fmla="*/ 0 w 197"/>
                <a:gd name="T57" fmla="*/ 0 h 216"/>
                <a:gd name="T58" fmla="*/ 0 w 197"/>
                <a:gd name="T59" fmla="*/ 0 h 216"/>
                <a:gd name="T60" fmla="*/ 0 w 197"/>
                <a:gd name="T61" fmla="*/ 0 h 216"/>
                <a:gd name="T62" fmla="*/ 0 w 197"/>
                <a:gd name="T63" fmla="*/ 0 h 216"/>
                <a:gd name="T64" fmla="*/ 0 w 197"/>
                <a:gd name="T65" fmla="*/ 0 h 2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7"/>
                <a:gd name="T100" fmla="*/ 0 h 216"/>
                <a:gd name="T101" fmla="*/ 197 w 197"/>
                <a:gd name="T102" fmla="*/ 216 h 2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7" h="216">
                  <a:moveTo>
                    <a:pt x="98" y="0"/>
                  </a:moveTo>
                  <a:lnTo>
                    <a:pt x="119" y="2"/>
                  </a:lnTo>
                  <a:lnTo>
                    <a:pt x="137" y="9"/>
                  </a:lnTo>
                  <a:lnTo>
                    <a:pt x="154" y="18"/>
                  </a:lnTo>
                  <a:lnTo>
                    <a:pt x="168" y="31"/>
                  </a:lnTo>
                  <a:lnTo>
                    <a:pt x="180" y="47"/>
                  </a:lnTo>
                  <a:lnTo>
                    <a:pt x="189" y="66"/>
                  </a:lnTo>
                  <a:lnTo>
                    <a:pt x="194" y="87"/>
                  </a:lnTo>
                  <a:lnTo>
                    <a:pt x="197" y="108"/>
                  </a:lnTo>
                  <a:lnTo>
                    <a:pt x="194" y="130"/>
                  </a:lnTo>
                  <a:lnTo>
                    <a:pt x="189" y="150"/>
                  </a:lnTo>
                  <a:lnTo>
                    <a:pt x="180" y="168"/>
                  </a:lnTo>
                  <a:lnTo>
                    <a:pt x="168" y="184"/>
                  </a:lnTo>
                  <a:lnTo>
                    <a:pt x="154" y="197"/>
                  </a:lnTo>
                  <a:lnTo>
                    <a:pt x="137" y="208"/>
                  </a:lnTo>
                  <a:lnTo>
                    <a:pt x="119" y="213"/>
                  </a:lnTo>
                  <a:lnTo>
                    <a:pt x="98" y="216"/>
                  </a:lnTo>
                  <a:lnTo>
                    <a:pt x="78" y="213"/>
                  </a:lnTo>
                  <a:lnTo>
                    <a:pt x="60" y="208"/>
                  </a:lnTo>
                  <a:lnTo>
                    <a:pt x="43" y="197"/>
                  </a:lnTo>
                  <a:lnTo>
                    <a:pt x="29" y="184"/>
                  </a:lnTo>
                  <a:lnTo>
                    <a:pt x="17" y="168"/>
                  </a:lnTo>
                  <a:lnTo>
                    <a:pt x="8" y="150"/>
                  </a:lnTo>
                  <a:lnTo>
                    <a:pt x="2" y="130"/>
                  </a:lnTo>
                  <a:lnTo>
                    <a:pt x="0" y="108"/>
                  </a:lnTo>
                  <a:lnTo>
                    <a:pt x="2" y="87"/>
                  </a:lnTo>
                  <a:lnTo>
                    <a:pt x="8" y="66"/>
                  </a:lnTo>
                  <a:lnTo>
                    <a:pt x="17" y="47"/>
                  </a:lnTo>
                  <a:lnTo>
                    <a:pt x="29" y="31"/>
                  </a:lnTo>
                  <a:lnTo>
                    <a:pt x="43" y="18"/>
                  </a:lnTo>
                  <a:lnTo>
                    <a:pt x="60" y="9"/>
                  </a:lnTo>
                  <a:lnTo>
                    <a:pt x="78" y="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29" name="Freeform 272"/>
            <p:cNvSpPr>
              <a:spLocks/>
            </p:cNvSpPr>
            <p:nvPr/>
          </p:nvSpPr>
          <p:spPr bwMode="auto">
            <a:xfrm>
              <a:off x="4079" y="1402"/>
              <a:ext cx="26" cy="29"/>
            </a:xfrm>
            <a:custGeom>
              <a:avLst/>
              <a:gdLst>
                <a:gd name="T0" fmla="*/ 0 w 79"/>
                <a:gd name="T1" fmla="*/ 0 h 86"/>
                <a:gd name="T2" fmla="*/ 0 w 79"/>
                <a:gd name="T3" fmla="*/ 0 h 86"/>
                <a:gd name="T4" fmla="*/ 0 w 79"/>
                <a:gd name="T5" fmla="*/ 0 h 86"/>
                <a:gd name="T6" fmla="*/ 0 w 79"/>
                <a:gd name="T7" fmla="*/ 0 h 86"/>
                <a:gd name="T8" fmla="*/ 0 w 79"/>
                <a:gd name="T9" fmla="*/ 0 h 86"/>
                <a:gd name="T10" fmla="*/ 0 w 79"/>
                <a:gd name="T11" fmla="*/ 0 h 86"/>
                <a:gd name="T12" fmla="*/ 0 w 79"/>
                <a:gd name="T13" fmla="*/ 0 h 86"/>
                <a:gd name="T14" fmla="*/ 0 w 79"/>
                <a:gd name="T15" fmla="*/ 0 h 86"/>
                <a:gd name="T16" fmla="*/ 0 w 79"/>
                <a:gd name="T17" fmla="*/ 0 h 86"/>
                <a:gd name="T18" fmla="*/ 0 w 79"/>
                <a:gd name="T19" fmla="*/ 0 h 86"/>
                <a:gd name="T20" fmla="*/ 0 w 79"/>
                <a:gd name="T21" fmla="*/ 0 h 86"/>
                <a:gd name="T22" fmla="*/ 0 w 79"/>
                <a:gd name="T23" fmla="*/ 0 h 86"/>
                <a:gd name="T24" fmla="*/ 0 w 79"/>
                <a:gd name="T25" fmla="*/ 0 h 86"/>
                <a:gd name="T26" fmla="*/ 0 w 79"/>
                <a:gd name="T27" fmla="*/ 0 h 86"/>
                <a:gd name="T28" fmla="*/ 0 w 79"/>
                <a:gd name="T29" fmla="*/ 0 h 86"/>
                <a:gd name="T30" fmla="*/ 0 w 79"/>
                <a:gd name="T31" fmla="*/ 0 h 86"/>
                <a:gd name="T32" fmla="*/ 0 w 79"/>
                <a:gd name="T33" fmla="*/ 0 h 86"/>
                <a:gd name="T34" fmla="*/ 0 w 79"/>
                <a:gd name="T35" fmla="*/ 0 h 86"/>
                <a:gd name="T36" fmla="*/ 0 w 79"/>
                <a:gd name="T37" fmla="*/ 0 h 86"/>
                <a:gd name="T38" fmla="*/ 0 w 79"/>
                <a:gd name="T39" fmla="*/ 0 h 86"/>
                <a:gd name="T40" fmla="*/ 0 w 79"/>
                <a:gd name="T41" fmla="*/ 0 h 86"/>
                <a:gd name="T42" fmla="*/ 0 w 79"/>
                <a:gd name="T43" fmla="*/ 0 h 86"/>
                <a:gd name="T44" fmla="*/ 0 w 79"/>
                <a:gd name="T45" fmla="*/ 0 h 86"/>
                <a:gd name="T46" fmla="*/ 0 w 79"/>
                <a:gd name="T47" fmla="*/ 0 h 86"/>
                <a:gd name="T48" fmla="*/ 0 w 79"/>
                <a:gd name="T49" fmla="*/ 0 h 86"/>
                <a:gd name="T50" fmla="*/ 0 w 79"/>
                <a:gd name="T51" fmla="*/ 0 h 86"/>
                <a:gd name="T52" fmla="*/ 0 w 79"/>
                <a:gd name="T53" fmla="*/ 0 h 86"/>
                <a:gd name="T54" fmla="*/ 0 w 79"/>
                <a:gd name="T55" fmla="*/ 0 h 86"/>
                <a:gd name="T56" fmla="*/ 0 w 79"/>
                <a:gd name="T57" fmla="*/ 0 h 86"/>
                <a:gd name="T58" fmla="*/ 0 w 79"/>
                <a:gd name="T59" fmla="*/ 0 h 86"/>
                <a:gd name="T60" fmla="*/ 0 w 79"/>
                <a:gd name="T61" fmla="*/ 0 h 86"/>
                <a:gd name="T62" fmla="*/ 0 w 79"/>
                <a:gd name="T63" fmla="*/ 0 h 86"/>
                <a:gd name="T64" fmla="*/ 0 w 79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9"/>
                <a:gd name="T100" fmla="*/ 0 h 86"/>
                <a:gd name="T101" fmla="*/ 79 w 79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9" h="86">
                  <a:moveTo>
                    <a:pt x="40" y="0"/>
                  </a:moveTo>
                  <a:lnTo>
                    <a:pt x="48" y="1"/>
                  </a:lnTo>
                  <a:lnTo>
                    <a:pt x="55" y="3"/>
                  </a:lnTo>
                  <a:lnTo>
                    <a:pt x="61" y="7"/>
                  </a:lnTo>
                  <a:lnTo>
                    <a:pt x="68" y="12"/>
                  </a:lnTo>
                  <a:lnTo>
                    <a:pt x="73" y="19"/>
                  </a:lnTo>
                  <a:lnTo>
                    <a:pt x="76" y="26"/>
                  </a:lnTo>
                  <a:lnTo>
                    <a:pt x="78" y="34"/>
                  </a:lnTo>
                  <a:lnTo>
                    <a:pt x="79" y="43"/>
                  </a:lnTo>
                  <a:lnTo>
                    <a:pt x="78" y="52"/>
                  </a:lnTo>
                  <a:lnTo>
                    <a:pt x="76" y="60"/>
                  </a:lnTo>
                  <a:lnTo>
                    <a:pt x="73" y="66"/>
                  </a:lnTo>
                  <a:lnTo>
                    <a:pt x="68" y="73"/>
                  </a:lnTo>
                  <a:lnTo>
                    <a:pt x="61" y="79"/>
                  </a:lnTo>
                  <a:lnTo>
                    <a:pt x="55" y="82"/>
                  </a:lnTo>
                  <a:lnTo>
                    <a:pt x="48" y="85"/>
                  </a:lnTo>
                  <a:lnTo>
                    <a:pt x="40" y="86"/>
                  </a:lnTo>
                  <a:lnTo>
                    <a:pt x="32" y="85"/>
                  </a:lnTo>
                  <a:lnTo>
                    <a:pt x="25" y="82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4" y="60"/>
                  </a:lnTo>
                  <a:lnTo>
                    <a:pt x="1" y="52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5" y="3"/>
                  </a:lnTo>
                  <a:lnTo>
                    <a:pt x="32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30" name="Freeform 273"/>
            <p:cNvSpPr>
              <a:spLocks/>
            </p:cNvSpPr>
            <p:nvPr/>
          </p:nvSpPr>
          <p:spPr bwMode="auto">
            <a:xfrm>
              <a:off x="3999" y="1651"/>
              <a:ext cx="36" cy="39"/>
            </a:xfrm>
            <a:custGeom>
              <a:avLst/>
              <a:gdLst>
                <a:gd name="T0" fmla="*/ 0 w 107"/>
                <a:gd name="T1" fmla="*/ 0 h 118"/>
                <a:gd name="T2" fmla="*/ 0 w 107"/>
                <a:gd name="T3" fmla="*/ 0 h 118"/>
                <a:gd name="T4" fmla="*/ 0 w 107"/>
                <a:gd name="T5" fmla="*/ 0 h 118"/>
                <a:gd name="T6" fmla="*/ 0 w 107"/>
                <a:gd name="T7" fmla="*/ 0 h 118"/>
                <a:gd name="T8" fmla="*/ 0 w 107"/>
                <a:gd name="T9" fmla="*/ 0 h 118"/>
                <a:gd name="T10" fmla="*/ 0 w 107"/>
                <a:gd name="T11" fmla="*/ 0 h 118"/>
                <a:gd name="T12" fmla="*/ 0 w 107"/>
                <a:gd name="T13" fmla="*/ 0 h 118"/>
                <a:gd name="T14" fmla="*/ 0 w 107"/>
                <a:gd name="T15" fmla="*/ 0 h 118"/>
                <a:gd name="T16" fmla="*/ 0 w 107"/>
                <a:gd name="T17" fmla="*/ 0 h 118"/>
                <a:gd name="T18" fmla="*/ 0 w 107"/>
                <a:gd name="T19" fmla="*/ 0 h 118"/>
                <a:gd name="T20" fmla="*/ 0 w 107"/>
                <a:gd name="T21" fmla="*/ 0 h 118"/>
                <a:gd name="T22" fmla="*/ 0 w 107"/>
                <a:gd name="T23" fmla="*/ 0 h 118"/>
                <a:gd name="T24" fmla="*/ 0 w 107"/>
                <a:gd name="T25" fmla="*/ 0 h 118"/>
                <a:gd name="T26" fmla="*/ 0 w 107"/>
                <a:gd name="T27" fmla="*/ 0 h 118"/>
                <a:gd name="T28" fmla="*/ 0 w 107"/>
                <a:gd name="T29" fmla="*/ 0 h 118"/>
                <a:gd name="T30" fmla="*/ 0 w 107"/>
                <a:gd name="T31" fmla="*/ 0 h 118"/>
                <a:gd name="T32" fmla="*/ 0 w 107"/>
                <a:gd name="T33" fmla="*/ 0 h 118"/>
                <a:gd name="T34" fmla="*/ 0 w 107"/>
                <a:gd name="T35" fmla="*/ 0 h 118"/>
                <a:gd name="T36" fmla="*/ 0 w 107"/>
                <a:gd name="T37" fmla="*/ 0 h 118"/>
                <a:gd name="T38" fmla="*/ 0 w 107"/>
                <a:gd name="T39" fmla="*/ 0 h 118"/>
                <a:gd name="T40" fmla="*/ 0 w 107"/>
                <a:gd name="T41" fmla="*/ 0 h 118"/>
                <a:gd name="T42" fmla="*/ 0 w 107"/>
                <a:gd name="T43" fmla="*/ 0 h 118"/>
                <a:gd name="T44" fmla="*/ 0 w 107"/>
                <a:gd name="T45" fmla="*/ 0 h 118"/>
                <a:gd name="T46" fmla="*/ 0 w 107"/>
                <a:gd name="T47" fmla="*/ 0 h 118"/>
                <a:gd name="T48" fmla="*/ 0 w 107"/>
                <a:gd name="T49" fmla="*/ 0 h 118"/>
                <a:gd name="T50" fmla="*/ 0 w 107"/>
                <a:gd name="T51" fmla="*/ 0 h 118"/>
                <a:gd name="T52" fmla="*/ 0 w 107"/>
                <a:gd name="T53" fmla="*/ 0 h 118"/>
                <a:gd name="T54" fmla="*/ 0 w 107"/>
                <a:gd name="T55" fmla="*/ 0 h 118"/>
                <a:gd name="T56" fmla="*/ 0 w 107"/>
                <a:gd name="T57" fmla="*/ 0 h 118"/>
                <a:gd name="T58" fmla="*/ 0 w 107"/>
                <a:gd name="T59" fmla="*/ 0 h 118"/>
                <a:gd name="T60" fmla="*/ 0 w 107"/>
                <a:gd name="T61" fmla="*/ 0 h 118"/>
                <a:gd name="T62" fmla="*/ 0 w 107"/>
                <a:gd name="T63" fmla="*/ 0 h 118"/>
                <a:gd name="T64" fmla="*/ 0 w 107"/>
                <a:gd name="T65" fmla="*/ 0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7"/>
                <a:gd name="T100" fmla="*/ 0 h 118"/>
                <a:gd name="T101" fmla="*/ 107 w 107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7" h="118">
                  <a:moveTo>
                    <a:pt x="54" y="0"/>
                  </a:moveTo>
                  <a:lnTo>
                    <a:pt x="64" y="1"/>
                  </a:lnTo>
                  <a:lnTo>
                    <a:pt x="74" y="5"/>
                  </a:lnTo>
                  <a:lnTo>
                    <a:pt x="83" y="10"/>
                  </a:lnTo>
                  <a:lnTo>
                    <a:pt x="91" y="17"/>
                  </a:lnTo>
                  <a:lnTo>
                    <a:pt x="98" y="26"/>
                  </a:lnTo>
                  <a:lnTo>
                    <a:pt x="103" y="36"/>
                  </a:lnTo>
                  <a:lnTo>
                    <a:pt x="106" y="47"/>
                  </a:lnTo>
                  <a:lnTo>
                    <a:pt x="107" y="59"/>
                  </a:lnTo>
                  <a:lnTo>
                    <a:pt x="106" y="70"/>
                  </a:lnTo>
                  <a:lnTo>
                    <a:pt x="103" y="82"/>
                  </a:lnTo>
                  <a:lnTo>
                    <a:pt x="98" y="92"/>
                  </a:lnTo>
                  <a:lnTo>
                    <a:pt x="91" y="100"/>
                  </a:lnTo>
                  <a:lnTo>
                    <a:pt x="83" y="108"/>
                  </a:lnTo>
                  <a:lnTo>
                    <a:pt x="74" y="113"/>
                  </a:lnTo>
                  <a:lnTo>
                    <a:pt x="64" y="117"/>
                  </a:lnTo>
                  <a:lnTo>
                    <a:pt x="54" y="118"/>
                  </a:lnTo>
                  <a:lnTo>
                    <a:pt x="43" y="117"/>
                  </a:lnTo>
                  <a:lnTo>
                    <a:pt x="34" y="113"/>
                  </a:lnTo>
                  <a:lnTo>
                    <a:pt x="24" y="108"/>
                  </a:lnTo>
                  <a:lnTo>
                    <a:pt x="16" y="100"/>
                  </a:lnTo>
                  <a:lnTo>
                    <a:pt x="9" y="92"/>
                  </a:lnTo>
                  <a:lnTo>
                    <a:pt x="4" y="82"/>
                  </a:lnTo>
                  <a:lnTo>
                    <a:pt x="1" y="70"/>
                  </a:lnTo>
                  <a:lnTo>
                    <a:pt x="0" y="59"/>
                  </a:lnTo>
                  <a:lnTo>
                    <a:pt x="1" y="47"/>
                  </a:lnTo>
                  <a:lnTo>
                    <a:pt x="4" y="36"/>
                  </a:lnTo>
                  <a:lnTo>
                    <a:pt x="9" y="26"/>
                  </a:lnTo>
                  <a:lnTo>
                    <a:pt x="16" y="17"/>
                  </a:lnTo>
                  <a:lnTo>
                    <a:pt x="24" y="10"/>
                  </a:lnTo>
                  <a:lnTo>
                    <a:pt x="34" y="5"/>
                  </a:lnTo>
                  <a:lnTo>
                    <a:pt x="43" y="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3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31" name="Freeform 274"/>
            <p:cNvSpPr>
              <a:spLocks/>
            </p:cNvSpPr>
            <p:nvPr/>
          </p:nvSpPr>
          <p:spPr bwMode="auto">
            <a:xfrm>
              <a:off x="4118" y="1568"/>
              <a:ext cx="28" cy="18"/>
            </a:xfrm>
            <a:custGeom>
              <a:avLst/>
              <a:gdLst>
                <a:gd name="T0" fmla="*/ 0 w 84"/>
                <a:gd name="T1" fmla="*/ 0 h 55"/>
                <a:gd name="T2" fmla="*/ 0 w 84"/>
                <a:gd name="T3" fmla="*/ 0 h 55"/>
                <a:gd name="T4" fmla="*/ 0 w 84"/>
                <a:gd name="T5" fmla="*/ 0 h 55"/>
                <a:gd name="T6" fmla="*/ 0 w 84"/>
                <a:gd name="T7" fmla="*/ 0 h 55"/>
                <a:gd name="T8" fmla="*/ 0 w 84"/>
                <a:gd name="T9" fmla="*/ 0 h 55"/>
                <a:gd name="T10" fmla="*/ 0 w 84"/>
                <a:gd name="T11" fmla="*/ 0 h 55"/>
                <a:gd name="T12" fmla="*/ 0 w 84"/>
                <a:gd name="T13" fmla="*/ 0 h 55"/>
                <a:gd name="T14" fmla="*/ 0 w 84"/>
                <a:gd name="T15" fmla="*/ 0 h 55"/>
                <a:gd name="T16" fmla="*/ 0 w 84"/>
                <a:gd name="T17" fmla="*/ 0 h 55"/>
                <a:gd name="T18" fmla="*/ 0 w 84"/>
                <a:gd name="T19" fmla="*/ 0 h 55"/>
                <a:gd name="T20" fmla="*/ 0 w 84"/>
                <a:gd name="T21" fmla="*/ 0 h 55"/>
                <a:gd name="T22" fmla="*/ 0 w 84"/>
                <a:gd name="T23" fmla="*/ 0 h 55"/>
                <a:gd name="T24" fmla="*/ 0 w 84"/>
                <a:gd name="T25" fmla="*/ 0 h 55"/>
                <a:gd name="T26" fmla="*/ 0 w 84"/>
                <a:gd name="T27" fmla="*/ 0 h 55"/>
                <a:gd name="T28" fmla="*/ 0 w 84"/>
                <a:gd name="T29" fmla="*/ 0 h 55"/>
                <a:gd name="T30" fmla="*/ 0 w 84"/>
                <a:gd name="T31" fmla="*/ 0 h 55"/>
                <a:gd name="T32" fmla="*/ 0 w 84"/>
                <a:gd name="T33" fmla="*/ 0 h 55"/>
                <a:gd name="T34" fmla="*/ 0 w 84"/>
                <a:gd name="T35" fmla="*/ 0 h 55"/>
                <a:gd name="T36" fmla="*/ 0 w 84"/>
                <a:gd name="T37" fmla="*/ 0 h 55"/>
                <a:gd name="T38" fmla="*/ 0 w 84"/>
                <a:gd name="T39" fmla="*/ 0 h 55"/>
                <a:gd name="T40" fmla="*/ 0 w 84"/>
                <a:gd name="T41" fmla="*/ 0 h 55"/>
                <a:gd name="T42" fmla="*/ 0 w 84"/>
                <a:gd name="T43" fmla="*/ 0 h 55"/>
                <a:gd name="T44" fmla="*/ 0 w 84"/>
                <a:gd name="T45" fmla="*/ 0 h 55"/>
                <a:gd name="T46" fmla="*/ 0 w 84"/>
                <a:gd name="T47" fmla="*/ 0 h 55"/>
                <a:gd name="T48" fmla="*/ 0 w 84"/>
                <a:gd name="T49" fmla="*/ 0 h 5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4"/>
                <a:gd name="T76" fmla="*/ 0 h 55"/>
                <a:gd name="T77" fmla="*/ 84 w 84"/>
                <a:gd name="T78" fmla="*/ 55 h 5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4" h="55">
                  <a:moveTo>
                    <a:pt x="81" y="15"/>
                  </a:moveTo>
                  <a:lnTo>
                    <a:pt x="84" y="26"/>
                  </a:lnTo>
                  <a:lnTo>
                    <a:pt x="80" y="37"/>
                  </a:lnTo>
                  <a:lnTo>
                    <a:pt x="71" y="46"/>
                  </a:lnTo>
                  <a:lnTo>
                    <a:pt x="58" y="53"/>
                  </a:lnTo>
                  <a:lnTo>
                    <a:pt x="50" y="54"/>
                  </a:lnTo>
                  <a:lnTo>
                    <a:pt x="41" y="55"/>
                  </a:lnTo>
                  <a:lnTo>
                    <a:pt x="33" y="55"/>
                  </a:lnTo>
                  <a:lnTo>
                    <a:pt x="26" y="53"/>
                  </a:lnTo>
                  <a:lnTo>
                    <a:pt x="18" y="50"/>
                  </a:lnTo>
                  <a:lnTo>
                    <a:pt x="12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0" y="29"/>
                  </a:lnTo>
                  <a:lnTo>
                    <a:pt x="3" y="18"/>
                  </a:lnTo>
                  <a:lnTo>
                    <a:pt x="12" y="9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1"/>
                  </a:lnTo>
                  <a:lnTo>
                    <a:pt x="65" y="3"/>
                  </a:lnTo>
                  <a:lnTo>
                    <a:pt x="72" y="6"/>
                  </a:lnTo>
                  <a:lnTo>
                    <a:pt x="77" y="11"/>
                  </a:lnTo>
                  <a:lnTo>
                    <a:pt x="81" y="15"/>
                  </a:lnTo>
                  <a:close/>
                </a:path>
              </a:pathLst>
            </a:custGeom>
            <a:solidFill>
              <a:srgbClr val="8C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32" name="Freeform 275"/>
            <p:cNvSpPr>
              <a:spLocks/>
            </p:cNvSpPr>
            <p:nvPr/>
          </p:nvSpPr>
          <p:spPr bwMode="auto">
            <a:xfrm>
              <a:off x="4157" y="1544"/>
              <a:ext cx="22" cy="15"/>
            </a:xfrm>
            <a:custGeom>
              <a:avLst/>
              <a:gdLst>
                <a:gd name="T0" fmla="*/ 0 w 66"/>
                <a:gd name="T1" fmla="*/ 0 h 44"/>
                <a:gd name="T2" fmla="*/ 0 w 66"/>
                <a:gd name="T3" fmla="*/ 0 h 44"/>
                <a:gd name="T4" fmla="*/ 0 w 66"/>
                <a:gd name="T5" fmla="*/ 0 h 44"/>
                <a:gd name="T6" fmla="*/ 0 w 66"/>
                <a:gd name="T7" fmla="*/ 0 h 44"/>
                <a:gd name="T8" fmla="*/ 0 w 66"/>
                <a:gd name="T9" fmla="*/ 0 h 44"/>
                <a:gd name="T10" fmla="*/ 0 w 66"/>
                <a:gd name="T11" fmla="*/ 0 h 44"/>
                <a:gd name="T12" fmla="*/ 0 w 66"/>
                <a:gd name="T13" fmla="*/ 0 h 44"/>
                <a:gd name="T14" fmla="*/ 0 w 66"/>
                <a:gd name="T15" fmla="*/ 0 h 44"/>
                <a:gd name="T16" fmla="*/ 0 w 66"/>
                <a:gd name="T17" fmla="*/ 0 h 44"/>
                <a:gd name="T18" fmla="*/ 0 w 66"/>
                <a:gd name="T19" fmla="*/ 0 h 44"/>
                <a:gd name="T20" fmla="*/ 0 w 66"/>
                <a:gd name="T21" fmla="*/ 0 h 44"/>
                <a:gd name="T22" fmla="*/ 0 w 66"/>
                <a:gd name="T23" fmla="*/ 0 h 44"/>
                <a:gd name="T24" fmla="*/ 0 w 66"/>
                <a:gd name="T25" fmla="*/ 0 h 44"/>
                <a:gd name="T26" fmla="*/ 0 w 66"/>
                <a:gd name="T27" fmla="*/ 0 h 44"/>
                <a:gd name="T28" fmla="*/ 0 w 66"/>
                <a:gd name="T29" fmla="*/ 0 h 44"/>
                <a:gd name="T30" fmla="*/ 0 w 66"/>
                <a:gd name="T31" fmla="*/ 0 h 44"/>
                <a:gd name="T32" fmla="*/ 0 w 66"/>
                <a:gd name="T33" fmla="*/ 0 h 44"/>
                <a:gd name="T34" fmla="*/ 0 w 66"/>
                <a:gd name="T35" fmla="*/ 0 h 44"/>
                <a:gd name="T36" fmla="*/ 0 w 66"/>
                <a:gd name="T37" fmla="*/ 0 h 44"/>
                <a:gd name="T38" fmla="*/ 0 w 66"/>
                <a:gd name="T39" fmla="*/ 0 h 44"/>
                <a:gd name="T40" fmla="*/ 0 w 66"/>
                <a:gd name="T41" fmla="*/ 0 h 44"/>
                <a:gd name="T42" fmla="*/ 0 w 66"/>
                <a:gd name="T43" fmla="*/ 0 h 44"/>
                <a:gd name="T44" fmla="*/ 0 w 66"/>
                <a:gd name="T45" fmla="*/ 0 h 44"/>
                <a:gd name="T46" fmla="*/ 0 w 66"/>
                <a:gd name="T47" fmla="*/ 0 h 44"/>
                <a:gd name="T48" fmla="*/ 0 w 66"/>
                <a:gd name="T49" fmla="*/ 0 h 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"/>
                <a:gd name="T76" fmla="*/ 0 h 44"/>
                <a:gd name="T77" fmla="*/ 66 w 66"/>
                <a:gd name="T78" fmla="*/ 44 h 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" h="44">
                  <a:moveTo>
                    <a:pt x="64" y="13"/>
                  </a:moveTo>
                  <a:lnTo>
                    <a:pt x="66" y="21"/>
                  </a:lnTo>
                  <a:lnTo>
                    <a:pt x="63" y="29"/>
                  </a:lnTo>
                  <a:lnTo>
                    <a:pt x="56" y="37"/>
                  </a:lnTo>
                  <a:lnTo>
                    <a:pt x="45" y="41"/>
                  </a:lnTo>
                  <a:lnTo>
                    <a:pt x="39" y="42"/>
                  </a:lnTo>
                  <a:lnTo>
                    <a:pt x="32" y="44"/>
                  </a:lnTo>
                  <a:lnTo>
                    <a:pt x="26" y="44"/>
                  </a:lnTo>
                  <a:lnTo>
                    <a:pt x="21" y="42"/>
                  </a:lnTo>
                  <a:lnTo>
                    <a:pt x="15" y="40"/>
                  </a:lnTo>
                  <a:lnTo>
                    <a:pt x="10" y="38"/>
                  </a:lnTo>
                  <a:lnTo>
                    <a:pt x="6" y="35"/>
                  </a:lnTo>
                  <a:lnTo>
                    <a:pt x="3" y="31"/>
                  </a:lnTo>
                  <a:lnTo>
                    <a:pt x="0" y="22"/>
                  </a:lnTo>
                  <a:lnTo>
                    <a:pt x="3" y="14"/>
                  </a:lnTo>
                  <a:lnTo>
                    <a:pt x="10" y="7"/>
                  </a:lnTo>
                  <a:lnTo>
                    <a:pt x="21" y="2"/>
                  </a:lnTo>
                  <a:lnTo>
                    <a:pt x="28" y="1"/>
                  </a:lnTo>
                  <a:lnTo>
                    <a:pt x="33" y="0"/>
                  </a:lnTo>
                  <a:lnTo>
                    <a:pt x="40" y="1"/>
                  </a:lnTo>
                  <a:lnTo>
                    <a:pt x="46" y="2"/>
                  </a:lnTo>
                  <a:lnTo>
                    <a:pt x="51" y="3"/>
                  </a:lnTo>
                  <a:lnTo>
                    <a:pt x="57" y="6"/>
                  </a:lnTo>
                  <a:lnTo>
                    <a:pt x="60" y="10"/>
                  </a:lnTo>
                  <a:lnTo>
                    <a:pt x="64" y="13"/>
                  </a:lnTo>
                  <a:close/>
                </a:path>
              </a:pathLst>
            </a:custGeom>
            <a:solidFill>
              <a:srgbClr val="8C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33" name="Freeform 276"/>
            <p:cNvSpPr>
              <a:spLocks/>
            </p:cNvSpPr>
            <p:nvPr/>
          </p:nvSpPr>
          <p:spPr bwMode="auto">
            <a:xfrm>
              <a:off x="4067" y="1315"/>
              <a:ext cx="66" cy="72"/>
            </a:xfrm>
            <a:custGeom>
              <a:avLst/>
              <a:gdLst>
                <a:gd name="T0" fmla="*/ 0 w 197"/>
                <a:gd name="T1" fmla="*/ 0 h 216"/>
                <a:gd name="T2" fmla="*/ 0 w 197"/>
                <a:gd name="T3" fmla="*/ 0 h 216"/>
                <a:gd name="T4" fmla="*/ 0 w 197"/>
                <a:gd name="T5" fmla="*/ 0 h 216"/>
                <a:gd name="T6" fmla="*/ 0 w 197"/>
                <a:gd name="T7" fmla="*/ 0 h 216"/>
                <a:gd name="T8" fmla="*/ 0 w 197"/>
                <a:gd name="T9" fmla="*/ 0 h 216"/>
                <a:gd name="T10" fmla="*/ 0 w 197"/>
                <a:gd name="T11" fmla="*/ 0 h 216"/>
                <a:gd name="T12" fmla="*/ 0 w 197"/>
                <a:gd name="T13" fmla="*/ 0 h 216"/>
                <a:gd name="T14" fmla="*/ 0 w 197"/>
                <a:gd name="T15" fmla="*/ 0 h 216"/>
                <a:gd name="T16" fmla="*/ 0 w 197"/>
                <a:gd name="T17" fmla="*/ 0 h 216"/>
                <a:gd name="T18" fmla="*/ 0 w 197"/>
                <a:gd name="T19" fmla="*/ 0 h 216"/>
                <a:gd name="T20" fmla="*/ 0 w 197"/>
                <a:gd name="T21" fmla="*/ 0 h 216"/>
                <a:gd name="T22" fmla="*/ 0 w 197"/>
                <a:gd name="T23" fmla="*/ 0 h 216"/>
                <a:gd name="T24" fmla="*/ 0 w 197"/>
                <a:gd name="T25" fmla="*/ 0 h 216"/>
                <a:gd name="T26" fmla="*/ 0 w 197"/>
                <a:gd name="T27" fmla="*/ 0 h 216"/>
                <a:gd name="T28" fmla="*/ 0 w 197"/>
                <a:gd name="T29" fmla="*/ 0 h 216"/>
                <a:gd name="T30" fmla="*/ 0 w 197"/>
                <a:gd name="T31" fmla="*/ 0 h 216"/>
                <a:gd name="T32" fmla="*/ 0 w 197"/>
                <a:gd name="T33" fmla="*/ 0 h 216"/>
                <a:gd name="T34" fmla="*/ 0 w 197"/>
                <a:gd name="T35" fmla="*/ 0 h 216"/>
                <a:gd name="T36" fmla="*/ 0 w 197"/>
                <a:gd name="T37" fmla="*/ 0 h 216"/>
                <a:gd name="T38" fmla="*/ 0 w 197"/>
                <a:gd name="T39" fmla="*/ 0 h 216"/>
                <a:gd name="T40" fmla="*/ 0 w 197"/>
                <a:gd name="T41" fmla="*/ 0 h 216"/>
                <a:gd name="T42" fmla="*/ 0 w 197"/>
                <a:gd name="T43" fmla="*/ 0 h 216"/>
                <a:gd name="T44" fmla="*/ 0 w 197"/>
                <a:gd name="T45" fmla="*/ 0 h 216"/>
                <a:gd name="T46" fmla="*/ 0 w 197"/>
                <a:gd name="T47" fmla="*/ 0 h 216"/>
                <a:gd name="T48" fmla="*/ 0 w 197"/>
                <a:gd name="T49" fmla="*/ 0 h 216"/>
                <a:gd name="T50" fmla="*/ 0 w 197"/>
                <a:gd name="T51" fmla="*/ 0 h 216"/>
                <a:gd name="T52" fmla="*/ 0 w 197"/>
                <a:gd name="T53" fmla="*/ 0 h 216"/>
                <a:gd name="T54" fmla="*/ 0 w 197"/>
                <a:gd name="T55" fmla="*/ 0 h 216"/>
                <a:gd name="T56" fmla="*/ 0 w 197"/>
                <a:gd name="T57" fmla="*/ 0 h 216"/>
                <a:gd name="T58" fmla="*/ 0 w 197"/>
                <a:gd name="T59" fmla="*/ 0 h 216"/>
                <a:gd name="T60" fmla="*/ 0 w 197"/>
                <a:gd name="T61" fmla="*/ 0 h 216"/>
                <a:gd name="T62" fmla="*/ 0 w 197"/>
                <a:gd name="T63" fmla="*/ 0 h 216"/>
                <a:gd name="T64" fmla="*/ 0 w 197"/>
                <a:gd name="T65" fmla="*/ 0 h 2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7"/>
                <a:gd name="T100" fmla="*/ 0 h 216"/>
                <a:gd name="T101" fmla="*/ 197 w 197"/>
                <a:gd name="T102" fmla="*/ 216 h 2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7" h="216">
                  <a:moveTo>
                    <a:pt x="99" y="0"/>
                  </a:moveTo>
                  <a:lnTo>
                    <a:pt x="119" y="2"/>
                  </a:lnTo>
                  <a:lnTo>
                    <a:pt x="137" y="9"/>
                  </a:lnTo>
                  <a:lnTo>
                    <a:pt x="154" y="18"/>
                  </a:lnTo>
                  <a:lnTo>
                    <a:pt x="169" y="31"/>
                  </a:lnTo>
                  <a:lnTo>
                    <a:pt x="180" y="47"/>
                  </a:lnTo>
                  <a:lnTo>
                    <a:pt x="189" y="66"/>
                  </a:lnTo>
                  <a:lnTo>
                    <a:pt x="195" y="87"/>
                  </a:lnTo>
                  <a:lnTo>
                    <a:pt x="197" y="108"/>
                  </a:lnTo>
                  <a:lnTo>
                    <a:pt x="195" y="130"/>
                  </a:lnTo>
                  <a:lnTo>
                    <a:pt x="189" y="150"/>
                  </a:lnTo>
                  <a:lnTo>
                    <a:pt x="180" y="168"/>
                  </a:lnTo>
                  <a:lnTo>
                    <a:pt x="169" y="184"/>
                  </a:lnTo>
                  <a:lnTo>
                    <a:pt x="154" y="197"/>
                  </a:lnTo>
                  <a:lnTo>
                    <a:pt x="137" y="208"/>
                  </a:lnTo>
                  <a:lnTo>
                    <a:pt x="119" y="213"/>
                  </a:lnTo>
                  <a:lnTo>
                    <a:pt x="99" y="216"/>
                  </a:lnTo>
                  <a:lnTo>
                    <a:pt x="78" y="213"/>
                  </a:lnTo>
                  <a:lnTo>
                    <a:pt x="60" y="208"/>
                  </a:lnTo>
                  <a:lnTo>
                    <a:pt x="43" y="197"/>
                  </a:lnTo>
                  <a:lnTo>
                    <a:pt x="30" y="184"/>
                  </a:lnTo>
                  <a:lnTo>
                    <a:pt x="17" y="168"/>
                  </a:lnTo>
                  <a:lnTo>
                    <a:pt x="8" y="150"/>
                  </a:lnTo>
                  <a:lnTo>
                    <a:pt x="3" y="130"/>
                  </a:lnTo>
                  <a:lnTo>
                    <a:pt x="0" y="108"/>
                  </a:lnTo>
                  <a:lnTo>
                    <a:pt x="3" y="87"/>
                  </a:lnTo>
                  <a:lnTo>
                    <a:pt x="8" y="66"/>
                  </a:lnTo>
                  <a:lnTo>
                    <a:pt x="17" y="47"/>
                  </a:lnTo>
                  <a:lnTo>
                    <a:pt x="30" y="31"/>
                  </a:lnTo>
                  <a:lnTo>
                    <a:pt x="43" y="18"/>
                  </a:lnTo>
                  <a:lnTo>
                    <a:pt x="60" y="9"/>
                  </a:lnTo>
                  <a:lnTo>
                    <a:pt x="78" y="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B76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34" name="Freeform 277"/>
            <p:cNvSpPr>
              <a:spLocks/>
            </p:cNvSpPr>
            <p:nvPr/>
          </p:nvSpPr>
          <p:spPr bwMode="auto">
            <a:xfrm>
              <a:off x="4069" y="1316"/>
              <a:ext cx="61" cy="67"/>
            </a:xfrm>
            <a:custGeom>
              <a:avLst/>
              <a:gdLst>
                <a:gd name="T0" fmla="*/ 0 w 184"/>
                <a:gd name="T1" fmla="*/ 0 h 203"/>
                <a:gd name="T2" fmla="*/ 0 w 184"/>
                <a:gd name="T3" fmla="*/ 0 h 203"/>
                <a:gd name="T4" fmla="*/ 0 w 184"/>
                <a:gd name="T5" fmla="*/ 0 h 203"/>
                <a:gd name="T6" fmla="*/ 0 w 184"/>
                <a:gd name="T7" fmla="*/ 0 h 203"/>
                <a:gd name="T8" fmla="*/ 0 w 184"/>
                <a:gd name="T9" fmla="*/ 0 h 203"/>
                <a:gd name="T10" fmla="*/ 0 w 184"/>
                <a:gd name="T11" fmla="*/ 0 h 203"/>
                <a:gd name="T12" fmla="*/ 0 w 184"/>
                <a:gd name="T13" fmla="*/ 0 h 203"/>
                <a:gd name="T14" fmla="*/ 0 w 184"/>
                <a:gd name="T15" fmla="*/ 0 h 203"/>
                <a:gd name="T16" fmla="*/ 0 w 184"/>
                <a:gd name="T17" fmla="*/ 0 h 203"/>
                <a:gd name="T18" fmla="*/ 0 w 184"/>
                <a:gd name="T19" fmla="*/ 0 h 203"/>
                <a:gd name="T20" fmla="*/ 0 w 184"/>
                <a:gd name="T21" fmla="*/ 0 h 203"/>
                <a:gd name="T22" fmla="*/ 0 w 184"/>
                <a:gd name="T23" fmla="*/ 0 h 203"/>
                <a:gd name="T24" fmla="*/ 0 w 184"/>
                <a:gd name="T25" fmla="*/ 0 h 203"/>
                <a:gd name="T26" fmla="*/ 0 w 184"/>
                <a:gd name="T27" fmla="*/ 0 h 203"/>
                <a:gd name="T28" fmla="*/ 0 w 184"/>
                <a:gd name="T29" fmla="*/ 0 h 203"/>
                <a:gd name="T30" fmla="*/ 0 w 184"/>
                <a:gd name="T31" fmla="*/ 0 h 203"/>
                <a:gd name="T32" fmla="*/ 0 w 184"/>
                <a:gd name="T33" fmla="*/ 0 h 203"/>
                <a:gd name="T34" fmla="*/ 0 w 184"/>
                <a:gd name="T35" fmla="*/ 0 h 203"/>
                <a:gd name="T36" fmla="*/ 0 w 184"/>
                <a:gd name="T37" fmla="*/ 0 h 203"/>
                <a:gd name="T38" fmla="*/ 0 w 184"/>
                <a:gd name="T39" fmla="*/ 0 h 203"/>
                <a:gd name="T40" fmla="*/ 0 w 184"/>
                <a:gd name="T41" fmla="*/ 0 h 203"/>
                <a:gd name="T42" fmla="*/ 0 w 184"/>
                <a:gd name="T43" fmla="*/ 0 h 203"/>
                <a:gd name="T44" fmla="*/ 0 w 184"/>
                <a:gd name="T45" fmla="*/ 0 h 203"/>
                <a:gd name="T46" fmla="*/ 0 w 184"/>
                <a:gd name="T47" fmla="*/ 0 h 203"/>
                <a:gd name="T48" fmla="*/ 0 w 184"/>
                <a:gd name="T49" fmla="*/ 0 h 203"/>
                <a:gd name="T50" fmla="*/ 0 w 184"/>
                <a:gd name="T51" fmla="*/ 0 h 203"/>
                <a:gd name="T52" fmla="*/ 0 w 184"/>
                <a:gd name="T53" fmla="*/ 0 h 203"/>
                <a:gd name="T54" fmla="*/ 0 w 184"/>
                <a:gd name="T55" fmla="*/ 0 h 203"/>
                <a:gd name="T56" fmla="*/ 0 w 184"/>
                <a:gd name="T57" fmla="*/ 0 h 203"/>
                <a:gd name="T58" fmla="*/ 0 w 184"/>
                <a:gd name="T59" fmla="*/ 0 h 203"/>
                <a:gd name="T60" fmla="*/ 0 w 184"/>
                <a:gd name="T61" fmla="*/ 0 h 203"/>
                <a:gd name="T62" fmla="*/ 0 w 184"/>
                <a:gd name="T63" fmla="*/ 0 h 203"/>
                <a:gd name="T64" fmla="*/ 0 w 184"/>
                <a:gd name="T65" fmla="*/ 0 h 2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4"/>
                <a:gd name="T100" fmla="*/ 0 h 203"/>
                <a:gd name="T101" fmla="*/ 184 w 184"/>
                <a:gd name="T102" fmla="*/ 203 h 2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4" h="203">
                  <a:moveTo>
                    <a:pt x="91" y="0"/>
                  </a:moveTo>
                  <a:lnTo>
                    <a:pt x="111" y="2"/>
                  </a:lnTo>
                  <a:lnTo>
                    <a:pt x="127" y="8"/>
                  </a:lnTo>
                  <a:lnTo>
                    <a:pt x="143" y="17"/>
                  </a:lnTo>
                  <a:lnTo>
                    <a:pt x="157" y="29"/>
                  </a:lnTo>
                  <a:lnTo>
                    <a:pt x="168" y="45"/>
                  </a:lnTo>
                  <a:lnTo>
                    <a:pt x="177" y="62"/>
                  </a:lnTo>
                  <a:lnTo>
                    <a:pt x="182" y="81"/>
                  </a:lnTo>
                  <a:lnTo>
                    <a:pt x="184" y="102"/>
                  </a:lnTo>
                  <a:lnTo>
                    <a:pt x="182" y="122"/>
                  </a:lnTo>
                  <a:lnTo>
                    <a:pt x="177" y="141"/>
                  </a:lnTo>
                  <a:lnTo>
                    <a:pt x="168" y="158"/>
                  </a:lnTo>
                  <a:lnTo>
                    <a:pt x="157" y="173"/>
                  </a:lnTo>
                  <a:lnTo>
                    <a:pt x="143" y="185"/>
                  </a:lnTo>
                  <a:lnTo>
                    <a:pt x="127" y="195"/>
                  </a:lnTo>
                  <a:lnTo>
                    <a:pt x="111" y="201"/>
                  </a:lnTo>
                  <a:lnTo>
                    <a:pt x="91" y="203"/>
                  </a:lnTo>
                  <a:lnTo>
                    <a:pt x="73" y="201"/>
                  </a:lnTo>
                  <a:lnTo>
                    <a:pt x="55" y="195"/>
                  </a:lnTo>
                  <a:lnTo>
                    <a:pt x="40" y="185"/>
                  </a:lnTo>
                  <a:lnTo>
                    <a:pt x="27" y="173"/>
                  </a:lnTo>
                  <a:lnTo>
                    <a:pt x="16" y="158"/>
                  </a:lnTo>
                  <a:lnTo>
                    <a:pt x="7" y="141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2" y="81"/>
                  </a:lnTo>
                  <a:lnTo>
                    <a:pt x="7" y="62"/>
                  </a:lnTo>
                  <a:lnTo>
                    <a:pt x="16" y="45"/>
                  </a:lnTo>
                  <a:lnTo>
                    <a:pt x="27" y="29"/>
                  </a:lnTo>
                  <a:lnTo>
                    <a:pt x="40" y="17"/>
                  </a:lnTo>
                  <a:lnTo>
                    <a:pt x="55" y="8"/>
                  </a:lnTo>
                  <a:lnTo>
                    <a:pt x="73" y="2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BC7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35" name="Freeform 278"/>
            <p:cNvSpPr>
              <a:spLocks/>
            </p:cNvSpPr>
            <p:nvPr/>
          </p:nvSpPr>
          <p:spPr bwMode="auto">
            <a:xfrm>
              <a:off x="4069" y="1316"/>
              <a:ext cx="58" cy="64"/>
            </a:xfrm>
            <a:custGeom>
              <a:avLst/>
              <a:gdLst>
                <a:gd name="T0" fmla="*/ 0 w 173"/>
                <a:gd name="T1" fmla="*/ 0 h 190"/>
                <a:gd name="T2" fmla="*/ 0 w 173"/>
                <a:gd name="T3" fmla="*/ 0 h 190"/>
                <a:gd name="T4" fmla="*/ 0 w 173"/>
                <a:gd name="T5" fmla="*/ 0 h 190"/>
                <a:gd name="T6" fmla="*/ 0 w 173"/>
                <a:gd name="T7" fmla="*/ 0 h 190"/>
                <a:gd name="T8" fmla="*/ 0 w 173"/>
                <a:gd name="T9" fmla="*/ 0 h 190"/>
                <a:gd name="T10" fmla="*/ 0 w 173"/>
                <a:gd name="T11" fmla="*/ 0 h 190"/>
                <a:gd name="T12" fmla="*/ 0 w 173"/>
                <a:gd name="T13" fmla="*/ 0 h 190"/>
                <a:gd name="T14" fmla="*/ 0 w 173"/>
                <a:gd name="T15" fmla="*/ 0 h 190"/>
                <a:gd name="T16" fmla="*/ 0 w 173"/>
                <a:gd name="T17" fmla="*/ 0 h 190"/>
                <a:gd name="T18" fmla="*/ 0 w 173"/>
                <a:gd name="T19" fmla="*/ 0 h 190"/>
                <a:gd name="T20" fmla="*/ 0 w 173"/>
                <a:gd name="T21" fmla="*/ 0 h 190"/>
                <a:gd name="T22" fmla="*/ 0 w 173"/>
                <a:gd name="T23" fmla="*/ 0 h 190"/>
                <a:gd name="T24" fmla="*/ 0 w 173"/>
                <a:gd name="T25" fmla="*/ 0 h 190"/>
                <a:gd name="T26" fmla="*/ 0 w 173"/>
                <a:gd name="T27" fmla="*/ 0 h 190"/>
                <a:gd name="T28" fmla="*/ 0 w 173"/>
                <a:gd name="T29" fmla="*/ 0 h 190"/>
                <a:gd name="T30" fmla="*/ 0 w 173"/>
                <a:gd name="T31" fmla="*/ 0 h 190"/>
                <a:gd name="T32" fmla="*/ 0 w 173"/>
                <a:gd name="T33" fmla="*/ 0 h 190"/>
                <a:gd name="T34" fmla="*/ 0 w 173"/>
                <a:gd name="T35" fmla="*/ 0 h 190"/>
                <a:gd name="T36" fmla="*/ 0 w 173"/>
                <a:gd name="T37" fmla="*/ 0 h 190"/>
                <a:gd name="T38" fmla="*/ 0 w 173"/>
                <a:gd name="T39" fmla="*/ 0 h 190"/>
                <a:gd name="T40" fmla="*/ 0 w 173"/>
                <a:gd name="T41" fmla="*/ 0 h 190"/>
                <a:gd name="T42" fmla="*/ 0 w 173"/>
                <a:gd name="T43" fmla="*/ 0 h 190"/>
                <a:gd name="T44" fmla="*/ 0 w 173"/>
                <a:gd name="T45" fmla="*/ 0 h 190"/>
                <a:gd name="T46" fmla="*/ 0 w 173"/>
                <a:gd name="T47" fmla="*/ 0 h 190"/>
                <a:gd name="T48" fmla="*/ 0 w 173"/>
                <a:gd name="T49" fmla="*/ 0 h 190"/>
                <a:gd name="T50" fmla="*/ 0 w 173"/>
                <a:gd name="T51" fmla="*/ 0 h 190"/>
                <a:gd name="T52" fmla="*/ 0 w 173"/>
                <a:gd name="T53" fmla="*/ 0 h 190"/>
                <a:gd name="T54" fmla="*/ 0 w 173"/>
                <a:gd name="T55" fmla="*/ 0 h 190"/>
                <a:gd name="T56" fmla="*/ 0 w 173"/>
                <a:gd name="T57" fmla="*/ 0 h 190"/>
                <a:gd name="T58" fmla="*/ 0 w 173"/>
                <a:gd name="T59" fmla="*/ 0 h 190"/>
                <a:gd name="T60" fmla="*/ 0 w 173"/>
                <a:gd name="T61" fmla="*/ 0 h 190"/>
                <a:gd name="T62" fmla="*/ 0 w 173"/>
                <a:gd name="T63" fmla="*/ 0 h 190"/>
                <a:gd name="T64" fmla="*/ 0 w 173"/>
                <a:gd name="T65" fmla="*/ 0 h 1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3"/>
                <a:gd name="T100" fmla="*/ 0 h 190"/>
                <a:gd name="T101" fmla="*/ 173 w 173"/>
                <a:gd name="T102" fmla="*/ 190 h 19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3" h="190">
                  <a:moveTo>
                    <a:pt x="87" y="0"/>
                  </a:moveTo>
                  <a:lnTo>
                    <a:pt x="104" y="3"/>
                  </a:lnTo>
                  <a:lnTo>
                    <a:pt x="121" y="8"/>
                  </a:lnTo>
                  <a:lnTo>
                    <a:pt x="136" y="16"/>
                  </a:lnTo>
                  <a:lnTo>
                    <a:pt x="148" y="29"/>
                  </a:lnTo>
                  <a:lnTo>
                    <a:pt x="158" y="42"/>
                  </a:lnTo>
                  <a:lnTo>
                    <a:pt x="166" y="58"/>
                  </a:lnTo>
                  <a:lnTo>
                    <a:pt x="171" y="76"/>
                  </a:lnTo>
                  <a:lnTo>
                    <a:pt x="173" y="95"/>
                  </a:lnTo>
                  <a:lnTo>
                    <a:pt x="171" y="114"/>
                  </a:lnTo>
                  <a:lnTo>
                    <a:pt x="166" y="132"/>
                  </a:lnTo>
                  <a:lnTo>
                    <a:pt x="158" y="148"/>
                  </a:lnTo>
                  <a:lnTo>
                    <a:pt x="148" y="162"/>
                  </a:lnTo>
                  <a:lnTo>
                    <a:pt x="136" y="174"/>
                  </a:lnTo>
                  <a:lnTo>
                    <a:pt x="121" y="182"/>
                  </a:lnTo>
                  <a:lnTo>
                    <a:pt x="104" y="188"/>
                  </a:lnTo>
                  <a:lnTo>
                    <a:pt x="87" y="190"/>
                  </a:lnTo>
                  <a:lnTo>
                    <a:pt x="70" y="188"/>
                  </a:lnTo>
                  <a:lnTo>
                    <a:pt x="53" y="182"/>
                  </a:lnTo>
                  <a:lnTo>
                    <a:pt x="38" y="174"/>
                  </a:lnTo>
                  <a:lnTo>
                    <a:pt x="26" y="162"/>
                  </a:lnTo>
                  <a:lnTo>
                    <a:pt x="15" y="148"/>
                  </a:lnTo>
                  <a:lnTo>
                    <a:pt x="7" y="132"/>
                  </a:lnTo>
                  <a:lnTo>
                    <a:pt x="2" y="114"/>
                  </a:lnTo>
                  <a:lnTo>
                    <a:pt x="0" y="95"/>
                  </a:lnTo>
                  <a:lnTo>
                    <a:pt x="2" y="76"/>
                  </a:lnTo>
                  <a:lnTo>
                    <a:pt x="7" y="58"/>
                  </a:lnTo>
                  <a:lnTo>
                    <a:pt x="15" y="42"/>
                  </a:lnTo>
                  <a:lnTo>
                    <a:pt x="26" y="29"/>
                  </a:lnTo>
                  <a:lnTo>
                    <a:pt x="38" y="16"/>
                  </a:lnTo>
                  <a:lnTo>
                    <a:pt x="53" y="8"/>
                  </a:lnTo>
                  <a:lnTo>
                    <a:pt x="70" y="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C17A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36" name="Freeform 279"/>
            <p:cNvSpPr>
              <a:spLocks/>
            </p:cNvSpPr>
            <p:nvPr/>
          </p:nvSpPr>
          <p:spPr bwMode="auto">
            <a:xfrm>
              <a:off x="4070" y="1317"/>
              <a:ext cx="54" cy="59"/>
            </a:xfrm>
            <a:custGeom>
              <a:avLst/>
              <a:gdLst>
                <a:gd name="T0" fmla="*/ 0 w 161"/>
                <a:gd name="T1" fmla="*/ 0 h 176"/>
                <a:gd name="T2" fmla="*/ 0 w 161"/>
                <a:gd name="T3" fmla="*/ 0 h 176"/>
                <a:gd name="T4" fmla="*/ 0 w 161"/>
                <a:gd name="T5" fmla="*/ 0 h 176"/>
                <a:gd name="T6" fmla="*/ 0 w 161"/>
                <a:gd name="T7" fmla="*/ 0 h 176"/>
                <a:gd name="T8" fmla="*/ 0 w 161"/>
                <a:gd name="T9" fmla="*/ 0 h 176"/>
                <a:gd name="T10" fmla="*/ 0 w 161"/>
                <a:gd name="T11" fmla="*/ 0 h 176"/>
                <a:gd name="T12" fmla="*/ 0 w 161"/>
                <a:gd name="T13" fmla="*/ 0 h 176"/>
                <a:gd name="T14" fmla="*/ 0 w 161"/>
                <a:gd name="T15" fmla="*/ 0 h 176"/>
                <a:gd name="T16" fmla="*/ 0 w 161"/>
                <a:gd name="T17" fmla="*/ 0 h 176"/>
                <a:gd name="T18" fmla="*/ 0 w 161"/>
                <a:gd name="T19" fmla="*/ 0 h 176"/>
                <a:gd name="T20" fmla="*/ 0 w 161"/>
                <a:gd name="T21" fmla="*/ 0 h 176"/>
                <a:gd name="T22" fmla="*/ 0 w 161"/>
                <a:gd name="T23" fmla="*/ 0 h 176"/>
                <a:gd name="T24" fmla="*/ 0 w 161"/>
                <a:gd name="T25" fmla="*/ 0 h 176"/>
                <a:gd name="T26" fmla="*/ 0 w 161"/>
                <a:gd name="T27" fmla="*/ 0 h 176"/>
                <a:gd name="T28" fmla="*/ 0 w 161"/>
                <a:gd name="T29" fmla="*/ 0 h 176"/>
                <a:gd name="T30" fmla="*/ 0 w 161"/>
                <a:gd name="T31" fmla="*/ 0 h 176"/>
                <a:gd name="T32" fmla="*/ 0 w 161"/>
                <a:gd name="T33" fmla="*/ 0 h 176"/>
                <a:gd name="T34" fmla="*/ 0 w 161"/>
                <a:gd name="T35" fmla="*/ 0 h 176"/>
                <a:gd name="T36" fmla="*/ 0 w 161"/>
                <a:gd name="T37" fmla="*/ 0 h 176"/>
                <a:gd name="T38" fmla="*/ 0 w 161"/>
                <a:gd name="T39" fmla="*/ 0 h 176"/>
                <a:gd name="T40" fmla="*/ 0 w 161"/>
                <a:gd name="T41" fmla="*/ 0 h 176"/>
                <a:gd name="T42" fmla="*/ 0 w 161"/>
                <a:gd name="T43" fmla="*/ 0 h 176"/>
                <a:gd name="T44" fmla="*/ 0 w 161"/>
                <a:gd name="T45" fmla="*/ 0 h 176"/>
                <a:gd name="T46" fmla="*/ 0 w 161"/>
                <a:gd name="T47" fmla="*/ 0 h 176"/>
                <a:gd name="T48" fmla="*/ 0 w 161"/>
                <a:gd name="T49" fmla="*/ 0 h 176"/>
                <a:gd name="T50" fmla="*/ 0 w 161"/>
                <a:gd name="T51" fmla="*/ 0 h 176"/>
                <a:gd name="T52" fmla="*/ 0 w 161"/>
                <a:gd name="T53" fmla="*/ 0 h 176"/>
                <a:gd name="T54" fmla="*/ 0 w 161"/>
                <a:gd name="T55" fmla="*/ 0 h 176"/>
                <a:gd name="T56" fmla="*/ 0 w 161"/>
                <a:gd name="T57" fmla="*/ 0 h 176"/>
                <a:gd name="T58" fmla="*/ 0 w 161"/>
                <a:gd name="T59" fmla="*/ 0 h 176"/>
                <a:gd name="T60" fmla="*/ 0 w 161"/>
                <a:gd name="T61" fmla="*/ 0 h 176"/>
                <a:gd name="T62" fmla="*/ 0 w 161"/>
                <a:gd name="T63" fmla="*/ 0 h 176"/>
                <a:gd name="T64" fmla="*/ 0 w 161"/>
                <a:gd name="T65" fmla="*/ 0 h 1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1"/>
                <a:gd name="T100" fmla="*/ 0 h 176"/>
                <a:gd name="T101" fmla="*/ 161 w 161"/>
                <a:gd name="T102" fmla="*/ 176 h 1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1" h="176">
                  <a:moveTo>
                    <a:pt x="81" y="0"/>
                  </a:moveTo>
                  <a:lnTo>
                    <a:pt x="96" y="2"/>
                  </a:lnTo>
                  <a:lnTo>
                    <a:pt x="112" y="6"/>
                  </a:lnTo>
                  <a:lnTo>
                    <a:pt x="126" y="14"/>
                  </a:lnTo>
                  <a:lnTo>
                    <a:pt x="137" y="26"/>
                  </a:lnTo>
                  <a:lnTo>
                    <a:pt x="147" y="38"/>
                  </a:lnTo>
                  <a:lnTo>
                    <a:pt x="154" y="54"/>
                  </a:lnTo>
                  <a:lnTo>
                    <a:pt x="160" y="70"/>
                  </a:lnTo>
                  <a:lnTo>
                    <a:pt x="161" y="88"/>
                  </a:lnTo>
                  <a:lnTo>
                    <a:pt x="160" y="106"/>
                  </a:lnTo>
                  <a:lnTo>
                    <a:pt x="154" y="122"/>
                  </a:lnTo>
                  <a:lnTo>
                    <a:pt x="147" y="137"/>
                  </a:lnTo>
                  <a:lnTo>
                    <a:pt x="137" y="150"/>
                  </a:lnTo>
                  <a:lnTo>
                    <a:pt x="126" y="161"/>
                  </a:lnTo>
                  <a:lnTo>
                    <a:pt x="112" y="169"/>
                  </a:lnTo>
                  <a:lnTo>
                    <a:pt x="96" y="173"/>
                  </a:lnTo>
                  <a:lnTo>
                    <a:pt x="81" y="176"/>
                  </a:lnTo>
                  <a:lnTo>
                    <a:pt x="65" y="173"/>
                  </a:lnTo>
                  <a:lnTo>
                    <a:pt x="49" y="169"/>
                  </a:lnTo>
                  <a:lnTo>
                    <a:pt x="35" y="161"/>
                  </a:lnTo>
                  <a:lnTo>
                    <a:pt x="24" y="150"/>
                  </a:lnTo>
                  <a:lnTo>
                    <a:pt x="14" y="137"/>
                  </a:lnTo>
                  <a:lnTo>
                    <a:pt x="7" y="122"/>
                  </a:lnTo>
                  <a:lnTo>
                    <a:pt x="2" y="106"/>
                  </a:lnTo>
                  <a:lnTo>
                    <a:pt x="0" y="88"/>
                  </a:lnTo>
                  <a:lnTo>
                    <a:pt x="2" y="70"/>
                  </a:lnTo>
                  <a:lnTo>
                    <a:pt x="7" y="54"/>
                  </a:lnTo>
                  <a:lnTo>
                    <a:pt x="14" y="38"/>
                  </a:lnTo>
                  <a:lnTo>
                    <a:pt x="24" y="26"/>
                  </a:lnTo>
                  <a:lnTo>
                    <a:pt x="35" y="14"/>
                  </a:lnTo>
                  <a:lnTo>
                    <a:pt x="49" y="6"/>
                  </a:lnTo>
                  <a:lnTo>
                    <a:pt x="65" y="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C4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37" name="Freeform 280"/>
            <p:cNvSpPr>
              <a:spLocks/>
            </p:cNvSpPr>
            <p:nvPr/>
          </p:nvSpPr>
          <p:spPr bwMode="auto">
            <a:xfrm>
              <a:off x="4071" y="1318"/>
              <a:ext cx="50" cy="54"/>
            </a:xfrm>
            <a:custGeom>
              <a:avLst/>
              <a:gdLst>
                <a:gd name="T0" fmla="*/ 0 w 149"/>
                <a:gd name="T1" fmla="*/ 0 h 162"/>
                <a:gd name="T2" fmla="*/ 0 w 149"/>
                <a:gd name="T3" fmla="*/ 0 h 162"/>
                <a:gd name="T4" fmla="*/ 0 w 149"/>
                <a:gd name="T5" fmla="*/ 0 h 162"/>
                <a:gd name="T6" fmla="*/ 0 w 149"/>
                <a:gd name="T7" fmla="*/ 0 h 162"/>
                <a:gd name="T8" fmla="*/ 0 w 149"/>
                <a:gd name="T9" fmla="*/ 0 h 162"/>
                <a:gd name="T10" fmla="*/ 0 w 149"/>
                <a:gd name="T11" fmla="*/ 0 h 162"/>
                <a:gd name="T12" fmla="*/ 0 w 149"/>
                <a:gd name="T13" fmla="*/ 0 h 162"/>
                <a:gd name="T14" fmla="*/ 0 w 149"/>
                <a:gd name="T15" fmla="*/ 0 h 162"/>
                <a:gd name="T16" fmla="*/ 0 w 149"/>
                <a:gd name="T17" fmla="*/ 0 h 162"/>
                <a:gd name="T18" fmla="*/ 0 w 149"/>
                <a:gd name="T19" fmla="*/ 0 h 162"/>
                <a:gd name="T20" fmla="*/ 0 w 149"/>
                <a:gd name="T21" fmla="*/ 0 h 162"/>
                <a:gd name="T22" fmla="*/ 0 w 149"/>
                <a:gd name="T23" fmla="*/ 0 h 162"/>
                <a:gd name="T24" fmla="*/ 0 w 149"/>
                <a:gd name="T25" fmla="*/ 0 h 162"/>
                <a:gd name="T26" fmla="*/ 0 w 149"/>
                <a:gd name="T27" fmla="*/ 0 h 162"/>
                <a:gd name="T28" fmla="*/ 0 w 149"/>
                <a:gd name="T29" fmla="*/ 0 h 162"/>
                <a:gd name="T30" fmla="*/ 0 w 149"/>
                <a:gd name="T31" fmla="*/ 0 h 162"/>
                <a:gd name="T32" fmla="*/ 0 w 149"/>
                <a:gd name="T33" fmla="*/ 0 h 162"/>
                <a:gd name="T34" fmla="*/ 0 w 149"/>
                <a:gd name="T35" fmla="*/ 0 h 162"/>
                <a:gd name="T36" fmla="*/ 0 w 149"/>
                <a:gd name="T37" fmla="*/ 0 h 162"/>
                <a:gd name="T38" fmla="*/ 0 w 149"/>
                <a:gd name="T39" fmla="*/ 0 h 162"/>
                <a:gd name="T40" fmla="*/ 0 w 149"/>
                <a:gd name="T41" fmla="*/ 0 h 162"/>
                <a:gd name="T42" fmla="*/ 0 w 149"/>
                <a:gd name="T43" fmla="*/ 0 h 162"/>
                <a:gd name="T44" fmla="*/ 0 w 149"/>
                <a:gd name="T45" fmla="*/ 0 h 162"/>
                <a:gd name="T46" fmla="*/ 0 w 149"/>
                <a:gd name="T47" fmla="*/ 0 h 162"/>
                <a:gd name="T48" fmla="*/ 0 w 149"/>
                <a:gd name="T49" fmla="*/ 0 h 162"/>
                <a:gd name="T50" fmla="*/ 0 w 149"/>
                <a:gd name="T51" fmla="*/ 0 h 162"/>
                <a:gd name="T52" fmla="*/ 0 w 149"/>
                <a:gd name="T53" fmla="*/ 0 h 162"/>
                <a:gd name="T54" fmla="*/ 0 w 149"/>
                <a:gd name="T55" fmla="*/ 0 h 162"/>
                <a:gd name="T56" fmla="*/ 0 w 149"/>
                <a:gd name="T57" fmla="*/ 0 h 162"/>
                <a:gd name="T58" fmla="*/ 0 w 149"/>
                <a:gd name="T59" fmla="*/ 0 h 162"/>
                <a:gd name="T60" fmla="*/ 0 w 149"/>
                <a:gd name="T61" fmla="*/ 0 h 162"/>
                <a:gd name="T62" fmla="*/ 0 w 149"/>
                <a:gd name="T63" fmla="*/ 0 h 162"/>
                <a:gd name="T64" fmla="*/ 0 w 149"/>
                <a:gd name="T65" fmla="*/ 0 h 1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9"/>
                <a:gd name="T100" fmla="*/ 0 h 162"/>
                <a:gd name="T101" fmla="*/ 149 w 149"/>
                <a:gd name="T102" fmla="*/ 162 h 16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9" h="162">
                  <a:moveTo>
                    <a:pt x="74" y="0"/>
                  </a:moveTo>
                  <a:lnTo>
                    <a:pt x="89" y="1"/>
                  </a:lnTo>
                  <a:lnTo>
                    <a:pt x="104" y="7"/>
                  </a:lnTo>
                  <a:lnTo>
                    <a:pt x="116" y="13"/>
                  </a:lnTo>
                  <a:lnTo>
                    <a:pt x="127" y="24"/>
                  </a:lnTo>
                  <a:lnTo>
                    <a:pt x="136" y="36"/>
                  </a:lnTo>
                  <a:lnTo>
                    <a:pt x="143" y="50"/>
                  </a:lnTo>
                  <a:lnTo>
                    <a:pt x="148" y="64"/>
                  </a:lnTo>
                  <a:lnTo>
                    <a:pt x="149" y="81"/>
                  </a:lnTo>
                  <a:lnTo>
                    <a:pt x="148" y="98"/>
                  </a:lnTo>
                  <a:lnTo>
                    <a:pt x="143" y="113"/>
                  </a:lnTo>
                  <a:lnTo>
                    <a:pt x="136" y="126"/>
                  </a:lnTo>
                  <a:lnTo>
                    <a:pt x="127" y="139"/>
                  </a:lnTo>
                  <a:lnTo>
                    <a:pt x="116" y="149"/>
                  </a:lnTo>
                  <a:lnTo>
                    <a:pt x="104" y="156"/>
                  </a:lnTo>
                  <a:lnTo>
                    <a:pt x="89" y="161"/>
                  </a:lnTo>
                  <a:lnTo>
                    <a:pt x="74" y="162"/>
                  </a:lnTo>
                  <a:lnTo>
                    <a:pt x="60" y="161"/>
                  </a:lnTo>
                  <a:lnTo>
                    <a:pt x="46" y="156"/>
                  </a:lnTo>
                  <a:lnTo>
                    <a:pt x="32" y="149"/>
                  </a:lnTo>
                  <a:lnTo>
                    <a:pt x="22" y="139"/>
                  </a:lnTo>
                  <a:lnTo>
                    <a:pt x="12" y="126"/>
                  </a:lnTo>
                  <a:lnTo>
                    <a:pt x="5" y="113"/>
                  </a:lnTo>
                  <a:lnTo>
                    <a:pt x="1" y="98"/>
                  </a:lnTo>
                  <a:lnTo>
                    <a:pt x="0" y="81"/>
                  </a:lnTo>
                  <a:lnTo>
                    <a:pt x="1" y="64"/>
                  </a:lnTo>
                  <a:lnTo>
                    <a:pt x="5" y="50"/>
                  </a:lnTo>
                  <a:lnTo>
                    <a:pt x="12" y="36"/>
                  </a:lnTo>
                  <a:lnTo>
                    <a:pt x="22" y="24"/>
                  </a:lnTo>
                  <a:lnTo>
                    <a:pt x="32" y="13"/>
                  </a:lnTo>
                  <a:lnTo>
                    <a:pt x="46" y="7"/>
                  </a:lnTo>
                  <a:lnTo>
                    <a:pt x="60" y="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C98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38" name="Freeform 281"/>
            <p:cNvSpPr>
              <a:spLocks/>
            </p:cNvSpPr>
            <p:nvPr/>
          </p:nvSpPr>
          <p:spPr bwMode="auto">
            <a:xfrm>
              <a:off x="4072" y="1319"/>
              <a:ext cx="46" cy="50"/>
            </a:xfrm>
            <a:custGeom>
              <a:avLst/>
              <a:gdLst>
                <a:gd name="T0" fmla="*/ 0 w 137"/>
                <a:gd name="T1" fmla="*/ 0 h 150"/>
                <a:gd name="T2" fmla="*/ 0 w 137"/>
                <a:gd name="T3" fmla="*/ 0 h 150"/>
                <a:gd name="T4" fmla="*/ 0 w 137"/>
                <a:gd name="T5" fmla="*/ 0 h 150"/>
                <a:gd name="T6" fmla="*/ 0 w 137"/>
                <a:gd name="T7" fmla="*/ 0 h 150"/>
                <a:gd name="T8" fmla="*/ 0 w 137"/>
                <a:gd name="T9" fmla="*/ 0 h 150"/>
                <a:gd name="T10" fmla="*/ 0 w 137"/>
                <a:gd name="T11" fmla="*/ 0 h 150"/>
                <a:gd name="T12" fmla="*/ 0 w 137"/>
                <a:gd name="T13" fmla="*/ 0 h 150"/>
                <a:gd name="T14" fmla="*/ 0 w 137"/>
                <a:gd name="T15" fmla="*/ 0 h 150"/>
                <a:gd name="T16" fmla="*/ 0 w 137"/>
                <a:gd name="T17" fmla="*/ 0 h 150"/>
                <a:gd name="T18" fmla="*/ 0 w 137"/>
                <a:gd name="T19" fmla="*/ 0 h 150"/>
                <a:gd name="T20" fmla="*/ 0 w 137"/>
                <a:gd name="T21" fmla="*/ 0 h 150"/>
                <a:gd name="T22" fmla="*/ 0 w 137"/>
                <a:gd name="T23" fmla="*/ 0 h 150"/>
                <a:gd name="T24" fmla="*/ 0 w 137"/>
                <a:gd name="T25" fmla="*/ 0 h 150"/>
                <a:gd name="T26" fmla="*/ 0 w 137"/>
                <a:gd name="T27" fmla="*/ 0 h 150"/>
                <a:gd name="T28" fmla="*/ 0 w 137"/>
                <a:gd name="T29" fmla="*/ 0 h 150"/>
                <a:gd name="T30" fmla="*/ 0 w 137"/>
                <a:gd name="T31" fmla="*/ 0 h 150"/>
                <a:gd name="T32" fmla="*/ 0 w 137"/>
                <a:gd name="T33" fmla="*/ 0 h 150"/>
                <a:gd name="T34" fmla="*/ 0 w 137"/>
                <a:gd name="T35" fmla="*/ 0 h 150"/>
                <a:gd name="T36" fmla="*/ 0 w 137"/>
                <a:gd name="T37" fmla="*/ 0 h 150"/>
                <a:gd name="T38" fmla="*/ 0 w 137"/>
                <a:gd name="T39" fmla="*/ 0 h 150"/>
                <a:gd name="T40" fmla="*/ 0 w 137"/>
                <a:gd name="T41" fmla="*/ 0 h 150"/>
                <a:gd name="T42" fmla="*/ 0 w 137"/>
                <a:gd name="T43" fmla="*/ 0 h 150"/>
                <a:gd name="T44" fmla="*/ 0 w 137"/>
                <a:gd name="T45" fmla="*/ 0 h 150"/>
                <a:gd name="T46" fmla="*/ 0 w 137"/>
                <a:gd name="T47" fmla="*/ 0 h 150"/>
                <a:gd name="T48" fmla="*/ 0 w 137"/>
                <a:gd name="T49" fmla="*/ 0 h 150"/>
                <a:gd name="T50" fmla="*/ 0 w 137"/>
                <a:gd name="T51" fmla="*/ 0 h 150"/>
                <a:gd name="T52" fmla="*/ 0 w 137"/>
                <a:gd name="T53" fmla="*/ 0 h 150"/>
                <a:gd name="T54" fmla="*/ 0 w 137"/>
                <a:gd name="T55" fmla="*/ 0 h 150"/>
                <a:gd name="T56" fmla="*/ 0 w 137"/>
                <a:gd name="T57" fmla="*/ 0 h 150"/>
                <a:gd name="T58" fmla="*/ 0 w 137"/>
                <a:gd name="T59" fmla="*/ 0 h 150"/>
                <a:gd name="T60" fmla="*/ 0 w 137"/>
                <a:gd name="T61" fmla="*/ 0 h 150"/>
                <a:gd name="T62" fmla="*/ 0 w 137"/>
                <a:gd name="T63" fmla="*/ 0 h 150"/>
                <a:gd name="T64" fmla="*/ 0 w 137"/>
                <a:gd name="T65" fmla="*/ 0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7"/>
                <a:gd name="T100" fmla="*/ 0 h 150"/>
                <a:gd name="T101" fmla="*/ 137 w 137"/>
                <a:gd name="T102" fmla="*/ 150 h 1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7" h="150">
                  <a:moveTo>
                    <a:pt x="69" y="0"/>
                  </a:moveTo>
                  <a:lnTo>
                    <a:pt x="83" y="1"/>
                  </a:lnTo>
                  <a:lnTo>
                    <a:pt x="95" y="6"/>
                  </a:lnTo>
                  <a:lnTo>
                    <a:pt x="106" y="12"/>
                  </a:lnTo>
                  <a:lnTo>
                    <a:pt x="116" y="22"/>
                  </a:lnTo>
                  <a:lnTo>
                    <a:pt x="126" y="33"/>
                  </a:lnTo>
                  <a:lnTo>
                    <a:pt x="131" y="45"/>
                  </a:lnTo>
                  <a:lnTo>
                    <a:pt x="136" y="60"/>
                  </a:lnTo>
                  <a:lnTo>
                    <a:pt x="137" y="75"/>
                  </a:lnTo>
                  <a:lnTo>
                    <a:pt x="136" y="90"/>
                  </a:lnTo>
                  <a:lnTo>
                    <a:pt x="131" y="104"/>
                  </a:lnTo>
                  <a:lnTo>
                    <a:pt x="126" y="116"/>
                  </a:lnTo>
                  <a:lnTo>
                    <a:pt x="116" y="128"/>
                  </a:lnTo>
                  <a:lnTo>
                    <a:pt x="106" y="138"/>
                  </a:lnTo>
                  <a:lnTo>
                    <a:pt x="95" y="145"/>
                  </a:lnTo>
                  <a:lnTo>
                    <a:pt x="83" y="149"/>
                  </a:lnTo>
                  <a:lnTo>
                    <a:pt x="69" y="150"/>
                  </a:lnTo>
                  <a:lnTo>
                    <a:pt x="55" y="149"/>
                  </a:lnTo>
                  <a:lnTo>
                    <a:pt x="42" y="145"/>
                  </a:lnTo>
                  <a:lnTo>
                    <a:pt x="31" y="138"/>
                  </a:lnTo>
                  <a:lnTo>
                    <a:pt x="20" y="128"/>
                  </a:lnTo>
                  <a:lnTo>
                    <a:pt x="11" y="116"/>
                  </a:lnTo>
                  <a:lnTo>
                    <a:pt x="6" y="104"/>
                  </a:lnTo>
                  <a:lnTo>
                    <a:pt x="1" y="90"/>
                  </a:lnTo>
                  <a:lnTo>
                    <a:pt x="0" y="75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1" y="33"/>
                  </a:lnTo>
                  <a:lnTo>
                    <a:pt x="20" y="22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55" y="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CE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39" name="Freeform 282"/>
            <p:cNvSpPr>
              <a:spLocks/>
            </p:cNvSpPr>
            <p:nvPr/>
          </p:nvSpPr>
          <p:spPr bwMode="auto">
            <a:xfrm>
              <a:off x="4073" y="1319"/>
              <a:ext cx="42" cy="46"/>
            </a:xfrm>
            <a:custGeom>
              <a:avLst/>
              <a:gdLst>
                <a:gd name="T0" fmla="*/ 0 w 125"/>
                <a:gd name="T1" fmla="*/ 0 h 137"/>
                <a:gd name="T2" fmla="*/ 0 w 125"/>
                <a:gd name="T3" fmla="*/ 0 h 137"/>
                <a:gd name="T4" fmla="*/ 0 w 125"/>
                <a:gd name="T5" fmla="*/ 0 h 137"/>
                <a:gd name="T6" fmla="*/ 0 w 125"/>
                <a:gd name="T7" fmla="*/ 0 h 137"/>
                <a:gd name="T8" fmla="*/ 0 w 125"/>
                <a:gd name="T9" fmla="*/ 0 h 137"/>
                <a:gd name="T10" fmla="*/ 0 w 125"/>
                <a:gd name="T11" fmla="*/ 0 h 137"/>
                <a:gd name="T12" fmla="*/ 0 w 125"/>
                <a:gd name="T13" fmla="*/ 0 h 137"/>
                <a:gd name="T14" fmla="*/ 0 w 125"/>
                <a:gd name="T15" fmla="*/ 0 h 137"/>
                <a:gd name="T16" fmla="*/ 0 w 125"/>
                <a:gd name="T17" fmla="*/ 0 h 137"/>
                <a:gd name="T18" fmla="*/ 0 w 125"/>
                <a:gd name="T19" fmla="*/ 0 h 137"/>
                <a:gd name="T20" fmla="*/ 0 w 125"/>
                <a:gd name="T21" fmla="*/ 0 h 137"/>
                <a:gd name="T22" fmla="*/ 0 w 125"/>
                <a:gd name="T23" fmla="*/ 0 h 137"/>
                <a:gd name="T24" fmla="*/ 0 w 125"/>
                <a:gd name="T25" fmla="*/ 0 h 137"/>
                <a:gd name="T26" fmla="*/ 0 w 125"/>
                <a:gd name="T27" fmla="*/ 0 h 137"/>
                <a:gd name="T28" fmla="*/ 0 w 125"/>
                <a:gd name="T29" fmla="*/ 0 h 137"/>
                <a:gd name="T30" fmla="*/ 0 w 125"/>
                <a:gd name="T31" fmla="*/ 0 h 137"/>
                <a:gd name="T32" fmla="*/ 0 w 125"/>
                <a:gd name="T33" fmla="*/ 0 h 137"/>
                <a:gd name="T34" fmla="*/ 0 w 125"/>
                <a:gd name="T35" fmla="*/ 0 h 137"/>
                <a:gd name="T36" fmla="*/ 0 w 125"/>
                <a:gd name="T37" fmla="*/ 0 h 137"/>
                <a:gd name="T38" fmla="*/ 0 w 125"/>
                <a:gd name="T39" fmla="*/ 0 h 137"/>
                <a:gd name="T40" fmla="*/ 0 w 125"/>
                <a:gd name="T41" fmla="*/ 0 h 137"/>
                <a:gd name="T42" fmla="*/ 0 w 125"/>
                <a:gd name="T43" fmla="*/ 0 h 137"/>
                <a:gd name="T44" fmla="*/ 0 w 125"/>
                <a:gd name="T45" fmla="*/ 0 h 137"/>
                <a:gd name="T46" fmla="*/ 0 w 125"/>
                <a:gd name="T47" fmla="*/ 0 h 137"/>
                <a:gd name="T48" fmla="*/ 0 w 125"/>
                <a:gd name="T49" fmla="*/ 0 h 137"/>
                <a:gd name="T50" fmla="*/ 0 w 125"/>
                <a:gd name="T51" fmla="*/ 0 h 137"/>
                <a:gd name="T52" fmla="*/ 0 w 125"/>
                <a:gd name="T53" fmla="*/ 0 h 137"/>
                <a:gd name="T54" fmla="*/ 0 w 125"/>
                <a:gd name="T55" fmla="*/ 0 h 137"/>
                <a:gd name="T56" fmla="*/ 0 w 125"/>
                <a:gd name="T57" fmla="*/ 0 h 137"/>
                <a:gd name="T58" fmla="*/ 0 w 125"/>
                <a:gd name="T59" fmla="*/ 0 h 137"/>
                <a:gd name="T60" fmla="*/ 0 w 125"/>
                <a:gd name="T61" fmla="*/ 0 h 137"/>
                <a:gd name="T62" fmla="*/ 0 w 125"/>
                <a:gd name="T63" fmla="*/ 0 h 137"/>
                <a:gd name="T64" fmla="*/ 0 w 125"/>
                <a:gd name="T65" fmla="*/ 0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5"/>
                <a:gd name="T100" fmla="*/ 0 h 137"/>
                <a:gd name="T101" fmla="*/ 125 w 125"/>
                <a:gd name="T102" fmla="*/ 137 h 1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5" h="137">
                  <a:moveTo>
                    <a:pt x="63" y="0"/>
                  </a:moveTo>
                  <a:lnTo>
                    <a:pt x="75" y="1"/>
                  </a:lnTo>
                  <a:lnTo>
                    <a:pt x="86" y="6"/>
                  </a:lnTo>
                  <a:lnTo>
                    <a:pt x="98" y="12"/>
                  </a:lnTo>
                  <a:lnTo>
                    <a:pt x="107" y="21"/>
                  </a:lnTo>
                  <a:lnTo>
                    <a:pt x="115" y="31"/>
                  </a:lnTo>
                  <a:lnTo>
                    <a:pt x="120" y="42"/>
                  </a:lnTo>
                  <a:lnTo>
                    <a:pt x="124" y="55"/>
                  </a:lnTo>
                  <a:lnTo>
                    <a:pt x="125" y="68"/>
                  </a:lnTo>
                  <a:lnTo>
                    <a:pt x="124" y="82"/>
                  </a:lnTo>
                  <a:lnTo>
                    <a:pt x="120" y="95"/>
                  </a:lnTo>
                  <a:lnTo>
                    <a:pt x="115" y="106"/>
                  </a:lnTo>
                  <a:lnTo>
                    <a:pt x="107" y="117"/>
                  </a:lnTo>
                  <a:lnTo>
                    <a:pt x="98" y="126"/>
                  </a:lnTo>
                  <a:lnTo>
                    <a:pt x="86" y="131"/>
                  </a:lnTo>
                  <a:lnTo>
                    <a:pt x="75" y="136"/>
                  </a:lnTo>
                  <a:lnTo>
                    <a:pt x="63" y="137"/>
                  </a:lnTo>
                  <a:lnTo>
                    <a:pt x="50" y="136"/>
                  </a:lnTo>
                  <a:lnTo>
                    <a:pt x="39" y="131"/>
                  </a:lnTo>
                  <a:lnTo>
                    <a:pt x="28" y="126"/>
                  </a:lnTo>
                  <a:lnTo>
                    <a:pt x="19" y="117"/>
                  </a:lnTo>
                  <a:lnTo>
                    <a:pt x="11" y="106"/>
                  </a:lnTo>
                  <a:lnTo>
                    <a:pt x="5" y="95"/>
                  </a:lnTo>
                  <a:lnTo>
                    <a:pt x="2" y="82"/>
                  </a:lnTo>
                  <a:lnTo>
                    <a:pt x="0" y="68"/>
                  </a:lnTo>
                  <a:lnTo>
                    <a:pt x="2" y="55"/>
                  </a:lnTo>
                  <a:lnTo>
                    <a:pt x="5" y="42"/>
                  </a:lnTo>
                  <a:lnTo>
                    <a:pt x="11" y="31"/>
                  </a:lnTo>
                  <a:lnTo>
                    <a:pt x="19" y="21"/>
                  </a:lnTo>
                  <a:lnTo>
                    <a:pt x="28" y="12"/>
                  </a:lnTo>
                  <a:lnTo>
                    <a:pt x="39" y="6"/>
                  </a:lnTo>
                  <a:lnTo>
                    <a:pt x="50" y="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3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40" name="Freeform 283"/>
            <p:cNvSpPr>
              <a:spLocks/>
            </p:cNvSpPr>
            <p:nvPr/>
          </p:nvSpPr>
          <p:spPr bwMode="auto">
            <a:xfrm>
              <a:off x="4074" y="1320"/>
              <a:ext cx="38" cy="41"/>
            </a:xfrm>
            <a:custGeom>
              <a:avLst/>
              <a:gdLst>
                <a:gd name="T0" fmla="*/ 0 w 113"/>
                <a:gd name="T1" fmla="*/ 0 h 123"/>
                <a:gd name="T2" fmla="*/ 0 w 113"/>
                <a:gd name="T3" fmla="*/ 0 h 123"/>
                <a:gd name="T4" fmla="*/ 0 w 113"/>
                <a:gd name="T5" fmla="*/ 0 h 123"/>
                <a:gd name="T6" fmla="*/ 0 w 113"/>
                <a:gd name="T7" fmla="*/ 0 h 123"/>
                <a:gd name="T8" fmla="*/ 0 w 113"/>
                <a:gd name="T9" fmla="*/ 0 h 123"/>
                <a:gd name="T10" fmla="*/ 0 w 113"/>
                <a:gd name="T11" fmla="*/ 0 h 123"/>
                <a:gd name="T12" fmla="*/ 0 w 113"/>
                <a:gd name="T13" fmla="*/ 0 h 123"/>
                <a:gd name="T14" fmla="*/ 0 w 113"/>
                <a:gd name="T15" fmla="*/ 0 h 123"/>
                <a:gd name="T16" fmla="*/ 0 w 113"/>
                <a:gd name="T17" fmla="*/ 0 h 123"/>
                <a:gd name="T18" fmla="*/ 0 w 113"/>
                <a:gd name="T19" fmla="*/ 0 h 123"/>
                <a:gd name="T20" fmla="*/ 0 w 113"/>
                <a:gd name="T21" fmla="*/ 0 h 123"/>
                <a:gd name="T22" fmla="*/ 0 w 113"/>
                <a:gd name="T23" fmla="*/ 0 h 123"/>
                <a:gd name="T24" fmla="*/ 0 w 113"/>
                <a:gd name="T25" fmla="*/ 0 h 123"/>
                <a:gd name="T26" fmla="*/ 0 w 113"/>
                <a:gd name="T27" fmla="*/ 0 h 123"/>
                <a:gd name="T28" fmla="*/ 0 w 113"/>
                <a:gd name="T29" fmla="*/ 0 h 123"/>
                <a:gd name="T30" fmla="*/ 0 w 113"/>
                <a:gd name="T31" fmla="*/ 0 h 123"/>
                <a:gd name="T32" fmla="*/ 0 w 113"/>
                <a:gd name="T33" fmla="*/ 0 h 123"/>
                <a:gd name="T34" fmla="*/ 0 w 113"/>
                <a:gd name="T35" fmla="*/ 0 h 123"/>
                <a:gd name="T36" fmla="*/ 0 w 113"/>
                <a:gd name="T37" fmla="*/ 0 h 123"/>
                <a:gd name="T38" fmla="*/ 0 w 113"/>
                <a:gd name="T39" fmla="*/ 0 h 123"/>
                <a:gd name="T40" fmla="*/ 0 w 113"/>
                <a:gd name="T41" fmla="*/ 0 h 123"/>
                <a:gd name="T42" fmla="*/ 0 w 113"/>
                <a:gd name="T43" fmla="*/ 0 h 123"/>
                <a:gd name="T44" fmla="*/ 0 w 113"/>
                <a:gd name="T45" fmla="*/ 0 h 123"/>
                <a:gd name="T46" fmla="*/ 0 w 113"/>
                <a:gd name="T47" fmla="*/ 0 h 123"/>
                <a:gd name="T48" fmla="*/ 0 w 113"/>
                <a:gd name="T49" fmla="*/ 0 h 123"/>
                <a:gd name="T50" fmla="*/ 0 w 113"/>
                <a:gd name="T51" fmla="*/ 0 h 123"/>
                <a:gd name="T52" fmla="*/ 0 w 113"/>
                <a:gd name="T53" fmla="*/ 0 h 123"/>
                <a:gd name="T54" fmla="*/ 0 w 113"/>
                <a:gd name="T55" fmla="*/ 0 h 123"/>
                <a:gd name="T56" fmla="*/ 0 w 113"/>
                <a:gd name="T57" fmla="*/ 0 h 123"/>
                <a:gd name="T58" fmla="*/ 0 w 113"/>
                <a:gd name="T59" fmla="*/ 0 h 123"/>
                <a:gd name="T60" fmla="*/ 0 w 113"/>
                <a:gd name="T61" fmla="*/ 0 h 123"/>
                <a:gd name="T62" fmla="*/ 0 w 113"/>
                <a:gd name="T63" fmla="*/ 0 h 123"/>
                <a:gd name="T64" fmla="*/ 0 w 113"/>
                <a:gd name="T65" fmla="*/ 0 h 1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3"/>
                <a:gd name="T100" fmla="*/ 0 h 123"/>
                <a:gd name="T101" fmla="*/ 113 w 113"/>
                <a:gd name="T102" fmla="*/ 123 h 12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3" h="123">
                  <a:moveTo>
                    <a:pt x="56" y="0"/>
                  </a:moveTo>
                  <a:lnTo>
                    <a:pt x="68" y="1"/>
                  </a:lnTo>
                  <a:lnTo>
                    <a:pt x="79" y="4"/>
                  </a:lnTo>
                  <a:lnTo>
                    <a:pt x="88" y="10"/>
                  </a:lnTo>
                  <a:lnTo>
                    <a:pt x="97" y="18"/>
                  </a:lnTo>
                  <a:lnTo>
                    <a:pt x="104" y="27"/>
                  </a:lnTo>
                  <a:lnTo>
                    <a:pt x="108" y="37"/>
                  </a:lnTo>
                  <a:lnTo>
                    <a:pt x="112" y="48"/>
                  </a:lnTo>
                  <a:lnTo>
                    <a:pt x="113" y="61"/>
                  </a:lnTo>
                  <a:lnTo>
                    <a:pt x="112" y="73"/>
                  </a:lnTo>
                  <a:lnTo>
                    <a:pt x="108" y="85"/>
                  </a:lnTo>
                  <a:lnTo>
                    <a:pt x="104" y="96"/>
                  </a:lnTo>
                  <a:lnTo>
                    <a:pt x="97" y="105"/>
                  </a:lnTo>
                  <a:lnTo>
                    <a:pt x="88" y="113"/>
                  </a:lnTo>
                  <a:lnTo>
                    <a:pt x="79" y="118"/>
                  </a:lnTo>
                  <a:lnTo>
                    <a:pt x="68" y="122"/>
                  </a:lnTo>
                  <a:lnTo>
                    <a:pt x="56" y="123"/>
                  </a:lnTo>
                  <a:lnTo>
                    <a:pt x="45" y="122"/>
                  </a:lnTo>
                  <a:lnTo>
                    <a:pt x="35" y="118"/>
                  </a:lnTo>
                  <a:lnTo>
                    <a:pt x="25" y="113"/>
                  </a:lnTo>
                  <a:lnTo>
                    <a:pt x="17" y="105"/>
                  </a:lnTo>
                  <a:lnTo>
                    <a:pt x="10" y="96"/>
                  </a:lnTo>
                  <a:lnTo>
                    <a:pt x="4" y="85"/>
                  </a:lnTo>
                  <a:lnTo>
                    <a:pt x="1" y="73"/>
                  </a:lnTo>
                  <a:lnTo>
                    <a:pt x="0" y="61"/>
                  </a:lnTo>
                  <a:lnTo>
                    <a:pt x="1" y="48"/>
                  </a:lnTo>
                  <a:lnTo>
                    <a:pt x="4" y="37"/>
                  </a:lnTo>
                  <a:lnTo>
                    <a:pt x="10" y="27"/>
                  </a:lnTo>
                  <a:lnTo>
                    <a:pt x="17" y="18"/>
                  </a:lnTo>
                  <a:lnTo>
                    <a:pt x="25" y="10"/>
                  </a:lnTo>
                  <a:lnTo>
                    <a:pt x="35" y="4"/>
                  </a:lnTo>
                  <a:lnTo>
                    <a:pt x="45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89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41" name="Freeform 284"/>
            <p:cNvSpPr>
              <a:spLocks/>
            </p:cNvSpPr>
            <p:nvPr/>
          </p:nvSpPr>
          <p:spPr bwMode="auto">
            <a:xfrm>
              <a:off x="4075" y="1321"/>
              <a:ext cx="34" cy="36"/>
            </a:xfrm>
            <a:custGeom>
              <a:avLst/>
              <a:gdLst>
                <a:gd name="T0" fmla="*/ 0 w 101"/>
                <a:gd name="T1" fmla="*/ 0 h 109"/>
                <a:gd name="T2" fmla="*/ 0 w 101"/>
                <a:gd name="T3" fmla="*/ 0 h 109"/>
                <a:gd name="T4" fmla="*/ 0 w 101"/>
                <a:gd name="T5" fmla="*/ 0 h 109"/>
                <a:gd name="T6" fmla="*/ 0 w 101"/>
                <a:gd name="T7" fmla="*/ 0 h 109"/>
                <a:gd name="T8" fmla="*/ 0 w 101"/>
                <a:gd name="T9" fmla="*/ 0 h 109"/>
                <a:gd name="T10" fmla="*/ 0 w 101"/>
                <a:gd name="T11" fmla="*/ 0 h 109"/>
                <a:gd name="T12" fmla="*/ 0 w 101"/>
                <a:gd name="T13" fmla="*/ 0 h 109"/>
                <a:gd name="T14" fmla="*/ 0 w 101"/>
                <a:gd name="T15" fmla="*/ 0 h 109"/>
                <a:gd name="T16" fmla="*/ 0 w 101"/>
                <a:gd name="T17" fmla="*/ 0 h 109"/>
                <a:gd name="T18" fmla="*/ 0 w 101"/>
                <a:gd name="T19" fmla="*/ 0 h 109"/>
                <a:gd name="T20" fmla="*/ 0 w 101"/>
                <a:gd name="T21" fmla="*/ 0 h 109"/>
                <a:gd name="T22" fmla="*/ 0 w 101"/>
                <a:gd name="T23" fmla="*/ 0 h 109"/>
                <a:gd name="T24" fmla="*/ 0 w 101"/>
                <a:gd name="T25" fmla="*/ 0 h 109"/>
                <a:gd name="T26" fmla="*/ 0 w 101"/>
                <a:gd name="T27" fmla="*/ 0 h 109"/>
                <a:gd name="T28" fmla="*/ 0 w 101"/>
                <a:gd name="T29" fmla="*/ 0 h 109"/>
                <a:gd name="T30" fmla="*/ 0 w 101"/>
                <a:gd name="T31" fmla="*/ 0 h 109"/>
                <a:gd name="T32" fmla="*/ 0 w 101"/>
                <a:gd name="T33" fmla="*/ 0 h 109"/>
                <a:gd name="T34" fmla="*/ 0 w 101"/>
                <a:gd name="T35" fmla="*/ 0 h 109"/>
                <a:gd name="T36" fmla="*/ 0 w 101"/>
                <a:gd name="T37" fmla="*/ 0 h 109"/>
                <a:gd name="T38" fmla="*/ 0 w 101"/>
                <a:gd name="T39" fmla="*/ 0 h 109"/>
                <a:gd name="T40" fmla="*/ 0 w 101"/>
                <a:gd name="T41" fmla="*/ 0 h 109"/>
                <a:gd name="T42" fmla="*/ 0 w 101"/>
                <a:gd name="T43" fmla="*/ 0 h 109"/>
                <a:gd name="T44" fmla="*/ 0 w 101"/>
                <a:gd name="T45" fmla="*/ 0 h 109"/>
                <a:gd name="T46" fmla="*/ 0 w 101"/>
                <a:gd name="T47" fmla="*/ 0 h 109"/>
                <a:gd name="T48" fmla="*/ 0 w 101"/>
                <a:gd name="T49" fmla="*/ 0 h 109"/>
                <a:gd name="T50" fmla="*/ 0 w 101"/>
                <a:gd name="T51" fmla="*/ 0 h 109"/>
                <a:gd name="T52" fmla="*/ 0 w 101"/>
                <a:gd name="T53" fmla="*/ 0 h 109"/>
                <a:gd name="T54" fmla="*/ 0 w 101"/>
                <a:gd name="T55" fmla="*/ 0 h 109"/>
                <a:gd name="T56" fmla="*/ 0 w 101"/>
                <a:gd name="T57" fmla="*/ 0 h 109"/>
                <a:gd name="T58" fmla="*/ 0 w 101"/>
                <a:gd name="T59" fmla="*/ 0 h 109"/>
                <a:gd name="T60" fmla="*/ 0 w 101"/>
                <a:gd name="T61" fmla="*/ 0 h 109"/>
                <a:gd name="T62" fmla="*/ 0 w 101"/>
                <a:gd name="T63" fmla="*/ 0 h 109"/>
                <a:gd name="T64" fmla="*/ 0 w 101"/>
                <a:gd name="T65" fmla="*/ 0 h 10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1"/>
                <a:gd name="T100" fmla="*/ 0 h 109"/>
                <a:gd name="T101" fmla="*/ 101 w 101"/>
                <a:gd name="T102" fmla="*/ 109 h 10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1" h="109">
                  <a:moveTo>
                    <a:pt x="51" y="0"/>
                  </a:moveTo>
                  <a:lnTo>
                    <a:pt x="61" y="1"/>
                  </a:lnTo>
                  <a:lnTo>
                    <a:pt x="70" y="4"/>
                  </a:lnTo>
                  <a:lnTo>
                    <a:pt x="78" y="9"/>
                  </a:lnTo>
                  <a:lnTo>
                    <a:pt x="86" y="16"/>
                  </a:lnTo>
                  <a:lnTo>
                    <a:pt x="92" y="25"/>
                  </a:lnTo>
                  <a:lnTo>
                    <a:pt x="97" y="34"/>
                  </a:lnTo>
                  <a:lnTo>
                    <a:pt x="100" y="44"/>
                  </a:lnTo>
                  <a:lnTo>
                    <a:pt x="101" y="55"/>
                  </a:lnTo>
                  <a:lnTo>
                    <a:pt x="100" y="66"/>
                  </a:lnTo>
                  <a:lnTo>
                    <a:pt x="97" y="76"/>
                  </a:lnTo>
                  <a:lnTo>
                    <a:pt x="92" y="86"/>
                  </a:lnTo>
                  <a:lnTo>
                    <a:pt x="86" y="94"/>
                  </a:lnTo>
                  <a:lnTo>
                    <a:pt x="78" y="100"/>
                  </a:lnTo>
                  <a:lnTo>
                    <a:pt x="70" y="105"/>
                  </a:lnTo>
                  <a:lnTo>
                    <a:pt x="61" y="108"/>
                  </a:lnTo>
                  <a:lnTo>
                    <a:pt x="51" y="109"/>
                  </a:lnTo>
                  <a:lnTo>
                    <a:pt x="41" y="108"/>
                  </a:lnTo>
                  <a:lnTo>
                    <a:pt x="31" y="105"/>
                  </a:lnTo>
                  <a:lnTo>
                    <a:pt x="23" y="100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5" y="76"/>
                  </a:lnTo>
                  <a:lnTo>
                    <a:pt x="1" y="66"/>
                  </a:lnTo>
                  <a:lnTo>
                    <a:pt x="0" y="55"/>
                  </a:lnTo>
                  <a:lnTo>
                    <a:pt x="1" y="44"/>
                  </a:lnTo>
                  <a:lnTo>
                    <a:pt x="5" y="34"/>
                  </a:lnTo>
                  <a:lnTo>
                    <a:pt x="9" y="25"/>
                  </a:lnTo>
                  <a:lnTo>
                    <a:pt x="15" y="16"/>
                  </a:lnTo>
                  <a:lnTo>
                    <a:pt x="23" y="9"/>
                  </a:lnTo>
                  <a:lnTo>
                    <a:pt x="31" y="4"/>
                  </a:lnTo>
                  <a:lnTo>
                    <a:pt x="41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DDA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42" name="Freeform 285"/>
            <p:cNvSpPr>
              <a:spLocks/>
            </p:cNvSpPr>
            <p:nvPr/>
          </p:nvSpPr>
          <p:spPr bwMode="auto">
            <a:xfrm>
              <a:off x="4076" y="1322"/>
              <a:ext cx="30" cy="32"/>
            </a:xfrm>
            <a:custGeom>
              <a:avLst/>
              <a:gdLst>
                <a:gd name="T0" fmla="*/ 0 w 89"/>
                <a:gd name="T1" fmla="*/ 0 h 97"/>
                <a:gd name="T2" fmla="*/ 0 w 89"/>
                <a:gd name="T3" fmla="*/ 0 h 97"/>
                <a:gd name="T4" fmla="*/ 0 w 89"/>
                <a:gd name="T5" fmla="*/ 0 h 97"/>
                <a:gd name="T6" fmla="*/ 0 w 89"/>
                <a:gd name="T7" fmla="*/ 0 h 97"/>
                <a:gd name="T8" fmla="*/ 0 w 89"/>
                <a:gd name="T9" fmla="*/ 0 h 97"/>
                <a:gd name="T10" fmla="*/ 0 w 89"/>
                <a:gd name="T11" fmla="*/ 0 h 97"/>
                <a:gd name="T12" fmla="*/ 0 w 89"/>
                <a:gd name="T13" fmla="*/ 0 h 97"/>
                <a:gd name="T14" fmla="*/ 0 w 89"/>
                <a:gd name="T15" fmla="*/ 0 h 97"/>
                <a:gd name="T16" fmla="*/ 0 w 89"/>
                <a:gd name="T17" fmla="*/ 0 h 97"/>
                <a:gd name="T18" fmla="*/ 0 w 89"/>
                <a:gd name="T19" fmla="*/ 0 h 97"/>
                <a:gd name="T20" fmla="*/ 0 w 89"/>
                <a:gd name="T21" fmla="*/ 0 h 97"/>
                <a:gd name="T22" fmla="*/ 0 w 89"/>
                <a:gd name="T23" fmla="*/ 0 h 97"/>
                <a:gd name="T24" fmla="*/ 0 w 89"/>
                <a:gd name="T25" fmla="*/ 0 h 97"/>
                <a:gd name="T26" fmla="*/ 0 w 89"/>
                <a:gd name="T27" fmla="*/ 0 h 97"/>
                <a:gd name="T28" fmla="*/ 0 w 89"/>
                <a:gd name="T29" fmla="*/ 0 h 97"/>
                <a:gd name="T30" fmla="*/ 0 w 89"/>
                <a:gd name="T31" fmla="*/ 0 h 97"/>
                <a:gd name="T32" fmla="*/ 0 w 89"/>
                <a:gd name="T33" fmla="*/ 0 h 97"/>
                <a:gd name="T34" fmla="*/ 0 w 89"/>
                <a:gd name="T35" fmla="*/ 0 h 97"/>
                <a:gd name="T36" fmla="*/ 0 w 89"/>
                <a:gd name="T37" fmla="*/ 0 h 97"/>
                <a:gd name="T38" fmla="*/ 0 w 89"/>
                <a:gd name="T39" fmla="*/ 0 h 97"/>
                <a:gd name="T40" fmla="*/ 0 w 89"/>
                <a:gd name="T41" fmla="*/ 0 h 97"/>
                <a:gd name="T42" fmla="*/ 0 w 89"/>
                <a:gd name="T43" fmla="*/ 0 h 97"/>
                <a:gd name="T44" fmla="*/ 0 w 89"/>
                <a:gd name="T45" fmla="*/ 0 h 97"/>
                <a:gd name="T46" fmla="*/ 0 w 89"/>
                <a:gd name="T47" fmla="*/ 0 h 97"/>
                <a:gd name="T48" fmla="*/ 0 w 89"/>
                <a:gd name="T49" fmla="*/ 0 h 97"/>
                <a:gd name="T50" fmla="*/ 0 w 89"/>
                <a:gd name="T51" fmla="*/ 0 h 97"/>
                <a:gd name="T52" fmla="*/ 0 w 89"/>
                <a:gd name="T53" fmla="*/ 0 h 97"/>
                <a:gd name="T54" fmla="*/ 0 w 89"/>
                <a:gd name="T55" fmla="*/ 0 h 97"/>
                <a:gd name="T56" fmla="*/ 0 w 89"/>
                <a:gd name="T57" fmla="*/ 0 h 97"/>
                <a:gd name="T58" fmla="*/ 0 w 89"/>
                <a:gd name="T59" fmla="*/ 0 h 97"/>
                <a:gd name="T60" fmla="*/ 0 w 89"/>
                <a:gd name="T61" fmla="*/ 0 h 97"/>
                <a:gd name="T62" fmla="*/ 0 w 89"/>
                <a:gd name="T63" fmla="*/ 0 h 97"/>
                <a:gd name="T64" fmla="*/ 0 w 89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9"/>
                <a:gd name="T100" fmla="*/ 0 h 97"/>
                <a:gd name="T101" fmla="*/ 89 w 89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9" h="97">
                  <a:moveTo>
                    <a:pt x="45" y="0"/>
                  </a:moveTo>
                  <a:lnTo>
                    <a:pt x="54" y="1"/>
                  </a:lnTo>
                  <a:lnTo>
                    <a:pt x="62" y="3"/>
                  </a:lnTo>
                  <a:lnTo>
                    <a:pt x="69" y="8"/>
                  </a:lnTo>
                  <a:lnTo>
                    <a:pt x="75" y="14"/>
                  </a:lnTo>
                  <a:lnTo>
                    <a:pt x="81" y="22"/>
                  </a:lnTo>
                  <a:lnTo>
                    <a:pt x="85" y="29"/>
                  </a:lnTo>
                  <a:lnTo>
                    <a:pt x="88" y="39"/>
                  </a:lnTo>
                  <a:lnTo>
                    <a:pt x="89" y="49"/>
                  </a:lnTo>
                  <a:lnTo>
                    <a:pt x="88" y="58"/>
                  </a:lnTo>
                  <a:lnTo>
                    <a:pt x="85" y="67"/>
                  </a:lnTo>
                  <a:lnTo>
                    <a:pt x="81" y="76"/>
                  </a:lnTo>
                  <a:lnTo>
                    <a:pt x="75" y="83"/>
                  </a:lnTo>
                  <a:lnTo>
                    <a:pt x="69" y="88"/>
                  </a:lnTo>
                  <a:lnTo>
                    <a:pt x="62" y="94"/>
                  </a:lnTo>
                  <a:lnTo>
                    <a:pt x="54" y="96"/>
                  </a:lnTo>
                  <a:lnTo>
                    <a:pt x="45" y="97"/>
                  </a:lnTo>
                  <a:lnTo>
                    <a:pt x="36" y="96"/>
                  </a:lnTo>
                  <a:lnTo>
                    <a:pt x="28" y="94"/>
                  </a:lnTo>
                  <a:lnTo>
                    <a:pt x="20" y="88"/>
                  </a:lnTo>
                  <a:lnTo>
                    <a:pt x="13" y="83"/>
                  </a:lnTo>
                  <a:lnTo>
                    <a:pt x="8" y="76"/>
                  </a:lnTo>
                  <a:lnTo>
                    <a:pt x="4" y="67"/>
                  </a:lnTo>
                  <a:lnTo>
                    <a:pt x="2" y="58"/>
                  </a:lnTo>
                  <a:lnTo>
                    <a:pt x="0" y="49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8" y="22"/>
                  </a:lnTo>
                  <a:lnTo>
                    <a:pt x="13" y="14"/>
                  </a:lnTo>
                  <a:lnTo>
                    <a:pt x="20" y="8"/>
                  </a:lnTo>
                  <a:lnTo>
                    <a:pt x="28" y="3"/>
                  </a:lnTo>
                  <a:lnTo>
                    <a:pt x="36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E0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43" name="Freeform 286"/>
            <p:cNvSpPr>
              <a:spLocks/>
            </p:cNvSpPr>
            <p:nvPr/>
          </p:nvSpPr>
          <p:spPr bwMode="auto">
            <a:xfrm>
              <a:off x="4077" y="1322"/>
              <a:ext cx="26" cy="28"/>
            </a:xfrm>
            <a:custGeom>
              <a:avLst/>
              <a:gdLst>
                <a:gd name="T0" fmla="*/ 0 w 77"/>
                <a:gd name="T1" fmla="*/ 0 h 84"/>
                <a:gd name="T2" fmla="*/ 0 w 77"/>
                <a:gd name="T3" fmla="*/ 0 h 84"/>
                <a:gd name="T4" fmla="*/ 0 w 77"/>
                <a:gd name="T5" fmla="*/ 0 h 84"/>
                <a:gd name="T6" fmla="*/ 0 w 77"/>
                <a:gd name="T7" fmla="*/ 0 h 84"/>
                <a:gd name="T8" fmla="*/ 0 w 77"/>
                <a:gd name="T9" fmla="*/ 0 h 84"/>
                <a:gd name="T10" fmla="*/ 0 w 77"/>
                <a:gd name="T11" fmla="*/ 0 h 84"/>
                <a:gd name="T12" fmla="*/ 0 w 77"/>
                <a:gd name="T13" fmla="*/ 0 h 84"/>
                <a:gd name="T14" fmla="*/ 0 w 77"/>
                <a:gd name="T15" fmla="*/ 0 h 84"/>
                <a:gd name="T16" fmla="*/ 0 w 77"/>
                <a:gd name="T17" fmla="*/ 0 h 84"/>
                <a:gd name="T18" fmla="*/ 0 w 77"/>
                <a:gd name="T19" fmla="*/ 0 h 84"/>
                <a:gd name="T20" fmla="*/ 0 w 77"/>
                <a:gd name="T21" fmla="*/ 0 h 84"/>
                <a:gd name="T22" fmla="*/ 0 w 77"/>
                <a:gd name="T23" fmla="*/ 0 h 84"/>
                <a:gd name="T24" fmla="*/ 0 w 77"/>
                <a:gd name="T25" fmla="*/ 0 h 84"/>
                <a:gd name="T26" fmla="*/ 0 w 77"/>
                <a:gd name="T27" fmla="*/ 0 h 84"/>
                <a:gd name="T28" fmla="*/ 0 w 77"/>
                <a:gd name="T29" fmla="*/ 0 h 84"/>
                <a:gd name="T30" fmla="*/ 0 w 77"/>
                <a:gd name="T31" fmla="*/ 0 h 84"/>
                <a:gd name="T32" fmla="*/ 0 w 77"/>
                <a:gd name="T33" fmla="*/ 0 h 84"/>
                <a:gd name="T34" fmla="*/ 0 w 77"/>
                <a:gd name="T35" fmla="*/ 0 h 84"/>
                <a:gd name="T36" fmla="*/ 0 w 77"/>
                <a:gd name="T37" fmla="*/ 0 h 84"/>
                <a:gd name="T38" fmla="*/ 0 w 77"/>
                <a:gd name="T39" fmla="*/ 0 h 84"/>
                <a:gd name="T40" fmla="*/ 0 w 77"/>
                <a:gd name="T41" fmla="*/ 0 h 84"/>
                <a:gd name="T42" fmla="*/ 0 w 77"/>
                <a:gd name="T43" fmla="*/ 0 h 84"/>
                <a:gd name="T44" fmla="*/ 0 w 77"/>
                <a:gd name="T45" fmla="*/ 0 h 84"/>
                <a:gd name="T46" fmla="*/ 0 w 77"/>
                <a:gd name="T47" fmla="*/ 0 h 84"/>
                <a:gd name="T48" fmla="*/ 0 w 77"/>
                <a:gd name="T49" fmla="*/ 0 h 84"/>
                <a:gd name="T50" fmla="*/ 0 w 77"/>
                <a:gd name="T51" fmla="*/ 0 h 84"/>
                <a:gd name="T52" fmla="*/ 0 w 77"/>
                <a:gd name="T53" fmla="*/ 0 h 84"/>
                <a:gd name="T54" fmla="*/ 0 w 77"/>
                <a:gd name="T55" fmla="*/ 0 h 84"/>
                <a:gd name="T56" fmla="*/ 0 w 77"/>
                <a:gd name="T57" fmla="*/ 0 h 84"/>
                <a:gd name="T58" fmla="*/ 0 w 77"/>
                <a:gd name="T59" fmla="*/ 0 h 84"/>
                <a:gd name="T60" fmla="*/ 0 w 77"/>
                <a:gd name="T61" fmla="*/ 0 h 84"/>
                <a:gd name="T62" fmla="*/ 0 w 77"/>
                <a:gd name="T63" fmla="*/ 0 h 84"/>
                <a:gd name="T64" fmla="*/ 0 w 77"/>
                <a:gd name="T65" fmla="*/ 0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7"/>
                <a:gd name="T100" fmla="*/ 0 h 84"/>
                <a:gd name="T101" fmla="*/ 77 w 77"/>
                <a:gd name="T102" fmla="*/ 84 h 8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7" h="84">
                  <a:moveTo>
                    <a:pt x="38" y="0"/>
                  </a:moveTo>
                  <a:lnTo>
                    <a:pt x="46" y="1"/>
                  </a:lnTo>
                  <a:lnTo>
                    <a:pt x="53" y="4"/>
                  </a:lnTo>
                  <a:lnTo>
                    <a:pt x="60" y="7"/>
                  </a:lnTo>
                  <a:lnTo>
                    <a:pt x="65" y="13"/>
                  </a:lnTo>
                  <a:lnTo>
                    <a:pt x="70" y="18"/>
                  </a:lnTo>
                  <a:lnTo>
                    <a:pt x="73" y="25"/>
                  </a:lnTo>
                  <a:lnTo>
                    <a:pt x="75" y="33"/>
                  </a:lnTo>
                  <a:lnTo>
                    <a:pt x="77" y="42"/>
                  </a:lnTo>
                  <a:lnTo>
                    <a:pt x="75" y="50"/>
                  </a:lnTo>
                  <a:lnTo>
                    <a:pt x="73" y="58"/>
                  </a:lnTo>
                  <a:lnTo>
                    <a:pt x="70" y="65"/>
                  </a:lnTo>
                  <a:lnTo>
                    <a:pt x="65" y="72"/>
                  </a:lnTo>
                  <a:lnTo>
                    <a:pt x="60" y="77"/>
                  </a:lnTo>
                  <a:lnTo>
                    <a:pt x="53" y="81"/>
                  </a:lnTo>
                  <a:lnTo>
                    <a:pt x="46" y="83"/>
                  </a:lnTo>
                  <a:lnTo>
                    <a:pt x="38" y="84"/>
                  </a:lnTo>
                  <a:lnTo>
                    <a:pt x="30" y="83"/>
                  </a:lnTo>
                  <a:lnTo>
                    <a:pt x="23" y="81"/>
                  </a:lnTo>
                  <a:lnTo>
                    <a:pt x="17" y="77"/>
                  </a:lnTo>
                  <a:lnTo>
                    <a:pt x="11" y="72"/>
                  </a:lnTo>
                  <a:lnTo>
                    <a:pt x="7" y="65"/>
                  </a:lnTo>
                  <a:lnTo>
                    <a:pt x="3" y="58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1" y="33"/>
                  </a:lnTo>
                  <a:lnTo>
                    <a:pt x="3" y="25"/>
                  </a:lnTo>
                  <a:lnTo>
                    <a:pt x="7" y="18"/>
                  </a:lnTo>
                  <a:lnTo>
                    <a:pt x="11" y="13"/>
                  </a:lnTo>
                  <a:lnTo>
                    <a:pt x="17" y="7"/>
                  </a:lnTo>
                  <a:lnTo>
                    <a:pt x="23" y="4"/>
                  </a:lnTo>
                  <a:lnTo>
                    <a:pt x="30" y="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E5A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44" name="Freeform 287"/>
            <p:cNvSpPr>
              <a:spLocks/>
            </p:cNvSpPr>
            <p:nvPr/>
          </p:nvSpPr>
          <p:spPr bwMode="auto">
            <a:xfrm>
              <a:off x="4078" y="1323"/>
              <a:ext cx="22" cy="24"/>
            </a:xfrm>
            <a:custGeom>
              <a:avLst/>
              <a:gdLst>
                <a:gd name="T0" fmla="*/ 0 w 65"/>
                <a:gd name="T1" fmla="*/ 0 h 70"/>
                <a:gd name="T2" fmla="*/ 0 w 65"/>
                <a:gd name="T3" fmla="*/ 0 h 70"/>
                <a:gd name="T4" fmla="*/ 0 w 65"/>
                <a:gd name="T5" fmla="*/ 0 h 70"/>
                <a:gd name="T6" fmla="*/ 0 w 65"/>
                <a:gd name="T7" fmla="*/ 0 h 70"/>
                <a:gd name="T8" fmla="*/ 0 w 65"/>
                <a:gd name="T9" fmla="*/ 0 h 70"/>
                <a:gd name="T10" fmla="*/ 0 w 65"/>
                <a:gd name="T11" fmla="*/ 0 h 70"/>
                <a:gd name="T12" fmla="*/ 0 w 65"/>
                <a:gd name="T13" fmla="*/ 0 h 70"/>
                <a:gd name="T14" fmla="*/ 0 w 65"/>
                <a:gd name="T15" fmla="*/ 0 h 70"/>
                <a:gd name="T16" fmla="*/ 0 w 65"/>
                <a:gd name="T17" fmla="*/ 0 h 70"/>
                <a:gd name="T18" fmla="*/ 0 w 65"/>
                <a:gd name="T19" fmla="*/ 0 h 70"/>
                <a:gd name="T20" fmla="*/ 0 w 65"/>
                <a:gd name="T21" fmla="*/ 0 h 70"/>
                <a:gd name="T22" fmla="*/ 0 w 65"/>
                <a:gd name="T23" fmla="*/ 0 h 70"/>
                <a:gd name="T24" fmla="*/ 0 w 65"/>
                <a:gd name="T25" fmla="*/ 0 h 70"/>
                <a:gd name="T26" fmla="*/ 0 w 65"/>
                <a:gd name="T27" fmla="*/ 0 h 70"/>
                <a:gd name="T28" fmla="*/ 0 w 65"/>
                <a:gd name="T29" fmla="*/ 0 h 70"/>
                <a:gd name="T30" fmla="*/ 0 w 65"/>
                <a:gd name="T31" fmla="*/ 0 h 70"/>
                <a:gd name="T32" fmla="*/ 0 w 65"/>
                <a:gd name="T33" fmla="*/ 0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70"/>
                <a:gd name="T53" fmla="*/ 65 w 65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70">
                  <a:moveTo>
                    <a:pt x="32" y="0"/>
                  </a:moveTo>
                  <a:lnTo>
                    <a:pt x="44" y="2"/>
                  </a:lnTo>
                  <a:lnTo>
                    <a:pt x="56" y="10"/>
                  </a:lnTo>
                  <a:lnTo>
                    <a:pt x="62" y="21"/>
                  </a:lnTo>
                  <a:lnTo>
                    <a:pt x="65" y="35"/>
                  </a:lnTo>
                  <a:lnTo>
                    <a:pt x="62" y="48"/>
                  </a:lnTo>
                  <a:lnTo>
                    <a:pt x="56" y="59"/>
                  </a:lnTo>
                  <a:lnTo>
                    <a:pt x="44" y="67"/>
                  </a:lnTo>
                  <a:lnTo>
                    <a:pt x="32" y="70"/>
                  </a:lnTo>
                  <a:lnTo>
                    <a:pt x="19" y="67"/>
                  </a:lnTo>
                  <a:lnTo>
                    <a:pt x="9" y="59"/>
                  </a:lnTo>
                  <a:lnTo>
                    <a:pt x="2" y="48"/>
                  </a:lnTo>
                  <a:lnTo>
                    <a:pt x="0" y="35"/>
                  </a:lnTo>
                  <a:lnTo>
                    <a:pt x="2" y="21"/>
                  </a:lnTo>
                  <a:lnTo>
                    <a:pt x="9" y="10"/>
                  </a:lnTo>
                  <a:lnTo>
                    <a:pt x="19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EA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45" name="Freeform 288"/>
            <p:cNvSpPr>
              <a:spLocks/>
            </p:cNvSpPr>
            <p:nvPr/>
          </p:nvSpPr>
          <p:spPr bwMode="auto">
            <a:xfrm>
              <a:off x="4072" y="1404"/>
              <a:ext cx="26" cy="28"/>
            </a:xfrm>
            <a:custGeom>
              <a:avLst/>
              <a:gdLst>
                <a:gd name="T0" fmla="*/ 0 w 78"/>
                <a:gd name="T1" fmla="*/ 0 h 85"/>
                <a:gd name="T2" fmla="*/ 0 w 78"/>
                <a:gd name="T3" fmla="*/ 0 h 85"/>
                <a:gd name="T4" fmla="*/ 0 w 78"/>
                <a:gd name="T5" fmla="*/ 0 h 85"/>
                <a:gd name="T6" fmla="*/ 0 w 78"/>
                <a:gd name="T7" fmla="*/ 0 h 85"/>
                <a:gd name="T8" fmla="*/ 0 w 78"/>
                <a:gd name="T9" fmla="*/ 0 h 85"/>
                <a:gd name="T10" fmla="*/ 0 w 78"/>
                <a:gd name="T11" fmla="*/ 0 h 85"/>
                <a:gd name="T12" fmla="*/ 0 w 78"/>
                <a:gd name="T13" fmla="*/ 0 h 85"/>
                <a:gd name="T14" fmla="*/ 0 w 78"/>
                <a:gd name="T15" fmla="*/ 0 h 85"/>
                <a:gd name="T16" fmla="*/ 0 w 78"/>
                <a:gd name="T17" fmla="*/ 0 h 85"/>
                <a:gd name="T18" fmla="*/ 0 w 78"/>
                <a:gd name="T19" fmla="*/ 0 h 85"/>
                <a:gd name="T20" fmla="*/ 0 w 78"/>
                <a:gd name="T21" fmla="*/ 0 h 85"/>
                <a:gd name="T22" fmla="*/ 0 w 78"/>
                <a:gd name="T23" fmla="*/ 0 h 85"/>
                <a:gd name="T24" fmla="*/ 0 w 78"/>
                <a:gd name="T25" fmla="*/ 0 h 85"/>
                <a:gd name="T26" fmla="*/ 0 w 78"/>
                <a:gd name="T27" fmla="*/ 0 h 85"/>
                <a:gd name="T28" fmla="*/ 0 w 78"/>
                <a:gd name="T29" fmla="*/ 0 h 85"/>
                <a:gd name="T30" fmla="*/ 0 w 78"/>
                <a:gd name="T31" fmla="*/ 0 h 85"/>
                <a:gd name="T32" fmla="*/ 0 w 78"/>
                <a:gd name="T33" fmla="*/ 0 h 85"/>
                <a:gd name="T34" fmla="*/ 0 w 78"/>
                <a:gd name="T35" fmla="*/ 0 h 85"/>
                <a:gd name="T36" fmla="*/ 0 w 78"/>
                <a:gd name="T37" fmla="*/ 0 h 85"/>
                <a:gd name="T38" fmla="*/ 0 w 78"/>
                <a:gd name="T39" fmla="*/ 0 h 85"/>
                <a:gd name="T40" fmla="*/ 0 w 78"/>
                <a:gd name="T41" fmla="*/ 0 h 85"/>
                <a:gd name="T42" fmla="*/ 0 w 78"/>
                <a:gd name="T43" fmla="*/ 0 h 85"/>
                <a:gd name="T44" fmla="*/ 0 w 78"/>
                <a:gd name="T45" fmla="*/ 0 h 85"/>
                <a:gd name="T46" fmla="*/ 0 w 78"/>
                <a:gd name="T47" fmla="*/ 0 h 85"/>
                <a:gd name="T48" fmla="*/ 0 w 78"/>
                <a:gd name="T49" fmla="*/ 0 h 85"/>
                <a:gd name="T50" fmla="*/ 0 w 78"/>
                <a:gd name="T51" fmla="*/ 0 h 85"/>
                <a:gd name="T52" fmla="*/ 0 w 78"/>
                <a:gd name="T53" fmla="*/ 0 h 85"/>
                <a:gd name="T54" fmla="*/ 0 w 78"/>
                <a:gd name="T55" fmla="*/ 0 h 85"/>
                <a:gd name="T56" fmla="*/ 0 w 78"/>
                <a:gd name="T57" fmla="*/ 0 h 85"/>
                <a:gd name="T58" fmla="*/ 0 w 78"/>
                <a:gd name="T59" fmla="*/ 0 h 85"/>
                <a:gd name="T60" fmla="*/ 0 w 78"/>
                <a:gd name="T61" fmla="*/ 0 h 85"/>
                <a:gd name="T62" fmla="*/ 0 w 78"/>
                <a:gd name="T63" fmla="*/ 0 h 85"/>
                <a:gd name="T64" fmla="*/ 0 w 78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8"/>
                <a:gd name="T100" fmla="*/ 0 h 85"/>
                <a:gd name="T101" fmla="*/ 78 w 78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8" h="85">
                  <a:moveTo>
                    <a:pt x="39" y="0"/>
                  </a:moveTo>
                  <a:lnTo>
                    <a:pt x="47" y="2"/>
                  </a:lnTo>
                  <a:lnTo>
                    <a:pt x="54" y="4"/>
                  </a:lnTo>
                  <a:lnTo>
                    <a:pt x="61" y="7"/>
                  </a:lnTo>
                  <a:lnTo>
                    <a:pt x="67" y="13"/>
                  </a:lnTo>
                  <a:lnTo>
                    <a:pt x="71" y="20"/>
                  </a:lnTo>
                  <a:lnTo>
                    <a:pt x="75" y="26"/>
                  </a:lnTo>
                  <a:lnTo>
                    <a:pt x="77" y="34"/>
                  </a:lnTo>
                  <a:lnTo>
                    <a:pt x="78" y="43"/>
                  </a:lnTo>
                  <a:lnTo>
                    <a:pt x="77" y="51"/>
                  </a:lnTo>
                  <a:lnTo>
                    <a:pt x="75" y="59"/>
                  </a:lnTo>
                  <a:lnTo>
                    <a:pt x="71" y="66"/>
                  </a:lnTo>
                  <a:lnTo>
                    <a:pt x="67" y="73"/>
                  </a:lnTo>
                  <a:lnTo>
                    <a:pt x="61" y="78"/>
                  </a:lnTo>
                  <a:lnTo>
                    <a:pt x="54" y="82"/>
                  </a:lnTo>
                  <a:lnTo>
                    <a:pt x="47" y="84"/>
                  </a:lnTo>
                  <a:lnTo>
                    <a:pt x="39" y="85"/>
                  </a:lnTo>
                  <a:lnTo>
                    <a:pt x="32" y="84"/>
                  </a:lnTo>
                  <a:lnTo>
                    <a:pt x="25" y="82"/>
                  </a:lnTo>
                  <a:lnTo>
                    <a:pt x="18" y="78"/>
                  </a:lnTo>
                  <a:lnTo>
                    <a:pt x="11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1" y="51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3" y="26"/>
                  </a:lnTo>
                  <a:lnTo>
                    <a:pt x="7" y="20"/>
                  </a:lnTo>
                  <a:lnTo>
                    <a:pt x="11" y="13"/>
                  </a:lnTo>
                  <a:lnTo>
                    <a:pt x="18" y="7"/>
                  </a:lnTo>
                  <a:lnTo>
                    <a:pt x="25" y="4"/>
                  </a:lnTo>
                  <a:lnTo>
                    <a:pt x="32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B76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46" name="Freeform 289"/>
            <p:cNvSpPr>
              <a:spLocks/>
            </p:cNvSpPr>
            <p:nvPr/>
          </p:nvSpPr>
          <p:spPr bwMode="auto">
            <a:xfrm>
              <a:off x="4072" y="1404"/>
              <a:ext cx="25" cy="27"/>
            </a:xfrm>
            <a:custGeom>
              <a:avLst/>
              <a:gdLst>
                <a:gd name="T0" fmla="*/ 0 w 74"/>
                <a:gd name="T1" fmla="*/ 0 h 82"/>
                <a:gd name="T2" fmla="*/ 0 w 74"/>
                <a:gd name="T3" fmla="*/ 0 h 82"/>
                <a:gd name="T4" fmla="*/ 0 w 74"/>
                <a:gd name="T5" fmla="*/ 0 h 82"/>
                <a:gd name="T6" fmla="*/ 0 w 74"/>
                <a:gd name="T7" fmla="*/ 0 h 82"/>
                <a:gd name="T8" fmla="*/ 0 w 74"/>
                <a:gd name="T9" fmla="*/ 0 h 82"/>
                <a:gd name="T10" fmla="*/ 0 w 74"/>
                <a:gd name="T11" fmla="*/ 0 h 82"/>
                <a:gd name="T12" fmla="*/ 0 w 74"/>
                <a:gd name="T13" fmla="*/ 0 h 82"/>
                <a:gd name="T14" fmla="*/ 0 w 74"/>
                <a:gd name="T15" fmla="*/ 0 h 82"/>
                <a:gd name="T16" fmla="*/ 0 w 74"/>
                <a:gd name="T17" fmla="*/ 0 h 82"/>
                <a:gd name="T18" fmla="*/ 0 w 74"/>
                <a:gd name="T19" fmla="*/ 0 h 82"/>
                <a:gd name="T20" fmla="*/ 0 w 74"/>
                <a:gd name="T21" fmla="*/ 0 h 82"/>
                <a:gd name="T22" fmla="*/ 0 w 74"/>
                <a:gd name="T23" fmla="*/ 0 h 82"/>
                <a:gd name="T24" fmla="*/ 0 w 74"/>
                <a:gd name="T25" fmla="*/ 0 h 82"/>
                <a:gd name="T26" fmla="*/ 0 w 74"/>
                <a:gd name="T27" fmla="*/ 0 h 82"/>
                <a:gd name="T28" fmla="*/ 0 w 74"/>
                <a:gd name="T29" fmla="*/ 0 h 82"/>
                <a:gd name="T30" fmla="*/ 0 w 74"/>
                <a:gd name="T31" fmla="*/ 0 h 82"/>
                <a:gd name="T32" fmla="*/ 0 w 74"/>
                <a:gd name="T33" fmla="*/ 0 h 82"/>
                <a:gd name="T34" fmla="*/ 0 w 74"/>
                <a:gd name="T35" fmla="*/ 0 h 82"/>
                <a:gd name="T36" fmla="*/ 0 w 74"/>
                <a:gd name="T37" fmla="*/ 0 h 82"/>
                <a:gd name="T38" fmla="*/ 0 w 74"/>
                <a:gd name="T39" fmla="*/ 0 h 82"/>
                <a:gd name="T40" fmla="*/ 0 w 74"/>
                <a:gd name="T41" fmla="*/ 0 h 82"/>
                <a:gd name="T42" fmla="*/ 0 w 74"/>
                <a:gd name="T43" fmla="*/ 0 h 82"/>
                <a:gd name="T44" fmla="*/ 0 w 74"/>
                <a:gd name="T45" fmla="*/ 0 h 82"/>
                <a:gd name="T46" fmla="*/ 0 w 74"/>
                <a:gd name="T47" fmla="*/ 0 h 82"/>
                <a:gd name="T48" fmla="*/ 0 w 74"/>
                <a:gd name="T49" fmla="*/ 0 h 82"/>
                <a:gd name="T50" fmla="*/ 0 w 74"/>
                <a:gd name="T51" fmla="*/ 0 h 82"/>
                <a:gd name="T52" fmla="*/ 0 w 74"/>
                <a:gd name="T53" fmla="*/ 0 h 82"/>
                <a:gd name="T54" fmla="*/ 0 w 74"/>
                <a:gd name="T55" fmla="*/ 0 h 82"/>
                <a:gd name="T56" fmla="*/ 0 w 74"/>
                <a:gd name="T57" fmla="*/ 0 h 82"/>
                <a:gd name="T58" fmla="*/ 0 w 74"/>
                <a:gd name="T59" fmla="*/ 0 h 82"/>
                <a:gd name="T60" fmla="*/ 0 w 74"/>
                <a:gd name="T61" fmla="*/ 0 h 82"/>
                <a:gd name="T62" fmla="*/ 0 w 74"/>
                <a:gd name="T63" fmla="*/ 0 h 82"/>
                <a:gd name="T64" fmla="*/ 0 w 7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4"/>
                <a:gd name="T100" fmla="*/ 0 h 82"/>
                <a:gd name="T101" fmla="*/ 74 w 7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4" h="82">
                  <a:moveTo>
                    <a:pt x="37" y="0"/>
                  </a:moveTo>
                  <a:lnTo>
                    <a:pt x="45" y="2"/>
                  </a:lnTo>
                  <a:lnTo>
                    <a:pt x="52" y="4"/>
                  </a:lnTo>
                  <a:lnTo>
                    <a:pt x="58" y="7"/>
                  </a:lnTo>
                  <a:lnTo>
                    <a:pt x="63" y="12"/>
                  </a:lnTo>
                  <a:lnTo>
                    <a:pt x="68" y="19"/>
                  </a:lnTo>
                  <a:lnTo>
                    <a:pt x="71" y="25"/>
                  </a:lnTo>
                  <a:lnTo>
                    <a:pt x="72" y="33"/>
                  </a:lnTo>
                  <a:lnTo>
                    <a:pt x="74" y="41"/>
                  </a:lnTo>
                  <a:lnTo>
                    <a:pt x="72" y="49"/>
                  </a:lnTo>
                  <a:lnTo>
                    <a:pt x="71" y="57"/>
                  </a:lnTo>
                  <a:lnTo>
                    <a:pt x="68" y="64"/>
                  </a:lnTo>
                  <a:lnTo>
                    <a:pt x="63" y="69"/>
                  </a:lnTo>
                  <a:lnTo>
                    <a:pt x="58" y="75"/>
                  </a:lnTo>
                  <a:lnTo>
                    <a:pt x="52" y="78"/>
                  </a:lnTo>
                  <a:lnTo>
                    <a:pt x="45" y="81"/>
                  </a:lnTo>
                  <a:lnTo>
                    <a:pt x="37" y="82"/>
                  </a:lnTo>
                  <a:lnTo>
                    <a:pt x="29" y="81"/>
                  </a:lnTo>
                  <a:lnTo>
                    <a:pt x="23" y="78"/>
                  </a:lnTo>
                  <a:lnTo>
                    <a:pt x="17" y="75"/>
                  </a:lnTo>
                  <a:lnTo>
                    <a:pt x="11" y="69"/>
                  </a:lnTo>
                  <a:lnTo>
                    <a:pt x="7" y="64"/>
                  </a:lnTo>
                  <a:lnTo>
                    <a:pt x="3" y="57"/>
                  </a:lnTo>
                  <a:lnTo>
                    <a:pt x="1" y="49"/>
                  </a:lnTo>
                  <a:lnTo>
                    <a:pt x="0" y="41"/>
                  </a:lnTo>
                  <a:lnTo>
                    <a:pt x="1" y="33"/>
                  </a:lnTo>
                  <a:lnTo>
                    <a:pt x="3" y="25"/>
                  </a:lnTo>
                  <a:lnTo>
                    <a:pt x="7" y="19"/>
                  </a:lnTo>
                  <a:lnTo>
                    <a:pt x="11" y="12"/>
                  </a:lnTo>
                  <a:lnTo>
                    <a:pt x="17" y="7"/>
                  </a:lnTo>
                  <a:lnTo>
                    <a:pt x="23" y="4"/>
                  </a:lnTo>
                  <a:lnTo>
                    <a:pt x="29" y="2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BC7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47" name="Freeform 290"/>
            <p:cNvSpPr>
              <a:spLocks/>
            </p:cNvSpPr>
            <p:nvPr/>
          </p:nvSpPr>
          <p:spPr bwMode="auto">
            <a:xfrm>
              <a:off x="4073" y="1405"/>
              <a:ext cx="23" cy="25"/>
            </a:xfrm>
            <a:custGeom>
              <a:avLst/>
              <a:gdLst>
                <a:gd name="T0" fmla="*/ 0 w 69"/>
                <a:gd name="T1" fmla="*/ 0 h 75"/>
                <a:gd name="T2" fmla="*/ 0 w 69"/>
                <a:gd name="T3" fmla="*/ 0 h 75"/>
                <a:gd name="T4" fmla="*/ 0 w 69"/>
                <a:gd name="T5" fmla="*/ 0 h 75"/>
                <a:gd name="T6" fmla="*/ 0 w 69"/>
                <a:gd name="T7" fmla="*/ 0 h 75"/>
                <a:gd name="T8" fmla="*/ 0 w 69"/>
                <a:gd name="T9" fmla="*/ 0 h 75"/>
                <a:gd name="T10" fmla="*/ 0 w 69"/>
                <a:gd name="T11" fmla="*/ 0 h 75"/>
                <a:gd name="T12" fmla="*/ 0 w 69"/>
                <a:gd name="T13" fmla="*/ 0 h 75"/>
                <a:gd name="T14" fmla="*/ 0 w 69"/>
                <a:gd name="T15" fmla="*/ 0 h 75"/>
                <a:gd name="T16" fmla="*/ 0 w 69"/>
                <a:gd name="T17" fmla="*/ 0 h 75"/>
                <a:gd name="T18" fmla="*/ 0 w 69"/>
                <a:gd name="T19" fmla="*/ 0 h 75"/>
                <a:gd name="T20" fmla="*/ 0 w 69"/>
                <a:gd name="T21" fmla="*/ 0 h 75"/>
                <a:gd name="T22" fmla="*/ 0 w 69"/>
                <a:gd name="T23" fmla="*/ 0 h 75"/>
                <a:gd name="T24" fmla="*/ 0 w 69"/>
                <a:gd name="T25" fmla="*/ 0 h 75"/>
                <a:gd name="T26" fmla="*/ 0 w 69"/>
                <a:gd name="T27" fmla="*/ 0 h 75"/>
                <a:gd name="T28" fmla="*/ 0 w 69"/>
                <a:gd name="T29" fmla="*/ 0 h 75"/>
                <a:gd name="T30" fmla="*/ 0 w 69"/>
                <a:gd name="T31" fmla="*/ 0 h 75"/>
                <a:gd name="T32" fmla="*/ 0 w 69"/>
                <a:gd name="T33" fmla="*/ 0 h 75"/>
                <a:gd name="T34" fmla="*/ 0 w 69"/>
                <a:gd name="T35" fmla="*/ 0 h 75"/>
                <a:gd name="T36" fmla="*/ 0 w 69"/>
                <a:gd name="T37" fmla="*/ 0 h 75"/>
                <a:gd name="T38" fmla="*/ 0 w 69"/>
                <a:gd name="T39" fmla="*/ 0 h 75"/>
                <a:gd name="T40" fmla="*/ 0 w 69"/>
                <a:gd name="T41" fmla="*/ 0 h 75"/>
                <a:gd name="T42" fmla="*/ 0 w 69"/>
                <a:gd name="T43" fmla="*/ 0 h 75"/>
                <a:gd name="T44" fmla="*/ 0 w 69"/>
                <a:gd name="T45" fmla="*/ 0 h 75"/>
                <a:gd name="T46" fmla="*/ 0 w 69"/>
                <a:gd name="T47" fmla="*/ 0 h 75"/>
                <a:gd name="T48" fmla="*/ 0 w 69"/>
                <a:gd name="T49" fmla="*/ 0 h 75"/>
                <a:gd name="T50" fmla="*/ 0 w 69"/>
                <a:gd name="T51" fmla="*/ 0 h 75"/>
                <a:gd name="T52" fmla="*/ 0 w 69"/>
                <a:gd name="T53" fmla="*/ 0 h 75"/>
                <a:gd name="T54" fmla="*/ 0 w 69"/>
                <a:gd name="T55" fmla="*/ 0 h 75"/>
                <a:gd name="T56" fmla="*/ 0 w 69"/>
                <a:gd name="T57" fmla="*/ 0 h 75"/>
                <a:gd name="T58" fmla="*/ 0 w 69"/>
                <a:gd name="T59" fmla="*/ 0 h 75"/>
                <a:gd name="T60" fmla="*/ 0 w 69"/>
                <a:gd name="T61" fmla="*/ 0 h 75"/>
                <a:gd name="T62" fmla="*/ 0 w 69"/>
                <a:gd name="T63" fmla="*/ 0 h 75"/>
                <a:gd name="T64" fmla="*/ 0 w 69"/>
                <a:gd name="T65" fmla="*/ 0 h 7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75"/>
                <a:gd name="T101" fmla="*/ 69 w 69"/>
                <a:gd name="T102" fmla="*/ 75 h 7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75">
                  <a:moveTo>
                    <a:pt x="35" y="0"/>
                  </a:moveTo>
                  <a:lnTo>
                    <a:pt x="42" y="1"/>
                  </a:lnTo>
                  <a:lnTo>
                    <a:pt x="48" y="3"/>
                  </a:lnTo>
                  <a:lnTo>
                    <a:pt x="54" y="6"/>
                  </a:lnTo>
                  <a:lnTo>
                    <a:pt x="59" y="11"/>
                  </a:lnTo>
                  <a:lnTo>
                    <a:pt x="63" y="17"/>
                  </a:lnTo>
                  <a:lnTo>
                    <a:pt x="67" y="22"/>
                  </a:lnTo>
                  <a:lnTo>
                    <a:pt x="68" y="29"/>
                  </a:lnTo>
                  <a:lnTo>
                    <a:pt x="69" y="37"/>
                  </a:lnTo>
                  <a:lnTo>
                    <a:pt x="68" y="45"/>
                  </a:lnTo>
                  <a:lnTo>
                    <a:pt x="67" y="52"/>
                  </a:lnTo>
                  <a:lnTo>
                    <a:pt x="63" y="58"/>
                  </a:lnTo>
                  <a:lnTo>
                    <a:pt x="59" y="64"/>
                  </a:lnTo>
                  <a:lnTo>
                    <a:pt x="54" y="68"/>
                  </a:lnTo>
                  <a:lnTo>
                    <a:pt x="48" y="72"/>
                  </a:lnTo>
                  <a:lnTo>
                    <a:pt x="42" y="74"/>
                  </a:lnTo>
                  <a:lnTo>
                    <a:pt x="35" y="75"/>
                  </a:lnTo>
                  <a:lnTo>
                    <a:pt x="28" y="74"/>
                  </a:lnTo>
                  <a:lnTo>
                    <a:pt x="22" y="72"/>
                  </a:lnTo>
                  <a:lnTo>
                    <a:pt x="16" y="68"/>
                  </a:lnTo>
                  <a:lnTo>
                    <a:pt x="10" y="64"/>
                  </a:lnTo>
                  <a:lnTo>
                    <a:pt x="6" y="58"/>
                  </a:lnTo>
                  <a:lnTo>
                    <a:pt x="2" y="52"/>
                  </a:lnTo>
                  <a:lnTo>
                    <a:pt x="1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2" y="22"/>
                  </a:lnTo>
                  <a:lnTo>
                    <a:pt x="6" y="17"/>
                  </a:lnTo>
                  <a:lnTo>
                    <a:pt x="10" y="11"/>
                  </a:lnTo>
                  <a:lnTo>
                    <a:pt x="16" y="6"/>
                  </a:lnTo>
                  <a:lnTo>
                    <a:pt x="22" y="3"/>
                  </a:lnTo>
                  <a:lnTo>
                    <a:pt x="28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17A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48" name="Freeform 291"/>
            <p:cNvSpPr>
              <a:spLocks/>
            </p:cNvSpPr>
            <p:nvPr/>
          </p:nvSpPr>
          <p:spPr bwMode="auto">
            <a:xfrm>
              <a:off x="4073" y="1405"/>
              <a:ext cx="22" cy="23"/>
            </a:xfrm>
            <a:custGeom>
              <a:avLst/>
              <a:gdLst>
                <a:gd name="T0" fmla="*/ 0 w 65"/>
                <a:gd name="T1" fmla="*/ 0 h 70"/>
                <a:gd name="T2" fmla="*/ 0 w 65"/>
                <a:gd name="T3" fmla="*/ 0 h 70"/>
                <a:gd name="T4" fmla="*/ 0 w 65"/>
                <a:gd name="T5" fmla="*/ 0 h 70"/>
                <a:gd name="T6" fmla="*/ 0 w 65"/>
                <a:gd name="T7" fmla="*/ 0 h 70"/>
                <a:gd name="T8" fmla="*/ 0 w 65"/>
                <a:gd name="T9" fmla="*/ 0 h 70"/>
                <a:gd name="T10" fmla="*/ 0 w 65"/>
                <a:gd name="T11" fmla="*/ 0 h 70"/>
                <a:gd name="T12" fmla="*/ 0 w 65"/>
                <a:gd name="T13" fmla="*/ 0 h 70"/>
                <a:gd name="T14" fmla="*/ 0 w 65"/>
                <a:gd name="T15" fmla="*/ 0 h 70"/>
                <a:gd name="T16" fmla="*/ 0 w 65"/>
                <a:gd name="T17" fmla="*/ 0 h 70"/>
                <a:gd name="T18" fmla="*/ 0 w 65"/>
                <a:gd name="T19" fmla="*/ 0 h 70"/>
                <a:gd name="T20" fmla="*/ 0 w 65"/>
                <a:gd name="T21" fmla="*/ 0 h 70"/>
                <a:gd name="T22" fmla="*/ 0 w 65"/>
                <a:gd name="T23" fmla="*/ 0 h 70"/>
                <a:gd name="T24" fmla="*/ 0 w 65"/>
                <a:gd name="T25" fmla="*/ 0 h 70"/>
                <a:gd name="T26" fmla="*/ 0 w 65"/>
                <a:gd name="T27" fmla="*/ 0 h 70"/>
                <a:gd name="T28" fmla="*/ 0 w 65"/>
                <a:gd name="T29" fmla="*/ 0 h 70"/>
                <a:gd name="T30" fmla="*/ 0 w 65"/>
                <a:gd name="T31" fmla="*/ 0 h 70"/>
                <a:gd name="T32" fmla="*/ 0 w 65"/>
                <a:gd name="T33" fmla="*/ 0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70"/>
                <a:gd name="T53" fmla="*/ 65 w 65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70">
                  <a:moveTo>
                    <a:pt x="33" y="0"/>
                  </a:moveTo>
                  <a:lnTo>
                    <a:pt x="46" y="2"/>
                  </a:lnTo>
                  <a:lnTo>
                    <a:pt x="56" y="10"/>
                  </a:lnTo>
                  <a:lnTo>
                    <a:pt x="62" y="21"/>
                  </a:lnTo>
                  <a:lnTo>
                    <a:pt x="65" y="35"/>
                  </a:lnTo>
                  <a:lnTo>
                    <a:pt x="62" y="48"/>
                  </a:lnTo>
                  <a:lnTo>
                    <a:pt x="56" y="60"/>
                  </a:lnTo>
                  <a:lnTo>
                    <a:pt x="46" y="67"/>
                  </a:lnTo>
                  <a:lnTo>
                    <a:pt x="33" y="70"/>
                  </a:lnTo>
                  <a:lnTo>
                    <a:pt x="21" y="67"/>
                  </a:lnTo>
                  <a:lnTo>
                    <a:pt x="10" y="60"/>
                  </a:lnTo>
                  <a:lnTo>
                    <a:pt x="3" y="48"/>
                  </a:lnTo>
                  <a:lnTo>
                    <a:pt x="0" y="35"/>
                  </a:lnTo>
                  <a:lnTo>
                    <a:pt x="3" y="21"/>
                  </a:lnTo>
                  <a:lnTo>
                    <a:pt x="10" y="10"/>
                  </a:lnTo>
                  <a:lnTo>
                    <a:pt x="21" y="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4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49" name="Freeform 292"/>
            <p:cNvSpPr>
              <a:spLocks/>
            </p:cNvSpPr>
            <p:nvPr/>
          </p:nvSpPr>
          <p:spPr bwMode="auto">
            <a:xfrm>
              <a:off x="4073" y="1405"/>
              <a:ext cx="20" cy="22"/>
            </a:xfrm>
            <a:custGeom>
              <a:avLst/>
              <a:gdLst>
                <a:gd name="T0" fmla="*/ 0 w 60"/>
                <a:gd name="T1" fmla="*/ 0 h 64"/>
                <a:gd name="T2" fmla="*/ 0 w 60"/>
                <a:gd name="T3" fmla="*/ 0 h 64"/>
                <a:gd name="T4" fmla="*/ 0 w 60"/>
                <a:gd name="T5" fmla="*/ 0 h 64"/>
                <a:gd name="T6" fmla="*/ 0 w 60"/>
                <a:gd name="T7" fmla="*/ 0 h 64"/>
                <a:gd name="T8" fmla="*/ 0 w 60"/>
                <a:gd name="T9" fmla="*/ 0 h 64"/>
                <a:gd name="T10" fmla="*/ 0 w 60"/>
                <a:gd name="T11" fmla="*/ 0 h 64"/>
                <a:gd name="T12" fmla="*/ 0 w 60"/>
                <a:gd name="T13" fmla="*/ 0 h 64"/>
                <a:gd name="T14" fmla="*/ 0 w 60"/>
                <a:gd name="T15" fmla="*/ 0 h 64"/>
                <a:gd name="T16" fmla="*/ 0 w 60"/>
                <a:gd name="T17" fmla="*/ 0 h 64"/>
                <a:gd name="T18" fmla="*/ 0 w 60"/>
                <a:gd name="T19" fmla="*/ 0 h 64"/>
                <a:gd name="T20" fmla="*/ 0 w 60"/>
                <a:gd name="T21" fmla="*/ 0 h 64"/>
                <a:gd name="T22" fmla="*/ 0 w 60"/>
                <a:gd name="T23" fmla="*/ 0 h 64"/>
                <a:gd name="T24" fmla="*/ 0 w 60"/>
                <a:gd name="T25" fmla="*/ 0 h 64"/>
                <a:gd name="T26" fmla="*/ 0 w 60"/>
                <a:gd name="T27" fmla="*/ 0 h 64"/>
                <a:gd name="T28" fmla="*/ 0 w 60"/>
                <a:gd name="T29" fmla="*/ 0 h 64"/>
                <a:gd name="T30" fmla="*/ 0 w 60"/>
                <a:gd name="T31" fmla="*/ 0 h 64"/>
                <a:gd name="T32" fmla="*/ 0 w 60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64"/>
                <a:gd name="T53" fmla="*/ 60 w 60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64">
                  <a:moveTo>
                    <a:pt x="30" y="0"/>
                  </a:moveTo>
                  <a:lnTo>
                    <a:pt x="42" y="2"/>
                  </a:lnTo>
                  <a:lnTo>
                    <a:pt x="51" y="9"/>
                  </a:lnTo>
                  <a:lnTo>
                    <a:pt x="58" y="19"/>
                  </a:lnTo>
                  <a:lnTo>
                    <a:pt x="60" y="31"/>
                  </a:lnTo>
                  <a:lnTo>
                    <a:pt x="58" y="44"/>
                  </a:lnTo>
                  <a:lnTo>
                    <a:pt x="51" y="54"/>
                  </a:lnTo>
                  <a:lnTo>
                    <a:pt x="42" y="62"/>
                  </a:lnTo>
                  <a:lnTo>
                    <a:pt x="30" y="64"/>
                  </a:lnTo>
                  <a:lnTo>
                    <a:pt x="19" y="62"/>
                  </a:lnTo>
                  <a:lnTo>
                    <a:pt x="9" y="54"/>
                  </a:lnTo>
                  <a:lnTo>
                    <a:pt x="3" y="44"/>
                  </a:lnTo>
                  <a:lnTo>
                    <a:pt x="0" y="31"/>
                  </a:lnTo>
                  <a:lnTo>
                    <a:pt x="3" y="19"/>
                  </a:lnTo>
                  <a:lnTo>
                    <a:pt x="9" y="9"/>
                  </a:lnTo>
                  <a:lnTo>
                    <a:pt x="19" y="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C98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50" name="Freeform 293"/>
            <p:cNvSpPr>
              <a:spLocks/>
            </p:cNvSpPr>
            <p:nvPr/>
          </p:nvSpPr>
          <p:spPr bwMode="auto">
            <a:xfrm>
              <a:off x="4074" y="1406"/>
              <a:ext cx="18" cy="19"/>
            </a:xfrm>
            <a:custGeom>
              <a:avLst/>
              <a:gdLst>
                <a:gd name="T0" fmla="*/ 0 w 54"/>
                <a:gd name="T1" fmla="*/ 0 h 59"/>
                <a:gd name="T2" fmla="*/ 0 w 54"/>
                <a:gd name="T3" fmla="*/ 0 h 59"/>
                <a:gd name="T4" fmla="*/ 0 w 54"/>
                <a:gd name="T5" fmla="*/ 0 h 59"/>
                <a:gd name="T6" fmla="*/ 0 w 54"/>
                <a:gd name="T7" fmla="*/ 0 h 59"/>
                <a:gd name="T8" fmla="*/ 0 w 54"/>
                <a:gd name="T9" fmla="*/ 0 h 59"/>
                <a:gd name="T10" fmla="*/ 0 w 54"/>
                <a:gd name="T11" fmla="*/ 0 h 59"/>
                <a:gd name="T12" fmla="*/ 0 w 54"/>
                <a:gd name="T13" fmla="*/ 0 h 59"/>
                <a:gd name="T14" fmla="*/ 0 w 54"/>
                <a:gd name="T15" fmla="*/ 0 h 59"/>
                <a:gd name="T16" fmla="*/ 0 w 54"/>
                <a:gd name="T17" fmla="*/ 0 h 59"/>
                <a:gd name="T18" fmla="*/ 0 w 54"/>
                <a:gd name="T19" fmla="*/ 0 h 59"/>
                <a:gd name="T20" fmla="*/ 0 w 54"/>
                <a:gd name="T21" fmla="*/ 0 h 59"/>
                <a:gd name="T22" fmla="*/ 0 w 54"/>
                <a:gd name="T23" fmla="*/ 0 h 59"/>
                <a:gd name="T24" fmla="*/ 0 w 54"/>
                <a:gd name="T25" fmla="*/ 0 h 59"/>
                <a:gd name="T26" fmla="*/ 0 w 54"/>
                <a:gd name="T27" fmla="*/ 0 h 59"/>
                <a:gd name="T28" fmla="*/ 0 w 54"/>
                <a:gd name="T29" fmla="*/ 0 h 59"/>
                <a:gd name="T30" fmla="*/ 0 w 54"/>
                <a:gd name="T31" fmla="*/ 0 h 59"/>
                <a:gd name="T32" fmla="*/ 0 w 54"/>
                <a:gd name="T33" fmla="*/ 0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59"/>
                <a:gd name="T53" fmla="*/ 54 w 54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59">
                  <a:moveTo>
                    <a:pt x="27" y="0"/>
                  </a:moveTo>
                  <a:lnTo>
                    <a:pt x="38" y="2"/>
                  </a:lnTo>
                  <a:lnTo>
                    <a:pt x="46" y="8"/>
                  </a:lnTo>
                  <a:lnTo>
                    <a:pt x="52" y="18"/>
                  </a:lnTo>
                  <a:lnTo>
                    <a:pt x="54" y="29"/>
                  </a:lnTo>
                  <a:lnTo>
                    <a:pt x="52" y="41"/>
                  </a:lnTo>
                  <a:lnTo>
                    <a:pt x="46" y="50"/>
                  </a:lnTo>
                  <a:lnTo>
                    <a:pt x="38" y="56"/>
                  </a:lnTo>
                  <a:lnTo>
                    <a:pt x="27" y="59"/>
                  </a:lnTo>
                  <a:lnTo>
                    <a:pt x="17" y="56"/>
                  </a:lnTo>
                  <a:lnTo>
                    <a:pt x="7" y="50"/>
                  </a:lnTo>
                  <a:lnTo>
                    <a:pt x="2" y="41"/>
                  </a:lnTo>
                  <a:lnTo>
                    <a:pt x="0" y="29"/>
                  </a:lnTo>
                  <a:lnTo>
                    <a:pt x="2" y="18"/>
                  </a:lnTo>
                  <a:lnTo>
                    <a:pt x="7" y="8"/>
                  </a:lnTo>
                  <a:lnTo>
                    <a:pt x="17" y="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E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51" name="Freeform 294"/>
            <p:cNvSpPr>
              <a:spLocks/>
            </p:cNvSpPr>
            <p:nvPr/>
          </p:nvSpPr>
          <p:spPr bwMode="auto">
            <a:xfrm>
              <a:off x="4074" y="1406"/>
              <a:ext cx="17" cy="18"/>
            </a:xfrm>
            <a:custGeom>
              <a:avLst/>
              <a:gdLst>
                <a:gd name="T0" fmla="*/ 0 w 49"/>
                <a:gd name="T1" fmla="*/ 0 h 54"/>
                <a:gd name="T2" fmla="*/ 0 w 49"/>
                <a:gd name="T3" fmla="*/ 0 h 54"/>
                <a:gd name="T4" fmla="*/ 0 w 49"/>
                <a:gd name="T5" fmla="*/ 0 h 54"/>
                <a:gd name="T6" fmla="*/ 0 w 49"/>
                <a:gd name="T7" fmla="*/ 0 h 54"/>
                <a:gd name="T8" fmla="*/ 0 w 49"/>
                <a:gd name="T9" fmla="*/ 0 h 54"/>
                <a:gd name="T10" fmla="*/ 0 w 49"/>
                <a:gd name="T11" fmla="*/ 0 h 54"/>
                <a:gd name="T12" fmla="*/ 0 w 49"/>
                <a:gd name="T13" fmla="*/ 0 h 54"/>
                <a:gd name="T14" fmla="*/ 0 w 49"/>
                <a:gd name="T15" fmla="*/ 0 h 54"/>
                <a:gd name="T16" fmla="*/ 0 w 49"/>
                <a:gd name="T17" fmla="*/ 0 h 54"/>
                <a:gd name="T18" fmla="*/ 0 w 49"/>
                <a:gd name="T19" fmla="*/ 0 h 54"/>
                <a:gd name="T20" fmla="*/ 0 w 49"/>
                <a:gd name="T21" fmla="*/ 0 h 54"/>
                <a:gd name="T22" fmla="*/ 0 w 49"/>
                <a:gd name="T23" fmla="*/ 0 h 54"/>
                <a:gd name="T24" fmla="*/ 0 w 49"/>
                <a:gd name="T25" fmla="*/ 0 h 54"/>
                <a:gd name="T26" fmla="*/ 0 w 49"/>
                <a:gd name="T27" fmla="*/ 0 h 54"/>
                <a:gd name="T28" fmla="*/ 0 w 49"/>
                <a:gd name="T29" fmla="*/ 0 h 54"/>
                <a:gd name="T30" fmla="*/ 0 w 49"/>
                <a:gd name="T31" fmla="*/ 0 h 54"/>
                <a:gd name="T32" fmla="*/ 0 w 49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54"/>
                <a:gd name="T53" fmla="*/ 49 w 49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54">
                  <a:moveTo>
                    <a:pt x="25" y="0"/>
                  </a:moveTo>
                  <a:lnTo>
                    <a:pt x="35" y="2"/>
                  </a:lnTo>
                  <a:lnTo>
                    <a:pt x="43" y="8"/>
                  </a:lnTo>
                  <a:lnTo>
                    <a:pt x="47" y="17"/>
                  </a:lnTo>
                  <a:lnTo>
                    <a:pt x="49" y="27"/>
                  </a:lnTo>
                  <a:lnTo>
                    <a:pt x="47" y="37"/>
                  </a:lnTo>
                  <a:lnTo>
                    <a:pt x="43" y="46"/>
                  </a:lnTo>
                  <a:lnTo>
                    <a:pt x="35" y="52"/>
                  </a:lnTo>
                  <a:lnTo>
                    <a:pt x="25" y="54"/>
                  </a:lnTo>
                  <a:lnTo>
                    <a:pt x="16" y="52"/>
                  </a:lnTo>
                  <a:lnTo>
                    <a:pt x="8" y="46"/>
                  </a:lnTo>
                  <a:lnTo>
                    <a:pt x="2" y="37"/>
                  </a:lnTo>
                  <a:lnTo>
                    <a:pt x="0" y="27"/>
                  </a:lnTo>
                  <a:lnTo>
                    <a:pt x="2" y="17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D3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52" name="Freeform 295"/>
            <p:cNvSpPr>
              <a:spLocks/>
            </p:cNvSpPr>
            <p:nvPr/>
          </p:nvSpPr>
          <p:spPr bwMode="auto">
            <a:xfrm>
              <a:off x="4075" y="1406"/>
              <a:ext cx="15" cy="16"/>
            </a:xfrm>
            <a:custGeom>
              <a:avLst/>
              <a:gdLst>
                <a:gd name="T0" fmla="*/ 0 w 45"/>
                <a:gd name="T1" fmla="*/ 0 h 49"/>
                <a:gd name="T2" fmla="*/ 0 w 45"/>
                <a:gd name="T3" fmla="*/ 0 h 49"/>
                <a:gd name="T4" fmla="*/ 0 w 45"/>
                <a:gd name="T5" fmla="*/ 0 h 49"/>
                <a:gd name="T6" fmla="*/ 0 w 45"/>
                <a:gd name="T7" fmla="*/ 0 h 49"/>
                <a:gd name="T8" fmla="*/ 0 w 45"/>
                <a:gd name="T9" fmla="*/ 0 h 49"/>
                <a:gd name="T10" fmla="*/ 0 w 45"/>
                <a:gd name="T11" fmla="*/ 0 h 49"/>
                <a:gd name="T12" fmla="*/ 0 w 45"/>
                <a:gd name="T13" fmla="*/ 0 h 49"/>
                <a:gd name="T14" fmla="*/ 0 w 45"/>
                <a:gd name="T15" fmla="*/ 0 h 49"/>
                <a:gd name="T16" fmla="*/ 0 w 45"/>
                <a:gd name="T17" fmla="*/ 0 h 49"/>
                <a:gd name="T18" fmla="*/ 0 w 45"/>
                <a:gd name="T19" fmla="*/ 0 h 49"/>
                <a:gd name="T20" fmla="*/ 0 w 45"/>
                <a:gd name="T21" fmla="*/ 0 h 49"/>
                <a:gd name="T22" fmla="*/ 0 w 45"/>
                <a:gd name="T23" fmla="*/ 0 h 49"/>
                <a:gd name="T24" fmla="*/ 0 w 45"/>
                <a:gd name="T25" fmla="*/ 0 h 49"/>
                <a:gd name="T26" fmla="*/ 0 w 45"/>
                <a:gd name="T27" fmla="*/ 0 h 49"/>
                <a:gd name="T28" fmla="*/ 0 w 45"/>
                <a:gd name="T29" fmla="*/ 0 h 49"/>
                <a:gd name="T30" fmla="*/ 0 w 45"/>
                <a:gd name="T31" fmla="*/ 0 h 49"/>
                <a:gd name="T32" fmla="*/ 0 w 45"/>
                <a:gd name="T33" fmla="*/ 0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9"/>
                <a:gd name="T53" fmla="*/ 45 w 45"/>
                <a:gd name="T54" fmla="*/ 49 h 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9">
                  <a:moveTo>
                    <a:pt x="22" y="0"/>
                  </a:moveTo>
                  <a:lnTo>
                    <a:pt x="31" y="2"/>
                  </a:lnTo>
                  <a:lnTo>
                    <a:pt x="38" y="7"/>
                  </a:lnTo>
                  <a:lnTo>
                    <a:pt x="43" y="15"/>
                  </a:lnTo>
                  <a:lnTo>
                    <a:pt x="45" y="25"/>
                  </a:lnTo>
                  <a:lnTo>
                    <a:pt x="43" y="34"/>
                  </a:lnTo>
                  <a:lnTo>
                    <a:pt x="38" y="42"/>
                  </a:lnTo>
                  <a:lnTo>
                    <a:pt x="31" y="46"/>
                  </a:lnTo>
                  <a:lnTo>
                    <a:pt x="22" y="49"/>
                  </a:lnTo>
                  <a:lnTo>
                    <a:pt x="13" y="46"/>
                  </a:lnTo>
                  <a:lnTo>
                    <a:pt x="7" y="42"/>
                  </a:lnTo>
                  <a:lnTo>
                    <a:pt x="2" y="34"/>
                  </a:lnTo>
                  <a:lnTo>
                    <a:pt x="0" y="25"/>
                  </a:lnTo>
                  <a:lnTo>
                    <a:pt x="2" y="15"/>
                  </a:lnTo>
                  <a:lnTo>
                    <a:pt x="7" y="7"/>
                  </a:lnTo>
                  <a:lnTo>
                    <a:pt x="13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89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53" name="Freeform 296"/>
            <p:cNvSpPr>
              <a:spLocks/>
            </p:cNvSpPr>
            <p:nvPr/>
          </p:nvSpPr>
          <p:spPr bwMode="auto">
            <a:xfrm>
              <a:off x="4075" y="1406"/>
              <a:ext cx="14" cy="15"/>
            </a:xfrm>
            <a:custGeom>
              <a:avLst/>
              <a:gdLst>
                <a:gd name="T0" fmla="*/ 0 w 40"/>
                <a:gd name="T1" fmla="*/ 0 h 43"/>
                <a:gd name="T2" fmla="*/ 0 w 40"/>
                <a:gd name="T3" fmla="*/ 0 h 43"/>
                <a:gd name="T4" fmla="*/ 0 w 40"/>
                <a:gd name="T5" fmla="*/ 0 h 43"/>
                <a:gd name="T6" fmla="*/ 0 w 40"/>
                <a:gd name="T7" fmla="*/ 0 h 43"/>
                <a:gd name="T8" fmla="*/ 0 w 40"/>
                <a:gd name="T9" fmla="*/ 0 h 43"/>
                <a:gd name="T10" fmla="*/ 0 w 40"/>
                <a:gd name="T11" fmla="*/ 0 h 43"/>
                <a:gd name="T12" fmla="*/ 0 w 40"/>
                <a:gd name="T13" fmla="*/ 0 h 43"/>
                <a:gd name="T14" fmla="*/ 0 w 40"/>
                <a:gd name="T15" fmla="*/ 0 h 43"/>
                <a:gd name="T16" fmla="*/ 0 w 40"/>
                <a:gd name="T17" fmla="*/ 0 h 43"/>
                <a:gd name="T18" fmla="*/ 0 w 40"/>
                <a:gd name="T19" fmla="*/ 0 h 43"/>
                <a:gd name="T20" fmla="*/ 0 w 40"/>
                <a:gd name="T21" fmla="*/ 0 h 43"/>
                <a:gd name="T22" fmla="*/ 0 w 40"/>
                <a:gd name="T23" fmla="*/ 0 h 43"/>
                <a:gd name="T24" fmla="*/ 0 w 40"/>
                <a:gd name="T25" fmla="*/ 0 h 43"/>
                <a:gd name="T26" fmla="*/ 0 w 40"/>
                <a:gd name="T27" fmla="*/ 0 h 43"/>
                <a:gd name="T28" fmla="*/ 0 w 40"/>
                <a:gd name="T29" fmla="*/ 0 h 43"/>
                <a:gd name="T30" fmla="*/ 0 w 40"/>
                <a:gd name="T31" fmla="*/ 0 h 43"/>
                <a:gd name="T32" fmla="*/ 0 w 40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43"/>
                <a:gd name="T53" fmla="*/ 40 w 40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43">
                  <a:moveTo>
                    <a:pt x="19" y="0"/>
                  </a:moveTo>
                  <a:lnTo>
                    <a:pt x="27" y="2"/>
                  </a:lnTo>
                  <a:lnTo>
                    <a:pt x="34" y="7"/>
                  </a:lnTo>
                  <a:lnTo>
                    <a:pt x="39" y="14"/>
                  </a:lnTo>
                  <a:lnTo>
                    <a:pt x="40" y="22"/>
                  </a:lnTo>
                  <a:lnTo>
                    <a:pt x="39" y="31"/>
                  </a:lnTo>
                  <a:lnTo>
                    <a:pt x="34" y="38"/>
                  </a:lnTo>
                  <a:lnTo>
                    <a:pt x="27" y="42"/>
                  </a:lnTo>
                  <a:lnTo>
                    <a:pt x="19" y="43"/>
                  </a:lnTo>
                  <a:lnTo>
                    <a:pt x="11" y="42"/>
                  </a:lnTo>
                  <a:lnTo>
                    <a:pt x="6" y="38"/>
                  </a:lnTo>
                  <a:lnTo>
                    <a:pt x="1" y="31"/>
                  </a:lnTo>
                  <a:lnTo>
                    <a:pt x="0" y="22"/>
                  </a:lnTo>
                  <a:lnTo>
                    <a:pt x="1" y="14"/>
                  </a:lnTo>
                  <a:lnTo>
                    <a:pt x="6" y="7"/>
                  </a:lnTo>
                  <a:lnTo>
                    <a:pt x="11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DDA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54" name="Freeform 297"/>
            <p:cNvSpPr>
              <a:spLocks/>
            </p:cNvSpPr>
            <p:nvPr/>
          </p:nvSpPr>
          <p:spPr bwMode="auto">
            <a:xfrm>
              <a:off x="4076" y="1407"/>
              <a:ext cx="11" cy="13"/>
            </a:xfrm>
            <a:custGeom>
              <a:avLst/>
              <a:gdLst>
                <a:gd name="T0" fmla="*/ 0 w 35"/>
                <a:gd name="T1" fmla="*/ 0 h 39"/>
                <a:gd name="T2" fmla="*/ 0 w 35"/>
                <a:gd name="T3" fmla="*/ 0 h 39"/>
                <a:gd name="T4" fmla="*/ 0 w 35"/>
                <a:gd name="T5" fmla="*/ 0 h 39"/>
                <a:gd name="T6" fmla="*/ 0 w 35"/>
                <a:gd name="T7" fmla="*/ 0 h 39"/>
                <a:gd name="T8" fmla="*/ 0 w 35"/>
                <a:gd name="T9" fmla="*/ 0 h 39"/>
                <a:gd name="T10" fmla="*/ 0 w 35"/>
                <a:gd name="T11" fmla="*/ 0 h 39"/>
                <a:gd name="T12" fmla="*/ 0 w 35"/>
                <a:gd name="T13" fmla="*/ 0 h 39"/>
                <a:gd name="T14" fmla="*/ 0 w 35"/>
                <a:gd name="T15" fmla="*/ 0 h 39"/>
                <a:gd name="T16" fmla="*/ 0 w 35"/>
                <a:gd name="T17" fmla="*/ 0 h 39"/>
                <a:gd name="T18" fmla="*/ 0 w 35"/>
                <a:gd name="T19" fmla="*/ 0 h 39"/>
                <a:gd name="T20" fmla="*/ 0 w 35"/>
                <a:gd name="T21" fmla="*/ 0 h 39"/>
                <a:gd name="T22" fmla="*/ 0 w 35"/>
                <a:gd name="T23" fmla="*/ 0 h 39"/>
                <a:gd name="T24" fmla="*/ 0 w 35"/>
                <a:gd name="T25" fmla="*/ 0 h 39"/>
                <a:gd name="T26" fmla="*/ 0 w 35"/>
                <a:gd name="T27" fmla="*/ 0 h 39"/>
                <a:gd name="T28" fmla="*/ 0 w 35"/>
                <a:gd name="T29" fmla="*/ 0 h 39"/>
                <a:gd name="T30" fmla="*/ 0 w 35"/>
                <a:gd name="T31" fmla="*/ 0 h 39"/>
                <a:gd name="T32" fmla="*/ 0 w 35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9"/>
                <a:gd name="T53" fmla="*/ 35 w 35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9">
                  <a:moveTo>
                    <a:pt x="17" y="0"/>
                  </a:moveTo>
                  <a:lnTo>
                    <a:pt x="24" y="1"/>
                  </a:lnTo>
                  <a:lnTo>
                    <a:pt x="30" y="6"/>
                  </a:lnTo>
                  <a:lnTo>
                    <a:pt x="34" y="12"/>
                  </a:lnTo>
                  <a:lnTo>
                    <a:pt x="35" y="20"/>
                  </a:lnTo>
                  <a:lnTo>
                    <a:pt x="34" y="26"/>
                  </a:lnTo>
                  <a:lnTo>
                    <a:pt x="30" y="33"/>
                  </a:lnTo>
                  <a:lnTo>
                    <a:pt x="24" y="38"/>
                  </a:lnTo>
                  <a:lnTo>
                    <a:pt x="17" y="39"/>
                  </a:lnTo>
                  <a:lnTo>
                    <a:pt x="10" y="38"/>
                  </a:lnTo>
                  <a:lnTo>
                    <a:pt x="6" y="33"/>
                  </a:lnTo>
                  <a:lnTo>
                    <a:pt x="1" y="26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6" y="6"/>
                  </a:lnTo>
                  <a:lnTo>
                    <a:pt x="10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0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55" name="Freeform 298"/>
            <p:cNvSpPr>
              <a:spLocks/>
            </p:cNvSpPr>
            <p:nvPr/>
          </p:nvSpPr>
          <p:spPr bwMode="auto">
            <a:xfrm>
              <a:off x="4076" y="1407"/>
              <a:ext cx="10" cy="11"/>
            </a:xfrm>
            <a:custGeom>
              <a:avLst/>
              <a:gdLst>
                <a:gd name="T0" fmla="*/ 0 w 30"/>
                <a:gd name="T1" fmla="*/ 0 h 34"/>
                <a:gd name="T2" fmla="*/ 0 w 30"/>
                <a:gd name="T3" fmla="*/ 0 h 34"/>
                <a:gd name="T4" fmla="*/ 0 w 30"/>
                <a:gd name="T5" fmla="*/ 0 h 34"/>
                <a:gd name="T6" fmla="*/ 0 w 30"/>
                <a:gd name="T7" fmla="*/ 0 h 34"/>
                <a:gd name="T8" fmla="*/ 0 w 30"/>
                <a:gd name="T9" fmla="*/ 0 h 34"/>
                <a:gd name="T10" fmla="*/ 0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0 w 30"/>
                <a:gd name="T17" fmla="*/ 0 h 34"/>
                <a:gd name="T18" fmla="*/ 0 w 30"/>
                <a:gd name="T19" fmla="*/ 0 h 34"/>
                <a:gd name="T20" fmla="*/ 0 w 30"/>
                <a:gd name="T21" fmla="*/ 0 h 34"/>
                <a:gd name="T22" fmla="*/ 0 w 30"/>
                <a:gd name="T23" fmla="*/ 0 h 34"/>
                <a:gd name="T24" fmla="*/ 0 w 30"/>
                <a:gd name="T25" fmla="*/ 0 h 34"/>
                <a:gd name="T26" fmla="*/ 0 w 30"/>
                <a:gd name="T27" fmla="*/ 0 h 34"/>
                <a:gd name="T28" fmla="*/ 0 w 30"/>
                <a:gd name="T29" fmla="*/ 0 h 34"/>
                <a:gd name="T30" fmla="*/ 0 w 30"/>
                <a:gd name="T31" fmla="*/ 0 h 34"/>
                <a:gd name="T32" fmla="*/ 0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4"/>
                <a:gd name="T53" fmla="*/ 30 w 30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4">
                  <a:moveTo>
                    <a:pt x="15" y="0"/>
                  </a:moveTo>
                  <a:lnTo>
                    <a:pt x="21" y="1"/>
                  </a:lnTo>
                  <a:lnTo>
                    <a:pt x="25" y="5"/>
                  </a:lnTo>
                  <a:lnTo>
                    <a:pt x="29" y="11"/>
                  </a:lnTo>
                  <a:lnTo>
                    <a:pt x="30" y="17"/>
                  </a:lnTo>
                  <a:lnTo>
                    <a:pt x="29" y="24"/>
                  </a:lnTo>
                  <a:lnTo>
                    <a:pt x="25" y="29"/>
                  </a:lnTo>
                  <a:lnTo>
                    <a:pt x="21" y="33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5" y="29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1"/>
                  </a:lnTo>
                  <a:lnTo>
                    <a:pt x="5" y="5"/>
                  </a:lnTo>
                  <a:lnTo>
                    <a:pt x="9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E5A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56" name="Freeform 299"/>
            <p:cNvSpPr>
              <a:spLocks/>
            </p:cNvSpPr>
            <p:nvPr/>
          </p:nvSpPr>
          <p:spPr bwMode="auto">
            <a:xfrm>
              <a:off x="4076" y="1407"/>
              <a:ext cx="9" cy="10"/>
            </a:xfrm>
            <a:custGeom>
              <a:avLst/>
              <a:gdLst>
                <a:gd name="T0" fmla="*/ 0 w 25"/>
                <a:gd name="T1" fmla="*/ 0 h 29"/>
                <a:gd name="T2" fmla="*/ 0 w 25"/>
                <a:gd name="T3" fmla="*/ 0 h 29"/>
                <a:gd name="T4" fmla="*/ 0 w 25"/>
                <a:gd name="T5" fmla="*/ 0 h 29"/>
                <a:gd name="T6" fmla="*/ 0 w 25"/>
                <a:gd name="T7" fmla="*/ 0 h 29"/>
                <a:gd name="T8" fmla="*/ 0 w 25"/>
                <a:gd name="T9" fmla="*/ 0 h 29"/>
                <a:gd name="T10" fmla="*/ 0 w 25"/>
                <a:gd name="T11" fmla="*/ 0 h 29"/>
                <a:gd name="T12" fmla="*/ 0 w 25"/>
                <a:gd name="T13" fmla="*/ 0 h 29"/>
                <a:gd name="T14" fmla="*/ 0 w 25"/>
                <a:gd name="T15" fmla="*/ 0 h 29"/>
                <a:gd name="T16" fmla="*/ 0 w 25"/>
                <a:gd name="T17" fmla="*/ 0 h 29"/>
                <a:gd name="T18" fmla="*/ 0 w 25"/>
                <a:gd name="T19" fmla="*/ 0 h 29"/>
                <a:gd name="T20" fmla="*/ 0 w 25"/>
                <a:gd name="T21" fmla="*/ 0 h 29"/>
                <a:gd name="T22" fmla="*/ 0 w 25"/>
                <a:gd name="T23" fmla="*/ 0 h 29"/>
                <a:gd name="T24" fmla="*/ 0 w 25"/>
                <a:gd name="T25" fmla="*/ 0 h 29"/>
                <a:gd name="T26" fmla="*/ 0 w 25"/>
                <a:gd name="T27" fmla="*/ 0 h 29"/>
                <a:gd name="T28" fmla="*/ 0 w 25"/>
                <a:gd name="T29" fmla="*/ 0 h 29"/>
                <a:gd name="T30" fmla="*/ 0 w 25"/>
                <a:gd name="T31" fmla="*/ 0 h 29"/>
                <a:gd name="T32" fmla="*/ 0 w 25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9"/>
                <a:gd name="T53" fmla="*/ 25 w 25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9">
                  <a:moveTo>
                    <a:pt x="13" y="0"/>
                  </a:moveTo>
                  <a:lnTo>
                    <a:pt x="17" y="2"/>
                  </a:lnTo>
                  <a:lnTo>
                    <a:pt x="22" y="5"/>
                  </a:lnTo>
                  <a:lnTo>
                    <a:pt x="24" y="10"/>
                  </a:lnTo>
                  <a:lnTo>
                    <a:pt x="25" y="14"/>
                  </a:lnTo>
                  <a:lnTo>
                    <a:pt x="24" y="20"/>
                  </a:lnTo>
                  <a:lnTo>
                    <a:pt x="22" y="24"/>
                  </a:lnTo>
                  <a:lnTo>
                    <a:pt x="17" y="28"/>
                  </a:lnTo>
                  <a:lnTo>
                    <a:pt x="13" y="29"/>
                  </a:lnTo>
                  <a:lnTo>
                    <a:pt x="8" y="28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4" y="5"/>
                  </a:lnTo>
                  <a:lnTo>
                    <a:pt x="8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EA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57" name="Freeform 300"/>
            <p:cNvSpPr>
              <a:spLocks/>
            </p:cNvSpPr>
            <p:nvPr/>
          </p:nvSpPr>
          <p:spPr bwMode="auto">
            <a:xfrm>
              <a:off x="3990" y="1653"/>
              <a:ext cx="36" cy="39"/>
            </a:xfrm>
            <a:custGeom>
              <a:avLst/>
              <a:gdLst>
                <a:gd name="T0" fmla="*/ 0 w 107"/>
                <a:gd name="T1" fmla="*/ 0 h 118"/>
                <a:gd name="T2" fmla="*/ 0 w 107"/>
                <a:gd name="T3" fmla="*/ 0 h 118"/>
                <a:gd name="T4" fmla="*/ 0 w 107"/>
                <a:gd name="T5" fmla="*/ 0 h 118"/>
                <a:gd name="T6" fmla="*/ 0 w 107"/>
                <a:gd name="T7" fmla="*/ 0 h 118"/>
                <a:gd name="T8" fmla="*/ 0 w 107"/>
                <a:gd name="T9" fmla="*/ 0 h 118"/>
                <a:gd name="T10" fmla="*/ 0 w 107"/>
                <a:gd name="T11" fmla="*/ 0 h 118"/>
                <a:gd name="T12" fmla="*/ 0 w 107"/>
                <a:gd name="T13" fmla="*/ 0 h 118"/>
                <a:gd name="T14" fmla="*/ 0 w 107"/>
                <a:gd name="T15" fmla="*/ 0 h 118"/>
                <a:gd name="T16" fmla="*/ 0 w 107"/>
                <a:gd name="T17" fmla="*/ 0 h 118"/>
                <a:gd name="T18" fmla="*/ 0 w 107"/>
                <a:gd name="T19" fmla="*/ 0 h 118"/>
                <a:gd name="T20" fmla="*/ 0 w 107"/>
                <a:gd name="T21" fmla="*/ 0 h 118"/>
                <a:gd name="T22" fmla="*/ 0 w 107"/>
                <a:gd name="T23" fmla="*/ 0 h 118"/>
                <a:gd name="T24" fmla="*/ 0 w 107"/>
                <a:gd name="T25" fmla="*/ 0 h 118"/>
                <a:gd name="T26" fmla="*/ 0 w 107"/>
                <a:gd name="T27" fmla="*/ 0 h 118"/>
                <a:gd name="T28" fmla="*/ 0 w 107"/>
                <a:gd name="T29" fmla="*/ 0 h 118"/>
                <a:gd name="T30" fmla="*/ 0 w 107"/>
                <a:gd name="T31" fmla="*/ 0 h 118"/>
                <a:gd name="T32" fmla="*/ 0 w 107"/>
                <a:gd name="T33" fmla="*/ 0 h 118"/>
                <a:gd name="T34" fmla="*/ 0 w 107"/>
                <a:gd name="T35" fmla="*/ 0 h 118"/>
                <a:gd name="T36" fmla="*/ 0 w 107"/>
                <a:gd name="T37" fmla="*/ 0 h 118"/>
                <a:gd name="T38" fmla="*/ 0 w 107"/>
                <a:gd name="T39" fmla="*/ 0 h 118"/>
                <a:gd name="T40" fmla="*/ 0 w 107"/>
                <a:gd name="T41" fmla="*/ 0 h 118"/>
                <a:gd name="T42" fmla="*/ 0 w 107"/>
                <a:gd name="T43" fmla="*/ 0 h 118"/>
                <a:gd name="T44" fmla="*/ 0 w 107"/>
                <a:gd name="T45" fmla="*/ 0 h 118"/>
                <a:gd name="T46" fmla="*/ 0 w 107"/>
                <a:gd name="T47" fmla="*/ 0 h 118"/>
                <a:gd name="T48" fmla="*/ 0 w 107"/>
                <a:gd name="T49" fmla="*/ 0 h 118"/>
                <a:gd name="T50" fmla="*/ 0 w 107"/>
                <a:gd name="T51" fmla="*/ 0 h 118"/>
                <a:gd name="T52" fmla="*/ 0 w 107"/>
                <a:gd name="T53" fmla="*/ 0 h 118"/>
                <a:gd name="T54" fmla="*/ 0 w 107"/>
                <a:gd name="T55" fmla="*/ 0 h 118"/>
                <a:gd name="T56" fmla="*/ 0 w 107"/>
                <a:gd name="T57" fmla="*/ 0 h 118"/>
                <a:gd name="T58" fmla="*/ 0 w 107"/>
                <a:gd name="T59" fmla="*/ 0 h 118"/>
                <a:gd name="T60" fmla="*/ 0 w 107"/>
                <a:gd name="T61" fmla="*/ 0 h 118"/>
                <a:gd name="T62" fmla="*/ 0 w 107"/>
                <a:gd name="T63" fmla="*/ 0 h 118"/>
                <a:gd name="T64" fmla="*/ 0 w 107"/>
                <a:gd name="T65" fmla="*/ 0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7"/>
                <a:gd name="T100" fmla="*/ 0 h 118"/>
                <a:gd name="T101" fmla="*/ 107 w 107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7" h="118">
                  <a:moveTo>
                    <a:pt x="54" y="0"/>
                  </a:moveTo>
                  <a:lnTo>
                    <a:pt x="64" y="1"/>
                  </a:lnTo>
                  <a:lnTo>
                    <a:pt x="74" y="5"/>
                  </a:lnTo>
                  <a:lnTo>
                    <a:pt x="83" y="10"/>
                  </a:lnTo>
                  <a:lnTo>
                    <a:pt x="91" y="17"/>
                  </a:lnTo>
                  <a:lnTo>
                    <a:pt x="98" y="26"/>
                  </a:lnTo>
                  <a:lnTo>
                    <a:pt x="102" y="36"/>
                  </a:lnTo>
                  <a:lnTo>
                    <a:pt x="106" y="46"/>
                  </a:lnTo>
                  <a:lnTo>
                    <a:pt x="107" y="59"/>
                  </a:lnTo>
                  <a:lnTo>
                    <a:pt x="106" y="71"/>
                  </a:lnTo>
                  <a:lnTo>
                    <a:pt x="102" y="81"/>
                  </a:lnTo>
                  <a:lnTo>
                    <a:pt x="98" y="92"/>
                  </a:lnTo>
                  <a:lnTo>
                    <a:pt x="91" y="101"/>
                  </a:lnTo>
                  <a:lnTo>
                    <a:pt x="83" y="107"/>
                  </a:lnTo>
                  <a:lnTo>
                    <a:pt x="74" y="113"/>
                  </a:lnTo>
                  <a:lnTo>
                    <a:pt x="64" y="116"/>
                  </a:lnTo>
                  <a:lnTo>
                    <a:pt x="54" y="118"/>
                  </a:lnTo>
                  <a:lnTo>
                    <a:pt x="43" y="116"/>
                  </a:lnTo>
                  <a:lnTo>
                    <a:pt x="33" y="113"/>
                  </a:lnTo>
                  <a:lnTo>
                    <a:pt x="23" y="107"/>
                  </a:lnTo>
                  <a:lnTo>
                    <a:pt x="15" y="101"/>
                  </a:lnTo>
                  <a:lnTo>
                    <a:pt x="9" y="92"/>
                  </a:lnTo>
                  <a:lnTo>
                    <a:pt x="4" y="81"/>
                  </a:lnTo>
                  <a:lnTo>
                    <a:pt x="1" y="71"/>
                  </a:lnTo>
                  <a:lnTo>
                    <a:pt x="0" y="59"/>
                  </a:lnTo>
                  <a:lnTo>
                    <a:pt x="1" y="46"/>
                  </a:lnTo>
                  <a:lnTo>
                    <a:pt x="4" y="36"/>
                  </a:lnTo>
                  <a:lnTo>
                    <a:pt x="9" y="26"/>
                  </a:lnTo>
                  <a:lnTo>
                    <a:pt x="15" y="17"/>
                  </a:lnTo>
                  <a:lnTo>
                    <a:pt x="23" y="10"/>
                  </a:lnTo>
                  <a:lnTo>
                    <a:pt x="33" y="5"/>
                  </a:lnTo>
                  <a:lnTo>
                    <a:pt x="43" y="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B76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58" name="Freeform 301"/>
            <p:cNvSpPr>
              <a:spLocks/>
            </p:cNvSpPr>
            <p:nvPr/>
          </p:nvSpPr>
          <p:spPr bwMode="auto">
            <a:xfrm>
              <a:off x="3991" y="1653"/>
              <a:ext cx="33" cy="37"/>
            </a:xfrm>
            <a:custGeom>
              <a:avLst/>
              <a:gdLst>
                <a:gd name="T0" fmla="*/ 0 w 100"/>
                <a:gd name="T1" fmla="*/ 0 h 111"/>
                <a:gd name="T2" fmla="*/ 0 w 100"/>
                <a:gd name="T3" fmla="*/ 0 h 111"/>
                <a:gd name="T4" fmla="*/ 0 w 100"/>
                <a:gd name="T5" fmla="*/ 0 h 111"/>
                <a:gd name="T6" fmla="*/ 0 w 100"/>
                <a:gd name="T7" fmla="*/ 0 h 111"/>
                <a:gd name="T8" fmla="*/ 0 w 100"/>
                <a:gd name="T9" fmla="*/ 0 h 111"/>
                <a:gd name="T10" fmla="*/ 0 w 100"/>
                <a:gd name="T11" fmla="*/ 0 h 111"/>
                <a:gd name="T12" fmla="*/ 0 w 100"/>
                <a:gd name="T13" fmla="*/ 0 h 111"/>
                <a:gd name="T14" fmla="*/ 0 w 100"/>
                <a:gd name="T15" fmla="*/ 0 h 111"/>
                <a:gd name="T16" fmla="*/ 0 w 100"/>
                <a:gd name="T17" fmla="*/ 0 h 111"/>
                <a:gd name="T18" fmla="*/ 0 w 100"/>
                <a:gd name="T19" fmla="*/ 0 h 111"/>
                <a:gd name="T20" fmla="*/ 0 w 100"/>
                <a:gd name="T21" fmla="*/ 0 h 111"/>
                <a:gd name="T22" fmla="*/ 0 w 100"/>
                <a:gd name="T23" fmla="*/ 0 h 111"/>
                <a:gd name="T24" fmla="*/ 0 w 100"/>
                <a:gd name="T25" fmla="*/ 0 h 111"/>
                <a:gd name="T26" fmla="*/ 0 w 100"/>
                <a:gd name="T27" fmla="*/ 0 h 111"/>
                <a:gd name="T28" fmla="*/ 0 w 100"/>
                <a:gd name="T29" fmla="*/ 0 h 111"/>
                <a:gd name="T30" fmla="*/ 0 w 100"/>
                <a:gd name="T31" fmla="*/ 0 h 111"/>
                <a:gd name="T32" fmla="*/ 0 w 100"/>
                <a:gd name="T33" fmla="*/ 0 h 111"/>
                <a:gd name="T34" fmla="*/ 0 w 100"/>
                <a:gd name="T35" fmla="*/ 0 h 111"/>
                <a:gd name="T36" fmla="*/ 0 w 100"/>
                <a:gd name="T37" fmla="*/ 0 h 111"/>
                <a:gd name="T38" fmla="*/ 0 w 100"/>
                <a:gd name="T39" fmla="*/ 0 h 111"/>
                <a:gd name="T40" fmla="*/ 0 w 100"/>
                <a:gd name="T41" fmla="*/ 0 h 111"/>
                <a:gd name="T42" fmla="*/ 0 w 100"/>
                <a:gd name="T43" fmla="*/ 0 h 111"/>
                <a:gd name="T44" fmla="*/ 0 w 100"/>
                <a:gd name="T45" fmla="*/ 0 h 111"/>
                <a:gd name="T46" fmla="*/ 0 w 100"/>
                <a:gd name="T47" fmla="*/ 0 h 111"/>
                <a:gd name="T48" fmla="*/ 0 w 100"/>
                <a:gd name="T49" fmla="*/ 0 h 111"/>
                <a:gd name="T50" fmla="*/ 0 w 100"/>
                <a:gd name="T51" fmla="*/ 0 h 111"/>
                <a:gd name="T52" fmla="*/ 0 w 100"/>
                <a:gd name="T53" fmla="*/ 0 h 111"/>
                <a:gd name="T54" fmla="*/ 0 w 100"/>
                <a:gd name="T55" fmla="*/ 0 h 111"/>
                <a:gd name="T56" fmla="*/ 0 w 100"/>
                <a:gd name="T57" fmla="*/ 0 h 111"/>
                <a:gd name="T58" fmla="*/ 0 w 100"/>
                <a:gd name="T59" fmla="*/ 0 h 111"/>
                <a:gd name="T60" fmla="*/ 0 w 100"/>
                <a:gd name="T61" fmla="*/ 0 h 111"/>
                <a:gd name="T62" fmla="*/ 0 w 100"/>
                <a:gd name="T63" fmla="*/ 0 h 111"/>
                <a:gd name="T64" fmla="*/ 0 w 100"/>
                <a:gd name="T65" fmla="*/ 0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11"/>
                <a:gd name="T101" fmla="*/ 100 w 100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11">
                  <a:moveTo>
                    <a:pt x="50" y="0"/>
                  </a:moveTo>
                  <a:lnTo>
                    <a:pt x="60" y="1"/>
                  </a:lnTo>
                  <a:lnTo>
                    <a:pt x="70" y="5"/>
                  </a:lnTo>
                  <a:lnTo>
                    <a:pt x="78" y="9"/>
                  </a:lnTo>
                  <a:lnTo>
                    <a:pt x="86" y="16"/>
                  </a:lnTo>
                  <a:lnTo>
                    <a:pt x="91" y="25"/>
                  </a:lnTo>
                  <a:lnTo>
                    <a:pt x="96" y="34"/>
                  </a:lnTo>
                  <a:lnTo>
                    <a:pt x="99" y="44"/>
                  </a:lnTo>
                  <a:lnTo>
                    <a:pt x="100" y="56"/>
                  </a:lnTo>
                  <a:lnTo>
                    <a:pt x="99" y="67"/>
                  </a:lnTo>
                  <a:lnTo>
                    <a:pt x="96" y="77"/>
                  </a:lnTo>
                  <a:lnTo>
                    <a:pt x="91" y="86"/>
                  </a:lnTo>
                  <a:lnTo>
                    <a:pt x="86" y="95"/>
                  </a:lnTo>
                  <a:lnTo>
                    <a:pt x="78" y="102"/>
                  </a:lnTo>
                  <a:lnTo>
                    <a:pt x="70" y="106"/>
                  </a:lnTo>
                  <a:lnTo>
                    <a:pt x="60" y="110"/>
                  </a:lnTo>
                  <a:lnTo>
                    <a:pt x="50" y="111"/>
                  </a:lnTo>
                  <a:lnTo>
                    <a:pt x="39" y="110"/>
                  </a:lnTo>
                  <a:lnTo>
                    <a:pt x="30" y="106"/>
                  </a:lnTo>
                  <a:lnTo>
                    <a:pt x="22" y="102"/>
                  </a:lnTo>
                  <a:lnTo>
                    <a:pt x="15" y="95"/>
                  </a:lnTo>
                  <a:lnTo>
                    <a:pt x="9" y="86"/>
                  </a:lnTo>
                  <a:lnTo>
                    <a:pt x="4" y="77"/>
                  </a:lnTo>
                  <a:lnTo>
                    <a:pt x="1" y="67"/>
                  </a:lnTo>
                  <a:lnTo>
                    <a:pt x="0" y="56"/>
                  </a:lnTo>
                  <a:lnTo>
                    <a:pt x="1" y="44"/>
                  </a:lnTo>
                  <a:lnTo>
                    <a:pt x="4" y="34"/>
                  </a:lnTo>
                  <a:lnTo>
                    <a:pt x="9" y="25"/>
                  </a:lnTo>
                  <a:lnTo>
                    <a:pt x="15" y="16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39" y="1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BC7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59" name="Freeform 302"/>
            <p:cNvSpPr>
              <a:spLocks/>
            </p:cNvSpPr>
            <p:nvPr/>
          </p:nvSpPr>
          <p:spPr bwMode="auto">
            <a:xfrm>
              <a:off x="3991" y="1654"/>
              <a:ext cx="32" cy="34"/>
            </a:xfrm>
            <a:custGeom>
              <a:avLst/>
              <a:gdLst>
                <a:gd name="T0" fmla="*/ 0 w 95"/>
                <a:gd name="T1" fmla="*/ 0 h 103"/>
                <a:gd name="T2" fmla="*/ 0 w 95"/>
                <a:gd name="T3" fmla="*/ 0 h 103"/>
                <a:gd name="T4" fmla="*/ 0 w 95"/>
                <a:gd name="T5" fmla="*/ 0 h 103"/>
                <a:gd name="T6" fmla="*/ 0 w 95"/>
                <a:gd name="T7" fmla="*/ 0 h 103"/>
                <a:gd name="T8" fmla="*/ 0 w 95"/>
                <a:gd name="T9" fmla="*/ 0 h 103"/>
                <a:gd name="T10" fmla="*/ 0 w 95"/>
                <a:gd name="T11" fmla="*/ 0 h 103"/>
                <a:gd name="T12" fmla="*/ 0 w 95"/>
                <a:gd name="T13" fmla="*/ 0 h 103"/>
                <a:gd name="T14" fmla="*/ 0 w 95"/>
                <a:gd name="T15" fmla="*/ 0 h 103"/>
                <a:gd name="T16" fmla="*/ 0 w 95"/>
                <a:gd name="T17" fmla="*/ 0 h 103"/>
                <a:gd name="T18" fmla="*/ 0 w 95"/>
                <a:gd name="T19" fmla="*/ 0 h 103"/>
                <a:gd name="T20" fmla="*/ 0 w 95"/>
                <a:gd name="T21" fmla="*/ 0 h 103"/>
                <a:gd name="T22" fmla="*/ 0 w 95"/>
                <a:gd name="T23" fmla="*/ 0 h 103"/>
                <a:gd name="T24" fmla="*/ 0 w 95"/>
                <a:gd name="T25" fmla="*/ 0 h 103"/>
                <a:gd name="T26" fmla="*/ 0 w 95"/>
                <a:gd name="T27" fmla="*/ 0 h 103"/>
                <a:gd name="T28" fmla="*/ 0 w 95"/>
                <a:gd name="T29" fmla="*/ 0 h 103"/>
                <a:gd name="T30" fmla="*/ 0 w 95"/>
                <a:gd name="T31" fmla="*/ 0 h 103"/>
                <a:gd name="T32" fmla="*/ 0 w 95"/>
                <a:gd name="T33" fmla="*/ 0 h 103"/>
                <a:gd name="T34" fmla="*/ 0 w 95"/>
                <a:gd name="T35" fmla="*/ 0 h 103"/>
                <a:gd name="T36" fmla="*/ 0 w 95"/>
                <a:gd name="T37" fmla="*/ 0 h 103"/>
                <a:gd name="T38" fmla="*/ 0 w 95"/>
                <a:gd name="T39" fmla="*/ 0 h 103"/>
                <a:gd name="T40" fmla="*/ 0 w 95"/>
                <a:gd name="T41" fmla="*/ 0 h 103"/>
                <a:gd name="T42" fmla="*/ 0 w 95"/>
                <a:gd name="T43" fmla="*/ 0 h 103"/>
                <a:gd name="T44" fmla="*/ 0 w 95"/>
                <a:gd name="T45" fmla="*/ 0 h 103"/>
                <a:gd name="T46" fmla="*/ 0 w 95"/>
                <a:gd name="T47" fmla="*/ 0 h 103"/>
                <a:gd name="T48" fmla="*/ 0 w 95"/>
                <a:gd name="T49" fmla="*/ 0 h 103"/>
                <a:gd name="T50" fmla="*/ 0 w 95"/>
                <a:gd name="T51" fmla="*/ 0 h 103"/>
                <a:gd name="T52" fmla="*/ 0 w 95"/>
                <a:gd name="T53" fmla="*/ 0 h 103"/>
                <a:gd name="T54" fmla="*/ 0 w 95"/>
                <a:gd name="T55" fmla="*/ 0 h 103"/>
                <a:gd name="T56" fmla="*/ 0 w 95"/>
                <a:gd name="T57" fmla="*/ 0 h 103"/>
                <a:gd name="T58" fmla="*/ 0 w 95"/>
                <a:gd name="T59" fmla="*/ 0 h 103"/>
                <a:gd name="T60" fmla="*/ 0 w 95"/>
                <a:gd name="T61" fmla="*/ 0 h 103"/>
                <a:gd name="T62" fmla="*/ 0 w 95"/>
                <a:gd name="T63" fmla="*/ 0 h 103"/>
                <a:gd name="T64" fmla="*/ 0 w 95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5"/>
                <a:gd name="T100" fmla="*/ 0 h 103"/>
                <a:gd name="T101" fmla="*/ 95 w 95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5" h="103">
                  <a:moveTo>
                    <a:pt x="47" y="0"/>
                  </a:moveTo>
                  <a:lnTo>
                    <a:pt x="56" y="1"/>
                  </a:lnTo>
                  <a:lnTo>
                    <a:pt x="66" y="5"/>
                  </a:lnTo>
                  <a:lnTo>
                    <a:pt x="73" y="9"/>
                  </a:lnTo>
                  <a:lnTo>
                    <a:pt x="81" y="15"/>
                  </a:lnTo>
                  <a:lnTo>
                    <a:pt x="87" y="23"/>
                  </a:lnTo>
                  <a:lnTo>
                    <a:pt x="91" y="32"/>
                  </a:lnTo>
                  <a:lnTo>
                    <a:pt x="94" y="42"/>
                  </a:lnTo>
                  <a:lnTo>
                    <a:pt x="95" y="52"/>
                  </a:lnTo>
                  <a:lnTo>
                    <a:pt x="94" y="62"/>
                  </a:lnTo>
                  <a:lnTo>
                    <a:pt x="91" y="73"/>
                  </a:lnTo>
                  <a:lnTo>
                    <a:pt x="87" y="81"/>
                  </a:lnTo>
                  <a:lnTo>
                    <a:pt x="81" y="88"/>
                  </a:lnTo>
                  <a:lnTo>
                    <a:pt x="73" y="94"/>
                  </a:lnTo>
                  <a:lnTo>
                    <a:pt x="66" y="99"/>
                  </a:lnTo>
                  <a:lnTo>
                    <a:pt x="56" y="102"/>
                  </a:lnTo>
                  <a:lnTo>
                    <a:pt x="47" y="103"/>
                  </a:lnTo>
                  <a:lnTo>
                    <a:pt x="38" y="102"/>
                  </a:lnTo>
                  <a:lnTo>
                    <a:pt x="29" y="99"/>
                  </a:lnTo>
                  <a:lnTo>
                    <a:pt x="21" y="94"/>
                  </a:lnTo>
                  <a:lnTo>
                    <a:pt x="14" y="88"/>
                  </a:lnTo>
                  <a:lnTo>
                    <a:pt x="8" y="81"/>
                  </a:lnTo>
                  <a:lnTo>
                    <a:pt x="3" y="73"/>
                  </a:lnTo>
                  <a:lnTo>
                    <a:pt x="1" y="62"/>
                  </a:lnTo>
                  <a:lnTo>
                    <a:pt x="0" y="52"/>
                  </a:lnTo>
                  <a:lnTo>
                    <a:pt x="1" y="42"/>
                  </a:lnTo>
                  <a:lnTo>
                    <a:pt x="3" y="32"/>
                  </a:lnTo>
                  <a:lnTo>
                    <a:pt x="8" y="23"/>
                  </a:lnTo>
                  <a:lnTo>
                    <a:pt x="14" y="15"/>
                  </a:lnTo>
                  <a:lnTo>
                    <a:pt x="21" y="9"/>
                  </a:lnTo>
                  <a:lnTo>
                    <a:pt x="29" y="5"/>
                  </a:lnTo>
                  <a:lnTo>
                    <a:pt x="38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C17A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60" name="Freeform 303"/>
            <p:cNvSpPr>
              <a:spLocks/>
            </p:cNvSpPr>
            <p:nvPr/>
          </p:nvSpPr>
          <p:spPr bwMode="auto">
            <a:xfrm>
              <a:off x="3992" y="1654"/>
              <a:ext cx="29" cy="32"/>
            </a:xfrm>
            <a:custGeom>
              <a:avLst/>
              <a:gdLst>
                <a:gd name="T0" fmla="*/ 0 w 87"/>
                <a:gd name="T1" fmla="*/ 0 h 96"/>
                <a:gd name="T2" fmla="*/ 0 w 87"/>
                <a:gd name="T3" fmla="*/ 0 h 96"/>
                <a:gd name="T4" fmla="*/ 0 w 87"/>
                <a:gd name="T5" fmla="*/ 0 h 96"/>
                <a:gd name="T6" fmla="*/ 0 w 87"/>
                <a:gd name="T7" fmla="*/ 0 h 96"/>
                <a:gd name="T8" fmla="*/ 0 w 87"/>
                <a:gd name="T9" fmla="*/ 0 h 96"/>
                <a:gd name="T10" fmla="*/ 0 w 87"/>
                <a:gd name="T11" fmla="*/ 0 h 96"/>
                <a:gd name="T12" fmla="*/ 0 w 87"/>
                <a:gd name="T13" fmla="*/ 0 h 96"/>
                <a:gd name="T14" fmla="*/ 0 w 87"/>
                <a:gd name="T15" fmla="*/ 0 h 96"/>
                <a:gd name="T16" fmla="*/ 0 w 87"/>
                <a:gd name="T17" fmla="*/ 0 h 96"/>
                <a:gd name="T18" fmla="*/ 0 w 87"/>
                <a:gd name="T19" fmla="*/ 0 h 96"/>
                <a:gd name="T20" fmla="*/ 0 w 87"/>
                <a:gd name="T21" fmla="*/ 0 h 96"/>
                <a:gd name="T22" fmla="*/ 0 w 87"/>
                <a:gd name="T23" fmla="*/ 0 h 96"/>
                <a:gd name="T24" fmla="*/ 0 w 87"/>
                <a:gd name="T25" fmla="*/ 0 h 96"/>
                <a:gd name="T26" fmla="*/ 0 w 87"/>
                <a:gd name="T27" fmla="*/ 0 h 96"/>
                <a:gd name="T28" fmla="*/ 0 w 87"/>
                <a:gd name="T29" fmla="*/ 0 h 96"/>
                <a:gd name="T30" fmla="*/ 0 w 87"/>
                <a:gd name="T31" fmla="*/ 0 h 96"/>
                <a:gd name="T32" fmla="*/ 0 w 87"/>
                <a:gd name="T33" fmla="*/ 0 h 96"/>
                <a:gd name="T34" fmla="*/ 0 w 87"/>
                <a:gd name="T35" fmla="*/ 0 h 96"/>
                <a:gd name="T36" fmla="*/ 0 w 87"/>
                <a:gd name="T37" fmla="*/ 0 h 96"/>
                <a:gd name="T38" fmla="*/ 0 w 87"/>
                <a:gd name="T39" fmla="*/ 0 h 96"/>
                <a:gd name="T40" fmla="*/ 0 w 87"/>
                <a:gd name="T41" fmla="*/ 0 h 96"/>
                <a:gd name="T42" fmla="*/ 0 w 87"/>
                <a:gd name="T43" fmla="*/ 0 h 96"/>
                <a:gd name="T44" fmla="*/ 0 w 87"/>
                <a:gd name="T45" fmla="*/ 0 h 96"/>
                <a:gd name="T46" fmla="*/ 0 w 87"/>
                <a:gd name="T47" fmla="*/ 0 h 96"/>
                <a:gd name="T48" fmla="*/ 0 w 87"/>
                <a:gd name="T49" fmla="*/ 0 h 96"/>
                <a:gd name="T50" fmla="*/ 0 w 87"/>
                <a:gd name="T51" fmla="*/ 0 h 96"/>
                <a:gd name="T52" fmla="*/ 0 w 87"/>
                <a:gd name="T53" fmla="*/ 0 h 96"/>
                <a:gd name="T54" fmla="*/ 0 w 87"/>
                <a:gd name="T55" fmla="*/ 0 h 96"/>
                <a:gd name="T56" fmla="*/ 0 w 87"/>
                <a:gd name="T57" fmla="*/ 0 h 96"/>
                <a:gd name="T58" fmla="*/ 0 w 87"/>
                <a:gd name="T59" fmla="*/ 0 h 96"/>
                <a:gd name="T60" fmla="*/ 0 w 87"/>
                <a:gd name="T61" fmla="*/ 0 h 96"/>
                <a:gd name="T62" fmla="*/ 0 w 87"/>
                <a:gd name="T63" fmla="*/ 0 h 96"/>
                <a:gd name="T64" fmla="*/ 0 w 87"/>
                <a:gd name="T65" fmla="*/ 0 h 9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7"/>
                <a:gd name="T100" fmla="*/ 0 h 96"/>
                <a:gd name="T101" fmla="*/ 87 w 87"/>
                <a:gd name="T102" fmla="*/ 96 h 9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7" h="96">
                  <a:moveTo>
                    <a:pt x="43" y="0"/>
                  </a:moveTo>
                  <a:lnTo>
                    <a:pt x="52" y="2"/>
                  </a:lnTo>
                  <a:lnTo>
                    <a:pt x="60" y="4"/>
                  </a:lnTo>
                  <a:lnTo>
                    <a:pt x="68" y="8"/>
                  </a:lnTo>
                  <a:lnTo>
                    <a:pt x="75" y="14"/>
                  </a:lnTo>
                  <a:lnTo>
                    <a:pt x="79" y="22"/>
                  </a:lnTo>
                  <a:lnTo>
                    <a:pt x="84" y="30"/>
                  </a:lnTo>
                  <a:lnTo>
                    <a:pt x="86" y="39"/>
                  </a:lnTo>
                  <a:lnTo>
                    <a:pt x="87" y="48"/>
                  </a:lnTo>
                  <a:lnTo>
                    <a:pt x="86" y="58"/>
                  </a:lnTo>
                  <a:lnTo>
                    <a:pt x="84" y="67"/>
                  </a:lnTo>
                  <a:lnTo>
                    <a:pt x="79" y="75"/>
                  </a:lnTo>
                  <a:lnTo>
                    <a:pt x="75" y="82"/>
                  </a:lnTo>
                  <a:lnTo>
                    <a:pt x="68" y="89"/>
                  </a:lnTo>
                  <a:lnTo>
                    <a:pt x="60" y="93"/>
                  </a:lnTo>
                  <a:lnTo>
                    <a:pt x="52" y="95"/>
                  </a:lnTo>
                  <a:lnTo>
                    <a:pt x="43" y="96"/>
                  </a:lnTo>
                  <a:lnTo>
                    <a:pt x="34" y="95"/>
                  </a:lnTo>
                  <a:lnTo>
                    <a:pt x="26" y="93"/>
                  </a:lnTo>
                  <a:lnTo>
                    <a:pt x="19" y="89"/>
                  </a:lnTo>
                  <a:lnTo>
                    <a:pt x="13" y="82"/>
                  </a:lnTo>
                  <a:lnTo>
                    <a:pt x="7" y="75"/>
                  </a:lnTo>
                  <a:lnTo>
                    <a:pt x="4" y="67"/>
                  </a:lnTo>
                  <a:lnTo>
                    <a:pt x="1" y="58"/>
                  </a:lnTo>
                  <a:lnTo>
                    <a:pt x="0" y="48"/>
                  </a:lnTo>
                  <a:lnTo>
                    <a:pt x="1" y="39"/>
                  </a:lnTo>
                  <a:lnTo>
                    <a:pt x="4" y="30"/>
                  </a:lnTo>
                  <a:lnTo>
                    <a:pt x="7" y="22"/>
                  </a:lnTo>
                  <a:lnTo>
                    <a:pt x="13" y="14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2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C4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61" name="Freeform 304"/>
            <p:cNvSpPr>
              <a:spLocks/>
            </p:cNvSpPr>
            <p:nvPr/>
          </p:nvSpPr>
          <p:spPr bwMode="auto">
            <a:xfrm>
              <a:off x="3992" y="1655"/>
              <a:ext cx="27" cy="29"/>
            </a:xfrm>
            <a:custGeom>
              <a:avLst/>
              <a:gdLst>
                <a:gd name="T0" fmla="*/ 0 w 82"/>
                <a:gd name="T1" fmla="*/ 0 h 89"/>
                <a:gd name="T2" fmla="*/ 0 w 82"/>
                <a:gd name="T3" fmla="*/ 0 h 89"/>
                <a:gd name="T4" fmla="*/ 0 w 82"/>
                <a:gd name="T5" fmla="*/ 0 h 89"/>
                <a:gd name="T6" fmla="*/ 0 w 82"/>
                <a:gd name="T7" fmla="*/ 0 h 89"/>
                <a:gd name="T8" fmla="*/ 0 w 82"/>
                <a:gd name="T9" fmla="*/ 0 h 89"/>
                <a:gd name="T10" fmla="*/ 0 w 82"/>
                <a:gd name="T11" fmla="*/ 0 h 89"/>
                <a:gd name="T12" fmla="*/ 0 w 82"/>
                <a:gd name="T13" fmla="*/ 0 h 89"/>
                <a:gd name="T14" fmla="*/ 0 w 82"/>
                <a:gd name="T15" fmla="*/ 0 h 89"/>
                <a:gd name="T16" fmla="*/ 0 w 82"/>
                <a:gd name="T17" fmla="*/ 0 h 89"/>
                <a:gd name="T18" fmla="*/ 0 w 82"/>
                <a:gd name="T19" fmla="*/ 0 h 89"/>
                <a:gd name="T20" fmla="*/ 0 w 82"/>
                <a:gd name="T21" fmla="*/ 0 h 89"/>
                <a:gd name="T22" fmla="*/ 0 w 82"/>
                <a:gd name="T23" fmla="*/ 0 h 89"/>
                <a:gd name="T24" fmla="*/ 0 w 82"/>
                <a:gd name="T25" fmla="*/ 0 h 89"/>
                <a:gd name="T26" fmla="*/ 0 w 82"/>
                <a:gd name="T27" fmla="*/ 0 h 89"/>
                <a:gd name="T28" fmla="*/ 0 w 82"/>
                <a:gd name="T29" fmla="*/ 0 h 89"/>
                <a:gd name="T30" fmla="*/ 0 w 82"/>
                <a:gd name="T31" fmla="*/ 0 h 89"/>
                <a:gd name="T32" fmla="*/ 0 w 82"/>
                <a:gd name="T33" fmla="*/ 0 h 89"/>
                <a:gd name="T34" fmla="*/ 0 w 82"/>
                <a:gd name="T35" fmla="*/ 0 h 89"/>
                <a:gd name="T36" fmla="*/ 0 w 82"/>
                <a:gd name="T37" fmla="*/ 0 h 89"/>
                <a:gd name="T38" fmla="*/ 0 w 82"/>
                <a:gd name="T39" fmla="*/ 0 h 89"/>
                <a:gd name="T40" fmla="*/ 0 w 82"/>
                <a:gd name="T41" fmla="*/ 0 h 89"/>
                <a:gd name="T42" fmla="*/ 0 w 82"/>
                <a:gd name="T43" fmla="*/ 0 h 89"/>
                <a:gd name="T44" fmla="*/ 0 w 82"/>
                <a:gd name="T45" fmla="*/ 0 h 89"/>
                <a:gd name="T46" fmla="*/ 0 w 82"/>
                <a:gd name="T47" fmla="*/ 0 h 89"/>
                <a:gd name="T48" fmla="*/ 0 w 82"/>
                <a:gd name="T49" fmla="*/ 0 h 89"/>
                <a:gd name="T50" fmla="*/ 0 w 82"/>
                <a:gd name="T51" fmla="*/ 0 h 89"/>
                <a:gd name="T52" fmla="*/ 0 w 82"/>
                <a:gd name="T53" fmla="*/ 0 h 89"/>
                <a:gd name="T54" fmla="*/ 0 w 82"/>
                <a:gd name="T55" fmla="*/ 0 h 89"/>
                <a:gd name="T56" fmla="*/ 0 w 82"/>
                <a:gd name="T57" fmla="*/ 0 h 89"/>
                <a:gd name="T58" fmla="*/ 0 w 82"/>
                <a:gd name="T59" fmla="*/ 0 h 89"/>
                <a:gd name="T60" fmla="*/ 0 w 82"/>
                <a:gd name="T61" fmla="*/ 0 h 89"/>
                <a:gd name="T62" fmla="*/ 0 w 82"/>
                <a:gd name="T63" fmla="*/ 0 h 89"/>
                <a:gd name="T64" fmla="*/ 0 w 82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89"/>
                <a:gd name="T101" fmla="*/ 82 w 82"/>
                <a:gd name="T102" fmla="*/ 89 h 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89">
                  <a:moveTo>
                    <a:pt x="41" y="0"/>
                  </a:moveTo>
                  <a:lnTo>
                    <a:pt x="49" y="1"/>
                  </a:lnTo>
                  <a:lnTo>
                    <a:pt x="57" y="3"/>
                  </a:lnTo>
                  <a:lnTo>
                    <a:pt x="64" y="7"/>
                  </a:lnTo>
                  <a:lnTo>
                    <a:pt x="70" y="13"/>
                  </a:lnTo>
                  <a:lnTo>
                    <a:pt x="75" y="19"/>
                  </a:lnTo>
                  <a:lnTo>
                    <a:pt x="78" y="27"/>
                  </a:lnTo>
                  <a:lnTo>
                    <a:pt x="81" y="35"/>
                  </a:lnTo>
                  <a:lnTo>
                    <a:pt x="82" y="44"/>
                  </a:lnTo>
                  <a:lnTo>
                    <a:pt x="81" y="53"/>
                  </a:lnTo>
                  <a:lnTo>
                    <a:pt x="78" y="62"/>
                  </a:lnTo>
                  <a:lnTo>
                    <a:pt x="75" y="68"/>
                  </a:lnTo>
                  <a:lnTo>
                    <a:pt x="70" y="75"/>
                  </a:lnTo>
                  <a:lnTo>
                    <a:pt x="64" y="81"/>
                  </a:lnTo>
                  <a:lnTo>
                    <a:pt x="57" y="85"/>
                  </a:lnTo>
                  <a:lnTo>
                    <a:pt x="49" y="88"/>
                  </a:lnTo>
                  <a:lnTo>
                    <a:pt x="41" y="89"/>
                  </a:lnTo>
                  <a:lnTo>
                    <a:pt x="33" y="88"/>
                  </a:lnTo>
                  <a:lnTo>
                    <a:pt x="25" y="85"/>
                  </a:lnTo>
                  <a:lnTo>
                    <a:pt x="18" y="81"/>
                  </a:lnTo>
                  <a:lnTo>
                    <a:pt x="13" y="75"/>
                  </a:lnTo>
                  <a:lnTo>
                    <a:pt x="7" y="68"/>
                  </a:lnTo>
                  <a:lnTo>
                    <a:pt x="4" y="62"/>
                  </a:lnTo>
                  <a:lnTo>
                    <a:pt x="1" y="53"/>
                  </a:lnTo>
                  <a:lnTo>
                    <a:pt x="0" y="44"/>
                  </a:lnTo>
                  <a:lnTo>
                    <a:pt x="1" y="35"/>
                  </a:lnTo>
                  <a:lnTo>
                    <a:pt x="4" y="27"/>
                  </a:lnTo>
                  <a:lnTo>
                    <a:pt x="7" y="19"/>
                  </a:lnTo>
                  <a:lnTo>
                    <a:pt x="13" y="13"/>
                  </a:lnTo>
                  <a:lnTo>
                    <a:pt x="18" y="7"/>
                  </a:lnTo>
                  <a:lnTo>
                    <a:pt x="25" y="3"/>
                  </a:lnTo>
                  <a:lnTo>
                    <a:pt x="33" y="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C98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62" name="Freeform 305"/>
            <p:cNvSpPr>
              <a:spLocks/>
            </p:cNvSpPr>
            <p:nvPr/>
          </p:nvSpPr>
          <p:spPr bwMode="auto">
            <a:xfrm>
              <a:off x="3993" y="1655"/>
              <a:ext cx="24" cy="27"/>
            </a:xfrm>
            <a:custGeom>
              <a:avLst/>
              <a:gdLst>
                <a:gd name="T0" fmla="*/ 0 w 73"/>
                <a:gd name="T1" fmla="*/ 0 h 81"/>
                <a:gd name="T2" fmla="*/ 0 w 73"/>
                <a:gd name="T3" fmla="*/ 0 h 81"/>
                <a:gd name="T4" fmla="*/ 0 w 73"/>
                <a:gd name="T5" fmla="*/ 0 h 81"/>
                <a:gd name="T6" fmla="*/ 0 w 73"/>
                <a:gd name="T7" fmla="*/ 0 h 81"/>
                <a:gd name="T8" fmla="*/ 0 w 73"/>
                <a:gd name="T9" fmla="*/ 0 h 81"/>
                <a:gd name="T10" fmla="*/ 0 w 73"/>
                <a:gd name="T11" fmla="*/ 0 h 81"/>
                <a:gd name="T12" fmla="*/ 0 w 73"/>
                <a:gd name="T13" fmla="*/ 0 h 81"/>
                <a:gd name="T14" fmla="*/ 0 w 73"/>
                <a:gd name="T15" fmla="*/ 0 h 81"/>
                <a:gd name="T16" fmla="*/ 0 w 73"/>
                <a:gd name="T17" fmla="*/ 0 h 81"/>
                <a:gd name="T18" fmla="*/ 0 w 73"/>
                <a:gd name="T19" fmla="*/ 0 h 81"/>
                <a:gd name="T20" fmla="*/ 0 w 73"/>
                <a:gd name="T21" fmla="*/ 0 h 81"/>
                <a:gd name="T22" fmla="*/ 0 w 73"/>
                <a:gd name="T23" fmla="*/ 0 h 81"/>
                <a:gd name="T24" fmla="*/ 0 w 73"/>
                <a:gd name="T25" fmla="*/ 0 h 81"/>
                <a:gd name="T26" fmla="*/ 0 w 73"/>
                <a:gd name="T27" fmla="*/ 0 h 81"/>
                <a:gd name="T28" fmla="*/ 0 w 73"/>
                <a:gd name="T29" fmla="*/ 0 h 81"/>
                <a:gd name="T30" fmla="*/ 0 w 73"/>
                <a:gd name="T31" fmla="*/ 0 h 81"/>
                <a:gd name="T32" fmla="*/ 0 w 73"/>
                <a:gd name="T33" fmla="*/ 0 h 81"/>
                <a:gd name="T34" fmla="*/ 0 w 73"/>
                <a:gd name="T35" fmla="*/ 0 h 81"/>
                <a:gd name="T36" fmla="*/ 0 w 73"/>
                <a:gd name="T37" fmla="*/ 0 h 81"/>
                <a:gd name="T38" fmla="*/ 0 w 73"/>
                <a:gd name="T39" fmla="*/ 0 h 81"/>
                <a:gd name="T40" fmla="*/ 0 w 73"/>
                <a:gd name="T41" fmla="*/ 0 h 81"/>
                <a:gd name="T42" fmla="*/ 0 w 73"/>
                <a:gd name="T43" fmla="*/ 0 h 81"/>
                <a:gd name="T44" fmla="*/ 0 w 73"/>
                <a:gd name="T45" fmla="*/ 0 h 81"/>
                <a:gd name="T46" fmla="*/ 0 w 73"/>
                <a:gd name="T47" fmla="*/ 0 h 81"/>
                <a:gd name="T48" fmla="*/ 0 w 73"/>
                <a:gd name="T49" fmla="*/ 0 h 81"/>
                <a:gd name="T50" fmla="*/ 0 w 73"/>
                <a:gd name="T51" fmla="*/ 0 h 81"/>
                <a:gd name="T52" fmla="*/ 0 w 73"/>
                <a:gd name="T53" fmla="*/ 0 h 81"/>
                <a:gd name="T54" fmla="*/ 0 w 73"/>
                <a:gd name="T55" fmla="*/ 0 h 81"/>
                <a:gd name="T56" fmla="*/ 0 w 73"/>
                <a:gd name="T57" fmla="*/ 0 h 81"/>
                <a:gd name="T58" fmla="*/ 0 w 73"/>
                <a:gd name="T59" fmla="*/ 0 h 81"/>
                <a:gd name="T60" fmla="*/ 0 w 73"/>
                <a:gd name="T61" fmla="*/ 0 h 81"/>
                <a:gd name="T62" fmla="*/ 0 w 73"/>
                <a:gd name="T63" fmla="*/ 0 h 81"/>
                <a:gd name="T64" fmla="*/ 0 w 73"/>
                <a:gd name="T65" fmla="*/ 0 h 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1"/>
                <a:gd name="T101" fmla="*/ 73 w 73"/>
                <a:gd name="T102" fmla="*/ 81 h 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1">
                  <a:moveTo>
                    <a:pt x="36" y="0"/>
                  </a:moveTo>
                  <a:lnTo>
                    <a:pt x="44" y="1"/>
                  </a:lnTo>
                  <a:lnTo>
                    <a:pt x="50" y="3"/>
                  </a:lnTo>
                  <a:lnTo>
                    <a:pt x="57" y="6"/>
                  </a:lnTo>
                  <a:lnTo>
                    <a:pt x="63" y="11"/>
                  </a:lnTo>
                  <a:lnTo>
                    <a:pt x="67" y="18"/>
                  </a:lnTo>
                  <a:lnTo>
                    <a:pt x="71" y="25"/>
                  </a:lnTo>
                  <a:lnTo>
                    <a:pt x="72" y="32"/>
                  </a:lnTo>
                  <a:lnTo>
                    <a:pt x="73" y="40"/>
                  </a:lnTo>
                  <a:lnTo>
                    <a:pt x="72" y="48"/>
                  </a:lnTo>
                  <a:lnTo>
                    <a:pt x="71" y="56"/>
                  </a:lnTo>
                  <a:lnTo>
                    <a:pt x="67" y="63"/>
                  </a:lnTo>
                  <a:lnTo>
                    <a:pt x="63" y="69"/>
                  </a:lnTo>
                  <a:lnTo>
                    <a:pt x="57" y="74"/>
                  </a:lnTo>
                  <a:lnTo>
                    <a:pt x="50" y="78"/>
                  </a:lnTo>
                  <a:lnTo>
                    <a:pt x="44" y="80"/>
                  </a:lnTo>
                  <a:lnTo>
                    <a:pt x="36" y="81"/>
                  </a:lnTo>
                  <a:lnTo>
                    <a:pt x="28" y="80"/>
                  </a:lnTo>
                  <a:lnTo>
                    <a:pt x="21" y="78"/>
                  </a:lnTo>
                  <a:lnTo>
                    <a:pt x="15" y="74"/>
                  </a:lnTo>
                  <a:lnTo>
                    <a:pt x="10" y="69"/>
                  </a:lnTo>
                  <a:lnTo>
                    <a:pt x="5" y="63"/>
                  </a:lnTo>
                  <a:lnTo>
                    <a:pt x="2" y="56"/>
                  </a:lnTo>
                  <a:lnTo>
                    <a:pt x="1" y="48"/>
                  </a:lnTo>
                  <a:lnTo>
                    <a:pt x="0" y="40"/>
                  </a:lnTo>
                  <a:lnTo>
                    <a:pt x="1" y="32"/>
                  </a:lnTo>
                  <a:lnTo>
                    <a:pt x="2" y="25"/>
                  </a:lnTo>
                  <a:lnTo>
                    <a:pt x="5" y="18"/>
                  </a:lnTo>
                  <a:lnTo>
                    <a:pt x="10" y="11"/>
                  </a:lnTo>
                  <a:lnTo>
                    <a:pt x="15" y="6"/>
                  </a:lnTo>
                  <a:lnTo>
                    <a:pt x="21" y="3"/>
                  </a:lnTo>
                  <a:lnTo>
                    <a:pt x="28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E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63" name="Freeform 306"/>
            <p:cNvSpPr>
              <a:spLocks/>
            </p:cNvSpPr>
            <p:nvPr/>
          </p:nvSpPr>
          <p:spPr bwMode="auto">
            <a:xfrm>
              <a:off x="3993" y="1655"/>
              <a:ext cx="23" cy="25"/>
            </a:xfrm>
            <a:custGeom>
              <a:avLst/>
              <a:gdLst>
                <a:gd name="T0" fmla="*/ 0 w 68"/>
                <a:gd name="T1" fmla="*/ 0 h 74"/>
                <a:gd name="T2" fmla="*/ 0 w 68"/>
                <a:gd name="T3" fmla="*/ 0 h 74"/>
                <a:gd name="T4" fmla="*/ 0 w 68"/>
                <a:gd name="T5" fmla="*/ 0 h 74"/>
                <a:gd name="T6" fmla="*/ 0 w 68"/>
                <a:gd name="T7" fmla="*/ 0 h 74"/>
                <a:gd name="T8" fmla="*/ 0 w 68"/>
                <a:gd name="T9" fmla="*/ 0 h 74"/>
                <a:gd name="T10" fmla="*/ 0 w 68"/>
                <a:gd name="T11" fmla="*/ 0 h 74"/>
                <a:gd name="T12" fmla="*/ 0 w 68"/>
                <a:gd name="T13" fmla="*/ 0 h 74"/>
                <a:gd name="T14" fmla="*/ 0 w 68"/>
                <a:gd name="T15" fmla="*/ 0 h 74"/>
                <a:gd name="T16" fmla="*/ 0 w 68"/>
                <a:gd name="T17" fmla="*/ 0 h 74"/>
                <a:gd name="T18" fmla="*/ 0 w 68"/>
                <a:gd name="T19" fmla="*/ 0 h 74"/>
                <a:gd name="T20" fmla="*/ 0 w 68"/>
                <a:gd name="T21" fmla="*/ 0 h 74"/>
                <a:gd name="T22" fmla="*/ 0 w 68"/>
                <a:gd name="T23" fmla="*/ 0 h 74"/>
                <a:gd name="T24" fmla="*/ 0 w 68"/>
                <a:gd name="T25" fmla="*/ 0 h 74"/>
                <a:gd name="T26" fmla="*/ 0 w 68"/>
                <a:gd name="T27" fmla="*/ 0 h 74"/>
                <a:gd name="T28" fmla="*/ 0 w 68"/>
                <a:gd name="T29" fmla="*/ 0 h 74"/>
                <a:gd name="T30" fmla="*/ 0 w 68"/>
                <a:gd name="T31" fmla="*/ 0 h 74"/>
                <a:gd name="T32" fmla="*/ 0 w 68"/>
                <a:gd name="T33" fmla="*/ 0 h 74"/>
                <a:gd name="T34" fmla="*/ 0 w 68"/>
                <a:gd name="T35" fmla="*/ 0 h 74"/>
                <a:gd name="T36" fmla="*/ 0 w 68"/>
                <a:gd name="T37" fmla="*/ 0 h 74"/>
                <a:gd name="T38" fmla="*/ 0 w 68"/>
                <a:gd name="T39" fmla="*/ 0 h 74"/>
                <a:gd name="T40" fmla="*/ 0 w 68"/>
                <a:gd name="T41" fmla="*/ 0 h 74"/>
                <a:gd name="T42" fmla="*/ 0 w 68"/>
                <a:gd name="T43" fmla="*/ 0 h 74"/>
                <a:gd name="T44" fmla="*/ 0 w 68"/>
                <a:gd name="T45" fmla="*/ 0 h 74"/>
                <a:gd name="T46" fmla="*/ 0 w 68"/>
                <a:gd name="T47" fmla="*/ 0 h 74"/>
                <a:gd name="T48" fmla="*/ 0 w 68"/>
                <a:gd name="T49" fmla="*/ 0 h 74"/>
                <a:gd name="T50" fmla="*/ 0 w 68"/>
                <a:gd name="T51" fmla="*/ 0 h 74"/>
                <a:gd name="T52" fmla="*/ 0 w 68"/>
                <a:gd name="T53" fmla="*/ 0 h 74"/>
                <a:gd name="T54" fmla="*/ 0 w 68"/>
                <a:gd name="T55" fmla="*/ 0 h 74"/>
                <a:gd name="T56" fmla="*/ 0 w 68"/>
                <a:gd name="T57" fmla="*/ 0 h 74"/>
                <a:gd name="T58" fmla="*/ 0 w 68"/>
                <a:gd name="T59" fmla="*/ 0 h 74"/>
                <a:gd name="T60" fmla="*/ 0 w 68"/>
                <a:gd name="T61" fmla="*/ 0 h 74"/>
                <a:gd name="T62" fmla="*/ 0 w 68"/>
                <a:gd name="T63" fmla="*/ 0 h 74"/>
                <a:gd name="T64" fmla="*/ 0 w 68"/>
                <a:gd name="T65" fmla="*/ 0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8"/>
                <a:gd name="T100" fmla="*/ 0 h 74"/>
                <a:gd name="T101" fmla="*/ 68 w 68"/>
                <a:gd name="T102" fmla="*/ 74 h 7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8" h="74">
                  <a:moveTo>
                    <a:pt x="34" y="0"/>
                  </a:moveTo>
                  <a:lnTo>
                    <a:pt x="40" y="1"/>
                  </a:lnTo>
                  <a:lnTo>
                    <a:pt x="47" y="3"/>
                  </a:lnTo>
                  <a:lnTo>
                    <a:pt x="53" y="7"/>
                  </a:lnTo>
                  <a:lnTo>
                    <a:pt x="57" y="11"/>
                  </a:lnTo>
                  <a:lnTo>
                    <a:pt x="62" y="17"/>
                  </a:lnTo>
                  <a:lnTo>
                    <a:pt x="65" y="22"/>
                  </a:lnTo>
                  <a:lnTo>
                    <a:pt x="66" y="29"/>
                  </a:lnTo>
                  <a:lnTo>
                    <a:pt x="68" y="37"/>
                  </a:lnTo>
                  <a:lnTo>
                    <a:pt x="66" y="45"/>
                  </a:lnTo>
                  <a:lnTo>
                    <a:pt x="65" y="52"/>
                  </a:lnTo>
                  <a:lnTo>
                    <a:pt x="62" y="57"/>
                  </a:lnTo>
                  <a:lnTo>
                    <a:pt x="57" y="63"/>
                  </a:lnTo>
                  <a:lnTo>
                    <a:pt x="53" y="68"/>
                  </a:lnTo>
                  <a:lnTo>
                    <a:pt x="47" y="71"/>
                  </a:lnTo>
                  <a:lnTo>
                    <a:pt x="40" y="73"/>
                  </a:lnTo>
                  <a:lnTo>
                    <a:pt x="34" y="74"/>
                  </a:lnTo>
                  <a:lnTo>
                    <a:pt x="27" y="73"/>
                  </a:lnTo>
                  <a:lnTo>
                    <a:pt x="20" y="71"/>
                  </a:lnTo>
                  <a:lnTo>
                    <a:pt x="14" y="68"/>
                  </a:lnTo>
                  <a:lnTo>
                    <a:pt x="10" y="63"/>
                  </a:lnTo>
                  <a:lnTo>
                    <a:pt x="5" y="57"/>
                  </a:lnTo>
                  <a:lnTo>
                    <a:pt x="2" y="52"/>
                  </a:lnTo>
                  <a:lnTo>
                    <a:pt x="1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2" y="22"/>
                  </a:lnTo>
                  <a:lnTo>
                    <a:pt x="5" y="17"/>
                  </a:lnTo>
                  <a:lnTo>
                    <a:pt x="10" y="11"/>
                  </a:lnTo>
                  <a:lnTo>
                    <a:pt x="14" y="7"/>
                  </a:lnTo>
                  <a:lnTo>
                    <a:pt x="20" y="3"/>
                  </a:lnTo>
                  <a:lnTo>
                    <a:pt x="27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D3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64" name="Freeform 307"/>
            <p:cNvSpPr>
              <a:spLocks/>
            </p:cNvSpPr>
            <p:nvPr/>
          </p:nvSpPr>
          <p:spPr bwMode="auto">
            <a:xfrm>
              <a:off x="3994" y="1656"/>
              <a:ext cx="20" cy="22"/>
            </a:xfrm>
            <a:custGeom>
              <a:avLst/>
              <a:gdLst>
                <a:gd name="T0" fmla="*/ 0 w 62"/>
                <a:gd name="T1" fmla="*/ 0 h 68"/>
                <a:gd name="T2" fmla="*/ 0 w 62"/>
                <a:gd name="T3" fmla="*/ 0 h 68"/>
                <a:gd name="T4" fmla="*/ 0 w 62"/>
                <a:gd name="T5" fmla="*/ 0 h 68"/>
                <a:gd name="T6" fmla="*/ 0 w 62"/>
                <a:gd name="T7" fmla="*/ 0 h 68"/>
                <a:gd name="T8" fmla="*/ 0 w 62"/>
                <a:gd name="T9" fmla="*/ 0 h 68"/>
                <a:gd name="T10" fmla="*/ 0 w 62"/>
                <a:gd name="T11" fmla="*/ 0 h 68"/>
                <a:gd name="T12" fmla="*/ 0 w 62"/>
                <a:gd name="T13" fmla="*/ 0 h 68"/>
                <a:gd name="T14" fmla="*/ 0 w 62"/>
                <a:gd name="T15" fmla="*/ 0 h 68"/>
                <a:gd name="T16" fmla="*/ 0 w 62"/>
                <a:gd name="T17" fmla="*/ 0 h 68"/>
                <a:gd name="T18" fmla="*/ 0 w 62"/>
                <a:gd name="T19" fmla="*/ 0 h 68"/>
                <a:gd name="T20" fmla="*/ 0 w 62"/>
                <a:gd name="T21" fmla="*/ 0 h 68"/>
                <a:gd name="T22" fmla="*/ 0 w 62"/>
                <a:gd name="T23" fmla="*/ 0 h 68"/>
                <a:gd name="T24" fmla="*/ 0 w 62"/>
                <a:gd name="T25" fmla="*/ 0 h 68"/>
                <a:gd name="T26" fmla="*/ 0 w 62"/>
                <a:gd name="T27" fmla="*/ 0 h 68"/>
                <a:gd name="T28" fmla="*/ 0 w 62"/>
                <a:gd name="T29" fmla="*/ 0 h 68"/>
                <a:gd name="T30" fmla="*/ 0 w 62"/>
                <a:gd name="T31" fmla="*/ 0 h 68"/>
                <a:gd name="T32" fmla="*/ 0 w 62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68"/>
                <a:gd name="T53" fmla="*/ 62 w 62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68">
                  <a:moveTo>
                    <a:pt x="32" y="0"/>
                  </a:moveTo>
                  <a:lnTo>
                    <a:pt x="43" y="2"/>
                  </a:lnTo>
                  <a:lnTo>
                    <a:pt x="53" y="10"/>
                  </a:lnTo>
                  <a:lnTo>
                    <a:pt x="60" y="21"/>
                  </a:lnTo>
                  <a:lnTo>
                    <a:pt x="62" y="34"/>
                  </a:lnTo>
                  <a:lnTo>
                    <a:pt x="60" y="46"/>
                  </a:lnTo>
                  <a:lnTo>
                    <a:pt x="53" y="58"/>
                  </a:lnTo>
                  <a:lnTo>
                    <a:pt x="43" y="65"/>
                  </a:lnTo>
                  <a:lnTo>
                    <a:pt x="32" y="68"/>
                  </a:lnTo>
                  <a:lnTo>
                    <a:pt x="19" y="65"/>
                  </a:lnTo>
                  <a:lnTo>
                    <a:pt x="9" y="58"/>
                  </a:lnTo>
                  <a:lnTo>
                    <a:pt x="2" y="46"/>
                  </a:lnTo>
                  <a:lnTo>
                    <a:pt x="0" y="34"/>
                  </a:lnTo>
                  <a:lnTo>
                    <a:pt x="2" y="21"/>
                  </a:lnTo>
                  <a:lnTo>
                    <a:pt x="9" y="10"/>
                  </a:lnTo>
                  <a:lnTo>
                    <a:pt x="19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89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65" name="Freeform 308"/>
            <p:cNvSpPr>
              <a:spLocks/>
            </p:cNvSpPr>
            <p:nvPr/>
          </p:nvSpPr>
          <p:spPr bwMode="auto">
            <a:xfrm>
              <a:off x="3994" y="1656"/>
              <a:ext cx="18" cy="20"/>
            </a:xfrm>
            <a:custGeom>
              <a:avLst/>
              <a:gdLst>
                <a:gd name="T0" fmla="*/ 0 w 54"/>
                <a:gd name="T1" fmla="*/ 0 h 60"/>
                <a:gd name="T2" fmla="*/ 0 w 54"/>
                <a:gd name="T3" fmla="*/ 0 h 60"/>
                <a:gd name="T4" fmla="*/ 0 w 54"/>
                <a:gd name="T5" fmla="*/ 0 h 60"/>
                <a:gd name="T6" fmla="*/ 0 w 54"/>
                <a:gd name="T7" fmla="*/ 0 h 60"/>
                <a:gd name="T8" fmla="*/ 0 w 54"/>
                <a:gd name="T9" fmla="*/ 0 h 60"/>
                <a:gd name="T10" fmla="*/ 0 w 54"/>
                <a:gd name="T11" fmla="*/ 0 h 60"/>
                <a:gd name="T12" fmla="*/ 0 w 54"/>
                <a:gd name="T13" fmla="*/ 0 h 60"/>
                <a:gd name="T14" fmla="*/ 0 w 54"/>
                <a:gd name="T15" fmla="*/ 0 h 60"/>
                <a:gd name="T16" fmla="*/ 0 w 54"/>
                <a:gd name="T17" fmla="*/ 0 h 60"/>
                <a:gd name="T18" fmla="*/ 0 w 54"/>
                <a:gd name="T19" fmla="*/ 0 h 60"/>
                <a:gd name="T20" fmla="*/ 0 w 54"/>
                <a:gd name="T21" fmla="*/ 0 h 60"/>
                <a:gd name="T22" fmla="*/ 0 w 54"/>
                <a:gd name="T23" fmla="*/ 0 h 60"/>
                <a:gd name="T24" fmla="*/ 0 w 54"/>
                <a:gd name="T25" fmla="*/ 0 h 60"/>
                <a:gd name="T26" fmla="*/ 0 w 54"/>
                <a:gd name="T27" fmla="*/ 0 h 60"/>
                <a:gd name="T28" fmla="*/ 0 w 54"/>
                <a:gd name="T29" fmla="*/ 0 h 60"/>
                <a:gd name="T30" fmla="*/ 0 w 54"/>
                <a:gd name="T31" fmla="*/ 0 h 60"/>
                <a:gd name="T32" fmla="*/ 0 w 54"/>
                <a:gd name="T33" fmla="*/ 0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0"/>
                <a:gd name="T53" fmla="*/ 54 w 54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0">
                  <a:moveTo>
                    <a:pt x="27" y="0"/>
                  </a:moveTo>
                  <a:lnTo>
                    <a:pt x="37" y="2"/>
                  </a:lnTo>
                  <a:lnTo>
                    <a:pt x="46" y="9"/>
                  </a:lnTo>
                  <a:lnTo>
                    <a:pt x="52" y="18"/>
                  </a:lnTo>
                  <a:lnTo>
                    <a:pt x="54" y="31"/>
                  </a:lnTo>
                  <a:lnTo>
                    <a:pt x="52" y="42"/>
                  </a:lnTo>
                  <a:lnTo>
                    <a:pt x="46" y="51"/>
                  </a:lnTo>
                  <a:lnTo>
                    <a:pt x="37" y="58"/>
                  </a:lnTo>
                  <a:lnTo>
                    <a:pt x="27" y="60"/>
                  </a:lnTo>
                  <a:lnTo>
                    <a:pt x="17" y="58"/>
                  </a:lnTo>
                  <a:lnTo>
                    <a:pt x="8" y="51"/>
                  </a:lnTo>
                  <a:lnTo>
                    <a:pt x="2" y="42"/>
                  </a:lnTo>
                  <a:lnTo>
                    <a:pt x="0" y="31"/>
                  </a:lnTo>
                  <a:lnTo>
                    <a:pt x="2" y="18"/>
                  </a:lnTo>
                  <a:lnTo>
                    <a:pt x="8" y="9"/>
                  </a:lnTo>
                  <a:lnTo>
                    <a:pt x="17" y="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DDA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66" name="Freeform 309"/>
            <p:cNvSpPr>
              <a:spLocks/>
            </p:cNvSpPr>
            <p:nvPr/>
          </p:nvSpPr>
          <p:spPr bwMode="auto">
            <a:xfrm>
              <a:off x="3995" y="1656"/>
              <a:ext cx="16" cy="18"/>
            </a:xfrm>
            <a:custGeom>
              <a:avLst/>
              <a:gdLst>
                <a:gd name="T0" fmla="*/ 0 w 49"/>
                <a:gd name="T1" fmla="*/ 0 h 53"/>
                <a:gd name="T2" fmla="*/ 0 w 49"/>
                <a:gd name="T3" fmla="*/ 0 h 53"/>
                <a:gd name="T4" fmla="*/ 0 w 49"/>
                <a:gd name="T5" fmla="*/ 0 h 53"/>
                <a:gd name="T6" fmla="*/ 0 w 49"/>
                <a:gd name="T7" fmla="*/ 0 h 53"/>
                <a:gd name="T8" fmla="*/ 0 w 49"/>
                <a:gd name="T9" fmla="*/ 0 h 53"/>
                <a:gd name="T10" fmla="*/ 0 w 49"/>
                <a:gd name="T11" fmla="*/ 0 h 53"/>
                <a:gd name="T12" fmla="*/ 0 w 49"/>
                <a:gd name="T13" fmla="*/ 0 h 53"/>
                <a:gd name="T14" fmla="*/ 0 w 49"/>
                <a:gd name="T15" fmla="*/ 0 h 53"/>
                <a:gd name="T16" fmla="*/ 0 w 49"/>
                <a:gd name="T17" fmla="*/ 0 h 53"/>
                <a:gd name="T18" fmla="*/ 0 w 49"/>
                <a:gd name="T19" fmla="*/ 0 h 53"/>
                <a:gd name="T20" fmla="*/ 0 w 49"/>
                <a:gd name="T21" fmla="*/ 0 h 53"/>
                <a:gd name="T22" fmla="*/ 0 w 49"/>
                <a:gd name="T23" fmla="*/ 0 h 53"/>
                <a:gd name="T24" fmla="*/ 0 w 49"/>
                <a:gd name="T25" fmla="*/ 0 h 53"/>
                <a:gd name="T26" fmla="*/ 0 w 49"/>
                <a:gd name="T27" fmla="*/ 0 h 53"/>
                <a:gd name="T28" fmla="*/ 0 w 49"/>
                <a:gd name="T29" fmla="*/ 0 h 53"/>
                <a:gd name="T30" fmla="*/ 0 w 49"/>
                <a:gd name="T31" fmla="*/ 0 h 53"/>
                <a:gd name="T32" fmla="*/ 0 w 49"/>
                <a:gd name="T33" fmla="*/ 0 h 5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53"/>
                <a:gd name="T53" fmla="*/ 49 w 49"/>
                <a:gd name="T54" fmla="*/ 53 h 5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53">
                  <a:moveTo>
                    <a:pt x="25" y="0"/>
                  </a:moveTo>
                  <a:lnTo>
                    <a:pt x="34" y="2"/>
                  </a:lnTo>
                  <a:lnTo>
                    <a:pt x="42" y="8"/>
                  </a:lnTo>
                  <a:lnTo>
                    <a:pt x="47" y="17"/>
                  </a:lnTo>
                  <a:lnTo>
                    <a:pt x="49" y="27"/>
                  </a:lnTo>
                  <a:lnTo>
                    <a:pt x="47" y="38"/>
                  </a:lnTo>
                  <a:lnTo>
                    <a:pt x="42" y="45"/>
                  </a:lnTo>
                  <a:lnTo>
                    <a:pt x="34" y="51"/>
                  </a:lnTo>
                  <a:lnTo>
                    <a:pt x="25" y="53"/>
                  </a:lnTo>
                  <a:lnTo>
                    <a:pt x="16" y="51"/>
                  </a:lnTo>
                  <a:lnTo>
                    <a:pt x="8" y="45"/>
                  </a:lnTo>
                  <a:lnTo>
                    <a:pt x="3" y="38"/>
                  </a:lnTo>
                  <a:lnTo>
                    <a:pt x="0" y="27"/>
                  </a:lnTo>
                  <a:lnTo>
                    <a:pt x="3" y="17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0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67" name="Freeform 310"/>
            <p:cNvSpPr>
              <a:spLocks/>
            </p:cNvSpPr>
            <p:nvPr/>
          </p:nvSpPr>
          <p:spPr bwMode="auto">
            <a:xfrm>
              <a:off x="3996" y="1657"/>
              <a:ext cx="13" cy="15"/>
            </a:xfrm>
            <a:custGeom>
              <a:avLst/>
              <a:gdLst>
                <a:gd name="T0" fmla="*/ 0 w 41"/>
                <a:gd name="T1" fmla="*/ 0 h 47"/>
                <a:gd name="T2" fmla="*/ 0 w 41"/>
                <a:gd name="T3" fmla="*/ 0 h 47"/>
                <a:gd name="T4" fmla="*/ 0 w 41"/>
                <a:gd name="T5" fmla="*/ 0 h 47"/>
                <a:gd name="T6" fmla="*/ 0 w 41"/>
                <a:gd name="T7" fmla="*/ 0 h 47"/>
                <a:gd name="T8" fmla="*/ 0 w 41"/>
                <a:gd name="T9" fmla="*/ 0 h 47"/>
                <a:gd name="T10" fmla="*/ 0 w 41"/>
                <a:gd name="T11" fmla="*/ 0 h 47"/>
                <a:gd name="T12" fmla="*/ 0 w 41"/>
                <a:gd name="T13" fmla="*/ 0 h 47"/>
                <a:gd name="T14" fmla="*/ 0 w 41"/>
                <a:gd name="T15" fmla="*/ 0 h 47"/>
                <a:gd name="T16" fmla="*/ 0 w 41"/>
                <a:gd name="T17" fmla="*/ 0 h 47"/>
                <a:gd name="T18" fmla="*/ 0 w 41"/>
                <a:gd name="T19" fmla="*/ 0 h 47"/>
                <a:gd name="T20" fmla="*/ 0 w 41"/>
                <a:gd name="T21" fmla="*/ 0 h 47"/>
                <a:gd name="T22" fmla="*/ 0 w 41"/>
                <a:gd name="T23" fmla="*/ 0 h 47"/>
                <a:gd name="T24" fmla="*/ 0 w 41"/>
                <a:gd name="T25" fmla="*/ 0 h 47"/>
                <a:gd name="T26" fmla="*/ 0 w 41"/>
                <a:gd name="T27" fmla="*/ 0 h 47"/>
                <a:gd name="T28" fmla="*/ 0 w 41"/>
                <a:gd name="T29" fmla="*/ 0 h 47"/>
                <a:gd name="T30" fmla="*/ 0 w 41"/>
                <a:gd name="T31" fmla="*/ 0 h 47"/>
                <a:gd name="T32" fmla="*/ 0 w 41"/>
                <a:gd name="T33" fmla="*/ 0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47"/>
                <a:gd name="T53" fmla="*/ 41 w 41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47">
                  <a:moveTo>
                    <a:pt x="20" y="0"/>
                  </a:moveTo>
                  <a:lnTo>
                    <a:pt x="28" y="3"/>
                  </a:lnTo>
                  <a:lnTo>
                    <a:pt x="35" y="7"/>
                  </a:lnTo>
                  <a:lnTo>
                    <a:pt x="39" y="15"/>
                  </a:lnTo>
                  <a:lnTo>
                    <a:pt x="41" y="24"/>
                  </a:lnTo>
                  <a:lnTo>
                    <a:pt x="39" y="33"/>
                  </a:lnTo>
                  <a:lnTo>
                    <a:pt x="35" y="40"/>
                  </a:lnTo>
                  <a:lnTo>
                    <a:pt x="28" y="44"/>
                  </a:lnTo>
                  <a:lnTo>
                    <a:pt x="20" y="47"/>
                  </a:lnTo>
                  <a:lnTo>
                    <a:pt x="12" y="44"/>
                  </a:lnTo>
                  <a:lnTo>
                    <a:pt x="5" y="40"/>
                  </a:lnTo>
                  <a:lnTo>
                    <a:pt x="1" y="33"/>
                  </a:lnTo>
                  <a:lnTo>
                    <a:pt x="0" y="24"/>
                  </a:lnTo>
                  <a:lnTo>
                    <a:pt x="1" y="15"/>
                  </a:lnTo>
                  <a:lnTo>
                    <a:pt x="5" y="7"/>
                  </a:lnTo>
                  <a:lnTo>
                    <a:pt x="12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5A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68" name="Freeform 311"/>
            <p:cNvSpPr>
              <a:spLocks/>
            </p:cNvSpPr>
            <p:nvPr/>
          </p:nvSpPr>
          <p:spPr bwMode="auto">
            <a:xfrm>
              <a:off x="3996" y="1657"/>
              <a:ext cx="12" cy="13"/>
            </a:xfrm>
            <a:custGeom>
              <a:avLst/>
              <a:gdLst>
                <a:gd name="T0" fmla="*/ 0 w 35"/>
                <a:gd name="T1" fmla="*/ 0 h 39"/>
                <a:gd name="T2" fmla="*/ 0 w 35"/>
                <a:gd name="T3" fmla="*/ 0 h 39"/>
                <a:gd name="T4" fmla="*/ 0 w 35"/>
                <a:gd name="T5" fmla="*/ 0 h 39"/>
                <a:gd name="T6" fmla="*/ 0 w 35"/>
                <a:gd name="T7" fmla="*/ 0 h 39"/>
                <a:gd name="T8" fmla="*/ 0 w 35"/>
                <a:gd name="T9" fmla="*/ 0 h 39"/>
                <a:gd name="T10" fmla="*/ 0 w 35"/>
                <a:gd name="T11" fmla="*/ 0 h 39"/>
                <a:gd name="T12" fmla="*/ 0 w 35"/>
                <a:gd name="T13" fmla="*/ 0 h 39"/>
                <a:gd name="T14" fmla="*/ 0 w 35"/>
                <a:gd name="T15" fmla="*/ 0 h 39"/>
                <a:gd name="T16" fmla="*/ 0 w 35"/>
                <a:gd name="T17" fmla="*/ 0 h 39"/>
                <a:gd name="T18" fmla="*/ 0 w 35"/>
                <a:gd name="T19" fmla="*/ 0 h 39"/>
                <a:gd name="T20" fmla="*/ 0 w 35"/>
                <a:gd name="T21" fmla="*/ 0 h 39"/>
                <a:gd name="T22" fmla="*/ 0 w 35"/>
                <a:gd name="T23" fmla="*/ 0 h 39"/>
                <a:gd name="T24" fmla="*/ 0 w 35"/>
                <a:gd name="T25" fmla="*/ 0 h 39"/>
                <a:gd name="T26" fmla="*/ 0 w 35"/>
                <a:gd name="T27" fmla="*/ 0 h 39"/>
                <a:gd name="T28" fmla="*/ 0 w 35"/>
                <a:gd name="T29" fmla="*/ 0 h 39"/>
                <a:gd name="T30" fmla="*/ 0 w 35"/>
                <a:gd name="T31" fmla="*/ 0 h 39"/>
                <a:gd name="T32" fmla="*/ 0 w 35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9"/>
                <a:gd name="T53" fmla="*/ 35 w 35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9">
                  <a:moveTo>
                    <a:pt x="18" y="0"/>
                  </a:moveTo>
                  <a:lnTo>
                    <a:pt x="25" y="2"/>
                  </a:lnTo>
                  <a:lnTo>
                    <a:pt x="30" y="6"/>
                  </a:lnTo>
                  <a:lnTo>
                    <a:pt x="34" y="13"/>
                  </a:lnTo>
                  <a:lnTo>
                    <a:pt x="35" y="20"/>
                  </a:lnTo>
                  <a:lnTo>
                    <a:pt x="34" y="28"/>
                  </a:lnTo>
                  <a:lnTo>
                    <a:pt x="30" y="33"/>
                  </a:lnTo>
                  <a:lnTo>
                    <a:pt x="25" y="38"/>
                  </a:lnTo>
                  <a:lnTo>
                    <a:pt x="18" y="39"/>
                  </a:lnTo>
                  <a:lnTo>
                    <a:pt x="11" y="38"/>
                  </a:lnTo>
                  <a:lnTo>
                    <a:pt x="5" y="33"/>
                  </a:lnTo>
                  <a:lnTo>
                    <a:pt x="1" y="28"/>
                  </a:lnTo>
                  <a:lnTo>
                    <a:pt x="0" y="20"/>
                  </a:lnTo>
                  <a:lnTo>
                    <a:pt x="1" y="13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EA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69" name="Freeform 312"/>
            <p:cNvSpPr>
              <a:spLocks/>
            </p:cNvSpPr>
            <p:nvPr/>
          </p:nvSpPr>
          <p:spPr bwMode="auto">
            <a:xfrm>
              <a:off x="4119" y="1564"/>
              <a:ext cx="28" cy="14"/>
            </a:xfrm>
            <a:custGeom>
              <a:avLst/>
              <a:gdLst>
                <a:gd name="T0" fmla="*/ 0 w 84"/>
                <a:gd name="T1" fmla="*/ 0 h 43"/>
                <a:gd name="T2" fmla="*/ 0 w 84"/>
                <a:gd name="T3" fmla="*/ 0 h 43"/>
                <a:gd name="T4" fmla="*/ 0 w 84"/>
                <a:gd name="T5" fmla="*/ 0 h 43"/>
                <a:gd name="T6" fmla="*/ 0 w 84"/>
                <a:gd name="T7" fmla="*/ 0 h 43"/>
                <a:gd name="T8" fmla="*/ 0 w 84"/>
                <a:gd name="T9" fmla="*/ 0 h 43"/>
                <a:gd name="T10" fmla="*/ 0 w 84"/>
                <a:gd name="T11" fmla="*/ 0 h 43"/>
                <a:gd name="T12" fmla="*/ 0 w 84"/>
                <a:gd name="T13" fmla="*/ 0 h 43"/>
                <a:gd name="T14" fmla="*/ 0 w 84"/>
                <a:gd name="T15" fmla="*/ 0 h 43"/>
                <a:gd name="T16" fmla="*/ 0 w 84"/>
                <a:gd name="T17" fmla="*/ 0 h 43"/>
                <a:gd name="T18" fmla="*/ 0 w 84"/>
                <a:gd name="T19" fmla="*/ 0 h 43"/>
                <a:gd name="T20" fmla="*/ 0 w 84"/>
                <a:gd name="T21" fmla="*/ 0 h 43"/>
                <a:gd name="T22" fmla="*/ 0 w 84"/>
                <a:gd name="T23" fmla="*/ 0 h 43"/>
                <a:gd name="T24" fmla="*/ 0 w 84"/>
                <a:gd name="T25" fmla="*/ 0 h 43"/>
                <a:gd name="T26" fmla="*/ 0 w 84"/>
                <a:gd name="T27" fmla="*/ 0 h 43"/>
                <a:gd name="T28" fmla="*/ 0 w 84"/>
                <a:gd name="T29" fmla="*/ 0 h 43"/>
                <a:gd name="T30" fmla="*/ 0 w 84"/>
                <a:gd name="T31" fmla="*/ 0 h 43"/>
                <a:gd name="T32" fmla="*/ 0 w 84"/>
                <a:gd name="T33" fmla="*/ 0 h 43"/>
                <a:gd name="T34" fmla="*/ 0 w 84"/>
                <a:gd name="T35" fmla="*/ 0 h 43"/>
                <a:gd name="T36" fmla="*/ 0 w 84"/>
                <a:gd name="T37" fmla="*/ 0 h 43"/>
                <a:gd name="T38" fmla="*/ 0 w 84"/>
                <a:gd name="T39" fmla="*/ 0 h 43"/>
                <a:gd name="T40" fmla="*/ 0 w 84"/>
                <a:gd name="T41" fmla="*/ 0 h 43"/>
                <a:gd name="T42" fmla="*/ 0 w 84"/>
                <a:gd name="T43" fmla="*/ 0 h 43"/>
                <a:gd name="T44" fmla="*/ 0 w 84"/>
                <a:gd name="T45" fmla="*/ 0 h 43"/>
                <a:gd name="T46" fmla="*/ 0 w 84"/>
                <a:gd name="T47" fmla="*/ 0 h 43"/>
                <a:gd name="T48" fmla="*/ 0 w 84"/>
                <a:gd name="T49" fmla="*/ 0 h 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4"/>
                <a:gd name="T76" fmla="*/ 0 h 43"/>
                <a:gd name="T77" fmla="*/ 84 w 84"/>
                <a:gd name="T78" fmla="*/ 43 h 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4" h="43">
                  <a:moveTo>
                    <a:pt x="81" y="13"/>
                  </a:moveTo>
                  <a:lnTo>
                    <a:pt x="84" y="21"/>
                  </a:lnTo>
                  <a:lnTo>
                    <a:pt x="80" y="29"/>
                  </a:lnTo>
                  <a:lnTo>
                    <a:pt x="71" y="37"/>
                  </a:lnTo>
                  <a:lnTo>
                    <a:pt x="57" y="41"/>
                  </a:lnTo>
                  <a:lnTo>
                    <a:pt x="49" y="42"/>
                  </a:lnTo>
                  <a:lnTo>
                    <a:pt x="41" y="43"/>
                  </a:lnTo>
                  <a:lnTo>
                    <a:pt x="33" y="43"/>
                  </a:lnTo>
                  <a:lnTo>
                    <a:pt x="25" y="42"/>
                  </a:lnTo>
                  <a:lnTo>
                    <a:pt x="18" y="41"/>
                  </a:lnTo>
                  <a:lnTo>
                    <a:pt x="11" y="38"/>
                  </a:lnTo>
                  <a:lnTo>
                    <a:pt x="7" y="34"/>
                  </a:lnTo>
                  <a:lnTo>
                    <a:pt x="2" y="31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12" y="7"/>
                  </a:lnTo>
                  <a:lnTo>
                    <a:pt x="26" y="3"/>
                  </a:lnTo>
                  <a:lnTo>
                    <a:pt x="34" y="2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2"/>
                  </a:lnTo>
                  <a:lnTo>
                    <a:pt x="66" y="3"/>
                  </a:lnTo>
                  <a:lnTo>
                    <a:pt x="72" y="6"/>
                  </a:lnTo>
                  <a:lnTo>
                    <a:pt x="77" y="9"/>
                  </a:lnTo>
                  <a:lnTo>
                    <a:pt x="81" y="13"/>
                  </a:lnTo>
                  <a:close/>
                </a:path>
              </a:pathLst>
            </a:custGeom>
            <a:solidFill>
              <a:srgbClr val="B76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70" name="Freeform 313"/>
            <p:cNvSpPr>
              <a:spLocks/>
            </p:cNvSpPr>
            <p:nvPr/>
          </p:nvSpPr>
          <p:spPr bwMode="auto">
            <a:xfrm>
              <a:off x="4120" y="1564"/>
              <a:ext cx="26" cy="13"/>
            </a:xfrm>
            <a:custGeom>
              <a:avLst/>
              <a:gdLst>
                <a:gd name="T0" fmla="*/ 0 w 80"/>
                <a:gd name="T1" fmla="*/ 0 h 41"/>
                <a:gd name="T2" fmla="*/ 0 w 80"/>
                <a:gd name="T3" fmla="*/ 0 h 41"/>
                <a:gd name="T4" fmla="*/ 0 w 80"/>
                <a:gd name="T5" fmla="*/ 0 h 41"/>
                <a:gd name="T6" fmla="*/ 0 w 80"/>
                <a:gd name="T7" fmla="*/ 0 h 41"/>
                <a:gd name="T8" fmla="*/ 0 w 80"/>
                <a:gd name="T9" fmla="*/ 0 h 41"/>
                <a:gd name="T10" fmla="*/ 0 w 80"/>
                <a:gd name="T11" fmla="*/ 0 h 41"/>
                <a:gd name="T12" fmla="*/ 0 w 80"/>
                <a:gd name="T13" fmla="*/ 0 h 41"/>
                <a:gd name="T14" fmla="*/ 0 w 80"/>
                <a:gd name="T15" fmla="*/ 0 h 41"/>
                <a:gd name="T16" fmla="*/ 0 w 80"/>
                <a:gd name="T17" fmla="*/ 0 h 41"/>
                <a:gd name="T18" fmla="*/ 0 w 80"/>
                <a:gd name="T19" fmla="*/ 0 h 41"/>
                <a:gd name="T20" fmla="*/ 0 w 80"/>
                <a:gd name="T21" fmla="*/ 0 h 41"/>
                <a:gd name="T22" fmla="*/ 0 w 80"/>
                <a:gd name="T23" fmla="*/ 0 h 41"/>
                <a:gd name="T24" fmla="*/ 0 w 80"/>
                <a:gd name="T25" fmla="*/ 0 h 41"/>
                <a:gd name="T26" fmla="*/ 0 w 80"/>
                <a:gd name="T27" fmla="*/ 0 h 41"/>
                <a:gd name="T28" fmla="*/ 0 w 80"/>
                <a:gd name="T29" fmla="*/ 0 h 41"/>
                <a:gd name="T30" fmla="*/ 0 w 80"/>
                <a:gd name="T31" fmla="*/ 0 h 41"/>
                <a:gd name="T32" fmla="*/ 0 w 80"/>
                <a:gd name="T33" fmla="*/ 0 h 41"/>
                <a:gd name="T34" fmla="*/ 0 w 80"/>
                <a:gd name="T35" fmla="*/ 0 h 41"/>
                <a:gd name="T36" fmla="*/ 0 w 80"/>
                <a:gd name="T37" fmla="*/ 0 h 41"/>
                <a:gd name="T38" fmla="*/ 0 w 80"/>
                <a:gd name="T39" fmla="*/ 0 h 41"/>
                <a:gd name="T40" fmla="*/ 0 w 80"/>
                <a:gd name="T41" fmla="*/ 0 h 41"/>
                <a:gd name="T42" fmla="*/ 0 w 80"/>
                <a:gd name="T43" fmla="*/ 0 h 41"/>
                <a:gd name="T44" fmla="*/ 0 w 80"/>
                <a:gd name="T45" fmla="*/ 0 h 41"/>
                <a:gd name="T46" fmla="*/ 0 w 80"/>
                <a:gd name="T47" fmla="*/ 0 h 41"/>
                <a:gd name="T48" fmla="*/ 0 w 80"/>
                <a:gd name="T49" fmla="*/ 0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0"/>
                <a:gd name="T76" fmla="*/ 0 h 41"/>
                <a:gd name="T77" fmla="*/ 80 w 80"/>
                <a:gd name="T78" fmla="*/ 41 h 4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0" h="41">
                  <a:moveTo>
                    <a:pt x="76" y="12"/>
                  </a:moveTo>
                  <a:lnTo>
                    <a:pt x="80" y="20"/>
                  </a:lnTo>
                  <a:lnTo>
                    <a:pt x="76" y="27"/>
                  </a:lnTo>
                  <a:lnTo>
                    <a:pt x="68" y="34"/>
                  </a:lnTo>
                  <a:lnTo>
                    <a:pt x="55" y="39"/>
                  </a:lnTo>
                  <a:lnTo>
                    <a:pt x="47" y="40"/>
                  </a:lnTo>
                  <a:lnTo>
                    <a:pt x="39" y="41"/>
                  </a:lnTo>
                  <a:lnTo>
                    <a:pt x="31" y="41"/>
                  </a:lnTo>
                  <a:lnTo>
                    <a:pt x="24" y="40"/>
                  </a:lnTo>
                  <a:lnTo>
                    <a:pt x="17" y="39"/>
                  </a:lnTo>
                  <a:lnTo>
                    <a:pt x="12" y="37"/>
                  </a:lnTo>
                  <a:lnTo>
                    <a:pt x="6" y="33"/>
                  </a:lnTo>
                  <a:lnTo>
                    <a:pt x="3" y="30"/>
                  </a:lnTo>
                  <a:lnTo>
                    <a:pt x="0" y="22"/>
                  </a:lnTo>
                  <a:lnTo>
                    <a:pt x="4" y="14"/>
                  </a:lnTo>
                  <a:lnTo>
                    <a:pt x="12" y="7"/>
                  </a:lnTo>
                  <a:lnTo>
                    <a:pt x="25" y="3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48" y="0"/>
                  </a:lnTo>
                  <a:lnTo>
                    <a:pt x="56" y="2"/>
                  </a:lnTo>
                  <a:lnTo>
                    <a:pt x="61" y="3"/>
                  </a:lnTo>
                  <a:lnTo>
                    <a:pt x="68" y="5"/>
                  </a:lnTo>
                  <a:lnTo>
                    <a:pt x="73" y="8"/>
                  </a:lnTo>
                  <a:lnTo>
                    <a:pt x="76" y="12"/>
                  </a:lnTo>
                  <a:close/>
                </a:path>
              </a:pathLst>
            </a:custGeom>
            <a:solidFill>
              <a:srgbClr val="BC7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71" name="Freeform 314"/>
            <p:cNvSpPr>
              <a:spLocks/>
            </p:cNvSpPr>
            <p:nvPr/>
          </p:nvSpPr>
          <p:spPr bwMode="auto">
            <a:xfrm>
              <a:off x="4121" y="1564"/>
              <a:ext cx="25" cy="13"/>
            </a:xfrm>
            <a:custGeom>
              <a:avLst/>
              <a:gdLst>
                <a:gd name="T0" fmla="*/ 0 w 74"/>
                <a:gd name="T1" fmla="*/ 0 h 39"/>
                <a:gd name="T2" fmla="*/ 0 w 74"/>
                <a:gd name="T3" fmla="*/ 0 h 39"/>
                <a:gd name="T4" fmla="*/ 0 w 74"/>
                <a:gd name="T5" fmla="*/ 0 h 39"/>
                <a:gd name="T6" fmla="*/ 0 w 74"/>
                <a:gd name="T7" fmla="*/ 0 h 39"/>
                <a:gd name="T8" fmla="*/ 0 w 74"/>
                <a:gd name="T9" fmla="*/ 0 h 39"/>
                <a:gd name="T10" fmla="*/ 0 w 74"/>
                <a:gd name="T11" fmla="*/ 0 h 39"/>
                <a:gd name="T12" fmla="*/ 0 w 74"/>
                <a:gd name="T13" fmla="*/ 0 h 39"/>
                <a:gd name="T14" fmla="*/ 0 w 74"/>
                <a:gd name="T15" fmla="*/ 0 h 39"/>
                <a:gd name="T16" fmla="*/ 0 w 74"/>
                <a:gd name="T17" fmla="*/ 0 h 39"/>
                <a:gd name="T18" fmla="*/ 0 w 74"/>
                <a:gd name="T19" fmla="*/ 0 h 39"/>
                <a:gd name="T20" fmla="*/ 0 w 74"/>
                <a:gd name="T21" fmla="*/ 0 h 39"/>
                <a:gd name="T22" fmla="*/ 0 w 74"/>
                <a:gd name="T23" fmla="*/ 0 h 39"/>
                <a:gd name="T24" fmla="*/ 0 w 74"/>
                <a:gd name="T25" fmla="*/ 0 h 39"/>
                <a:gd name="T26" fmla="*/ 0 w 74"/>
                <a:gd name="T27" fmla="*/ 0 h 39"/>
                <a:gd name="T28" fmla="*/ 0 w 74"/>
                <a:gd name="T29" fmla="*/ 0 h 39"/>
                <a:gd name="T30" fmla="*/ 0 w 74"/>
                <a:gd name="T31" fmla="*/ 0 h 39"/>
                <a:gd name="T32" fmla="*/ 0 w 74"/>
                <a:gd name="T33" fmla="*/ 0 h 39"/>
                <a:gd name="T34" fmla="*/ 0 w 74"/>
                <a:gd name="T35" fmla="*/ 0 h 39"/>
                <a:gd name="T36" fmla="*/ 0 w 74"/>
                <a:gd name="T37" fmla="*/ 0 h 39"/>
                <a:gd name="T38" fmla="*/ 0 w 74"/>
                <a:gd name="T39" fmla="*/ 0 h 39"/>
                <a:gd name="T40" fmla="*/ 0 w 74"/>
                <a:gd name="T41" fmla="*/ 0 h 39"/>
                <a:gd name="T42" fmla="*/ 0 w 74"/>
                <a:gd name="T43" fmla="*/ 0 h 39"/>
                <a:gd name="T44" fmla="*/ 0 w 74"/>
                <a:gd name="T45" fmla="*/ 0 h 39"/>
                <a:gd name="T46" fmla="*/ 0 w 74"/>
                <a:gd name="T47" fmla="*/ 0 h 39"/>
                <a:gd name="T48" fmla="*/ 0 w 74"/>
                <a:gd name="T49" fmla="*/ 0 h 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4"/>
                <a:gd name="T76" fmla="*/ 0 h 39"/>
                <a:gd name="T77" fmla="*/ 74 w 74"/>
                <a:gd name="T78" fmla="*/ 39 h 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4" h="39">
                  <a:moveTo>
                    <a:pt x="71" y="12"/>
                  </a:moveTo>
                  <a:lnTo>
                    <a:pt x="74" y="18"/>
                  </a:lnTo>
                  <a:lnTo>
                    <a:pt x="71" y="26"/>
                  </a:lnTo>
                  <a:lnTo>
                    <a:pt x="63" y="33"/>
                  </a:lnTo>
                  <a:lnTo>
                    <a:pt x="51" y="38"/>
                  </a:lnTo>
                  <a:lnTo>
                    <a:pt x="44" y="39"/>
                  </a:lnTo>
                  <a:lnTo>
                    <a:pt x="36" y="39"/>
                  </a:lnTo>
                  <a:lnTo>
                    <a:pt x="29" y="39"/>
                  </a:lnTo>
                  <a:lnTo>
                    <a:pt x="22" y="38"/>
                  </a:lnTo>
                  <a:lnTo>
                    <a:pt x="16" y="37"/>
                  </a:lnTo>
                  <a:lnTo>
                    <a:pt x="10" y="34"/>
                  </a:lnTo>
                  <a:lnTo>
                    <a:pt x="5" y="31"/>
                  </a:lnTo>
                  <a:lnTo>
                    <a:pt x="2" y="27"/>
                  </a:lnTo>
                  <a:lnTo>
                    <a:pt x="0" y="21"/>
                  </a:lnTo>
                  <a:lnTo>
                    <a:pt x="3" y="13"/>
                  </a:lnTo>
                  <a:lnTo>
                    <a:pt x="11" y="7"/>
                  </a:lnTo>
                  <a:lnTo>
                    <a:pt x="24" y="3"/>
                  </a:lnTo>
                  <a:lnTo>
                    <a:pt x="30" y="2"/>
                  </a:lnTo>
                  <a:lnTo>
                    <a:pt x="38" y="0"/>
                  </a:lnTo>
                  <a:lnTo>
                    <a:pt x="45" y="2"/>
                  </a:lnTo>
                  <a:lnTo>
                    <a:pt x="52" y="2"/>
                  </a:lnTo>
                  <a:lnTo>
                    <a:pt x="59" y="4"/>
                  </a:lnTo>
                  <a:lnTo>
                    <a:pt x="63" y="6"/>
                  </a:lnTo>
                  <a:lnTo>
                    <a:pt x="68" y="8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C17A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72" name="Freeform 315"/>
            <p:cNvSpPr>
              <a:spLocks/>
            </p:cNvSpPr>
            <p:nvPr/>
          </p:nvSpPr>
          <p:spPr bwMode="auto">
            <a:xfrm>
              <a:off x="4122" y="1564"/>
              <a:ext cx="23" cy="12"/>
            </a:xfrm>
            <a:custGeom>
              <a:avLst/>
              <a:gdLst>
                <a:gd name="T0" fmla="*/ 0 w 69"/>
                <a:gd name="T1" fmla="*/ 0 h 37"/>
                <a:gd name="T2" fmla="*/ 0 w 69"/>
                <a:gd name="T3" fmla="*/ 0 h 37"/>
                <a:gd name="T4" fmla="*/ 0 w 69"/>
                <a:gd name="T5" fmla="*/ 0 h 37"/>
                <a:gd name="T6" fmla="*/ 0 w 69"/>
                <a:gd name="T7" fmla="*/ 0 h 37"/>
                <a:gd name="T8" fmla="*/ 0 w 69"/>
                <a:gd name="T9" fmla="*/ 0 h 37"/>
                <a:gd name="T10" fmla="*/ 0 w 69"/>
                <a:gd name="T11" fmla="*/ 0 h 37"/>
                <a:gd name="T12" fmla="*/ 0 w 69"/>
                <a:gd name="T13" fmla="*/ 0 h 37"/>
                <a:gd name="T14" fmla="*/ 0 w 69"/>
                <a:gd name="T15" fmla="*/ 0 h 37"/>
                <a:gd name="T16" fmla="*/ 0 w 69"/>
                <a:gd name="T17" fmla="*/ 0 h 37"/>
                <a:gd name="T18" fmla="*/ 0 w 69"/>
                <a:gd name="T19" fmla="*/ 0 h 37"/>
                <a:gd name="T20" fmla="*/ 0 w 69"/>
                <a:gd name="T21" fmla="*/ 0 h 37"/>
                <a:gd name="T22" fmla="*/ 0 w 69"/>
                <a:gd name="T23" fmla="*/ 0 h 37"/>
                <a:gd name="T24" fmla="*/ 0 w 69"/>
                <a:gd name="T25" fmla="*/ 0 h 37"/>
                <a:gd name="T26" fmla="*/ 0 w 69"/>
                <a:gd name="T27" fmla="*/ 0 h 37"/>
                <a:gd name="T28" fmla="*/ 0 w 69"/>
                <a:gd name="T29" fmla="*/ 0 h 37"/>
                <a:gd name="T30" fmla="*/ 0 w 69"/>
                <a:gd name="T31" fmla="*/ 0 h 37"/>
                <a:gd name="T32" fmla="*/ 0 w 69"/>
                <a:gd name="T33" fmla="*/ 0 h 37"/>
                <a:gd name="T34" fmla="*/ 0 w 69"/>
                <a:gd name="T35" fmla="*/ 0 h 37"/>
                <a:gd name="T36" fmla="*/ 0 w 69"/>
                <a:gd name="T37" fmla="*/ 0 h 37"/>
                <a:gd name="T38" fmla="*/ 0 w 69"/>
                <a:gd name="T39" fmla="*/ 0 h 37"/>
                <a:gd name="T40" fmla="*/ 0 w 69"/>
                <a:gd name="T41" fmla="*/ 0 h 37"/>
                <a:gd name="T42" fmla="*/ 0 w 69"/>
                <a:gd name="T43" fmla="*/ 0 h 37"/>
                <a:gd name="T44" fmla="*/ 0 w 69"/>
                <a:gd name="T45" fmla="*/ 0 h 37"/>
                <a:gd name="T46" fmla="*/ 0 w 69"/>
                <a:gd name="T47" fmla="*/ 0 h 37"/>
                <a:gd name="T48" fmla="*/ 0 w 69"/>
                <a:gd name="T49" fmla="*/ 0 h 3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9"/>
                <a:gd name="T76" fmla="*/ 0 h 37"/>
                <a:gd name="T77" fmla="*/ 69 w 69"/>
                <a:gd name="T78" fmla="*/ 37 h 3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9" h="37">
                  <a:moveTo>
                    <a:pt x="67" y="12"/>
                  </a:moveTo>
                  <a:lnTo>
                    <a:pt x="69" y="18"/>
                  </a:lnTo>
                  <a:lnTo>
                    <a:pt x="67" y="25"/>
                  </a:lnTo>
                  <a:lnTo>
                    <a:pt x="59" y="31"/>
                  </a:lnTo>
                  <a:lnTo>
                    <a:pt x="48" y="35"/>
                  </a:lnTo>
                  <a:lnTo>
                    <a:pt x="41" y="37"/>
                  </a:lnTo>
                  <a:lnTo>
                    <a:pt x="34" y="37"/>
                  </a:lnTo>
                  <a:lnTo>
                    <a:pt x="27" y="37"/>
                  </a:lnTo>
                  <a:lnTo>
                    <a:pt x="22" y="35"/>
                  </a:lnTo>
                  <a:lnTo>
                    <a:pt x="16" y="34"/>
                  </a:lnTo>
                  <a:lnTo>
                    <a:pt x="10" y="32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0" y="20"/>
                  </a:lnTo>
                  <a:lnTo>
                    <a:pt x="4" y="13"/>
                  </a:lnTo>
                  <a:lnTo>
                    <a:pt x="12" y="7"/>
                  </a:lnTo>
                  <a:lnTo>
                    <a:pt x="23" y="3"/>
                  </a:lnTo>
                  <a:lnTo>
                    <a:pt x="30" y="2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9" y="2"/>
                  </a:lnTo>
                  <a:lnTo>
                    <a:pt x="54" y="4"/>
                  </a:lnTo>
                  <a:lnTo>
                    <a:pt x="59" y="6"/>
                  </a:lnTo>
                  <a:lnTo>
                    <a:pt x="64" y="8"/>
                  </a:lnTo>
                  <a:lnTo>
                    <a:pt x="67" y="12"/>
                  </a:lnTo>
                  <a:close/>
                </a:path>
              </a:pathLst>
            </a:custGeom>
            <a:solidFill>
              <a:srgbClr val="C4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73" name="Freeform 316"/>
            <p:cNvSpPr>
              <a:spLocks/>
            </p:cNvSpPr>
            <p:nvPr/>
          </p:nvSpPr>
          <p:spPr bwMode="auto">
            <a:xfrm>
              <a:off x="4124" y="1564"/>
              <a:ext cx="21" cy="11"/>
            </a:xfrm>
            <a:custGeom>
              <a:avLst/>
              <a:gdLst>
                <a:gd name="T0" fmla="*/ 0 w 63"/>
                <a:gd name="T1" fmla="*/ 0 h 32"/>
                <a:gd name="T2" fmla="*/ 0 w 63"/>
                <a:gd name="T3" fmla="*/ 0 h 32"/>
                <a:gd name="T4" fmla="*/ 0 w 63"/>
                <a:gd name="T5" fmla="*/ 0 h 32"/>
                <a:gd name="T6" fmla="*/ 0 w 63"/>
                <a:gd name="T7" fmla="*/ 0 h 32"/>
                <a:gd name="T8" fmla="*/ 0 w 63"/>
                <a:gd name="T9" fmla="*/ 0 h 32"/>
                <a:gd name="T10" fmla="*/ 0 w 63"/>
                <a:gd name="T11" fmla="*/ 0 h 32"/>
                <a:gd name="T12" fmla="*/ 0 w 63"/>
                <a:gd name="T13" fmla="*/ 0 h 32"/>
                <a:gd name="T14" fmla="*/ 0 w 63"/>
                <a:gd name="T15" fmla="*/ 0 h 32"/>
                <a:gd name="T16" fmla="*/ 0 w 63"/>
                <a:gd name="T17" fmla="*/ 0 h 32"/>
                <a:gd name="T18" fmla="*/ 0 w 63"/>
                <a:gd name="T19" fmla="*/ 0 h 32"/>
                <a:gd name="T20" fmla="*/ 0 w 63"/>
                <a:gd name="T21" fmla="*/ 0 h 32"/>
                <a:gd name="T22" fmla="*/ 0 w 63"/>
                <a:gd name="T23" fmla="*/ 0 h 32"/>
                <a:gd name="T24" fmla="*/ 0 w 63"/>
                <a:gd name="T25" fmla="*/ 0 h 32"/>
                <a:gd name="T26" fmla="*/ 0 w 63"/>
                <a:gd name="T27" fmla="*/ 0 h 32"/>
                <a:gd name="T28" fmla="*/ 0 w 63"/>
                <a:gd name="T29" fmla="*/ 0 h 32"/>
                <a:gd name="T30" fmla="*/ 0 w 63"/>
                <a:gd name="T31" fmla="*/ 0 h 32"/>
                <a:gd name="T32" fmla="*/ 0 w 63"/>
                <a:gd name="T33" fmla="*/ 0 h 32"/>
                <a:gd name="T34" fmla="*/ 0 w 63"/>
                <a:gd name="T35" fmla="*/ 0 h 32"/>
                <a:gd name="T36" fmla="*/ 0 w 63"/>
                <a:gd name="T37" fmla="*/ 0 h 32"/>
                <a:gd name="T38" fmla="*/ 0 w 63"/>
                <a:gd name="T39" fmla="*/ 0 h 32"/>
                <a:gd name="T40" fmla="*/ 0 w 63"/>
                <a:gd name="T41" fmla="*/ 0 h 32"/>
                <a:gd name="T42" fmla="*/ 0 w 63"/>
                <a:gd name="T43" fmla="*/ 0 h 32"/>
                <a:gd name="T44" fmla="*/ 0 w 63"/>
                <a:gd name="T45" fmla="*/ 0 h 32"/>
                <a:gd name="T46" fmla="*/ 0 w 63"/>
                <a:gd name="T47" fmla="*/ 0 h 32"/>
                <a:gd name="T48" fmla="*/ 0 w 63"/>
                <a:gd name="T49" fmla="*/ 0 h 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2"/>
                <a:gd name="T77" fmla="*/ 63 w 63"/>
                <a:gd name="T78" fmla="*/ 32 h 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2">
                  <a:moveTo>
                    <a:pt x="61" y="9"/>
                  </a:moveTo>
                  <a:lnTo>
                    <a:pt x="63" y="15"/>
                  </a:lnTo>
                  <a:lnTo>
                    <a:pt x="61" y="21"/>
                  </a:lnTo>
                  <a:lnTo>
                    <a:pt x="54" y="27"/>
                  </a:lnTo>
                  <a:lnTo>
                    <a:pt x="43" y="31"/>
                  </a:lnTo>
                  <a:lnTo>
                    <a:pt x="37" y="32"/>
                  </a:lnTo>
                  <a:lnTo>
                    <a:pt x="30" y="32"/>
                  </a:lnTo>
                  <a:lnTo>
                    <a:pt x="25" y="32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9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9" y="5"/>
                  </a:lnTo>
                  <a:lnTo>
                    <a:pt x="20" y="1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8" y="0"/>
                  </a:lnTo>
                  <a:lnTo>
                    <a:pt x="44" y="1"/>
                  </a:lnTo>
                  <a:lnTo>
                    <a:pt x="49" y="2"/>
                  </a:lnTo>
                  <a:lnTo>
                    <a:pt x="54" y="4"/>
                  </a:lnTo>
                  <a:lnTo>
                    <a:pt x="57" y="6"/>
                  </a:lnTo>
                  <a:lnTo>
                    <a:pt x="61" y="9"/>
                  </a:lnTo>
                  <a:close/>
                </a:path>
              </a:pathLst>
            </a:custGeom>
            <a:solidFill>
              <a:srgbClr val="C98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74" name="Freeform 317"/>
            <p:cNvSpPr>
              <a:spLocks/>
            </p:cNvSpPr>
            <p:nvPr/>
          </p:nvSpPr>
          <p:spPr bwMode="auto">
            <a:xfrm>
              <a:off x="4125" y="1564"/>
              <a:ext cx="19" cy="10"/>
            </a:xfrm>
            <a:custGeom>
              <a:avLst/>
              <a:gdLst>
                <a:gd name="T0" fmla="*/ 0 w 59"/>
                <a:gd name="T1" fmla="*/ 0 h 30"/>
                <a:gd name="T2" fmla="*/ 0 w 59"/>
                <a:gd name="T3" fmla="*/ 0 h 30"/>
                <a:gd name="T4" fmla="*/ 0 w 59"/>
                <a:gd name="T5" fmla="*/ 0 h 30"/>
                <a:gd name="T6" fmla="*/ 0 w 59"/>
                <a:gd name="T7" fmla="*/ 0 h 30"/>
                <a:gd name="T8" fmla="*/ 0 w 59"/>
                <a:gd name="T9" fmla="*/ 0 h 30"/>
                <a:gd name="T10" fmla="*/ 0 w 59"/>
                <a:gd name="T11" fmla="*/ 0 h 30"/>
                <a:gd name="T12" fmla="*/ 0 w 59"/>
                <a:gd name="T13" fmla="*/ 0 h 30"/>
                <a:gd name="T14" fmla="*/ 0 w 59"/>
                <a:gd name="T15" fmla="*/ 0 h 30"/>
                <a:gd name="T16" fmla="*/ 0 w 59"/>
                <a:gd name="T17" fmla="*/ 0 h 30"/>
                <a:gd name="T18" fmla="*/ 0 w 59"/>
                <a:gd name="T19" fmla="*/ 0 h 30"/>
                <a:gd name="T20" fmla="*/ 0 w 59"/>
                <a:gd name="T21" fmla="*/ 0 h 30"/>
                <a:gd name="T22" fmla="*/ 0 w 59"/>
                <a:gd name="T23" fmla="*/ 0 h 30"/>
                <a:gd name="T24" fmla="*/ 0 w 59"/>
                <a:gd name="T25" fmla="*/ 0 h 30"/>
                <a:gd name="T26" fmla="*/ 0 w 59"/>
                <a:gd name="T27" fmla="*/ 0 h 30"/>
                <a:gd name="T28" fmla="*/ 0 w 59"/>
                <a:gd name="T29" fmla="*/ 0 h 30"/>
                <a:gd name="T30" fmla="*/ 0 w 59"/>
                <a:gd name="T31" fmla="*/ 0 h 30"/>
                <a:gd name="T32" fmla="*/ 0 w 59"/>
                <a:gd name="T33" fmla="*/ 0 h 30"/>
                <a:gd name="T34" fmla="*/ 0 w 59"/>
                <a:gd name="T35" fmla="*/ 0 h 30"/>
                <a:gd name="T36" fmla="*/ 0 w 59"/>
                <a:gd name="T37" fmla="*/ 0 h 30"/>
                <a:gd name="T38" fmla="*/ 0 w 59"/>
                <a:gd name="T39" fmla="*/ 0 h 30"/>
                <a:gd name="T40" fmla="*/ 0 w 59"/>
                <a:gd name="T41" fmla="*/ 0 h 30"/>
                <a:gd name="T42" fmla="*/ 0 w 59"/>
                <a:gd name="T43" fmla="*/ 0 h 30"/>
                <a:gd name="T44" fmla="*/ 0 w 59"/>
                <a:gd name="T45" fmla="*/ 0 h 30"/>
                <a:gd name="T46" fmla="*/ 0 w 59"/>
                <a:gd name="T47" fmla="*/ 0 h 30"/>
                <a:gd name="T48" fmla="*/ 0 w 59"/>
                <a:gd name="T49" fmla="*/ 0 h 3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9"/>
                <a:gd name="T76" fmla="*/ 0 h 30"/>
                <a:gd name="T77" fmla="*/ 59 w 59"/>
                <a:gd name="T78" fmla="*/ 30 h 3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9" h="30">
                  <a:moveTo>
                    <a:pt x="57" y="9"/>
                  </a:moveTo>
                  <a:lnTo>
                    <a:pt x="59" y="14"/>
                  </a:lnTo>
                  <a:lnTo>
                    <a:pt x="57" y="20"/>
                  </a:lnTo>
                  <a:lnTo>
                    <a:pt x="50" y="25"/>
                  </a:lnTo>
                  <a:lnTo>
                    <a:pt x="40" y="29"/>
                  </a:lnTo>
                  <a:lnTo>
                    <a:pt x="34" y="30"/>
                  </a:lnTo>
                  <a:lnTo>
                    <a:pt x="28" y="30"/>
                  </a:lnTo>
                  <a:lnTo>
                    <a:pt x="23" y="30"/>
                  </a:lnTo>
                  <a:lnTo>
                    <a:pt x="18" y="29"/>
                  </a:lnTo>
                  <a:lnTo>
                    <a:pt x="13" y="28"/>
                  </a:lnTo>
                  <a:lnTo>
                    <a:pt x="8" y="25"/>
                  </a:lnTo>
                  <a:lnTo>
                    <a:pt x="5" y="23"/>
                  </a:lnTo>
                  <a:lnTo>
                    <a:pt x="2" y="21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9" y="5"/>
                  </a:lnTo>
                  <a:lnTo>
                    <a:pt x="18" y="2"/>
                  </a:lnTo>
                  <a:lnTo>
                    <a:pt x="24" y="1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41" y="1"/>
                  </a:lnTo>
                  <a:lnTo>
                    <a:pt x="46" y="2"/>
                  </a:lnTo>
                  <a:lnTo>
                    <a:pt x="51" y="4"/>
                  </a:lnTo>
                  <a:lnTo>
                    <a:pt x="54" y="6"/>
                  </a:lnTo>
                  <a:lnTo>
                    <a:pt x="57" y="9"/>
                  </a:lnTo>
                  <a:close/>
                </a:path>
              </a:pathLst>
            </a:custGeom>
            <a:solidFill>
              <a:srgbClr val="CE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75" name="Freeform 318"/>
            <p:cNvSpPr>
              <a:spLocks/>
            </p:cNvSpPr>
            <p:nvPr/>
          </p:nvSpPr>
          <p:spPr bwMode="auto">
            <a:xfrm>
              <a:off x="4126" y="1565"/>
              <a:ext cx="18" cy="9"/>
            </a:xfrm>
            <a:custGeom>
              <a:avLst/>
              <a:gdLst>
                <a:gd name="T0" fmla="*/ 0 w 54"/>
                <a:gd name="T1" fmla="*/ 0 h 27"/>
                <a:gd name="T2" fmla="*/ 0 w 54"/>
                <a:gd name="T3" fmla="*/ 0 h 27"/>
                <a:gd name="T4" fmla="*/ 0 w 54"/>
                <a:gd name="T5" fmla="*/ 0 h 27"/>
                <a:gd name="T6" fmla="*/ 0 w 54"/>
                <a:gd name="T7" fmla="*/ 0 h 27"/>
                <a:gd name="T8" fmla="*/ 0 w 54"/>
                <a:gd name="T9" fmla="*/ 0 h 27"/>
                <a:gd name="T10" fmla="*/ 0 w 54"/>
                <a:gd name="T11" fmla="*/ 0 h 27"/>
                <a:gd name="T12" fmla="*/ 0 w 54"/>
                <a:gd name="T13" fmla="*/ 0 h 27"/>
                <a:gd name="T14" fmla="*/ 0 w 54"/>
                <a:gd name="T15" fmla="*/ 0 h 27"/>
                <a:gd name="T16" fmla="*/ 0 w 54"/>
                <a:gd name="T17" fmla="*/ 0 h 27"/>
                <a:gd name="T18" fmla="*/ 0 w 54"/>
                <a:gd name="T19" fmla="*/ 0 h 27"/>
                <a:gd name="T20" fmla="*/ 0 w 54"/>
                <a:gd name="T21" fmla="*/ 0 h 27"/>
                <a:gd name="T22" fmla="*/ 0 w 54"/>
                <a:gd name="T23" fmla="*/ 0 h 27"/>
                <a:gd name="T24" fmla="*/ 0 w 54"/>
                <a:gd name="T25" fmla="*/ 0 h 27"/>
                <a:gd name="T26" fmla="*/ 0 w 54"/>
                <a:gd name="T27" fmla="*/ 0 h 27"/>
                <a:gd name="T28" fmla="*/ 0 w 54"/>
                <a:gd name="T29" fmla="*/ 0 h 27"/>
                <a:gd name="T30" fmla="*/ 0 w 54"/>
                <a:gd name="T31" fmla="*/ 0 h 27"/>
                <a:gd name="T32" fmla="*/ 0 w 54"/>
                <a:gd name="T33" fmla="*/ 0 h 27"/>
                <a:gd name="T34" fmla="*/ 0 w 54"/>
                <a:gd name="T35" fmla="*/ 0 h 27"/>
                <a:gd name="T36" fmla="*/ 0 w 54"/>
                <a:gd name="T37" fmla="*/ 0 h 27"/>
                <a:gd name="T38" fmla="*/ 0 w 54"/>
                <a:gd name="T39" fmla="*/ 0 h 27"/>
                <a:gd name="T40" fmla="*/ 0 w 54"/>
                <a:gd name="T41" fmla="*/ 0 h 27"/>
                <a:gd name="T42" fmla="*/ 0 w 54"/>
                <a:gd name="T43" fmla="*/ 0 h 27"/>
                <a:gd name="T44" fmla="*/ 0 w 54"/>
                <a:gd name="T45" fmla="*/ 0 h 27"/>
                <a:gd name="T46" fmla="*/ 0 w 54"/>
                <a:gd name="T47" fmla="*/ 0 h 27"/>
                <a:gd name="T48" fmla="*/ 0 w 54"/>
                <a:gd name="T49" fmla="*/ 0 h 2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4"/>
                <a:gd name="T76" fmla="*/ 0 h 27"/>
                <a:gd name="T77" fmla="*/ 54 w 54"/>
                <a:gd name="T78" fmla="*/ 27 h 2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4" h="27">
                  <a:moveTo>
                    <a:pt x="52" y="8"/>
                  </a:moveTo>
                  <a:lnTo>
                    <a:pt x="54" y="13"/>
                  </a:lnTo>
                  <a:lnTo>
                    <a:pt x="52" y="18"/>
                  </a:lnTo>
                  <a:lnTo>
                    <a:pt x="45" y="22"/>
                  </a:lnTo>
                  <a:lnTo>
                    <a:pt x="36" y="26"/>
                  </a:lnTo>
                  <a:lnTo>
                    <a:pt x="30" y="27"/>
                  </a:lnTo>
                  <a:lnTo>
                    <a:pt x="26" y="27"/>
                  </a:lnTo>
                  <a:lnTo>
                    <a:pt x="21" y="27"/>
                  </a:lnTo>
                  <a:lnTo>
                    <a:pt x="15" y="26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2" y="9"/>
                  </a:lnTo>
                  <a:lnTo>
                    <a:pt x="7" y="4"/>
                  </a:lnTo>
                  <a:lnTo>
                    <a:pt x="16" y="1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1" y="1"/>
                  </a:lnTo>
                  <a:lnTo>
                    <a:pt x="46" y="3"/>
                  </a:lnTo>
                  <a:lnTo>
                    <a:pt x="49" y="5"/>
                  </a:lnTo>
                  <a:lnTo>
                    <a:pt x="52" y="8"/>
                  </a:lnTo>
                  <a:close/>
                </a:path>
              </a:pathLst>
            </a:custGeom>
            <a:solidFill>
              <a:srgbClr val="D3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76" name="Freeform 319"/>
            <p:cNvSpPr>
              <a:spLocks/>
            </p:cNvSpPr>
            <p:nvPr/>
          </p:nvSpPr>
          <p:spPr bwMode="auto">
            <a:xfrm>
              <a:off x="4127" y="1565"/>
              <a:ext cx="16" cy="8"/>
            </a:xfrm>
            <a:custGeom>
              <a:avLst/>
              <a:gdLst>
                <a:gd name="T0" fmla="*/ 0 w 48"/>
                <a:gd name="T1" fmla="*/ 0 h 24"/>
                <a:gd name="T2" fmla="*/ 0 w 48"/>
                <a:gd name="T3" fmla="*/ 0 h 24"/>
                <a:gd name="T4" fmla="*/ 0 w 48"/>
                <a:gd name="T5" fmla="*/ 0 h 24"/>
                <a:gd name="T6" fmla="*/ 0 w 48"/>
                <a:gd name="T7" fmla="*/ 0 h 24"/>
                <a:gd name="T8" fmla="*/ 0 w 48"/>
                <a:gd name="T9" fmla="*/ 0 h 24"/>
                <a:gd name="T10" fmla="*/ 0 w 48"/>
                <a:gd name="T11" fmla="*/ 0 h 24"/>
                <a:gd name="T12" fmla="*/ 0 w 48"/>
                <a:gd name="T13" fmla="*/ 0 h 24"/>
                <a:gd name="T14" fmla="*/ 0 w 48"/>
                <a:gd name="T15" fmla="*/ 0 h 24"/>
                <a:gd name="T16" fmla="*/ 0 w 48"/>
                <a:gd name="T17" fmla="*/ 0 h 24"/>
                <a:gd name="T18" fmla="*/ 0 w 48"/>
                <a:gd name="T19" fmla="*/ 0 h 24"/>
                <a:gd name="T20" fmla="*/ 0 w 48"/>
                <a:gd name="T21" fmla="*/ 0 h 24"/>
                <a:gd name="T22" fmla="*/ 0 w 48"/>
                <a:gd name="T23" fmla="*/ 0 h 24"/>
                <a:gd name="T24" fmla="*/ 0 w 48"/>
                <a:gd name="T25" fmla="*/ 0 h 24"/>
                <a:gd name="T26" fmla="*/ 0 w 48"/>
                <a:gd name="T27" fmla="*/ 0 h 24"/>
                <a:gd name="T28" fmla="*/ 0 w 48"/>
                <a:gd name="T29" fmla="*/ 0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46" y="6"/>
                  </a:moveTo>
                  <a:lnTo>
                    <a:pt x="48" y="11"/>
                  </a:lnTo>
                  <a:lnTo>
                    <a:pt x="46" y="17"/>
                  </a:lnTo>
                  <a:lnTo>
                    <a:pt x="41" y="20"/>
                  </a:lnTo>
                  <a:lnTo>
                    <a:pt x="33" y="23"/>
                  </a:lnTo>
                  <a:lnTo>
                    <a:pt x="24" y="24"/>
                  </a:lnTo>
                  <a:lnTo>
                    <a:pt x="14" y="23"/>
                  </a:lnTo>
                  <a:lnTo>
                    <a:pt x="7" y="21"/>
                  </a:lnTo>
                  <a:lnTo>
                    <a:pt x="1" y="18"/>
                  </a:lnTo>
                  <a:lnTo>
                    <a:pt x="0" y="12"/>
                  </a:lnTo>
                  <a:lnTo>
                    <a:pt x="1" y="8"/>
                  </a:lnTo>
                  <a:lnTo>
                    <a:pt x="7" y="3"/>
                  </a:lnTo>
                  <a:lnTo>
                    <a:pt x="15" y="1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41" y="3"/>
                  </a:lnTo>
                  <a:lnTo>
                    <a:pt x="46" y="6"/>
                  </a:lnTo>
                  <a:close/>
                </a:path>
              </a:pathLst>
            </a:custGeom>
            <a:solidFill>
              <a:srgbClr val="D89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77" name="Freeform 320"/>
            <p:cNvSpPr>
              <a:spLocks/>
            </p:cNvSpPr>
            <p:nvPr/>
          </p:nvSpPr>
          <p:spPr bwMode="auto">
            <a:xfrm>
              <a:off x="4128" y="1565"/>
              <a:ext cx="15" cy="7"/>
            </a:xfrm>
            <a:custGeom>
              <a:avLst/>
              <a:gdLst>
                <a:gd name="T0" fmla="*/ 0 w 43"/>
                <a:gd name="T1" fmla="*/ 0 h 22"/>
                <a:gd name="T2" fmla="*/ 0 w 43"/>
                <a:gd name="T3" fmla="*/ 0 h 22"/>
                <a:gd name="T4" fmla="*/ 0 w 43"/>
                <a:gd name="T5" fmla="*/ 0 h 22"/>
                <a:gd name="T6" fmla="*/ 0 w 43"/>
                <a:gd name="T7" fmla="*/ 0 h 22"/>
                <a:gd name="T8" fmla="*/ 0 w 43"/>
                <a:gd name="T9" fmla="*/ 0 h 22"/>
                <a:gd name="T10" fmla="*/ 0 w 43"/>
                <a:gd name="T11" fmla="*/ 0 h 22"/>
                <a:gd name="T12" fmla="*/ 0 w 43"/>
                <a:gd name="T13" fmla="*/ 0 h 22"/>
                <a:gd name="T14" fmla="*/ 0 w 43"/>
                <a:gd name="T15" fmla="*/ 0 h 22"/>
                <a:gd name="T16" fmla="*/ 0 w 43"/>
                <a:gd name="T17" fmla="*/ 0 h 22"/>
                <a:gd name="T18" fmla="*/ 0 w 43"/>
                <a:gd name="T19" fmla="*/ 0 h 22"/>
                <a:gd name="T20" fmla="*/ 0 w 43"/>
                <a:gd name="T21" fmla="*/ 0 h 22"/>
                <a:gd name="T22" fmla="*/ 0 w 43"/>
                <a:gd name="T23" fmla="*/ 0 h 22"/>
                <a:gd name="T24" fmla="*/ 0 w 43"/>
                <a:gd name="T25" fmla="*/ 0 h 22"/>
                <a:gd name="T26" fmla="*/ 0 w 43"/>
                <a:gd name="T27" fmla="*/ 0 h 22"/>
                <a:gd name="T28" fmla="*/ 0 w 43"/>
                <a:gd name="T29" fmla="*/ 0 h 22"/>
                <a:gd name="T30" fmla="*/ 0 w 43"/>
                <a:gd name="T31" fmla="*/ 0 h 22"/>
                <a:gd name="T32" fmla="*/ 0 w 43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22"/>
                <a:gd name="T53" fmla="*/ 43 w 43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22">
                  <a:moveTo>
                    <a:pt x="42" y="6"/>
                  </a:moveTo>
                  <a:lnTo>
                    <a:pt x="43" y="11"/>
                  </a:lnTo>
                  <a:lnTo>
                    <a:pt x="41" y="15"/>
                  </a:lnTo>
                  <a:lnTo>
                    <a:pt x="37" y="19"/>
                  </a:lnTo>
                  <a:lnTo>
                    <a:pt x="30" y="21"/>
                  </a:lnTo>
                  <a:lnTo>
                    <a:pt x="21" y="22"/>
                  </a:lnTo>
                  <a:lnTo>
                    <a:pt x="13" y="21"/>
                  </a:lnTo>
                  <a:lnTo>
                    <a:pt x="6" y="19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2" y="6"/>
                  </a:lnTo>
                  <a:lnTo>
                    <a:pt x="7" y="3"/>
                  </a:lnTo>
                  <a:lnTo>
                    <a:pt x="14" y="1"/>
                  </a:lnTo>
                  <a:lnTo>
                    <a:pt x="23" y="0"/>
                  </a:lnTo>
                  <a:lnTo>
                    <a:pt x="31" y="1"/>
                  </a:lnTo>
                  <a:lnTo>
                    <a:pt x="38" y="3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DDA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78" name="Freeform 321"/>
            <p:cNvSpPr>
              <a:spLocks/>
            </p:cNvSpPr>
            <p:nvPr/>
          </p:nvSpPr>
          <p:spPr bwMode="auto">
            <a:xfrm>
              <a:off x="4130" y="1565"/>
              <a:ext cx="12" cy="6"/>
            </a:xfrm>
            <a:custGeom>
              <a:avLst/>
              <a:gdLst>
                <a:gd name="T0" fmla="*/ 0 w 38"/>
                <a:gd name="T1" fmla="*/ 0 h 20"/>
                <a:gd name="T2" fmla="*/ 0 w 38"/>
                <a:gd name="T3" fmla="*/ 0 h 20"/>
                <a:gd name="T4" fmla="*/ 0 w 38"/>
                <a:gd name="T5" fmla="*/ 0 h 20"/>
                <a:gd name="T6" fmla="*/ 0 w 38"/>
                <a:gd name="T7" fmla="*/ 0 h 20"/>
                <a:gd name="T8" fmla="*/ 0 w 38"/>
                <a:gd name="T9" fmla="*/ 0 h 20"/>
                <a:gd name="T10" fmla="*/ 0 w 38"/>
                <a:gd name="T11" fmla="*/ 0 h 20"/>
                <a:gd name="T12" fmla="*/ 0 w 38"/>
                <a:gd name="T13" fmla="*/ 0 h 20"/>
                <a:gd name="T14" fmla="*/ 0 w 38"/>
                <a:gd name="T15" fmla="*/ 0 h 20"/>
                <a:gd name="T16" fmla="*/ 0 w 38"/>
                <a:gd name="T17" fmla="*/ 0 h 20"/>
                <a:gd name="T18" fmla="*/ 0 w 38"/>
                <a:gd name="T19" fmla="*/ 0 h 20"/>
                <a:gd name="T20" fmla="*/ 0 w 38"/>
                <a:gd name="T21" fmla="*/ 0 h 20"/>
                <a:gd name="T22" fmla="*/ 0 w 38"/>
                <a:gd name="T23" fmla="*/ 0 h 20"/>
                <a:gd name="T24" fmla="*/ 0 w 38"/>
                <a:gd name="T25" fmla="*/ 0 h 20"/>
                <a:gd name="T26" fmla="*/ 0 w 38"/>
                <a:gd name="T27" fmla="*/ 0 h 20"/>
                <a:gd name="T28" fmla="*/ 0 w 38"/>
                <a:gd name="T29" fmla="*/ 0 h 20"/>
                <a:gd name="T30" fmla="*/ 0 w 38"/>
                <a:gd name="T31" fmla="*/ 0 h 20"/>
                <a:gd name="T32" fmla="*/ 0 w 38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20"/>
                <a:gd name="T53" fmla="*/ 38 w 38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20">
                  <a:moveTo>
                    <a:pt x="36" y="5"/>
                  </a:moveTo>
                  <a:lnTo>
                    <a:pt x="38" y="10"/>
                  </a:lnTo>
                  <a:lnTo>
                    <a:pt x="36" y="13"/>
                  </a:lnTo>
                  <a:lnTo>
                    <a:pt x="33" y="17"/>
                  </a:lnTo>
                  <a:lnTo>
                    <a:pt x="26" y="19"/>
                  </a:lnTo>
                  <a:lnTo>
                    <a:pt x="18" y="20"/>
                  </a:lnTo>
                  <a:lnTo>
                    <a:pt x="11" y="19"/>
                  </a:lnTo>
                  <a:lnTo>
                    <a:pt x="5" y="18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2" y="6"/>
                  </a:lnTo>
                  <a:lnTo>
                    <a:pt x="5" y="3"/>
                  </a:lnTo>
                  <a:lnTo>
                    <a:pt x="12" y="1"/>
                  </a:lnTo>
                  <a:lnTo>
                    <a:pt x="19" y="0"/>
                  </a:lnTo>
                  <a:lnTo>
                    <a:pt x="26" y="1"/>
                  </a:lnTo>
                  <a:lnTo>
                    <a:pt x="33" y="2"/>
                  </a:lnTo>
                  <a:lnTo>
                    <a:pt x="36" y="5"/>
                  </a:lnTo>
                  <a:close/>
                </a:path>
              </a:pathLst>
            </a:custGeom>
            <a:solidFill>
              <a:srgbClr val="E0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79" name="Freeform 322"/>
            <p:cNvSpPr>
              <a:spLocks/>
            </p:cNvSpPr>
            <p:nvPr/>
          </p:nvSpPr>
          <p:spPr bwMode="auto">
            <a:xfrm>
              <a:off x="4131" y="1565"/>
              <a:ext cx="11" cy="6"/>
            </a:xfrm>
            <a:custGeom>
              <a:avLst/>
              <a:gdLst>
                <a:gd name="T0" fmla="*/ 0 w 33"/>
                <a:gd name="T1" fmla="*/ 0 h 17"/>
                <a:gd name="T2" fmla="*/ 0 w 33"/>
                <a:gd name="T3" fmla="*/ 0 h 17"/>
                <a:gd name="T4" fmla="*/ 0 w 33"/>
                <a:gd name="T5" fmla="*/ 0 h 17"/>
                <a:gd name="T6" fmla="*/ 0 w 33"/>
                <a:gd name="T7" fmla="*/ 0 h 17"/>
                <a:gd name="T8" fmla="*/ 0 w 33"/>
                <a:gd name="T9" fmla="*/ 0 h 17"/>
                <a:gd name="T10" fmla="*/ 0 w 33"/>
                <a:gd name="T11" fmla="*/ 0 h 17"/>
                <a:gd name="T12" fmla="*/ 0 w 33"/>
                <a:gd name="T13" fmla="*/ 0 h 17"/>
                <a:gd name="T14" fmla="*/ 0 w 33"/>
                <a:gd name="T15" fmla="*/ 0 h 17"/>
                <a:gd name="T16" fmla="*/ 0 w 33"/>
                <a:gd name="T17" fmla="*/ 0 h 17"/>
                <a:gd name="T18" fmla="*/ 0 w 33"/>
                <a:gd name="T19" fmla="*/ 0 h 17"/>
                <a:gd name="T20" fmla="*/ 0 w 33"/>
                <a:gd name="T21" fmla="*/ 0 h 17"/>
                <a:gd name="T22" fmla="*/ 0 w 33"/>
                <a:gd name="T23" fmla="*/ 0 h 17"/>
                <a:gd name="T24" fmla="*/ 0 w 33"/>
                <a:gd name="T25" fmla="*/ 0 h 17"/>
                <a:gd name="T26" fmla="*/ 0 w 33"/>
                <a:gd name="T27" fmla="*/ 0 h 17"/>
                <a:gd name="T28" fmla="*/ 0 w 33"/>
                <a:gd name="T29" fmla="*/ 0 h 17"/>
                <a:gd name="T30" fmla="*/ 0 w 33"/>
                <a:gd name="T31" fmla="*/ 0 h 17"/>
                <a:gd name="T32" fmla="*/ 0 w 33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"/>
                <a:gd name="T52" fmla="*/ 0 h 17"/>
                <a:gd name="T53" fmla="*/ 33 w 33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" h="17">
                  <a:moveTo>
                    <a:pt x="32" y="4"/>
                  </a:moveTo>
                  <a:lnTo>
                    <a:pt x="33" y="8"/>
                  </a:lnTo>
                  <a:lnTo>
                    <a:pt x="32" y="11"/>
                  </a:lnTo>
                  <a:lnTo>
                    <a:pt x="28" y="13"/>
                  </a:lnTo>
                  <a:lnTo>
                    <a:pt x="23" y="16"/>
                  </a:lnTo>
                  <a:lnTo>
                    <a:pt x="17" y="17"/>
                  </a:lnTo>
                  <a:lnTo>
                    <a:pt x="10" y="16"/>
                  </a:lnTo>
                  <a:lnTo>
                    <a:pt x="5" y="14"/>
                  </a:lnTo>
                  <a:lnTo>
                    <a:pt x="1" y="11"/>
                  </a:lnTo>
                  <a:lnTo>
                    <a:pt x="0" y="8"/>
                  </a:lnTo>
                  <a:lnTo>
                    <a:pt x="1" y="5"/>
                  </a:lnTo>
                  <a:lnTo>
                    <a:pt x="6" y="2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E5A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80" name="Freeform 323"/>
            <p:cNvSpPr>
              <a:spLocks/>
            </p:cNvSpPr>
            <p:nvPr/>
          </p:nvSpPr>
          <p:spPr bwMode="auto">
            <a:xfrm>
              <a:off x="4132" y="1565"/>
              <a:ext cx="9" cy="5"/>
            </a:xfrm>
            <a:custGeom>
              <a:avLst/>
              <a:gdLst>
                <a:gd name="T0" fmla="*/ 0 w 27"/>
                <a:gd name="T1" fmla="*/ 0 h 14"/>
                <a:gd name="T2" fmla="*/ 0 w 27"/>
                <a:gd name="T3" fmla="*/ 0 h 14"/>
                <a:gd name="T4" fmla="*/ 0 w 27"/>
                <a:gd name="T5" fmla="*/ 0 h 14"/>
                <a:gd name="T6" fmla="*/ 0 w 27"/>
                <a:gd name="T7" fmla="*/ 0 h 14"/>
                <a:gd name="T8" fmla="*/ 0 w 27"/>
                <a:gd name="T9" fmla="*/ 0 h 14"/>
                <a:gd name="T10" fmla="*/ 0 w 27"/>
                <a:gd name="T11" fmla="*/ 0 h 14"/>
                <a:gd name="T12" fmla="*/ 0 w 27"/>
                <a:gd name="T13" fmla="*/ 0 h 14"/>
                <a:gd name="T14" fmla="*/ 0 w 27"/>
                <a:gd name="T15" fmla="*/ 0 h 14"/>
                <a:gd name="T16" fmla="*/ 0 w 27"/>
                <a:gd name="T17" fmla="*/ 0 h 14"/>
                <a:gd name="T18" fmla="*/ 0 w 27"/>
                <a:gd name="T19" fmla="*/ 0 h 14"/>
                <a:gd name="T20" fmla="*/ 0 w 27"/>
                <a:gd name="T21" fmla="*/ 0 h 14"/>
                <a:gd name="T22" fmla="*/ 0 w 27"/>
                <a:gd name="T23" fmla="*/ 0 h 14"/>
                <a:gd name="T24" fmla="*/ 0 w 27"/>
                <a:gd name="T25" fmla="*/ 0 h 14"/>
                <a:gd name="T26" fmla="*/ 0 w 27"/>
                <a:gd name="T27" fmla="*/ 0 h 14"/>
                <a:gd name="T28" fmla="*/ 0 w 27"/>
                <a:gd name="T29" fmla="*/ 0 h 14"/>
                <a:gd name="T30" fmla="*/ 0 w 27"/>
                <a:gd name="T31" fmla="*/ 0 h 14"/>
                <a:gd name="T32" fmla="*/ 0 w 27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14"/>
                <a:gd name="T53" fmla="*/ 27 w 27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14">
                  <a:moveTo>
                    <a:pt x="26" y="4"/>
                  </a:moveTo>
                  <a:lnTo>
                    <a:pt x="27" y="7"/>
                  </a:lnTo>
                  <a:lnTo>
                    <a:pt x="26" y="10"/>
                  </a:lnTo>
                  <a:lnTo>
                    <a:pt x="22" y="12"/>
                  </a:lnTo>
                  <a:lnTo>
                    <a:pt x="18" y="13"/>
                  </a:lnTo>
                  <a:lnTo>
                    <a:pt x="12" y="14"/>
                  </a:lnTo>
                  <a:lnTo>
                    <a:pt x="8" y="13"/>
                  </a:lnTo>
                  <a:lnTo>
                    <a:pt x="3" y="12"/>
                  </a:lnTo>
                  <a:lnTo>
                    <a:pt x="1" y="10"/>
                  </a:lnTo>
                  <a:lnTo>
                    <a:pt x="0" y="8"/>
                  </a:lnTo>
                  <a:lnTo>
                    <a:pt x="1" y="4"/>
                  </a:lnTo>
                  <a:lnTo>
                    <a:pt x="3" y="2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9" y="1"/>
                  </a:lnTo>
                  <a:lnTo>
                    <a:pt x="23" y="2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EA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81" name="Freeform 324"/>
            <p:cNvSpPr>
              <a:spLocks/>
            </p:cNvSpPr>
            <p:nvPr/>
          </p:nvSpPr>
          <p:spPr bwMode="auto">
            <a:xfrm>
              <a:off x="4157" y="1541"/>
              <a:ext cx="22" cy="11"/>
            </a:xfrm>
            <a:custGeom>
              <a:avLst/>
              <a:gdLst>
                <a:gd name="T0" fmla="*/ 0 w 66"/>
                <a:gd name="T1" fmla="*/ 0 h 33"/>
                <a:gd name="T2" fmla="*/ 0 w 66"/>
                <a:gd name="T3" fmla="*/ 0 h 33"/>
                <a:gd name="T4" fmla="*/ 0 w 66"/>
                <a:gd name="T5" fmla="*/ 0 h 33"/>
                <a:gd name="T6" fmla="*/ 0 w 66"/>
                <a:gd name="T7" fmla="*/ 0 h 33"/>
                <a:gd name="T8" fmla="*/ 0 w 66"/>
                <a:gd name="T9" fmla="*/ 0 h 33"/>
                <a:gd name="T10" fmla="*/ 0 w 66"/>
                <a:gd name="T11" fmla="*/ 0 h 33"/>
                <a:gd name="T12" fmla="*/ 0 w 66"/>
                <a:gd name="T13" fmla="*/ 0 h 33"/>
                <a:gd name="T14" fmla="*/ 0 w 66"/>
                <a:gd name="T15" fmla="*/ 0 h 33"/>
                <a:gd name="T16" fmla="*/ 0 w 66"/>
                <a:gd name="T17" fmla="*/ 0 h 33"/>
                <a:gd name="T18" fmla="*/ 0 w 66"/>
                <a:gd name="T19" fmla="*/ 0 h 33"/>
                <a:gd name="T20" fmla="*/ 0 w 66"/>
                <a:gd name="T21" fmla="*/ 0 h 33"/>
                <a:gd name="T22" fmla="*/ 0 w 66"/>
                <a:gd name="T23" fmla="*/ 0 h 33"/>
                <a:gd name="T24" fmla="*/ 0 w 66"/>
                <a:gd name="T25" fmla="*/ 0 h 33"/>
                <a:gd name="T26" fmla="*/ 0 w 66"/>
                <a:gd name="T27" fmla="*/ 0 h 33"/>
                <a:gd name="T28" fmla="*/ 0 w 66"/>
                <a:gd name="T29" fmla="*/ 0 h 33"/>
                <a:gd name="T30" fmla="*/ 0 w 66"/>
                <a:gd name="T31" fmla="*/ 0 h 33"/>
                <a:gd name="T32" fmla="*/ 0 w 66"/>
                <a:gd name="T33" fmla="*/ 0 h 33"/>
                <a:gd name="T34" fmla="*/ 0 w 66"/>
                <a:gd name="T35" fmla="*/ 0 h 33"/>
                <a:gd name="T36" fmla="*/ 0 w 66"/>
                <a:gd name="T37" fmla="*/ 0 h 33"/>
                <a:gd name="T38" fmla="*/ 0 w 66"/>
                <a:gd name="T39" fmla="*/ 0 h 33"/>
                <a:gd name="T40" fmla="*/ 0 w 66"/>
                <a:gd name="T41" fmla="*/ 0 h 33"/>
                <a:gd name="T42" fmla="*/ 0 w 66"/>
                <a:gd name="T43" fmla="*/ 0 h 33"/>
                <a:gd name="T44" fmla="*/ 0 w 66"/>
                <a:gd name="T45" fmla="*/ 0 h 33"/>
                <a:gd name="T46" fmla="*/ 0 w 66"/>
                <a:gd name="T47" fmla="*/ 0 h 33"/>
                <a:gd name="T48" fmla="*/ 0 w 66"/>
                <a:gd name="T49" fmla="*/ 0 h 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"/>
                <a:gd name="T76" fmla="*/ 0 h 33"/>
                <a:gd name="T77" fmla="*/ 66 w 66"/>
                <a:gd name="T78" fmla="*/ 33 h 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" h="33">
                  <a:moveTo>
                    <a:pt x="64" y="9"/>
                  </a:moveTo>
                  <a:lnTo>
                    <a:pt x="66" y="15"/>
                  </a:lnTo>
                  <a:lnTo>
                    <a:pt x="64" y="22"/>
                  </a:lnTo>
                  <a:lnTo>
                    <a:pt x="57" y="28"/>
                  </a:lnTo>
                  <a:lnTo>
                    <a:pt x="46" y="31"/>
                  </a:lnTo>
                  <a:lnTo>
                    <a:pt x="39" y="32"/>
                  </a:lnTo>
                  <a:lnTo>
                    <a:pt x="33" y="33"/>
                  </a:lnTo>
                  <a:lnTo>
                    <a:pt x="26" y="33"/>
                  </a:lnTo>
                  <a:lnTo>
                    <a:pt x="21" y="32"/>
                  </a:lnTo>
                  <a:lnTo>
                    <a:pt x="15" y="31"/>
                  </a:lnTo>
                  <a:lnTo>
                    <a:pt x="10" y="29"/>
                  </a:lnTo>
                  <a:lnTo>
                    <a:pt x="6" y="27"/>
                  </a:lnTo>
                  <a:lnTo>
                    <a:pt x="3" y="23"/>
                  </a:lnTo>
                  <a:lnTo>
                    <a:pt x="0" y="17"/>
                  </a:lnTo>
                  <a:lnTo>
                    <a:pt x="4" y="11"/>
                  </a:lnTo>
                  <a:lnTo>
                    <a:pt x="11" y="5"/>
                  </a:lnTo>
                  <a:lnTo>
                    <a:pt x="22" y="1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7" y="1"/>
                  </a:lnTo>
                  <a:lnTo>
                    <a:pt x="52" y="2"/>
                  </a:lnTo>
                  <a:lnTo>
                    <a:pt x="57" y="4"/>
                  </a:lnTo>
                  <a:lnTo>
                    <a:pt x="60" y="6"/>
                  </a:lnTo>
                  <a:lnTo>
                    <a:pt x="64" y="9"/>
                  </a:lnTo>
                  <a:close/>
                </a:path>
              </a:pathLst>
            </a:custGeom>
            <a:solidFill>
              <a:srgbClr val="B76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82" name="Freeform 325"/>
            <p:cNvSpPr>
              <a:spLocks/>
            </p:cNvSpPr>
            <p:nvPr/>
          </p:nvSpPr>
          <p:spPr bwMode="auto">
            <a:xfrm>
              <a:off x="4159" y="1541"/>
              <a:ext cx="20" cy="11"/>
            </a:xfrm>
            <a:custGeom>
              <a:avLst/>
              <a:gdLst>
                <a:gd name="T0" fmla="*/ 0 w 61"/>
                <a:gd name="T1" fmla="*/ 0 h 31"/>
                <a:gd name="T2" fmla="*/ 0 w 61"/>
                <a:gd name="T3" fmla="*/ 0 h 31"/>
                <a:gd name="T4" fmla="*/ 0 w 61"/>
                <a:gd name="T5" fmla="*/ 0 h 31"/>
                <a:gd name="T6" fmla="*/ 0 w 61"/>
                <a:gd name="T7" fmla="*/ 0 h 31"/>
                <a:gd name="T8" fmla="*/ 0 w 61"/>
                <a:gd name="T9" fmla="*/ 0 h 31"/>
                <a:gd name="T10" fmla="*/ 0 w 61"/>
                <a:gd name="T11" fmla="*/ 0 h 31"/>
                <a:gd name="T12" fmla="*/ 0 w 61"/>
                <a:gd name="T13" fmla="*/ 0 h 31"/>
                <a:gd name="T14" fmla="*/ 0 w 61"/>
                <a:gd name="T15" fmla="*/ 0 h 31"/>
                <a:gd name="T16" fmla="*/ 0 w 61"/>
                <a:gd name="T17" fmla="*/ 0 h 31"/>
                <a:gd name="T18" fmla="*/ 0 w 61"/>
                <a:gd name="T19" fmla="*/ 0 h 31"/>
                <a:gd name="T20" fmla="*/ 0 w 61"/>
                <a:gd name="T21" fmla="*/ 0 h 31"/>
                <a:gd name="T22" fmla="*/ 0 w 61"/>
                <a:gd name="T23" fmla="*/ 0 h 31"/>
                <a:gd name="T24" fmla="*/ 0 w 61"/>
                <a:gd name="T25" fmla="*/ 0 h 31"/>
                <a:gd name="T26" fmla="*/ 0 w 61"/>
                <a:gd name="T27" fmla="*/ 0 h 31"/>
                <a:gd name="T28" fmla="*/ 0 w 61"/>
                <a:gd name="T29" fmla="*/ 0 h 31"/>
                <a:gd name="T30" fmla="*/ 0 w 61"/>
                <a:gd name="T31" fmla="*/ 0 h 31"/>
                <a:gd name="T32" fmla="*/ 0 w 61"/>
                <a:gd name="T33" fmla="*/ 0 h 31"/>
                <a:gd name="T34" fmla="*/ 0 w 61"/>
                <a:gd name="T35" fmla="*/ 0 h 31"/>
                <a:gd name="T36" fmla="*/ 0 w 61"/>
                <a:gd name="T37" fmla="*/ 0 h 31"/>
                <a:gd name="T38" fmla="*/ 0 w 61"/>
                <a:gd name="T39" fmla="*/ 0 h 31"/>
                <a:gd name="T40" fmla="*/ 0 w 61"/>
                <a:gd name="T41" fmla="*/ 0 h 31"/>
                <a:gd name="T42" fmla="*/ 0 w 61"/>
                <a:gd name="T43" fmla="*/ 0 h 31"/>
                <a:gd name="T44" fmla="*/ 0 w 61"/>
                <a:gd name="T45" fmla="*/ 0 h 31"/>
                <a:gd name="T46" fmla="*/ 0 w 61"/>
                <a:gd name="T47" fmla="*/ 0 h 31"/>
                <a:gd name="T48" fmla="*/ 0 w 61"/>
                <a:gd name="T49" fmla="*/ 0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"/>
                <a:gd name="T76" fmla="*/ 0 h 31"/>
                <a:gd name="T77" fmla="*/ 61 w 61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" h="31">
                  <a:moveTo>
                    <a:pt x="59" y="9"/>
                  </a:moveTo>
                  <a:lnTo>
                    <a:pt x="61" y="14"/>
                  </a:lnTo>
                  <a:lnTo>
                    <a:pt x="59" y="21"/>
                  </a:lnTo>
                  <a:lnTo>
                    <a:pt x="52" y="27"/>
                  </a:lnTo>
                  <a:lnTo>
                    <a:pt x="42" y="30"/>
                  </a:lnTo>
                  <a:lnTo>
                    <a:pt x="36" y="31"/>
                  </a:lnTo>
                  <a:lnTo>
                    <a:pt x="29" y="31"/>
                  </a:lnTo>
                  <a:lnTo>
                    <a:pt x="24" y="31"/>
                  </a:lnTo>
                  <a:lnTo>
                    <a:pt x="18" y="30"/>
                  </a:lnTo>
                  <a:lnTo>
                    <a:pt x="13" y="29"/>
                  </a:lnTo>
                  <a:lnTo>
                    <a:pt x="9" y="27"/>
                  </a:lnTo>
                  <a:lnTo>
                    <a:pt x="4" y="24"/>
                  </a:lnTo>
                  <a:lnTo>
                    <a:pt x="2" y="22"/>
                  </a:lnTo>
                  <a:lnTo>
                    <a:pt x="0" y="17"/>
                  </a:lnTo>
                  <a:lnTo>
                    <a:pt x="2" y="10"/>
                  </a:lnTo>
                  <a:lnTo>
                    <a:pt x="9" y="5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3" y="1"/>
                  </a:lnTo>
                  <a:lnTo>
                    <a:pt x="47" y="2"/>
                  </a:lnTo>
                  <a:lnTo>
                    <a:pt x="52" y="4"/>
                  </a:lnTo>
                  <a:lnTo>
                    <a:pt x="56" y="6"/>
                  </a:lnTo>
                  <a:lnTo>
                    <a:pt x="59" y="9"/>
                  </a:lnTo>
                  <a:close/>
                </a:path>
              </a:pathLst>
            </a:custGeom>
            <a:solidFill>
              <a:srgbClr val="BC7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83" name="Freeform 326"/>
            <p:cNvSpPr>
              <a:spLocks/>
            </p:cNvSpPr>
            <p:nvPr/>
          </p:nvSpPr>
          <p:spPr bwMode="auto">
            <a:xfrm>
              <a:off x="4160" y="1542"/>
              <a:ext cx="19" cy="9"/>
            </a:xfrm>
            <a:custGeom>
              <a:avLst/>
              <a:gdLst>
                <a:gd name="T0" fmla="*/ 0 w 57"/>
                <a:gd name="T1" fmla="*/ 0 h 28"/>
                <a:gd name="T2" fmla="*/ 0 w 57"/>
                <a:gd name="T3" fmla="*/ 0 h 28"/>
                <a:gd name="T4" fmla="*/ 0 w 57"/>
                <a:gd name="T5" fmla="*/ 0 h 28"/>
                <a:gd name="T6" fmla="*/ 0 w 57"/>
                <a:gd name="T7" fmla="*/ 0 h 28"/>
                <a:gd name="T8" fmla="*/ 0 w 57"/>
                <a:gd name="T9" fmla="*/ 0 h 28"/>
                <a:gd name="T10" fmla="*/ 0 w 57"/>
                <a:gd name="T11" fmla="*/ 0 h 28"/>
                <a:gd name="T12" fmla="*/ 0 w 57"/>
                <a:gd name="T13" fmla="*/ 0 h 28"/>
                <a:gd name="T14" fmla="*/ 0 w 57"/>
                <a:gd name="T15" fmla="*/ 0 h 28"/>
                <a:gd name="T16" fmla="*/ 0 w 57"/>
                <a:gd name="T17" fmla="*/ 0 h 28"/>
                <a:gd name="T18" fmla="*/ 0 w 57"/>
                <a:gd name="T19" fmla="*/ 0 h 28"/>
                <a:gd name="T20" fmla="*/ 0 w 57"/>
                <a:gd name="T21" fmla="*/ 0 h 28"/>
                <a:gd name="T22" fmla="*/ 0 w 57"/>
                <a:gd name="T23" fmla="*/ 0 h 28"/>
                <a:gd name="T24" fmla="*/ 0 w 57"/>
                <a:gd name="T25" fmla="*/ 0 h 28"/>
                <a:gd name="T26" fmla="*/ 0 w 57"/>
                <a:gd name="T27" fmla="*/ 0 h 28"/>
                <a:gd name="T28" fmla="*/ 0 w 57"/>
                <a:gd name="T29" fmla="*/ 0 h 28"/>
                <a:gd name="T30" fmla="*/ 0 w 57"/>
                <a:gd name="T31" fmla="*/ 0 h 28"/>
                <a:gd name="T32" fmla="*/ 0 w 57"/>
                <a:gd name="T33" fmla="*/ 0 h 28"/>
                <a:gd name="T34" fmla="*/ 0 w 57"/>
                <a:gd name="T35" fmla="*/ 0 h 28"/>
                <a:gd name="T36" fmla="*/ 0 w 57"/>
                <a:gd name="T37" fmla="*/ 0 h 28"/>
                <a:gd name="T38" fmla="*/ 0 w 57"/>
                <a:gd name="T39" fmla="*/ 0 h 28"/>
                <a:gd name="T40" fmla="*/ 0 w 57"/>
                <a:gd name="T41" fmla="*/ 0 h 28"/>
                <a:gd name="T42" fmla="*/ 0 w 57"/>
                <a:gd name="T43" fmla="*/ 0 h 28"/>
                <a:gd name="T44" fmla="*/ 0 w 57"/>
                <a:gd name="T45" fmla="*/ 0 h 28"/>
                <a:gd name="T46" fmla="*/ 0 w 57"/>
                <a:gd name="T47" fmla="*/ 0 h 28"/>
                <a:gd name="T48" fmla="*/ 0 w 57"/>
                <a:gd name="T49" fmla="*/ 0 h 2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7"/>
                <a:gd name="T76" fmla="*/ 0 h 28"/>
                <a:gd name="T77" fmla="*/ 57 w 57"/>
                <a:gd name="T78" fmla="*/ 28 h 2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7" h="28">
                  <a:moveTo>
                    <a:pt x="54" y="8"/>
                  </a:moveTo>
                  <a:lnTo>
                    <a:pt x="57" y="13"/>
                  </a:lnTo>
                  <a:lnTo>
                    <a:pt x="56" y="19"/>
                  </a:lnTo>
                  <a:lnTo>
                    <a:pt x="49" y="23"/>
                  </a:lnTo>
                  <a:lnTo>
                    <a:pt x="39" y="27"/>
                  </a:lnTo>
                  <a:lnTo>
                    <a:pt x="33" y="28"/>
                  </a:lnTo>
                  <a:lnTo>
                    <a:pt x="27" y="28"/>
                  </a:lnTo>
                  <a:lnTo>
                    <a:pt x="22" y="28"/>
                  </a:lnTo>
                  <a:lnTo>
                    <a:pt x="17" y="28"/>
                  </a:lnTo>
                  <a:lnTo>
                    <a:pt x="12" y="27"/>
                  </a:lnTo>
                  <a:lnTo>
                    <a:pt x="7" y="25"/>
                  </a:lnTo>
                  <a:lnTo>
                    <a:pt x="4" y="22"/>
                  </a:lnTo>
                  <a:lnTo>
                    <a:pt x="1" y="20"/>
                  </a:lnTo>
                  <a:lnTo>
                    <a:pt x="0" y="14"/>
                  </a:lnTo>
                  <a:lnTo>
                    <a:pt x="3" y="9"/>
                  </a:lnTo>
                  <a:lnTo>
                    <a:pt x="9" y="4"/>
                  </a:lnTo>
                  <a:lnTo>
                    <a:pt x="18" y="1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44" y="1"/>
                  </a:lnTo>
                  <a:lnTo>
                    <a:pt x="49" y="3"/>
                  </a:lnTo>
                  <a:lnTo>
                    <a:pt x="52" y="5"/>
                  </a:lnTo>
                  <a:lnTo>
                    <a:pt x="54" y="8"/>
                  </a:lnTo>
                  <a:close/>
                </a:path>
              </a:pathLst>
            </a:custGeom>
            <a:solidFill>
              <a:srgbClr val="C17A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84" name="Freeform 327"/>
            <p:cNvSpPr>
              <a:spLocks/>
            </p:cNvSpPr>
            <p:nvPr/>
          </p:nvSpPr>
          <p:spPr bwMode="auto">
            <a:xfrm>
              <a:off x="4161" y="1542"/>
              <a:ext cx="17" cy="9"/>
            </a:xfrm>
            <a:custGeom>
              <a:avLst/>
              <a:gdLst>
                <a:gd name="T0" fmla="*/ 0 w 53"/>
                <a:gd name="T1" fmla="*/ 0 h 27"/>
                <a:gd name="T2" fmla="*/ 0 w 53"/>
                <a:gd name="T3" fmla="*/ 0 h 27"/>
                <a:gd name="T4" fmla="*/ 0 w 53"/>
                <a:gd name="T5" fmla="*/ 0 h 27"/>
                <a:gd name="T6" fmla="*/ 0 w 53"/>
                <a:gd name="T7" fmla="*/ 0 h 27"/>
                <a:gd name="T8" fmla="*/ 0 w 53"/>
                <a:gd name="T9" fmla="*/ 0 h 27"/>
                <a:gd name="T10" fmla="*/ 0 w 53"/>
                <a:gd name="T11" fmla="*/ 0 h 27"/>
                <a:gd name="T12" fmla="*/ 0 w 53"/>
                <a:gd name="T13" fmla="*/ 0 h 27"/>
                <a:gd name="T14" fmla="*/ 0 w 53"/>
                <a:gd name="T15" fmla="*/ 0 h 27"/>
                <a:gd name="T16" fmla="*/ 0 w 53"/>
                <a:gd name="T17" fmla="*/ 0 h 27"/>
                <a:gd name="T18" fmla="*/ 0 w 53"/>
                <a:gd name="T19" fmla="*/ 0 h 27"/>
                <a:gd name="T20" fmla="*/ 0 w 53"/>
                <a:gd name="T21" fmla="*/ 0 h 27"/>
                <a:gd name="T22" fmla="*/ 0 w 53"/>
                <a:gd name="T23" fmla="*/ 0 h 27"/>
                <a:gd name="T24" fmla="*/ 0 w 53"/>
                <a:gd name="T25" fmla="*/ 0 h 27"/>
                <a:gd name="T26" fmla="*/ 0 w 53"/>
                <a:gd name="T27" fmla="*/ 0 h 27"/>
                <a:gd name="T28" fmla="*/ 0 w 53"/>
                <a:gd name="T29" fmla="*/ 0 h 27"/>
                <a:gd name="T30" fmla="*/ 0 w 53"/>
                <a:gd name="T31" fmla="*/ 0 h 27"/>
                <a:gd name="T32" fmla="*/ 0 w 53"/>
                <a:gd name="T33" fmla="*/ 0 h 27"/>
                <a:gd name="T34" fmla="*/ 0 w 53"/>
                <a:gd name="T35" fmla="*/ 0 h 27"/>
                <a:gd name="T36" fmla="*/ 0 w 53"/>
                <a:gd name="T37" fmla="*/ 0 h 27"/>
                <a:gd name="T38" fmla="*/ 0 w 53"/>
                <a:gd name="T39" fmla="*/ 0 h 27"/>
                <a:gd name="T40" fmla="*/ 0 w 53"/>
                <a:gd name="T41" fmla="*/ 0 h 27"/>
                <a:gd name="T42" fmla="*/ 0 w 53"/>
                <a:gd name="T43" fmla="*/ 0 h 27"/>
                <a:gd name="T44" fmla="*/ 0 w 53"/>
                <a:gd name="T45" fmla="*/ 0 h 27"/>
                <a:gd name="T46" fmla="*/ 0 w 53"/>
                <a:gd name="T47" fmla="*/ 0 h 27"/>
                <a:gd name="T48" fmla="*/ 0 w 53"/>
                <a:gd name="T49" fmla="*/ 0 h 2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27"/>
                <a:gd name="T77" fmla="*/ 53 w 53"/>
                <a:gd name="T78" fmla="*/ 27 h 2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27">
                  <a:moveTo>
                    <a:pt x="51" y="8"/>
                  </a:moveTo>
                  <a:lnTo>
                    <a:pt x="53" y="13"/>
                  </a:lnTo>
                  <a:lnTo>
                    <a:pt x="50" y="18"/>
                  </a:lnTo>
                  <a:lnTo>
                    <a:pt x="45" y="22"/>
                  </a:lnTo>
                  <a:lnTo>
                    <a:pt x="36" y="26"/>
                  </a:lnTo>
                  <a:lnTo>
                    <a:pt x="30" y="27"/>
                  </a:lnTo>
                  <a:lnTo>
                    <a:pt x="26" y="27"/>
                  </a:lnTo>
                  <a:lnTo>
                    <a:pt x="20" y="27"/>
                  </a:lnTo>
                  <a:lnTo>
                    <a:pt x="15" y="26"/>
                  </a:lnTo>
                  <a:lnTo>
                    <a:pt x="11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2" y="9"/>
                  </a:lnTo>
                  <a:lnTo>
                    <a:pt x="7" y="4"/>
                  </a:lnTo>
                  <a:lnTo>
                    <a:pt x="16" y="1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7" y="1"/>
                  </a:lnTo>
                  <a:lnTo>
                    <a:pt x="41" y="2"/>
                  </a:lnTo>
                  <a:lnTo>
                    <a:pt x="46" y="3"/>
                  </a:lnTo>
                  <a:lnTo>
                    <a:pt x="49" y="5"/>
                  </a:lnTo>
                  <a:lnTo>
                    <a:pt x="51" y="8"/>
                  </a:lnTo>
                  <a:close/>
                </a:path>
              </a:pathLst>
            </a:custGeom>
            <a:solidFill>
              <a:srgbClr val="C4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85" name="Freeform 328"/>
            <p:cNvSpPr>
              <a:spLocks/>
            </p:cNvSpPr>
            <p:nvPr/>
          </p:nvSpPr>
          <p:spPr bwMode="auto">
            <a:xfrm>
              <a:off x="4162" y="1542"/>
              <a:ext cx="16" cy="8"/>
            </a:xfrm>
            <a:custGeom>
              <a:avLst/>
              <a:gdLst>
                <a:gd name="T0" fmla="*/ 0 w 50"/>
                <a:gd name="T1" fmla="*/ 0 h 25"/>
                <a:gd name="T2" fmla="*/ 0 w 50"/>
                <a:gd name="T3" fmla="*/ 0 h 25"/>
                <a:gd name="T4" fmla="*/ 0 w 50"/>
                <a:gd name="T5" fmla="*/ 0 h 25"/>
                <a:gd name="T6" fmla="*/ 0 w 50"/>
                <a:gd name="T7" fmla="*/ 0 h 25"/>
                <a:gd name="T8" fmla="*/ 0 w 50"/>
                <a:gd name="T9" fmla="*/ 0 h 25"/>
                <a:gd name="T10" fmla="*/ 0 w 50"/>
                <a:gd name="T11" fmla="*/ 0 h 25"/>
                <a:gd name="T12" fmla="*/ 0 w 50"/>
                <a:gd name="T13" fmla="*/ 0 h 25"/>
                <a:gd name="T14" fmla="*/ 0 w 50"/>
                <a:gd name="T15" fmla="*/ 0 h 25"/>
                <a:gd name="T16" fmla="*/ 0 w 50"/>
                <a:gd name="T17" fmla="*/ 0 h 25"/>
                <a:gd name="T18" fmla="*/ 0 w 50"/>
                <a:gd name="T19" fmla="*/ 0 h 25"/>
                <a:gd name="T20" fmla="*/ 0 w 50"/>
                <a:gd name="T21" fmla="*/ 0 h 25"/>
                <a:gd name="T22" fmla="*/ 0 w 50"/>
                <a:gd name="T23" fmla="*/ 0 h 25"/>
                <a:gd name="T24" fmla="*/ 0 w 50"/>
                <a:gd name="T25" fmla="*/ 0 h 25"/>
                <a:gd name="T26" fmla="*/ 0 w 50"/>
                <a:gd name="T27" fmla="*/ 0 h 25"/>
                <a:gd name="T28" fmla="*/ 0 w 50"/>
                <a:gd name="T29" fmla="*/ 0 h 25"/>
                <a:gd name="T30" fmla="*/ 0 w 50"/>
                <a:gd name="T31" fmla="*/ 0 h 25"/>
                <a:gd name="T32" fmla="*/ 0 w 50"/>
                <a:gd name="T33" fmla="*/ 0 h 25"/>
                <a:gd name="T34" fmla="*/ 0 w 50"/>
                <a:gd name="T35" fmla="*/ 0 h 25"/>
                <a:gd name="T36" fmla="*/ 0 w 50"/>
                <a:gd name="T37" fmla="*/ 0 h 25"/>
                <a:gd name="T38" fmla="*/ 0 w 50"/>
                <a:gd name="T39" fmla="*/ 0 h 25"/>
                <a:gd name="T40" fmla="*/ 0 w 50"/>
                <a:gd name="T41" fmla="*/ 0 h 2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5"/>
                <a:gd name="T65" fmla="*/ 50 w 50"/>
                <a:gd name="T66" fmla="*/ 25 h 2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5">
                  <a:moveTo>
                    <a:pt x="48" y="7"/>
                  </a:moveTo>
                  <a:lnTo>
                    <a:pt x="50" y="12"/>
                  </a:lnTo>
                  <a:lnTo>
                    <a:pt x="47" y="17"/>
                  </a:lnTo>
                  <a:lnTo>
                    <a:pt x="42" y="21"/>
                  </a:lnTo>
                  <a:lnTo>
                    <a:pt x="33" y="23"/>
                  </a:lnTo>
                  <a:lnTo>
                    <a:pt x="24" y="25"/>
                  </a:lnTo>
                  <a:lnTo>
                    <a:pt x="13" y="25"/>
                  </a:lnTo>
                  <a:lnTo>
                    <a:pt x="7" y="22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1" y="8"/>
                  </a:lnTo>
                  <a:lnTo>
                    <a:pt x="7" y="4"/>
                  </a:lnTo>
                  <a:lnTo>
                    <a:pt x="15" y="1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8" y="1"/>
                  </a:lnTo>
                  <a:lnTo>
                    <a:pt x="42" y="3"/>
                  </a:lnTo>
                  <a:lnTo>
                    <a:pt x="45" y="4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C98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86" name="Freeform 329"/>
            <p:cNvSpPr>
              <a:spLocks/>
            </p:cNvSpPr>
            <p:nvPr/>
          </p:nvSpPr>
          <p:spPr bwMode="auto">
            <a:xfrm>
              <a:off x="4162" y="1542"/>
              <a:ext cx="16" cy="7"/>
            </a:xfrm>
            <a:custGeom>
              <a:avLst/>
              <a:gdLst>
                <a:gd name="T0" fmla="*/ 0 w 46"/>
                <a:gd name="T1" fmla="*/ 0 h 23"/>
                <a:gd name="T2" fmla="*/ 0 w 46"/>
                <a:gd name="T3" fmla="*/ 0 h 23"/>
                <a:gd name="T4" fmla="*/ 0 w 46"/>
                <a:gd name="T5" fmla="*/ 0 h 23"/>
                <a:gd name="T6" fmla="*/ 0 w 46"/>
                <a:gd name="T7" fmla="*/ 0 h 23"/>
                <a:gd name="T8" fmla="*/ 0 w 46"/>
                <a:gd name="T9" fmla="*/ 0 h 23"/>
                <a:gd name="T10" fmla="*/ 0 w 46"/>
                <a:gd name="T11" fmla="*/ 0 h 23"/>
                <a:gd name="T12" fmla="*/ 0 w 46"/>
                <a:gd name="T13" fmla="*/ 0 h 23"/>
                <a:gd name="T14" fmla="*/ 0 w 46"/>
                <a:gd name="T15" fmla="*/ 0 h 23"/>
                <a:gd name="T16" fmla="*/ 0 w 46"/>
                <a:gd name="T17" fmla="*/ 0 h 23"/>
                <a:gd name="T18" fmla="*/ 0 w 46"/>
                <a:gd name="T19" fmla="*/ 0 h 23"/>
                <a:gd name="T20" fmla="*/ 0 w 46"/>
                <a:gd name="T21" fmla="*/ 0 h 23"/>
                <a:gd name="T22" fmla="*/ 0 w 46"/>
                <a:gd name="T23" fmla="*/ 0 h 23"/>
                <a:gd name="T24" fmla="*/ 0 w 46"/>
                <a:gd name="T25" fmla="*/ 0 h 23"/>
                <a:gd name="T26" fmla="*/ 0 w 46"/>
                <a:gd name="T27" fmla="*/ 0 h 23"/>
                <a:gd name="T28" fmla="*/ 0 w 46"/>
                <a:gd name="T29" fmla="*/ 0 h 23"/>
                <a:gd name="T30" fmla="*/ 0 w 46"/>
                <a:gd name="T31" fmla="*/ 0 h 23"/>
                <a:gd name="T32" fmla="*/ 0 w 4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23"/>
                <a:gd name="T53" fmla="*/ 46 w 4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23">
                  <a:moveTo>
                    <a:pt x="45" y="7"/>
                  </a:moveTo>
                  <a:lnTo>
                    <a:pt x="46" y="11"/>
                  </a:lnTo>
                  <a:lnTo>
                    <a:pt x="44" y="16"/>
                  </a:lnTo>
                  <a:lnTo>
                    <a:pt x="39" y="19"/>
                  </a:lnTo>
                  <a:lnTo>
                    <a:pt x="31" y="22"/>
                  </a:lnTo>
                  <a:lnTo>
                    <a:pt x="22" y="23"/>
                  </a:lnTo>
                  <a:lnTo>
                    <a:pt x="14" y="22"/>
                  </a:lnTo>
                  <a:lnTo>
                    <a:pt x="7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3"/>
                  </a:lnTo>
                  <a:lnTo>
                    <a:pt x="15" y="1"/>
                  </a:lnTo>
                  <a:lnTo>
                    <a:pt x="24" y="0"/>
                  </a:lnTo>
                  <a:lnTo>
                    <a:pt x="32" y="1"/>
                  </a:lnTo>
                  <a:lnTo>
                    <a:pt x="40" y="3"/>
                  </a:lnTo>
                  <a:lnTo>
                    <a:pt x="45" y="7"/>
                  </a:lnTo>
                  <a:close/>
                </a:path>
              </a:pathLst>
            </a:custGeom>
            <a:solidFill>
              <a:srgbClr val="CE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87" name="Freeform 330"/>
            <p:cNvSpPr>
              <a:spLocks/>
            </p:cNvSpPr>
            <p:nvPr/>
          </p:nvSpPr>
          <p:spPr bwMode="auto">
            <a:xfrm>
              <a:off x="4164" y="1542"/>
              <a:ext cx="13" cy="7"/>
            </a:xfrm>
            <a:custGeom>
              <a:avLst/>
              <a:gdLst>
                <a:gd name="T0" fmla="*/ 0 w 40"/>
                <a:gd name="T1" fmla="*/ 0 h 21"/>
                <a:gd name="T2" fmla="*/ 0 w 40"/>
                <a:gd name="T3" fmla="*/ 0 h 21"/>
                <a:gd name="T4" fmla="*/ 0 w 40"/>
                <a:gd name="T5" fmla="*/ 0 h 21"/>
                <a:gd name="T6" fmla="*/ 0 w 40"/>
                <a:gd name="T7" fmla="*/ 0 h 21"/>
                <a:gd name="T8" fmla="*/ 0 w 40"/>
                <a:gd name="T9" fmla="*/ 0 h 21"/>
                <a:gd name="T10" fmla="*/ 0 w 40"/>
                <a:gd name="T11" fmla="*/ 0 h 21"/>
                <a:gd name="T12" fmla="*/ 0 w 40"/>
                <a:gd name="T13" fmla="*/ 0 h 21"/>
                <a:gd name="T14" fmla="*/ 0 w 40"/>
                <a:gd name="T15" fmla="*/ 0 h 21"/>
                <a:gd name="T16" fmla="*/ 0 w 40"/>
                <a:gd name="T17" fmla="*/ 0 h 21"/>
                <a:gd name="T18" fmla="*/ 0 w 40"/>
                <a:gd name="T19" fmla="*/ 0 h 21"/>
                <a:gd name="T20" fmla="*/ 0 w 40"/>
                <a:gd name="T21" fmla="*/ 0 h 21"/>
                <a:gd name="T22" fmla="*/ 0 w 40"/>
                <a:gd name="T23" fmla="*/ 0 h 21"/>
                <a:gd name="T24" fmla="*/ 0 w 40"/>
                <a:gd name="T25" fmla="*/ 0 h 21"/>
                <a:gd name="T26" fmla="*/ 0 w 40"/>
                <a:gd name="T27" fmla="*/ 0 h 21"/>
                <a:gd name="T28" fmla="*/ 0 w 40"/>
                <a:gd name="T29" fmla="*/ 0 h 21"/>
                <a:gd name="T30" fmla="*/ 0 w 40"/>
                <a:gd name="T31" fmla="*/ 0 h 21"/>
                <a:gd name="T32" fmla="*/ 0 w 40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21"/>
                <a:gd name="T53" fmla="*/ 40 w 40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21">
                  <a:moveTo>
                    <a:pt x="39" y="7"/>
                  </a:moveTo>
                  <a:lnTo>
                    <a:pt x="40" y="10"/>
                  </a:lnTo>
                  <a:lnTo>
                    <a:pt x="39" y="14"/>
                  </a:lnTo>
                  <a:lnTo>
                    <a:pt x="35" y="18"/>
                  </a:lnTo>
                  <a:lnTo>
                    <a:pt x="28" y="20"/>
                  </a:lnTo>
                  <a:lnTo>
                    <a:pt x="20" y="21"/>
                  </a:lnTo>
                  <a:lnTo>
                    <a:pt x="12" y="21"/>
                  </a:lnTo>
                  <a:lnTo>
                    <a:pt x="5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5" y="3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8" y="1"/>
                  </a:lnTo>
                  <a:lnTo>
                    <a:pt x="35" y="3"/>
                  </a:lnTo>
                  <a:lnTo>
                    <a:pt x="39" y="7"/>
                  </a:lnTo>
                  <a:close/>
                </a:path>
              </a:pathLst>
            </a:custGeom>
            <a:solidFill>
              <a:srgbClr val="D3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88" name="Freeform 331"/>
            <p:cNvSpPr>
              <a:spLocks/>
            </p:cNvSpPr>
            <p:nvPr/>
          </p:nvSpPr>
          <p:spPr bwMode="auto">
            <a:xfrm>
              <a:off x="4164" y="1542"/>
              <a:ext cx="13" cy="6"/>
            </a:xfrm>
            <a:custGeom>
              <a:avLst/>
              <a:gdLst>
                <a:gd name="T0" fmla="*/ 0 w 37"/>
                <a:gd name="T1" fmla="*/ 0 h 20"/>
                <a:gd name="T2" fmla="*/ 0 w 37"/>
                <a:gd name="T3" fmla="*/ 0 h 20"/>
                <a:gd name="T4" fmla="*/ 0 w 37"/>
                <a:gd name="T5" fmla="*/ 0 h 20"/>
                <a:gd name="T6" fmla="*/ 0 w 37"/>
                <a:gd name="T7" fmla="*/ 0 h 20"/>
                <a:gd name="T8" fmla="*/ 0 w 37"/>
                <a:gd name="T9" fmla="*/ 0 h 20"/>
                <a:gd name="T10" fmla="*/ 0 w 37"/>
                <a:gd name="T11" fmla="*/ 0 h 20"/>
                <a:gd name="T12" fmla="*/ 0 w 37"/>
                <a:gd name="T13" fmla="*/ 0 h 20"/>
                <a:gd name="T14" fmla="*/ 0 w 37"/>
                <a:gd name="T15" fmla="*/ 0 h 20"/>
                <a:gd name="T16" fmla="*/ 0 w 37"/>
                <a:gd name="T17" fmla="*/ 0 h 20"/>
                <a:gd name="T18" fmla="*/ 0 w 37"/>
                <a:gd name="T19" fmla="*/ 0 h 20"/>
                <a:gd name="T20" fmla="*/ 0 w 37"/>
                <a:gd name="T21" fmla="*/ 0 h 20"/>
                <a:gd name="T22" fmla="*/ 0 w 37"/>
                <a:gd name="T23" fmla="*/ 0 h 20"/>
                <a:gd name="T24" fmla="*/ 0 w 37"/>
                <a:gd name="T25" fmla="*/ 0 h 20"/>
                <a:gd name="T26" fmla="*/ 0 w 37"/>
                <a:gd name="T27" fmla="*/ 0 h 20"/>
                <a:gd name="T28" fmla="*/ 0 w 37"/>
                <a:gd name="T29" fmla="*/ 0 h 20"/>
                <a:gd name="T30" fmla="*/ 0 w 37"/>
                <a:gd name="T31" fmla="*/ 0 h 20"/>
                <a:gd name="T32" fmla="*/ 0 w 37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20"/>
                <a:gd name="T53" fmla="*/ 37 w 37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20">
                  <a:moveTo>
                    <a:pt x="36" y="5"/>
                  </a:moveTo>
                  <a:lnTo>
                    <a:pt x="37" y="10"/>
                  </a:lnTo>
                  <a:lnTo>
                    <a:pt x="36" y="13"/>
                  </a:lnTo>
                  <a:lnTo>
                    <a:pt x="31" y="17"/>
                  </a:lnTo>
                  <a:lnTo>
                    <a:pt x="26" y="19"/>
                  </a:lnTo>
                  <a:lnTo>
                    <a:pt x="19" y="20"/>
                  </a:lnTo>
                  <a:lnTo>
                    <a:pt x="12" y="19"/>
                  </a:lnTo>
                  <a:lnTo>
                    <a:pt x="5" y="18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2" y="7"/>
                  </a:lnTo>
                  <a:lnTo>
                    <a:pt x="5" y="3"/>
                  </a:lnTo>
                  <a:lnTo>
                    <a:pt x="12" y="1"/>
                  </a:lnTo>
                  <a:lnTo>
                    <a:pt x="19" y="0"/>
                  </a:lnTo>
                  <a:lnTo>
                    <a:pt x="26" y="1"/>
                  </a:lnTo>
                  <a:lnTo>
                    <a:pt x="33" y="2"/>
                  </a:lnTo>
                  <a:lnTo>
                    <a:pt x="36" y="5"/>
                  </a:lnTo>
                  <a:close/>
                </a:path>
              </a:pathLst>
            </a:custGeom>
            <a:solidFill>
              <a:srgbClr val="D89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89" name="Freeform 332"/>
            <p:cNvSpPr>
              <a:spLocks/>
            </p:cNvSpPr>
            <p:nvPr/>
          </p:nvSpPr>
          <p:spPr bwMode="auto">
            <a:xfrm>
              <a:off x="4165" y="1542"/>
              <a:ext cx="11" cy="6"/>
            </a:xfrm>
            <a:custGeom>
              <a:avLst/>
              <a:gdLst>
                <a:gd name="T0" fmla="*/ 0 w 33"/>
                <a:gd name="T1" fmla="*/ 0 h 17"/>
                <a:gd name="T2" fmla="*/ 0 w 33"/>
                <a:gd name="T3" fmla="*/ 0 h 17"/>
                <a:gd name="T4" fmla="*/ 0 w 33"/>
                <a:gd name="T5" fmla="*/ 0 h 17"/>
                <a:gd name="T6" fmla="*/ 0 w 33"/>
                <a:gd name="T7" fmla="*/ 0 h 17"/>
                <a:gd name="T8" fmla="*/ 0 w 33"/>
                <a:gd name="T9" fmla="*/ 0 h 17"/>
                <a:gd name="T10" fmla="*/ 0 w 33"/>
                <a:gd name="T11" fmla="*/ 0 h 17"/>
                <a:gd name="T12" fmla="*/ 0 w 33"/>
                <a:gd name="T13" fmla="*/ 0 h 17"/>
                <a:gd name="T14" fmla="*/ 0 w 33"/>
                <a:gd name="T15" fmla="*/ 0 h 17"/>
                <a:gd name="T16" fmla="*/ 0 w 33"/>
                <a:gd name="T17" fmla="*/ 0 h 17"/>
                <a:gd name="T18" fmla="*/ 0 w 33"/>
                <a:gd name="T19" fmla="*/ 0 h 17"/>
                <a:gd name="T20" fmla="*/ 0 w 33"/>
                <a:gd name="T21" fmla="*/ 0 h 17"/>
                <a:gd name="T22" fmla="*/ 0 w 33"/>
                <a:gd name="T23" fmla="*/ 0 h 17"/>
                <a:gd name="T24" fmla="*/ 0 w 33"/>
                <a:gd name="T25" fmla="*/ 0 h 17"/>
                <a:gd name="T26" fmla="*/ 0 w 33"/>
                <a:gd name="T27" fmla="*/ 0 h 17"/>
                <a:gd name="T28" fmla="*/ 0 w 33"/>
                <a:gd name="T29" fmla="*/ 0 h 17"/>
                <a:gd name="T30" fmla="*/ 0 w 33"/>
                <a:gd name="T31" fmla="*/ 0 h 17"/>
                <a:gd name="T32" fmla="*/ 0 w 33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"/>
                <a:gd name="T52" fmla="*/ 0 h 17"/>
                <a:gd name="T53" fmla="*/ 33 w 33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" h="17">
                  <a:moveTo>
                    <a:pt x="32" y="4"/>
                  </a:moveTo>
                  <a:lnTo>
                    <a:pt x="33" y="8"/>
                  </a:lnTo>
                  <a:lnTo>
                    <a:pt x="32" y="11"/>
                  </a:lnTo>
                  <a:lnTo>
                    <a:pt x="28" y="13"/>
                  </a:lnTo>
                  <a:lnTo>
                    <a:pt x="23" y="16"/>
                  </a:lnTo>
                  <a:lnTo>
                    <a:pt x="16" y="17"/>
                  </a:lnTo>
                  <a:lnTo>
                    <a:pt x="10" y="16"/>
                  </a:lnTo>
                  <a:lnTo>
                    <a:pt x="5" y="15"/>
                  </a:lnTo>
                  <a:lnTo>
                    <a:pt x="1" y="12"/>
                  </a:lnTo>
                  <a:lnTo>
                    <a:pt x="0" y="9"/>
                  </a:lnTo>
                  <a:lnTo>
                    <a:pt x="1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8" y="2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DDA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90" name="Freeform 333"/>
            <p:cNvSpPr>
              <a:spLocks/>
            </p:cNvSpPr>
            <p:nvPr/>
          </p:nvSpPr>
          <p:spPr bwMode="auto">
            <a:xfrm>
              <a:off x="4166" y="1542"/>
              <a:ext cx="10" cy="5"/>
            </a:xfrm>
            <a:custGeom>
              <a:avLst/>
              <a:gdLst>
                <a:gd name="T0" fmla="*/ 0 w 30"/>
                <a:gd name="T1" fmla="*/ 0 h 15"/>
                <a:gd name="T2" fmla="*/ 0 w 30"/>
                <a:gd name="T3" fmla="*/ 0 h 15"/>
                <a:gd name="T4" fmla="*/ 0 w 30"/>
                <a:gd name="T5" fmla="*/ 0 h 15"/>
                <a:gd name="T6" fmla="*/ 0 w 30"/>
                <a:gd name="T7" fmla="*/ 0 h 15"/>
                <a:gd name="T8" fmla="*/ 0 w 30"/>
                <a:gd name="T9" fmla="*/ 0 h 15"/>
                <a:gd name="T10" fmla="*/ 0 w 30"/>
                <a:gd name="T11" fmla="*/ 0 h 15"/>
                <a:gd name="T12" fmla="*/ 0 w 30"/>
                <a:gd name="T13" fmla="*/ 0 h 15"/>
                <a:gd name="T14" fmla="*/ 0 w 30"/>
                <a:gd name="T15" fmla="*/ 0 h 15"/>
                <a:gd name="T16" fmla="*/ 0 w 30"/>
                <a:gd name="T17" fmla="*/ 0 h 15"/>
                <a:gd name="T18" fmla="*/ 0 w 30"/>
                <a:gd name="T19" fmla="*/ 0 h 15"/>
                <a:gd name="T20" fmla="*/ 0 w 30"/>
                <a:gd name="T21" fmla="*/ 0 h 15"/>
                <a:gd name="T22" fmla="*/ 0 w 30"/>
                <a:gd name="T23" fmla="*/ 0 h 15"/>
                <a:gd name="T24" fmla="*/ 0 w 30"/>
                <a:gd name="T25" fmla="*/ 0 h 15"/>
                <a:gd name="T26" fmla="*/ 0 w 30"/>
                <a:gd name="T27" fmla="*/ 0 h 15"/>
                <a:gd name="T28" fmla="*/ 0 w 30"/>
                <a:gd name="T29" fmla="*/ 0 h 15"/>
                <a:gd name="T30" fmla="*/ 0 w 30"/>
                <a:gd name="T31" fmla="*/ 0 h 15"/>
                <a:gd name="T32" fmla="*/ 0 w 30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5"/>
                <a:gd name="T53" fmla="*/ 30 w 30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5">
                  <a:moveTo>
                    <a:pt x="29" y="4"/>
                  </a:moveTo>
                  <a:lnTo>
                    <a:pt x="30" y="7"/>
                  </a:lnTo>
                  <a:lnTo>
                    <a:pt x="29" y="10"/>
                  </a:lnTo>
                  <a:lnTo>
                    <a:pt x="25" y="12"/>
                  </a:lnTo>
                  <a:lnTo>
                    <a:pt x="21" y="15"/>
                  </a:lnTo>
                  <a:lnTo>
                    <a:pt x="15" y="15"/>
                  </a:lnTo>
                  <a:lnTo>
                    <a:pt x="10" y="15"/>
                  </a:lnTo>
                  <a:lnTo>
                    <a:pt x="5" y="13"/>
                  </a:lnTo>
                  <a:lnTo>
                    <a:pt x="2" y="11"/>
                  </a:lnTo>
                  <a:lnTo>
                    <a:pt x="0" y="8"/>
                  </a:lnTo>
                  <a:lnTo>
                    <a:pt x="3" y="4"/>
                  </a:lnTo>
                  <a:lnTo>
                    <a:pt x="5" y="2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21" y="1"/>
                  </a:lnTo>
                  <a:lnTo>
                    <a:pt x="25" y="2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E0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91" name="Freeform 334"/>
            <p:cNvSpPr>
              <a:spLocks/>
            </p:cNvSpPr>
            <p:nvPr/>
          </p:nvSpPr>
          <p:spPr bwMode="auto">
            <a:xfrm>
              <a:off x="4167" y="1542"/>
              <a:ext cx="9" cy="4"/>
            </a:xfrm>
            <a:custGeom>
              <a:avLst/>
              <a:gdLst>
                <a:gd name="T0" fmla="*/ 0 w 25"/>
                <a:gd name="T1" fmla="*/ 0 h 13"/>
                <a:gd name="T2" fmla="*/ 0 w 25"/>
                <a:gd name="T3" fmla="*/ 0 h 13"/>
                <a:gd name="T4" fmla="*/ 0 w 25"/>
                <a:gd name="T5" fmla="*/ 0 h 13"/>
                <a:gd name="T6" fmla="*/ 0 w 25"/>
                <a:gd name="T7" fmla="*/ 0 h 13"/>
                <a:gd name="T8" fmla="*/ 0 w 25"/>
                <a:gd name="T9" fmla="*/ 0 h 13"/>
                <a:gd name="T10" fmla="*/ 0 w 25"/>
                <a:gd name="T11" fmla="*/ 0 h 13"/>
                <a:gd name="T12" fmla="*/ 0 w 25"/>
                <a:gd name="T13" fmla="*/ 0 h 13"/>
                <a:gd name="T14" fmla="*/ 0 w 25"/>
                <a:gd name="T15" fmla="*/ 0 h 13"/>
                <a:gd name="T16" fmla="*/ 0 w 25"/>
                <a:gd name="T17" fmla="*/ 0 h 13"/>
                <a:gd name="T18" fmla="*/ 0 w 25"/>
                <a:gd name="T19" fmla="*/ 0 h 13"/>
                <a:gd name="T20" fmla="*/ 0 w 25"/>
                <a:gd name="T21" fmla="*/ 0 h 13"/>
                <a:gd name="T22" fmla="*/ 0 w 25"/>
                <a:gd name="T23" fmla="*/ 0 h 13"/>
                <a:gd name="T24" fmla="*/ 0 w 25"/>
                <a:gd name="T25" fmla="*/ 0 h 13"/>
                <a:gd name="T26" fmla="*/ 0 w 25"/>
                <a:gd name="T27" fmla="*/ 0 h 13"/>
                <a:gd name="T28" fmla="*/ 0 w 25"/>
                <a:gd name="T29" fmla="*/ 0 h 13"/>
                <a:gd name="T30" fmla="*/ 0 w 25"/>
                <a:gd name="T31" fmla="*/ 0 h 13"/>
                <a:gd name="T32" fmla="*/ 0 w 25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13"/>
                <a:gd name="T53" fmla="*/ 25 w 25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13">
                  <a:moveTo>
                    <a:pt x="24" y="4"/>
                  </a:moveTo>
                  <a:lnTo>
                    <a:pt x="25" y="7"/>
                  </a:lnTo>
                  <a:lnTo>
                    <a:pt x="24" y="9"/>
                  </a:lnTo>
                  <a:lnTo>
                    <a:pt x="21" y="11"/>
                  </a:lnTo>
                  <a:lnTo>
                    <a:pt x="17" y="12"/>
                  </a:lnTo>
                  <a:lnTo>
                    <a:pt x="12" y="13"/>
                  </a:lnTo>
                  <a:lnTo>
                    <a:pt x="8" y="12"/>
                  </a:lnTo>
                  <a:lnTo>
                    <a:pt x="3" y="11"/>
                  </a:lnTo>
                  <a:lnTo>
                    <a:pt x="1" y="10"/>
                  </a:lnTo>
                  <a:lnTo>
                    <a:pt x="0" y="8"/>
                  </a:lnTo>
                  <a:lnTo>
                    <a:pt x="1" y="4"/>
                  </a:lnTo>
                  <a:lnTo>
                    <a:pt x="3" y="2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8" y="1"/>
                  </a:lnTo>
                  <a:lnTo>
                    <a:pt x="21" y="2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E5A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92" name="Freeform 335"/>
            <p:cNvSpPr>
              <a:spLocks/>
            </p:cNvSpPr>
            <p:nvPr/>
          </p:nvSpPr>
          <p:spPr bwMode="auto">
            <a:xfrm>
              <a:off x="4168" y="1542"/>
              <a:ext cx="7" cy="4"/>
            </a:xfrm>
            <a:custGeom>
              <a:avLst/>
              <a:gdLst>
                <a:gd name="T0" fmla="*/ 0 w 22"/>
                <a:gd name="T1" fmla="*/ 0 h 10"/>
                <a:gd name="T2" fmla="*/ 0 w 22"/>
                <a:gd name="T3" fmla="*/ 0 h 10"/>
                <a:gd name="T4" fmla="*/ 0 w 22"/>
                <a:gd name="T5" fmla="*/ 0 h 10"/>
                <a:gd name="T6" fmla="*/ 0 w 22"/>
                <a:gd name="T7" fmla="*/ 0 h 10"/>
                <a:gd name="T8" fmla="*/ 0 w 22"/>
                <a:gd name="T9" fmla="*/ 0 h 10"/>
                <a:gd name="T10" fmla="*/ 0 w 22"/>
                <a:gd name="T11" fmla="*/ 0 h 10"/>
                <a:gd name="T12" fmla="*/ 0 w 22"/>
                <a:gd name="T13" fmla="*/ 0 h 10"/>
                <a:gd name="T14" fmla="*/ 0 w 22"/>
                <a:gd name="T15" fmla="*/ 0 h 10"/>
                <a:gd name="T16" fmla="*/ 0 w 22"/>
                <a:gd name="T17" fmla="*/ 0 h 10"/>
                <a:gd name="T18" fmla="*/ 0 w 22"/>
                <a:gd name="T19" fmla="*/ 0 h 10"/>
                <a:gd name="T20" fmla="*/ 0 w 22"/>
                <a:gd name="T21" fmla="*/ 0 h 10"/>
                <a:gd name="T22" fmla="*/ 0 w 22"/>
                <a:gd name="T23" fmla="*/ 0 h 10"/>
                <a:gd name="T24" fmla="*/ 0 w 22"/>
                <a:gd name="T25" fmla="*/ 0 h 10"/>
                <a:gd name="T26" fmla="*/ 0 w 22"/>
                <a:gd name="T27" fmla="*/ 0 h 10"/>
                <a:gd name="T28" fmla="*/ 0 w 22"/>
                <a:gd name="T29" fmla="*/ 0 h 10"/>
                <a:gd name="T30" fmla="*/ 0 w 22"/>
                <a:gd name="T31" fmla="*/ 0 h 10"/>
                <a:gd name="T32" fmla="*/ 0 w 22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10"/>
                <a:gd name="T53" fmla="*/ 22 w 22"/>
                <a:gd name="T54" fmla="*/ 10 h 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10">
                  <a:moveTo>
                    <a:pt x="22" y="2"/>
                  </a:moveTo>
                  <a:lnTo>
                    <a:pt x="22" y="5"/>
                  </a:lnTo>
                  <a:lnTo>
                    <a:pt x="20" y="7"/>
                  </a:lnTo>
                  <a:lnTo>
                    <a:pt x="18" y="9"/>
                  </a:lnTo>
                  <a:lnTo>
                    <a:pt x="15" y="10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4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EA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93" name="Freeform 336"/>
            <p:cNvSpPr>
              <a:spLocks/>
            </p:cNvSpPr>
            <p:nvPr/>
          </p:nvSpPr>
          <p:spPr bwMode="auto">
            <a:xfrm>
              <a:off x="4088" y="1340"/>
              <a:ext cx="24" cy="27"/>
            </a:xfrm>
            <a:custGeom>
              <a:avLst/>
              <a:gdLst>
                <a:gd name="T0" fmla="*/ 0 w 74"/>
                <a:gd name="T1" fmla="*/ 0 h 81"/>
                <a:gd name="T2" fmla="*/ 0 w 74"/>
                <a:gd name="T3" fmla="*/ 0 h 81"/>
                <a:gd name="T4" fmla="*/ 0 w 74"/>
                <a:gd name="T5" fmla="*/ 0 h 81"/>
                <a:gd name="T6" fmla="*/ 0 w 74"/>
                <a:gd name="T7" fmla="*/ 0 h 81"/>
                <a:gd name="T8" fmla="*/ 0 w 74"/>
                <a:gd name="T9" fmla="*/ 0 h 81"/>
                <a:gd name="T10" fmla="*/ 0 w 74"/>
                <a:gd name="T11" fmla="*/ 0 h 81"/>
                <a:gd name="T12" fmla="*/ 0 w 74"/>
                <a:gd name="T13" fmla="*/ 0 h 81"/>
                <a:gd name="T14" fmla="*/ 0 w 74"/>
                <a:gd name="T15" fmla="*/ 0 h 81"/>
                <a:gd name="T16" fmla="*/ 0 w 74"/>
                <a:gd name="T17" fmla="*/ 0 h 81"/>
                <a:gd name="T18" fmla="*/ 0 w 74"/>
                <a:gd name="T19" fmla="*/ 0 h 81"/>
                <a:gd name="T20" fmla="*/ 0 w 74"/>
                <a:gd name="T21" fmla="*/ 0 h 81"/>
                <a:gd name="T22" fmla="*/ 0 w 74"/>
                <a:gd name="T23" fmla="*/ 0 h 81"/>
                <a:gd name="T24" fmla="*/ 0 w 74"/>
                <a:gd name="T25" fmla="*/ 0 h 81"/>
                <a:gd name="T26" fmla="*/ 0 w 74"/>
                <a:gd name="T27" fmla="*/ 0 h 81"/>
                <a:gd name="T28" fmla="*/ 0 w 74"/>
                <a:gd name="T29" fmla="*/ 0 h 81"/>
                <a:gd name="T30" fmla="*/ 0 w 74"/>
                <a:gd name="T31" fmla="*/ 0 h 81"/>
                <a:gd name="T32" fmla="*/ 0 w 74"/>
                <a:gd name="T33" fmla="*/ 0 h 81"/>
                <a:gd name="T34" fmla="*/ 0 w 74"/>
                <a:gd name="T35" fmla="*/ 0 h 81"/>
                <a:gd name="T36" fmla="*/ 0 w 74"/>
                <a:gd name="T37" fmla="*/ 0 h 81"/>
                <a:gd name="T38" fmla="*/ 0 w 74"/>
                <a:gd name="T39" fmla="*/ 0 h 81"/>
                <a:gd name="T40" fmla="*/ 0 w 74"/>
                <a:gd name="T41" fmla="*/ 0 h 81"/>
                <a:gd name="T42" fmla="*/ 0 w 74"/>
                <a:gd name="T43" fmla="*/ 0 h 81"/>
                <a:gd name="T44" fmla="*/ 0 w 74"/>
                <a:gd name="T45" fmla="*/ 0 h 81"/>
                <a:gd name="T46" fmla="*/ 0 w 74"/>
                <a:gd name="T47" fmla="*/ 0 h 81"/>
                <a:gd name="T48" fmla="*/ 0 w 74"/>
                <a:gd name="T49" fmla="*/ 0 h 81"/>
                <a:gd name="T50" fmla="*/ 0 w 74"/>
                <a:gd name="T51" fmla="*/ 0 h 81"/>
                <a:gd name="T52" fmla="*/ 0 w 74"/>
                <a:gd name="T53" fmla="*/ 0 h 81"/>
                <a:gd name="T54" fmla="*/ 0 w 74"/>
                <a:gd name="T55" fmla="*/ 0 h 81"/>
                <a:gd name="T56" fmla="*/ 0 w 74"/>
                <a:gd name="T57" fmla="*/ 0 h 81"/>
                <a:gd name="T58" fmla="*/ 0 w 74"/>
                <a:gd name="T59" fmla="*/ 0 h 81"/>
                <a:gd name="T60" fmla="*/ 0 w 74"/>
                <a:gd name="T61" fmla="*/ 0 h 81"/>
                <a:gd name="T62" fmla="*/ 0 w 74"/>
                <a:gd name="T63" fmla="*/ 0 h 81"/>
                <a:gd name="T64" fmla="*/ 0 w 74"/>
                <a:gd name="T65" fmla="*/ 0 h 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4"/>
                <a:gd name="T100" fmla="*/ 0 h 81"/>
                <a:gd name="T101" fmla="*/ 74 w 74"/>
                <a:gd name="T102" fmla="*/ 81 h 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4" h="81">
                  <a:moveTo>
                    <a:pt x="37" y="0"/>
                  </a:moveTo>
                  <a:lnTo>
                    <a:pt x="44" y="1"/>
                  </a:lnTo>
                  <a:lnTo>
                    <a:pt x="51" y="4"/>
                  </a:lnTo>
                  <a:lnTo>
                    <a:pt x="57" y="7"/>
                  </a:lnTo>
                  <a:lnTo>
                    <a:pt x="63" y="12"/>
                  </a:lnTo>
                  <a:lnTo>
                    <a:pt x="67" y="18"/>
                  </a:lnTo>
                  <a:lnTo>
                    <a:pt x="70" y="25"/>
                  </a:lnTo>
                  <a:lnTo>
                    <a:pt x="73" y="32"/>
                  </a:lnTo>
                  <a:lnTo>
                    <a:pt x="74" y="40"/>
                  </a:lnTo>
                  <a:lnTo>
                    <a:pt x="73" y="48"/>
                  </a:lnTo>
                  <a:lnTo>
                    <a:pt x="70" y="56"/>
                  </a:lnTo>
                  <a:lnTo>
                    <a:pt x="67" y="62"/>
                  </a:lnTo>
                  <a:lnTo>
                    <a:pt x="63" y="68"/>
                  </a:lnTo>
                  <a:lnTo>
                    <a:pt x="57" y="74"/>
                  </a:lnTo>
                  <a:lnTo>
                    <a:pt x="51" y="77"/>
                  </a:lnTo>
                  <a:lnTo>
                    <a:pt x="44" y="79"/>
                  </a:lnTo>
                  <a:lnTo>
                    <a:pt x="37" y="81"/>
                  </a:lnTo>
                  <a:lnTo>
                    <a:pt x="30" y="79"/>
                  </a:lnTo>
                  <a:lnTo>
                    <a:pt x="23" y="77"/>
                  </a:lnTo>
                  <a:lnTo>
                    <a:pt x="16" y="74"/>
                  </a:lnTo>
                  <a:lnTo>
                    <a:pt x="12" y="68"/>
                  </a:lnTo>
                  <a:lnTo>
                    <a:pt x="7" y="62"/>
                  </a:lnTo>
                  <a:lnTo>
                    <a:pt x="4" y="56"/>
                  </a:lnTo>
                  <a:lnTo>
                    <a:pt x="2" y="48"/>
                  </a:lnTo>
                  <a:lnTo>
                    <a:pt x="0" y="40"/>
                  </a:lnTo>
                  <a:lnTo>
                    <a:pt x="2" y="32"/>
                  </a:lnTo>
                  <a:lnTo>
                    <a:pt x="4" y="25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6" y="7"/>
                  </a:lnTo>
                  <a:lnTo>
                    <a:pt x="23" y="4"/>
                  </a:lnTo>
                  <a:lnTo>
                    <a:pt x="30" y="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3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94" name="Freeform 337"/>
            <p:cNvSpPr>
              <a:spLocks/>
            </p:cNvSpPr>
            <p:nvPr/>
          </p:nvSpPr>
          <p:spPr bwMode="auto">
            <a:xfrm>
              <a:off x="4080" y="1414"/>
              <a:ext cx="10" cy="10"/>
            </a:xfrm>
            <a:custGeom>
              <a:avLst/>
              <a:gdLst>
                <a:gd name="T0" fmla="*/ 0 w 28"/>
                <a:gd name="T1" fmla="*/ 0 h 31"/>
                <a:gd name="T2" fmla="*/ 0 w 28"/>
                <a:gd name="T3" fmla="*/ 0 h 31"/>
                <a:gd name="T4" fmla="*/ 0 w 28"/>
                <a:gd name="T5" fmla="*/ 0 h 31"/>
                <a:gd name="T6" fmla="*/ 0 w 28"/>
                <a:gd name="T7" fmla="*/ 0 h 31"/>
                <a:gd name="T8" fmla="*/ 0 w 28"/>
                <a:gd name="T9" fmla="*/ 0 h 31"/>
                <a:gd name="T10" fmla="*/ 0 w 28"/>
                <a:gd name="T11" fmla="*/ 0 h 31"/>
                <a:gd name="T12" fmla="*/ 0 w 28"/>
                <a:gd name="T13" fmla="*/ 0 h 31"/>
                <a:gd name="T14" fmla="*/ 0 w 28"/>
                <a:gd name="T15" fmla="*/ 0 h 31"/>
                <a:gd name="T16" fmla="*/ 0 w 28"/>
                <a:gd name="T17" fmla="*/ 0 h 31"/>
                <a:gd name="T18" fmla="*/ 0 w 28"/>
                <a:gd name="T19" fmla="*/ 0 h 31"/>
                <a:gd name="T20" fmla="*/ 0 w 28"/>
                <a:gd name="T21" fmla="*/ 0 h 31"/>
                <a:gd name="T22" fmla="*/ 0 w 28"/>
                <a:gd name="T23" fmla="*/ 0 h 31"/>
                <a:gd name="T24" fmla="*/ 0 w 28"/>
                <a:gd name="T25" fmla="*/ 0 h 31"/>
                <a:gd name="T26" fmla="*/ 0 w 28"/>
                <a:gd name="T27" fmla="*/ 0 h 31"/>
                <a:gd name="T28" fmla="*/ 0 w 28"/>
                <a:gd name="T29" fmla="*/ 0 h 31"/>
                <a:gd name="T30" fmla="*/ 0 w 28"/>
                <a:gd name="T31" fmla="*/ 0 h 31"/>
                <a:gd name="T32" fmla="*/ 0 w 28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31"/>
                <a:gd name="T53" fmla="*/ 28 w 28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31">
                  <a:moveTo>
                    <a:pt x="13" y="0"/>
                  </a:moveTo>
                  <a:lnTo>
                    <a:pt x="19" y="1"/>
                  </a:lnTo>
                  <a:lnTo>
                    <a:pt x="24" y="4"/>
                  </a:lnTo>
                  <a:lnTo>
                    <a:pt x="27" y="9"/>
                  </a:lnTo>
                  <a:lnTo>
                    <a:pt x="28" y="16"/>
                  </a:lnTo>
                  <a:lnTo>
                    <a:pt x="27" y="21"/>
                  </a:lnTo>
                  <a:lnTo>
                    <a:pt x="24" y="27"/>
                  </a:lnTo>
                  <a:lnTo>
                    <a:pt x="19" y="30"/>
                  </a:lnTo>
                  <a:lnTo>
                    <a:pt x="13" y="31"/>
                  </a:lnTo>
                  <a:lnTo>
                    <a:pt x="8" y="30"/>
                  </a:lnTo>
                  <a:lnTo>
                    <a:pt x="3" y="27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1" y="9"/>
                  </a:lnTo>
                  <a:lnTo>
                    <a:pt x="3" y="4"/>
                  </a:lnTo>
                  <a:lnTo>
                    <a:pt x="8" y="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95" name="Freeform 338"/>
            <p:cNvSpPr>
              <a:spLocks/>
            </p:cNvSpPr>
            <p:nvPr/>
          </p:nvSpPr>
          <p:spPr bwMode="auto">
            <a:xfrm>
              <a:off x="4001" y="1667"/>
              <a:ext cx="13" cy="14"/>
            </a:xfrm>
            <a:custGeom>
              <a:avLst/>
              <a:gdLst>
                <a:gd name="T0" fmla="*/ 0 w 40"/>
                <a:gd name="T1" fmla="*/ 0 h 43"/>
                <a:gd name="T2" fmla="*/ 0 w 40"/>
                <a:gd name="T3" fmla="*/ 0 h 43"/>
                <a:gd name="T4" fmla="*/ 0 w 40"/>
                <a:gd name="T5" fmla="*/ 0 h 43"/>
                <a:gd name="T6" fmla="*/ 0 w 40"/>
                <a:gd name="T7" fmla="*/ 0 h 43"/>
                <a:gd name="T8" fmla="*/ 0 w 40"/>
                <a:gd name="T9" fmla="*/ 0 h 43"/>
                <a:gd name="T10" fmla="*/ 0 w 40"/>
                <a:gd name="T11" fmla="*/ 0 h 43"/>
                <a:gd name="T12" fmla="*/ 0 w 40"/>
                <a:gd name="T13" fmla="*/ 0 h 43"/>
                <a:gd name="T14" fmla="*/ 0 w 40"/>
                <a:gd name="T15" fmla="*/ 0 h 43"/>
                <a:gd name="T16" fmla="*/ 0 w 40"/>
                <a:gd name="T17" fmla="*/ 0 h 43"/>
                <a:gd name="T18" fmla="*/ 0 w 40"/>
                <a:gd name="T19" fmla="*/ 0 h 43"/>
                <a:gd name="T20" fmla="*/ 0 w 40"/>
                <a:gd name="T21" fmla="*/ 0 h 43"/>
                <a:gd name="T22" fmla="*/ 0 w 40"/>
                <a:gd name="T23" fmla="*/ 0 h 43"/>
                <a:gd name="T24" fmla="*/ 0 w 40"/>
                <a:gd name="T25" fmla="*/ 0 h 43"/>
                <a:gd name="T26" fmla="*/ 0 w 40"/>
                <a:gd name="T27" fmla="*/ 0 h 43"/>
                <a:gd name="T28" fmla="*/ 0 w 40"/>
                <a:gd name="T29" fmla="*/ 0 h 43"/>
                <a:gd name="T30" fmla="*/ 0 w 40"/>
                <a:gd name="T31" fmla="*/ 0 h 43"/>
                <a:gd name="T32" fmla="*/ 0 w 40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43"/>
                <a:gd name="T53" fmla="*/ 40 w 40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43">
                  <a:moveTo>
                    <a:pt x="20" y="0"/>
                  </a:moveTo>
                  <a:lnTo>
                    <a:pt x="28" y="1"/>
                  </a:lnTo>
                  <a:lnTo>
                    <a:pt x="34" y="5"/>
                  </a:lnTo>
                  <a:lnTo>
                    <a:pt x="39" y="12"/>
                  </a:lnTo>
                  <a:lnTo>
                    <a:pt x="40" y="21"/>
                  </a:lnTo>
                  <a:lnTo>
                    <a:pt x="39" y="29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3"/>
                  </a:lnTo>
                  <a:lnTo>
                    <a:pt x="13" y="40"/>
                  </a:lnTo>
                  <a:lnTo>
                    <a:pt x="6" y="36"/>
                  </a:lnTo>
                  <a:lnTo>
                    <a:pt x="2" y="29"/>
                  </a:lnTo>
                  <a:lnTo>
                    <a:pt x="0" y="21"/>
                  </a:lnTo>
                  <a:lnTo>
                    <a:pt x="2" y="12"/>
                  </a:lnTo>
                  <a:lnTo>
                    <a:pt x="6" y="5"/>
                  </a:lnTo>
                  <a:lnTo>
                    <a:pt x="13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3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96" name="Freeform 339"/>
            <p:cNvSpPr>
              <a:spLocks/>
            </p:cNvSpPr>
            <p:nvPr/>
          </p:nvSpPr>
          <p:spPr bwMode="auto">
            <a:xfrm>
              <a:off x="4132" y="1549"/>
              <a:ext cx="151" cy="38"/>
            </a:xfrm>
            <a:custGeom>
              <a:avLst/>
              <a:gdLst>
                <a:gd name="T0" fmla="*/ 0 w 453"/>
                <a:gd name="T1" fmla="*/ 0 h 114"/>
                <a:gd name="T2" fmla="*/ 0 w 453"/>
                <a:gd name="T3" fmla="*/ 0 h 114"/>
                <a:gd name="T4" fmla="*/ 0 w 453"/>
                <a:gd name="T5" fmla="*/ 0 h 114"/>
                <a:gd name="T6" fmla="*/ 0 w 453"/>
                <a:gd name="T7" fmla="*/ 0 h 114"/>
                <a:gd name="T8" fmla="*/ 0 w 453"/>
                <a:gd name="T9" fmla="*/ 0 h 114"/>
                <a:gd name="T10" fmla="*/ 0 w 453"/>
                <a:gd name="T11" fmla="*/ 0 h 114"/>
                <a:gd name="T12" fmla="*/ 0 w 453"/>
                <a:gd name="T13" fmla="*/ 0 h 114"/>
                <a:gd name="T14" fmla="*/ 0 w 453"/>
                <a:gd name="T15" fmla="*/ 0 h 114"/>
                <a:gd name="T16" fmla="*/ 0 w 453"/>
                <a:gd name="T17" fmla="*/ 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3"/>
                <a:gd name="T28" fmla="*/ 0 h 114"/>
                <a:gd name="T29" fmla="*/ 453 w 453"/>
                <a:gd name="T30" fmla="*/ 114 h 1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3" h="114">
                  <a:moveTo>
                    <a:pt x="40" y="82"/>
                  </a:moveTo>
                  <a:lnTo>
                    <a:pt x="268" y="91"/>
                  </a:lnTo>
                  <a:lnTo>
                    <a:pt x="376" y="28"/>
                  </a:lnTo>
                  <a:lnTo>
                    <a:pt x="125" y="16"/>
                  </a:lnTo>
                  <a:lnTo>
                    <a:pt x="153" y="0"/>
                  </a:lnTo>
                  <a:lnTo>
                    <a:pt x="453" y="13"/>
                  </a:lnTo>
                  <a:lnTo>
                    <a:pt x="320" y="114"/>
                  </a:lnTo>
                  <a:lnTo>
                    <a:pt x="0" y="106"/>
                  </a:lnTo>
                  <a:lnTo>
                    <a:pt x="40" y="82"/>
                  </a:lnTo>
                  <a:close/>
                </a:path>
              </a:pathLst>
            </a:custGeom>
            <a:solidFill>
              <a:srgbClr val="8C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97" name="Freeform 340"/>
            <p:cNvSpPr>
              <a:spLocks/>
            </p:cNvSpPr>
            <p:nvPr/>
          </p:nvSpPr>
          <p:spPr bwMode="auto">
            <a:xfrm>
              <a:off x="4089" y="1690"/>
              <a:ext cx="87" cy="30"/>
            </a:xfrm>
            <a:custGeom>
              <a:avLst/>
              <a:gdLst>
                <a:gd name="T0" fmla="*/ 0 w 259"/>
                <a:gd name="T1" fmla="*/ 0 h 89"/>
                <a:gd name="T2" fmla="*/ 0 w 259"/>
                <a:gd name="T3" fmla="*/ 0 h 89"/>
                <a:gd name="T4" fmla="*/ 0 w 259"/>
                <a:gd name="T5" fmla="*/ 0 h 89"/>
                <a:gd name="T6" fmla="*/ 0 w 259"/>
                <a:gd name="T7" fmla="*/ 0 h 89"/>
                <a:gd name="T8" fmla="*/ 0 w 259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9"/>
                <a:gd name="T16" fmla="*/ 0 h 89"/>
                <a:gd name="T17" fmla="*/ 259 w 259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9" h="89">
                  <a:moveTo>
                    <a:pt x="6" y="0"/>
                  </a:moveTo>
                  <a:lnTo>
                    <a:pt x="259" y="22"/>
                  </a:lnTo>
                  <a:lnTo>
                    <a:pt x="253" y="89"/>
                  </a:lnTo>
                  <a:lnTo>
                    <a:pt x="0" y="6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8C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98" name="Freeform 341"/>
            <p:cNvSpPr>
              <a:spLocks/>
            </p:cNvSpPr>
            <p:nvPr/>
          </p:nvSpPr>
          <p:spPr bwMode="auto">
            <a:xfrm>
              <a:off x="4090" y="1695"/>
              <a:ext cx="85" cy="21"/>
            </a:xfrm>
            <a:custGeom>
              <a:avLst/>
              <a:gdLst>
                <a:gd name="T0" fmla="*/ 0 w 257"/>
                <a:gd name="T1" fmla="*/ 0 h 63"/>
                <a:gd name="T2" fmla="*/ 0 w 257"/>
                <a:gd name="T3" fmla="*/ 0 h 63"/>
                <a:gd name="T4" fmla="*/ 0 w 257"/>
                <a:gd name="T5" fmla="*/ 0 h 63"/>
                <a:gd name="T6" fmla="*/ 0 w 257"/>
                <a:gd name="T7" fmla="*/ 0 h 63"/>
                <a:gd name="T8" fmla="*/ 0 w 257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7"/>
                <a:gd name="T16" fmla="*/ 0 h 63"/>
                <a:gd name="T17" fmla="*/ 257 w 257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7" h="63">
                  <a:moveTo>
                    <a:pt x="3" y="0"/>
                  </a:moveTo>
                  <a:lnTo>
                    <a:pt x="257" y="22"/>
                  </a:lnTo>
                  <a:lnTo>
                    <a:pt x="252" y="63"/>
                  </a:lnTo>
                  <a:lnTo>
                    <a:pt x="0" y="4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76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99" name="Freeform 342"/>
            <p:cNvSpPr>
              <a:spLocks/>
            </p:cNvSpPr>
            <p:nvPr/>
          </p:nvSpPr>
          <p:spPr bwMode="auto">
            <a:xfrm>
              <a:off x="4090" y="1699"/>
              <a:ext cx="85" cy="13"/>
            </a:xfrm>
            <a:custGeom>
              <a:avLst/>
              <a:gdLst>
                <a:gd name="T0" fmla="*/ 0 w 254"/>
                <a:gd name="T1" fmla="*/ 0 h 38"/>
                <a:gd name="T2" fmla="*/ 0 w 254"/>
                <a:gd name="T3" fmla="*/ 0 h 38"/>
                <a:gd name="T4" fmla="*/ 0 w 254"/>
                <a:gd name="T5" fmla="*/ 0 h 38"/>
                <a:gd name="T6" fmla="*/ 0 w 254"/>
                <a:gd name="T7" fmla="*/ 0 h 38"/>
                <a:gd name="T8" fmla="*/ 0 w 254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8"/>
                <a:gd name="T17" fmla="*/ 254 w 254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8">
                  <a:moveTo>
                    <a:pt x="1" y="0"/>
                  </a:moveTo>
                  <a:lnTo>
                    <a:pt x="254" y="23"/>
                  </a:lnTo>
                  <a:lnTo>
                    <a:pt x="252" y="38"/>
                  </a:lnTo>
                  <a:lnTo>
                    <a:pt x="0" y="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00" name="Freeform 343"/>
            <p:cNvSpPr>
              <a:spLocks/>
            </p:cNvSpPr>
            <p:nvPr/>
          </p:nvSpPr>
          <p:spPr bwMode="auto">
            <a:xfrm>
              <a:off x="4157" y="1691"/>
              <a:ext cx="33" cy="43"/>
            </a:xfrm>
            <a:custGeom>
              <a:avLst/>
              <a:gdLst>
                <a:gd name="T0" fmla="*/ 0 w 101"/>
                <a:gd name="T1" fmla="*/ 0 h 127"/>
                <a:gd name="T2" fmla="*/ 0 w 101"/>
                <a:gd name="T3" fmla="*/ 0 h 127"/>
                <a:gd name="T4" fmla="*/ 0 w 101"/>
                <a:gd name="T5" fmla="*/ 0 h 127"/>
                <a:gd name="T6" fmla="*/ 0 w 101"/>
                <a:gd name="T7" fmla="*/ 0 h 127"/>
                <a:gd name="T8" fmla="*/ 0 w 101"/>
                <a:gd name="T9" fmla="*/ 0 h 127"/>
                <a:gd name="T10" fmla="*/ 0 w 101"/>
                <a:gd name="T11" fmla="*/ 0 h 127"/>
                <a:gd name="T12" fmla="*/ 0 w 101"/>
                <a:gd name="T13" fmla="*/ 0 h 127"/>
                <a:gd name="T14" fmla="*/ 0 w 101"/>
                <a:gd name="T15" fmla="*/ 0 h 127"/>
                <a:gd name="T16" fmla="*/ 0 w 101"/>
                <a:gd name="T17" fmla="*/ 0 h 127"/>
                <a:gd name="T18" fmla="*/ 0 w 101"/>
                <a:gd name="T19" fmla="*/ 0 h 127"/>
                <a:gd name="T20" fmla="*/ 0 w 101"/>
                <a:gd name="T21" fmla="*/ 0 h 1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1"/>
                <a:gd name="T34" fmla="*/ 0 h 127"/>
                <a:gd name="T35" fmla="*/ 101 w 101"/>
                <a:gd name="T36" fmla="*/ 127 h 1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1" h="127">
                  <a:moveTo>
                    <a:pt x="86" y="0"/>
                  </a:moveTo>
                  <a:lnTo>
                    <a:pt x="33" y="5"/>
                  </a:lnTo>
                  <a:lnTo>
                    <a:pt x="5" y="40"/>
                  </a:lnTo>
                  <a:lnTo>
                    <a:pt x="0" y="69"/>
                  </a:lnTo>
                  <a:lnTo>
                    <a:pt x="33" y="119"/>
                  </a:lnTo>
                  <a:lnTo>
                    <a:pt x="101" y="127"/>
                  </a:lnTo>
                  <a:lnTo>
                    <a:pt x="89" y="91"/>
                  </a:lnTo>
                  <a:lnTo>
                    <a:pt x="47" y="73"/>
                  </a:lnTo>
                  <a:lnTo>
                    <a:pt x="47" y="33"/>
                  </a:lnTo>
                  <a:lnTo>
                    <a:pt x="86" y="3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8C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01" name="Freeform 344"/>
            <p:cNvSpPr>
              <a:spLocks/>
            </p:cNvSpPr>
            <p:nvPr/>
          </p:nvSpPr>
          <p:spPr bwMode="auto">
            <a:xfrm>
              <a:off x="4177" y="1676"/>
              <a:ext cx="57" cy="63"/>
            </a:xfrm>
            <a:custGeom>
              <a:avLst/>
              <a:gdLst>
                <a:gd name="T0" fmla="*/ 0 w 169"/>
                <a:gd name="T1" fmla="*/ 0 h 189"/>
                <a:gd name="T2" fmla="*/ 0 w 169"/>
                <a:gd name="T3" fmla="*/ 0 h 189"/>
                <a:gd name="T4" fmla="*/ 0 w 169"/>
                <a:gd name="T5" fmla="*/ 0 h 189"/>
                <a:gd name="T6" fmla="*/ 0 w 169"/>
                <a:gd name="T7" fmla="*/ 0 h 189"/>
                <a:gd name="T8" fmla="*/ 0 w 169"/>
                <a:gd name="T9" fmla="*/ 0 h 189"/>
                <a:gd name="T10" fmla="*/ 0 w 169"/>
                <a:gd name="T11" fmla="*/ 0 h 189"/>
                <a:gd name="T12" fmla="*/ 0 w 169"/>
                <a:gd name="T13" fmla="*/ 0 h 189"/>
                <a:gd name="T14" fmla="*/ 0 w 169"/>
                <a:gd name="T15" fmla="*/ 0 h 189"/>
                <a:gd name="T16" fmla="*/ 0 w 169"/>
                <a:gd name="T17" fmla="*/ 0 h 189"/>
                <a:gd name="T18" fmla="*/ 0 w 169"/>
                <a:gd name="T19" fmla="*/ 0 h 189"/>
                <a:gd name="T20" fmla="*/ 0 w 169"/>
                <a:gd name="T21" fmla="*/ 0 h 189"/>
                <a:gd name="T22" fmla="*/ 0 w 169"/>
                <a:gd name="T23" fmla="*/ 0 h 189"/>
                <a:gd name="T24" fmla="*/ 0 w 169"/>
                <a:gd name="T25" fmla="*/ 0 h 189"/>
                <a:gd name="T26" fmla="*/ 0 w 169"/>
                <a:gd name="T27" fmla="*/ 0 h 189"/>
                <a:gd name="T28" fmla="*/ 0 w 169"/>
                <a:gd name="T29" fmla="*/ 0 h 189"/>
                <a:gd name="T30" fmla="*/ 0 w 169"/>
                <a:gd name="T31" fmla="*/ 0 h 189"/>
                <a:gd name="T32" fmla="*/ 0 w 169"/>
                <a:gd name="T33" fmla="*/ 0 h 189"/>
                <a:gd name="T34" fmla="*/ 0 w 169"/>
                <a:gd name="T35" fmla="*/ 0 h 189"/>
                <a:gd name="T36" fmla="*/ 0 w 169"/>
                <a:gd name="T37" fmla="*/ 0 h 1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9"/>
                <a:gd name="T58" fmla="*/ 0 h 189"/>
                <a:gd name="T59" fmla="*/ 169 w 169"/>
                <a:gd name="T60" fmla="*/ 189 h 1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9" h="189">
                  <a:moveTo>
                    <a:pt x="47" y="0"/>
                  </a:moveTo>
                  <a:lnTo>
                    <a:pt x="6" y="39"/>
                  </a:lnTo>
                  <a:lnTo>
                    <a:pt x="0" y="86"/>
                  </a:lnTo>
                  <a:lnTo>
                    <a:pt x="7" y="116"/>
                  </a:lnTo>
                  <a:lnTo>
                    <a:pt x="17" y="141"/>
                  </a:lnTo>
                  <a:lnTo>
                    <a:pt x="30" y="160"/>
                  </a:lnTo>
                  <a:lnTo>
                    <a:pt x="47" y="173"/>
                  </a:lnTo>
                  <a:lnTo>
                    <a:pt x="66" y="182"/>
                  </a:lnTo>
                  <a:lnTo>
                    <a:pt x="90" y="186"/>
                  </a:lnTo>
                  <a:lnTo>
                    <a:pt x="117" y="189"/>
                  </a:lnTo>
                  <a:lnTo>
                    <a:pt x="148" y="186"/>
                  </a:lnTo>
                  <a:lnTo>
                    <a:pt x="165" y="146"/>
                  </a:lnTo>
                  <a:lnTo>
                    <a:pt x="169" y="111"/>
                  </a:lnTo>
                  <a:lnTo>
                    <a:pt x="161" y="79"/>
                  </a:lnTo>
                  <a:lnTo>
                    <a:pt x="146" y="53"/>
                  </a:lnTo>
                  <a:lnTo>
                    <a:pt x="125" y="32"/>
                  </a:lnTo>
                  <a:lnTo>
                    <a:pt x="99" y="16"/>
                  </a:lnTo>
                  <a:lnTo>
                    <a:pt x="73" y="6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8C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02" name="Freeform 345"/>
            <p:cNvSpPr>
              <a:spLocks/>
            </p:cNvSpPr>
            <p:nvPr/>
          </p:nvSpPr>
          <p:spPr bwMode="auto">
            <a:xfrm>
              <a:off x="4190" y="1674"/>
              <a:ext cx="45" cy="63"/>
            </a:xfrm>
            <a:custGeom>
              <a:avLst/>
              <a:gdLst>
                <a:gd name="T0" fmla="*/ 0 w 135"/>
                <a:gd name="T1" fmla="*/ 0 h 191"/>
                <a:gd name="T2" fmla="*/ 0 w 135"/>
                <a:gd name="T3" fmla="*/ 0 h 191"/>
                <a:gd name="T4" fmla="*/ 0 w 135"/>
                <a:gd name="T5" fmla="*/ 0 h 191"/>
                <a:gd name="T6" fmla="*/ 0 w 135"/>
                <a:gd name="T7" fmla="*/ 0 h 191"/>
                <a:gd name="T8" fmla="*/ 0 w 135"/>
                <a:gd name="T9" fmla="*/ 0 h 191"/>
                <a:gd name="T10" fmla="*/ 0 w 135"/>
                <a:gd name="T11" fmla="*/ 0 h 191"/>
                <a:gd name="T12" fmla="*/ 0 w 135"/>
                <a:gd name="T13" fmla="*/ 0 h 191"/>
                <a:gd name="T14" fmla="*/ 0 w 135"/>
                <a:gd name="T15" fmla="*/ 0 h 191"/>
                <a:gd name="T16" fmla="*/ 0 w 135"/>
                <a:gd name="T17" fmla="*/ 0 h 191"/>
                <a:gd name="T18" fmla="*/ 0 w 135"/>
                <a:gd name="T19" fmla="*/ 0 h 191"/>
                <a:gd name="T20" fmla="*/ 0 w 135"/>
                <a:gd name="T21" fmla="*/ 0 h 191"/>
                <a:gd name="T22" fmla="*/ 0 w 135"/>
                <a:gd name="T23" fmla="*/ 0 h 191"/>
                <a:gd name="T24" fmla="*/ 0 w 135"/>
                <a:gd name="T25" fmla="*/ 0 h 191"/>
                <a:gd name="T26" fmla="*/ 0 w 135"/>
                <a:gd name="T27" fmla="*/ 0 h 191"/>
                <a:gd name="T28" fmla="*/ 0 w 135"/>
                <a:gd name="T29" fmla="*/ 0 h 191"/>
                <a:gd name="T30" fmla="*/ 0 w 135"/>
                <a:gd name="T31" fmla="*/ 0 h 191"/>
                <a:gd name="T32" fmla="*/ 0 w 135"/>
                <a:gd name="T33" fmla="*/ 0 h 191"/>
                <a:gd name="T34" fmla="*/ 0 w 135"/>
                <a:gd name="T35" fmla="*/ 0 h 191"/>
                <a:gd name="T36" fmla="*/ 0 w 135"/>
                <a:gd name="T37" fmla="*/ 0 h 191"/>
                <a:gd name="T38" fmla="*/ 0 w 135"/>
                <a:gd name="T39" fmla="*/ 0 h 191"/>
                <a:gd name="T40" fmla="*/ 0 w 135"/>
                <a:gd name="T41" fmla="*/ 0 h 191"/>
                <a:gd name="T42" fmla="*/ 0 w 135"/>
                <a:gd name="T43" fmla="*/ 0 h 191"/>
                <a:gd name="T44" fmla="*/ 0 w 135"/>
                <a:gd name="T45" fmla="*/ 0 h 191"/>
                <a:gd name="T46" fmla="*/ 0 w 135"/>
                <a:gd name="T47" fmla="*/ 0 h 191"/>
                <a:gd name="T48" fmla="*/ 0 w 135"/>
                <a:gd name="T49" fmla="*/ 0 h 19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5"/>
                <a:gd name="T76" fmla="*/ 0 h 191"/>
                <a:gd name="T77" fmla="*/ 135 w 135"/>
                <a:gd name="T78" fmla="*/ 191 h 19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5" h="191">
                  <a:moveTo>
                    <a:pt x="21" y="4"/>
                  </a:moveTo>
                  <a:lnTo>
                    <a:pt x="31" y="0"/>
                  </a:lnTo>
                  <a:lnTo>
                    <a:pt x="44" y="1"/>
                  </a:lnTo>
                  <a:lnTo>
                    <a:pt x="56" y="6"/>
                  </a:lnTo>
                  <a:lnTo>
                    <a:pt x="69" y="13"/>
                  </a:lnTo>
                  <a:lnTo>
                    <a:pt x="81" y="24"/>
                  </a:lnTo>
                  <a:lnTo>
                    <a:pt x="94" y="37"/>
                  </a:lnTo>
                  <a:lnTo>
                    <a:pt x="106" y="52"/>
                  </a:lnTo>
                  <a:lnTo>
                    <a:pt x="116" y="70"/>
                  </a:lnTo>
                  <a:lnTo>
                    <a:pt x="131" y="107"/>
                  </a:lnTo>
                  <a:lnTo>
                    <a:pt x="135" y="143"/>
                  </a:lnTo>
                  <a:lnTo>
                    <a:pt x="130" y="171"/>
                  </a:lnTo>
                  <a:lnTo>
                    <a:pt x="114" y="188"/>
                  </a:lnTo>
                  <a:lnTo>
                    <a:pt x="104" y="191"/>
                  </a:lnTo>
                  <a:lnTo>
                    <a:pt x="91" y="190"/>
                  </a:lnTo>
                  <a:lnTo>
                    <a:pt x="79" y="185"/>
                  </a:lnTo>
                  <a:lnTo>
                    <a:pt x="66" y="178"/>
                  </a:lnTo>
                  <a:lnTo>
                    <a:pt x="54" y="167"/>
                  </a:lnTo>
                  <a:lnTo>
                    <a:pt x="42" y="154"/>
                  </a:lnTo>
                  <a:lnTo>
                    <a:pt x="29" y="138"/>
                  </a:lnTo>
                  <a:lnTo>
                    <a:pt x="19" y="120"/>
                  </a:lnTo>
                  <a:lnTo>
                    <a:pt x="4" y="83"/>
                  </a:lnTo>
                  <a:lnTo>
                    <a:pt x="0" y="48"/>
                  </a:lnTo>
                  <a:lnTo>
                    <a:pt x="5" y="21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8C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03" name="Freeform 346"/>
            <p:cNvSpPr>
              <a:spLocks/>
            </p:cNvSpPr>
            <p:nvPr/>
          </p:nvSpPr>
          <p:spPr bwMode="auto">
            <a:xfrm>
              <a:off x="4192" y="1676"/>
              <a:ext cx="43" cy="60"/>
            </a:xfrm>
            <a:custGeom>
              <a:avLst/>
              <a:gdLst>
                <a:gd name="T0" fmla="*/ 0 w 129"/>
                <a:gd name="T1" fmla="*/ 0 h 182"/>
                <a:gd name="T2" fmla="*/ 0 w 129"/>
                <a:gd name="T3" fmla="*/ 0 h 182"/>
                <a:gd name="T4" fmla="*/ 0 w 129"/>
                <a:gd name="T5" fmla="*/ 0 h 182"/>
                <a:gd name="T6" fmla="*/ 0 w 129"/>
                <a:gd name="T7" fmla="*/ 0 h 182"/>
                <a:gd name="T8" fmla="*/ 0 w 129"/>
                <a:gd name="T9" fmla="*/ 0 h 182"/>
                <a:gd name="T10" fmla="*/ 0 w 129"/>
                <a:gd name="T11" fmla="*/ 0 h 182"/>
                <a:gd name="T12" fmla="*/ 0 w 129"/>
                <a:gd name="T13" fmla="*/ 0 h 182"/>
                <a:gd name="T14" fmla="*/ 0 w 129"/>
                <a:gd name="T15" fmla="*/ 0 h 182"/>
                <a:gd name="T16" fmla="*/ 0 w 129"/>
                <a:gd name="T17" fmla="*/ 0 h 182"/>
                <a:gd name="T18" fmla="*/ 0 w 129"/>
                <a:gd name="T19" fmla="*/ 0 h 182"/>
                <a:gd name="T20" fmla="*/ 0 w 129"/>
                <a:gd name="T21" fmla="*/ 0 h 182"/>
                <a:gd name="T22" fmla="*/ 0 w 129"/>
                <a:gd name="T23" fmla="*/ 0 h 182"/>
                <a:gd name="T24" fmla="*/ 0 w 129"/>
                <a:gd name="T25" fmla="*/ 0 h 182"/>
                <a:gd name="T26" fmla="*/ 0 w 129"/>
                <a:gd name="T27" fmla="*/ 0 h 182"/>
                <a:gd name="T28" fmla="*/ 0 w 129"/>
                <a:gd name="T29" fmla="*/ 0 h 182"/>
                <a:gd name="T30" fmla="*/ 0 w 129"/>
                <a:gd name="T31" fmla="*/ 0 h 182"/>
                <a:gd name="T32" fmla="*/ 0 w 129"/>
                <a:gd name="T33" fmla="*/ 0 h 182"/>
                <a:gd name="T34" fmla="*/ 0 w 129"/>
                <a:gd name="T35" fmla="*/ 0 h 182"/>
                <a:gd name="T36" fmla="*/ 0 w 129"/>
                <a:gd name="T37" fmla="*/ 0 h 182"/>
                <a:gd name="T38" fmla="*/ 0 w 129"/>
                <a:gd name="T39" fmla="*/ 0 h 182"/>
                <a:gd name="T40" fmla="*/ 0 w 129"/>
                <a:gd name="T41" fmla="*/ 0 h 182"/>
                <a:gd name="T42" fmla="*/ 0 w 129"/>
                <a:gd name="T43" fmla="*/ 0 h 182"/>
                <a:gd name="T44" fmla="*/ 0 w 129"/>
                <a:gd name="T45" fmla="*/ 0 h 182"/>
                <a:gd name="T46" fmla="*/ 0 w 129"/>
                <a:gd name="T47" fmla="*/ 0 h 182"/>
                <a:gd name="T48" fmla="*/ 0 w 129"/>
                <a:gd name="T49" fmla="*/ 0 h 18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2"/>
                <a:gd name="T77" fmla="*/ 129 w 129"/>
                <a:gd name="T78" fmla="*/ 182 h 18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2">
                  <a:moveTo>
                    <a:pt x="20" y="2"/>
                  </a:moveTo>
                  <a:lnTo>
                    <a:pt x="30" y="0"/>
                  </a:lnTo>
                  <a:lnTo>
                    <a:pt x="41" y="0"/>
                  </a:lnTo>
                  <a:lnTo>
                    <a:pt x="53" y="4"/>
                  </a:lnTo>
                  <a:lnTo>
                    <a:pt x="66" y="11"/>
                  </a:lnTo>
                  <a:lnTo>
                    <a:pt x="78" y="21"/>
                  </a:lnTo>
                  <a:lnTo>
                    <a:pt x="90" y="34"/>
                  </a:lnTo>
                  <a:lnTo>
                    <a:pt x="101" y="50"/>
                  </a:lnTo>
                  <a:lnTo>
                    <a:pt x="111" y="66"/>
                  </a:lnTo>
                  <a:lnTo>
                    <a:pt x="125" y="103"/>
                  </a:lnTo>
                  <a:lnTo>
                    <a:pt x="129" y="135"/>
                  </a:lnTo>
                  <a:lnTo>
                    <a:pt x="123" y="162"/>
                  </a:lnTo>
                  <a:lnTo>
                    <a:pt x="109" y="178"/>
                  </a:lnTo>
                  <a:lnTo>
                    <a:pt x="99" y="182"/>
                  </a:lnTo>
                  <a:lnTo>
                    <a:pt x="87" y="181"/>
                  </a:lnTo>
                  <a:lnTo>
                    <a:pt x="76" y="177"/>
                  </a:lnTo>
                  <a:lnTo>
                    <a:pt x="64" y="169"/>
                  </a:lnTo>
                  <a:lnTo>
                    <a:pt x="51" y="159"/>
                  </a:lnTo>
                  <a:lnTo>
                    <a:pt x="39" y="147"/>
                  </a:lnTo>
                  <a:lnTo>
                    <a:pt x="29" y="131"/>
                  </a:lnTo>
                  <a:lnTo>
                    <a:pt x="18" y="114"/>
                  </a:lnTo>
                  <a:lnTo>
                    <a:pt x="5" y="78"/>
                  </a:lnTo>
                  <a:lnTo>
                    <a:pt x="0" y="45"/>
                  </a:lnTo>
                  <a:lnTo>
                    <a:pt x="5" y="18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93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04" name="Freeform 347"/>
            <p:cNvSpPr>
              <a:spLocks/>
            </p:cNvSpPr>
            <p:nvPr/>
          </p:nvSpPr>
          <p:spPr bwMode="auto">
            <a:xfrm>
              <a:off x="4193" y="1677"/>
              <a:ext cx="41" cy="58"/>
            </a:xfrm>
            <a:custGeom>
              <a:avLst/>
              <a:gdLst>
                <a:gd name="T0" fmla="*/ 0 w 123"/>
                <a:gd name="T1" fmla="*/ 0 h 174"/>
                <a:gd name="T2" fmla="*/ 0 w 123"/>
                <a:gd name="T3" fmla="*/ 0 h 174"/>
                <a:gd name="T4" fmla="*/ 0 w 123"/>
                <a:gd name="T5" fmla="*/ 0 h 174"/>
                <a:gd name="T6" fmla="*/ 0 w 123"/>
                <a:gd name="T7" fmla="*/ 0 h 174"/>
                <a:gd name="T8" fmla="*/ 0 w 123"/>
                <a:gd name="T9" fmla="*/ 0 h 174"/>
                <a:gd name="T10" fmla="*/ 0 w 123"/>
                <a:gd name="T11" fmla="*/ 0 h 174"/>
                <a:gd name="T12" fmla="*/ 0 w 123"/>
                <a:gd name="T13" fmla="*/ 0 h 174"/>
                <a:gd name="T14" fmla="*/ 0 w 123"/>
                <a:gd name="T15" fmla="*/ 0 h 174"/>
                <a:gd name="T16" fmla="*/ 0 w 123"/>
                <a:gd name="T17" fmla="*/ 0 h 174"/>
                <a:gd name="T18" fmla="*/ 0 w 123"/>
                <a:gd name="T19" fmla="*/ 0 h 174"/>
                <a:gd name="T20" fmla="*/ 0 w 123"/>
                <a:gd name="T21" fmla="*/ 0 h 174"/>
                <a:gd name="T22" fmla="*/ 0 w 123"/>
                <a:gd name="T23" fmla="*/ 0 h 174"/>
                <a:gd name="T24" fmla="*/ 0 w 123"/>
                <a:gd name="T25" fmla="*/ 0 h 174"/>
                <a:gd name="T26" fmla="*/ 0 w 123"/>
                <a:gd name="T27" fmla="*/ 0 h 174"/>
                <a:gd name="T28" fmla="*/ 0 w 123"/>
                <a:gd name="T29" fmla="*/ 0 h 174"/>
                <a:gd name="T30" fmla="*/ 0 w 123"/>
                <a:gd name="T31" fmla="*/ 0 h 174"/>
                <a:gd name="T32" fmla="*/ 0 w 123"/>
                <a:gd name="T33" fmla="*/ 0 h 174"/>
                <a:gd name="T34" fmla="*/ 0 w 123"/>
                <a:gd name="T35" fmla="*/ 0 h 174"/>
                <a:gd name="T36" fmla="*/ 0 w 123"/>
                <a:gd name="T37" fmla="*/ 0 h 174"/>
                <a:gd name="T38" fmla="*/ 0 w 123"/>
                <a:gd name="T39" fmla="*/ 0 h 174"/>
                <a:gd name="T40" fmla="*/ 0 w 123"/>
                <a:gd name="T41" fmla="*/ 0 h 174"/>
                <a:gd name="T42" fmla="*/ 0 w 123"/>
                <a:gd name="T43" fmla="*/ 0 h 174"/>
                <a:gd name="T44" fmla="*/ 0 w 123"/>
                <a:gd name="T45" fmla="*/ 0 h 174"/>
                <a:gd name="T46" fmla="*/ 0 w 123"/>
                <a:gd name="T47" fmla="*/ 0 h 174"/>
                <a:gd name="T48" fmla="*/ 0 w 123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3"/>
                <a:gd name="T76" fmla="*/ 0 h 174"/>
                <a:gd name="T77" fmla="*/ 123 w 123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3" h="174">
                  <a:moveTo>
                    <a:pt x="18" y="4"/>
                  </a:moveTo>
                  <a:lnTo>
                    <a:pt x="28" y="0"/>
                  </a:lnTo>
                  <a:lnTo>
                    <a:pt x="39" y="1"/>
                  </a:lnTo>
                  <a:lnTo>
                    <a:pt x="51" y="5"/>
                  </a:lnTo>
                  <a:lnTo>
                    <a:pt x="62" y="12"/>
                  </a:lnTo>
                  <a:lnTo>
                    <a:pt x="74" y="22"/>
                  </a:lnTo>
                  <a:lnTo>
                    <a:pt x="86" y="34"/>
                  </a:lnTo>
                  <a:lnTo>
                    <a:pt x="97" y="48"/>
                  </a:lnTo>
                  <a:lnTo>
                    <a:pt x="106" y="65"/>
                  </a:lnTo>
                  <a:lnTo>
                    <a:pt x="119" y="100"/>
                  </a:lnTo>
                  <a:lnTo>
                    <a:pt x="123" y="131"/>
                  </a:lnTo>
                  <a:lnTo>
                    <a:pt x="118" y="156"/>
                  </a:lnTo>
                  <a:lnTo>
                    <a:pt x="104" y="172"/>
                  </a:lnTo>
                  <a:lnTo>
                    <a:pt x="95" y="174"/>
                  </a:lnTo>
                  <a:lnTo>
                    <a:pt x="83" y="174"/>
                  </a:lnTo>
                  <a:lnTo>
                    <a:pt x="72" y="170"/>
                  </a:lnTo>
                  <a:lnTo>
                    <a:pt x="61" y="163"/>
                  </a:lnTo>
                  <a:lnTo>
                    <a:pt x="48" y="153"/>
                  </a:lnTo>
                  <a:lnTo>
                    <a:pt x="37" y="140"/>
                  </a:lnTo>
                  <a:lnTo>
                    <a:pt x="26" y="127"/>
                  </a:lnTo>
                  <a:lnTo>
                    <a:pt x="17" y="110"/>
                  </a:lnTo>
                  <a:lnTo>
                    <a:pt x="3" y="76"/>
                  </a:lnTo>
                  <a:lnTo>
                    <a:pt x="0" y="44"/>
                  </a:lnTo>
                  <a:lnTo>
                    <a:pt x="4" y="20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9E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05" name="Freeform 348"/>
            <p:cNvSpPr>
              <a:spLocks/>
            </p:cNvSpPr>
            <p:nvPr/>
          </p:nvSpPr>
          <p:spPr bwMode="auto">
            <a:xfrm>
              <a:off x="4194" y="1679"/>
              <a:ext cx="39" cy="55"/>
            </a:xfrm>
            <a:custGeom>
              <a:avLst/>
              <a:gdLst>
                <a:gd name="T0" fmla="*/ 0 w 118"/>
                <a:gd name="T1" fmla="*/ 0 h 166"/>
                <a:gd name="T2" fmla="*/ 0 w 118"/>
                <a:gd name="T3" fmla="*/ 0 h 166"/>
                <a:gd name="T4" fmla="*/ 0 w 118"/>
                <a:gd name="T5" fmla="*/ 0 h 166"/>
                <a:gd name="T6" fmla="*/ 0 w 118"/>
                <a:gd name="T7" fmla="*/ 0 h 166"/>
                <a:gd name="T8" fmla="*/ 0 w 118"/>
                <a:gd name="T9" fmla="*/ 0 h 166"/>
                <a:gd name="T10" fmla="*/ 0 w 118"/>
                <a:gd name="T11" fmla="*/ 0 h 166"/>
                <a:gd name="T12" fmla="*/ 0 w 118"/>
                <a:gd name="T13" fmla="*/ 0 h 166"/>
                <a:gd name="T14" fmla="*/ 0 w 118"/>
                <a:gd name="T15" fmla="*/ 0 h 166"/>
                <a:gd name="T16" fmla="*/ 0 w 118"/>
                <a:gd name="T17" fmla="*/ 0 h 166"/>
                <a:gd name="T18" fmla="*/ 0 w 118"/>
                <a:gd name="T19" fmla="*/ 0 h 166"/>
                <a:gd name="T20" fmla="*/ 0 w 118"/>
                <a:gd name="T21" fmla="*/ 0 h 166"/>
                <a:gd name="T22" fmla="*/ 0 w 118"/>
                <a:gd name="T23" fmla="*/ 0 h 166"/>
                <a:gd name="T24" fmla="*/ 0 w 118"/>
                <a:gd name="T25" fmla="*/ 0 h 166"/>
                <a:gd name="T26" fmla="*/ 0 w 118"/>
                <a:gd name="T27" fmla="*/ 0 h 166"/>
                <a:gd name="T28" fmla="*/ 0 w 118"/>
                <a:gd name="T29" fmla="*/ 0 h 166"/>
                <a:gd name="T30" fmla="*/ 0 w 118"/>
                <a:gd name="T31" fmla="*/ 0 h 166"/>
                <a:gd name="T32" fmla="*/ 0 w 118"/>
                <a:gd name="T33" fmla="*/ 0 h 166"/>
                <a:gd name="T34" fmla="*/ 0 w 118"/>
                <a:gd name="T35" fmla="*/ 0 h 166"/>
                <a:gd name="T36" fmla="*/ 0 w 118"/>
                <a:gd name="T37" fmla="*/ 0 h 166"/>
                <a:gd name="T38" fmla="*/ 0 w 118"/>
                <a:gd name="T39" fmla="*/ 0 h 166"/>
                <a:gd name="T40" fmla="*/ 0 w 118"/>
                <a:gd name="T41" fmla="*/ 0 h 166"/>
                <a:gd name="T42" fmla="*/ 0 w 118"/>
                <a:gd name="T43" fmla="*/ 0 h 166"/>
                <a:gd name="T44" fmla="*/ 0 w 118"/>
                <a:gd name="T45" fmla="*/ 0 h 166"/>
                <a:gd name="T46" fmla="*/ 0 w 118"/>
                <a:gd name="T47" fmla="*/ 0 h 166"/>
                <a:gd name="T48" fmla="*/ 0 w 118"/>
                <a:gd name="T49" fmla="*/ 0 h 16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8"/>
                <a:gd name="T76" fmla="*/ 0 h 166"/>
                <a:gd name="T77" fmla="*/ 118 w 118"/>
                <a:gd name="T78" fmla="*/ 166 h 16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8" h="166">
                  <a:moveTo>
                    <a:pt x="19" y="2"/>
                  </a:moveTo>
                  <a:lnTo>
                    <a:pt x="28" y="0"/>
                  </a:lnTo>
                  <a:lnTo>
                    <a:pt x="39" y="0"/>
                  </a:lnTo>
                  <a:lnTo>
                    <a:pt x="49" y="5"/>
                  </a:lnTo>
                  <a:lnTo>
                    <a:pt x="60" y="11"/>
                  </a:lnTo>
                  <a:lnTo>
                    <a:pt x="71" y="20"/>
                  </a:lnTo>
                  <a:lnTo>
                    <a:pt x="83" y="32"/>
                  </a:lnTo>
                  <a:lnTo>
                    <a:pt x="93" y="45"/>
                  </a:lnTo>
                  <a:lnTo>
                    <a:pt x="102" y="61"/>
                  </a:lnTo>
                  <a:lnTo>
                    <a:pt x="114" y="94"/>
                  </a:lnTo>
                  <a:lnTo>
                    <a:pt x="118" y="124"/>
                  </a:lnTo>
                  <a:lnTo>
                    <a:pt x="113" y="148"/>
                  </a:lnTo>
                  <a:lnTo>
                    <a:pt x="100" y="163"/>
                  </a:lnTo>
                  <a:lnTo>
                    <a:pt x="90" y="166"/>
                  </a:lnTo>
                  <a:lnTo>
                    <a:pt x="80" y="165"/>
                  </a:lnTo>
                  <a:lnTo>
                    <a:pt x="69" y="162"/>
                  </a:lnTo>
                  <a:lnTo>
                    <a:pt x="58" y="155"/>
                  </a:lnTo>
                  <a:lnTo>
                    <a:pt x="46" y="145"/>
                  </a:lnTo>
                  <a:lnTo>
                    <a:pt x="35" y="133"/>
                  </a:lnTo>
                  <a:lnTo>
                    <a:pt x="25" y="120"/>
                  </a:lnTo>
                  <a:lnTo>
                    <a:pt x="16" y="104"/>
                  </a:lnTo>
                  <a:lnTo>
                    <a:pt x="3" y="71"/>
                  </a:lnTo>
                  <a:lnTo>
                    <a:pt x="0" y="41"/>
                  </a:lnTo>
                  <a:lnTo>
                    <a:pt x="6" y="17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A56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06" name="Freeform 349"/>
            <p:cNvSpPr>
              <a:spLocks/>
            </p:cNvSpPr>
            <p:nvPr/>
          </p:nvSpPr>
          <p:spPr bwMode="auto">
            <a:xfrm>
              <a:off x="4195" y="1681"/>
              <a:ext cx="37" cy="52"/>
            </a:xfrm>
            <a:custGeom>
              <a:avLst/>
              <a:gdLst>
                <a:gd name="T0" fmla="*/ 0 w 112"/>
                <a:gd name="T1" fmla="*/ 0 h 158"/>
                <a:gd name="T2" fmla="*/ 0 w 112"/>
                <a:gd name="T3" fmla="*/ 0 h 158"/>
                <a:gd name="T4" fmla="*/ 0 w 112"/>
                <a:gd name="T5" fmla="*/ 0 h 158"/>
                <a:gd name="T6" fmla="*/ 0 w 112"/>
                <a:gd name="T7" fmla="*/ 0 h 158"/>
                <a:gd name="T8" fmla="*/ 0 w 112"/>
                <a:gd name="T9" fmla="*/ 0 h 158"/>
                <a:gd name="T10" fmla="*/ 0 w 112"/>
                <a:gd name="T11" fmla="*/ 0 h 158"/>
                <a:gd name="T12" fmla="*/ 0 w 112"/>
                <a:gd name="T13" fmla="*/ 0 h 158"/>
                <a:gd name="T14" fmla="*/ 0 w 112"/>
                <a:gd name="T15" fmla="*/ 0 h 158"/>
                <a:gd name="T16" fmla="*/ 0 w 112"/>
                <a:gd name="T17" fmla="*/ 0 h 158"/>
                <a:gd name="T18" fmla="*/ 0 w 112"/>
                <a:gd name="T19" fmla="*/ 0 h 158"/>
                <a:gd name="T20" fmla="*/ 0 w 112"/>
                <a:gd name="T21" fmla="*/ 0 h 158"/>
                <a:gd name="T22" fmla="*/ 0 w 112"/>
                <a:gd name="T23" fmla="*/ 0 h 158"/>
                <a:gd name="T24" fmla="*/ 0 w 112"/>
                <a:gd name="T25" fmla="*/ 0 h 158"/>
                <a:gd name="T26" fmla="*/ 0 w 112"/>
                <a:gd name="T27" fmla="*/ 0 h 158"/>
                <a:gd name="T28" fmla="*/ 0 w 112"/>
                <a:gd name="T29" fmla="*/ 0 h 158"/>
                <a:gd name="T30" fmla="*/ 0 w 112"/>
                <a:gd name="T31" fmla="*/ 0 h 158"/>
                <a:gd name="T32" fmla="*/ 0 w 112"/>
                <a:gd name="T33" fmla="*/ 0 h 158"/>
                <a:gd name="T34" fmla="*/ 0 w 112"/>
                <a:gd name="T35" fmla="*/ 0 h 158"/>
                <a:gd name="T36" fmla="*/ 0 w 112"/>
                <a:gd name="T37" fmla="*/ 0 h 158"/>
                <a:gd name="T38" fmla="*/ 0 w 112"/>
                <a:gd name="T39" fmla="*/ 0 h 158"/>
                <a:gd name="T40" fmla="*/ 0 w 112"/>
                <a:gd name="T41" fmla="*/ 0 h 158"/>
                <a:gd name="T42" fmla="*/ 0 w 112"/>
                <a:gd name="T43" fmla="*/ 0 h 158"/>
                <a:gd name="T44" fmla="*/ 0 w 112"/>
                <a:gd name="T45" fmla="*/ 0 h 158"/>
                <a:gd name="T46" fmla="*/ 0 w 112"/>
                <a:gd name="T47" fmla="*/ 0 h 158"/>
                <a:gd name="T48" fmla="*/ 0 w 112"/>
                <a:gd name="T49" fmla="*/ 0 h 1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2"/>
                <a:gd name="T76" fmla="*/ 0 h 158"/>
                <a:gd name="T77" fmla="*/ 112 w 112"/>
                <a:gd name="T78" fmla="*/ 158 h 1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2" h="158">
                  <a:moveTo>
                    <a:pt x="17" y="2"/>
                  </a:moveTo>
                  <a:lnTo>
                    <a:pt x="26" y="0"/>
                  </a:lnTo>
                  <a:lnTo>
                    <a:pt x="37" y="0"/>
                  </a:lnTo>
                  <a:lnTo>
                    <a:pt x="47" y="4"/>
                  </a:lnTo>
                  <a:lnTo>
                    <a:pt x="57" y="10"/>
                  </a:lnTo>
                  <a:lnTo>
                    <a:pt x="68" y="19"/>
                  </a:lnTo>
                  <a:lnTo>
                    <a:pt x="78" y="30"/>
                  </a:lnTo>
                  <a:lnTo>
                    <a:pt x="87" y="44"/>
                  </a:lnTo>
                  <a:lnTo>
                    <a:pt x="97" y="58"/>
                  </a:lnTo>
                  <a:lnTo>
                    <a:pt x="109" y="90"/>
                  </a:lnTo>
                  <a:lnTo>
                    <a:pt x="112" y="118"/>
                  </a:lnTo>
                  <a:lnTo>
                    <a:pt x="108" y="142"/>
                  </a:lnTo>
                  <a:lnTo>
                    <a:pt x="95" y="155"/>
                  </a:lnTo>
                  <a:lnTo>
                    <a:pt x="86" y="158"/>
                  </a:lnTo>
                  <a:lnTo>
                    <a:pt x="77" y="158"/>
                  </a:lnTo>
                  <a:lnTo>
                    <a:pt x="67" y="154"/>
                  </a:lnTo>
                  <a:lnTo>
                    <a:pt x="56" y="147"/>
                  </a:lnTo>
                  <a:lnTo>
                    <a:pt x="46" y="138"/>
                  </a:lnTo>
                  <a:lnTo>
                    <a:pt x="36" y="127"/>
                  </a:lnTo>
                  <a:lnTo>
                    <a:pt x="25" y="114"/>
                  </a:lnTo>
                  <a:lnTo>
                    <a:pt x="17" y="99"/>
                  </a:lnTo>
                  <a:lnTo>
                    <a:pt x="5" y="67"/>
                  </a:lnTo>
                  <a:lnTo>
                    <a:pt x="0" y="39"/>
                  </a:lnTo>
                  <a:lnTo>
                    <a:pt x="5" y="16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AD6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07" name="Freeform 350"/>
            <p:cNvSpPr>
              <a:spLocks/>
            </p:cNvSpPr>
            <p:nvPr/>
          </p:nvSpPr>
          <p:spPr bwMode="auto">
            <a:xfrm>
              <a:off x="4196" y="1682"/>
              <a:ext cx="36" cy="50"/>
            </a:xfrm>
            <a:custGeom>
              <a:avLst/>
              <a:gdLst>
                <a:gd name="T0" fmla="*/ 0 w 106"/>
                <a:gd name="T1" fmla="*/ 0 h 149"/>
                <a:gd name="T2" fmla="*/ 0 w 106"/>
                <a:gd name="T3" fmla="*/ 0 h 149"/>
                <a:gd name="T4" fmla="*/ 0 w 106"/>
                <a:gd name="T5" fmla="*/ 0 h 149"/>
                <a:gd name="T6" fmla="*/ 0 w 106"/>
                <a:gd name="T7" fmla="*/ 0 h 149"/>
                <a:gd name="T8" fmla="*/ 0 w 106"/>
                <a:gd name="T9" fmla="*/ 0 h 149"/>
                <a:gd name="T10" fmla="*/ 0 w 106"/>
                <a:gd name="T11" fmla="*/ 0 h 149"/>
                <a:gd name="T12" fmla="*/ 0 w 106"/>
                <a:gd name="T13" fmla="*/ 0 h 149"/>
                <a:gd name="T14" fmla="*/ 0 w 106"/>
                <a:gd name="T15" fmla="*/ 0 h 149"/>
                <a:gd name="T16" fmla="*/ 0 w 106"/>
                <a:gd name="T17" fmla="*/ 0 h 149"/>
                <a:gd name="T18" fmla="*/ 0 w 106"/>
                <a:gd name="T19" fmla="*/ 0 h 149"/>
                <a:gd name="T20" fmla="*/ 0 w 106"/>
                <a:gd name="T21" fmla="*/ 0 h 149"/>
                <a:gd name="T22" fmla="*/ 0 w 106"/>
                <a:gd name="T23" fmla="*/ 0 h 149"/>
                <a:gd name="T24" fmla="*/ 0 w 106"/>
                <a:gd name="T25" fmla="*/ 0 h 149"/>
                <a:gd name="T26" fmla="*/ 0 w 106"/>
                <a:gd name="T27" fmla="*/ 0 h 149"/>
                <a:gd name="T28" fmla="*/ 0 w 106"/>
                <a:gd name="T29" fmla="*/ 0 h 149"/>
                <a:gd name="T30" fmla="*/ 0 w 106"/>
                <a:gd name="T31" fmla="*/ 0 h 149"/>
                <a:gd name="T32" fmla="*/ 0 w 106"/>
                <a:gd name="T33" fmla="*/ 0 h 149"/>
                <a:gd name="T34" fmla="*/ 0 w 106"/>
                <a:gd name="T35" fmla="*/ 0 h 149"/>
                <a:gd name="T36" fmla="*/ 0 w 106"/>
                <a:gd name="T37" fmla="*/ 0 h 149"/>
                <a:gd name="T38" fmla="*/ 0 w 106"/>
                <a:gd name="T39" fmla="*/ 0 h 149"/>
                <a:gd name="T40" fmla="*/ 0 w 106"/>
                <a:gd name="T41" fmla="*/ 0 h 149"/>
                <a:gd name="T42" fmla="*/ 0 w 106"/>
                <a:gd name="T43" fmla="*/ 0 h 149"/>
                <a:gd name="T44" fmla="*/ 0 w 106"/>
                <a:gd name="T45" fmla="*/ 0 h 149"/>
                <a:gd name="T46" fmla="*/ 0 w 106"/>
                <a:gd name="T47" fmla="*/ 0 h 149"/>
                <a:gd name="T48" fmla="*/ 0 w 106"/>
                <a:gd name="T49" fmla="*/ 0 h 14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6"/>
                <a:gd name="T76" fmla="*/ 0 h 149"/>
                <a:gd name="T77" fmla="*/ 106 w 106"/>
                <a:gd name="T78" fmla="*/ 149 h 14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6" h="149">
                  <a:moveTo>
                    <a:pt x="17" y="2"/>
                  </a:moveTo>
                  <a:lnTo>
                    <a:pt x="25" y="0"/>
                  </a:lnTo>
                  <a:lnTo>
                    <a:pt x="34" y="0"/>
                  </a:lnTo>
                  <a:lnTo>
                    <a:pt x="44" y="4"/>
                  </a:lnTo>
                  <a:lnTo>
                    <a:pt x="54" y="9"/>
                  </a:lnTo>
                  <a:lnTo>
                    <a:pt x="64" y="18"/>
                  </a:lnTo>
                  <a:lnTo>
                    <a:pt x="74" y="28"/>
                  </a:lnTo>
                  <a:lnTo>
                    <a:pt x="83" y="41"/>
                  </a:lnTo>
                  <a:lnTo>
                    <a:pt x="91" y="56"/>
                  </a:lnTo>
                  <a:lnTo>
                    <a:pt x="103" y="85"/>
                  </a:lnTo>
                  <a:lnTo>
                    <a:pt x="106" y="112"/>
                  </a:lnTo>
                  <a:lnTo>
                    <a:pt x="103" y="133"/>
                  </a:lnTo>
                  <a:lnTo>
                    <a:pt x="90" y="147"/>
                  </a:lnTo>
                  <a:lnTo>
                    <a:pt x="81" y="149"/>
                  </a:lnTo>
                  <a:lnTo>
                    <a:pt x="72" y="149"/>
                  </a:lnTo>
                  <a:lnTo>
                    <a:pt x="62" y="146"/>
                  </a:lnTo>
                  <a:lnTo>
                    <a:pt x="53" y="140"/>
                  </a:lnTo>
                  <a:lnTo>
                    <a:pt x="43" y="131"/>
                  </a:lnTo>
                  <a:lnTo>
                    <a:pt x="33" y="121"/>
                  </a:lnTo>
                  <a:lnTo>
                    <a:pt x="24" y="109"/>
                  </a:lnTo>
                  <a:lnTo>
                    <a:pt x="15" y="94"/>
                  </a:lnTo>
                  <a:lnTo>
                    <a:pt x="3" y="65"/>
                  </a:lnTo>
                  <a:lnTo>
                    <a:pt x="0" y="37"/>
                  </a:lnTo>
                  <a:lnTo>
                    <a:pt x="4" y="16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B77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08" name="Freeform 351"/>
            <p:cNvSpPr>
              <a:spLocks/>
            </p:cNvSpPr>
            <p:nvPr/>
          </p:nvSpPr>
          <p:spPr bwMode="auto">
            <a:xfrm>
              <a:off x="4197" y="1684"/>
              <a:ext cx="34" cy="47"/>
            </a:xfrm>
            <a:custGeom>
              <a:avLst/>
              <a:gdLst>
                <a:gd name="T0" fmla="*/ 0 w 102"/>
                <a:gd name="T1" fmla="*/ 0 h 142"/>
                <a:gd name="T2" fmla="*/ 0 w 102"/>
                <a:gd name="T3" fmla="*/ 0 h 142"/>
                <a:gd name="T4" fmla="*/ 0 w 102"/>
                <a:gd name="T5" fmla="*/ 0 h 142"/>
                <a:gd name="T6" fmla="*/ 0 w 102"/>
                <a:gd name="T7" fmla="*/ 0 h 142"/>
                <a:gd name="T8" fmla="*/ 0 w 102"/>
                <a:gd name="T9" fmla="*/ 0 h 142"/>
                <a:gd name="T10" fmla="*/ 0 w 102"/>
                <a:gd name="T11" fmla="*/ 0 h 142"/>
                <a:gd name="T12" fmla="*/ 0 w 102"/>
                <a:gd name="T13" fmla="*/ 0 h 142"/>
                <a:gd name="T14" fmla="*/ 0 w 102"/>
                <a:gd name="T15" fmla="*/ 0 h 142"/>
                <a:gd name="T16" fmla="*/ 0 w 102"/>
                <a:gd name="T17" fmla="*/ 0 h 142"/>
                <a:gd name="T18" fmla="*/ 0 w 102"/>
                <a:gd name="T19" fmla="*/ 0 h 142"/>
                <a:gd name="T20" fmla="*/ 0 w 102"/>
                <a:gd name="T21" fmla="*/ 0 h 142"/>
                <a:gd name="T22" fmla="*/ 0 w 102"/>
                <a:gd name="T23" fmla="*/ 0 h 142"/>
                <a:gd name="T24" fmla="*/ 0 w 102"/>
                <a:gd name="T25" fmla="*/ 0 h 142"/>
                <a:gd name="T26" fmla="*/ 0 w 102"/>
                <a:gd name="T27" fmla="*/ 0 h 142"/>
                <a:gd name="T28" fmla="*/ 0 w 102"/>
                <a:gd name="T29" fmla="*/ 0 h 142"/>
                <a:gd name="T30" fmla="*/ 0 w 102"/>
                <a:gd name="T31" fmla="*/ 0 h 142"/>
                <a:gd name="T32" fmla="*/ 0 w 102"/>
                <a:gd name="T33" fmla="*/ 0 h 142"/>
                <a:gd name="T34" fmla="*/ 0 w 102"/>
                <a:gd name="T35" fmla="*/ 0 h 142"/>
                <a:gd name="T36" fmla="*/ 0 w 102"/>
                <a:gd name="T37" fmla="*/ 0 h 142"/>
                <a:gd name="T38" fmla="*/ 0 w 102"/>
                <a:gd name="T39" fmla="*/ 0 h 142"/>
                <a:gd name="T40" fmla="*/ 0 w 102"/>
                <a:gd name="T41" fmla="*/ 0 h 142"/>
                <a:gd name="T42" fmla="*/ 0 w 102"/>
                <a:gd name="T43" fmla="*/ 0 h 142"/>
                <a:gd name="T44" fmla="*/ 0 w 102"/>
                <a:gd name="T45" fmla="*/ 0 h 142"/>
                <a:gd name="T46" fmla="*/ 0 w 102"/>
                <a:gd name="T47" fmla="*/ 0 h 142"/>
                <a:gd name="T48" fmla="*/ 0 w 102"/>
                <a:gd name="T49" fmla="*/ 0 h 1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42"/>
                <a:gd name="T77" fmla="*/ 102 w 102"/>
                <a:gd name="T78" fmla="*/ 142 h 14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42">
                  <a:moveTo>
                    <a:pt x="16" y="2"/>
                  </a:moveTo>
                  <a:lnTo>
                    <a:pt x="24" y="0"/>
                  </a:lnTo>
                  <a:lnTo>
                    <a:pt x="33" y="0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1" y="17"/>
                  </a:lnTo>
                  <a:lnTo>
                    <a:pt x="71" y="27"/>
                  </a:lnTo>
                  <a:lnTo>
                    <a:pt x="79" y="39"/>
                  </a:lnTo>
                  <a:lnTo>
                    <a:pt x="87" y="53"/>
                  </a:lnTo>
                  <a:lnTo>
                    <a:pt x="99" y="81"/>
                  </a:lnTo>
                  <a:lnTo>
                    <a:pt x="102" y="106"/>
                  </a:lnTo>
                  <a:lnTo>
                    <a:pt x="97" y="127"/>
                  </a:lnTo>
                  <a:lnTo>
                    <a:pt x="86" y="140"/>
                  </a:lnTo>
                  <a:lnTo>
                    <a:pt x="78" y="142"/>
                  </a:lnTo>
                  <a:lnTo>
                    <a:pt x="69" y="142"/>
                  </a:lnTo>
                  <a:lnTo>
                    <a:pt x="60" y="139"/>
                  </a:lnTo>
                  <a:lnTo>
                    <a:pt x="50" y="133"/>
                  </a:lnTo>
                  <a:lnTo>
                    <a:pt x="41" y="125"/>
                  </a:lnTo>
                  <a:lnTo>
                    <a:pt x="31" y="115"/>
                  </a:lnTo>
                  <a:lnTo>
                    <a:pt x="23" y="102"/>
                  </a:lnTo>
                  <a:lnTo>
                    <a:pt x="15" y="89"/>
                  </a:lnTo>
                  <a:lnTo>
                    <a:pt x="4" y="61"/>
                  </a:lnTo>
                  <a:lnTo>
                    <a:pt x="0" y="35"/>
                  </a:lnTo>
                  <a:lnTo>
                    <a:pt x="5" y="14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B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09" name="Freeform 352"/>
            <p:cNvSpPr>
              <a:spLocks/>
            </p:cNvSpPr>
            <p:nvPr/>
          </p:nvSpPr>
          <p:spPr bwMode="auto">
            <a:xfrm>
              <a:off x="4199" y="1686"/>
              <a:ext cx="32" cy="44"/>
            </a:xfrm>
            <a:custGeom>
              <a:avLst/>
              <a:gdLst>
                <a:gd name="T0" fmla="*/ 0 w 96"/>
                <a:gd name="T1" fmla="*/ 0 h 134"/>
                <a:gd name="T2" fmla="*/ 0 w 96"/>
                <a:gd name="T3" fmla="*/ 0 h 134"/>
                <a:gd name="T4" fmla="*/ 0 w 96"/>
                <a:gd name="T5" fmla="*/ 0 h 134"/>
                <a:gd name="T6" fmla="*/ 0 w 96"/>
                <a:gd name="T7" fmla="*/ 0 h 134"/>
                <a:gd name="T8" fmla="*/ 0 w 96"/>
                <a:gd name="T9" fmla="*/ 0 h 134"/>
                <a:gd name="T10" fmla="*/ 0 w 96"/>
                <a:gd name="T11" fmla="*/ 0 h 134"/>
                <a:gd name="T12" fmla="*/ 0 w 96"/>
                <a:gd name="T13" fmla="*/ 0 h 134"/>
                <a:gd name="T14" fmla="*/ 0 w 96"/>
                <a:gd name="T15" fmla="*/ 0 h 134"/>
                <a:gd name="T16" fmla="*/ 0 w 96"/>
                <a:gd name="T17" fmla="*/ 0 h 134"/>
                <a:gd name="T18" fmla="*/ 0 w 96"/>
                <a:gd name="T19" fmla="*/ 0 h 134"/>
                <a:gd name="T20" fmla="*/ 0 w 96"/>
                <a:gd name="T21" fmla="*/ 0 h 134"/>
                <a:gd name="T22" fmla="*/ 0 w 96"/>
                <a:gd name="T23" fmla="*/ 0 h 134"/>
                <a:gd name="T24" fmla="*/ 0 w 96"/>
                <a:gd name="T25" fmla="*/ 0 h 134"/>
                <a:gd name="T26" fmla="*/ 0 w 96"/>
                <a:gd name="T27" fmla="*/ 0 h 134"/>
                <a:gd name="T28" fmla="*/ 0 w 96"/>
                <a:gd name="T29" fmla="*/ 0 h 134"/>
                <a:gd name="T30" fmla="*/ 0 w 96"/>
                <a:gd name="T31" fmla="*/ 0 h 134"/>
                <a:gd name="T32" fmla="*/ 0 w 96"/>
                <a:gd name="T33" fmla="*/ 0 h 134"/>
                <a:gd name="T34" fmla="*/ 0 w 96"/>
                <a:gd name="T35" fmla="*/ 0 h 134"/>
                <a:gd name="T36" fmla="*/ 0 w 96"/>
                <a:gd name="T37" fmla="*/ 0 h 134"/>
                <a:gd name="T38" fmla="*/ 0 w 96"/>
                <a:gd name="T39" fmla="*/ 0 h 134"/>
                <a:gd name="T40" fmla="*/ 0 w 96"/>
                <a:gd name="T41" fmla="*/ 0 h 134"/>
                <a:gd name="T42" fmla="*/ 0 w 96"/>
                <a:gd name="T43" fmla="*/ 0 h 134"/>
                <a:gd name="T44" fmla="*/ 0 w 96"/>
                <a:gd name="T45" fmla="*/ 0 h 134"/>
                <a:gd name="T46" fmla="*/ 0 w 96"/>
                <a:gd name="T47" fmla="*/ 0 h 134"/>
                <a:gd name="T48" fmla="*/ 0 w 96"/>
                <a:gd name="T49" fmla="*/ 0 h 13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6"/>
                <a:gd name="T76" fmla="*/ 0 h 134"/>
                <a:gd name="T77" fmla="*/ 96 w 96"/>
                <a:gd name="T78" fmla="*/ 134 h 13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6" h="134">
                  <a:moveTo>
                    <a:pt x="13" y="3"/>
                  </a:moveTo>
                  <a:lnTo>
                    <a:pt x="21" y="0"/>
                  </a:lnTo>
                  <a:lnTo>
                    <a:pt x="29" y="0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6" y="16"/>
                  </a:lnTo>
                  <a:lnTo>
                    <a:pt x="65" y="26"/>
                  </a:lnTo>
                  <a:lnTo>
                    <a:pt x="74" y="38"/>
                  </a:lnTo>
                  <a:lnTo>
                    <a:pt x="81" y="50"/>
                  </a:lnTo>
                  <a:lnTo>
                    <a:pt x="92" y="76"/>
                  </a:lnTo>
                  <a:lnTo>
                    <a:pt x="96" y="101"/>
                  </a:lnTo>
                  <a:lnTo>
                    <a:pt x="91" y="120"/>
                  </a:lnTo>
                  <a:lnTo>
                    <a:pt x="80" y="131"/>
                  </a:lnTo>
                  <a:lnTo>
                    <a:pt x="72" y="134"/>
                  </a:lnTo>
                  <a:lnTo>
                    <a:pt x="64" y="134"/>
                  </a:lnTo>
                  <a:lnTo>
                    <a:pt x="55" y="130"/>
                  </a:lnTo>
                  <a:lnTo>
                    <a:pt x="46" y="125"/>
                  </a:lnTo>
                  <a:lnTo>
                    <a:pt x="37" y="118"/>
                  </a:lnTo>
                  <a:lnTo>
                    <a:pt x="28" y="108"/>
                  </a:lnTo>
                  <a:lnTo>
                    <a:pt x="20" y="96"/>
                  </a:lnTo>
                  <a:lnTo>
                    <a:pt x="12" y="84"/>
                  </a:lnTo>
                  <a:lnTo>
                    <a:pt x="2" y="58"/>
                  </a:lnTo>
                  <a:lnTo>
                    <a:pt x="0" y="33"/>
                  </a:lnTo>
                  <a:lnTo>
                    <a:pt x="3" y="14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C9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10" name="Freeform 353"/>
            <p:cNvSpPr>
              <a:spLocks/>
            </p:cNvSpPr>
            <p:nvPr/>
          </p:nvSpPr>
          <p:spPr bwMode="auto">
            <a:xfrm>
              <a:off x="4200" y="1687"/>
              <a:ext cx="30" cy="42"/>
            </a:xfrm>
            <a:custGeom>
              <a:avLst/>
              <a:gdLst>
                <a:gd name="T0" fmla="*/ 0 w 89"/>
                <a:gd name="T1" fmla="*/ 0 h 126"/>
                <a:gd name="T2" fmla="*/ 0 w 89"/>
                <a:gd name="T3" fmla="*/ 0 h 126"/>
                <a:gd name="T4" fmla="*/ 0 w 89"/>
                <a:gd name="T5" fmla="*/ 0 h 126"/>
                <a:gd name="T6" fmla="*/ 0 w 89"/>
                <a:gd name="T7" fmla="*/ 0 h 126"/>
                <a:gd name="T8" fmla="*/ 0 w 89"/>
                <a:gd name="T9" fmla="*/ 0 h 126"/>
                <a:gd name="T10" fmla="*/ 0 w 89"/>
                <a:gd name="T11" fmla="*/ 0 h 126"/>
                <a:gd name="T12" fmla="*/ 0 w 89"/>
                <a:gd name="T13" fmla="*/ 0 h 126"/>
                <a:gd name="T14" fmla="*/ 0 w 89"/>
                <a:gd name="T15" fmla="*/ 0 h 126"/>
                <a:gd name="T16" fmla="*/ 0 w 89"/>
                <a:gd name="T17" fmla="*/ 0 h 126"/>
                <a:gd name="T18" fmla="*/ 0 w 89"/>
                <a:gd name="T19" fmla="*/ 0 h 126"/>
                <a:gd name="T20" fmla="*/ 0 w 89"/>
                <a:gd name="T21" fmla="*/ 0 h 126"/>
                <a:gd name="T22" fmla="*/ 0 w 89"/>
                <a:gd name="T23" fmla="*/ 0 h 126"/>
                <a:gd name="T24" fmla="*/ 0 w 89"/>
                <a:gd name="T25" fmla="*/ 0 h 126"/>
                <a:gd name="T26" fmla="*/ 0 w 89"/>
                <a:gd name="T27" fmla="*/ 0 h 126"/>
                <a:gd name="T28" fmla="*/ 0 w 89"/>
                <a:gd name="T29" fmla="*/ 0 h 126"/>
                <a:gd name="T30" fmla="*/ 0 w 89"/>
                <a:gd name="T31" fmla="*/ 0 h 126"/>
                <a:gd name="T32" fmla="*/ 0 w 89"/>
                <a:gd name="T33" fmla="*/ 0 h 126"/>
                <a:gd name="T34" fmla="*/ 0 w 89"/>
                <a:gd name="T35" fmla="*/ 0 h 126"/>
                <a:gd name="T36" fmla="*/ 0 w 89"/>
                <a:gd name="T37" fmla="*/ 0 h 126"/>
                <a:gd name="T38" fmla="*/ 0 w 89"/>
                <a:gd name="T39" fmla="*/ 0 h 126"/>
                <a:gd name="T40" fmla="*/ 0 w 89"/>
                <a:gd name="T41" fmla="*/ 0 h 126"/>
                <a:gd name="T42" fmla="*/ 0 w 89"/>
                <a:gd name="T43" fmla="*/ 0 h 126"/>
                <a:gd name="T44" fmla="*/ 0 w 89"/>
                <a:gd name="T45" fmla="*/ 0 h 126"/>
                <a:gd name="T46" fmla="*/ 0 w 89"/>
                <a:gd name="T47" fmla="*/ 0 h 126"/>
                <a:gd name="T48" fmla="*/ 0 w 89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9"/>
                <a:gd name="T76" fmla="*/ 0 h 126"/>
                <a:gd name="T77" fmla="*/ 89 w 89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9" h="126">
                  <a:moveTo>
                    <a:pt x="14" y="2"/>
                  </a:moveTo>
                  <a:lnTo>
                    <a:pt x="21" y="0"/>
                  </a:lnTo>
                  <a:lnTo>
                    <a:pt x="28" y="1"/>
                  </a:lnTo>
                  <a:lnTo>
                    <a:pt x="37" y="3"/>
                  </a:lnTo>
                  <a:lnTo>
                    <a:pt x="45" y="9"/>
                  </a:lnTo>
                  <a:lnTo>
                    <a:pt x="54" y="16"/>
                  </a:lnTo>
                  <a:lnTo>
                    <a:pt x="62" y="25"/>
                  </a:lnTo>
                  <a:lnTo>
                    <a:pt x="70" y="35"/>
                  </a:lnTo>
                  <a:lnTo>
                    <a:pt x="77" y="46"/>
                  </a:lnTo>
                  <a:lnTo>
                    <a:pt x="86" y="71"/>
                  </a:lnTo>
                  <a:lnTo>
                    <a:pt x="89" y="95"/>
                  </a:lnTo>
                  <a:lnTo>
                    <a:pt x="86" y="113"/>
                  </a:lnTo>
                  <a:lnTo>
                    <a:pt x="76" y="124"/>
                  </a:lnTo>
                  <a:lnTo>
                    <a:pt x="69" y="126"/>
                  </a:lnTo>
                  <a:lnTo>
                    <a:pt x="61" y="125"/>
                  </a:lnTo>
                  <a:lnTo>
                    <a:pt x="52" y="123"/>
                  </a:lnTo>
                  <a:lnTo>
                    <a:pt x="44" y="117"/>
                  </a:lnTo>
                  <a:lnTo>
                    <a:pt x="35" y="111"/>
                  </a:lnTo>
                  <a:lnTo>
                    <a:pt x="27" y="102"/>
                  </a:lnTo>
                  <a:lnTo>
                    <a:pt x="19" y="91"/>
                  </a:lnTo>
                  <a:lnTo>
                    <a:pt x="13" y="79"/>
                  </a:lnTo>
                  <a:lnTo>
                    <a:pt x="4" y="54"/>
                  </a:lnTo>
                  <a:lnTo>
                    <a:pt x="0" y="31"/>
                  </a:lnTo>
                  <a:lnTo>
                    <a:pt x="4" y="13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D1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11" name="Freeform 354"/>
            <p:cNvSpPr>
              <a:spLocks/>
            </p:cNvSpPr>
            <p:nvPr/>
          </p:nvSpPr>
          <p:spPr bwMode="auto">
            <a:xfrm>
              <a:off x="4201" y="1689"/>
              <a:ext cx="28" cy="39"/>
            </a:xfrm>
            <a:custGeom>
              <a:avLst/>
              <a:gdLst>
                <a:gd name="T0" fmla="*/ 0 w 83"/>
                <a:gd name="T1" fmla="*/ 0 h 119"/>
                <a:gd name="T2" fmla="*/ 0 w 83"/>
                <a:gd name="T3" fmla="*/ 0 h 119"/>
                <a:gd name="T4" fmla="*/ 0 w 83"/>
                <a:gd name="T5" fmla="*/ 0 h 119"/>
                <a:gd name="T6" fmla="*/ 0 w 83"/>
                <a:gd name="T7" fmla="*/ 0 h 119"/>
                <a:gd name="T8" fmla="*/ 0 w 83"/>
                <a:gd name="T9" fmla="*/ 0 h 119"/>
                <a:gd name="T10" fmla="*/ 0 w 83"/>
                <a:gd name="T11" fmla="*/ 0 h 119"/>
                <a:gd name="T12" fmla="*/ 0 w 83"/>
                <a:gd name="T13" fmla="*/ 0 h 119"/>
                <a:gd name="T14" fmla="*/ 0 w 83"/>
                <a:gd name="T15" fmla="*/ 0 h 119"/>
                <a:gd name="T16" fmla="*/ 0 w 83"/>
                <a:gd name="T17" fmla="*/ 0 h 119"/>
                <a:gd name="T18" fmla="*/ 0 w 83"/>
                <a:gd name="T19" fmla="*/ 0 h 119"/>
                <a:gd name="T20" fmla="*/ 0 w 83"/>
                <a:gd name="T21" fmla="*/ 0 h 119"/>
                <a:gd name="T22" fmla="*/ 0 w 83"/>
                <a:gd name="T23" fmla="*/ 0 h 119"/>
                <a:gd name="T24" fmla="*/ 0 w 83"/>
                <a:gd name="T25" fmla="*/ 0 h 119"/>
                <a:gd name="T26" fmla="*/ 0 w 83"/>
                <a:gd name="T27" fmla="*/ 0 h 119"/>
                <a:gd name="T28" fmla="*/ 0 w 83"/>
                <a:gd name="T29" fmla="*/ 0 h 119"/>
                <a:gd name="T30" fmla="*/ 0 w 83"/>
                <a:gd name="T31" fmla="*/ 0 h 119"/>
                <a:gd name="T32" fmla="*/ 0 w 83"/>
                <a:gd name="T33" fmla="*/ 0 h 119"/>
                <a:gd name="T34" fmla="*/ 0 w 83"/>
                <a:gd name="T35" fmla="*/ 0 h 119"/>
                <a:gd name="T36" fmla="*/ 0 w 83"/>
                <a:gd name="T37" fmla="*/ 0 h 119"/>
                <a:gd name="T38" fmla="*/ 0 w 83"/>
                <a:gd name="T39" fmla="*/ 0 h 119"/>
                <a:gd name="T40" fmla="*/ 0 w 83"/>
                <a:gd name="T41" fmla="*/ 0 h 119"/>
                <a:gd name="T42" fmla="*/ 0 w 83"/>
                <a:gd name="T43" fmla="*/ 0 h 119"/>
                <a:gd name="T44" fmla="*/ 0 w 83"/>
                <a:gd name="T45" fmla="*/ 0 h 119"/>
                <a:gd name="T46" fmla="*/ 0 w 83"/>
                <a:gd name="T47" fmla="*/ 0 h 119"/>
                <a:gd name="T48" fmla="*/ 0 w 83"/>
                <a:gd name="T49" fmla="*/ 0 h 11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19"/>
                <a:gd name="T77" fmla="*/ 83 w 83"/>
                <a:gd name="T78" fmla="*/ 119 h 11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19">
                  <a:moveTo>
                    <a:pt x="12" y="3"/>
                  </a:moveTo>
                  <a:lnTo>
                    <a:pt x="19" y="0"/>
                  </a:lnTo>
                  <a:lnTo>
                    <a:pt x="27" y="1"/>
                  </a:lnTo>
                  <a:lnTo>
                    <a:pt x="35" y="4"/>
                  </a:lnTo>
                  <a:lnTo>
                    <a:pt x="43" y="8"/>
                  </a:lnTo>
                  <a:lnTo>
                    <a:pt x="50" y="15"/>
                  </a:lnTo>
                  <a:lnTo>
                    <a:pt x="58" y="23"/>
                  </a:lnTo>
                  <a:lnTo>
                    <a:pt x="65" y="33"/>
                  </a:lnTo>
                  <a:lnTo>
                    <a:pt x="72" y="44"/>
                  </a:lnTo>
                  <a:lnTo>
                    <a:pt x="81" y="68"/>
                  </a:lnTo>
                  <a:lnTo>
                    <a:pt x="83" y="90"/>
                  </a:lnTo>
                  <a:lnTo>
                    <a:pt x="80" y="107"/>
                  </a:lnTo>
                  <a:lnTo>
                    <a:pt x="71" y="117"/>
                  </a:lnTo>
                  <a:lnTo>
                    <a:pt x="64" y="119"/>
                  </a:lnTo>
                  <a:lnTo>
                    <a:pt x="57" y="119"/>
                  </a:lnTo>
                  <a:lnTo>
                    <a:pt x="49" y="116"/>
                  </a:lnTo>
                  <a:lnTo>
                    <a:pt x="41" y="111"/>
                  </a:lnTo>
                  <a:lnTo>
                    <a:pt x="32" y="104"/>
                  </a:lnTo>
                  <a:lnTo>
                    <a:pt x="26" y="96"/>
                  </a:lnTo>
                  <a:lnTo>
                    <a:pt x="18" y="87"/>
                  </a:lnTo>
                  <a:lnTo>
                    <a:pt x="11" y="76"/>
                  </a:lnTo>
                  <a:lnTo>
                    <a:pt x="2" y="52"/>
                  </a:lnTo>
                  <a:lnTo>
                    <a:pt x="0" y="31"/>
                  </a:lnTo>
                  <a:lnTo>
                    <a:pt x="3" y="14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D8A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12" name="Freeform 355"/>
            <p:cNvSpPr>
              <a:spLocks/>
            </p:cNvSpPr>
            <p:nvPr/>
          </p:nvSpPr>
          <p:spPr bwMode="auto">
            <a:xfrm>
              <a:off x="4202" y="1691"/>
              <a:ext cx="26" cy="37"/>
            </a:xfrm>
            <a:custGeom>
              <a:avLst/>
              <a:gdLst>
                <a:gd name="T0" fmla="*/ 0 w 78"/>
                <a:gd name="T1" fmla="*/ 0 h 111"/>
                <a:gd name="T2" fmla="*/ 0 w 78"/>
                <a:gd name="T3" fmla="*/ 0 h 111"/>
                <a:gd name="T4" fmla="*/ 0 w 78"/>
                <a:gd name="T5" fmla="*/ 0 h 111"/>
                <a:gd name="T6" fmla="*/ 0 w 78"/>
                <a:gd name="T7" fmla="*/ 0 h 111"/>
                <a:gd name="T8" fmla="*/ 0 w 78"/>
                <a:gd name="T9" fmla="*/ 0 h 111"/>
                <a:gd name="T10" fmla="*/ 0 w 78"/>
                <a:gd name="T11" fmla="*/ 0 h 111"/>
                <a:gd name="T12" fmla="*/ 0 w 78"/>
                <a:gd name="T13" fmla="*/ 0 h 111"/>
                <a:gd name="T14" fmla="*/ 0 w 78"/>
                <a:gd name="T15" fmla="*/ 0 h 111"/>
                <a:gd name="T16" fmla="*/ 0 w 78"/>
                <a:gd name="T17" fmla="*/ 0 h 111"/>
                <a:gd name="T18" fmla="*/ 0 w 78"/>
                <a:gd name="T19" fmla="*/ 0 h 111"/>
                <a:gd name="T20" fmla="*/ 0 w 78"/>
                <a:gd name="T21" fmla="*/ 0 h 111"/>
                <a:gd name="T22" fmla="*/ 0 w 78"/>
                <a:gd name="T23" fmla="*/ 0 h 111"/>
                <a:gd name="T24" fmla="*/ 0 w 78"/>
                <a:gd name="T25" fmla="*/ 0 h 111"/>
                <a:gd name="T26" fmla="*/ 0 w 78"/>
                <a:gd name="T27" fmla="*/ 0 h 111"/>
                <a:gd name="T28" fmla="*/ 0 w 78"/>
                <a:gd name="T29" fmla="*/ 0 h 111"/>
                <a:gd name="T30" fmla="*/ 0 w 78"/>
                <a:gd name="T31" fmla="*/ 0 h 111"/>
                <a:gd name="T32" fmla="*/ 0 w 78"/>
                <a:gd name="T33" fmla="*/ 0 h 111"/>
                <a:gd name="T34" fmla="*/ 0 w 78"/>
                <a:gd name="T35" fmla="*/ 0 h 111"/>
                <a:gd name="T36" fmla="*/ 0 w 78"/>
                <a:gd name="T37" fmla="*/ 0 h 111"/>
                <a:gd name="T38" fmla="*/ 0 w 78"/>
                <a:gd name="T39" fmla="*/ 0 h 111"/>
                <a:gd name="T40" fmla="*/ 0 w 78"/>
                <a:gd name="T41" fmla="*/ 0 h 111"/>
                <a:gd name="T42" fmla="*/ 0 w 78"/>
                <a:gd name="T43" fmla="*/ 0 h 111"/>
                <a:gd name="T44" fmla="*/ 0 w 78"/>
                <a:gd name="T45" fmla="*/ 0 h 111"/>
                <a:gd name="T46" fmla="*/ 0 w 78"/>
                <a:gd name="T47" fmla="*/ 0 h 111"/>
                <a:gd name="T48" fmla="*/ 0 w 78"/>
                <a:gd name="T49" fmla="*/ 0 h 11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8"/>
                <a:gd name="T76" fmla="*/ 0 h 111"/>
                <a:gd name="T77" fmla="*/ 78 w 78"/>
                <a:gd name="T78" fmla="*/ 111 h 11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8" h="111">
                  <a:moveTo>
                    <a:pt x="12" y="2"/>
                  </a:moveTo>
                  <a:lnTo>
                    <a:pt x="18" y="0"/>
                  </a:lnTo>
                  <a:lnTo>
                    <a:pt x="25" y="1"/>
                  </a:lnTo>
                  <a:lnTo>
                    <a:pt x="33" y="3"/>
                  </a:lnTo>
                  <a:lnTo>
                    <a:pt x="40" y="8"/>
                  </a:lnTo>
                  <a:lnTo>
                    <a:pt x="47" y="14"/>
                  </a:lnTo>
                  <a:lnTo>
                    <a:pt x="54" y="21"/>
                  </a:lnTo>
                  <a:lnTo>
                    <a:pt x="61" y="31"/>
                  </a:lnTo>
                  <a:lnTo>
                    <a:pt x="68" y="41"/>
                  </a:lnTo>
                  <a:lnTo>
                    <a:pt x="76" y="62"/>
                  </a:lnTo>
                  <a:lnTo>
                    <a:pt x="78" y="82"/>
                  </a:lnTo>
                  <a:lnTo>
                    <a:pt x="75" y="98"/>
                  </a:lnTo>
                  <a:lnTo>
                    <a:pt x="67" y="108"/>
                  </a:lnTo>
                  <a:lnTo>
                    <a:pt x="60" y="111"/>
                  </a:lnTo>
                  <a:lnTo>
                    <a:pt x="53" y="110"/>
                  </a:lnTo>
                  <a:lnTo>
                    <a:pt x="46" y="107"/>
                  </a:lnTo>
                  <a:lnTo>
                    <a:pt x="38" y="103"/>
                  </a:lnTo>
                  <a:lnTo>
                    <a:pt x="32" y="97"/>
                  </a:lnTo>
                  <a:lnTo>
                    <a:pt x="24" y="89"/>
                  </a:lnTo>
                  <a:lnTo>
                    <a:pt x="17" y="80"/>
                  </a:lnTo>
                  <a:lnTo>
                    <a:pt x="11" y="70"/>
                  </a:lnTo>
                  <a:lnTo>
                    <a:pt x="3" y="49"/>
                  </a:lnTo>
                  <a:lnTo>
                    <a:pt x="0" y="28"/>
                  </a:lnTo>
                  <a:lnTo>
                    <a:pt x="3" y="1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13" name="Freeform 356"/>
            <p:cNvSpPr>
              <a:spLocks/>
            </p:cNvSpPr>
            <p:nvPr/>
          </p:nvSpPr>
          <p:spPr bwMode="auto">
            <a:xfrm>
              <a:off x="4203" y="1693"/>
              <a:ext cx="25" cy="33"/>
            </a:xfrm>
            <a:custGeom>
              <a:avLst/>
              <a:gdLst>
                <a:gd name="T0" fmla="*/ 0 w 74"/>
                <a:gd name="T1" fmla="*/ 0 h 101"/>
                <a:gd name="T2" fmla="*/ 0 w 74"/>
                <a:gd name="T3" fmla="*/ 0 h 101"/>
                <a:gd name="T4" fmla="*/ 0 w 74"/>
                <a:gd name="T5" fmla="*/ 0 h 101"/>
                <a:gd name="T6" fmla="*/ 0 w 74"/>
                <a:gd name="T7" fmla="*/ 0 h 101"/>
                <a:gd name="T8" fmla="*/ 0 w 74"/>
                <a:gd name="T9" fmla="*/ 0 h 101"/>
                <a:gd name="T10" fmla="*/ 0 w 74"/>
                <a:gd name="T11" fmla="*/ 0 h 101"/>
                <a:gd name="T12" fmla="*/ 0 w 74"/>
                <a:gd name="T13" fmla="*/ 0 h 101"/>
                <a:gd name="T14" fmla="*/ 0 w 74"/>
                <a:gd name="T15" fmla="*/ 0 h 101"/>
                <a:gd name="T16" fmla="*/ 0 w 74"/>
                <a:gd name="T17" fmla="*/ 0 h 101"/>
                <a:gd name="T18" fmla="*/ 0 w 74"/>
                <a:gd name="T19" fmla="*/ 0 h 101"/>
                <a:gd name="T20" fmla="*/ 0 w 74"/>
                <a:gd name="T21" fmla="*/ 0 h 101"/>
                <a:gd name="T22" fmla="*/ 0 w 74"/>
                <a:gd name="T23" fmla="*/ 0 h 101"/>
                <a:gd name="T24" fmla="*/ 0 w 74"/>
                <a:gd name="T25" fmla="*/ 0 h 101"/>
                <a:gd name="T26" fmla="*/ 0 w 74"/>
                <a:gd name="T27" fmla="*/ 0 h 101"/>
                <a:gd name="T28" fmla="*/ 0 w 74"/>
                <a:gd name="T29" fmla="*/ 0 h 101"/>
                <a:gd name="T30" fmla="*/ 0 w 74"/>
                <a:gd name="T31" fmla="*/ 0 h 101"/>
                <a:gd name="T32" fmla="*/ 0 w 74"/>
                <a:gd name="T33" fmla="*/ 0 h 101"/>
                <a:gd name="T34" fmla="*/ 0 w 74"/>
                <a:gd name="T35" fmla="*/ 0 h 101"/>
                <a:gd name="T36" fmla="*/ 0 w 74"/>
                <a:gd name="T37" fmla="*/ 0 h 101"/>
                <a:gd name="T38" fmla="*/ 0 w 74"/>
                <a:gd name="T39" fmla="*/ 0 h 101"/>
                <a:gd name="T40" fmla="*/ 0 w 74"/>
                <a:gd name="T41" fmla="*/ 0 h 101"/>
                <a:gd name="T42" fmla="*/ 0 w 74"/>
                <a:gd name="T43" fmla="*/ 0 h 101"/>
                <a:gd name="T44" fmla="*/ 0 w 74"/>
                <a:gd name="T45" fmla="*/ 0 h 101"/>
                <a:gd name="T46" fmla="*/ 0 w 74"/>
                <a:gd name="T47" fmla="*/ 0 h 101"/>
                <a:gd name="T48" fmla="*/ 0 w 74"/>
                <a:gd name="T49" fmla="*/ 0 h 1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4"/>
                <a:gd name="T76" fmla="*/ 0 h 101"/>
                <a:gd name="T77" fmla="*/ 74 w 74"/>
                <a:gd name="T78" fmla="*/ 101 h 10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4" h="101">
                  <a:moveTo>
                    <a:pt x="12" y="1"/>
                  </a:moveTo>
                  <a:lnTo>
                    <a:pt x="17" y="0"/>
                  </a:lnTo>
                  <a:lnTo>
                    <a:pt x="24" y="0"/>
                  </a:lnTo>
                  <a:lnTo>
                    <a:pt x="31" y="2"/>
                  </a:lnTo>
                  <a:lnTo>
                    <a:pt x="38" y="6"/>
                  </a:lnTo>
                  <a:lnTo>
                    <a:pt x="44" y="12"/>
                  </a:lnTo>
                  <a:lnTo>
                    <a:pt x="51" y="19"/>
                  </a:lnTo>
                  <a:lnTo>
                    <a:pt x="58" y="27"/>
                  </a:lnTo>
                  <a:lnTo>
                    <a:pt x="64" y="37"/>
                  </a:lnTo>
                  <a:lnTo>
                    <a:pt x="72" y="57"/>
                  </a:lnTo>
                  <a:lnTo>
                    <a:pt x="74" y="75"/>
                  </a:lnTo>
                  <a:lnTo>
                    <a:pt x="70" y="90"/>
                  </a:lnTo>
                  <a:lnTo>
                    <a:pt x="64" y="99"/>
                  </a:lnTo>
                  <a:lnTo>
                    <a:pt x="57" y="101"/>
                  </a:lnTo>
                  <a:lnTo>
                    <a:pt x="51" y="100"/>
                  </a:lnTo>
                  <a:lnTo>
                    <a:pt x="43" y="99"/>
                  </a:lnTo>
                  <a:lnTo>
                    <a:pt x="37" y="95"/>
                  </a:lnTo>
                  <a:lnTo>
                    <a:pt x="30" y="89"/>
                  </a:lnTo>
                  <a:lnTo>
                    <a:pt x="23" y="82"/>
                  </a:lnTo>
                  <a:lnTo>
                    <a:pt x="16" y="74"/>
                  </a:lnTo>
                  <a:lnTo>
                    <a:pt x="11" y="64"/>
                  </a:lnTo>
                  <a:lnTo>
                    <a:pt x="3" y="44"/>
                  </a:lnTo>
                  <a:lnTo>
                    <a:pt x="0" y="26"/>
                  </a:lnTo>
                  <a:lnTo>
                    <a:pt x="4" y="10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EA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pt-BR">
                <a:solidFill>
                  <a:prstClr val="black"/>
                </a:solidFill>
              </a:endParaRPr>
            </a:p>
          </p:txBody>
        </p:sp>
      </p:grpSp>
      <p:sp>
        <p:nvSpPr>
          <p:cNvPr id="414" name="Text Box 38"/>
          <p:cNvSpPr txBox="1">
            <a:spLocks noChangeArrowheads="1"/>
          </p:cNvSpPr>
          <p:nvPr/>
        </p:nvSpPr>
        <p:spPr bwMode="auto">
          <a:xfrm>
            <a:off x="1946775" y="3994893"/>
            <a:ext cx="889113" cy="26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defTabSz="457200">
              <a:lnSpc>
                <a:spcPct val="95000"/>
              </a:lnSpc>
              <a:spcBef>
                <a:spcPct val="50000"/>
              </a:spcBef>
              <a:spcAft>
                <a:spcPct val="20000"/>
              </a:spcAft>
            </a:pPr>
            <a:r>
              <a:rPr lang="pt-BR" sz="1200" dirty="0" err="1" smtClean="0">
                <a:solidFill>
                  <a:srgbClr val="00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ICTs</a:t>
            </a:r>
            <a:endParaRPr lang="pt-BR" sz="1200" i="1" dirty="0">
              <a:solidFill>
                <a:srgbClr val="0066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5" name="Picture 4" descr="C:\Users\emeira\Desktop\2015-05-26 - Apresentação Inovas\Planos de Fundo\universi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786" y="4409271"/>
            <a:ext cx="550024" cy="55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" name="Text Box 38"/>
          <p:cNvSpPr txBox="1">
            <a:spLocks noChangeArrowheads="1"/>
          </p:cNvSpPr>
          <p:nvPr/>
        </p:nvSpPr>
        <p:spPr bwMode="auto">
          <a:xfrm>
            <a:off x="1660241" y="4901944"/>
            <a:ext cx="1431925" cy="26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defTabSz="457200">
              <a:lnSpc>
                <a:spcPct val="95000"/>
              </a:lnSpc>
              <a:spcBef>
                <a:spcPct val="50000"/>
              </a:spcBef>
              <a:spcAft>
                <a:spcPct val="20000"/>
              </a:spcAft>
            </a:pPr>
            <a:r>
              <a:rPr lang="pt-BR" sz="1200" dirty="0" smtClean="0">
                <a:solidFill>
                  <a:srgbClr val="00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Universidades</a:t>
            </a:r>
            <a:endParaRPr lang="pt-BR" sz="1200" i="1" dirty="0">
              <a:solidFill>
                <a:srgbClr val="0066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7" name="Text Box 38"/>
          <p:cNvSpPr txBox="1">
            <a:spLocks noChangeArrowheads="1"/>
          </p:cNvSpPr>
          <p:nvPr/>
        </p:nvSpPr>
        <p:spPr bwMode="auto">
          <a:xfrm>
            <a:off x="5485038" y="4288360"/>
            <a:ext cx="1079500" cy="26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16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defTabSz="457200">
              <a:lnSpc>
                <a:spcPct val="95000"/>
              </a:lnSpc>
              <a:spcBef>
                <a:spcPct val="50000"/>
              </a:spcBef>
              <a:spcAft>
                <a:spcPct val="20000"/>
              </a:spcAft>
            </a:pPr>
            <a:r>
              <a:rPr lang="pt-BR" sz="1200" dirty="0" smtClean="0">
                <a:solidFill>
                  <a:srgbClr val="00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Empresas</a:t>
            </a:r>
            <a:endParaRPr lang="pt-BR" sz="1200" i="1" dirty="0">
              <a:solidFill>
                <a:srgbClr val="0066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8" name="Picture 2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09" y="3697799"/>
            <a:ext cx="777144" cy="60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9" name="Conector de seta reta 418"/>
          <p:cNvCxnSpPr/>
          <p:nvPr/>
        </p:nvCxnSpPr>
        <p:spPr bwMode="auto">
          <a:xfrm flipH="1">
            <a:off x="3982637" y="4598785"/>
            <a:ext cx="3666673" cy="0"/>
          </a:xfrm>
          <a:prstGeom prst="straightConnector1">
            <a:avLst/>
          </a:prstGeom>
          <a:ln w="2857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Conector de seta reta 419"/>
          <p:cNvCxnSpPr/>
          <p:nvPr/>
        </p:nvCxnSpPr>
        <p:spPr bwMode="auto">
          <a:xfrm flipH="1">
            <a:off x="537442" y="4387606"/>
            <a:ext cx="3772545" cy="0"/>
          </a:xfrm>
          <a:prstGeom prst="straightConnector1">
            <a:avLst/>
          </a:prstGeom>
          <a:ln w="28575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1" name="Oval 4"/>
          <p:cNvSpPr>
            <a:spLocks noChangeArrowheads="1"/>
          </p:cNvSpPr>
          <p:nvPr/>
        </p:nvSpPr>
        <p:spPr bwMode="auto">
          <a:xfrm rot="19373119">
            <a:off x="3654856" y="4008659"/>
            <a:ext cx="1079555" cy="799936"/>
          </a:xfrm>
          <a:prstGeom prst="ellipse">
            <a:avLst/>
          </a:prstGeom>
          <a:gradFill rotWithShape="1">
            <a:gsLst>
              <a:gs pos="0">
                <a:srgbClr val="DDDDDD">
                  <a:alpha val="39998"/>
                </a:srgbClr>
              </a:gs>
              <a:gs pos="100000">
                <a:srgbClr val="BFBFBF">
                  <a:alpha val="39998"/>
                </a:srgbClr>
              </a:gs>
            </a:gsLst>
            <a:lin ang="5400000" scaled="1"/>
          </a:gradFill>
          <a:ln w="12700" algn="ctr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457200"/>
            <a:endParaRPr lang="pt-BR">
              <a:solidFill>
                <a:prstClr val="black"/>
              </a:solidFill>
            </a:endParaRPr>
          </a:p>
        </p:txBody>
      </p:sp>
      <p:pic>
        <p:nvPicPr>
          <p:cNvPr id="422" name="Picture 7" descr="C:\Users\emeira\Desktop\2015-05-26 - Apresentação Inovas\Planos de Fundo\edited\Partnershi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8" y="3623198"/>
            <a:ext cx="445507" cy="69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8" descr="C:\Users\emeira\Desktop\2015-05-26 - Apresentação Inovas\Planos de Fundo\edited\Industr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769" y="3954721"/>
            <a:ext cx="1065502" cy="81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4" name="Text Box 170"/>
          <p:cNvSpPr txBox="1">
            <a:spLocks noChangeArrowheads="1"/>
          </p:cNvSpPr>
          <p:nvPr/>
        </p:nvSpPr>
        <p:spPr bwMode="auto">
          <a:xfrm>
            <a:off x="7976157" y="4742369"/>
            <a:ext cx="1123455" cy="29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95000"/>
              </a:lnSpc>
              <a:spcBef>
                <a:spcPct val="50000"/>
              </a:spcBef>
              <a:spcAft>
                <a:spcPct val="20000"/>
              </a:spcAft>
              <a:defRPr sz="1400" b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 sz="1600" b="1"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 sz="1600" b="1"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 sz="1600" b="1"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 sz="1600" b="1"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1600" b="1"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1600" b="1"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1600" b="1"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 sz="1600" b="1"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457200"/>
            <a:r>
              <a:rPr lang="pt-BR" dirty="0" smtClean="0"/>
              <a:t>Inovação</a:t>
            </a:r>
            <a:endParaRPr lang="pt-BR" dirty="0"/>
          </a:p>
        </p:txBody>
      </p:sp>
      <p:sp>
        <p:nvSpPr>
          <p:cNvPr id="19" name="Triângulo isósceles 18"/>
          <p:cNvSpPr/>
          <p:nvPr/>
        </p:nvSpPr>
        <p:spPr>
          <a:xfrm rot="5400000">
            <a:off x="6992755" y="4236106"/>
            <a:ext cx="1669148" cy="263190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426" name="AutoShape 380"/>
          <p:cNvCxnSpPr>
            <a:cxnSpLocks noChangeShapeType="1"/>
          </p:cNvCxnSpPr>
          <p:nvPr/>
        </p:nvCxnSpPr>
        <p:spPr bwMode="auto">
          <a:xfrm rot="16200000" flipH="1">
            <a:off x="3681619" y="3735918"/>
            <a:ext cx="396340" cy="290983"/>
          </a:xfrm>
          <a:prstGeom prst="curvedConnector3">
            <a:avLst>
              <a:gd name="adj1" fmla="val 50000"/>
            </a:avLst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2" name="Picture 6" descr="http://www.kmhkreations.net/wp-content/uploads/2011/09/dollar-sig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189" y="3589111"/>
            <a:ext cx="297328" cy="34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1000125" y="264836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pt-BR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6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7463"/>
            <a:ext cx="8229600" cy="1143000"/>
          </a:xfrm>
        </p:spPr>
        <p:txBody>
          <a:bodyPr>
            <a:normAutofit/>
          </a:bodyPr>
          <a:lstStyle/>
          <a:p>
            <a:r>
              <a:rPr lang="pt-BR" sz="2800" b="1" dirty="0">
                <a:ln w="11430"/>
                <a:solidFill>
                  <a:srgbClr val="00505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FINEP - Principais Desafios</a:t>
            </a:r>
          </a:p>
        </p:txBody>
      </p:sp>
      <p:sp>
        <p:nvSpPr>
          <p:cNvPr id="8" name="Espaço Reservado para Texto 2"/>
          <p:cNvSpPr txBox="1">
            <a:spLocks/>
          </p:cNvSpPr>
          <p:nvPr/>
        </p:nvSpPr>
        <p:spPr>
          <a:xfrm>
            <a:off x="0" y="1077200"/>
            <a:ext cx="9105900" cy="4923550"/>
          </a:xfrm>
          <a:prstGeom prst="rect">
            <a:avLst/>
          </a:prstGeom>
        </p:spPr>
        <p:txBody>
          <a:bodyPr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Assegurar a modernização da infraestrutura de C T &amp; I.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Apoiar as ICTs brasileiras para participar dos desafios da Ciência, da Tecnologia e da Inovação.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Aproximar e incentivar parcerias entre os atores do sistema de inovação: universidades, institutos tecnológicos e empresas.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Incentivar a implementação de atividades contínuas de P&amp;D&amp;I nas </a:t>
            </a:r>
            <a:r>
              <a:rPr lang="pt-BR" sz="2400" dirty="0" err="1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ICTs</a:t>
            </a:r>
            <a:r>
              <a:rPr lang="pt-BR" sz="24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empresas</a:t>
            </a:r>
            <a:r>
              <a:rPr lang="pt-BR" sz="24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t-BR" sz="2400" dirty="0" smtClean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Elevar a competitividade das empresas brasileiras.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Apoiar a entrada de empresas inovadoras em novos mercados (nacional, regional, global).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Estimular a participação do capital privado em inovação.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Estimular a adoção de procedimentos que promovam a sustentabilidade.</a:t>
            </a:r>
          </a:p>
        </p:txBody>
      </p:sp>
    </p:spTree>
    <p:extLst>
      <p:ext uri="{BB962C8B-B14F-4D97-AF65-F5344CB8AC3E}">
        <p14:creationId xmlns:p14="http://schemas.microsoft.com/office/powerpoint/2010/main" val="369013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-4" y="5878287"/>
            <a:ext cx="9144000" cy="979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0" y="2763"/>
            <a:ext cx="9143996" cy="685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108098" y="517109"/>
            <a:ext cx="5688393" cy="291465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pt-BR" altLang="pt-BR" sz="2000" b="1" dirty="0" smtClean="0">
              <a:solidFill>
                <a:schemeClr val="accent6"/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pt-BR" sz="2000" b="1" dirty="0" smtClean="0">
                <a:solidFill>
                  <a:schemeClr val="accent6"/>
                </a:solidFill>
                <a:latin typeface="Tahoma" pitchFamily="34" charset="0"/>
                <a:ea typeface="+mj-ea"/>
                <a:cs typeface="Tahoma" pitchFamily="34" charset="0"/>
              </a:rPr>
              <a:t>Obrigado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pt-BR" sz="2000" b="1" dirty="0" smtClean="0">
                <a:solidFill>
                  <a:schemeClr val="accent6"/>
                </a:solidFill>
                <a:latin typeface="Tahoma" pitchFamily="34" charset="0"/>
                <a:ea typeface="+mj-ea"/>
                <a:cs typeface="Tahoma" pitchFamily="34" charset="0"/>
              </a:rPr>
              <a:t>Fernando N Ribeiro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pt-BR" sz="2000" b="1" dirty="0" smtClean="0">
                <a:solidFill>
                  <a:schemeClr val="accent6"/>
                </a:solidFill>
                <a:latin typeface="Tahoma" pitchFamily="34" charset="0"/>
                <a:ea typeface="+mj-ea"/>
                <a:cs typeface="Tahoma" pitchFamily="34" charset="0"/>
              </a:rPr>
              <a:t>fribeiro@finep.gov.br</a:t>
            </a:r>
            <a:endParaRPr lang="pt-BR" altLang="pt-BR" sz="2000" b="1" dirty="0">
              <a:solidFill>
                <a:schemeClr val="accent6"/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pt-BR" altLang="pt-BR" sz="2000" b="1" dirty="0">
              <a:solidFill>
                <a:schemeClr val="accent6"/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altLang="pt-BR" sz="2000" b="1" dirty="0">
              <a:solidFill>
                <a:schemeClr val="accent6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03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2284547" y="2587097"/>
            <a:ext cx="6795273" cy="25201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-1452" y="1255781"/>
            <a:ext cx="9145452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2641600" y="2126017"/>
            <a:ext cx="5206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b="1" dirty="0" smtClean="0">
                <a:solidFill>
                  <a:schemeClr val="accent6"/>
                </a:solidFill>
              </a:rPr>
              <a:t>Alguns resultados dos Estudos:</a:t>
            </a:r>
            <a:endParaRPr lang="pt-BR" b="1" dirty="0">
              <a:solidFill>
                <a:schemeClr val="accent6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25354" y="1271901"/>
            <a:ext cx="869675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700" b="1" dirty="0" smtClean="0">
                <a:solidFill>
                  <a:schemeClr val="bg1"/>
                </a:solidFill>
              </a:rPr>
              <a:t>Estudo da UE utiliza como base 23 estudos que visam avaliar o impacto da pesquisa de C,T&amp;I</a:t>
            </a:r>
            <a:endParaRPr lang="pt-BR" sz="1700" b="1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482" r="30313" b="20740"/>
          <a:stretch/>
        </p:blipFill>
        <p:spPr bwMode="auto">
          <a:xfrm>
            <a:off x="116796" y="2427486"/>
            <a:ext cx="2032359" cy="277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ângulo 24"/>
          <p:cNvSpPr/>
          <p:nvPr/>
        </p:nvSpPr>
        <p:spPr>
          <a:xfrm>
            <a:off x="2335095" y="2642233"/>
            <a:ext cx="6516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O valor total gerado pela pesquisa pública é entre 3 a 8 vezes o valor do investimento</a:t>
            </a:r>
            <a:r>
              <a:rPr lang="pt-BR" b="1" dirty="0">
                <a:solidFill>
                  <a:schemeClr val="bg1"/>
                </a:solidFill>
              </a:rPr>
              <a:t>.</a:t>
            </a:r>
            <a:endParaRPr lang="pt-BR" b="1" dirty="0" smtClean="0">
              <a:solidFill>
                <a:schemeClr val="bg1"/>
              </a:solidFill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A taxa de retorno da maior parte dos projetos é entre 20% e 50%.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Entre 20% e 75% das inovações não poderiam ter sido desenvolvidas sem a contribuição da pesquisa pública (desenvolvida até 7 anos antes).</a:t>
            </a:r>
          </a:p>
        </p:txBody>
      </p:sp>
      <p:pic>
        <p:nvPicPr>
          <p:cNvPr id="12" name="Picture 6" descr="Resultado de imagem para european commission fl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61" y="4340129"/>
            <a:ext cx="973194" cy="65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498989" y="5190765"/>
            <a:ext cx="1345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/>
                </a:solidFill>
              </a:rPr>
              <a:t>2015</a:t>
            </a:r>
            <a:endParaRPr lang="pt-BR" b="1" u="sng" dirty="0">
              <a:solidFill>
                <a:schemeClr val="accent6"/>
              </a:solidFill>
            </a:endParaRPr>
          </a:p>
        </p:txBody>
      </p:sp>
      <p:sp>
        <p:nvSpPr>
          <p:cNvPr id="15" name="Título 3"/>
          <p:cNvSpPr>
            <a:spLocks noGrp="1"/>
          </p:cNvSpPr>
          <p:nvPr>
            <p:ph type="title"/>
          </p:nvPr>
        </p:nvSpPr>
        <p:spPr>
          <a:xfrm>
            <a:off x="498989" y="29458"/>
            <a:ext cx="8580831" cy="83357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t-BR" sz="2800" b="1" dirty="0"/>
              <a:t>Estudos demonstram o alto impacto dos investimentos em C,T&amp;I</a:t>
            </a:r>
          </a:p>
        </p:txBody>
      </p:sp>
      <p:sp>
        <p:nvSpPr>
          <p:cNvPr id="18" name="Retângulo 17"/>
          <p:cNvSpPr/>
          <p:nvPr/>
        </p:nvSpPr>
        <p:spPr>
          <a:xfrm flipV="1">
            <a:off x="-1452" y="6857999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00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2" t="31035" r="28079" b="23230"/>
          <a:stretch/>
        </p:blipFill>
        <p:spPr bwMode="auto">
          <a:xfrm>
            <a:off x="685454" y="1594641"/>
            <a:ext cx="7492775" cy="4145867"/>
          </a:xfrm>
          <a:prstGeom prst="rect">
            <a:avLst/>
          </a:prstGeom>
          <a:solidFill>
            <a:schemeClr val="accent6">
              <a:lumMod val="90000"/>
              <a:lumOff val="10000"/>
            </a:schemeClr>
          </a:solidFill>
          <a:ln>
            <a:noFill/>
          </a:ln>
          <a:extLst/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" y="21544"/>
            <a:ext cx="9052560" cy="85176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t-BR" sz="2500" b="1" dirty="0" smtClean="0"/>
              <a:t>Ciência e Inovação – fatores para elevação da produtividade do Agronegócio Brasileiro</a:t>
            </a:r>
            <a:endParaRPr lang="pt-BR" sz="2500" b="1" dirty="0"/>
          </a:p>
        </p:txBody>
      </p:sp>
      <p:sp>
        <p:nvSpPr>
          <p:cNvPr id="5" name="Retângulo 4"/>
          <p:cNvSpPr/>
          <p:nvPr/>
        </p:nvSpPr>
        <p:spPr>
          <a:xfrm>
            <a:off x="917095" y="968596"/>
            <a:ext cx="7167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500" b="1" dirty="0" smtClean="0">
                <a:solidFill>
                  <a:schemeClr val="accent6"/>
                </a:solidFill>
              </a:rPr>
              <a:t>Evolução da produção, área e produtividade de grãos/oleaginosas no Brasil (1976/77 – 2012/13) – 1976/77 = 100</a:t>
            </a:r>
          </a:p>
        </p:txBody>
      </p:sp>
      <p:sp>
        <p:nvSpPr>
          <p:cNvPr id="3" name="Retângulo 2"/>
          <p:cNvSpPr/>
          <p:nvPr/>
        </p:nvSpPr>
        <p:spPr>
          <a:xfrm>
            <a:off x="485775" y="1543842"/>
            <a:ext cx="7856841" cy="41966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32555" y="5674623"/>
            <a:ext cx="1602459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sz="1100" dirty="0" smtClean="0"/>
              <a:t>Fonte: Embrapa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169606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75" y="17463"/>
            <a:ext cx="9067800" cy="811212"/>
          </a:xfrm>
        </p:spPr>
        <p:txBody>
          <a:bodyPr>
            <a:noAutofit/>
          </a:bodyPr>
          <a:lstStyle/>
          <a:p>
            <a:pPr algn="ctr"/>
            <a:r>
              <a:rPr lang="pt-BR" sz="2500" b="1" dirty="0" smtClean="0"/>
              <a:t>FINEP</a:t>
            </a:r>
            <a:br>
              <a:rPr lang="pt-BR" sz="2500" b="1" dirty="0" smtClean="0"/>
            </a:br>
            <a:r>
              <a:rPr lang="pt-BR" sz="2500" b="1" dirty="0" smtClean="0"/>
              <a:t>Atuação </a:t>
            </a:r>
            <a:r>
              <a:rPr lang="pt-BR" sz="2500" b="1" dirty="0"/>
              <a:t>orientada - ENCTI e Políticas de Estado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92" y="1066799"/>
            <a:ext cx="8732331" cy="494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65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-1452" y="6748670"/>
            <a:ext cx="9144000" cy="109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29458"/>
            <a:ext cx="9133821" cy="795490"/>
          </a:xfrm>
        </p:spPr>
        <p:txBody>
          <a:bodyPr>
            <a:noAutofit/>
          </a:bodyPr>
          <a:lstStyle/>
          <a:p>
            <a:pPr algn="ctr" eaLnBrk="0" hangingPunct="0">
              <a:defRPr/>
            </a:pPr>
            <a:r>
              <a:rPr lang="pt-BR" sz="2500" b="1" dirty="0"/>
              <a:t>FINEP - Instrumentos de Apoio à Pesquisa e Inovação</a:t>
            </a:r>
            <a:endParaRPr lang="pt-BR" altLang="pt-BR" sz="2500" b="1" dirty="0"/>
          </a:p>
        </p:txBody>
      </p:sp>
      <p:sp>
        <p:nvSpPr>
          <p:cNvPr id="5" name="Retângulo 4"/>
          <p:cNvSpPr/>
          <p:nvPr/>
        </p:nvSpPr>
        <p:spPr>
          <a:xfrm>
            <a:off x="150945" y="4660208"/>
            <a:ext cx="8791662" cy="62359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65135" y="940094"/>
            <a:ext cx="854075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chemeClr val="accent6"/>
                </a:solidFill>
              </a:rPr>
              <a:t>Não reembolsável</a:t>
            </a:r>
          </a:p>
          <a:p>
            <a:pPr marL="0" lvl="1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1600" b="1" dirty="0">
                <a:solidFill>
                  <a:prstClr val="white">
                    <a:lumMod val="50000"/>
                  </a:prstClr>
                </a:solidFill>
              </a:rPr>
              <a:t>Financiamentos de projetos de instituições científicas e tecnológicas (</a:t>
            </a:r>
            <a:r>
              <a:rPr lang="pt-BR" sz="1600" b="1" dirty="0" err="1">
                <a:solidFill>
                  <a:prstClr val="white">
                    <a:lumMod val="50000"/>
                  </a:prstClr>
                </a:solidFill>
              </a:rPr>
              <a:t>ICTs</a:t>
            </a:r>
            <a:r>
              <a:rPr lang="pt-BR" sz="1600" b="1" dirty="0">
                <a:solidFill>
                  <a:prstClr val="white">
                    <a:lumMod val="50000"/>
                  </a:prstClr>
                </a:solidFill>
              </a:rPr>
              <a:t>)</a:t>
            </a:r>
          </a:p>
          <a:p>
            <a:pPr marL="0" lvl="1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1600" b="1" dirty="0">
                <a:solidFill>
                  <a:prstClr val="white">
                    <a:lumMod val="50000"/>
                  </a:prstClr>
                </a:solidFill>
              </a:rPr>
              <a:t>Projetos de cooperação entre </a:t>
            </a:r>
            <a:r>
              <a:rPr lang="pt-BR" sz="1600" b="1" dirty="0" err="1">
                <a:solidFill>
                  <a:prstClr val="white">
                    <a:lumMod val="50000"/>
                  </a:prstClr>
                </a:solidFill>
              </a:rPr>
              <a:t>ICTs</a:t>
            </a:r>
            <a:r>
              <a:rPr lang="pt-BR" sz="1600" b="1" dirty="0">
                <a:solidFill>
                  <a:prstClr val="white">
                    <a:lumMod val="50000"/>
                  </a:prstClr>
                </a:solidFill>
              </a:rPr>
              <a:t> e empresas</a:t>
            </a:r>
          </a:p>
          <a:p>
            <a:pPr marL="0" lvl="1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1600" b="1" dirty="0">
                <a:solidFill>
                  <a:prstClr val="white">
                    <a:lumMod val="50000"/>
                  </a:prstClr>
                </a:solidFill>
              </a:rPr>
              <a:t>Subvenção econômica para empresa</a:t>
            </a:r>
          </a:p>
          <a:p>
            <a:pPr marL="0" lvl="1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1600" b="1" dirty="0">
                <a:solidFill>
                  <a:prstClr val="white">
                    <a:lumMod val="50000"/>
                  </a:prstClr>
                </a:solidFill>
              </a:rPr>
              <a:t>Equalização de encargos financeiros nas operações de crédito </a:t>
            </a:r>
          </a:p>
        </p:txBody>
      </p:sp>
      <p:sp>
        <p:nvSpPr>
          <p:cNvPr id="8" name="Retângulo 7"/>
          <p:cNvSpPr/>
          <p:nvPr/>
        </p:nvSpPr>
        <p:spPr>
          <a:xfrm>
            <a:off x="119626" y="2670123"/>
            <a:ext cx="85680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chemeClr val="accent6"/>
                </a:solidFill>
              </a:rPr>
              <a:t>Reembolsável</a:t>
            </a:r>
          </a:p>
          <a:p>
            <a:pPr marL="0" lvl="1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1600" b="1" dirty="0">
                <a:solidFill>
                  <a:prstClr val="white">
                    <a:lumMod val="50000"/>
                  </a:prstClr>
                </a:solidFill>
              </a:rPr>
              <a:t>Projetos de inovação tecnológica de empresas</a:t>
            </a:r>
          </a:p>
        </p:txBody>
      </p:sp>
      <p:sp>
        <p:nvSpPr>
          <p:cNvPr id="9" name="Retângulo 8"/>
          <p:cNvSpPr/>
          <p:nvPr/>
        </p:nvSpPr>
        <p:spPr>
          <a:xfrm>
            <a:off x="155625" y="3410245"/>
            <a:ext cx="897819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b="1" dirty="0">
                <a:solidFill>
                  <a:schemeClr val="accent6"/>
                </a:solidFill>
              </a:rPr>
              <a:t>Investimento </a:t>
            </a:r>
          </a:p>
          <a:p>
            <a:pPr marL="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1600" b="1" dirty="0">
                <a:solidFill>
                  <a:prstClr val="white">
                    <a:lumMod val="50000"/>
                  </a:prstClr>
                </a:solidFill>
              </a:rPr>
              <a:t>Participação direta ou indireta no capital de  empresas </a:t>
            </a:r>
            <a:r>
              <a:rPr lang="pt-BR" sz="1600" b="1" dirty="0" smtClean="0">
                <a:solidFill>
                  <a:prstClr val="white">
                    <a:lumMod val="50000"/>
                  </a:prstClr>
                </a:solidFill>
              </a:rPr>
              <a:t>inovadoras para </a:t>
            </a:r>
            <a:r>
              <a:rPr lang="pt-BR" sz="1600" b="1" dirty="0">
                <a:solidFill>
                  <a:prstClr val="white">
                    <a:lumMod val="50000"/>
                  </a:prstClr>
                </a:solidFill>
              </a:rPr>
              <a:t>desenvolver produtos ou </a:t>
            </a:r>
            <a:r>
              <a:rPr lang="pt-BR" sz="1600" b="1" dirty="0" smtClean="0">
                <a:solidFill>
                  <a:prstClr val="white">
                    <a:lumMod val="50000"/>
                  </a:prstClr>
                </a:solidFill>
              </a:rPr>
              <a:t>processos (capitalização </a:t>
            </a:r>
            <a:r>
              <a:rPr lang="pt-BR" sz="1600" b="1" dirty="0">
                <a:solidFill>
                  <a:prstClr val="white">
                    <a:lumMod val="50000"/>
                  </a:prstClr>
                </a:solidFill>
              </a:rPr>
              <a:t>e apoio </a:t>
            </a:r>
            <a:r>
              <a:rPr lang="pt-BR" sz="1600" b="1" dirty="0" smtClean="0">
                <a:solidFill>
                  <a:prstClr val="white">
                    <a:lumMod val="50000"/>
                  </a:prstClr>
                </a:solidFill>
              </a:rPr>
              <a:t>ao desenvolvimento).</a:t>
            </a:r>
            <a:endParaRPr lang="pt-BR" sz="1600" b="1" dirty="0">
              <a:solidFill>
                <a:prstClr val="white">
                  <a:lumMod val="50000"/>
                </a:prstClr>
              </a:solidFill>
            </a:endParaRPr>
          </a:p>
          <a:p>
            <a:pPr marL="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pt-BR" sz="16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110666" y="4304114"/>
            <a:ext cx="90231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FF0000"/>
                </a:solidFill>
                <a:cs typeface="Arial" pitchFamily="34" charset="0"/>
              </a:rPr>
              <a:t>A Finep apoia todo o ciclo de C,T&amp;I, da pesquisa básica até o desenvolvimento de produtos, serviços e processos nas empresas.</a:t>
            </a:r>
          </a:p>
        </p:txBody>
      </p:sp>
      <p:sp>
        <p:nvSpPr>
          <p:cNvPr id="11" name="Rectangle 17">
            <a:hlinkClick r:id="rId2" action="ppaction://hlinksldjump"/>
          </p:cNvPr>
          <p:cNvSpPr/>
          <p:nvPr/>
        </p:nvSpPr>
        <p:spPr>
          <a:xfrm>
            <a:off x="762806" y="5096483"/>
            <a:ext cx="1440000" cy="720000"/>
          </a:xfrm>
          <a:prstGeom prst="rect">
            <a:avLst/>
          </a:prstGeom>
          <a:solidFill>
            <a:srgbClr val="007A7C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77800" h="1778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9">
            <a:hlinkClick r:id="rId2" action="ppaction://hlinksldjump"/>
          </p:cNvPr>
          <p:cNvSpPr/>
          <p:nvPr/>
        </p:nvSpPr>
        <p:spPr>
          <a:xfrm>
            <a:off x="2358231" y="5124975"/>
            <a:ext cx="1440000" cy="720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/>
              </a:rPr>
              <a:t>Subvenção Econômica </a:t>
            </a:r>
          </a:p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/>
              </a:rPr>
              <a:t>para empresas</a:t>
            </a:r>
            <a:endParaRPr lang="pt-B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/>
            </a:endParaRPr>
          </a:p>
        </p:txBody>
      </p:sp>
      <p:sp>
        <p:nvSpPr>
          <p:cNvPr id="13" name="Rectangle 18">
            <a:hlinkClick r:id="rId2" action="ppaction://hlinksldjump"/>
          </p:cNvPr>
          <p:cNvSpPr/>
          <p:nvPr/>
        </p:nvSpPr>
        <p:spPr>
          <a:xfrm>
            <a:off x="7166130" y="5094495"/>
            <a:ext cx="1440000" cy="720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/>
              </a:rPr>
              <a:t>Financiamento reembolsável </a:t>
            </a:r>
          </a:p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/>
              </a:rPr>
              <a:t>para Empresas</a:t>
            </a:r>
          </a:p>
        </p:txBody>
      </p:sp>
      <p:sp>
        <p:nvSpPr>
          <p:cNvPr id="14" name="Retângulo 40"/>
          <p:cNvSpPr>
            <a:spLocks noChangeArrowheads="1"/>
          </p:cNvSpPr>
          <p:nvPr/>
        </p:nvSpPr>
        <p:spPr bwMode="auto">
          <a:xfrm>
            <a:off x="659088" y="5100983"/>
            <a:ext cx="1577580" cy="692497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Financiamento não </a:t>
            </a:r>
            <a:r>
              <a:rPr lang="pt-BR" altLang="pt-BR" sz="13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reeembolsável</a:t>
            </a:r>
            <a:endParaRPr lang="pt-BR" altLang="pt-BR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ahom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para </a:t>
            </a:r>
            <a:r>
              <a:rPr lang="pt-BR" altLang="pt-BR" sz="13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ICTs</a:t>
            </a:r>
            <a:endParaRPr lang="pt-BR" altLang="pt-BR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ahoma" pitchFamily="34" charset="0"/>
            </a:endParaRPr>
          </a:p>
        </p:txBody>
      </p:sp>
      <p:sp>
        <p:nvSpPr>
          <p:cNvPr id="15" name="Rectangle 18">
            <a:hlinkClick r:id="" action="ppaction://noaction"/>
          </p:cNvPr>
          <p:cNvSpPr/>
          <p:nvPr/>
        </p:nvSpPr>
        <p:spPr>
          <a:xfrm>
            <a:off x="3968550" y="5091225"/>
            <a:ext cx="1440000" cy="720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/>
            </a:endParaRPr>
          </a:p>
        </p:txBody>
      </p:sp>
      <p:sp>
        <p:nvSpPr>
          <p:cNvPr id="16" name="Retângulo 40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550322" y="5100703"/>
            <a:ext cx="1440000" cy="72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ahoma" pitchFamily="34" charset="0"/>
            </a:endParaRPr>
          </a:p>
        </p:txBody>
      </p:sp>
      <p:sp>
        <p:nvSpPr>
          <p:cNvPr id="17" name="Retângulo 1"/>
          <p:cNvSpPr>
            <a:spLocks noChangeArrowheads="1"/>
          </p:cNvSpPr>
          <p:nvPr/>
        </p:nvSpPr>
        <p:spPr bwMode="auto">
          <a:xfrm>
            <a:off x="4088315" y="5178280"/>
            <a:ext cx="11807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Investimento em Fundos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5483282" y="5099756"/>
            <a:ext cx="1561368" cy="57554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1" hangingPunct="1"/>
            <a:r>
              <a:rPr lang="pt-BR" altLang="pt-B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ahoma" pitchFamily="34" charset="0"/>
              </a:rPr>
              <a:t>Investimento Direto (Via FIP Inova Empresa)</a:t>
            </a:r>
            <a:endParaRPr lang="pt-BR" altLang="pt-BR" sz="1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Tahoma" pitchFamily="34" charset="0"/>
            </a:endParaRPr>
          </a:p>
        </p:txBody>
      </p:sp>
      <p:sp>
        <p:nvSpPr>
          <p:cNvPr id="19" name="Seta em curva para cima 25"/>
          <p:cNvSpPr/>
          <p:nvPr/>
        </p:nvSpPr>
        <p:spPr>
          <a:xfrm rot="2915111">
            <a:off x="580300" y="5920283"/>
            <a:ext cx="348485" cy="327116"/>
          </a:xfrm>
          <a:prstGeom prst="curvedUpArrow">
            <a:avLst>
              <a:gd name="adj1" fmla="val 25000"/>
              <a:gd name="adj2" fmla="val 50000"/>
              <a:gd name="adj3" fmla="val 23676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Rectangle 3"/>
          <p:cNvSpPr/>
          <p:nvPr/>
        </p:nvSpPr>
        <p:spPr>
          <a:xfrm>
            <a:off x="759018" y="5841247"/>
            <a:ext cx="14437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00" b="1" dirty="0">
                <a:solidFill>
                  <a:srgbClr val="FF0000"/>
                </a:solidFill>
              </a:rPr>
              <a:t>FNDCT e demais Fundos Federais, como FUNTTEL</a:t>
            </a:r>
          </a:p>
        </p:txBody>
      </p:sp>
      <p:sp>
        <p:nvSpPr>
          <p:cNvPr id="21" name="Seta em curva para cima 25"/>
          <p:cNvSpPr/>
          <p:nvPr/>
        </p:nvSpPr>
        <p:spPr>
          <a:xfrm rot="2915111">
            <a:off x="2190796" y="5924400"/>
            <a:ext cx="348485" cy="327116"/>
          </a:xfrm>
          <a:prstGeom prst="curvedUpArrow">
            <a:avLst>
              <a:gd name="adj1" fmla="val 25000"/>
              <a:gd name="adj2" fmla="val 50000"/>
              <a:gd name="adj3" fmla="val 23676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Rectangle 3"/>
          <p:cNvSpPr/>
          <p:nvPr/>
        </p:nvSpPr>
        <p:spPr>
          <a:xfrm>
            <a:off x="2369514" y="5845364"/>
            <a:ext cx="13412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00" b="1" dirty="0">
                <a:solidFill>
                  <a:srgbClr val="FF0000"/>
                </a:solidFill>
              </a:rPr>
              <a:t>Recursos FNDCT</a:t>
            </a:r>
          </a:p>
        </p:txBody>
      </p:sp>
      <p:sp>
        <p:nvSpPr>
          <p:cNvPr id="24" name="Seta em curva para cima 25"/>
          <p:cNvSpPr/>
          <p:nvPr/>
        </p:nvSpPr>
        <p:spPr>
          <a:xfrm rot="2915111">
            <a:off x="6996172" y="5928517"/>
            <a:ext cx="348485" cy="327116"/>
          </a:xfrm>
          <a:prstGeom prst="curvedUpArrow">
            <a:avLst>
              <a:gd name="adj1" fmla="val 25000"/>
              <a:gd name="adj2" fmla="val 50000"/>
              <a:gd name="adj3" fmla="val 23676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Rectangle 3"/>
          <p:cNvSpPr/>
          <p:nvPr/>
        </p:nvSpPr>
        <p:spPr>
          <a:xfrm>
            <a:off x="7303635" y="5849481"/>
            <a:ext cx="13024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00" b="1" dirty="0">
                <a:solidFill>
                  <a:srgbClr val="FF0000"/>
                </a:solidFill>
              </a:rPr>
              <a:t>FNDCT, Recursos Próprios, </a:t>
            </a:r>
            <a:r>
              <a:rPr lang="pt-BR" sz="1000" b="1" dirty="0" err="1">
                <a:solidFill>
                  <a:srgbClr val="FF0000"/>
                </a:solidFill>
              </a:rPr>
              <a:t>Funttel</a:t>
            </a:r>
            <a:r>
              <a:rPr lang="pt-BR" sz="1000" b="1" dirty="0">
                <a:solidFill>
                  <a:srgbClr val="FF0000"/>
                </a:solidFill>
              </a:rPr>
              <a:t> e PSI</a:t>
            </a:r>
          </a:p>
        </p:txBody>
      </p:sp>
      <p:sp>
        <p:nvSpPr>
          <p:cNvPr id="26" name="Seta em curva para cima 25"/>
          <p:cNvSpPr/>
          <p:nvPr/>
        </p:nvSpPr>
        <p:spPr>
          <a:xfrm rot="2915111">
            <a:off x="3792871" y="5920277"/>
            <a:ext cx="348485" cy="327116"/>
          </a:xfrm>
          <a:prstGeom prst="curvedUpArrow">
            <a:avLst>
              <a:gd name="adj1" fmla="val 25000"/>
              <a:gd name="adj2" fmla="val 50000"/>
              <a:gd name="adj3" fmla="val 23676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Rectangle 3"/>
          <p:cNvSpPr/>
          <p:nvPr/>
        </p:nvSpPr>
        <p:spPr>
          <a:xfrm>
            <a:off x="3971589" y="5841241"/>
            <a:ext cx="13412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00" b="1" dirty="0">
                <a:solidFill>
                  <a:srgbClr val="FF0000"/>
                </a:solidFill>
              </a:rPr>
              <a:t>Recursos FNDCT</a:t>
            </a:r>
          </a:p>
        </p:txBody>
      </p:sp>
      <p:sp>
        <p:nvSpPr>
          <p:cNvPr id="28" name="Seta em curva para cima 25"/>
          <p:cNvSpPr/>
          <p:nvPr/>
        </p:nvSpPr>
        <p:spPr>
          <a:xfrm rot="2915111">
            <a:off x="5465157" y="5924394"/>
            <a:ext cx="348485" cy="327116"/>
          </a:xfrm>
          <a:prstGeom prst="curvedUpArrow">
            <a:avLst>
              <a:gd name="adj1" fmla="val 25000"/>
              <a:gd name="adj2" fmla="val 50000"/>
              <a:gd name="adj3" fmla="val 23676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9" name="Rectangle 3"/>
          <p:cNvSpPr/>
          <p:nvPr/>
        </p:nvSpPr>
        <p:spPr>
          <a:xfrm>
            <a:off x="5643875" y="5845358"/>
            <a:ext cx="13412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00" b="1" dirty="0">
                <a:solidFill>
                  <a:srgbClr val="FF0000"/>
                </a:solidFill>
              </a:rPr>
              <a:t>Recursos Próprios e FUNTTEL</a:t>
            </a:r>
          </a:p>
        </p:txBody>
      </p:sp>
    </p:spTree>
    <p:extLst>
      <p:ext uri="{BB962C8B-B14F-4D97-AF65-F5344CB8AC3E}">
        <p14:creationId xmlns:p14="http://schemas.microsoft.com/office/powerpoint/2010/main" val="198451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1349375">
              <a:lnSpc>
                <a:spcPct val="115000"/>
              </a:lnSpc>
              <a:spcAft>
                <a:spcPts val="0"/>
              </a:spcAft>
            </a:pPr>
            <a:r>
              <a:rPr lang="pt-BR" sz="2500" b="1" dirty="0" smtClean="0">
                <a:solidFill>
                  <a:schemeClr val="accent6"/>
                </a:solidFill>
                <a:ea typeface="Calibri"/>
                <a:cs typeface="Times New Roman"/>
              </a:rPr>
              <a:t>Programas de Ações em Agronegócios</a:t>
            </a:r>
            <a:endParaRPr lang="pt-BR" sz="2500" dirty="0">
              <a:solidFill>
                <a:schemeClr val="accent6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10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Resultado de imag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r="9122"/>
          <a:stretch/>
        </p:blipFill>
        <p:spPr bwMode="auto">
          <a:xfrm>
            <a:off x="0" y="0"/>
            <a:ext cx="9144000" cy="602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0" y="5007430"/>
            <a:ext cx="9144000" cy="1016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923925" y="5377904"/>
            <a:ext cx="735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Ações Gerais</a:t>
            </a:r>
          </a:p>
        </p:txBody>
      </p:sp>
    </p:spTree>
    <p:extLst>
      <p:ext uri="{BB962C8B-B14F-4D97-AF65-F5344CB8AC3E}">
        <p14:creationId xmlns:p14="http://schemas.microsoft.com/office/powerpoint/2010/main" val="183715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-4" y="9144"/>
            <a:ext cx="9144000" cy="8043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-4" y="6180083"/>
            <a:ext cx="9144000" cy="677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050" name="Picture 2" descr="Resultado de imagem para boi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6" b="9972"/>
          <a:stretch/>
        </p:blipFill>
        <p:spPr bwMode="auto">
          <a:xfrm>
            <a:off x="1365714" y="5547280"/>
            <a:ext cx="216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85516"/>
            <a:ext cx="8229600" cy="709714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latin typeface="Tahoma" pitchFamily="34" charset="0"/>
                <a:cs typeface="Tahoma" pitchFamily="34" charset="0"/>
              </a:rPr>
              <a:t>Agropecuária</a:t>
            </a:r>
            <a:endParaRPr lang="pt-BR" sz="2800" b="1" dirty="0"/>
          </a:p>
        </p:txBody>
      </p:sp>
      <p:sp>
        <p:nvSpPr>
          <p:cNvPr id="3" name="Retângulo 2"/>
          <p:cNvSpPr/>
          <p:nvPr/>
        </p:nvSpPr>
        <p:spPr>
          <a:xfrm>
            <a:off x="475312" y="4661334"/>
            <a:ext cx="8139996" cy="546475"/>
          </a:xfrm>
          <a:prstGeom prst="rect">
            <a:avLst/>
          </a:prstGeom>
          <a:gradFill>
            <a:gsLst>
              <a:gs pos="492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/>
          </a:p>
        </p:txBody>
      </p:sp>
      <p:pic>
        <p:nvPicPr>
          <p:cNvPr id="5" name="Picture 6" descr="Resultado de imagem para agricultura brasilei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30393"/>
            <a:ext cx="4592618" cy="305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5051884" y="987518"/>
            <a:ext cx="3800016" cy="1477328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Finep tem financiado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 </a:t>
            </a:r>
            <a:r>
              <a:rPr lang="pt-B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a agropecuária brasileira ao longo do últimos 50 anos.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Apoiou a estruturação do Sistema de Pós-graduação, Pesquisa  e Certificação de Qualidade em Agropecuária no País.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ahoma"/>
            </a:endParaRPr>
          </a:p>
        </p:txBody>
      </p:sp>
      <p:pic>
        <p:nvPicPr>
          <p:cNvPr id="7" name="Picture 4" descr="Resultado de imagem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215" y="5546941"/>
            <a:ext cx="216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sultado de imagem para plantação café brasil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9" b="8742"/>
          <a:stretch/>
        </p:blipFill>
        <p:spPr bwMode="auto">
          <a:xfrm>
            <a:off x="3491976" y="5547279"/>
            <a:ext cx="216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Resultado de imagem para plantação soja brasil"/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" r="43750"/>
          <a:stretch/>
        </p:blipFill>
        <p:spPr bwMode="auto">
          <a:xfrm>
            <a:off x="5394247" y="5546576"/>
            <a:ext cx="216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Resultado de imagem para plantação algodão brasil"/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13"/>
          <a:stretch/>
        </p:blipFill>
        <p:spPr bwMode="auto">
          <a:xfrm>
            <a:off x="7334506" y="5537755"/>
            <a:ext cx="2160000" cy="10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5051884" y="2688310"/>
            <a:ext cx="3800016" cy="1877437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Este suporte ajudou o Brasil a se tornar um dos líderes globais no setor: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Maior produtor: café, açúcar, suco de laranja e cana-de-açúcar;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2º </a:t>
            </a:r>
            <a:r>
              <a:rPr lang="pt-B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maior produtor: soja, tabaco,  carne bovina e de aves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87310" y="4655562"/>
            <a:ext cx="794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pt-B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Projeção do Ministério da Agricultura: até 2030 Brasil irá produzir um terço do produtos agrícolas do mundo</a:t>
            </a: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238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inep">
      <a:dk1>
        <a:sysClr val="windowText" lastClr="000000"/>
      </a:dk1>
      <a:lt1>
        <a:sysClr val="window" lastClr="FFFFFF"/>
      </a:lt1>
      <a:dk2>
        <a:srgbClr val="005051"/>
      </a:dk2>
      <a:lt2>
        <a:srgbClr val="8A8C8E"/>
      </a:lt2>
      <a:accent1>
        <a:srgbClr val="DD4F05"/>
      </a:accent1>
      <a:accent2>
        <a:srgbClr val="0098BA"/>
      </a:accent2>
      <a:accent3>
        <a:srgbClr val="6950A1"/>
      </a:accent3>
      <a:accent4>
        <a:srgbClr val="FFBF00"/>
      </a:accent4>
      <a:accent5>
        <a:srgbClr val="78E03D"/>
      </a:accent5>
      <a:accent6>
        <a:srgbClr val="005051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Autofit/>
      </a:bodyPr>
      <a:lstStyle>
        <a:defPPr algn="ctr">
          <a:defRPr sz="2800" b="1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5622</TotalTime>
  <Words>2279</Words>
  <Application>Microsoft Office PowerPoint</Application>
  <PresentationFormat>Apresentação na tela (4:3)</PresentationFormat>
  <Paragraphs>303</Paragraphs>
  <Slides>29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8" baseType="lpstr">
      <vt:lpstr>MS PGothic</vt:lpstr>
      <vt:lpstr>Arial</vt:lpstr>
      <vt:lpstr>Calibri</vt:lpstr>
      <vt:lpstr>Helvetica</vt:lpstr>
      <vt:lpstr>Segoe UI</vt:lpstr>
      <vt:lpstr>Tahoma</vt:lpstr>
      <vt:lpstr>Times New Roman</vt:lpstr>
      <vt:lpstr>Wingdings</vt:lpstr>
      <vt:lpstr>Office Theme</vt:lpstr>
      <vt:lpstr>Apresentação do PowerPoint</vt:lpstr>
      <vt:lpstr>Finep – Financiadora de Estudos e Projetos</vt:lpstr>
      <vt:lpstr>Estudos demonstram o alto impacto dos investimentos em C,T&amp;I</vt:lpstr>
      <vt:lpstr>Ciência e Inovação – fatores para elevação da produtividade do Agronegócio Brasileiro</vt:lpstr>
      <vt:lpstr>FINEP Atuação orientada - ENCTI e Políticas de Estado</vt:lpstr>
      <vt:lpstr>FINEP - Instrumentos de Apoio à Pesquisa e Inovação</vt:lpstr>
      <vt:lpstr>Programas de Ações em Agronegócios</vt:lpstr>
      <vt:lpstr>Apresentação do PowerPoint</vt:lpstr>
      <vt:lpstr>Agropecuária</vt:lpstr>
      <vt:lpstr>Finep – Atuação Agronegócios</vt:lpstr>
      <vt:lpstr>Apresentação do PowerPoint</vt:lpstr>
      <vt:lpstr>Edital Inova Agro</vt:lpstr>
      <vt:lpstr>Edital Inova Agro: Resultados</vt:lpstr>
      <vt:lpstr>Apresentação do PowerPoint</vt:lpstr>
      <vt:lpstr>Apresentação do PowerPoint</vt:lpstr>
      <vt:lpstr>Apresentação do PowerPoint</vt:lpstr>
      <vt:lpstr>Apresentação do PowerPoint</vt:lpstr>
      <vt:lpstr>Agronegócio e Alimentos</vt:lpstr>
      <vt:lpstr>Agronegócio e Alimentos</vt:lpstr>
      <vt:lpstr>Apresentação do PowerPoint</vt:lpstr>
      <vt:lpstr>Apresentação do PowerPoint</vt:lpstr>
      <vt:lpstr>Apresentação do PowerPoint</vt:lpstr>
      <vt:lpstr>Desafios Tecnológicos – Principais Características</vt:lpstr>
      <vt:lpstr>Apresentação do PowerPoint</vt:lpstr>
      <vt:lpstr>Novos Programas e Editais em Andamento</vt:lpstr>
      <vt:lpstr>Apresentação do PowerPoint</vt:lpstr>
      <vt:lpstr>Finep Conecta </vt:lpstr>
      <vt:lpstr>FINEP - Principais Desafios</vt:lpstr>
      <vt:lpstr>Apresentação do PowerPoint</vt:lpstr>
    </vt:vector>
  </TitlesOfParts>
  <Company>Ana Couto Branding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Camila Moletta</dc:creator>
  <cp:lastModifiedBy>Leomar Diniz</cp:lastModifiedBy>
  <cp:revision>395</cp:revision>
  <cp:lastPrinted>2017-11-28T11:34:26Z</cp:lastPrinted>
  <dcterms:created xsi:type="dcterms:W3CDTF">2013-11-12T13:20:39Z</dcterms:created>
  <dcterms:modified xsi:type="dcterms:W3CDTF">2017-11-28T11:58:09Z</dcterms:modified>
</cp:coreProperties>
</file>