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0" r:id="rId2"/>
    <p:sldId id="259" r:id="rId3"/>
    <p:sldId id="258" r:id="rId4"/>
    <p:sldId id="261" r:id="rId5"/>
    <p:sldId id="257" r:id="rId6"/>
    <p:sldId id="260" r:id="rId7"/>
    <p:sldId id="266" r:id="rId8"/>
    <p:sldId id="264" r:id="rId9"/>
    <p:sldId id="262" r:id="rId10"/>
    <p:sldId id="770" r:id="rId11"/>
    <p:sldId id="436" r:id="rId12"/>
    <p:sldId id="495" r:id="rId13"/>
    <p:sldId id="771" r:id="rId14"/>
    <p:sldId id="773" r:id="rId15"/>
    <p:sldId id="775" r:id="rId16"/>
    <p:sldId id="777" r:id="rId17"/>
    <p:sldId id="776" r:id="rId18"/>
    <p:sldId id="778" r:id="rId19"/>
    <p:sldId id="779" r:id="rId20"/>
    <p:sldId id="780" r:id="rId21"/>
    <p:sldId id="43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5E13E-F926-4524-BC7E-0BFD37F8351E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DBB29-3180-493D-A9C7-6EC52E12FB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6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</a:t>
            </a:r>
            <a:r>
              <a:rPr lang="pt-BR" baseline="0" dirty="0"/>
              <a:t> fala, abordar a diferença do </a:t>
            </a:r>
            <a:r>
              <a:rPr lang="pt-BR" baseline="0" dirty="0" err="1"/>
              <a:t>sebrae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F29C-29C3-40F4-986D-061EBFCC01D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32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0D732E-8C52-473D-AC85-81EFB4903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1353BE-B9ED-4071-9B45-B36B6634C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8255816-A7B0-4641-926D-756F8B6C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22B8-2B4A-482E-82AB-E315B61B1AF2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500B259-DFD5-4392-A37C-9A78182C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61A0B69-153A-4CCE-B49F-651829FA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4594-9F03-45F3-A253-981034712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4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9C0F07-E10B-4679-AAA5-79F6DB19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CEFD233-9AD3-473C-94FC-E342A1EEF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739C833-ABF3-486B-85F2-CD397968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22B8-2B4A-482E-82AB-E315B61B1AF2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6223F7D-A481-4111-8F1D-443E23E9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3D731F1-E88D-4625-88A1-CBB57DFD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4594-9F03-45F3-A253-981034712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83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6007A7C-D1FA-4D8F-BE3D-9EA545325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57B3868C-5CA4-433B-BAE2-1AA84EE0C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DEBE435-4D1A-4660-BD60-203DEF43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22B8-2B4A-482E-82AB-E315B61B1AF2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73E4694-7671-4539-8A87-AB309FFB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E29DF21-E9D2-4402-8A1F-548F360C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4594-9F03-45F3-A253-981034712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29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08E3EF-972B-4AD9-9DD5-906AEBAD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0788B7-2D29-405C-8934-72C1F786C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A173234-71F7-4BF3-A3D7-53AA57933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22B8-2B4A-482E-82AB-E315B61B1AF2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DA38707-746D-494D-A7AF-0179161D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0C1FC16-54D7-4860-B516-C29C46F3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4594-9F03-45F3-A253-981034712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87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570000-5F93-47AA-B3CA-0396A3FA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A932DBE-E5ED-4BB7-9EB8-363A91505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B3D11CC-7AE9-4CAE-A3C6-970BD090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22B8-2B4A-482E-82AB-E315B61B1AF2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603A08A-8AC1-4DB5-A4A7-6EBB77B8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D5D2D4C-0D31-4540-A4CC-CECDD877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4594-9F03-45F3-A253-981034712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26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C0EAD9-CB17-4341-BD37-ADF69523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CFFA333-90AB-4992-B429-D3BC9EF3A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AE04457-5E71-441B-8358-4F267972E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DCA4B98-7045-484F-B4D0-21EEC865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22B8-2B4A-482E-82AB-E315B61B1AF2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725715A-3006-4B6E-93EF-854CB922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E4C5AC7-724D-4F37-8F27-C2D3442E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4594-9F03-45F3-A253-981034712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24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28C34A-BAFB-4961-A2F6-46865666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281727F-3703-4741-A3A2-E32D7F28A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82C789F-7EBB-481A-A97A-11DAE20A0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71EA1FFB-1E78-46CB-866F-930294FDA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AD639F91-EAE1-44E0-8F7F-25B05DEE0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B3C967F-1AF7-46F8-8E6C-CB09CAC4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22B8-2B4A-482E-82AB-E315B61B1AF2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E2FD649B-46C5-4407-8EEE-F8902D37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BCBB9EF4-F60C-4071-9B13-E639C4FA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4594-9F03-45F3-A253-981034712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20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DA6B2F-A8B3-4C6B-AA6D-35E62C93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52CA018-886A-44E5-8795-243EB034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22B8-2B4A-482E-82AB-E315B61B1AF2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6ACC30B-E99D-449F-A950-F1710A68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A106BFD-3422-4349-A40D-E0C1E968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4594-9F03-45F3-A253-981034712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46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D4660F61-5A5E-45EC-9B69-EF24311B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22B8-2B4A-482E-82AB-E315B61B1AF2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8641890-4BE9-4B58-8AFF-923E0ABD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C0BA435-C80E-4F70-8E7A-64480CB4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4594-9F03-45F3-A253-981034712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90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FE0F61-54D3-491F-BECA-4D2F45B3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B964AC6-1293-465D-A95F-A68840281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E8952BB-43D3-4536-91D0-671828BDB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026C277-68FB-4139-89A3-68522E77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22B8-2B4A-482E-82AB-E315B61B1AF2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AF64A51-8F97-4109-84B7-43B2C5D4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8008C6D-08EC-4718-942E-23790AFA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4594-9F03-45F3-A253-981034712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69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15D94E-36AF-4A0C-B2CD-AF2A451A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F4C207B-0A34-48BB-BBE9-FCAA8365F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500D522-BBE8-4F93-A1DB-337B478AC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FE78394-38A2-4EDE-A435-ABAD1C1E7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22B8-2B4A-482E-82AB-E315B61B1AF2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BF5AA41-6B33-4B0D-894C-874C7910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7AA589F-5598-4DEA-A874-43CCA890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4594-9F03-45F3-A253-981034712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99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6914A6C-6F51-4C62-82B5-5E23A7FC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990D39E-476C-4B50-A290-B3F98FB2C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EE5EB7B-E076-4C1F-A4B5-5D6AE7A3B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22B8-2B4A-482E-82AB-E315B61B1AF2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ABD9C17-D156-44B3-A41C-54324F1D3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77D218B-F4C5-41C6-92BD-42C6A20B2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4594-9F03-45F3-A253-9810347128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49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2.png"/><Relationship Id="rId12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20.gif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5.jpeg"/><Relationship Id="rId4" Type="http://schemas.openxmlformats.org/officeDocument/2006/relationships/image" Target="../media/image22.jpeg"/><Relationship Id="rId9" Type="http://schemas.openxmlformats.org/officeDocument/2006/relationships/image" Target="../media/image34.jpe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mailto:Celio.cabral@sebrae.com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CBD82DC-73A1-441D-8606-EDC52D40C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9259" r="1792" b="976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00E1D8CE-326F-427C-B86F-3C71E6FB31F2}"/>
              </a:ext>
            </a:extLst>
          </p:cNvPr>
          <p:cNvSpPr/>
          <p:nvPr/>
        </p:nvSpPr>
        <p:spPr>
          <a:xfrm>
            <a:off x="5903980" y="4319451"/>
            <a:ext cx="6336704" cy="225453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prstClr val="white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8443098-E459-4852-8D41-E15ECDB9C250}"/>
              </a:ext>
            </a:extLst>
          </p:cNvPr>
          <p:cNvSpPr txBox="1"/>
          <p:nvPr/>
        </p:nvSpPr>
        <p:spPr>
          <a:xfrm>
            <a:off x="6008914" y="4396463"/>
            <a:ext cx="6624736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33"/>
              </a:lnSpc>
            </a:pPr>
            <a:r>
              <a:rPr lang="pt-BR" sz="3200" spc="-200" dirty="0">
                <a:solidFill>
                  <a:srgbClr val="4F81BD">
                    <a:lumMod val="50000"/>
                  </a:srgbClr>
                </a:solidFill>
                <a:latin typeface="Franklin Gothic Medium" pitchFamily="34" charset="0"/>
                <a:cs typeface="Aharoni" pitchFamily="2" charset="-79"/>
              </a:rPr>
              <a:t>Audiência Pública</a:t>
            </a:r>
            <a:endParaRPr lang="pt-BR" dirty="0"/>
          </a:p>
          <a:p>
            <a:r>
              <a:rPr lang="pt-BR" sz="2400" spc="-200" dirty="0">
                <a:solidFill>
                  <a:srgbClr val="4F81BD">
                    <a:lumMod val="50000"/>
                  </a:srgbClr>
                </a:solidFill>
                <a:latin typeface="Franklin Gothic Medium" pitchFamily="34" charset="0"/>
                <a:cs typeface="Aharoni" pitchFamily="2" charset="-79"/>
              </a:rPr>
              <a:t>Mecanismos legislativos que possam desburocratizar o empreendedorismo e incentivar a inovação.</a:t>
            </a:r>
          </a:p>
          <a:p>
            <a:endParaRPr lang="pt-BR" sz="2000" spc="-200" dirty="0">
              <a:solidFill>
                <a:srgbClr val="4F81BD">
                  <a:lumMod val="50000"/>
                </a:srgbClr>
              </a:solidFill>
              <a:latin typeface="Franklin Gothic Medium" pitchFamily="34" charset="0"/>
              <a:cs typeface="Aharoni" pitchFamily="2" charset="-79"/>
            </a:endParaRPr>
          </a:p>
          <a:p>
            <a:r>
              <a:rPr lang="pt-BR" sz="2000" spc="-200" dirty="0">
                <a:solidFill>
                  <a:srgbClr val="4F81BD">
                    <a:lumMod val="50000"/>
                  </a:srgbClr>
                </a:solidFill>
                <a:latin typeface="Franklin Gothic Medium" pitchFamily="34" charset="0"/>
                <a:cs typeface="Aharoni" pitchFamily="2" charset="-79"/>
              </a:rPr>
              <a:t>Célio Cabral – Gerente de Inovação</a:t>
            </a:r>
          </a:p>
          <a:p>
            <a:r>
              <a:rPr lang="pt-BR" sz="2000" spc="-200" dirty="0">
                <a:solidFill>
                  <a:srgbClr val="4F81BD">
                    <a:lumMod val="50000"/>
                  </a:srgbClr>
                </a:solidFill>
                <a:latin typeface="Franklin Gothic Medium" pitchFamily="34" charset="0"/>
                <a:cs typeface="Aharoni" pitchFamily="2" charset="-79"/>
              </a:rPr>
              <a:t>SEBRAE NACIONAL 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0FAFF6BF-A072-498A-A72E-9DF5FAE0B300}"/>
              </a:ext>
            </a:extLst>
          </p:cNvPr>
          <p:cNvCxnSpPr/>
          <p:nvPr/>
        </p:nvCxnSpPr>
        <p:spPr>
          <a:xfrm flipH="1">
            <a:off x="5903981" y="4389107"/>
            <a:ext cx="4" cy="203319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3F4FB7C-C094-4163-BFB9-741588548DBE}"/>
              </a:ext>
            </a:extLst>
          </p:cNvPr>
          <p:cNvSpPr txBox="1"/>
          <p:nvPr/>
        </p:nvSpPr>
        <p:spPr>
          <a:xfrm>
            <a:off x="187234" y="6306548"/>
            <a:ext cx="3357155" cy="4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33"/>
              </a:lnSpc>
            </a:pPr>
            <a:r>
              <a:rPr lang="pt-BR" sz="2000" spc="-200" dirty="0">
                <a:solidFill>
                  <a:schemeClr val="bg1"/>
                </a:solidFill>
                <a:latin typeface="Franklin Gothic Medium" pitchFamily="34" charset="0"/>
                <a:cs typeface="Aharoni" pitchFamily="2" charset="-79"/>
              </a:rPr>
              <a:t>Brasília, 24/04/19 - Senado Federal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B0D7E17E-6AE5-476B-B27D-FAA1D3545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" y="255796"/>
            <a:ext cx="1248139" cy="6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1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857A204-3C48-4198-81F3-97AC4FEF0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2C1858AB-42DA-4722-81D6-864CB505439B}"/>
              </a:ext>
            </a:extLst>
          </p:cNvPr>
          <p:cNvSpPr txBox="1">
            <a:spLocks/>
          </p:cNvSpPr>
          <p:nvPr/>
        </p:nvSpPr>
        <p:spPr>
          <a:xfrm>
            <a:off x="5763238" y="0"/>
            <a:ext cx="6895750" cy="14819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t-BR" sz="8000" b="1" dirty="0">
                <a:solidFill>
                  <a:srgbClr val="FF9C2B"/>
                </a:solidFill>
              </a:rPr>
              <a:t>DESAFIO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4800" b="1" dirty="0">
                <a:solidFill>
                  <a:srgbClr val="FF9C2B"/>
                </a:solidFill>
              </a:rPr>
              <a:t>Para melhoria do Ambiente de Negócios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84102F0-8113-4292-AACD-50BEC9DC7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" y="255796"/>
            <a:ext cx="1248139" cy="6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3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"/>
            <a:ext cx="12192000" cy="6851703"/>
          </a:xfrm>
          <a:prstGeom prst="rect">
            <a:avLst/>
          </a:prstGeom>
        </p:spPr>
      </p:pic>
      <p:cxnSp>
        <p:nvCxnSpPr>
          <p:cNvPr id="1036" name="Conector reto 1035"/>
          <p:cNvCxnSpPr/>
          <p:nvPr/>
        </p:nvCxnSpPr>
        <p:spPr>
          <a:xfrm flipH="1" flipV="1">
            <a:off x="4074795" y="2575736"/>
            <a:ext cx="2021207" cy="1516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9" name="Conector reto 1038"/>
          <p:cNvCxnSpPr>
            <a:stCxn id="110" idx="0"/>
          </p:cNvCxnSpPr>
          <p:nvPr/>
        </p:nvCxnSpPr>
        <p:spPr>
          <a:xfrm flipV="1">
            <a:off x="3553521" y="1182459"/>
            <a:ext cx="393479" cy="580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1" name="Conector reto 1040"/>
          <p:cNvCxnSpPr>
            <a:stCxn id="110" idx="3"/>
            <a:endCxn id="130" idx="0"/>
          </p:cNvCxnSpPr>
          <p:nvPr/>
        </p:nvCxnSpPr>
        <p:spPr>
          <a:xfrm flipH="1">
            <a:off x="2654154" y="2732282"/>
            <a:ext cx="497949" cy="2450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6" name="Conector reto 1045"/>
          <p:cNvCxnSpPr>
            <a:endCxn id="107" idx="2"/>
          </p:cNvCxnSpPr>
          <p:nvPr/>
        </p:nvCxnSpPr>
        <p:spPr>
          <a:xfrm flipV="1">
            <a:off x="4074795" y="1825484"/>
            <a:ext cx="2682767" cy="34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9" name="Conector reto 1048"/>
          <p:cNvCxnSpPr>
            <a:endCxn id="116" idx="5"/>
          </p:cNvCxnSpPr>
          <p:nvPr/>
        </p:nvCxnSpPr>
        <p:spPr>
          <a:xfrm flipH="1" flipV="1">
            <a:off x="4508818" y="3981417"/>
            <a:ext cx="1267868" cy="32498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>
            <a:stCxn id="116" idx="0"/>
            <a:endCxn id="57" idx="4"/>
          </p:cNvCxnSpPr>
          <p:nvPr/>
        </p:nvCxnSpPr>
        <p:spPr>
          <a:xfrm flipV="1">
            <a:off x="4107401" y="1237451"/>
            <a:ext cx="60673" cy="177485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 flipH="1">
            <a:off x="1239728" y="958537"/>
            <a:ext cx="6587785" cy="125863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endCxn id="86" idx="3"/>
          </p:cNvCxnSpPr>
          <p:nvPr/>
        </p:nvCxnSpPr>
        <p:spPr>
          <a:xfrm flipV="1">
            <a:off x="6407228" y="2307637"/>
            <a:ext cx="3354651" cy="197747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>
            <a:stCxn id="116" idx="7"/>
          </p:cNvCxnSpPr>
          <p:nvPr/>
        </p:nvCxnSpPr>
        <p:spPr>
          <a:xfrm flipV="1">
            <a:off x="4508818" y="1712691"/>
            <a:ext cx="5122879" cy="146589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>
            <a:endCxn id="86" idx="2"/>
          </p:cNvCxnSpPr>
          <p:nvPr/>
        </p:nvCxnSpPr>
        <p:spPr>
          <a:xfrm flipV="1">
            <a:off x="3157492" y="1906219"/>
            <a:ext cx="6438115" cy="187226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>
            <a:endCxn id="225" idx="2"/>
          </p:cNvCxnSpPr>
          <p:nvPr/>
        </p:nvCxnSpPr>
        <p:spPr>
          <a:xfrm>
            <a:off x="4114360" y="670469"/>
            <a:ext cx="6883547" cy="126088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>
            <a:stCxn id="93" idx="0"/>
            <a:endCxn id="86" idx="5"/>
          </p:cNvCxnSpPr>
          <p:nvPr/>
        </p:nvCxnSpPr>
        <p:spPr>
          <a:xfrm flipH="1" flipV="1">
            <a:off x="10564714" y="2307637"/>
            <a:ext cx="361325" cy="28928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H="1" flipV="1">
            <a:off x="4419933" y="1164636"/>
            <a:ext cx="1458355" cy="300768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>
            <a:endCxn id="57" idx="3"/>
          </p:cNvCxnSpPr>
          <p:nvPr/>
        </p:nvCxnSpPr>
        <p:spPr>
          <a:xfrm flipV="1">
            <a:off x="1464853" y="1071179"/>
            <a:ext cx="2301803" cy="82451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>
            <a:endCxn id="71" idx="4"/>
          </p:cNvCxnSpPr>
          <p:nvPr/>
        </p:nvCxnSpPr>
        <p:spPr>
          <a:xfrm flipV="1">
            <a:off x="6215870" y="1213963"/>
            <a:ext cx="212684" cy="295835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>
            <a:endCxn id="71" idx="2"/>
          </p:cNvCxnSpPr>
          <p:nvPr/>
        </p:nvCxnSpPr>
        <p:spPr>
          <a:xfrm flipV="1">
            <a:off x="4109010" y="646273"/>
            <a:ext cx="1751855" cy="19850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/>
          <p:cNvCxnSpPr>
            <a:endCxn id="71" idx="3"/>
          </p:cNvCxnSpPr>
          <p:nvPr/>
        </p:nvCxnSpPr>
        <p:spPr>
          <a:xfrm flipV="1">
            <a:off x="2350184" y="1047691"/>
            <a:ext cx="3676952" cy="107066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/>
          <p:cNvCxnSpPr>
            <a:stCxn id="10" idx="6"/>
            <a:endCxn id="71" idx="1"/>
          </p:cNvCxnSpPr>
          <p:nvPr/>
        </p:nvCxnSpPr>
        <p:spPr>
          <a:xfrm flipV="1">
            <a:off x="2239840" y="244857"/>
            <a:ext cx="3787297" cy="45101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/>
          <p:cNvCxnSpPr>
            <a:stCxn id="71" idx="5"/>
          </p:cNvCxnSpPr>
          <p:nvPr/>
        </p:nvCxnSpPr>
        <p:spPr>
          <a:xfrm>
            <a:off x="6829971" y="1047691"/>
            <a:ext cx="1846900" cy="157253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/>
          <p:cNvCxnSpPr>
            <a:stCxn id="71" idx="3"/>
          </p:cNvCxnSpPr>
          <p:nvPr/>
        </p:nvCxnSpPr>
        <p:spPr>
          <a:xfrm flipH="1">
            <a:off x="1199672" y="1047691"/>
            <a:ext cx="4827464" cy="203526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/>
          <p:cNvCxnSpPr>
            <a:stCxn id="71" idx="4"/>
            <a:endCxn id="93" idx="1"/>
          </p:cNvCxnSpPr>
          <p:nvPr/>
        </p:nvCxnSpPr>
        <p:spPr>
          <a:xfrm>
            <a:off x="6428554" y="1213963"/>
            <a:ext cx="4096068" cy="154923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 flipH="1" flipV="1">
            <a:off x="1542731" y="1168701"/>
            <a:ext cx="4335555" cy="313769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/>
          <p:cNvCxnSpPr>
            <a:endCxn id="10" idx="6"/>
          </p:cNvCxnSpPr>
          <p:nvPr/>
        </p:nvCxnSpPr>
        <p:spPr>
          <a:xfrm flipH="1" flipV="1">
            <a:off x="2239839" y="695874"/>
            <a:ext cx="4285996" cy="39000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>
            <a:endCxn id="107" idx="3"/>
          </p:cNvCxnSpPr>
          <p:nvPr/>
        </p:nvCxnSpPr>
        <p:spPr>
          <a:xfrm flipV="1">
            <a:off x="6347995" y="2226901"/>
            <a:ext cx="575839" cy="19454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1104460" y="128184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9" name="Elipse 118"/>
          <p:cNvSpPr/>
          <p:nvPr/>
        </p:nvSpPr>
        <p:spPr>
          <a:xfrm>
            <a:off x="902375" y="2635593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21" name="Picture 26" descr="http://cassiospina.weebly.com/uploads/7/9/5/6/7956863/3332059_or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34611" r="4898" b="33890"/>
          <a:stretch/>
        </p:blipFill>
        <p:spPr bwMode="auto">
          <a:xfrm>
            <a:off x="945891" y="3112454"/>
            <a:ext cx="1034611" cy="209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8" name="Conector reto 137"/>
          <p:cNvCxnSpPr/>
          <p:nvPr/>
        </p:nvCxnSpPr>
        <p:spPr>
          <a:xfrm flipV="1">
            <a:off x="4074795" y="1807943"/>
            <a:ext cx="570511" cy="271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to 145"/>
          <p:cNvCxnSpPr>
            <a:endCxn id="116" idx="1"/>
          </p:cNvCxnSpPr>
          <p:nvPr/>
        </p:nvCxnSpPr>
        <p:spPr>
          <a:xfrm flipV="1">
            <a:off x="3202411" y="3178582"/>
            <a:ext cx="503572" cy="17184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to 163"/>
          <p:cNvCxnSpPr>
            <a:stCxn id="125" idx="5"/>
            <a:endCxn id="93" idx="3"/>
          </p:cNvCxnSpPr>
          <p:nvPr/>
        </p:nvCxnSpPr>
        <p:spPr>
          <a:xfrm>
            <a:off x="1115666" y="2397643"/>
            <a:ext cx="9408956" cy="116838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ipse 92"/>
          <p:cNvSpPr/>
          <p:nvPr/>
        </p:nvSpPr>
        <p:spPr>
          <a:xfrm>
            <a:off x="10358349" y="2596923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95" name="CaixaDeTexto 94"/>
          <p:cNvSpPr txBox="1"/>
          <p:nvPr/>
        </p:nvSpPr>
        <p:spPr>
          <a:xfrm>
            <a:off x="10336999" y="2911967"/>
            <a:ext cx="118814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latin typeface="Arial Black" panose="020B0A04020102020204" pitchFamily="34" charset="0"/>
              </a:rPr>
              <a:t>Parques</a:t>
            </a:r>
          </a:p>
          <a:p>
            <a:pPr algn="ctr"/>
            <a:r>
              <a:rPr lang="pt-BR" sz="1067" b="1" dirty="0">
                <a:latin typeface="Arial Black" panose="020B0A04020102020204" pitchFamily="34" charset="0"/>
              </a:rPr>
              <a:t>Tecnológicos</a:t>
            </a:r>
          </a:p>
        </p:txBody>
      </p:sp>
      <p:cxnSp>
        <p:nvCxnSpPr>
          <p:cNvPr id="168" name="Conector reto 167"/>
          <p:cNvCxnSpPr>
            <a:stCxn id="125" idx="6"/>
            <a:endCxn id="122" idx="1"/>
          </p:cNvCxnSpPr>
          <p:nvPr/>
        </p:nvCxnSpPr>
        <p:spPr>
          <a:xfrm flipV="1">
            <a:off x="1281938" y="1155665"/>
            <a:ext cx="3433468" cy="8405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reto 170"/>
          <p:cNvCxnSpPr>
            <a:stCxn id="125" idx="7"/>
          </p:cNvCxnSpPr>
          <p:nvPr/>
        </p:nvCxnSpPr>
        <p:spPr>
          <a:xfrm flipV="1">
            <a:off x="1115666" y="427648"/>
            <a:ext cx="4835029" cy="11671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onector reto 173"/>
          <p:cNvCxnSpPr>
            <a:stCxn id="83" idx="3"/>
          </p:cNvCxnSpPr>
          <p:nvPr/>
        </p:nvCxnSpPr>
        <p:spPr>
          <a:xfrm flipH="1">
            <a:off x="4533495" y="1101166"/>
            <a:ext cx="3340928" cy="219536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reto 178"/>
          <p:cNvCxnSpPr/>
          <p:nvPr/>
        </p:nvCxnSpPr>
        <p:spPr>
          <a:xfrm flipV="1">
            <a:off x="1239727" y="1637775"/>
            <a:ext cx="8430416" cy="58522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Elipse 121"/>
          <p:cNvSpPr/>
          <p:nvPr/>
        </p:nvSpPr>
        <p:spPr>
          <a:xfrm>
            <a:off x="4549133" y="989392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55" name="Picture 4" descr="Resultado de imagem para cni sesi senai ie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64551" b="39241"/>
          <a:stretch/>
        </p:blipFill>
        <p:spPr bwMode="auto">
          <a:xfrm>
            <a:off x="4794156" y="1267271"/>
            <a:ext cx="662488" cy="610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2" name="Conector reto 181"/>
          <p:cNvCxnSpPr>
            <a:stCxn id="125" idx="6"/>
            <a:endCxn id="91" idx="3"/>
          </p:cNvCxnSpPr>
          <p:nvPr/>
        </p:nvCxnSpPr>
        <p:spPr>
          <a:xfrm>
            <a:off x="1281937" y="1996226"/>
            <a:ext cx="7155208" cy="70869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Elipse 109"/>
          <p:cNvSpPr/>
          <p:nvPr/>
        </p:nvSpPr>
        <p:spPr>
          <a:xfrm>
            <a:off x="2985831" y="1763175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3" name="Elipse 112"/>
          <p:cNvSpPr/>
          <p:nvPr/>
        </p:nvSpPr>
        <p:spPr>
          <a:xfrm>
            <a:off x="1779675" y="1259268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14" name="Picture 4" descr="Resultado de imagem para ab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52" y="1619848"/>
            <a:ext cx="827075" cy="466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6" name="Conector reto 185"/>
          <p:cNvCxnSpPr/>
          <p:nvPr/>
        </p:nvCxnSpPr>
        <p:spPr>
          <a:xfrm>
            <a:off x="1211837" y="2258633"/>
            <a:ext cx="1245051" cy="74950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Elipse 124"/>
          <p:cNvSpPr/>
          <p:nvPr/>
        </p:nvSpPr>
        <p:spPr>
          <a:xfrm>
            <a:off x="146559" y="1428536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6" name="CaixaDeTexto 125"/>
          <p:cNvSpPr txBox="1"/>
          <p:nvPr/>
        </p:nvSpPr>
        <p:spPr>
          <a:xfrm>
            <a:off x="259416" y="1754253"/>
            <a:ext cx="86337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33" b="1" dirty="0" err="1">
                <a:latin typeface="Arial Black" panose="020B0A04020102020204" pitchFamily="34" charset="0"/>
              </a:rPr>
              <a:t>NITs</a:t>
            </a:r>
            <a:endParaRPr lang="pt-BR" sz="2133" b="1" dirty="0">
              <a:latin typeface="Arial Black" panose="020B0A04020102020204" pitchFamily="34" charset="0"/>
            </a:endParaRPr>
          </a:p>
        </p:txBody>
      </p:sp>
      <p:cxnSp>
        <p:nvCxnSpPr>
          <p:cNvPr id="189" name="Conector reto 188"/>
          <p:cNvCxnSpPr>
            <a:endCxn id="71" idx="7"/>
          </p:cNvCxnSpPr>
          <p:nvPr/>
        </p:nvCxnSpPr>
        <p:spPr>
          <a:xfrm flipH="1" flipV="1">
            <a:off x="6829971" y="244856"/>
            <a:ext cx="2331879" cy="2891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to 192"/>
          <p:cNvCxnSpPr>
            <a:stCxn id="127" idx="3"/>
          </p:cNvCxnSpPr>
          <p:nvPr/>
        </p:nvCxnSpPr>
        <p:spPr>
          <a:xfrm flipH="1">
            <a:off x="5669329" y="1089458"/>
            <a:ext cx="3594039" cy="6519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Conector reto 196"/>
          <p:cNvCxnSpPr>
            <a:stCxn id="127" idx="2"/>
            <a:endCxn id="57" idx="0"/>
          </p:cNvCxnSpPr>
          <p:nvPr/>
        </p:nvCxnSpPr>
        <p:spPr>
          <a:xfrm flipH="1" flipV="1">
            <a:off x="4168074" y="102072"/>
            <a:ext cx="4929021" cy="5859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reto 199"/>
          <p:cNvCxnSpPr>
            <a:endCxn id="130" idx="7"/>
          </p:cNvCxnSpPr>
          <p:nvPr/>
        </p:nvCxnSpPr>
        <p:spPr>
          <a:xfrm flipH="1">
            <a:off x="3055571" y="1192984"/>
            <a:ext cx="6386392" cy="195066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to 206"/>
          <p:cNvCxnSpPr>
            <a:stCxn id="127" idx="4"/>
          </p:cNvCxnSpPr>
          <p:nvPr/>
        </p:nvCxnSpPr>
        <p:spPr>
          <a:xfrm flipH="1">
            <a:off x="8215120" y="1255729"/>
            <a:ext cx="1449664" cy="16391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Elipse 82"/>
          <p:cNvSpPr/>
          <p:nvPr/>
        </p:nvSpPr>
        <p:spPr>
          <a:xfrm>
            <a:off x="7708151" y="132059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2" name="CaixaDeTexto 31"/>
          <p:cNvSpPr txBox="1"/>
          <p:nvPr/>
        </p:nvSpPr>
        <p:spPr>
          <a:xfrm>
            <a:off x="7861234" y="486689"/>
            <a:ext cx="808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>
                <a:latin typeface="Arial Black" panose="020B0A04020102020204" pitchFamily="34" charset="0"/>
              </a:rPr>
              <a:t>ICTs</a:t>
            </a:r>
            <a:endParaRPr lang="pt-BR" sz="2000" b="1" dirty="0">
              <a:latin typeface="Arial Black" panose="020B0A04020102020204" pitchFamily="34" charset="0"/>
            </a:endParaRPr>
          </a:p>
        </p:txBody>
      </p:sp>
      <p:sp>
        <p:nvSpPr>
          <p:cNvPr id="127" name="Elipse 126"/>
          <p:cNvSpPr/>
          <p:nvPr/>
        </p:nvSpPr>
        <p:spPr>
          <a:xfrm>
            <a:off x="9097095" y="120351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9" name="Picture 6" descr="Resultado de imagem para forte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677" y="394927"/>
            <a:ext cx="526104" cy="564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/>
          <p:cNvSpPr/>
          <p:nvPr/>
        </p:nvSpPr>
        <p:spPr>
          <a:xfrm>
            <a:off x="3600384" y="102072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70" name="Picture 6" descr="http://www.ufal.edu.br/empreendedorismo/imagens/parceiros/anprotec-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28" y="394927"/>
            <a:ext cx="622597" cy="551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1" name="Conector reto 210"/>
          <p:cNvCxnSpPr>
            <a:stCxn id="71" idx="6"/>
          </p:cNvCxnSpPr>
          <p:nvPr/>
        </p:nvCxnSpPr>
        <p:spPr>
          <a:xfrm>
            <a:off x="6996243" y="646274"/>
            <a:ext cx="2473995" cy="229038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Conector reto 213"/>
          <p:cNvCxnSpPr>
            <a:stCxn id="130" idx="6"/>
          </p:cNvCxnSpPr>
          <p:nvPr/>
        </p:nvCxnSpPr>
        <p:spPr>
          <a:xfrm>
            <a:off x="3221843" y="3545065"/>
            <a:ext cx="5875252" cy="7754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Elipse 100"/>
          <p:cNvSpPr/>
          <p:nvPr/>
        </p:nvSpPr>
        <p:spPr>
          <a:xfrm>
            <a:off x="9069327" y="2894889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04" name="Picture 4" descr="Imagem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576" y="3203283"/>
            <a:ext cx="533893" cy="533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Elipse 70"/>
          <p:cNvSpPr/>
          <p:nvPr/>
        </p:nvSpPr>
        <p:spPr>
          <a:xfrm>
            <a:off x="5860864" y="78584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218" name="Conector reto 217"/>
          <p:cNvCxnSpPr>
            <a:stCxn id="119" idx="6"/>
          </p:cNvCxnSpPr>
          <p:nvPr/>
        </p:nvCxnSpPr>
        <p:spPr>
          <a:xfrm>
            <a:off x="2037754" y="3203283"/>
            <a:ext cx="3738932" cy="118357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Elipse 231"/>
          <p:cNvSpPr/>
          <p:nvPr/>
        </p:nvSpPr>
        <p:spPr>
          <a:xfrm>
            <a:off x="2334237" y="69980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83" name="Picture 12" descr="Imagem relaciona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00" y="386131"/>
            <a:ext cx="676080" cy="581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Conector reto 88"/>
          <p:cNvCxnSpPr>
            <a:stCxn id="130" idx="6"/>
          </p:cNvCxnSpPr>
          <p:nvPr/>
        </p:nvCxnSpPr>
        <p:spPr>
          <a:xfrm flipV="1">
            <a:off x="3221843" y="3253279"/>
            <a:ext cx="3898768" cy="29178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>
            <a:stCxn id="71" idx="3"/>
            <a:endCxn id="105" idx="1"/>
          </p:cNvCxnSpPr>
          <p:nvPr/>
        </p:nvCxnSpPr>
        <p:spPr>
          <a:xfrm>
            <a:off x="6027137" y="1047691"/>
            <a:ext cx="1264708" cy="169431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>
            <a:stCxn id="91" idx="7"/>
            <a:endCxn id="221" idx="2"/>
          </p:cNvCxnSpPr>
          <p:nvPr/>
        </p:nvCxnSpPr>
        <p:spPr>
          <a:xfrm flipV="1">
            <a:off x="9239981" y="729440"/>
            <a:ext cx="1203465" cy="117264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>
            <a:endCxn id="221" idx="4"/>
          </p:cNvCxnSpPr>
          <p:nvPr/>
        </p:nvCxnSpPr>
        <p:spPr>
          <a:xfrm flipV="1">
            <a:off x="3079423" y="1297129"/>
            <a:ext cx="7931712" cy="19994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Elipse 85"/>
          <p:cNvSpPr/>
          <p:nvPr/>
        </p:nvSpPr>
        <p:spPr>
          <a:xfrm>
            <a:off x="9595607" y="1338529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87" name="Picture 10" descr="http://www.brasil.gov.br/ciencia-e-tecnologia/2014/01/finep-lanca-nova-logomarca/novamarca-finep-finep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10635" b="22489"/>
          <a:stretch/>
        </p:blipFill>
        <p:spPr bwMode="auto">
          <a:xfrm>
            <a:off x="9724063" y="1702128"/>
            <a:ext cx="895624" cy="408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Elipse 90"/>
          <p:cNvSpPr/>
          <p:nvPr/>
        </p:nvSpPr>
        <p:spPr>
          <a:xfrm>
            <a:off x="8270873" y="1735811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" name="Picture 20" descr="http://www.icmc.usp.br/%7Eapneto/pics/cnpq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164" y="2166716"/>
            <a:ext cx="774728" cy="32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Elipse 129"/>
          <p:cNvSpPr/>
          <p:nvPr/>
        </p:nvSpPr>
        <p:spPr>
          <a:xfrm>
            <a:off x="2086464" y="2977376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99" name="Elipse 98"/>
          <p:cNvSpPr/>
          <p:nvPr/>
        </p:nvSpPr>
        <p:spPr>
          <a:xfrm>
            <a:off x="5374824" y="2251053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00" name="Picture 2" descr="Resultado de imagem para embrapii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547"/>
          <a:stretch>
            <a:fillRect/>
          </a:stretch>
        </p:blipFill>
        <p:spPr bwMode="auto">
          <a:xfrm>
            <a:off x="2130756" y="3403708"/>
            <a:ext cx="1002619" cy="263003"/>
          </a:xfrm>
          <a:prstGeom prst="rect">
            <a:avLst/>
          </a:prstGeom>
          <a:noFill/>
        </p:spPr>
      </p:pic>
      <p:sp>
        <p:nvSpPr>
          <p:cNvPr id="116" name="Elipse 115"/>
          <p:cNvSpPr/>
          <p:nvPr/>
        </p:nvSpPr>
        <p:spPr>
          <a:xfrm>
            <a:off x="3539711" y="3012309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17" name="Picture 8" descr="http://redeconcursos.com/wp-content/uploads/2015/01/bndes-201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5" t="14505" r="26048" b="15169"/>
          <a:stretch/>
        </p:blipFill>
        <p:spPr bwMode="auto">
          <a:xfrm>
            <a:off x="3737632" y="3319089"/>
            <a:ext cx="705384" cy="552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Elipse 106"/>
          <p:cNvSpPr/>
          <p:nvPr/>
        </p:nvSpPr>
        <p:spPr>
          <a:xfrm>
            <a:off x="6757561" y="1257793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9" name="CaixaDeTexto 108"/>
          <p:cNvSpPr txBox="1"/>
          <p:nvPr/>
        </p:nvSpPr>
        <p:spPr>
          <a:xfrm>
            <a:off x="5795875" y="505083"/>
            <a:ext cx="1247457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67" b="1" dirty="0">
                <a:latin typeface="Arial Black" panose="020B0A04020102020204" pitchFamily="34" charset="0"/>
              </a:rPr>
              <a:t>Universidades</a:t>
            </a:r>
          </a:p>
        </p:txBody>
      </p:sp>
      <p:cxnSp>
        <p:nvCxnSpPr>
          <p:cNvPr id="112" name="Conector reto 111"/>
          <p:cNvCxnSpPr>
            <a:endCxn id="225" idx="3"/>
          </p:cNvCxnSpPr>
          <p:nvPr/>
        </p:nvCxnSpPr>
        <p:spPr>
          <a:xfrm flipV="1">
            <a:off x="4619159" y="2332768"/>
            <a:ext cx="6545020" cy="14493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Elipse 104"/>
          <p:cNvSpPr/>
          <p:nvPr/>
        </p:nvSpPr>
        <p:spPr>
          <a:xfrm>
            <a:off x="7125572" y="2575736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25" name="Elipse 224"/>
          <p:cNvSpPr/>
          <p:nvPr/>
        </p:nvSpPr>
        <p:spPr>
          <a:xfrm>
            <a:off x="10997907" y="1363660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80" name="Picture 8" descr="Resultado de imagem para anpei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4" b="46516"/>
          <a:stretch/>
        </p:blipFill>
        <p:spPr bwMode="auto">
          <a:xfrm>
            <a:off x="11135647" y="1850325"/>
            <a:ext cx="860805" cy="25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0" descr="Resultado de imagem para certi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7" r="7809" b="26930"/>
          <a:stretch/>
        </p:blipFill>
        <p:spPr bwMode="auto">
          <a:xfrm>
            <a:off x="1205863" y="493103"/>
            <a:ext cx="910924" cy="339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Elipse 220"/>
          <p:cNvSpPr/>
          <p:nvPr/>
        </p:nvSpPr>
        <p:spPr>
          <a:xfrm>
            <a:off x="10443445" y="161751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06" name="Picture 18" descr="http://www.abrantess.com.br/portal_prod/images/site/contratos/logo-CAPE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773" y="513039"/>
            <a:ext cx="644815" cy="464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m para anjos do brasil">
            <a:extLst>
              <a:ext uri="{FF2B5EF4-FFF2-40B4-BE49-F238E27FC236}">
                <a16:creationId xmlns:a16="http://schemas.microsoft.com/office/drawing/2014/main" xmlns="" id="{4E6F9D57-D9E1-4343-B8B3-6D1F62B20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9" r="34935"/>
          <a:stretch/>
        </p:blipFill>
        <p:spPr bwMode="auto">
          <a:xfrm>
            <a:off x="3176795" y="1945004"/>
            <a:ext cx="786701" cy="7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governo federal">
            <a:extLst>
              <a:ext uri="{FF2B5EF4-FFF2-40B4-BE49-F238E27FC236}">
                <a16:creationId xmlns:a16="http://schemas.microsoft.com/office/drawing/2014/main" xmlns="" id="{9D632F0A-DC0E-4204-A813-51208E2CC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2" t="11269" r="31298" b="7379"/>
          <a:stretch/>
        </p:blipFill>
        <p:spPr bwMode="auto">
          <a:xfrm>
            <a:off x="5614231" y="2421599"/>
            <a:ext cx="672912" cy="8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logodownload.org/wp-content/uploads/2014/09/sebrae-log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55" y="1643725"/>
            <a:ext cx="862680" cy="420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inpi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588" y="3042174"/>
            <a:ext cx="955963" cy="203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3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F5B85819-F377-476B-B2DA-42194E8CA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8"/>
            <a:ext cx="12192000" cy="7416059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EC32EA5-FA65-45D6-9062-45AC7B8E9BD5}"/>
              </a:ext>
            </a:extLst>
          </p:cNvPr>
          <p:cNvSpPr/>
          <p:nvPr/>
        </p:nvSpPr>
        <p:spPr>
          <a:xfrm>
            <a:off x="22779" y="-32308"/>
            <a:ext cx="12192000" cy="7416059"/>
          </a:xfrm>
          <a:prstGeom prst="rect">
            <a:avLst/>
          </a:prstGeom>
          <a:solidFill>
            <a:schemeClr val="accent4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xmlns="" id="{17CA2903-C162-42B4-86E7-DA4340A33A71}"/>
              </a:ext>
            </a:extLst>
          </p:cNvPr>
          <p:cNvSpPr/>
          <p:nvPr/>
        </p:nvSpPr>
        <p:spPr>
          <a:xfrm>
            <a:off x="6657849" y="4823710"/>
            <a:ext cx="397178" cy="4031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xmlns="" id="{BFAAEADC-78DB-43D6-B2EC-61BAE8320FC0}"/>
              </a:ext>
            </a:extLst>
          </p:cNvPr>
          <p:cNvSpPr/>
          <p:nvPr/>
        </p:nvSpPr>
        <p:spPr>
          <a:xfrm>
            <a:off x="6458534" y="4891553"/>
            <a:ext cx="151118" cy="1676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1" name="Elipse 110">
            <a:extLst>
              <a:ext uri="{FF2B5EF4-FFF2-40B4-BE49-F238E27FC236}">
                <a16:creationId xmlns:a16="http://schemas.microsoft.com/office/drawing/2014/main" xmlns="" id="{5E34877F-633B-451D-9CB3-56AA7FA78635}"/>
              </a:ext>
            </a:extLst>
          </p:cNvPr>
          <p:cNvSpPr/>
          <p:nvPr/>
        </p:nvSpPr>
        <p:spPr>
          <a:xfrm>
            <a:off x="10854711" y="5775899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4" name="Elipse 113">
            <a:extLst>
              <a:ext uri="{FF2B5EF4-FFF2-40B4-BE49-F238E27FC236}">
                <a16:creationId xmlns:a16="http://schemas.microsoft.com/office/drawing/2014/main" xmlns="" id="{68D48394-0C57-498E-8981-A1BE0A775919}"/>
              </a:ext>
            </a:extLst>
          </p:cNvPr>
          <p:cNvSpPr/>
          <p:nvPr/>
        </p:nvSpPr>
        <p:spPr>
          <a:xfrm>
            <a:off x="9775183" y="5401606"/>
            <a:ext cx="1032185" cy="10410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6" name="Elipse 115">
            <a:extLst>
              <a:ext uri="{FF2B5EF4-FFF2-40B4-BE49-F238E27FC236}">
                <a16:creationId xmlns:a16="http://schemas.microsoft.com/office/drawing/2014/main" xmlns="" id="{3DAB09D6-5B06-48EC-97DA-452AF90D363D}"/>
              </a:ext>
            </a:extLst>
          </p:cNvPr>
          <p:cNvSpPr/>
          <p:nvPr/>
        </p:nvSpPr>
        <p:spPr>
          <a:xfrm>
            <a:off x="8733557" y="5105179"/>
            <a:ext cx="892185" cy="9612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8" name="Elipse 117">
            <a:extLst>
              <a:ext uri="{FF2B5EF4-FFF2-40B4-BE49-F238E27FC236}">
                <a16:creationId xmlns:a16="http://schemas.microsoft.com/office/drawing/2014/main" xmlns="" id="{943F676B-FD3E-4B11-8DC2-65BF67F3C306}"/>
              </a:ext>
            </a:extLst>
          </p:cNvPr>
          <p:cNvSpPr/>
          <p:nvPr/>
        </p:nvSpPr>
        <p:spPr>
          <a:xfrm>
            <a:off x="211464" y="5937605"/>
            <a:ext cx="1135379" cy="113537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xmlns="" id="{74C9367B-4CAD-4D3D-BA2D-D9B45F47B301}"/>
              </a:ext>
            </a:extLst>
          </p:cNvPr>
          <p:cNvSpPr/>
          <p:nvPr/>
        </p:nvSpPr>
        <p:spPr>
          <a:xfrm>
            <a:off x="1513975" y="5675010"/>
            <a:ext cx="1032185" cy="104107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xmlns="" id="{B24EF951-E41E-401C-AD9F-5889156BF2C1}"/>
              </a:ext>
            </a:extLst>
          </p:cNvPr>
          <p:cNvSpPr/>
          <p:nvPr/>
        </p:nvSpPr>
        <p:spPr>
          <a:xfrm>
            <a:off x="2712461" y="5439443"/>
            <a:ext cx="892185" cy="9612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xmlns="" id="{456E282B-0870-45D3-99B7-E7A59F369DF8}"/>
              </a:ext>
            </a:extLst>
          </p:cNvPr>
          <p:cNvSpPr/>
          <p:nvPr/>
        </p:nvSpPr>
        <p:spPr>
          <a:xfrm>
            <a:off x="7844411" y="4924864"/>
            <a:ext cx="749998" cy="8088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xmlns="" id="{11B41016-7F1D-45A5-BA25-BFFA19590EC2}"/>
              </a:ext>
            </a:extLst>
          </p:cNvPr>
          <p:cNvSpPr/>
          <p:nvPr/>
        </p:nvSpPr>
        <p:spPr>
          <a:xfrm>
            <a:off x="3711331" y="5220931"/>
            <a:ext cx="749998" cy="8088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xmlns="" id="{4984E1F1-CE3D-43B9-8DD2-80DD0CCEFEF0}"/>
              </a:ext>
            </a:extLst>
          </p:cNvPr>
          <p:cNvSpPr/>
          <p:nvPr/>
        </p:nvSpPr>
        <p:spPr>
          <a:xfrm>
            <a:off x="7125765" y="4873230"/>
            <a:ext cx="607929" cy="61162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xmlns="" id="{198E3322-93A4-4F4B-BEE6-23277604F794}"/>
              </a:ext>
            </a:extLst>
          </p:cNvPr>
          <p:cNvSpPr/>
          <p:nvPr/>
        </p:nvSpPr>
        <p:spPr>
          <a:xfrm>
            <a:off x="5108895" y="4873230"/>
            <a:ext cx="607929" cy="61162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25" name="Picture 4" descr="Resultado de imagem para governo federal">
            <a:extLst>
              <a:ext uri="{FF2B5EF4-FFF2-40B4-BE49-F238E27FC236}">
                <a16:creationId xmlns:a16="http://schemas.microsoft.com/office/drawing/2014/main" xmlns="" id="{86DD7A82-A0AE-49E8-9C52-9C449F61A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2" t="11269" r="31298" b="7379"/>
          <a:stretch/>
        </p:blipFill>
        <p:spPr bwMode="auto">
          <a:xfrm>
            <a:off x="11085944" y="5937605"/>
            <a:ext cx="672912" cy="8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8" descr="http://redeconcursos.com/wp-content/uploads/2015/01/bndes-2016.jpg">
            <a:extLst>
              <a:ext uri="{FF2B5EF4-FFF2-40B4-BE49-F238E27FC236}">
                <a16:creationId xmlns:a16="http://schemas.microsoft.com/office/drawing/2014/main" xmlns="" id="{3A02A601-481D-4E07-B411-E86E83D8C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5" t="14505" r="26048" b="15169"/>
          <a:stretch/>
        </p:blipFill>
        <p:spPr bwMode="auto">
          <a:xfrm>
            <a:off x="9936823" y="5644064"/>
            <a:ext cx="705384" cy="552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6" descr="http://cassiospina.weebly.com/uploads/7/9/5/6/7956863/3332059_orig.png">
            <a:extLst>
              <a:ext uri="{FF2B5EF4-FFF2-40B4-BE49-F238E27FC236}">
                <a16:creationId xmlns:a16="http://schemas.microsoft.com/office/drawing/2014/main" xmlns="" id="{F4737C24-6971-48E4-B24C-A6818803C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34611" r="4898" b="33890"/>
          <a:stretch/>
        </p:blipFill>
        <p:spPr bwMode="auto">
          <a:xfrm>
            <a:off x="1548753" y="6066461"/>
            <a:ext cx="873055" cy="334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https://logodownload.org/wp-content/uploads/2014/09/sebrae-logo.jpg">
            <a:extLst>
              <a:ext uri="{FF2B5EF4-FFF2-40B4-BE49-F238E27FC236}">
                <a16:creationId xmlns:a16="http://schemas.microsoft.com/office/drawing/2014/main" xmlns="" id="{B312754F-894C-4DD1-BBBE-BE875EDC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7" y="6295107"/>
            <a:ext cx="862680" cy="420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Resultado de imagem para cni sesi senai iel">
            <a:extLst>
              <a:ext uri="{FF2B5EF4-FFF2-40B4-BE49-F238E27FC236}">
                <a16:creationId xmlns:a16="http://schemas.microsoft.com/office/drawing/2014/main" xmlns="" id="{794B6652-D7E5-41E7-9C93-DBA896BA4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64551" b="39241"/>
          <a:stretch/>
        </p:blipFill>
        <p:spPr bwMode="auto">
          <a:xfrm>
            <a:off x="2835557" y="5637962"/>
            <a:ext cx="621677" cy="573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Resultado de imagem para inpi">
            <a:extLst>
              <a:ext uri="{FF2B5EF4-FFF2-40B4-BE49-F238E27FC236}">
                <a16:creationId xmlns:a16="http://schemas.microsoft.com/office/drawing/2014/main" xmlns="" id="{08866DB4-A130-474B-B8EB-2B4F0D750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9" b="-12047"/>
          <a:stretch/>
        </p:blipFill>
        <p:spPr bwMode="auto">
          <a:xfrm>
            <a:off x="8809751" y="5484851"/>
            <a:ext cx="669787" cy="266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0" descr="http://www.brasil.gov.br/ciencia-e-tecnologia/2014/01/finep-lanca-nova-logomarca/novamarca-finep-finep.jpg">
            <a:extLst>
              <a:ext uri="{FF2B5EF4-FFF2-40B4-BE49-F238E27FC236}">
                <a16:creationId xmlns:a16="http://schemas.microsoft.com/office/drawing/2014/main" xmlns="" id="{16B03E78-FC7D-431A-9AC6-A3FCF62CE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10635" b="22489"/>
          <a:stretch/>
        </p:blipFill>
        <p:spPr bwMode="auto">
          <a:xfrm>
            <a:off x="7977315" y="5223582"/>
            <a:ext cx="542605" cy="247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8" descr="Resultado de imagem para anpei">
            <a:extLst>
              <a:ext uri="{FF2B5EF4-FFF2-40B4-BE49-F238E27FC236}">
                <a16:creationId xmlns:a16="http://schemas.microsoft.com/office/drawing/2014/main" xmlns="" id="{490F6889-A3A0-41B8-8F49-D8DA6D1D9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4" b="46516"/>
          <a:stretch/>
        </p:blipFill>
        <p:spPr bwMode="auto">
          <a:xfrm>
            <a:off x="3819790" y="5560691"/>
            <a:ext cx="521512" cy="157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0" descr="http://www.icmc.usp.br/%7Eapneto/pics/cnpq.gif">
            <a:extLst>
              <a:ext uri="{FF2B5EF4-FFF2-40B4-BE49-F238E27FC236}">
                <a16:creationId xmlns:a16="http://schemas.microsoft.com/office/drawing/2014/main" xmlns="" id="{1B0FCE15-C005-4BFB-ACE5-EBBF9B656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97" y="5072581"/>
            <a:ext cx="469363" cy="195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http://www.ufal.edu.br/empreendedorismo/imagens/parceiros/anprotec-logo">
            <a:extLst>
              <a:ext uri="{FF2B5EF4-FFF2-40B4-BE49-F238E27FC236}">
                <a16:creationId xmlns:a16="http://schemas.microsoft.com/office/drawing/2014/main" xmlns="" id="{0D25DA61-6010-447C-BE92-42BD266D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26" y="5013360"/>
            <a:ext cx="377195" cy="333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Elipse 132">
            <a:extLst>
              <a:ext uri="{FF2B5EF4-FFF2-40B4-BE49-F238E27FC236}">
                <a16:creationId xmlns:a16="http://schemas.microsoft.com/office/drawing/2014/main" xmlns="" id="{7AC4B6B9-B360-4331-8491-91B23BDA8ACA}"/>
              </a:ext>
            </a:extLst>
          </p:cNvPr>
          <p:cNvSpPr/>
          <p:nvPr/>
        </p:nvSpPr>
        <p:spPr>
          <a:xfrm>
            <a:off x="5720740" y="4854720"/>
            <a:ext cx="375260" cy="37213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76" name="Picture 4" descr="Imagem relacionada">
            <a:extLst>
              <a:ext uri="{FF2B5EF4-FFF2-40B4-BE49-F238E27FC236}">
                <a16:creationId xmlns:a16="http://schemas.microsoft.com/office/drawing/2014/main" xmlns="" id="{30CA5772-6CE7-453C-B5B6-A1205878A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51" y="4919011"/>
            <a:ext cx="218516" cy="218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6" descr="Resultado de imagem para fortec">
            <a:extLst>
              <a:ext uri="{FF2B5EF4-FFF2-40B4-BE49-F238E27FC236}">
                <a16:creationId xmlns:a16="http://schemas.microsoft.com/office/drawing/2014/main" xmlns="" id="{DED8CEE1-73E5-4955-AEE8-352EDC1B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34" y="4864540"/>
            <a:ext cx="266245" cy="285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397399B-25C0-4EF7-BA9D-C3AE6DAB49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37876" y="4895322"/>
            <a:ext cx="155923" cy="1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5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Imagem 7" descr="Resultado de imagem para congresso nacional">
            <a:extLst>
              <a:ext uri="{FF2B5EF4-FFF2-40B4-BE49-F238E27FC236}">
                <a16:creationId xmlns:a16="http://schemas.microsoft.com/office/drawing/2014/main" xmlns="" id="{5AF7EA4A-DE2C-4E83-A52E-EE4CFA53C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b="1117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C9557F3-04C0-4E9A-ACC8-CA50E181D450}"/>
              </a:ext>
            </a:extLst>
          </p:cNvPr>
          <p:cNvSpPr txBox="1"/>
          <p:nvPr/>
        </p:nvSpPr>
        <p:spPr>
          <a:xfrm>
            <a:off x="1524000" y="2176099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 LEGISLATIVA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7E701F48-1A0C-4498-8832-5592EE80F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" y="255796"/>
            <a:ext cx="1248139" cy="6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44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805815"/>
            <a:ext cx="10515600" cy="972651"/>
          </a:xfrm>
        </p:spPr>
        <p:txBody>
          <a:bodyPr>
            <a:normAutofit/>
          </a:bodyPr>
          <a:lstStyle/>
          <a:p>
            <a:r>
              <a:rPr lang="pt-BR" altLang="en-US" sz="4400" dirty="0">
                <a:solidFill>
                  <a:schemeClr val="bg1"/>
                </a:solidFill>
              </a:rPr>
              <a:t>MARCO LEGAL DE INOVAÇÃO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2461895"/>
            <a:ext cx="3421284" cy="3212465"/>
          </a:xfrm>
        </p:spPr>
        <p:txBody>
          <a:bodyPr>
            <a:normAutofit fontScale="97500" lnSpcReduction="10000"/>
          </a:bodyPr>
          <a:lstStyle/>
          <a:p>
            <a:r>
              <a:rPr lang="pt-BR" altLang="en-US" dirty="0">
                <a:solidFill>
                  <a:schemeClr val="bg1"/>
                </a:solidFill>
              </a:rPr>
              <a:t>Atuar ativamente na proposição de novos programas e políticas públicas de apoio à inovação, assim como apresentar a proposta de atuação do Sebrae em Inovação e Tecnologia a partir do novo Marco Legal de Ciência, Tecnologia e Inovação (CT&amp;I).</a:t>
            </a:r>
          </a:p>
        </p:txBody>
      </p:sp>
      <p:sp>
        <p:nvSpPr>
          <p:cNvPr id="10" name="Subtitle 6"/>
          <p:cNvSpPr>
            <a:spLocks noGrp="1"/>
          </p:cNvSpPr>
          <p:nvPr/>
        </p:nvSpPr>
        <p:spPr>
          <a:xfrm>
            <a:off x="10186035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Maurício P. Assistente</a:t>
            </a:r>
          </a:p>
        </p:txBody>
      </p:sp>
      <p:sp>
        <p:nvSpPr>
          <p:cNvPr id="12" name="Subtitle 6"/>
          <p:cNvSpPr>
            <a:spLocks noGrp="1"/>
          </p:cNvSpPr>
          <p:nvPr/>
        </p:nvSpPr>
        <p:spPr>
          <a:xfrm>
            <a:off x="6389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Agnaldo</a:t>
            </a:r>
            <a:b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</a:t>
            </a:r>
          </a:p>
        </p:txBody>
      </p:sp>
      <p:sp>
        <p:nvSpPr>
          <p:cNvPr id="13" name="Subtitle 6"/>
          <p:cNvSpPr>
            <a:spLocks noGrp="1"/>
          </p:cNvSpPr>
          <p:nvPr/>
        </p:nvSpPr>
        <p:spPr>
          <a:xfrm>
            <a:off x="8294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Carlos H. Scrum Master</a:t>
            </a:r>
          </a:p>
        </p:txBody>
      </p:sp>
      <p:pic>
        <p:nvPicPr>
          <p:cNvPr id="4098" name="Imagem 8" descr="image001">
            <a:extLst>
              <a:ext uri="{FF2B5EF4-FFF2-40B4-BE49-F238E27FC236}">
                <a16:creationId xmlns:a16="http://schemas.microsoft.com/office/drawing/2014/main" xmlns="" id="{936E7302-B5D3-4C05-A89B-392F103D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8272"/>
            <a:ext cx="12192000" cy="81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72B6DCC-A53B-4A00-891B-EAA4BB9A1CE7}"/>
              </a:ext>
            </a:extLst>
          </p:cNvPr>
          <p:cNvSpPr txBox="1"/>
          <p:nvPr/>
        </p:nvSpPr>
        <p:spPr>
          <a:xfrm>
            <a:off x="6313714" y="1490844"/>
            <a:ext cx="5369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Projeto de Lei do Senado n° 226, de 2016 </a:t>
            </a:r>
            <a:r>
              <a:rPr lang="pt-BR" sz="2400" dirty="0"/>
              <a:t>- Busca </a:t>
            </a:r>
            <a:r>
              <a:rPr lang="pt-BR" sz="2400" b="1" u="sng" dirty="0"/>
              <a:t>reverter os vetos </a:t>
            </a:r>
            <a:r>
              <a:rPr lang="pt-BR" sz="2400" dirty="0"/>
              <a:t>impostos ao Novo Marco legal de CTI que atrapalham a consolidação do entendimento sobre os incentivos a inovação e interação ICT-empresa.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xmlns="" id="{CAFA15C6-CD18-414D-93F2-3EF7202FE264}"/>
              </a:ext>
            </a:extLst>
          </p:cNvPr>
          <p:cNvSpPr txBox="1">
            <a:spLocks/>
          </p:cNvSpPr>
          <p:nvPr/>
        </p:nvSpPr>
        <p:spPr>
          <a:xfrm>
            <a:off x="3509553" y="232936"/>
            <a:ext cx="8682447" cy="972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anose="020B0A04020102020204" charset="0"/>
                <a:ea typeface="+mj-ea"/>
                <a:cs typeface="Arial Black" panose="020B0A0402010202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charset="0"/>
                <a:ea typeface="+mj-ea"/>
              </a:rPr>
              <a:t>MARCO LEGAL DA INOVAÇÃO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charset="0"/>
                <a:ea typeface="+mj-ea"/>
              </a:rPr>
              <a:t>(Lei 13.243/2016 + Decreto 9.283/2018)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60390D6E-4773-47C2-991B-F6DC28F38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9" t="15645" r="50343" b="29114"/>
          <a:stretch/>
        </p:blipFill>
        <p:spPr>
          <a:xfrm>
            <a:off x="1548999" y="2520800"/>
            <a:ext cx="4021764" cy="410426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14849310-1D69-4B71-ADDC-F007A0C98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" y="255796"/>
            <a:ext cx="1248139" cy="6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1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805815"/>
            <a:ext cx="10515600" cy="972651"/>
          </a:xfrm>
        </p:spPr>
        <p:txBody>
          <a:bodyPr>
            <a:normAutofit/>
          </a:bodyPr>
          <a:lstStyle/>
          <a:p>
            <a:r>
              <a:rPr lang="pt-BR" altLang="en-US" sz="4400" dirty="0">
                <a:solidFill>
                  <a:schemeClr val="bg1"/>
                </a:solidFill>
              </a:rPr>
              <a:t>MARCO LEGAL DE INOVAÇÃO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2461895"/>
            <a:ext cx="3421284" cy="3212465"/>
          </a:xfrm>
        </p:spPr>
        <p:txBody>
          <a:bodyPr>
            <a:normAutofit fontScale="97500" lnSpcReduction="10000"/>
          </a:bodyPr>
          <a:lstStyle/>
          <a:p>
            <a:r>
              <a:rPr lang="pt-BR" altLang="en-US" dirty="0">
                <a:solidFill>
                  <a:schemeClr val="bg1"/>
                </a:solidFill>
              </a:rPr>
              <a:t>Atuar ativamente na proposição de novos programas e políticas públicas de apoio à inovação, assim como apresentar a proposta de atuação do Sebrae em Inovação e Tecnologia a partir do novo Marco Legal de Ciência, Tecnologia e Inovação (CT&amp;I).</a:t>
            </a:r>
          </a:p>
        </p:txBody>
      </p:sp>
      <p:sp>
        <p:nvSpPr>
          <p:cNvPr id="10" name="Subtitle 6"/>
          <p:cNvSpPr>
            <a:spLocks noGrp="1"/>
          </p:cNvSpPr>
          <p:nvPr/>
        </p:nvSpPr>
        <p:spPr>
          <a:xfrm>
            <a:off x="10186035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Maurício P. Assistente</a:t>
            </a:r>
          </a:p>
        </p:txBody>
      </p:sp>
      <p:sp>
        <p:nvSpPr>
          <p:cNvPr id="12" name="Subtitle 6"/>
          <p:cNvSpPr>
            <a:spLocks noGrp="1"/>
          </p:cNvSpPr>
          <p:nvPr/>
        </p:nvSpPr>
        <p:spPr>
          <a:xfrm>
            <a:off x="6389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Agnaldo</a:t>
            </a:r>
            <a:b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</a:t>
            </a:r>
          </a:p>
        </p:txBody>
      </p:sp>
      <p:sp>
        <p:nvSpPr>
          <p:cNvPr id="13" name="Subtitle 6"/>
          <p:cNvSpPr>
            <a:spLocks noGrp="1"/>
          </p:cNvSpPr>
          <p:nvPr/>
        </p:nvSpPr>
        <p:spPr>
          <a:xfrm>
            <a:off x="8294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Carlos H. Scrum Master</a:t>
            </a:r>
          </a:p>
        </p:txBody>
      </p:sp>
      <p:pic>
        <p:nvPicPr>
          <p:cNvPr id="4098" name="Imagem 8" descr="image001">
            <a:extLst>
              <a:ext uri="{FF2B5EF4-FFF2-40B4-BE49-F238E27FC236}">
                <a16:creationId xmlns:a16="http://schemas.microsoft.com/office/drawing/2014/main" xmlns="" id="{936E7302-B5D3-4C05-A89B-392F103D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8272"/>
            <a:ext cx="12192000" cy="81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72B6DCC-A53B-4A00-891B-EAA4BB9A1CE7}"/>
              </a:ext>
            </a:extLst>
          </p:cNvPr>
          <p:cNvSpPr txBox="1"/>
          <p:nvPr/>
        </p:nvSpPr>
        <p:spPr>
          <a:xfrm>
            <a:off x="3386545" y="2178786"/>
            <a:ext cx="81871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b="1" dirty="0">
                <a:solidFill>
                  <a:srgbClr val="312201"/>
                </a:solidFill>
              </a:rPr>
              <a:t>Estimular e implementação, por parte dos órgãos da Administração Pública Federal, dos instrumentos de apoio à inovação já previstos no novo Marco Legal, sobretudo: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12201"/>
                </a:solidFill>
              </a:rPr>
              <a:t>SUBVENÇÃO ECONÔMICA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12201"/>
                </a:solidFill>
              </a:rPr>
              <a:t>BÔNUS TECNOLÓGICO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312201"/>
                </a:solidFill>
              </a:rPr>
              <a:t>ENCOMENDAS TECNOLÓGICAS 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xmlns="" id="{CAFA15C6-CD18-414D-93F2-3EF7202FE264}"/>
              </a:ext>
            </a:extLst>
          </p:cNvPr>
          <p:cNvSpPr txBox="1">
            <a:spLocks/>
          </p:cNvSpPr>
          <p:nvPr/>
        </p:nvSpPr>
        <p:spPr>
          <a:xfrm>
            <a:off x="3509553" y="319489"/>
            <a:ext cx="8682447" cy="972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anose="020B0A04020102020204" charset="0"/>
                <a:ea typeface="+mj-ea"/>
                <a:cs typeface="Arial Black" panose="020B0A0402010202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charset="0"/>
                <a:ea typeface="+mj-ea"/>
              </a:rPr>
              <a:t>MARCO LEGAL DA INOVAÇÃO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charset="0"/>
                <a:ea typeface="+mj-ea"/>
              </a:rPr>
              <a:t>(Lei 13.243/2016 + Decreto 9.283/2018)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D051D59-158F-4AA4-A9D7-E36386C2C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" y="255796"/>
            <a:ext cx="1248139" cy="6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0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805815"/>
            <a:ext cx="10515600" cy="972651"/>
          </a:xfrm>
        </p:spPr>
        <p:txBody>
          <a:bodyPr>
            <a:normAutofit/>
          </a:bodyPr>
          <a:lstStyle/>
          <a:p>
            <a:r>
              <a:rPr lang="pt-BR" altLang="en-US" sz="4400" dirty="0">
                <a:solidFill>
                  <a:schemeClr val="bg1"/>
                </a:solidFill>
              </a:rPr>
              <a:t>MARCO LEGAL DE INOVAÇÃO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2461895"/>
            <a:ext cx="3421284" cy="3212465"/>
          </a:xfrm>
        </p:spPr>
        <p:txBody>
          <a:bodyPr>
            <a:normAutofit fontScale="97500" lnSpcReduction="10000"/>
          </a:bodyPr>
          <a:lstStyle/>
          <a:p>
            <a:r>
              <a:rPr lang="pt-BR" altLang="en-US" dirty="0">
                <a:solidFill>
                  <a:schemeClr val="bg1"/>
                </a:solidFill>
              </a:rPr>
              <a:t>Atuar ativamente na proposição de novos programas e políticas públicas de apoio à inovação, assim como apresentar a proposta de atuação do Sebrae em Inovação e Tecnologia a partir do novo Marco Legal de Ciência, Tecnologia e Inovação (CT&amp;I).</a:t>
            </a:r>
          </a:p>
        </p:txBody>
      </p:sp>
      <p:sp>
        <p:nvSpPr>
          <p:cNvPr id="10" name="Subtitle 6"/>
          <p:cNvSpPr>
            <a:spLocks noGrp="1"/>
          </p:cNvSpPr>
          <p:nvPr/>
        </p:nvSpPr>
        <p:spPr>
          <a:xfrm>
            <a:off x="10186035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Maurício P. Assistente</a:t>
            </a:r>
          </a:p>
        </p:txBody>
      </p:sp>
      <p:sp>
        <p:nvSpPr>
          <p:cNvPr id="12" name="Subtitle 6"/>
          <p:cNvSpPr>
            <a:spLocks noGrp="1"/>
          </p:cNvSpPr>
          <p:nvPr/>
        </p:nvSpPr>
        <p:spPr>
          <a:xfrm>
            <a:off x="6389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Agnaldo</a:t>
            </a:r>
            <a:b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</a:t>
            </a:r>
          </a:p>
        </p:txBody>
      </p:sp>
      <p:sp>
        <p:nvSpPr>
          <p:cNvPr id="13" name="Subtitle 6"/>
          <p:cNvSpPr>
            <a:spLocks noGrp="1"/>
          </p:cNvSpPr>
          <p:nvPr/>
        </p:nvSpPr>
        <p:spPr>
          <a:xfrm>
            <a:off x="8294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Carlos H. Scrum Master</a:t>
            </a:r>
          </a:p>
        </p:txBody>
      </p:sp>
      <p:pic>
        <p:nvPicPr>
          <p:cNvPr id="4098" name="Imagem 8" descr="image001">
            <a:extLst>
              <a:ext uri="{FF2B5EF4-FFF2-40B4-BE49-F238E27FC236}">
                <a16:creationId xmlns:a16="http://schemas.microsoft.com/office/drawing/2014/main" xmlns="" id="{936E7302-B5D3-4C05-A89B-392F103D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8272"/>
            <a:ext cx="12192000" cy="81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xmlns="" id="{CAFA15C6-CD18-414D-93F2-3EF7202FE264}"/>
              </a:ext>
            </a:extLst>
          </p:cNvPr>
          <p:cNvSpPr txBox="1">
            <a:spLocks/>
          </p:cNvSpPr>
          <p:nvPr/>
        </p:nvSpPr>
        <p:spPr>
          <a:xfrm>
            <a:off x="3509553" y="122386"/>
            <a:ext cx="8682447" cy="972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anose="020B0A04020102020204" charset="0"/>
                <a:ea typeface="+mj-ea"/>
                <a:cs typeface="Arial Black" panose="020B0A0402010202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charset="0"/>
                <a:ea typeface="+mj-ea"/>
              </a:rPr>
              <a:t>NOVAS AGENDAS - INOVAÇÃO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1C68042-370C-467E-A98C-BFA04A84B9C5}"/>
              </a:ext>
            </a:extLst>
          </p:cNvPr>
          <p:cNvSpPr txBox="1"/>
          <p:nvPr/>
        </p:nvSpPr>
        <p:spPr>
          <a:xfrm>
            <a:off x="5596257" y="1234731"/>
            <a:ext cx="59180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Aprovação do PLS nº 315/2017 -</a:t>
            </a:r>
            <a:r>
              <a:rPr lang="pt-BR" sz="2400" dirty="0"/>
              <a:t> prevê a transformação do </a:t>
            </a:r>
            <a:r>
              <a:rPr lang="pt-BR" sz="2400" b="1" dirty="0"/>
              <a:t>Fundo Nacional de Desenvolvimento Científico e Tecnológico (FNDTC</a:t>
            </a:r>
            <a:r>
              <a:rPr lang="pt-BR" sz="2400" dirty="0"/>
              <a:t>) de contábil para </a:t>
            </a:r>
            <a:r>
              <a:rPr lang="pt-BR" sz="2400" b="1" dirty="0"/>
              <a:t>financeiro</a:t>
            </a:r>
            <a:r>
              <a:rPr lang="pt-BR" sz="2400" dirty="0"/>
              <a:t>. A mudança permitirá que os recursos captados pelo FNDTC e não utilizados em um ano possam compor o Fundo no ano seguinte, </a:t>
            </a:r>
            <a:r>
              <a:rPr lang="pt-BR" sz="2400" b="1" dirty="0"/>
              <a:t>não estando sujeito ao contingenciamento</a:t>
            </a:r>
            <a:r>
              <a:rPr lang="pt-BR" sz="2400" dirty="0"/>
              <a:t>. 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6203921D-0FFE-4DDB-A7CC-437C04028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38" t="10055" r="50344" b="24699"/>
          <a:stretch/>
        </p:blipFill>
        <p:spPr>
          <a:xfrm>
            <a:off x="817719" y="1345810"/>
            <a:ext cx="4457545" cy="534316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5DCA14C5-5C23-418C-898A-5A36F15A9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" y="255796"/>
            <a:ext cx="1248139" cy="6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3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805815"/>
            <a:ext cx="10515600" cy="972651"/>
          </a:xfrm>
        </p:spPr>
        <p:txBody>
          <a:bodyPr>
            <a:normAutofit/>
          </a:bodyPr>
          <a:lstStyle/>
          <a:p>
            <a:r>
              <a:rPr lang="pt-BR" altLang="en-US" sz="4400" dirty="0">
                <a:solidFill>
                  <a:schemeClr val="bg1"/>
                </a:solidFill>
              </a:rPr>
              <a:t>MARCO LEGAL DE INOVAÇÃO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2461895"/>
            <a:ext cx="3421284" cy="3212465"/>
          </a:xfrm>
        </p:spPr>
        <p:txBody>
          <a:bodyPr>
            <a:normAutofit fontScale="97500" lnSpcReduction="10000"/>
          </a:bodyPr>
          <a:lstStyle/>
          <a:p>
            <a:r>
              <a:rPr lang="pt-BR" altLang="en-US" dirty="0">
                <a:solidFill>
                  <a:schemeClr val="bg1"/>
                </a:solidFill>
              </a:rPr>
              <a:t>Atuar ativamente na proposição de novos programas e políticas públicas de apoio à inovação, assim como apresentar a proposta de atuação do Sebrae em Inovação e Tecnologia a partir do novo Marco Legal de Ciência, Tecnologia e Inovação (CT&amp;I).</a:t>
            </a:r>
          </a:p>
        </p:txBody>
      </p:sp>
      <p:sp>
        <p:nvSpPr>
          <p:cNvPr id="10" name="Subtitle 6"/>
          <p:cNvSpPr>
            <a:spLocks noGrp="1"/>
          </p:cNvSpPr>
          <p:nvPr/>
        </p:nvSpPr>
        <p:spPr>
          <a:xfrm>
            <a:off x="10186035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Maurício P. Assistente</a:t>
            </a:r>
          </a:p>
        </p:txBody>
      </p:sp>
      <p:sp>
        <p:nvSpPr>
          <p:cNvPr id="12" name="Subtitle 6"/>
          <p:cNvSpPr>
            <a:spLocks noGrp="1"/>
          </p:cNvSpPr>
          <p:nvPr/>
        </p:nvSpPr>
        <p:spPr>
          <a:xfrm>
            <a:off x="6389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Agnaldo</a:t>
            </a:r>
            <a:b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</a:t>
            </a:r>
          </a:p>
        </p:txBody>
      </p:sp>
      <p:sp>
        <p:nvSpPr>
          <p:cNvPr id="13" name="Subtitle 6"/>
          <p:cNvSpPr>
            <a:spLocks noGrp="1"/>
          </p:cNvSpPr>
          <p:nvPr/>
        </p:nvSpPr>
        <p:spPr>
          <a:xfrm>
            <a:off x="8294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Carlos H. Scrum Master</a:t>
            </a:r>
          </a:p>
        </p:txBody>
      </p:sp>
      <p:pic>
        <p:nvPicPr>
          <p:cNvPr id="4098" name="Imagem 8" descr="image001">
            <a:extLst>
              <a:ext uri="{FF2B5EF4-FFF2-40B4-BE49-F238E27FC236}">
                <a16:creationId xmlns:a16="http://schemas.microsoft.com/office/drawing/2014/main" xmlns="" id="{936E7302-B5D3-4C05-A89B-392F103D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8272"/>
            <a:ext cx="12192000" cy="81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72B6DCC-A53B-4A00-891B-EAA4BB9A1CE7}"/>
              </a:ext>
            </a:extLst>
          </p:cNvPr>
          <p:cNvSpPr txBox="1"/>
          <p:nvPr/>
        </p:nvSpPr>
        <p:spPr>
          <a:xfrm>
            <a:off x="3509553" y="1330514"/>
            <a:ext cx="8481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Inclusão de </a:t>
            </a:r>
            <a:r>
              <a:rPr lang="pt-BR" sz="2400" b="1" dirty="0"/>
              <a:t>Ciência, Tecnologia e Inovação </a:t>
            </a:r>
            <a:r>
              <a:rPr lang="pt-BR" sz="2400" dirty="0"/>
              <a:t>nas exceções ao </a:t>
            </a:r>
            <a:r>
              <a:rPr lang="pt-BR" sz="2400" b="1" dirty="0"/>
              <a:t>teto de gastos previstas na Emenda Constitucional 95</a:t>
            </a:r>
            <a:r>
              <a:rPr lang="pt-BR" sz="2400" dirty="0"/>
              <a:t>, a qual determina que gastos federais só podem aumentar de acordo com a inflação. Atualmente as exceções contemplam somente as áreas de Saúde e Educação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xmlns="" id="{CAFA15C6-CD18-414D-93F2-3EF7202FE264}"/>
              </a:ext>
            </a:extLst>
          </p:cNvPr>
          <p:cNvSpPr txBox="1">
            <a:spLocks/>
          </p:cNvSpPr>
          <p:nvPr/>
        </p:nvSpPr>
        <p:spPr>
          <a:xfrm>
            <a:off x="3509553" y="122386"/>
            <a:ext cx="8682447" cy="972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anose="020B0A04020102020204" charset="0"/>
                <a:ea typeface="+mj-ea"/>
                <a:cs typeface="Arial Black" panose="020B0A0402010202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charset="0"/>
                <a:ea typeface="+mj-ea"/>
              </a:rPr>
              <a:t>NOVAS AGENDAS - INOVAÇÃO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D8FF027-7830-4593-84AA-A20A06E8DCEA}"/>
              </a:ext>
            </a:extLst>
          </p:cNvPr>
          <p:cNvSpPr txBox="1"/>
          <p:nvPr/>
        </p:nvSpPr>
        <p:spPr>
          <a:xfrm>
            <a:off x="1235345" y="3567498"/>
            <a:ext cx="833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Estender os benefícios da </a:t>
            </a:r>
            <a:r>
              <a:rPr lang="pt-BR" sz="2400" b="1" dirty="0"/>
              <a:t>Lei do Bem </a:t>
            </a:r>
            <a:r>
              <a:rPr lang="pt-BR" sz="2400" dirty="0"/>
              <a:t>para as pequenas empresas optantes pelo </a:t>
            </a:r>
            <a:r>
              <a:rPr lang="pt-BR" sz="2400" b="1" dirty="0"/>
              <a:t>Simples Nacional </a:t>
            </a:r>
            <a:r>
              <a:rPr lang="pt-BR" sz="2400" dirty="0"/>
              <a:t>e Lucro Presumido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5D6CA882-ECEE-4B89-9BAF-63FAFB2740A5}"/>
              </a:ext>
            </a:extLst>
          </p:cNvPr>
          <p:cNvSpPr txBox="1"/>
          <p:nvPr/>
        </p:nvSpPr>
        <p:spPr>
          <a:xfrm>
            <a:off x="3658687" y="4722894"/>
            <a:ext cx="833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/>
              <a:t>Simplificar a Lei das S/A </a:t>
            </a:r>
            <a:r>
              <a:rPr lang="pt-BR" sz="2400" dirty="0"/>
              <a:t>e ampliar o acesso das pequenas empresas e startups ao mercado de capitais e à capitalização</a:t>
            </a:r>
          </a:p>
          <a:p>
            <a:pPr algn="r"/>
            <a:endParaRPr lang="pt-BR" sz="24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86450820-3022-4F31-A421-14C6E1B550F2}"/>
              </a:ext>
            </a:extLst>
          </p:cNvPr>
          <p:cNvSpPr txBox="1"/>
          <p:nvPr/>
        </p:nvSpPr>
        <p:spPr>
          <a:xfrm>
            <a:off x="79465" y="5876589"/>
            <a:ext cx="9363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Regulamentar a implantação do </a:t>
            </a:r>
            <a:r>
              <a:rPr lang="pt-BR" sz="2400" b="1" dirty="0"/>
              <a:t>Governo Eletrônico</a:t>
            </a:r>
            <a:r>
              <a:rPr lang="pt-BR" sz="2400" dirty="0"/>
              <a:t>, com a eliminação de todos os processos em papel e, consequente, </a:t>
            </a:r>
            <a:r>
              <a:rPr lang="pt-BR" sz="2400" b="1" dirty="0"/>
              <a:t>digitalização dos trâmites</a:t>
            </a:r>
            <a:r>
              <a:rPr lang="pt-BR" sz="2400" dirty="0"/>
              <a:t>. </a:t>
            </a:r>
          </a:p>
          <a:p>
            <a:endParaRPr lang="pt-BR" sz="2400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A4A0DE40-B394-4547-A66C-E04E9D3E2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" y="255796"/>
            <a:ext cx="1248139" cy="6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3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805815"/>
            <a:ext cx="10515600" cy="972651"/>
          </a:xfrm>
        </p:spPr>
        <p:txBody>
          <a:bodyPr>
            <a:normAutofit/>
          </a:bodyPr>
          <a:lstStyle/>
          <a:p>
            <a:r>
              <a:rPr lang="pt-BR" altLang="en-US" sz="4400" dirty="0">
                <a:solidFill>
                  <a:schemeClr val="bg1"/>
                </a:solidFill>
              </a:rPr>
              <a:t>MARCO LEGAL DE INOVAÇÃO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2461895"/>
            <a:ext cx="3421284" cy="3212465"/>
          </a:xfrm>
        </p:spPr>
        <p:txBody>
          <a:bodyPr>
            <a:normAutofit fontScale="97500" lnSpcReduction="10000"/>
          </a:bodyPr>
          <a:lstStyle/>
          <a:p>
            <a:r>
              <a:rPr lang="pt-BR" altLang="en-US" dirty="0">
                <a:solidFill>
                  <a:schemeClr val="bg1"/>
                </a:solidFill>
              </a:rPr>
              <a:t>Atuar ativamente na proposição de novos programas e políticas públicas de apoio à inovação, assim como apresentar a proposta de atuação do Sebrae em Inovação e Tecnologia a partir do novo Marco Legal de Ciência, Tecnologia e Inovação (CT&amp;I).</a:t>
            </a:r>
          </a:p>
        </p:txBody>
      </p:sp>
      <p:sp>
        <p:nvSpPr>
          <p:cNvPr id="10" name="Subtitle 6"/>
          <p:cNvSpPr>
            <a:spLocks noGrp="1"/>
          </p:cNvSpPr>
          <p:nvPr/>
        </p:nvSpPr>
        <p:spPr>
          <a:xfrm>
            <a:off x="10186035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Maurício P. Assistente</a:t>
            </a:r>
          </a:p>
        </p:txBody>
      </p:sp>
      <p:sp>
        <p:nvSpPr>
          <p:cNvPr id="12" name="Subtitle 6"/>
          <p:cNvSpPr>
            <a:spLocks noGrp="1"/>
          </p:cNvSpPr>
          <p:nvPr/>
        </p:nvSpPr>
        <p:spPr>
          <a:xfrm>
            <a:off x="6389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Agnaldo</a:t>
            </a:r>
            <a:b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</a:t>
            </a:r>
          </a:p>
        </p:txBody>
      </p:sp>
      <p:sp>
        <p:nvSpPr>
          <p:cNvPr id="13" name="Subtitle 6"/>
          <p:cNvSpPr>
            <a:spLocks noGrp="1"/>
          </p:cNvSpPr>
          <p:nvPr/>
        </p:nvSpPr>
        <p:spPr>
          <a:xfrm>
            <a:off x="8294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Carlos H. Scrum Master</a:t>
            </a:r>
          </a:p>
        </p:txBody>
      </p:sp>
      <p:pic>
        <p:nvPicPr>
          <p:cNvPr id="4098" name="Imagem 8" descr="image001">
            <a:extLst>
              <a:ext uri="{FF2B5EF4-FFF2-40B4-BE49-F238E27FC236}">
                <a16:creationId xmlns:a16="http://schemas.microsoft.com/office/drawing/2014/main" xmlns="" id="{936E7302-B5D3-4C05-A89B-392F103D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8272"/>
            <a:ext cx="12192000" cy="81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xmlns="" id="{CAFA15C6-CD18-414D-93F2-3EF7202FE264}"/>
              </a:ext>
            </a:extLst>
          </p:cNvPr>
          <p:cNvSpPr txBox="1">
            <a:spLocks/>
          </p:cNvSpPr>
          <p:nvPr/>
        </p:nvSpPr>
        <p:spPr>
          <a:xfrm>
            <a:off x="3727267" y="319489"/>
            <a:ext cx="8682447" cy="9726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anose="020B0A04020102020204" charset="0"/>
                <a:ea typeface="+mj-ea"/>
                <a:cs typeface="Arial Black" panose="020B0A0402010202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charset="0"/>
                <a:ea typeface="+mj-ea"/>
              </a:rPr>
              <a:t>AMBIENTE NORMATIVO DE STARTUPS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0CD5CE3-680E-4B78-A6C3-B8DAED1533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9" t="35899" r="6094" b="9713"/>
          <a:stretch/>
        </p:blipFill>
        <p:spPr>
          <a:xfrm>
            <a:off x="3087461" y="2988845"/>
            <a:ext cx="8814436" cy="3729900"/>
          </a:xfrm>
          <a:prstGeom prst="rect">
            <a:avLst/>
          </a:prstGeom>
        </p:spPr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xmlns="" id="{81CF58F5-CC17-4D2D-95E1-3BE58E14B34D}"/>
              </a:ext>
            </a:extLst>
          </p:cNvPr>
          <p:cNvSpPr txBox="1"/>
          <p:nvPr/>
        </p:nvSpPr>
        <p:spPr>
          <a:xfrm>
            <a:off x="2485344" y="2469095"/>
            <a:ext cx="833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Construção Colaborativa: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xmlns="" id="{B63F929E-C88F-40F9-99A5-CE006DFDB1BF}"/>
              </a:ext>
            </a:extLst>
          </p:cNvPr>
          <p:cNvSpPr txBox="1"/>
          <p:nvPr/>
        </p:nvSpPr>
        <p:spPr>
          <a:xfrm>
            <a:off x="3902391" y="1427090"/>
            <a:ext cx="833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Coordenação:</a:t>
            </a:r>
          </a:p>
        </p:txBody>
      </p:sp>
      <p:sp>
        <p:nvSpPr>
          <p:cNvPr id="58" name="object 4">
            <a:extLst>
              <a:ext uri="{FF2B5EF4-FFF2-40B4-BE49-F238E27FC236}">
                <a16:creationId xmlns:a16="http://schemas.microsoft.com/office/drawing/2014/main" xmlns="" id="{D6CB6A08-C934-4C26-96BA-866699F2163D}"/>
              </a:ext>
            </a:extLst>
          </p:cNvPr>
          <p:cNvSpPr/>
          <p:nvPr/>
        </p:nvSpPr>
        <p:spPr>
          <a:xfrm>
            <a:off x="6096000" y="1684199"/>
            <a:ext cx="1440005" cy="72681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645276" t="-756704" r="-101384" b="-8686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70" name="Picture 2" descr="Governo Federal">
            <a:extLst>
              <a:ext uri="{FF2B5EF4-FFF2-40B4-BE49-F238E27FC236}">
                <a16:creationId xmlns:a16="http://schemas.microsoft.com/office/drawing/2014/main" xmlns="" id="{3DA12526-231D-43EC-B17B-D2C4C553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79" y="1684199"/>
            <a:ext cx="32480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xmlns="" id="{E9EF56C6-D37B-40DA-AB1C-373217EE4A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" y="255796"/>
            <a:ext cx="1248139" cy="6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10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805815"/>
            <a:ext cx="10515600" cy="972651"/>
          </a:xfrm>
        </p:spPr>
        <p:txBody>
          <a:bodyPr>
            <a:normAutofit/>
          </a:bodyPr>
          <a:lstStyle/>
          <a:p>
            <a:r>
              <a:rPr lang="pt-BR" altLang="en-US" sz="4400" dirty="0">
                <a:solidFill>
                  <a:schemeClr val="bg1"/>
                </a:solidFill>
              </a:rPr>
              <a:t>MARCO LEGAL DE INOVAÇÃO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2461895"/>
            <a:ext cx="3421284" cy="3212465"/>
          </a:xfrm>
        </p:spPr>
        <p:txBody>
          <a:bodyPr>
            <a:normAutofit fontScale="97500" lnSpcReduction="10000"/>
          </a:bodyPr>
          <a:lstStyle/>
          <a:p>
            <a:r>
              <a:rPr lang="pt-BR" altLang="en-US" dirty="0">
                <a:solidFill>
                  <a:schemeClr val="bg1"/>
                </a:solidFill>
              </a:rPr>
              <a:t>Atuar ativamente na proposição de novos programas e políticas públicas de apoio à inovação, assim como apresentar a proposta de atuação do Sebrae em Inovação e Tecnologia a partir do novo Marco Legal de Ciência, Tecnologia e Inovação (CT&amp;I).</a:t>
            </a:r>
          </a:p>
        </p:txBody>
      </p:sp>
      <p:sp>
        <p:nvSpPr>
          <p:cNvPr id="10" name="Subtitle 6"/>
          <p:cNvSpPr>
            <a:spLocks noGrp="1"/>
          </p:cNvSpPr>
          <p:nvPr/>
        </p:nvSpPr>
        <p:spPr>
          <a:xfrm>
            <a:off x="10186035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Maurício P. Assistente</a:t>
            </a:r>
          </a:p>
        </p:txBody>
      </p:sp>
      <p:sp>
        <p:nvSpPr>
          <p:cNvPr id="12" name="Subtitle 6"/>
          <p:cNvSpPr>
            <a:spLocks noGrp="1"/>
          </p:cNvSpPr>
          <p:nvPr/>
        </p:nvSpPr>
        <p:spPr>
          <a:xfrm>
            <a:off x="6389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Agnaldo</a:t>
            </a:r>
            <a:b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</a:t>
            </a:r>
          </a:p>
        </p:txBody>
      </p:sp>
      <p:sp>
        <p:nvSpPr>
          <p:cNvPr id="13" name="Subtitle 6"/>
          <p:cNvSpPr>
            <a:spLocks noGrp="1"/>
          </p:cNvSpPr>
          <p:nvPr/>
        </p:nvSpPr>
        <p:spPr>
          <a:xfrm>
            <a:off x="8294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Carlos H. Scrum Master</a:t>
            </a:r>
          </a:p>
        </p:txBody>
      </p:sp>
      <p:pic>
        <p:nvPicPr>
          <p:cNvPr id="4098" name="Imagem 8" descr="image001">
            <a:extLst>
              <a:ext uri="{FF2B5EF4-FFF2-40B4-BE49-F238E27FC236}">
                <a16:creationId xmlns:a16="http://schemas.microsoft.com/office/drawing/2014/main" xmlns="" id="{936E7302-B5D3-4C05-A89B-392F103D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8272"/>
            <a:ext cx="12192000" cy="81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xmlns="" id="{CAFA15C6-CD18-414D-93F2-3EF7202FE264}"/>
              </a:ext>
            </a:extLst>
          </p:cNvPr>
          <p:cNvSpPr txBox="1">
            <a:spLocks/>
          </p:cNvSpPr>
          <p:nvPr/>
        </p:nvSpPr>
        <p:spPr>
          <a:xfrm>
            <a:off x="3727267" y="319489"/>
            <a:ext cx="8682447" cy="9726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anose="020B0A04020102020204" charset="0"/>
                <a:ea typeface="+mj-ea"/>
                <a:cs typeface="Arial Black" panose="020B0A0402010202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charset="0"/>
                <a:ea typeface="+mj-ea"/>
              </a:rPr>
              <a:t>AMBIENTE NORMATIVO DE STARTUPS - PROPOSTAS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DA687A3B-BC2C-4C6D-8CC2-0E49B10F9FFE}"/>
              </a:ext>
            </a:extLst>
          </p:cNvPr>
          <p:cNvSpPr txBox="1"/>
          <p:nvPr/>
        </p:nvSpPr>
        <p:spPr>
          <a:xfrm>
            <a:off x="3711280" y="1379673"/>
            <a:ext cx="7882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Trabalhista</a:t>
            </a: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Regime trabalhista adequado para startups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Remuneração de funcionários em “Stock </a:t>
            </a:r>
            <a:r>
              <a:rPr lang="pt-BR" sz="2400" dirty="0" err="1"/>
              <a:t>Option</a:t>
            </a:r>
            <a:r>
              <a:rPr lang="pt-BR" sz="2400" dirty="0"/>
              <a:t>”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AD9AC8A5-E3E2-4D23-8942-2A622212ED00}"/>
              </a:ext>
            </a:extLst>
          </p:cNvPr>
          <p:cNvSpPr txBox="1"/>
          <p:nvPr/>
        </p:nvSpPr>
        <p:spPr>
          <a:xfrm>
            <a:off x="295139" y="4701428"/>
            <a:ext cx="9502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Ambiente de Negócios</a:t>
            </a: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Sociedade Anônima Simplificada (sem necessidade de publicações em jornais e diários oficiais – modelo societário adequado para investidores aportarem capital </a:t>
            </a:r>
            <a:r>
              <a:rPr lang="pt-BR" sz="2400" b="1" dirty="0"/>
              <a:t>PL 4303/2012 Câmara</a:t>
            </a:r>
            <a:r>
              <a:rPr lang="pt-BR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Garantia da separação patrimonial empresa/sócio/investidor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S.A. no Simples Nacional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xmlns="" id="{00FD673D-7955-41D9-B6DB-10E141CB60C3}"/>
              </a:ext>
            </a:extLst>
          </p:cNvPr>
          <p:cNvSpPr txBox="1"/>
          <p:nvPr/>
        </p:nvSpPr>
        <p:spPr>
          <a:xfrm>
            <a:off x="2974730" y="3787692"/>
            <a:ext cx="871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Compras Públicas</a:t>
            </a: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Contratações públicas de produtos desenvolvidos por startups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xmlns="" id="{D2F62CD9-B892-4114-999C-849EBBB7B034}"/>
              </a:ext>
            </a:extLst>
          </p:cNvPr>
          <p:cNvSpPr txBox="1"/>
          <p:nvPr/>
        </p:nvSpPr>
        <p:spPr>
          <a:xfrm>
            <a:off x="5237458" y="2796832"/>
            <a:ext cx="706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Facilitação do Investimento</a:t>
            </a: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Melhores condições para investidor anjo (reduzir ou zerar a tributação do ganho)</a:t>
            </a:r>
          </a:p>
          <a:p>
            <a:r>
              <a:rPr lang="pt-BR" sz="2400" dirty="0"/>
              <a:t> 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5A01EA6-1C28-4CB4-BF8E-773820976B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" y="255796"/>
            <a:ext cx="1248139" cy="6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9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341CD50-E077-46D6-BE39-67E7441D6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 t="17415" r="21327" b="9796"/>
          <a:stretch/>
        </p:blipFill>
        <p:spPr>
          <a:xfrm>
            <a:off x="-1" y="0"/>
            <a:ext cx="12280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16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805815"/>
            <a:ext cx="10515600" cy="972651"/>
          </a:xfrm>
        </p:spPr>
        <p:txBody>
          <a:bodyPr>
            <a:normAutofit/>
          </a:bodyPr>
          <a:lstStyle/>
          <a:p>
            <a:r>
              <a:rPr lang="pt-BR" altLang="en-US" sz="4400" dirty="0">
                <a:solidFill>
                  <a:schemeClr val="bg1"/>
                </a:solidFill>
              </a:rPr>
              <a:t>MARCO LEGAL DE INOVAÇÃO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2461895"/>
            <a:ext cx="3421284" cy="3212465"/>
          </a:xfrm>
        </p:spPr>
        <p:txBody>
          <a:bodyPr>
            <a:normAutofit fontScale="97500" lnSpcReduction="10000"/>
          </a:bodyPr>
          <a:lstStyle/>
          <a:p>
            <a:r>
              <a:rPr lang="pt-BR" altLang="en-US" dirty="0">
                <a:solidFill>
                  <a:schemeClr val="bg1"/>
                </a:solidFill>
              </a:rPr>
              <a:t>Atuar ativamente na proposição de novos programas e políticas públicas de apoio à inovação, assim como apresentar a proposta de atuação do Sebrae em Inovação e Tecnologia a partir do novo Marco Legal de Ciência, Tecnologia e Inovação (CT&amp;I).</a:t>
            </a:r>
          </a:p>
        </p:txBody>
      </p:sp>
      <p:sp>
        <p:nvSpPr>
          <p:cNvPr id="10" name="Subtitle 6"/>
          <p:cNvSpPr>
            <a:spLocks noGrp="1"/>
          </p:cNvSpPr>
          <p:nvPr/>
        </p:nvSpPr>
        <p:spPr>
          <a:xfrm>
            <a:off x="10186035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Maurício P. Assistente</a:t>
            </a:r>
          </a:p>
        </p:txBody>
      </p:sp>
      <p:sp>
        <p:nvSpPr>
          <p:cNvPr id="12" name="Subtitle 6"/>
          <p:cNvSpPr>
            <a:spLocks noGrp="1"/>
          </p:cNvSpPr>
          <p:nvPr/>
        </p:nvSpPr>
        <p:spPr>
          <a:xfrm>
            <a:off x="6389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Agnaldo</a:t>
            </a:r>
            <a:b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B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</a:t>
            </a:r>
          </a:p>
        </p:txBody>
      </p:sp>
      <p:sp>
        <p:nvSpPr>
          <p:cNvPr id="13" name="Subtitle 6"/>
          <p:cNvSpPr>
            <a:spLocks noGrp="1"/>
          </p:cNvSpPr>
          <p:nvPr/>
        </p:nvSpPr>
        <p:spPr>
          <a:xfrm>
            <a:off x="8294370" y="5993130"/>
            <a:ext cx="1263015" cy="303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Carlos H. Scrum Master</a:t>
            </a:r>
          </a:p>
        </p:txBody>
      </p:sp>
      <p:pic>
        <p:nvPicPr>
          <p:cNvPr id="4098" name="Imagem 8" descr="image001">
            <a:extLst>
              <a:ext uri="{FF2B5EF4-FFF2-40B4-BE49-F238E27FC236}">
                <a16:creationId xmlns:a16="http://schemas.microsoft.com/office/drawing/2014/main" xmlns="" id="{936E7302-B5D3-4C05-A89B-392F103D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8272"/>
            <a:ext cx="12192000" cy="81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xmlns="" id="{CAFA15C6-CD18-414D-93F2-3EF7202FE264}"/>
              </a:ext>
            </a:extLst>
          </p:cNvPr>
          <p:cNvSpPr txBox="1">
            <a:spLocks/>
          </p:cNvSpPr>
          <p:nvPr/>
        </p:nvSpPr>
        <p:spPr>
          <a:xfrm>
            <a:off x="3509552" y="314179"/>
            <a:ext cx="8682447" cy="972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anose="020B0A04020102020204" charset="0"/>
                <a:ea typeface="+mj-ea"/>
                <a:cs typeface="Arial Black" panose="020B0A0402010202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anose="020B0A04020102020204" charset="0"/>
                <a:ea typeface="+mj-ea"/>
              </a:rPr>
              <a:t>PROPRIEDADE INTELECTUAL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DA687A3B-BC2C-4C6D-8CC2-0E49B10F9FFE}"/>
              </a:ext>
            </a:extLst>
          </p:cNvPr>
          <p:cNvSpPr txBox="1"/>
          <p:nvPr/>
        </p:nvSpPr>
        <p:spPr>
          <a:xfrm>
            <a:off x="3566841" y="1693170"/>
            <a:ext cx="8276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Uso Estratégico da PI pelas Pequenas Empresas</a:t>
            </a:r>
            <a:endParaRPr lang="pt-BR" sz="2400" dirty="0"/>
          </a:p>
          <a:p>
            <a:r>
              <a:rPr lang="pt-BR" sz="2400" dirty="0"/>
              <a:t>Criar incentivos para ampliar o </a:t>
            </a:r>
            <a:r>
              <a:rPr lang="pt-BR" sz="2400" b="1" dirty="0"/>
              <a:t>uso estratégico de informações contidas em patentes</a:t>
            </a:r>
            <a:r>
              <a:rPr lang="pt-BR" sz="2400" dirty="0"/>
              <a:t> que já estão em </a:t>
            </a:r>
            <a:r>
              <a:rPr lang="pt-BR" sz="2400" b="1" dirty="0"/>
              <a:t>domínio público ou não protegidas no país</a:t>
            </a:r>
            <a:r>
              <a:rPr lang="pt-BR" sz="2400" dirty="0"/>
              <a:t>, como mecanismo para estimular a competividade e o empreendedorismo de base tecnológica.    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xmlns="" id="{D2F62CD9-B892-4114-999C-849EBBB7B034}"/>
              </a:ext>
            </a:extLst>
          </p:cNvPr>
          <p:cNvSpPr txBox="1"/>
          <p:nvPr/>
        </p:nvSpPr>
        <p:spPr>
          <a:xfrm>
            <a:off x="1193074" y="4265342"/>
            <a:ext cx="10160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INSTITUTO NACIONAL DE PROPRIEDADE INTELECTUAL - INPI</a:t>
            </a: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Continuar os avanços na </a:t>
            </a:r>
            <a:r>
              <a:rPr lang="pt-BR" sz="2400" b="1" dirty="0"/>
              <a:t>Digitalização</a:t>
            </a:r>
            <a:r>
              <a:rPr lang="pt-BR" sz="2400" dirty="0"/>
              <a:t> dos processos;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Ampliar as </a:t>
            </a:r>
            <a:r>
              <a:rPr lang="pt-BR" sz="2400" b="1" dirty="0"/>
              <a:t>parcerias</a:t>
            </a:r>
            <a:r>
              <a:rPr lang="pt-BR" sz="2400" dirty="0"/>
              <a:t> para acelerar/simplificar as análises de patentes;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Manter e Institucionalizar o Projeto Piloto </a:t>
            </a:r>
            <a:r>
              <a:rPr lang="pt-BR" sz="2400" b="1" dirty="0"/>
              <a:t>Patentes MPE</a:t>
            </a:r>
            <a:r>
              <a:rPr lang="pt-BR" sz="2400" dirty="0"/>
              <a:t>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Avançar nos estudos para transformar o INPI em uma Organização Social, com </a:t>
            </a:r>
            <a:r>
              <a:rPr lang="pt-BR" sz="2400" b="1" dirty="0"/>
              <a:t>autonomia orçamentária.</a:t>
            </a:r>
          </a:p>
          <a:p>
            <a:r>
              <a:rPr lang="pt-BR" sz="2400" dirty="0"/>
              <a:t> 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6A4E18E3-A113-4547-BC75-BC6D3FF1A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" y="255796"/>
            <a:ext cx="1248139" cy="6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27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/>
          <p:nvPr/>
        </p:nvSpPr>
        <p:spPr>
          <a:xfrm>
            <a:off x="240000" y="237000"/>
            <a:ext cx="11712000" cy="638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33" y="6086643"/>
            <a:ext cx="787776" cy="38400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2159103" y="617265"/>
            <a:ext cx="0" cy="101306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214824" y="617267"/>
            <a:ext cx="6624736" cy="960732"/>
          </a:xfrm>
          <a:prstGeom prst="rect">
            <a:avLst/>
          </a:prstGeom>
        </p:spPr>
        <p:txBody>
          <a:bodyPr wrap="square" lIns="138516" tIns="69257" rIns="138516" bIns="69257">
            <a:spAutoFit/>
          </a:bodyPr>
          <a:lstStyle/>
          <a:p>
            <a:r>
              <a:rPr lang="pt-BR" sz="2667" b="1" dirty="0">
                <a:solidFill>
                  <a:schemeClr val="accent5">
                    <a:lumMod val="50000"/>
                  </a:schemeClr>
                </a:solidFill>
              </a:rPr>
              <a:t>Seleção dos </a:t>
            </a:r>
          </a:p>
          <a:p>
            <a:r>
              <a:rPr lang="pt-BR" sz="2667" b="1" dirty="0">
                <a:solidFill>
                  <a:schemeClr val="accent5">
                    <a:lumMod val="50000"/>
                  </a:schemeClr>
                </a:solidFill>
              </a:rPr>
              <a:t>Projetos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84297" y="623230"/>
            <a:ext cx="2276733" cy="836083"/>
          </a:xfrm>
          <a:prstGeom prst="rect">
            <a:avLst/>
          </a:prstGeom>
          <a:noFill/>
        </p:spPr>
        <p:txBody>
          <a:bodyPr wrap="square" lIns="138516" tIns="69257" rIns="138516" bIns="69257" rtlCol="0">
            <a:spAutoFit/>
          </a:bodyPr>
          <a:lstStyle/>
          <a:p>
            <a:pPr algn="r">
              <a:lnSpc>
                <a:spcPts val="2667"/>
              </a:lnSpc>
              <a:defRPr/>
            </a:pPr>
            <a:r>
              <a:rPr lang="pt-BR" sz="2667" b="1" dirty="0">
                <a:solidFill>
                  <a:schemeClr val="accent5">
                    <a:lumMod val="50000"/>
                  </a:schemeClr>
                </a:solidFill>
              </a:rPr>
              <a:t>Contrato</a:t>
            </a:r>
          </a:p>
          <a:p>
            <a:pPr algn="r">
              <a:lnSpc>
                <a:spcPts val="2667"/>
              </a:lnSpc>
              <a:defRPr/>
            </a:pPr>
            <a:r>
              <a:rPr lang="pt-BR" sz="2667" b="1" dirty="0">
                <a:solidFill>
                  <a:schemeClr val="accent5">
                    <a:lumMod val="50000"/>
                  </a:schemeClr>
                </a:solidFill>
              </a:rPr>
              <a:t> SENAI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95422" y="1569716"/>
            <a:ext cx="9399183" cy="41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900" tIns="51951" rIns="103900" bIns="51951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algn="just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Pontuação adicional de </a:t>
            </a:r>
            <a:r>
              <a:rPr lang="pt-BR" sz="2400" b="1" dirty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10%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 a projetos de empresas:</a:t>
            </a:r>
            <a:endParaRPr lang="pt-BR" sz="24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1" algn="just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Tx/>
              <a:buAutoNum type="romanUcPeriod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 Participantes do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Programa Agentes Locais de Inovação;</a:t>
            </a:r>
            <a:endParaRPr lang="pt-BR" sz="24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1" algn="just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Tx/>
              <a:buAutoNum type="romanUcPeriod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 Atendidas pelo </a:t>
            </a:r>
            <a:r>
              <a:rPr lang="pt-BR" sz="2400" dirty="0" err="1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Sebrae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 na carteira de startups </a:t>
            </a:r>
            <a:r>
              <a:rPr lang="pt-BR" sz="2400" b="1" i="1" dirty="0" err="1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Sebrae</a:t>
            </a:r>
            <a:r>
              <a:rPr lang="pt-BR" sz="2400" b="1" i="1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pt-BR" sz="2400" b="1" i="1" dirty="0" err="1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Like</a:t>
            </a:r>
            <a:r>
              <a:rPr lang="pt-BR" sz="2400" b="1" i="1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 a </a:t>
            </a:r>
            <a:r>
              <a:rPr lang="pt-BR" sz="2400" b="1" i="1" dirty="0" err="1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Bos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s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;</a:t>
            </a:r>
            <a:endParaRPr lang="pt-BR" sz="24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1" algn="just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Tx/>
              <a:buAutoNum type="romanUcPeriod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 Atendidas pelo </a:t>
            </a:r>
            <a:r>
              <a:rPr lang="pt-BR" sz="2400" dirty="0" err="1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Sebrae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 em </a:t>
            </a:r>
            <a:r>
              <a:rPr lang="pt-BR" sz="2400" b="1" i="1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Projetos de Alto Impacto ou </a:t>
            </a:r>
            <a:r>
              <a:rPr lang="pt-BR" sz="2400" b="1" i="1" dirty="0" err="1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Scale</a:t>
            </a:r>
            <a:r>
              <a:rPr lang="pt-BR" sz="2400" b="1" i="1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pt-BR" sz="2400" b="1" i="1" dirty="0" err="1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Up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;</a:t>
            </a:r>
            <a:endParaRPr lang="pt-BR" sz="24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1" algn="just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Tx/>
              <a:buAutoNum type="romanUcPeriod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 Finalistas do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Programa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Inovativa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;</a:t>
            </a:r>
            <a:endParaRPr lang="pt-BR" sz="24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1" algn="just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Tx/>
              <a:buAutoNum type="romanUcPeriod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Arial" pitchFamily="34" charset="0"/>
              </a:rPr>
              <a:t>Instaladas ou graduadas em Parques Tecnológicos, aceleradoras ou incubadoras de empresas.</a:t>
            </a:r>
            <a:endParaRPr lang="pt-BR" sz="24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1" name="Imagem 10" descr="guia-definitivo-por-que-inovar-na-minha-empresa-6607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179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" name="CaixaDeTexto 19"/>
          <p:cNvSpPr txBox="1"/>
          <p:nvPr/>
        </p:nvSpPr>
        <p:spPr>
          <a:xfrm>
            <a:off x="4332528" y="1157899"/>
            <a:ext cx="3526944" cy="5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33"/>
              </a:lnSpc>
            </a:pPr>
            <a:r>
              <a:rPr lang="pt-BR" sz="6000" spc="-2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  <a:cs typeface="Aharoni" pitchFamily="2" charset="-79"/>
              </a:rPr>
              <a:t>CONTATOS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4506444" y="2285065"/>
            <a:ext cx="36220" cy="213639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"/>
          <p:cNvSpPr txBox="1"/>
          <p:nvPr/>
        </p:nvSpPr>
        <p:spPr>
          <a:xfrm>
            <a:off x="4623156" y="228516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CÉLIO CABRAL</a:t>
            </a:r>
          </a:p>
          <a:p>
            <a:r>
              <a:rPr lang="pt-BR" sz="2400" spc="-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 de Inovação</a:t>
            </a:r>
          </a:p>
          <a:p>
            <a:r>
              <a:rPr lang="en-US" sz="2400" spc="-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Sebrae Nacional</a:t>
            </a:r>
          </a:p>
          <a:p>
            <a:r>
              <a:rPr lang="en-US" sz="2400" spc="-67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Celio.cabral@sebrae.com.br</a:t>
            </a:r>
            <a:endParaRPr lang="en-US" sz="2400" spc="-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spc="-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(61) 3348-7401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08E2CD9E-6FE3-4F7C-8C15-A344B8868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" y="255796"/>
            <a:ext cx="1248139" cy="6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6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95C2457-269C-4D78-9596-24CC6B939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3" t="15782" r="19413" b="8299"/>
          <a:stretch/>
        </p:blipFill>
        <p:spPr>
          <a:xfrm>
            <a:off x="0" y="0"/>
            <a:ext cx="12351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1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5BF1AC3-5C10-41CF-926E-0206B5B5A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7" t="15780" r="19633" b="7646"/>
          <a:stretch/>
        </p:blipFill>
        <p:spPr>
          <a:xfrm>
            <a:off x="-1" y="0"/>
            <a:ext cx="12215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4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107B2DA-CE36-4C93-BDBE-2F32FCE01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" t="15782" r="19566" b="7755"/>
          <a:stretch/>
        </p:blipFill>
        <p:spPr>
          <a:xfrm>
            <a:off x="-1" y="0"/>
            <a:ext cx="12251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0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02D24AF-1EED-4CE3-8C74-C67F32677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8" t="15511" r="19642" b="7890"/>
          <a:stretch/>
        </p:blipFill>
        <p:spPr>
          <a:xfrm>
            <a:off x="-1" y="0"/>
            <a:ext cx="12217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1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02D24AF-1EED-4CE3-8C74-C67F32677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8" t="15511" r="19642" b="7890"/>
          <a:stretch/>
        </p:blipFill>
        <p:spPr>
          <a:xfrm>
            <a:off x="-1" y="0"/>
            <a:ext cx="12217717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FDB7E51-F720-4A66-AD4D-62D127EEC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53" t="40060" r="19803" b="22648"/>
          <a:stretch/>
        </p:blipFill>
        <p:spPr>
          <a:xfrm>
            <a:off x="6055025" y="1"/>
            <a:ext cx="6136975" cy="5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87CF36D-45AA-4879-96AA-576045A3F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4" t="16054" r="19566" b="7619"/>
          <a:stretch/>
        </p:blipFill>
        <p:spPr>
          <a:xfrm>
            <a:off x="-1" y="0"/>
            <a:ext cx="12261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3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11077D4-2B32-4620-87E0-0147AE56F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7" t="15535" r="19564" b="7767"/>
          <a:stretch/>
        </p:blipFill>
        <p:spPr>
          <a:xfrm>
            <a:off x="0" y="0"/>
            <a:ext cx="12206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8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</TotalTime>
  <Words>987</Words>
  <Application>Microsoft Office PowerPoint</Application>
  <PresentationFormat>Widescreen</PresentationFormat>
  <Paragraphs>109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Aharoni</vt:lpstr>
      <vt:lpstr>Arial</vt:lpstr>
      <vt:lpstr>Arial Black</vt:lpstr>
      <vt:lpstr>Calibri</vt:lpstr>
      <vt:lpstr>Calibri Light</vt:lpstr>
      <vt:lpstr>Franklin Gothic Medium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MARCO LEGAL DE INOVAÇÃO</vt:lpstr>
      <vt:lpstr>MARCO LEGAL DE INOVAÇÃO</vt:lpstr>
      <vt:lpstr>MARCO LEGAL DE INOVAÇÃO</vt:lpstr>
      <vt:lpstr>MARCO LEGAL DE INOVAÇÃO</vt:lpstr>
      <vt:lpstr>MARCO LEGAL DE INOVAÇÃO</vt:lpstr>
      <vt:lpstr>MARCO LEGAL DE INOVAÇÃO</vt:lpstr>
      <vt:lpstr>MARCO LEGAL DE INOVAÇÃO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Celio Cabral de Sousa Junior</dc:creator>
  <cp:lastModifiedBy>Ricardo Alan Barros Assuncao</cp:lastModifiedBy>
  <cp:revision>21</cp:revision>
  <dcterms:created xsi:type="dcterms:W3CDTF">2019-04-23T18:58:37Z</dcterms:created>
  <dcterms:modified xsi:type="dcterms:W3CDTF">2019-04-24T15:56:38Z</dcterms:modified>
</cp:coreProperties>
</file>