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handoutMasterIdLst>
    <p:handoutMasterId r:id="rId11"/>
  </p:handoutMasterIdLst>
  <p:sldIdLst>
    <p:sldId id="256" r:id="rId2"/>
    <p:sldId id="258" r:id="rId3"/>
    <p:sldId id="263" r:id="rId4"/>
    <p:sldId id="262" r:id="rId5"/>
    <p:sldId id="257" r:id="rId6"/>
    <p:sldId id="259" r:id="rId7"/>
    <p:sldId id="260" r:id="rId8"/>
    <p:sldId id="265" r:id="rId9"/>
    <p:sldId id="266" r:id="rId10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8F6E0C-74BD-4644-A2E1-814A5C39881F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B4906-833C-4738-94F6-BFB1E66347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9104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2A285648-EF79-4705-86A4-ECD56728C6E8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BFFEDB4-0B62-4EB5-A3D2-CAE5CD514A7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648-EF79-4705-86A4-ECD56728C6E8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DB4-0B62-4EB5-A3D2-CAE5CD514A7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648-EF79-4705-86A4-ECD56728C6E8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DB4-0B62-4EB5-A3D2-CAE5CD514A7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648-EF79-4705-86A4-ECD56728C6E8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DB4-0B62-4EB5-A3D2-CAE5CD514A7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648-EF79-4705-86A4-ECD56728C6E8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DB4-0B62-4EB5-A3D2-CAE5CD514A7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648-EF79-4705-86A4-ECD56728C6E8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DB4-0B62-4EB5-A3D2-CAE5CD514A7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A285648-EF79-4705-86A4-ECD56728C6E8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BFFEDB4-0B62-4EB5-A3D2-CAE5CD514A71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2A285648-EF79-4705-86A4-ECD56728C6E8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BFFEDB4-0B62-4EB5-A3D2-CAE5CD514A7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648-EF79-4705-86A4-ECD56728C6E8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DB4-0B62-4EB5-A3D2-CAE5CD514A7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648-EF79-4705-86A4-ECD56728C6E8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DB4-0B62-4EB5-A3D2-CAE5CD514A7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85648-EF79-4705-86A4-ECD56728C6E8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FEDB4-0B62-4EB5-A3D2-CAE5CD514A7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A285648-EF79-4705-86A4-ECD56728C6E8}" type="datetimeFigureOut">
              <a:rPr lang="pt-BR" smtClean="0"/>
              <a:t>15/10/2015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BFFEDB4-0B62-4EB5-A3D2-CAE5CD514A7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solidFill>
            <a:srgbClr val="00B050"/>
          </a:solidFill>
        </p:spPr>
        <p:txBody>
          <a:bodyPr>
            <a:noAutofit/>
          </a:bodyPr>
          <a:lstStyle/>
          <a:p>
            <a:pPr algn="ctr"/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Associação Universidade em Rede</a:t>
            </a:r>
            <a:endParaRPr lang="pt-BR" sz="3600" b="1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00232" y="4714884"/>
            <a:ext cx="5381628" cy="1752600"/>
          </a:xfrm>
        </p:spPr>
        <p:txBody>
          <a:bodyPr>
            <a:normAutofit fontScale="40000" lnSpcReduction="20000"/>
          </a:bodyPr>
          <a:lstStyle/>
          <a:p>
            <a:pPr algn="ctr">
              <a:lnSpc>
                <a:spcPct val="120000"/>
              </a:lnSpc>
            </a:pPr>
            <a:r>
              <a:rPr lang="pt-BR" sz="5000" dirty="0" err="1" smtClean="0"/>
              <a:t>Profª</a:t>
            </a:r>
            <a:r>
              <a:rPr lang="pt-BR" sz="5000" dirty="0" smtClean="0"/>
              <a:t>  Nara Maria Pimentel</a:t>
            </a:r>
          </a:p>
          <a:p>
            <a:pPr algn="ctr">
              <a:lnSpc>
                <a:spcPct val="120000"/>
              </a:lnSpc>
            </a:pPr>
            <a:r>
              <a:rPr lang="pt-BR" sz="5000" dirty="0" smtClean="0"/>
              <a:t>Universidade de Brasília - UnB</a:t>
            </a:r>
          </a:p>
          <a:p>
            <a:pPr algn="ctr">
              <a:lnSpc>
                <a:spcPct val="120000"/>
              </a:lnSpc>
            </a:pPr>
            <a:r>
              <a:rPr lang="pt-BR" sz="5000" dirty="0" smtClean="0"/>
              <a:t>Diretora de </a:t>
            </a:r>
            <a:r>
              <a:rPr lang="pt-BR" sz="5000" dirty="0" err="1" smtClean="0"/>
              <a:t>EaD</a:t>
            </a:r>
            <a:r>
              <a:rPr lang="pt-BR" sz="5000" dirty="0" smtClean="0"/>
              <a:t>/UnB</a:t>
            </a:r>
          </a:p>
          <a:p>
            <a:pPr algn="ctr">
              <a:lnSpc>
                <a:spcPct val="120000"/>
              </a:lnSpc>
            </a:pPr>
            <a:r>
              <a:rPr lang="pt-BR" sz="5000" dirty="0" smtClean="0">
                <a:solidFill>
                  <a:schemeClr val="accent1">
                    <a:lumMod val="50000"/>
                  </a:schemeClr>
                </a:solidFill>
              </a:rPr>
              <a:t> Comitê de Coordenação Política da </a:t>
            </a:r>
            <a:r>
              <a:rPr lang="pt-BR" sz="5000" dirty="0" err="1" smtClean="0">
                <a:solidFill>
                  <a:schemeClr val="accent1">
                    <a:lumMod val="50000"/>
                  </a:schemeClr>
                </a:solidFill>
              </a:rPr>
              <a:t>UniRede</a:t>
            </a:r>
            <a:r>
              <a:rPr lang="pt-BR" sz="5000" dirty="0" smtClean="0">
                <a:solidFill>
                  <a:schemeClr val="accent1">
                    <a:lumMod val="50000"/>
                  </a:schemeClr>
                </a:solidFill>
              </a:rPr>
              <a:t> -CCP</a:t>
            </a:r>
          </a:p>
          <a:p>
            <a:endParaRPr lang="pt-BR" dirty="0"/>
          </a:p>
        </p:txBody>
      </p:sp>
      <p:pic>
        <p:nvPicPr>
          <p:cNvPr id="1026" name="Picture 2" descr="C:\Users\Nara\Pictures\unir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857232"/>
            <a:ext cx="1670696" cy="18506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/>
          <a:lstStyle/>
          <a:p>
            <a:r>
              <a:rPr lang="pt-BR" b="1" dirty="0" smtClean="0"/>
              <a:t>Histórico</a:t>
            </a:r>
            <a:endParaRPr lang="pt-BR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2000240"/>
            <a:ext cx="8229600" cy="432511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1999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- ofertar cursos a distância nos níveis de graduação, pós-graduação, extensão e educação continuada atendendo as  demandas do MEC na disseminação do uso das TIC junto aos professores dos ensinos fundamental e médio.</a:t>
            </a: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2002 -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Universidade Virtual Pública do Brasil (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Unirede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) como consórcio de instituições públicas de todo o país.</a:t>
            </a:r>
          </a:p>
          <a:p>
            <a:pPr algn="just"/>
            <a:r>
              <a:rPr lang="pt-BR" b="1" dirty="0" smtClean="0">
                <a:latin typeface="Arial" pitchFamily="34" charset="0"/>
                <a:cs typeface="Arial" pitchFamily="34" charset="0"/>
              </a:rPr>
              <a:t>2015 -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Associação Institucional que congrega as instituições públicas na promoção e desenvolvimento científico e tecnológico da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EaD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, contribuindo com a pesquisa, produção e difusão do conhecimento científico e tecnológico.</a:t>
            </a:r>
          </a:p>
          <a:p>
            <a:pPr algn="just"/>
            <a:endParaRPr lang="pt-BR" dirty="0" smtClean="0"/>
          </a:p>
          <a:p>
            <a:pPr algn="just"/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714744" y="642918"/>
            <a:ext cx="4786346" cy="128588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>
            <a:normAutofit fontScale="92500" lnSpcReduction="10000"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2015 - 57 Instituições de Ensino Superior 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43 Federais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09 Estaduais 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05 Institutos Federais de Educação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None/>
              <a:tabLst/>
              <a:defRPr/>
            </a:pPr>
            <a:endParaRPr kumimoji="0" lang="pt-B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571472" y="78579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Marco Regulatório ? Em que bases</a:t>
            </a:r>
            <a:b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educacionais?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6"/>
          <p:cNvSpPr txBox="1">
            <a:spLocks noGrp="1" noChangeArrowheads="1"/>
          </p:cNvSpPr>
          <p:nvPr>
            <p:ph idx="1"/>
          </p:nvPr>
        </p:nvSpPr>
        <p:spPr bwMode="auto">
          <a:xfrm>
            <a:off x="457200" y="2249424"/>
            <a:ext cx="82296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buNone/>
              <a:defRPr/>
            </a:pPr>
            <a:r>
              <a:rPr lang="pt-BR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Qual é a política do Estado  para </a:t>
            </a:r>
            <a:r>
              <a:rPr lang="pt-B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 </a:t>
            </a:r>
            <a:r>
              <a:rPr lang="pt-BR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EaD</a:t>
            </a:r>
            <a:r>
              <a:rPr lang="pt-BR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?</a:t>
            </a:r>
          </a:p>
          <a:p>
            <a:pPr algn="ctr">
              <a:buNone/>
              <a:defRPr/>
            </a:pPr>
            <a:endParaRPr lang="pt-BR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buNone/>
              <a:defRPr/>
            </a:pPr>
            <a:r>
              <a:rPr lang="pt-B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Qual é a importância da </a:t>
            </a:r>
            <a:r>
              <a:rPr lang="pt-BR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EaD</a:t>
            </a:r>
            <a:r>
              <a:rPr lang="pt-B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pt-BR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para as políticas educacionais?</a:t>
            </a:r>
          </a:p>
          <a:p>
            <a:pPr algn="ctr">
              <a:buNone/>
              <a:defRPr/>
            </a:pPr>
            <a:endParaRPr lang="pt-BR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buNone/>
              <a:defRPr/>
            </a:pPr>
            <a:r>
              <a:rPr lang="pt-B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Qual </a:t>
            </a:r>
            <a:r>
              <a:rPr lang="pt-BR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o papel da </a:t>
            </a:r>
            <a:r>
              <a:rPr lang="pt-BR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Universidade Pública neste cenário?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357158" y="571480"/>
            <a:ext cx="8382000" cy="1069848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Cenário  da </a:t>
            </a:r>
            <a:r>
              <a:rPr lang="pt-BR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EaD</a:t>
            </a:r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no ensino superior público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381000" y="1928802"/>
            <a:ext cx="8334404" cy="4665917"/>
          </a:xfrm>
        </p:spPr>
        <p:txBody>
          <a:bodyPr>
            <a:normAutofit lnSpcReduction="10000"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descontinuidades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3600" dirty="0">
                <a:latin typeface="Arial" pitchFamily="34" charset="0"/>
                <a:cs typeface="Arial" pitchFamily="34" charset="0"/>
              </a:rPr>
              <a:t>d</a:t>
            </a:r>
            <a:r>
              <a:rPr lang="pt-BR" sz="3600" dirty="0" smtClean="0">
                <a:latin typeface="Arial" pitchFamily="34" charset="0"/>
                <a:cs typeface="Arial" pitchFamily="34" charset="0"/>
              </a:rPr>
              <a:t>ependência de “programas”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carência de revisão da legislação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submetidas a avaliações  desconexas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 submetidas a credenciamento temporários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Educação “paralela” 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3600" dirty="0" smtClean="0">
                <a:latin typeface="Arial" pitchFamily="34" charset="0"/>
                <a:cs typeface="Arial" pitchFamily="34" charset="0"/>
              </a:rPr>
              <a:t>Panacéia para  acesso e permanência</a:t>
            </a:r>
          </a:p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36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3600" dirty="0" smtClean="0">
              <a:latin typeface="Arial" pitchFamily="34" charset="0"/>
              <a:cs typeface="Arial" pitchFamily="34" charset="0"/>
            </a:endParaRPr>
          </a:p>
          <a:p>
            <a:pPr marL="274320" indent="-274320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36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None/>
              <a:defRPr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pt-B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Contribuições do marco regulatório</a:t>
            </a:r>
            <a:endParaRPr lang="pt-B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4645734"/>
          </a:xfrm>
        </p:spPr>
        <p:txBody>
          <a:bodyPr/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Reconhecimento da Educação a distância como modalidade educativa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Assumida institucionalmente pelas IES (PDI, PPI, PPC) – projeto institucional  orgânico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Melhoria do processo de avaliação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Padrão de qualidade (articulação entre ensino, pesquisa e extensão) 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Formação em serviço</a:t>
            </a:r>
          </a:p>
          <a:p>
            <a:endParaRPr lang="pt-BR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Questões em aberto...</a:t>
            </a:r>
            <a:endParaRPr lang="pt-B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>
                <a:latin typeface="Arial" pitchFamily="34" charset="0"/>
                <a:cs typeface="Arial" pitchFamily="34" charset="0"/>
              </a:rPr>
              <a:t>Vácuo na legislação vigente (</a:t>
            </a:r>
            <a:r>
              <a:rPr lang="pt-BR" smtClean="0">
                <a:latin typeface="Arial" pitchFamily="34" charset="0"/>
                <a:cs typeface="Arial" pitchFamily="34" charset="0"/>
              </a:rPr>
              <a:t>Decreto 5,622/2005, 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decreto 5.800/2006, portaria 4.059/2004, PNE.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Tutoria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Pólos de Apoio presencial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Financiamento – custo/aluno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Referenciais de qualidade ( TIC)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Dimensão docente – bolsas</a:t>
            </a:r>
          </a:p>
          <a:p>
            <a:r>
              <a:rPr lang="pt-BR" dirty="0" smtClean="0">
                <a:latin typeface="Arial" pitchFamily="34" charset="0"/>
                <a:cs typeface="Arial" pitchFamily="34" charset="0"/>
              </a:rPr>
              <a:t>Avaliação  considerando  as especificidades dos cursos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EaD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 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 txBox="1">
            <a:spLocks noGrp="1"/>
          </p:cNvSpPr>
          <p:nvPr>
            <p:ph type="title"/>
          </p:nvPr>
        </p:nvSpPr>
        <p:spPr>
          <a:xfrm>
            <a:off x="642910" y="671691"/>
            <a:ext cx="7772400" cy="61863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3600" dirty="0" smtClean="0"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SEM  </a:t>
            </a:r>
            <a:r>
              <a:rPr lang="pt-BR" sz="36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POLÍTICAS EDUCACIONAIS ARTICULADAS  </a:t>
            </a:r>
            <a:r>
              <a:rPr lang="pt-BR" sz="3600" dirty="0" smtClean="0"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QUE CONTEMPLEM A MODALIDADE A DISTÂNCIA NA FORMAÇÃO INICIAL E CONTINUADA O “NOVO” MARCO REGULATÓRIO </a:t>
            </a:r>
            <a:r>
              <a:rPr lang="pt-BR" sz="3600" dirty="0" smtClean="0"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SERÁ SÓ MAIS UMA RESOLUÇÃO</a:t>
            </a:r>
            <a:r>
              <a:rPr lang="pt-BR" sz="3600" dirty="0" smtClean="0"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cs typeface="Arial" pitchFamily="34" charset="0"/>
              </a:rPr>
              <a:t>. É PRECISO  REGULAÇÃO, ACOMPANHAMENTO, MONITORAMENTO E AVALIAÇÃO</a:t>
            </a:r>
            <a:endParaRPr lang="pt-BR" sz="3600" b="1" dirty="0"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28596" y="1214422"/>
            <a:ext cx="8229600" cy="43251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sz="6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NÃO </a:t>
            </a:r>
            <a:r>
              <a:rPr lang="pt-BR" sz="3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pt-BR" sz="36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PARA AS POLÍTICAS ASSENTADAS EM PROGRAMAS DE GOVERNO, FADADAS AO DESCONTINUISMO E  DESATRELADAS DO PROJETO EDUCACIONAL DO  ESTADO BRASILEIRO</a:t>
            </a:r>
            <a:r>
              <a:rPr lang="pt-BR" sz="36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.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785786" y="4143380"/>
            <a:ext cx="7772400" cy="1714512"/>
          </a:xfrm>
        </p:spPr>
        <p:txBody>
          <a:bodyPr/>
          <a:lstStyle/>
          <a:p>
            <a:pPr algn="ctr"/>
            <a:r>
              <a:rPr lang="pt-BR" sz="6000" dirty="0" smtClean="0">
                <a:solidFill>
                  <a:srgbClr val="FF0000"/>
                </a:solidFill>
              </a:rPr>
              <a:t/>
            </a:r>
            <a:br>
              <a:rPr lang="pt-BR" sz="6000" dirty="0" smtClean="0">
                <a:solidFill>
                  <a:srgbClr val="FF0000"/>
                </a:solidFill>
              </a:rPr>
            </a:br>
            <a:r>
              <a:rPr lang="pt-BR" sz="6000" dirty="0" smtClean="0">
                <a:solidFill>
                  <a:srgbClr val="FF0000"/>
                </a:solidFill>
              </a:rPr>
              <a:t/>
            </a:r>
            <a:br>
              <a:rPr lang="pt-BR" sz="6000" dirty="0" smtClean="0">
                <a:solidFill>
                  <a:srgbClr val="FF0000"/>
                </a:solidFill>
              </a:rPr>
            </a:br>
            <a:r>
              <a:rPr lang="pt-BR" sz="6000" dirty="0" smtClean="0">
                <a:solidFill>
                  <a:srgbClr val="FF0000"/>
                </a:solidFill>
              </a:rPr>
              <a:t/>
            </a:r>
            <a:br>
              <a:rPr lang="pt-BR" sz="6000" dirty="0" smtClean="0">
                <a:solidFill>
                  <a:srgbClr val="FF0000"/>
                </a:solidFill>
              </a:rPr>
            </a:br>
            <a:r>
              <a:rPr lang="pt-BR" sz="6000" dirty="0" smtClean="0">
                <a:solidFill>
                  <a:srgbClr val="FF0000"/>
                </a:solidFill>
              </a:rPr>
              <a:t/>
            </a:r>
            <a:br>
              <a:rPr lang="pt-BR" sz="6000" dirty="0" smtClean="0">
                <a:solidFill>
                  <a:srgbClr val="FF0000"/>
                </a:solidFill>
              </a:rPr>
            </a:br>
            <a:r>
              <a:rPr lang="pt-BR" sz="6000" dirty="0" smtClean="0">
                <a:solidFill>
                  <a:srgbClr val="FF0000"/>
                </a:solidFill>
              </a:rPr>
              <a:t/>
            </a:r>
            <a:br>
              <a:rPr lang="pt-BR" sz="6000" dirty="0" smtClean="0">
                <a:solidFill>
                  <a:srgbClr val="FF0000"/>
                </a:solidFill>
              </a:rPr>
            </a:br>
            <a:r>
              <a:rPr lang="pt-BR" sz="6000" dirty="0" smtClean="0">
                <a:solidFill>
                  <a:srgbClr val="FF0000"/>
                </a:solidFill>
              </a:rPr>
              <a:t/>
            </a:r>
            <a:br>
              <a:rPr lang="pt-BR" sz="6000" dirty="0" smtClean="0">
                <a:solidFill>
                  <a:srgbClr val="FF0000"/>
                </a:solidFill>
              </a:rPr>
            </a:br>
            <a:r>
              <a:rPr lang="pt-BR" sz="60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SIM</a:t>
            </a:r>
            <a:r>
              <a:rPr lang="pt-BR" b="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PARA UM PROJETO EDUCACIONAL</a:t>
            </a:r>
            <a:r>
              <a:rPr lang="pt-BR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COM </a:t>
            </a:r>
            <a:r>
              <a:rPr lang="pt-BR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EaD</a:t>
            </a:r>
            <a:r>
              <a:rPr lang="pt-B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integrada ao presencial com uso pedagógico das TIC na formação inicial e continuada</a:t>
            </a:r>
            <a:br>
              <a:rPr lang="pt-B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pt-BR" b="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ressignificando</a:t>
            </a:r>
            <a:r>
              <a:rPr lang="pt-BR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 inovando nossa educação!!!</a:t>
            </a:r>
            <a:endParaRPr lang="pt-BR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223</TotalTime>
  <Words>316</Words>
  <Application>Microsoft Office PowerPoint</Application>
  <PresentationFormat>Apresentação na tela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6" baseType="lpstr">
      <vt:lpstr>Arial</vt:lpstr>
      <vt:lpstr>Calibri</vt:lpstr>
      <vt:lpstr>Georgia</vt:lpstr>
      <vt:lpstr>Trebuchet MS</vt:lpstr>
      <vt:lpstr>Wingdings 2</vt:lpstr>
      <vt:lpstr>Wingdings 3</vt:lpstr>
      <vt:lpstr>Urbano</vt:lpstr>
      <vt:lpstr>Associação Universidade em Rede</vt:lpstr>
      <vt:lpstr>Histórico</vt:lpstr>
      <vt:lpstr>Marco Regulatório ? Em que bases educacionais?</vt:lpstr>
      <vt:lpstr>Cenário  da EaD no ensino superior público</vt:lpstr>
      <vt:lpstr>Contribuições do marco regulatório</vt:lpstr>
      <vt:lpstr>Questões em aberto...</vt:lpstr>
      <vt:lpstr>SEM  POLÍTICAS EDUCACIONAIS ARTICULADAS  QUE CONTEMPLEM A MODALIDADE A DISTÂNCIA NA FORMAÇÃO INICIAL E CONTINUADA O “NOVO” MARCO REGULATÓRIO SERÁ SÓ MAIS UMA RESOLUÇÃO. É PRECISO  REGULAÇÃO, ACOMPANHAMENTO, MONITORAMENTO E AVALIAÇÃO</vt:lpstr>
      <vt:lpstr>Apresentação do PowerPoint</vt:lpstr>
      <vt:lpstr>      SIM PARA UM PROJETO EDUCACIONAL COM EaD integrada ao presencial com uso pedagógico das TIC na formação inicial e continuada ressignificando e inovando nossa educação!!!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Associação Universidade em Rede</dc:title>
  <dc:creator>Nara</dc:creator>
  <cp:lastModifiedBy>Isabela Wandalsen Prates</cp:lastModifiedBy>
  <cp:revision>10</cp:revision>
  <cp:lastPrinted>2015-10-15T14:14:58Z</cp:lastPrinted>
  <dcterms:created xsi:type="dcterms:W3CDTF">2015-10-14T21:57:54Z</dcterms:created>
  <dcterms:modified xsi:type="dcterms:W3CDTF">2015-10-15T14:17:19Z</dcterms:modified>
</cp:coreProperties>
</file>