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5" r:id="rId3"/>
    <p:sldId id="256" r:id="rId4"/>
    <p:sldId id="257" r:id="rId5"/>
    <p:sldId id="258" r:id="rId6"/>
    <p:sldId id="263" r:id="rId7"/>
    <p:sldId id="259" r:id="rId8"/>
    <p:sldId id="269" r:id="rId9"/>
    <p:sldId id="260" r:id="rId10"/>
    <p:sldId id="266" r:id="rId11"/>
    <p:sldId id="267" r:id="rId12"/>
    <p:sldId id="264" r:id="rId13"/>
  </p:sldIdLst>
  <p:sldSz cx="9144000" cy="6858000" type="screen4x3"/>
  <p:notesSz cx="6864350" cy="99964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>
        <p:scale>
          <a:sx n="90" d="100"/>
          <a:sy n="90" d="100"/>
        </p:scale>
        <p:origin x="-864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03A14CD0-9B15-45F2-BC4D-584B846FDD64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3C42511B-09BE-4E4B-A38E-ACA7B2808704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2511B-09BE-4E4B-A38E-ACA7B2808704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9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15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83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38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147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82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246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29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24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34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11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36AB9-99B4-4F46-9325-3F2C5DAD40EC}" type="datetimeFigureOut">
              <a:rPr lang="pt-BR" smtClean="0"/>
              <a:pPr/>
              <a:t>25/02/15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8501F-095B-4FD1-9419-68F5D0AB9568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1940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Excel_Sheet1.xlsx"/><Relationship Id="rId5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Considerações sobre o primeiro emprego na </a:t>
            </a:r>
            <a:r>
              <a:rPr lang="pt-BR" dirty="0" err="1" smtClean="0"/>
              <a:t>Rais</a:t>
            </a:r>
            <a:r>
              <a:rPr lang="pt-BR" dirty="0" smtClean="0"/>
              <a:t> e sobre o perfil do beneficiário do seguro-desemprego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Fevereiro/2015</a:t>
            </a: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093296"/>
            <a:ext cx="1960880" cy="59055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7477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4834880" cy="778098"/>
          </a:xfrm>
        </p:spPr>
        <p:txBody>
          <a:bodyPr>
            <a:noAutofit/>
          </a:bodyPr>
          <a:lstStyle/>
          <a:p>
            <a:pPr algn="l"/>
            <a:r>
              <a:rPr lang="pt-BR" sz="2800" dirty="0" smtClean="0"/>
              <a:t>Base: Seguro-Desemprego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399423" y="414908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Elaboração: DIEESE.</a:t>
            </a:r>
          </a:p>
          <a:p>
            <a:r>
              <a:rPr lang="pt-BR" sz="1200" dirty="0"/>
              <a:t>Nota: (1) Tempo de permanência referente ao vínculo de requerimento do </a:t>
            </a:r>
            <a:r>
              <a:rPr lang="pt-BR" sz="1200" dirty="0" smtClean="0"/>
              <a:t>benefício (2) Valor médio da parcela considerando o número médio de parcelas recebidos pelos segurados em 2012, que foi de 4,4 parcelas.</a:t>
            </a:r>
            <a:endParaRPr lang="pt-BR" sz="1200" dirty="0"/>
          </a:p>
        </p:txBody>
      </p:sp>
      <p:sp>
        <p:nvSpPr>
          <p:cNvPr id="6" name="Retângulo 5"/>
          <p:cNvSpPr/>
          <p:nvPr/>
        </p:nvSpPr>
        <p:spPr>
          <a:xfrm>
            <a:off x="467544" y="105273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Numero de Beneficiários do Seguro  Desemprego, tempo médio de permanência no vínculo</a:t>
            </a:r>
            <a:r>
              <a:rPr lang="pt-BR" b="1" baseline="30000" dirty="0" smtClean="0"/>
              <a:t>(1)</a:t>
            </a:r>
            <a:r>
              <a:rPr lang="pt-BR" b="1" dirty="0" smtClean="0"/>
              <a:t>, Valor médio da parcela e Massa das parcelas do benefício por faixa etária</a:t>
            </a:r>
          </a:p>
          <a:p>
            <a:pPr algn="ctr"/>
            <a:r>
              <a:rPr lang="pt-BR" b="1" dirty="0" smtClean="0"/>
              <a:t>Brasil, 2012</a:t>
            </a:r>
            <a:endParaRPr lang="pt-BR" b="1" dirty="0"/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19" y="2060848"/>
            <a:ext cx="8229600" cy="2054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395536" y="522920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Caso a alteração da regra da concessão do benefício do seguro-desemprego seja efetivada, o impacto efetivo se dará sobre os jovens com até 24 anos, pois são os que tem tempo de permanência mais baixos, além de receberem, em média, parcelas de menor valor.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3437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55576" y="764704"/>
            <a:ext cx="7920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Número e distribuição dos beneficiários do Seguro-Desemprego por faixa etária segundo setor de atividade econômica</a:t>
            </a:r>
          </a:p>
          <a:p>
            <a:pPr algn="ctr"/>
            <a:r>
              <a:rPr lang="pt-BR" b="1" dirty="0" smtClean="0"/>
              <a:t>Brasil, 2012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4834880" cy="778098"/>
          </a:xfrm>
        </p:spPr>
        <p:txBody>
          <a:bodyPr>
            <a:noAutofit/>
          </a:bodyPr>
          <a:lstStyle/>
          <a:p>
            <a:pPr algn="l"/>
            <a:r>
              <a:rPr lang="pt-BR" sz="2800" dirty="0" smtClean="0"/>
              <a:t>Base: Seguro-Desemprego</a:t>
            </a:r>
            <a:endParaRPr lang="pt-BR" sz="2800" dirty="0"/>
          </a:p>
        </p:txBody>
      </p:sp>
      <p:pic>
        <p:nvPicPr>
          <p:cNvPr id="1024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640" y="1688034"/>
            <a:ext cx="6470780" cy="3627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tângulo 6"/>
          <p:cNvSpPr/>
          <p:nvPr/>
        </p:nvSpPr>
        <p:spPr>
          <a:xfrm>
            <a:off x="1526538" y="5274761"/>
            <a:ext cx="666074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 dirty="0"/>
              <a:t>Elaboração: DIEESE.</a:t>
            </a:r>
          </a:p>
          <a:p>
            <a:r>
              <a:rPr lang="pt-BR" sz="1050" dirty="0"/>
              <a:t>Nota: (1) Outros: Inclui os casos Não informados, Administração pública, Indústria extrativa mineral, e Serviços industriais de utilidade </a:t>
            </a:r>
            <a:r>
              <a:rPr lang="pt-BR" sz="1050" dirty="0" smtClean="0"/>
              <a:t>pública, que somam menos de 2% do total de </a:t>
            </a:r>
            <a:r>
              <a:rPr lang="pt-BR" sz="1050" dirty="0" err="1" smtClean="0"/>
              <a:t>benefíciários</a:t>
            </a:r>
            <a:r>
              <a:rPr lang="pt-BR" sz="1050" dirty="0" smtClean="0"/>
              <a:t>.</a:t>
            </a:r>
            <a:endParaRPr lang="pt-BR" sz="105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95536" y="6021288"/>
            <a:ext cx="6538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Os beneficiários jovens estão predominantemente no Comércio.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4123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Os dados analisados permitem ver que:</a:t>
            </a:r>
          </a:p>
          <a:p>
            <a:pPr lvl="1"/>
            <a:r>
              <a:rPr lang="pt-BR" dirty="0" smtClean="0"/>
              <a:t>Não parece haver nada de particular na dinâmica dos admitidos por primeiro emprego, uma vez que nem a faixa etária e nem a forma de contratação são determinantes da curta duração do tempo de emprego.</a:t>
            </a:r>
          </a:p>
          <a:p>
            <a:pPr lvl="1"/>
            <a:r>
              <a:rPr lang="pt-BR" dirty="0" smtClean="0"/>
              <a:t>Os dados dos beneficiários do seguro-desemprego mostram que os jovens seriam os mais atingidos pelas novas regras de concessão do benefício, pois tem menores tempos de emprego e recebem parcelas inferiores à média. </a:t>
            </a:r>
          </a:p>
        </p:txBody>
      </p:sp>
    </p:spTree>
    <p:extLst>
      <p:ext uri="{BB962C8B-B14F-4D97-AF65-F5344CB8AC3E}">
        <p14:creationId xmlns:p14="http://schemas.microsoft.com/office/powerpoint/2010/main" val="50708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Base: MTE. </a:t>
            </a:r>
            <a:r>
              <a:rPr lang="pt-BR" dirty="0" err="1" smtClean="0"/>
              <a:t>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Considerações metodológicas:</a:t>
            </a:r>
          </a:p>
          <a:p>
            <a:pPr lvl="1"/>
            <a:r>
              <a:rPr lang="pt-BR" dirty="0" smtClean="0"/>
              <a:t>Foram analisados os vínculos admitidos por primeiro emprego em cada ano;</a:t>
            </a:r>
          </a:p>
          <a:p>
            <a:pPr lvl="1"/>
            <a:r>
              <a:rPr lang="pt-BR" dirty="0" smtClean="0"/>
              <a:t>Na </a:t>
            </a:r>
            <a:r>
              <a:rPr lang="pt-BR" dirty="0" err="1" smtClean="0"/>
              <a:t>Rais</a:t>
            </a:r>
            <a:r>
              <a:rPr lang="pt-BR" dirty="0" smtClean="0"/>
              <a:t>, se um vínculo permanece ativo de um ano para o outro, na declaração do ano seguinte o tipo de admissão vem como “não admitido no ano”;</a:t>
            </a:r>
          </a:p>
          <a:p>
            <a:pPr lvl="1"/>
            <a:r>
              <a:rPr lang="pt-BR" dirty="0" smtClean="0"/>
              <a:t>Portanto, temos a análise somente dos admitidos por primeiro emprego de cada ano, e não do total do estoque de vínculos admitidos por primeiro emprego em exercícios anteriores.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859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90664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Base: MTE. </a:t>
            </a:r>
            <a:r>
              <a:rPr lang="pt-BR" sz="2800" dirty="0" err="1" smtClean="0"/>
              <a:t>Rais</a:t>
            </a:r>
            <a:endParaRPr lang="pt-BR" sz="28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91490" y="796702"/>
            <a:ext cx="8229600" cy="4929411"/>
          </a:xfrm>
        </p:spPr>
        <p:txBody>
          <a:bodyPr/>
          <a:lstStyle/>
          <a:p>
            <a:pPr marL="0" indent="0" algn="ctr">
              <a:buNone/>
            </a:pPr>
            <a:r>
              <a:rPr lang="pt-BR" sz="2400" b="1" dirty="0"/>
              <a:t>Evolução do número de admissões no ano</a:t>
            </a:r>
            <a:endParaRPr lang="pt-BR" sz="2400" dirty="0"/>
          </a:p>
          <a:p>
            <a:pPr marL="0" indent="0" algn="ctr">
              <a:buNone/>
            </a:pPr>
            <a:r>
              <a:rPr lang="pt-BR" sz="2400" b="1" dirty="0"/>
              <a:t>Brasil, 2002 a 2013 (em milhões)</a:t>
            </a:r>
            <a:endParaRPr lang="pt-BR" sz="2400" dirty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966" y="1700808"/>
            <a:ext cx="5780354" cy="3474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663994" y="5175425"/>
            <a:ext cx="621240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Elaboração: DIEESE</a:t>
            </a:r>
          </a:p>
          <a:p>
            <a:r>
              <a:rPr lang="pt-BR" sz="1200" dirty="0" smtClean="0"/>
              <a:t>Nota: A forma predominante de admissão no ano se dá por reemprego, que responde por mais de 75% das admissões na média do período</a:t>
            </a:r>
          </a:p>
          <a:p>
            <a:pPr marL="171450" indent="-171450">
              <a:buFont typeface="Arial" pitchFamily="34" charset="0"/>
              <a:buChar char="•"/>
            </a:pPr>
            <a:endParaRPr lang="pt-BR" sz="1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38954" y="5805264"/>
            <a:ext cx="86535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A admissão por primeiro emprego é residual no mercado de trabalho, chegando a 4,5 milhões, ou 15,6% dos admitidos em 2013.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Nos últimos 10 anos, com a queda do desemprego e recuperação do emprego formal, predomina o reemprego como forma de admissão.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11569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73166"/>
            <a:ext cx="6408712" cy="3008630"/>
          </a:xfrm>
          <a:prstGeom prst="rect">
            <a:avLst/>
          </a:prstGeom>
          <a:noFill/>
        </p:spPr>
      </p:pic>
      <p:sp>
        <p:nvSpPr>
          <p:cNvPr id="5" name="Retângulo 4"/>
          <p:cNvSpPr/>
          <p:nvPr/>
        </p:nvSpPr>
        <p:spPr>
          <a:xfrm>
            <a:off x="1856274" y="764704"/>
            <a:ext cx="54726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Evolução das admissões por primeiro emprego segundo condição </a:t>
            </a:r>
            <a:r>
              <a:rPr lang="pt-BR" b="1" dirty="0" smtClean="0"/>
              <a:t>de </a:t>
            </a:r>
            <a:r>
              <a:rPr lang="pt-BR" b="1" dirty="0"/>
              <a:t>vínculo em 31/12</a:t>
            </a:r>
            <a:endParaRPr lang="pt-BR" dirty="0"/>
          </a:p>
          <a:p>
            <a:pPr algn="ctr"/>
            <a:r>
              <a:rPr lang="pt-BR" b="1" dirty="0"/>
              <a:t>Brasil, 2002 a 2013 (em milhões)</a:t>
            </a:r>
            <a:endParaRPr lang="pt-BR" dirty="0"/>
          </a:p>
        </p:txBody>
      </p:sp>
      <p:sp>
        <p:nvSpPr>
          <p:cNvPr id="8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90664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Base: MTE. </a:t>
            </a:r>
            <a:r>
              <a:rPr lang="pt-BR" sz="2800" dirty="0" err="1" smtClean="0"/>
              <a:t>Rais</a:t>
            </a:r>
            <a:endParaRPr lang="pt-BR" sz="2800" dirty="0"/>
          </a:p>
        </p:txBody>
      </p:sp>
      <p:sp>
        <p:nvSpPr>
          <p:cNvPr id="9" name="Retângulo 8"/>
          <p:cNvSpPr/>
          <p:nvPr/>
        </p:nvSpPr>
        <p:spPr>
          <a:xfrm>
            <a:off x="1259632" y="4725144"/>
            <a:ext cx="1974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Elaboração: DIEESE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539553" y="530967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Desde 2010, existe estabilidade no número de trabalhadores admitidos em primeiro emprego que são desligados no mesmo ano de admissão.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2186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60042"/>
            <a:ext cx="6120680" cy="3621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763688" y="836712"/>
            <a:ext cx="597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Participação dos </a:t>
            </a:r>
            <a:r>
              <a:rPr lang="pt-BR" b="1" dirty="0" smtClean="0"/>
              <a:t>desligamentos no total de vínculos do </a:t>
            </a:r>
            <a:r>
              <a:rPr lang="pt-BR" b="1" dirty="0"/>
              <a:t>ano segundo </a:t>
            </a:r>
            <a:r>
              <a:rPr lang="pt-BR" b="1" dirty="0" smtClean="0"/>
              <a:t>tipo de </a:t>
            </a:r>
            <a:r>
              <a:rPr lang="pt-BR" b="1" dirty="0"/>
              <a:t>admissão</a:t>
            </a:r>
            <a:endParaRPr lang="pt-BR" dirty="0"/>
          </a:p>
          <a:p>
            <a:pPr algn="ctr"/>
            <a:r>
              <a:rPr lang="pt-BR" b="1" dirty="0"/>
              <a:t>Brasil, 2002 a 2013</a:t>
            </a:r>
            <a:endParaRPr lang="pt-BR" dirty="0"/>
          </a:p>
        </p:txBody>
      </p:sp>
      <p:sp>
        <p:nvSpPr>
          <p:cNvPr id="8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90664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Base: MTE. </a:t>
            </a:r>
            <a:r>
              <a:rPr lang="pt-BR" sz="2800" dirty="0" err="1" smtClean="0"/>
              <a:t>Rais</a:t>
            </a:r>
            <a:endParaRPr lang="pt-BR" sz="2800" dirty="0"/>
          </a:p>
        </p:txBody>
      </p:sp>
      <p:sp>
        <p:nvSpPr>
          <p:cNvPr id="6" name="Retângulo 5"/>
          <p:cNvSpPr/>
          <p:nvPr/>
        </p:nvSpPr>
        <p:spPr>
          <a:xfrm>
            <a:off x="1683677" y="5358328"/>
            <a:ext cx="1974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Elaboração: DIEESE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79512" y="572991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Não há um ritmo mais acelerado de crescimento dos desligamentos entre os admitidos por primeiro emprego </a:t>
            </a:r>
            <a:r>
              <a:rPr lang="pt-BR" i="1" dirty="0" smtClean="0"/>
              <a:t>vis-à-vis</a:t>
            </a:r>
            <a:r>
              <a:rPr lang="pt-BR" dirty="0" smtClean="0"/>
              <a:t> o total de admissões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145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93495"/>
            <a:ext cx="5544616" cy="379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395536" y="90872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/>
              <a:t>Distribuição dos desligamentos segundo faixa etária dos admitidos no ano por tipo de admissão</a:t>
            </a:r>
          </a:p>
          <a:p>
            <a:pPr algn="ctr"/>
            <a:r>
              <a:rPr lang="pt-BR" sz="1600" b="1" dirty="0" smtClean="0"/>
              <a:t>Brasil, 2002 e 2013 (em %)</a:t>
            </a:r>
          </a:p>
        </p:txBody>
      </p:sp>
      <p:sp>
        <p:nvSpPr>
          <p:cNvPr id="11" name="Título 3"/>
          <p:cNvSpPr txBox="1">
            <a:spLocks/>
          </p:cNvSpPr>
          <p:nvPr/>
        </p:nvSpPr>
        <p:spPr>
          <a:xfrm>
            <a:off x="457200" y="274638"/>
            <a:ext cx="28906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smtClean="0"/>
              <a:t>Base: MTE. Rais</a:t>
            </a:r>
            <a:endParaRPr lang="pt-BR" sz="2800" dirty="0"/>
          </a:p>
        </p:txBody>
      </p:sp>
      <p:sp>
        <p:nvSpPr>
          <p:cNvPr id="8" name="Retângulo 7"/>
          <p:cNvSpPr/>
          <p:nvPr/>
        </p:nvSpPr>
        <p:spPr>
          <a:xfrm>
            <a:off x="1763687" y="5306744"/>
            <a:ext cx="1974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Elaboração: DIEESE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51520" y="5949280"/>
            <a:ext cx="8476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Os jovens até 24 anos são predominantes dentre os admitidos por primeiro emprego.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3403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840760" cy="400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1520" y="836712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Evolução da participação dos tipos de desligamento selecionados, segundo forma de admissão no ano</a:t>
            </a:r>
            <a:endParaRPr lang="pt-BR" dirty="0"/>
          </a:p>
          <a:p>
            <a:pPr algn="ctr"/>
            <a:r>
              <a:rPr lang="pt-BR" b="1" dirty="0"/>
              <a:t>Brasil, 2002 a 2013</a:t>
            </a:r>
            <a:endParaRPr lang="pt-BR" dirty="0"/>
          </a:p>
        </p:txBody>
      </p:sp>
      <p:sp>
        <p:nvSpPr>
          <p:cNvPr id="9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90664" cy="562074"/>
          </a:xfrm>
        </p:spPr>
        <p:txBody>
          <a:bodyPr>
            <a:noAutofit/>
          </a:bodyPr>
          <a:lstStyle/>
          <a:p>
            <a:r>
              <a:rPr lang="pt-BR" sz="2800" dirty="0" smtClean="0"/>
              <a:t>Base: MTE. </a:t>
            </a:r>
            <a:r>
              <a:rPr lang="pt-BR" sz="2800" dirty="0" err="1" smtClean="0"/>
              <a:t>Rais</a:t>
            </a:r>
            <a:endParaRPr lang="pt-BR" sz="2800" dirty="0"/>
          </a:p>
        </p:txBody>
      </p:sp>
      <p:sp>
        <p:nvSpPr>
          <p:cNvPr id="6" name="Retângulo 5"/>
          <p:cNvSpPr/>
          <p:nvPr/>
        </p:nvSpPr>
        <p:spPr>
          <a:xfrm>
            <a:off x="1227694" y="5528504"/>
            <a:ext cx="17046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 smtClean="0"/>
              <a:t>Elaboração: </a:t>
            </a:r>
            <a:r>
              <a:rPr lang="pt-BR" sz="1400" dirty="0" smtClean="0"/>
              <a:t>DIEESE</a:t>
            </a:r>
            <a:endParaRPr lang="pt-BR" sz="1600" dirty="0" smtClean="0"/>
          </a:p>
        </p:txBody>
      </p:sp>
      <p:sp>
        <p:nvSpPr>
          <p:cNvPr id="10" name="CaixaDeTexto 9"/>
          <p:cNvSpPr txBox="1"/>
          <p:nvPr/>
        </p:nvSpPr>
        <p:spPr>
          <a:xfrm>
            <a:off x="179512" y="593467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Não há distinções significativas na forma de desligamento dos admitidos em primeiro emprego e do total de admissões, com predominância do desligamento por iniciativa do empregador em ambos os grupos.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954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67744" y="1204913"/>
          <a:ext cx="4180681" cy="444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lanilha" r:id="rId4" imgW="3752730" imgH="4448265" progId="Excel.Sheet.12">
                  <p:embed/>
                </p:oleObj>
              </mc:Choice>
              <mc:Fallback>
                <p:oleObj name="Planilha" r:id="rId4" imgW="3752730" imgH="4448265" progId="Excel.Shee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1204913"/>
                        <a:ext cx="4180681" cy="444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57200" y="908720"/>
            <a:ext cx="8435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 smtClean="0"/>
              <a:t>Distribuição dos desligamentos  segundo faixa de tempo de permanência, dos admitidos por primeiro emprego e do total de admissões </a:t>
            </a:r>
          </a:p>
          <a:p>
            <a:pPr algn="ctr"/>
            <a:r>
              <a:rPr lang="pt-BR" b="1" dirty="0" smtClean="0"/>
              <a:t>Brasil, 2002 e 2013</a:t>
            </a:r>
            <a:endParaRPr lang="pt-BR" b="1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457200" y="274638"/>
            <a:ext cx="28906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smtClean="0"/>
              <a:t>Base: MTE. Rais</a:t>
            </a:r>
            <a:endParaRPr lang="pt-BR" sz="2800" dirty="0"/>
          </a:p>
        </p:txBody>
      </p:sp>
      <p:sp>
        <p:nvSpPr>
          <p:cNvPr id="8" name="Retângulo 7"/>
          <p:cNvSpPr/>
          <p:nvPr/>
        </p:nvSpPr>
        <p:spPr>
          <a:xfrm>
            <a:off x="1475656" y="5219908"/>
            <a:ext cx="1974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Elaboração: DIEESE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01854" y="5589240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Dentre os admitidos desligados dentro do mesmo ano, predominam os vínculos com menos de 3 meses de duração, independente da forma de admissão. Ou seja, a forma de contratação por primeiro emprego não explica necessariamente a curta duração dos vínculos.   </a:t>
            </a:r>
            <a:endParaRPr lang="pt-BR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832049"/>
            <a:ext cx="6264697" cy="340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1110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783</Words>
  <Application>Microsoft Macintosh PowerPoint</Application>
  <PresentationFormat>On-screen Show (4:3)</PresentationFormat>
  <Paragraphs>56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Tema do Office</vt:lpstr>
      <vt:lpstr>Planilha</vt:lpstr>
      <vt:lpstr>Considerações sobre o primeiro emprego na Rais e sobre o perfil do beneficiário do seguro-desemprego</vt:lpstr>
      <vt:lpstr>Base: MTE. Rais</vt:lpstr>
      <vt:lpstr>Base: MTE. Rais</vt:lpstr>
      <vt:lpstr>Base: MTE. Rais</vt:lpstr>
      <vt:lpstr>Base: MTE. Rais</vt:lpstr>
      <vt:lpstr>PowerPoint Presentation</vt:lpstr>
      <vt:lpstr>Base: MTE. Rais</vt:lpstr>
      <vt:lpstr>PowerPoint Presentation</vt:lpstr>
      <vt:lpstr>PowerPoint Presentation</vt:lpstr>
      <vt:lpstr>Base: Seguro-Desemprego</vt:lpstr>
      <vt:lpstr>Base: Seguro-Desemprego</vt:lpstr>
      <vt:lpstr>Considerações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Samira Schatzmann</dc:creator>
  <cp:lastModifiedBy>Clemente Ganz</cp:lastModifiedBy>
  <cp:revision>24</cp:revision>
  <cp:lastPrinted>2015-02-24T21:37:27Z</cp:lastPrinted>
  <dcterms:created xsi:type="dcterms:W3CDTF">2015-02-24T18:17:00Z</dcterms:created>
  <dcterms:modified xsi:type="dcterms:W3CDTF">2015-02-25T14:58:34Z</dcterms:modified>
</cp:coreProperties>
</file>