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1"/>
  </p:notesMasterIdLst>
  <p:sldIdLst>
    <p:sldId id="323" r:id="rId5"/>
    <p:sldId id="962" r:id="rId6"/>
    <p:sldId id="329" r:id="rId7"/>
    <p:sldId id="338" r:id="rId8"/>
    <p:sldId id="339" r:id="rId9"/>
    <p:sldId id="963" r:id="rId10"/>
    <p:sldId id="965" r:id="rId11"/>
    <p:sldId id="345" r:id="rId12"/>
    <p:sldId id="346" r:id="rId13"/>
    <p:sldId id="343" r:id="rId14"/>
    <p:sldId id="347" r:id="rId15"/>
    <p:sldId id="351" r:id="rId16"/>
    <p:sldId id="349" r:id="rId17"/>
    <p:sldId id="350" r:id="rId18"/>
    <p:sldId id="334" r:id="rId19"/>
    <p:sldId id="960" r:id="rId20"/>
  </p:sldIdLst>
  <p:sldSz cx="19799300" cy="10799763"/>
  <p:notesSz cx="6889750"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24" userDrawn="1">
          <p15:clr>
            <a:srgbClr val="A4A3A4"/>
          </p15:clr>
        </p15:guide>
        <p15:guide id="2" pos="62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CBEE20-77C0-E30F-74C1-19F58CB87316}" name="Marcella Brum" initials="MB" userId="S::marcella.brum@bowler.com.br::1d8894f5-444f-4eaf-9181-bc041a7aef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FA6"/>
    <a:srgbClr val="006B8B"/>
    <a:srgbClr val="B2E319"/>
    <a:srgbClr val="054D65"/>
    <a:srgbClr val="FF791A"/>
    <a:srgbClr val="D2E31E"/>
    <a:srgbClr val="ADBACA"/>
    <a:srgbClr val="F8F8F8"/>
    <a:srgbClr val="1F4E79"/>
    <a:srgbClr val="1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917" y="58"/>
      </p:cViewPr>
      <p:guideLst>
        <p:guide orient="horz" pos="3424"/>
        <p:guide pos="62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Eduardo Macedo Cidade" userId="10c53187206cacc2" providerId="LiveId" clId="{203C91B8-ED17-49E3-B1AE-324C86EA31A1}"/>
    <pc:docChg chg="undo custSel delSld modSld">
      <pc:chgData name="José Eduardo Macedo Cidade" userId="10c53187206cacc2" providerId="LiveId" clId="{203C91B8-ED17-49E3-B1AE-324C86EA31A1}" dt="2024-11-25T16:04:33.198" v="25" actId="47"/>
      <pc:docMkLst>
        <pc:docMk/>
      </pc:docMkLst>
      <pc:sldChg chg="addSp delSp mod">
        <pc:chgData name="José Eduardo Macedo Cidade" userId="10c53187206cacc2" providerId="LiveId" clId="{203C91B8-ED17-49E3-B1AE-324C86EA31A1}" dt="2024-11-25T15:45:04.734" v="5" actId="478"/>
        <pc:sldMkLst>
          <pc:docMk/>
          <pc:sldMk cId="3139002649" sldId="329"/>
        </pc:sldMkLst>
        <pc:spChg chg="del">
          <ac:chgData name="José Eduardo Macedo Cidade" userId="10c53187206cacc2" providerId="LiveId" clId="{203C91B8-ED17-49E3-B1AE-324C86EA31A1}" dt="2024-11-25T15:45:04.734" v="5" actId="478"/>
          <ac:spMkLst>
            <pc:docMk/>
            <pc:sldMk cId="3139002649" sldId="329"/>
            <ac:spMk id="80" creationId="{0486BA37-7C8F-96D6-0575-3623B83EAC24}"/>
          </ac:spMkLst>
        </pc:spChg>
        <pc:spChg chg="del">
          <ac:chgData name="José Eduardo Macedo Cidade" userId="10c53187206cacc2" providerId="LiveId" clId="{203C91B8-ED17-49E3-B1AE-324C86EA31A1}" dt="2024-11-25T15:44:57.384" v="3" actId="478"/>
          <ac:spMkLst>
            <pc:docMk/>
            <pc:sldMk cId="3139002649" sldId="329"/>
            <ac:spMk id="104" creationId="{D9ECA1EB-BC20-970C-88E7-6A96EEBFCC0D}"/>
          </ac:spMkLst>
        </pc:spChg>
        <pc:spChg chg="del">
          <ac:chgData name="José Eduardo Macedo Cidade" userId="10c53187206cacc2" providerId="LiveId" clId="{203C91B8-ED17-49E3-B1AE-324C86EA31A1}" dt="2024-11-25T15:44:51.831" v="0" actId="478"/>
          <ac:spMkLst>
            <pc:docMk/>
            <pc:sldMk cId="3139002649" sldId="329"/>
            <ac:spMk id="107" creationId="{DDFA4751-EBE5-118E-025B-CE96D3750DD4}"/>
          </ac:spMkLst>
        </pc:spChg>
        <pc:spChg chg="del">
          <ac:chgData name="José Eduardo Macedo Cidade" userId="10c53187206cacc2" providerId="LiveId" clId="{203C91B8-ED17-49E3-B1AE-324C86EA31A1}" dt="2024-11-25T15:45:01.359" v="4" actId="478"/>
          <ac:spMkLst>
            <pc:docMk/>
            <pc:sldMk cId="3139002649" sldId="329"/>
            <ac:spMk id="111" creationId="{F39D900C-CEE0-4668-FAD5-0D673541AEE7}"/>
          </ac:spMkLst>
        </pc:spChg>
        <pc:grpChg chg="add del">
          <ac:chgData name="José Eduardo Macedo Cidade" userId="10c53187206cacc2" providerId="LiveId" clId="{203C91B8-ED17-49E3-B1AE-324C86EA31A1}" dt="2024-11-25T15:44:55.270" v="2" actId="478"/>
          <ac:grpSpMkLst>
            <pc:docMk/>
            <pc:sldMk cId="3139002649" sldId="329"/>
            <ac:grpSpMk id="118" creationId="{E850A822-7F07-A0C5-BDC2-F233FD23DA79}"/>
          </ac:grpSpMkLst>
        </pc:grpChg>
      </pc:sldChg>
      <pc:sldChg chg="del">
        <pc:chgData name="José Eduardo Macedo Cidade" userId="10c53187206cacc2" providerId="LiveId" clId="{203C91B8-ED17-49E3-B1AE-324C86EA31A1}" dt="2024-11-25T16:04:33.198" v="25" actId="47"/>
        <pc:sldMkLst>
          <pc:docMk/>
          <pc:sldMk cId="2415341640" sldId="332"/>
        </pc:sldMkLst>
      </pc:sldChg>
      <pc:sldChg chg="delSp mod">
        <pc:chgData name="José Eduardo Macedo Cidade" userId="10c53187206cacc2" providerId="LiveId" clId="{203C91B8-ED17-49E3-B1AE-324C86EA31A1}" dt="2024-11-25T15:45:17.769" v="8" actId="478"/>
        <pc:sldMkLst>
          <pc:docMk/>
          <pc:sldMk cId="2309816853" sldId="338"/>
        </pc:sldMkLst>
        <pc:spChg chg="del">
          <ac:chgData name="José Eduardo Macedo Cidade" userId="10c53187206cacc2" providerId="LiveId" clId="{203C91B8-ED17-49E3-B1AE-324C86EA31A1}" dt="2024-11-25T15:45:13.554" v="6" actId="478"/>
          <ac:spMkLst>
            <pc:docMk/>
            <pc:sldMk cId="2309816853" sldId="338"/>
            <ac:spMk id="11" creationId="{4BC0EE1E-761F-3D09-E50C-3B2A228C9C17}"/>
          </ac:spMkLst>
        </pc:spChg>
        <pc:spChg chg="del">
          <ac:chgData name="José Eduardo Macedo Cidade" userId="10c53187206cacc2" providerId="LiveId" clId="{203C91B8-ED17-49E3-B1AE-324C86EA31A1}" dt="2024-11-25T15:45:15.803" v="7" actId="478"/>
          <ac:spMkLst>
            <pc:docMk/>
            <pc:sldMk cId="2309816853" sldId="338"/>
            <ac:spMk id="18" creationId="{0F423A6E-CA84-EB75-C1F0-B41419874846}"/>
          </ac:spMkLst>
        </pc:spChg>
        <pc:spChg chg="del">
          <ac:chgData name="José Eduardo Macedo Cidade" userId="10c53187206cacc2" providerId="LiveId" clId="{203C91B8-ED17-49E3-B1AE-324C86EA31A1}" dt="2024-11-25T15:45:17.769" v="8" actId="478"/>
          <ac:spMkLst>
            <pc:docMk/>
            <pc:sldMk cId="2309816853" sldId="338"/>
            <ac:spMk id="24" creationId="{0B86E769-3AEF-C0B2-1BAD-A357139B0EC3}"/>
          </ac:spMkLst>
        </pc:spChg>
      </pc:sldChg>
      <pc:sldChg chg="delSp mod">
        <pc:chgData name="José Eduardo Macedo Cidade" userId="10c53187206cacc2" providerId="LiveId" clId="{203C91B8-ED17-49E3-B1AE-324C86EA31A1}" dt="2024-11-25T15:45:40.940" v="11" actId="478"/>
        <pc:sldMkLst>
          <pc:docMk/>
          <pc:sldMk cId="1752850636" sldId="343"/>
        </pc:sldMkLst>
        <pc:spChg chg="del">
          <ac:chgData name="José Eduardo Macedo Cidade" userId="10c53187206cacc2" providerId="LiveId" clId="{203C91B8-ED17-49E3-B1AE-324C86EA31A1}" dt="2024-11-25T15:45:40.940" v="11" actId="478"/>
          <ac:spMkLst>
            <pc:docMk/>
            <pc:sldMk cId="1752850636" sldId="343"/>
            <ac:spMk id="8" creationId="{53F87D34-CCFE-46F6-FC4B-16A65B284BB6}"/>
          </ac:spMkLst>
        </pc:spChg>
        <pc:spChg chg="del">
          <ac:chgData name="José Eduardo Macedo Cidade" userId="10c53187206cacc2" providerId="LiveId" clId="{203C91B8-ED17-49E3-B1AE-324C86EA31A1}" dt="2024-11-25T15:45:34.556" v="9" actId="478"/>
          <ac:spMkLst>
            <pc:docMk/>
            <pc:sldMk cId="1752850636" sldId="343"/>
            <ac:spMk id="31" creationId="{97C5AD5F-BF09-C1F9-5C61-CF290BAF9D0B}"/>
          </ac:spMkLst>
        </pc:spChg>
        <pc:spChg chg="del">
          <ac:chgData name="José Eduardo Macedo Cidade" userId="10c53187206cacc2" providerId="LiveId" clId="{203C91B8-ED17-49E3-B1AE-324C86EA31A1}" dt="2024-11-25T15:45:37.526" v="10" actId="478"/>
          <ac:spMkLst>
            <pc:docMk/>
            <pc:sldMk cId="1752850636" sldId="343"/>
            <ac:spMk id="35" creationId="{BB607432-0A66-F004-E300-93A27324EB16}"/>
          </ac:spMkLst>
        </pc:spChg>
      </pc:sldChg>
      <pc:sldChg chg="delSp modSp mod">
        <pc:chgData name="José Eduardo Macedo Cidade" userId="10c53187206cacc2" providerId="LiveId" clId="{203C91B8-ED17-49E3-B1AE-324C86EA31A1}" dt="2024-11-25T15:46:14.065" v="24" actId="478"/>
        <pc:sldMkLst>
          <pc:docMk/>
          <pc:sldMk cId="1048823799" sldId="351"/>
        </pc:sldMkLst>
        <pc:spChg chg="del">
          <ac:chgData name="José Eduardo Macedo Cidade" userId="10c53187206cacc2" providerId="LiveId" clId="{203C91B8-ED17-49E3-B1AE-324C86EA31A1}" dt="2024-11-25T15:45:51.800" v="14" actId="478"/>
          <ac:spMkLst>
            <pc:docMk/>
            <pc:sldMk cId="1048823799" sldId="351"/>
            <ac:spMk id="8" creationId="{D485513E-C339-DA4A-5B7F-DC647E9DBF74}"/>
          </ac:spMkLst>
        </pc:spChg>
        <pc:spChg chg="del">
          <ac:chgData name="José Eduardo Macedo Cidade" userId="10c53187206cacc2" providerId="LiveId" clId="{203C91B8-ED17-49E3-B1AE-324C86EA31A1}" dt="2024-11-25T15:45:47.462" v="12" actId="478"/>
          <ac:spMkLst>
            <pc:docMk/>
            <pc:sldMk cId="1048823799" sldId="351"/>
            <ac:spMk id="33" creationId="{9811606B-F15F-EC97-D9CE-B00A830D7C71}"/>
          </ac:spMkLst>
        </pc:spChg>
        <pc:spChg chg="del">
          <ac:chgData name="José Eduardo Macedo Cidade" userId="10c53187206cacc2" providerId="LiveId" clId="{203C91B8-ED17-49E3-B1AE-324C86EA31A1}" dt="2024-11-25T15:45:49.685" v="13" actId="478"/>
          <ac:spMkLst>
            <pc:docMk/>
            <pc:sldMk cId="1048823799" sldId="351"/>
            <ac:spMk id="37" creationId="{18B8C190-9C5D-C4EF-EDE1-054F600BFB68}"/>
          </ac:spMkLst>
        </pc:spChg>
        <pc:spChg chg="del">
          <ac:chgData name="José Eduardo Macedo Cidade" userId="10c53187206cacc2" providerId="LiveId" clId="{203C91B8-ED17-49E3-B1AE-324C86EA31A1}" dt="2024-11-25T15:45:57.947" v="17" actId="478"/>
          <ac:spMkLst>
            <pc:docMk/>
            <pc:sldMk cId="1048823799" sldId="351"/>
            <ac:spMk id="103" creationId="{400758FB-4562-D562-A91A-4F4EEA4DC203}"/>
          </ac:spMkLst>
        </pc:spChg>
        <pc:spChg chg="del">
          <ac:chgData name="José Eduardo Macedo Cidade" userId="10c53187206cacc2" providerId="LiveId" clId="{203C91B8-ED17-49E3-B1AE-324C86EA31A1}" dt="2024-11-25T15:45:54.163" v="15" actId="478"/>
          <ac:spMkLst>
            <pc:docMk/>
            <pc:sldMk cId="1048823799" sldId="351"/>
            <ac:spMk id="126" creationId="{F33B25A2-AA05-E092-04FD-4B7CFB255CFE}"/>
          </ac:spMkLst>
        </pc:spChg>
        <pc:spChg chg="del">
          <ac:chgData name="José Eduardo Macedo Cidade" userId="10c53187206cacc2" providerId="LiveId" clId="{203C91B8-ED17-49E3-B1AE-324C86EA31A1}" dt="2024-11-25T15:45:56.298" v="16" actId="478"/>
          <ac:spMkLst>
            <pc:docMk/>
            <pc:sldMk cId="1048823799" sldId="351"/>
            <ac:spMk id="130" creationId="{B4221EB3-C060-6F27-97AC-5E3019D61836}"/>
          </ac:spMkLst>
        </pc:spChg>
        <pc:spChg chg="del mod">
          <ac:chgData name="José Eduardo Macedo Cidade" userId="10c53187206cacc2" providerId="LiveId" clId="{203C91B8-ED17-49E3-B1AE-324C86EA31A1}" dt="2024-11-25T15:46:06.899" v="21" actId="478"/>
          <ac:spMkLst>
            <pc:docMk/>
            <pc:sldMk cId="1048823799" sldId="351"/>
            <ac:spMk id="163" creationId="{3F6ACEEA-8AA3-E8D2-B0C9-65026227B64D}"/>
          </ac:spMkLst>
        </pc:spChg>
        <pc:spChg chg="del">
          <ac:chgData name="José Eduardo Macedo Cidade" userId="10c53187206cacc2" providerId="LiveId" clId="{203C91B8-ED17-49E3-B1AE-324C86EA31A1}" dt="2024-11-25T15:46:00.640" v="18" actId="478"/>
          <ac:spMkLst>
            <pc:docMk/>
            <pc:sldMk cId="1048823799" sldId="351"/>
            <ac:spMk id="186" creationId="{082A62FF-6DB1-75B8-292B-CAF7D9D710AD}"/>
          </ac:spMkLst>
        </pc:spChg>
        <pc:spChg chg="del">
          <ac:chgData name="José Eduardo Macedo Cidade" userId="10c53187206cacc2" providerId="LiveId" clId="{203C91B8-ED17-49E3-B1AE-324C86EA31A1}" dt="2024-11-25T15:46:02.743" v="19" actId="478"/>
          <ac:spMkLst>
            <pc:docMk/>
            <pc:sldMk cId="1048823799" sldId="351"/>
            <ac:spMk id="190" creationId="{D8CC3632-96FE-3645-9BE0-3787BD05AE44}"/>
          </ac:spMkLst>
        </pc:spChg>
        <pc:spChg chg="del">
          <ac:chgData name="José Eduardo Macedo Cidade" userId="10c53187206cacc2" providerId="LiveId" clId="{203C91B8-ED17-49E3-B1AE-324C86EA31A1}" dt="2024-11-25T15:46:14.065" v="24" actId="478"/>
          <ac:spMkLst>
            <pc:docMk/>
            <pc:sldMk cId="1048823799" sldId="351"/>
            <ac:spMk id="212" creationId="{708F1C02-29F6-CB2C-ABD1-02F26FEED1B5}"/>
          </ac:spMkLst>
        </pc:spChg>
        <pc:spChg chg="del">
          <ac:chgData name="José Eduardo Macedo Cidade" userId="10c53187206cacc2" providerId="LiveId" clId="{203C91B8-ED17-49E3-B1AE-324C86EA31A1}" dt="2024-11-25T15:46:08.889" v="22" actId="478"/>
          <ac:spMkLst>
            <pc:docMk/>
            <pc:sldMk cId="1048823799" sldId="351"/>
            <ac:spMk id="235" creationId="{8D1E9B22-D112-E951-A300-FD420EC1D20E}"/>
          </ac:spMkLst>
        </pc:spChg>
        <pc:spChg chg="del">
          <ac:chgData name="José Eduardo Macedo Cidade" userId="10c53187206cacc2" providerId="LiveId" clId="{203C91B8-ED17-49E3-B1AE-324C86EA31A1}" dt="2024-11-25T15:46:11.295" v="23" actId="478"/>
          <ac:spMkLst>
            <pc:docMk/>
            <pc:sldMk cId="1048823799" sldId="351"/>
            <ac:spMk id="239" creationId="{0360B7E3-5292-9D8A-5A3B-01B31314517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Andre\IWSR%20e%20pesquisas\2024\Brasil%2020%20an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Sheet1!$B$14</c:f>
              <c:strCache>
                <c:ptCount val="1"/>
                <c:pt idx="0">
                  <c:v>Cerveja</c:v>
                </c:pt>
              </c:strCache>
            </c:strRef>
          </c:tx>
          <c:spPr>
            <a:ln w="50800" cap="rnd">
              <a:solidFill>
                <a:schemeClr val="accent2"/>
              </a:solidFill>
              <a:round/>
            </a:ln>
            <a:effectLst/>
          </c:spPr>
          <c:marker>
            <c:symbol val="none"/>
          </c:marker>
          <c:dLbls>
            <c:dLbl>
              <c:idx val="0"/>
              <c:layout>
                <c:manualLayout>
                  <c:x val="-3.0440044803058768E-2"/>
                  <c:y val="-4.0549577685727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1D-3B43-8376-5580597183B2}"/>
                </c:ext>
              </c:extLst>
            </c:dLbl>
            <c:dLbl>
              <c:idx val="23"/>
              <c:layout>
                <c:manualLayout>
                  <c:x val="-9.921085178441018E-17"/>
                  <c:y val="-4.0549577685727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1D-3B43-8376-5580597183B2}"/>
                </c:ext>
              </c:extLst>
            </c:dLbl>
            <c:spPr>
              <a:noFill/>
              <a:ln>
                <a:noFill/>
              </a:ln>
              <a:effectLst/>
            </c:spPr>
            <c:txPr>
              <a:bodyPr rot="0" spcFirstLastPara="1" vertOverflow="ellipsis" vert="horz" wrap="square" anchor="ctr" anchorCtr="1"/>
              <a:lstStyle/>
              <a:p>
                <a:pPr>
                  <a:defRPr sz="2800" b="1" i="0" u="none" strike="noStrike" kern="1200" baseline="0">
                    <a:solidFill>
                      <a:srgbClr val="054D65"/>
                    </a:solidFill>
                    <a:latin typeface="Akrobat Bold" pitchFamily="2" charset="77"/>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Sheet1!$C$13:$Z$13</c:f>
              <c:numCache>
                <c:formatCode>_-* #,##0_-;\-* #,##0_-;_-* "-"??_-;_-@_-</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Sheet1!$C$14:$Z$14</c:f>
              <c:numCache>
                <c:formatCode>_-* #,##0_-;\-* #,##0_-;_-* "-"??_-;_-@_-</c:formatCode>
                <c:ptCount val="24"/>
                <c:pt idx="0">
                  <c:v>8385599.8936439995</c:v>
                </c:pt>
                <c:pt idx="1">
                  <c:v>8370699.9639929989</c:v>
                </c:pt>
                <c:pt idx="2">
                  <c:v>8285999.9351399988</c:v>
                </c:pt>
                <c:pt idx="3">
                  <c:v>8234999.9257500004</c:v>
                </c:pt>
                <c:pt idx="4">
                  <c:v>8634999.94245</c:v>
                </c:pt>
                <c:pt idx="5">
                  <c:v>9139999.9175999984</c:v>
                </c:pt>
                <c:pt idx="6">
                  <c:v>9534999.9440249987</c:v>
                </c:pt>
                <c:pt idx="7">
                  <c:v>10489999.874984998</c:v>
                </c:pt>
                <c:pt idx="8">
                  <c:v>10613499.894045001</c:v>
                </c:pt>
                <c:pt idx="9">
                  <c:v>10809999.862199998</c:v>
                </c:pt>
                <c:pt idx="10">
                  <c:v>12226999.37773001</c:v>
                </c:pt>
                <c:pt idx="11">
                  <c:v>12326999.376730004</c:v>
                </c:pt>
                <c:pt idx="12">
                  <c:v>12537730.254622692</c:v>
                </c:pt>
                <c:pt idx="13">
                  <c:v>12187015.754029837</c:v>
                </c:pt>
                <c:pt idx="14">
                  <c:v>12743317.903616818</c:v>
                </c:pt>
                <c:pt idx="15">
                  <c:v>12625364.884726346</c:v>
                </c:pt>
                <c:pt idx="16">
                  <c:v>12415319.842951799</c:v>
                </c:pt>
                <c:pt idx="17">
                  <c:v>12614809.813821897</c:v>
                </c:pt>
                <c:pt idx="18">
                  <c:v>12878713.842142856</c:v>
                </c:pt>
                <c:pt idx="19">
                  <c:v>13181869.973524418</c:v>
                </c:pt>
                <c:pt idx="20">
                  <c:v>13409038.979346052</c:v>
                </c:pt>
                <c:pt idx="21">
                  <c:v>13963360.835211756</c:v>
                </c:pt>
                <c:pt idx="22">
                  <c:v>14586359.030367125</c:v>
                </c:pt>
                <c:pt idx="23">
                  <c:v>14577655.32000001</c:v>
                </c:pt>
              </c:numCache>
            </c:numRef>
          </c:val>
          <c:smooth val="0"/>
          <c:extLst>
            <c:ext xmlns:c16="http://schemas.microsoft.com/office/drawing/2014/chart" uri="{C3380CC4-5D6E-409C-BE32-E72D297353CC}">
              <c16:uniqueId val="{00000002-931D-3B43-8376-5580597183B2}"/>
            </c:ext>
          </c:extLst>
        </c:ser>
        <c:ser>
          <c:idx val="1"/>
          <c:order val="1"/>
          <c:tx>
            <c:strRef>
              <c:f>Sheet1!$B$15</c:f>
              <c:strCache>
                <c:ptCount val="1"/>
                <c:pt idx="0">
                  <c:v>Sidra</c:v>
                </c:pt>
              </c:strCache>
            </c:strRef>
          </c:tx>
          <c:spPr>
            <a:ln w="28575" cap="rnd">
              <a:solidFill>
                <a:srgbClr val="7030A0"/>
              </a:solidFill>
              <a:round/>
            </a:ln>
            <a:effectLst/>
          </c:spPr>
          <c:marker>
            <c:symbol val="none"/>
          </c:marker>
          <c:cat>
            <c:numRef>
              <c:f>Sheet1!$C$13:$Z$13</c:f>
              <c:numCache>
                <c:formatCode>_-* #,##0_-;\-* #,##0_-;_-* "-"??_-;_-@_-</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Sheet1!$C$15:$Z$15</c:f>
              <c:numCache>
                <c:formatCode>_-* #,##0_-;\-* #,##0_-;_-* "-"??_-;_-@_-</c:formatCode>
                <c:ptCount val="24"/>
                <c:pt idx="0">
                  <c:v>15699.999843</c:v>
                </c:pt>
                <c:pt idx="1">
                  <c:v>11549.999884499999</c:v>
                </c:pt>
                <c:pt idx="2">
                  <c:v>11024.999889749999</c:v>
                </c:pt>
                <c:pt idx="3">
                  <c:v>11524.999884749999</c:v>
                </c:pt>
                <c:pt idx="4">
                  <c:v>11999.999879999999</c:v>
                </c:pt>
                <c:pt idx="5">
                  <c:v>13999.999859999998</c:v>
                </c:pt>
                <c:pt idx="6">
                  <c:v>15999.99984</c:v>
                </c:pt>
                <c:pt idx="7">
                  <c:v>16999.999829999997</c:v>
                </c:pt>
                <c:pt idx="8">
                  <c:v>17999.999819999997</c:v>
                </c:pt>
                <c:pt idx="9">
                  <c:v>18499.999814999999</c:v>
                </c:pt>
                <c:pt idx="10">
                  <c:v>18999.999809999998</c:v>
                </c:pt>
                <c:pt idx="11">
                  <c:v>19499.999804999999</c:v>
                </c:pt>
                <c:pt idx="12">
                  <c:v>20499.999795</c:v>
                </c:pt>
                <c:pt idx="13">
                  <c:v>21549.9997845</c:v>
                </c:pt>
                <c:pt idx="14">
                  <c:v>21549.9997845</c:v>
                </c:pt>
                <c:pt idx="15">
                  <c:v>20574.999794250001</c:v>
                </c:pt>
                <c:pt idx="16">
                  <c:v>17549.999824499999</c:v>
                </c:pt>
                <c:pt idx="17">
                  <c:v>18549.999814499995</c:v>
                </c:pt>
                <c:pt idx="18">
                  <c:v>19599.999803999999</c:v>
                </c:pt>
                <c:pt idx="19">
                  <c:v>20599.999793999999</c:v>
                </c:pt>
                <c:pt idx="20">
                  <c:v>17899.999820999998</c:v>
                </c:pt>
                <c:pt idx="21">
                  <c:v>20049.999799500001</c:v>
                </c:pt>
                <c:pt idx="22">
                  <c:v>21549.9997845</c:v>
                </c:pt>
                <c:pt idx="23">
                  <c:v>24000.03</c:v>
                </c:pt>
              </c:numCache>
            </c:numRef>
          </c:val>
          <c:smooth val="0"/>
          <c:extLst>
            <c:ext xmlns:c16="http://schemas.microsoft.com/office/drawing/2014/chart" uri="{C3380CC4-5D6E-409C-BE32-E72D297353CC}">
              <c16:uniqueId val="{00000003-931D-3B43-8376-5580597183B2}"/>
            </c:ext>
          </c:extLst>
        </c:ser>
        <c:ser>
          <c:idx val="2"/>
          <c:order val="2"/>
          <c:tx>
            <c:strRef>
              <c:f>Sheet1!$B$16</c:f>
              <c:strCache>
                <c:ptCount val="1"/>
                <c:pt idx="0">
                  <c:v>Sodas Alocoólicas</c:v>
                </c:pt>
              </c:strCache>
            </c:strRef>
          </c:tx>
          <c:spPr>
            <a:ln w="50800" cap="rnd">
              <a:solidFill>
                <a:srgbClr val="7030A0"/>
              </a:solidFill>
              <a:round/>
            </a:ln>
            <a:effectLst/>
          </c:spPr>
          <c:marker>
            <c:symbol val="none"/>
          </c:marker>
          <c:cat>
            <c:numRef>
              <c:f>Sheet1!$C$13:$Z$13</c:f>
              <c:numCache>
                <c:formatCode>_-* #,##0_-;\-* #,##0_-;_-* "-"??_-;_-@_-</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Sheet1!$C$16:$Z$16</c:f>
              <c:numCache>
                <c:formatCode>_-* #,##0_-;\-* #,##0_-;_-* "-"??_-;_-@_-</c:formatCode>
                <c:ptCount val="24"/>
                <c:pt idx="0">
                  <c:v>1831.5</c:v>
                </c:pt>
                <c:pt idx="1">
                  <c:v>8991.4499999999989</c:v>
                </c:pt>
                <c:pt idx="2">
                  <c:v>14994.449999999999</c:v>
                </c:pt>
                <c:pt idx="3">
                  <c:v>14568.75</c:v>
                </c:pt>
                <c:pt idx="4">
                  <c:v>16292.25</c:v>
                </c:pt>
                <c:pt idx="5">
                  <c:v>25607.25</c:v>
                </c:pt>
                <c:pt idx="6">
                  <c:v>36371.25</c:v>
                </c:pt>
                <c:pt idx="7">
                  <c:v>42576.75</c:v>
                </c:pt>
                <c:pt idx="8">
                  <c:v>50285.25</c:v>
                </c:pt>
                <c:pt idx="9">
                  <c:v>49581</c:v>
                </c:pt>
                <c:pt idx="10">
                  <c:v>55903.500000000007</c:v>
                </c:pt>
                <c:pt idx="11">
                  <c:v>63597.149999999994</c:v>
                </c:pt>
                <c:pt idx="12">
                  <c:v>63408.69</c:v>
                </c:pt>
                <c:pt idx="13">
                  <c:v>67444.649999999994</c:v>
                </c:pt>
                <c:pt idx="14">
                  <c:v>81997.2</c:v>
                </c:pt>
                <c:pt idx="15">
                  <c:v>92370.240000000005</c:v>
                </c:pt>
                <c:pt idx="16">
                  <c:v>136035.36000000002</c:v>
                </c:pt>
                <c:pt idx="17">
                  <c:v>119908.34999999999</c:v>
                </c:pt>
                <c:pt idx="18">
                  <c:v>106187.49</c:v>
                </c:pt>
                <c:pt idx="19">
                  <c:v>123429.96</c:v>
                </c:pt>
                <c:pt idx="20">
                  <c:v>127264.13999999998</c:v>
                </c:pt>
                <c:pt idx="21">
                  <c:v>131906.52000000002</c:v>
                </c:pt>
                <c:pt idx="22">
                  <c:v>133396.704</c:v>
                </c:pt>
                <c:pt idx="23">
                  <c:v>136299.87000000002</c:v>
                </c:pt>
              </c:numCache>
            </c:numRef>
          </c:val>
          <c:smooth val="0"/>
          <c:extLst>
            <c:ext xmlns:c16="http://schemas.microsoft.com/office/drawing/2014/chart" uri="{C3380CC4-5D6E-409C-BE32-E72D297353CC}">
              <c16:uniqueId val="{00000004-931D-3B43-8376-5580597183B2}"/>
            </c:ext>
          </c:extLst>
        </c:ser>
        <c:ser>
          <c:idx val="3"/>
          <c:order val="3"/>
          <c:tx>
            <c:strRef>
              <c:f>Sheet1!$B$17</c:f>
              <c:strCache>
                <c:ptCount val="1"/>
                <c:pt idx="0">
                  <c:v>Destialdos</c:v>
                </c:pt>
              </c:strCache>
            </c:strRef>
          </c:tx>
          <c:spPr>
            <a:ln w="50800" cap="rnd">
              <a:solidFill>
                <a:srgbClr val="D2E31E"/>
              </a:solidFill>
              <a:round/>
            </a:ln>
            <a:effectLst/>
          </c:spPr>
          <c:marker>
            <c:symbol val="none"/>
          </c:marker>
          <c:dLbls>
            <c:dLbl>
              <c:idx val="0"/>
              <c:layout>
                <c:manualLayout>
                  <c:x val="-2.8203678885719178E-2"/>
                  <c:y val="-5.3549200246004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1D-3B43-8376-5580597183B2}"/>
                </c:ext>
              </c:extLst>
            </c:dLbl>
            <c:dLbl>
              <c:idx val="23"/>
              <c:layout>
                <c:manualLayout>
                  <c:x val="0"/>
                  <c:y val="-3.6494619917154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1D-3B43-8376-5580597183B2}"/>
                </c:ext>
              </c:extLst>
            </c:dLbl>
            <c:spPr>
              <a:noFill/>
              <a:ln>
                <a:noFill/>
              </a:ln>
              <a:effectLst/>
            </c:spPr>
            <c:txPr>
              <a:bodyPr rot="0" spcFirstLastPara="1" vertOverflow="ellipsis" vert="horz" wrap="square" anchor="ctr" anchorCtr="1"/>
              <a:lstStyle/>
              <a:p>
                <a:pPr>
                  <a:defRPr sz="2400" b="1" i="0" u="none" strike="noStrike" kern="1200" baseline="0">
                    <a:solidFill>
                      <a:srgbClr val="054D65"/>
                    </a:solidFill>
                    <a:latin typeface="Akrobat Bold" pitchFamily="2" charset="77"/>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Sheet1!$C$13:$Z$13</c:f>
              <c:numCache>
                <c:formatCode>_-* #,##0_-;\-* #,##0_-;_-* "-"??_-;_-@_-</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Sheet1!$C$17:$Z$17</c:f>
              <c:numCache>
                <c:formatCode>_-* #,##0_-;\-* #,##0_-;_-* "-"??_-;_-@_-</c:formatCode>
                <c:ptCount val="24"/>
                <c:pt idx="0">
                  <c:v>1110320.9999999998</c:v>
                </c:pt>
                <c:pt idx="1">
                  <c:v>1095927.3000000003</c:v>
                </c:pt>
                <c:pt idx="2">
                  <c:v>1078663.0500000003</c:v>
                </c:pt>
                <c:pt idx="3">
                  <c:v>1092674.2500000002</c:v>
                </c:pt>
                <c:pt idx="4">
                  <c:v>1069166.7000000002</c:v>
                </c:pt>
                <c:pt idx="5">
                  <c:v>1051544.2500000005</c:v>
                </c:pt>
                <c:pt idx="6">
                  <c:v>1072572.7500000005</c:v>
                </c:pt>
                <c:pt idx="7">
                  <c:v>1069269.7500000005</c:v>
                </c:pt>
                <c:pt idx="8">
                  <c:v>1057178.25</c:v>
                </c:pt>
                <c:pt idx="9">
                  <c:v>1000491.7500000003</c:v>
                </c:pt>
                <c:pt idx="10">
                  <c:v>980686.17000000086</c:v>
                </c:pt>
                <c:pt idx="11">
                  <c:v>990193.23000000021</c:v>
                </c:pt>
                <c:pt idx="12">
                  <c:v>981046.08000000077</c:v>
                </c:pt>
                <c:pt idx="13">
                  <c:v>967736.88000000105</c:v>
                </c:pt>
                <c:pt idx="14">
                  <c:v>938773.89</c:v>
                </c:pt>
                <c:pt idx="15">
                  <c:v>914128.92000000016</c:v>
                </c:pt>
                <c:pt idx="16">
                  <c:v>891612.45000000019</c:v>
                </c:pt>
                <c:pt idx="17">
                  <c:v>886183.92000000097</c:v>
                </c:pt>
                <c:pt idx="18">
                  <c:v>878291.19000000041</c:v>
                </c:pt>
                <c:pt idx="19">
                  <c:v>863591.52600000147</c:v>
                </c:pt>
                <c:pt idx="20">
                  <c:v>851174.01000000024</c:v>
                </c:pt>
                <c:pt idx="21">
                  <c:v>850038.30000000086</c:v>
                </c:pt>
                <c:pt idx="22">
                  <c:v>845396.42400000012</c:v>
                </c:pt>
                <c:pt idx="23">
                  <c:v>772267.86000000045</c:v>
                </c:pt>
              </c:numCache>
            </c:numRef>
          </c:val>
          <c:smooth val="0"/>
          <c:extLst>
            <c:ext xmlns:c16="http://schemas.microsoft.com/office/drawing/2014/chart" uri="{C3380CC4-5D6E-409C-BE32-E72D297353CC}">
              <c16:uniqueId val="{00000007-931D-3B43-8376-5580597183B2}"/>
            </c:ext>
          </c:extLst>
        </c:ser>
        <c:ser>
          <c:idx val="4"/>
          <c:order val="4"/>
          <c:tx>
            <c:strRef>
              <c:f>Sheet1!$B$18</c:f>
              <c:strCache>
                <c:ptCount val="1"/>
                <c:pt idx="0">
                  <c:v>Vinhos</c:v>
                </c:pt>
              </c:strCache>
            </c:strRef>
          </c:tx>
          <c:spPr>
            <a:ln w="50800" cap="rnd">
              <a:solidFill>
                <a:schemeClr val="accent5">
                  <a:lumMod val="75000"/>
                </a:schemeClr>
              </a:solidFill>
              <a:round/>
            </a:ln>
            <a:effectLst/>
          </c:spPr>
          <c:marker>
            <c:symbol val="none"/>
          </c:marker>
          <c:cat>
            <c:numRef>
              <c:f>Sheet1!$C$13:$Z$13</c:f>
              <c:numCache>
                <c:formatCode>_-* #,##0_-;\-* #,##0_-;_-* "-"??_-;_-@_-</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Sheet1!$C$18:$Z$18</c:f>
              <c:numCache>
                <c:formatCode>_-* #,##0_-;\-* #,##0_-;_-* "-"??_-;_-@_-</c:formatCode>
                <c:ptCount val="24"/>
                <c:pt idx="0">
                  <c:v>365780.25000000006</c:v>
                </c:pt>
                <c:pt idx="1">
                  <c:v>352867.04999999993</c:v>
                </c:pt>
                <c:pt idx="2">
                  <c:v>343932.75</c:v>
                </c:pt>
                <c:pt idx="3">
                  <c:v>331326.00000000006</c:v>
                </c:pt>
                <c:pt idx="4">
                  <c:v>348072.75</c:v>
                </c:pt>
                <c:pt idx="5">
                  <c:v>402110.99999999988</c:v>
                </c:pt>
                <c:pt idx="6">
                  <c:v>387934.65</c:v>
                </c:pt>
                <c:pt idx="7">
                  <c:v>377221.5</c:v>
                </c:pt>
                <c:pt idx="8">
                  <c:v>341387.99999999994</c:v>
                </c:pt>
                <c:pt idx="9">
                  <c:v>365661.00000000006</c:v>
                </c:pt>
                <c:pt idx="10">
                  <c:v>378987.75000000006</c:v>
                </c:pt>
                <c:pt idx="11">
                  <c:v>407366.55000000022</c:v>
                </c:pt>
                <c:pt idx="12">
                  <c:v>381960.81000000035</c:v>
                </c:pt>
                <c:pt idx="13">
                  <c:v>392249.9699999998</c:v>
                </c:pt>
                <c:pt idx="14">
                  <c:v>390806.7300000001</c:v>
                </c:pt>
                <c:pt idx="15">
                  <c:v>403241.39999999997</c:v>
                </c:pt>
                <c:pt idx="16">
                  <c:v>363273.3</c:v>
                </c:pt>
                <c:pt idx="17">
                  <c:v>399948.48000000016</c:v>
                </c:pt>
                <c:pt idx="18">
                  <c:v>402296.87700000044</c:v>
                </c:pt>
                <c:pt idx="19">
                  <c:v>431566.81200000003</c:v>
                </c:pt>
                <c:pt idx="20">
                  <c:v>501218.04599999951</c:v>
                </c:pt>
                <c:pt idx="21">
                  <c:v>482778.41399999958</c:v>
                </c:pt>
                <c:pt idx="22">
                  <c:v>455172.14250000007</c:v>
                </c:pt>
                <c:pt idx="23">
                  <c:v>417617.36999999959</c:v>
                </c:pt>
              </c:numCache>
            </c:numRef>
          </c:val>
          <c:smooth val="0"/>
          <c:extLst>
            <c:ext xmlns:c16="http://schemas.microsoft.com/office/drawing/2014/chart" uri="{C3380CC4-5D6E-409C-BE32-E72D297353CC}">
              <c16:uniqueId val="{00000008-931D-3B43-8376-5580597183B2}"/>
            </c:ext>
          </c:extLst>
        </c:ser>
        <c:dLbls>
          <c:showLegendKey val="0"/>
          <c:showVal val="0"/>
          <c:showCatName val="0"/>
          <c:showSerName val="0"/>
          <c:showPercent val="0"/>
          <c:showBubbleSize val="0"/>
        </c:dLbls>
        <c:smooth val="0"/>
        <c:axId val="443666719"/>
        <c:axId val="443681119"/>
      </c:lineChart>
      <c:catAx>
        <c:axId val="443666719"/>
        <c:scaling>
          <c:orientation val="minMax"/>
        </c:scaling>
        <c:delete val="0"/>
        <c:axPos val="b"/>
        <c:numFmt formatCode="_-* #,##0_-;\-* #,##0_-;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54D65"/>
                </a:solidFill>
                <a:latin typeface="Akrobat Bold" pitchFamily="2" charset="77"/>
                <a:ea typeface="+mn-ea"/>
                <a:cs typeface="+mn-cs"/>
              </a:defRPr>
            </a:pPr>
            <a:endParaRPr lang="pt-BR"/>
          </a:p>
        </c:txPr>
        <c:crossAx val="443681119"/>
        <c:crosses val="autoZero"/>
        <c:auto val="1"/>
        <c:lblAlgn val="ctr"/>
        <c:lblOffset val="100"/>
        <c:noMultiLvlLbl val="0"/>
      </c:catAx>
      <c:valAx>
        <c:axId val="443681119"/>
        <c:scaling>
          <c:orientation val="minMax"/>
        </c:scaling>
        <c:delete val="0"/>
        <c:axPos val="l"/>
        <c:majorGridlines>
          <c:spPr>
            <a:ln w="9525" cap="flat" cmpd="sng" algn="ctr">
              <a:solidFill>
                <a:schemeClr val="tx1"/>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54D65"/>
                </a:solidFill>
                <a:latin typeface="Akrobat Bold" pitchFamily="2" charset="77"/>
                <a:ea typeface="+mn-ea"/>
                <a:cs typeface="+mn-cs"/>
              </a:defRPr>
            </a:pPr>
            <a:endParaRPr lang="pt-BR"/>
          </a:p>
        </c:txPr>
        <c:crossAx val="443666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054D65"/>
              </a:solidFill>
              <a:latin typeface="Akrobat" pitchFamily="2" charset="77"/>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054D65"/>
          </a:solidFill>
          <a:latin typeface="Akrobat" pitchFamily="2" charset="77"/>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pt-BR"/>
          </a:p>
        </p:txBody>
      </p:sp>
      <p:sp>
        <p:nvSpPr>
          <p:cNvPr id="3" name="Date Placeholder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8E9280A6-E922-4223-8D26-65B2E2608C94}" type="datetimeFigureOut">
              <a:rPr lang="pt-BR" smtClean="0"/>
              <a:t>25/11/2024</a:t>
            </a:fld>
            <a:endParaRPr lang="pt-BR"/>
          </a:p>
        </p:txBody>
      </p:sp>
      <p:sp>
        <p:nvSpPr>
          <p:cNvPr id="4" name="Slide Image Placeholder 3"/>
          <p:cNvSpPr>
            <a:spLocks noGrp="1" noRot="1" noChangeAspect="1"/>
          </p:cNvSpPr>
          <p:nvPr>
            <p:ph type="sldImg" idx="2"/>
          </p:nvPr>
        </p:nvSpPr>
        <p:spPr>
          <a:xfrm>
            <a:off x="452438" y="1208088"/>
            <a:ext cx="5984875" cy="3265487"/>
          </a:xfrm>
          <a:prstGeom prst="rect">
            <a:avLst/>
          </a:prstGeom>
          <a:noFill/>
          <a:ln w="12700">
            <a:solidFill>
              <a:prstClr val="black"/>
            </a:solidFill>
          </a:ln>
        </p:spPr>
        <p:txBody>
          <a:bodyPr vert="horz" lIns="94631" tIns="47316" rIns="94631" bIns="47316" rtlCol="0" anchor="ctr"/>
          <a:lstStyle/>
          <a:p>
            <a:endParaRPr lang="pt-BR"/>
          </a:p>
        </p:txBody>
      </p:sp>
      <p:sp>
        <p:nvSpPr>
          <p:cNvPr id="5" name="Notes Placeholder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pt-BR"/>
          </a:p>
        </p:txBody>
      </p:sp>
      <p:sp>
        <p:nvSpPr>
          <p:cNvPr id="7" name="Slide Number Placeholder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BFBEB506-B243-4155-8C43-A9FCBCD0CF83}" type="slidenum">
              <a:rPr lang="pt-BR" smtClean="0"/>
              <a:t>‹nº›</a:t>
            </a:fld>
            <a:endParaRPr lang="pt-BR"/>
          </a:p>
        </p:txBody>
      </p:sp>
    </p:spTree>
    <p:extLst>
      <p:ext uri="{BB962C8B-B14F-4D97-AF65-F5344CB8AC3E}">
        <p14:creationId xmlns:p14="http://schemas.microsoft.com/office/powerpoint/2010/main" val="4251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BFBEB506-B243-4155-8C43-A9FCBCD0CF83}" type="slidenum">
              <a:rPr lang="pt-BR" smtClean="0"/>
              <a:t>1</a:t>
            </a:fld>
            <a:endParaRPr lang="pt-BR"/>
          </a:p>
        </p:txBody>
      </p:sp>
    </p:spTree>
    <p:extLst>
      <p:ext uri="{BB962C8B-B14F-4D97-AF65-F5344CB8AC3E}">
        <p14:creationId xmlns:p14="http://schemas.microsoft.com/office/powerpoint/2010/main" val="319211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898DC-884A-E62B-068E-F1E241FABF1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3918B3-6DDE-D840-553F-9F7738FE52F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5297352-8ED1-D8F3-DC8C-F72B31B6510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4A9681F-F46D-84F5-0D01-3B5E9D7444EC}"/>
              </a:ext>
            </a:extLst>
          </p:cNvPr>
          <p:cNvSpPr>
            <a:spLocks noGrp="1"/>
          </p:cNvSpPr>
          <p:nvPr>
            <p:ph type="sldNum" sz="quarter" idx="5"/>
          </p:nvPr>
        </p:nvSpPr>
        <p:spPr/>
        <p:txBody>
          <a:bodyPr/>
          <a:lstStyle/>
          <a:p>
            <a:fld id="{BFBEB506-B243-4155-8C43-A9FCBCD0CF83}" type="slidenum">
              <a:rPr lang="pt-BR" smtClean="0"/>
              <a:t>13</a:t>
            </a:fld>
            <a:endParaRPr lang="pt-BR"/>
          </a:p>
        </p:txBody>
      </p:sp>
    </p:spTree>
    <p:extLst>
      <p:ext uri="{BB962C8B-B14F-4D97-AF65-F5344CB8AC3E}">
        <p14:creationId xmlns:p14="http://schemas.microsoft.com/office/powerpoint/2010/main" val="7778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7025-034E-E4AC-01E4-A4FB5FE1AB3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F7618D9-0828-6DC1-21BF-B5BF3B96D26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95D29F7-49FC-17A4-229D-238EC0F9024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A802959-02F3-0C9F-3C37-CE0F0BA985E3}"/>
              </a:ext>
            </a:extLst>
          </p:cNvPr>
          <p:cNvSpPr>
            <a:spLocks noGrp="1"/>
          </p:cNvSpPr>
          <p:nvPr>
            <p:ph type="sldNum" sz="quarter" idx="5"/>
          </p:nvPr>
        </p:nvSpPr>
        <p:spPr/>
        <p:txBody>
          <a:bodyPr/>
          <a:lstStyle/>
          <a:p>
            <a:fld id="{BFBEB506-B243-4155-8C43-A9FCBCD0CF83}" type="slidenum">
              <a:rPr lang="pt-BR" smtClean="0"/>
              <a:t>14</a:t>
            </a:fld>
            <a:endParaRPr lang="pt-BR"/>
          </a:p>
        </p:txBody>
      </p:sp>
    </p:spTree>
    <p:extLst>
      <p:ext uri="{BB962C8B-B14F-4D97-AF65-F5344CB8AC3E}">
        <p14:creationId xmlns:p14="http://schemas.microsoft.com/office/powerpoint/2010/main" val="111143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C10C0-7EFB-A6EA-B13C-7B67ECED2E0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9C6CE8D-F77C-0D38-CB4C-DE60ED4C4C4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00F699A-34A8-98EF-96E9-C90DF3EEA3E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1E1D4F0-FD2A-0F43-9F21-191BE8F0BA57}"/>
              </a:ext>
            </a:extLst>
          </p:cNvPr>
          <p:cNvSpPr>
            <a:spLocks noGrp="1"/>
          </p:cNvSpPr>
          <p:nvPr>
            <p:ph type="sldNum" sz="quarter" idx="5"/>
          </p:nvPr>
        </p:nvSpPr>
        <p:spPr/>
        <p:txBody>
          <a:bodyPr/>
          <a:lstStyle/>
          <a:p>
            <a:fld id="{BFBEB506-B243-4155-8C43-A9FCBCD0CF83}" type="slidenum">
              <a:rPr lang="pt-BR" smtClean="0"/>
              <a:t>2</a:t>
            </a:fld>
            <a:endParaRPr lang="pt-BR"/>
          </a:p>
        </p:txBody>
      </p:sp>
    </p:spTree>
    <p:extLst>
      <p:ext uri="{BB962C8B-B14F-4D97-AF65-F5344CB8AC3E}">
        <p14:creationId xmlns:p14="http://schemas.microsoft.com/office/powerpoint/2010/main" val="328396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6313">
              <a:defRPr/>
            </a:pPr>
            <a:r>
              <a:rPr lang="pt-BR"/>
              <a:t>Hoje pagamos 5 vezes mais </a:t>
            </a:r>
          </a:p>
          <a:p>
            <a:endParaRPr lang="pt-BR"/>
          </a:p>
        </p:txBody>
      </p:sp>
      <p:sp>
        <p:nvSpPr>
          <p:cNvPr id="4" name="Espaço Reservado para Número de Slide 3"/>
          <p:cNvSpPr>
            <a:spLocks noGrp="1"/>
          </p:cNvSpPr>
          <p:nvPr>
            <p:ph type="sldNum" sz="quarter" idx="5"/>
          </p:nvPr>
        </p:nvSpPr>
        <p:spPr/>
        <p:txBody>
          <a:bodyPr/>
          <a:lstStyle/>
          <a:p>
            <a:fld id="{BFBEB506-B243-4155-8C43-A9FCBCD0CF83}" type="slidenum">
              <a:rPr lang="pt-BR" smtClean="0"/>
              <a:t>5</a:t>
            </a:fld>
            <a:endParaRPr lang="pt-BR"/>
          </a:p>
        </p:txBody>
      </p:sp>
    </p:spTree>
    <p:extLst>
      <p:ext uri="{BB962C8B-B14F-4D97-AF65-F5344CB8AC3E}">
        <p14:creationId xmlns:p14="http://schemas.microsoft.com/office/powerpoint/2010/main" val="117760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6EBDA-C013-1F04-6154-B5D6D159FC9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98977EA-6400-E4D0-1219-D068B412CBD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66F3068-AF11-DE94-D03E-FBBC70FB362A}"/>
              </a:ext>
            </a:extLst>
          </p:cNvPr>
          <p:cNvSpPr>
            <a:spLocks noGrp="1"/>
          </p:cNvSpPr>
          <p:nvPr>
            <p:ph type="body" idx="1"/>
          </p:nvPr>
        </p:nvSpPr>
        <p:spPr/>
        <p:txBody>
          <a:bodyPr/>
          <a:lstStyle/>
          <a:p>
            <a:pPr defTabSz="946313">
              <a:defRPr/>
            </a:pPr>
            <a:r>
              <a:rPr lang="pt-BR"/>
              <a:t>Hoje pagamos 5 vezes mais </a:t>
            </a:r>
          </a:p>
          <a:p>
            <a:endParaRPr lang="pt-BR"/>
          </a:p>
        </p:txBody>
      </p:sp>
      <p:sp>
        <p:nvSpPr>
          <p:cNvPr id="4" name="Espaço Reservado para Número de Slide 3">
            <a:extLst>
              <a:ext uri="{FF2B5EF4-FFF2-40B4-BE49-F238E27FC236}">
                <a16:creationId xmlns:a16="http://schemas.microsoft.com/office/drawing/2014/main" id="{6F3E4189-CA46-0B4F-022A-58C044ABA229}"/>
              </a:ext>
            </a:extLst>
          </p:cNvPr>
          <p:cNvSpPr>
            <a:spLocks noGrp="1"/>
          </p:cNvSpPr>
          <p:nvPr>
            <p:ph type="sldNum" sz="quarter" idx="5"/>
          </p:nvPr>
        </p:nvSpPr>
        <p:spPr/>
        <p:txBody>
          <a:bodyPr/>
          <a:lstStyle/>
          <a:p>
            <a:fld id="{BFBEB506-B243-4155-8C43-A9FCBCD0CF83}" type="slidenum">
              <a:rPr lang="pt-BR" smtClean="0"/>
              <a:t>6</a:t>
            </a:fld>
            <a:endParaRPr lang="pt-BR"/>
          </a:p>
        </p:txBody>
      </p:sp>
    </p:spTree>
    <p:extLst>
      <p:ext uri="{BB962C8B-B14F-4D97-AF65-F5344CB8AC3E}">
        <p14:creationId xmlns:p14="http://schemas.microsoft.com/office/powerpoint/2010/main" val="38202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3451F-A582-0925-B94F-8F700D18BCA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4DA3F69-766C-361A-A383-69EA6031DD5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0E5DA9C-2464-18ED-969A-6F5B3E91967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D47FC03-3BFB-84E1-29B2-4682E6A6C851}"/>
              </a:ext>
            </a:extLst>
          </p:cNvPr>
          <p:cNvSpPr>
            <a:spLocks noGrp="1"/>
          </p:cNvSpPr>
          <p:nvPr>
            <p:ph type="sldNum" sz="quarter" idx="5"/>
          </p:nvPr>
        </p:nvSpPr>
        <p:spPr/>
        <p:txBody>
          <a:bodyPr/>
          <a:lstStyle/>
          <a:p>
            <a:fld id="{BFBEB506-B243-4155-8C43-A9FCBCD0CF83}" type="slidenum">
              <a:rPr lang="pt-BR" smtClean="0"/>
              <a:t>7</a:t>
            </a:fld>
            <a:endParaRPr lang="pt-BR"/>
          </a:p>
        </p:txBody>
      </p:sp>
    </p:spTree>
    <p:extLst>
      <p:ext uri="{BB962C8B-B14F-4D97-AF65-F5344CB8AC3E}">
        <p14:creationId xmlns:p14="http://schemas.microsoft.com/office/powerpoint/2010/main" val="382326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39280-066A-FFA7-685F-CC2EE1D1467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7296815-578B-4EEE-EE85-2CA620D35CF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B8D2B84-E3F6-073B-C799-74DE47269037}"/>
              </a:ext>
            </a:extLst>
          </p:cNvPr>
          <p:cNvSpPr>
            <a:spLocks noGrp="1"/>
          </p:cNvSpPr>
          <p:nvPr>
            <p:ph type="body" idx="1"/>
          </p:nvPr>
        </p:nvSpPr>
        <p:spPr/>
        <p:txBody>
          <a:bodyPr/>
          <a:lstStyle/>
          <a:p>
            <a:pPr defTabSz="946313">
              <a:defRPr/>
            </a:pPr>
            <a:r>
              <a:rPr lang="pt-BR"/>
              <a:t>Cervejas variam de 4,3% a 6% - recomendação 4,5% pelo peso das com menor teor</a:t>
            </a:r>
          </a:p>
          <a:p>
            <a:pPr defTabSz="946313">
              <a:defRPr/>
            </a:pPr>
            <a:r>
              <a:rPr lang="pt-BR"/>
              <a:t>Vinho variam de 7% a 14% - Recomendação 12% pelos peso dos com menor teor</a:t>
            </a:r>
          </a:p>
          <a:p>
            <a:pPr defTabSz="946313">
              <a:defRPr/>
            </a:pPr>
            <a:r>
              <a:rPr lang="pt-BR"/>
              <a:t>Destilados – Recomendação 30% pelos peso dos com menor teor</a:t>
            </a:r>
          </a:p>
          <a:p>
            <a:pPr defTabSz="946313">
              <a:defRPr/>
            </a:pPr>
            <a:r>
              <a:rPr lang="pt-BR"/>
              <a:t>Cerveja </a:t>
            </a:r>
          </a:p>
          <a:p>
            <a:pPr defTabSz="946313">
              <a:defRPr/>
            </a:pPr>
            <a:r>
              <a:rPr lang="pt-BR" err="1"/>
              <a:t>Lagunitas</a:t>
            </a:r>
            <a:r>
              <a:rPr lang="pt-BR"/>
              <a:t> 6,2% de álcool</a:t>
            </a:r>
          </a:p>
          <a:p>
            <a:pPr defTabSz="946313">
              <a:defRPr/>
            </a:pPr>
            <a:r>
              <a:rPr lang="pt-BR"/>
              <a:t>Bavaria 4,3%</a:t>
            </a:r>
          </a:p>
          <a:p>
            <a:pPr defTabSz="946313">
              <a:defRPr/>
            </a:pPr>
            <a:r>
              <a:rPr lang="pt-BR"/>
              <a:t>Devassa 4,4%</a:t>
            </a:r>
          </a:p>
          <a:p>
            <a:pPr defTabSz="946313">
              <a:defRPr/>
            </a:pPr>
            <a:r>
              <a:rPr lang="pt-BR"/>
              <a:t>Brahma 4,8%</a:t>
            </a:r>
          </a:p>
          <a:p>
            <a:pPr defTabSz="946313">
              <a:defRPr/>
            </a:pPr>
            <a:r>
              <a:rPr lang="pt-BR"/>
              <a:t>Patagonia 5,5%</a:t>
            </a:r>
          </a:p>
          <a:p>
            <a:pPr defTabSz="946313">
              <a:defRPr/>
            </a:pPr>
            <a:r>
              <a:rPr lang="pt-BR" err="1"/>
              <a:t>Serramalte</a:t>
            </a:r>
            <a:r>
              <a:rPr lang="pt-BR"/>
              <a:t> 5,5%</a:t>
            </a:r>
          </a:p>
          <a:p>
            <a:pPr defTabSz="946313">
              <a:defRPr/>
            </a:pPr>
            <a:r>
              <a:rPr lang="pt-BR"/>
              <a:t>Baden Baden 5%</a:t>
            </a:r>
          </a:p>
          <a:p>
            <a:pPr defTabSz="946313">
              <a:defRPr/>
            </a:pPr>
            <a:r>
              <a:rPr lang="pt-BR" err="1"/>
              <a:t>Beck’s</a:t>
            </a:r>
            <a:r>
              <a:rPr lang="pt-BR"/>
              <a:t> 5%</a:t>
            </a:r>
          </a:p>
          <a:p>
            <a:pPr defTabSz="946313">
              <a:defRPr/>
            </a:pPr>
            <a:r>
              <a:rPr lang="pt-BR"/>
              <a:t>Quilmes 4,9%</a:t>
            </a:r>
          </a:p>
          <a:p>
            <a:pPr defTabSz="946313">
              <a:defRPr/>
            </a:pPr>
            <a:r>
              <a:rPr lang="pt-BR" err="1"/>
              <a:t>Spaten</a:t>
            </a:r>
            <a:r>
              <a:rPr lang="pt-BR"/>
              <a:t> 5,2%</a:t>
            </a:r>
          </a:p>
          <a:p>
            <a:pPr defTabSz="946313">
              <a:defRPr/>
            </a:pPr>
            <a:r>
              <a:rPr lang="pt-BR"/>
              <a:t>Cervejas IPA 6% na média</a:t>
            </a:r>
          </a:p>
          <a:p>
            <a:pPr defTabSz="946313">
              <a:defRPr/>
            </a:pPr>
            <a:r>
              <a:rPr lang="pt-BR"/>
              <a:t>Vinhos Nacionais</a:t>
            </a:r>
          </a:p>
          <a:p>
            <a:pPr defTabSz="946313">
              <a:defRPr/>
            </a:pPr>
            <a:r>
              <a:rPr lang="pt-BR"/>
              <a:t>Quinta do morgado 10%</a:t>
            </a:r>
          </a:p>
          <a:p>
            <a:pPr defTabSz="946313">
              <a:defRPr/>
            </a:pPr>
            <a:r>
              <a:rPr lang="pt-BR"/>
              <a:t>Salton Espumante 11,5%</a:t>
            </a:r>
          </a:p>
          <a:p>
            <a:pPr defTabSz="946313">
              <a:defRPr/>
            </a:pPr>
            <a:r>
              <a:rPr lang="pt-BR" err="1"/>
              <a:t>Almaden</a:t>
            </a:r>
            <a:r>
              <a:rPr lang="pt-BR"/>
              <a:t> Rose Frisante 7%</a:t>
            </a:r>
          </a:p>
          <a:p>
            <a:pPr defTabSz="946313">
              <a:defRPr/>
            </a:pPr>
            <a:r>
              <a:rPr lang="pt-BR" err="1"/>
              <a:t>Almaden</a:t>
            </a:r>
            <a:r>
              <a:rPr lang="pt-BR"/>
              <a:t> tinto 13%</a:t>
            </a:r>
          </a:p>
          <a:p>
            <a:pPr defTabSz="946313">
              <a:defRPr/>
            </a:pPr>
            <a:r>
              <a:rPr lang="pt-BR"/>
              <a:t>Casal Garcia 9,5%</a:t>
            </a:r>
          </a:p>
          <a:p>
            <a:pPr defTabSz="946313">
              <a:defRPr/>
            </a:pPr>
            <a:r>
              <a:rPr lang="pt-BR"/>
              <a:t>Destilados</a:t>
            </a:r>
          </a:p>
          <a:p>
            <a:pPr defTabSz="946313">
              <a:defRPr/>
            </a:pPr>
            <a:r>
              <a:rPr lang="pt-BR" err="1"/>
              <a:t>Baileys</a:t>
            </a:r>
            <a:r>
              <a:rPr lang="pt-BR"/>
              <a:t> 17%</a:t>
            </a:r>
          </a:p>
          <a:p>
            <a:pPr defTabSz="946313">
              <a:defRPr/>
            </a:pPr>
            <a:r>
              <a:rPr lang="pt-BR"/>
              <a:t>Amarula 17%</a:t>
            </a:r>
          </a:p>
          <a:p>
            <a:pPr defTabSz="946313">
              <a:defRPr/>
            </a:pPr>
            <a:r>
              <a:rPr lang="pt-BR"/>
              <a:t>Gin </a:t>
            </a:r>
            <a:r>
              <a:rPr lang="pt-BR" err="1"/>
              <a:t>Beafeeter</a:t>
            </a:r>
            <a:r>
              <a:rPr lang="pt-BR"/>
              <a:t> 47%</a:t>
            </a:r>
          </a:p>
          <a:p>
            <a:pPr defTabSz="946313">
              <a:defRPr/>
            </a:pPr>
            <a:r>
              <a:rPr lang="pt-BR" err="1"/>
              <a:t>Smirnof</a:t>
            </a:r>
            <a:r>
              <a:rPr lang="pt-BR"/>
              <a:t> 37,%</a:t>
            </a:r>
          </a:p>
          <a:p>
            <a:pPr defTabSz="946313">
              <a:defRPr/>
            </a:pPr>
            <a:r>
              <a:rPr lang="pt-BR"/>
              <a:t>Johnnie Walker 40%</a:t>
            </a:r>
          </a:p>
          <a:p>
            <a:pPr defTabSz="946313">
              <a:defRPr/>
            </a:pPr>
            <a:r>
              <a:rPr lang="pt-BR"/>
              <a:t>Chivas 40%</a:t>
            </a:r>
          </a:p>
          <a:p>
            <a:pPr defTabSz="946313">
              <a:defRPr/>
            </a:pPr>
            <a:r>
              <a:rPr lang="pt-BR"/>
              <a:t>Jack </a:t>
            </a:r>
            <a:r>
              <a:rPr lang="pt-BR" err="1"/>
              <a:t>Daniel’s</a:t>
            </a:r>
            <a:r>
              <a:rPr lang="pt-BR"/>
              <a:t> 40%</a:t>
            </a:r>
          </a:p>
          <a:p>
            <a:pPr defTabSz="946313">
              <a:defRPr/>
            </a:pPr>
            <a:r>
              <a:rPr lang="pt-BR" err="1"/>
              <a:t>Macallan</a:t>
            </a:r>
            <a:r>
              <a:rPr lang="pt-BR"/>
              <a:t> 12 – 40%</a:t>
            </a:r>
          </a:p>
          <a:p>
            <a:pPr defTabSz="946313">
              <a:defRPr/>
            </a:pPr>
            <a:endParaRPr lang="pt-BR"/>
          </a:p>
          <a:p>
            <a:pPr defTabSz="946313">
              <a:defRPr/>
            </a:pPr>
            <a:r>
              <a:rPr lang="pt-BR"/>
              <a:t>Licor 43- 31%</a:t>
            </a:r>
          </a:p>
          <a:p>
            <a:pPr defTabSz="946313">
              <a:defRPr/>
            </a:pPr>
            <a:r>
              <a:rPr lang="pt-BR"/>
              <a:t>Campari 28,5%</a:t>
            </a:r>
          </a:p>
          <a:p>
            <a:pPr defTabSz="946313">
              <a:defRPr/>
            </a:pPr>
            <a:r>
              <a:rPr lang="pt-BR" err="1"/>
              <a:t>Frangelico</a:t>
            </a:r>
            <a:r>
              <a:rPr lang="pt-BR"/>
              <a:t> 20%</a:t>
            </a:r>
          </a:p>
          <a:p>
            <a:pPr defTabSz="946313">
              <a:defRPr/>
            </a:pPr>
            <a:endParaRPr lang="pt-BR"/>
          </a:p>
          <a:p>
            <a:pPr defTabSz="946313">
              <a:defRPr/>
            </a:pPr>
            <a:r>
              <a:rPr lang="pt-BR"/>
              <a:t>Destilados</a:t>
            </a:r>
          </a:p>
          <a:p>
            <a:pPr defTabSz="946313">
              <a:defRPr/>
            </a:pPr>
            <a:r>
              <a:rPr lang="pt-BR"/>
              <a:t>Corote 13%</a:t>
            </a:r>
          </a:p>
          <a:p>
            <a:pPr defTabSz="946313">
              <a:defRPr/>
            </a:pPr>
            <a:r>
              <a:rPr lang="pt-BR"/>
              <a:t> </a:t>
            </a:r>
          </a:p>
          <a:p>
            <a:pPr algn="just"/>
            <a:r>
              <a:rPr lang="pt-BR" b="0" i="0">
                <a:solidFill>
                  <a:srgbClr val="111111"/>
                </a:solidFill>
                <a:effectLst/>
                <a:latin typeface="-apple-system"/>
              </a:rPr>
              <a:t>A palavra “categoria” não possui definição clara e certamente irá gerar diversos tipos de interpretação, pois pode ser entendida diversas formas pelos diversos setores produtores de Cerveja, Vinho Brasileiro, Vinhos Sul americanos, Vinhos Europeus, Whisky Escocês, Whiskey Irlandês, Whiskey Americano, Vodka Brasileira feita de cana de açúcar, Vodka  feita de milho, Vodka etc...</a:t>
            </a:r>
          </a:p>
          <a:p>
            <a:pPr algn="just"/>
            <a:endParaRPr lang="pt-BR" b="0" i="0">
              <a:solidFill>
                <a:srgbClr val="111111"/>
              </a:solidFill>
              <a:effectLst/>
              <a:latin typeface="-apple-system"/>
            </a:endParaRPr>
          </a:p>
          <a:p>
            <a:pPr algn="just"/>
            <a:r>
              <a:rPr lang="pt-BR" b="0" i="0">
                <a:solidFill>
                  <a:srgbClr val="111111"/>
                </a:solidFill>
                <a:effectLst/>
                <a:latin typeface="-apple-system"/>
              </a:rPr>
              <a:t>Na falta de um critério racional que não possuímos nem na atual legislação do IPI, tentamos criar um critério por média geral dos teores alcoólicos de todos os produtos em cada categoria, assumindo categoria as definições atuais: </a:t>
            </a:r>
            <a:r>
              <a:rPr lang="pt-BR" b="0" i="0" err="1">
                <a:solidFill>
                  <a:srgbClr val="111111"/>
                </a:solidFill>
                <a:effectLst/>
                <a:latin typeface="-apple-system"/>
              </a:rPr>
              <a:t>Ceveja</a:t>
            </a:r>
            <a:r>
              <a:rPr lang="pt-BR" b="0" i="0">
                <a:solidFill>
                  <a:srgbClr val="111111"/>
                </a:solidFill>
                <a:effectLst/>
                <a:latin typeface="-apple-system"/>
              </a:rPr>
              <a:t>, Vinhos, Destilados e Cachaça.</a:t>
            </a:r>
          </a:p>
          <a:p>
            <a:pPr marL="177434" indent="-177434" algn="just">
              <a:buFont typeface="Arial" panose="020B0604020202020204" pitchFamily="34" charset="0"/>
              <a:buChar char="•"/>
            </a:pPr>
            <a:r>
              <a:rPr lang="pt-BR" b="1"/>
              <a:t>Para Cervejas consideramos 4,5% </a:t>
            </a:r>
            <a:r>
              <a:rPr lang="pt-BR"/>
              <a:t>pois há variação entre 0% de álcool até 11,5%</a:t>
            </a:r>
          </a:p>
          <a:p>
            <a:pPr marL="177434" indent="-177434" algn="just">
              <a:buFont typeface="Arial" panose="020B0604020202020204" pitchFamily="34" charset="0"/>
              <a:buChar char="•"/>
            </a:pPr>
            <a:r>
              <a:rPr lang="pt-BR" b="1"/>
              <a:t>Para Vinhos consideramos 12%, </a:t>
            </a:r>
            <a:r>
              <a:rPr lang="pt-BR"/>
              <a:t>pois há variação entre 6% a 15% e até 18% para vinhos fortificados com grande concentração em vinhos nacionais de 12%.</a:t>
            </a:r>
          </a:p>
          <a:p>
            <a:pPr marL="177434" indent="-177434" algn="just">
              <a:buFont typeface="Arial" panose="020B0604020202020204" pitchFamily="34" charset="0"/>
              <a:buChar char="•"/>
            </a:pPr>
            <a:r>
              <a:rPr lang="pt-BR" b="1" i="0">
                <a:solidFill>
                  <a:srgbClr val="111111"/>
                </a:solidFill>
                <a:effectLst/>
                <a:latin typeface="-apple-system"/>
              </a:rPr>
              <a:t>Para destilados consideramos 35%, </a:t>
            </a:r>
            <a:r>
              <a:rPr lang="pt-BR" b="0" i="0">
                <a:solidFill>
                  <a:srgbClr val="111111"/>
                </a:solidFill>
                <a:effectLst/>
                <a:latin typeface="-apple-system"/>
              </a:rPr>
              <a:t>pois há variação desde 13% para Corote sabores de Vodka, Licores com 15%, Vodcas 37,5%, whiskies com 40% e Gins com até 47%.</a:t>
            </a:r>
          </a:p>
          <a:p>
            <a:pPr algn="just"/>
            <a:endParaRPr lang="pt-BR" b="0" i="0">
              <a:solidFill>
                <a:srgbClr val="111111"/>
              </a:solidFill>
              <a:effectLst/>
              <a:latin typeface="-apple-system"/>
            </a:endParaRPr>
          </a:p>
          <a:p>
            <a:pPr algn="just"/>
            <a:r>
              <a:rPr lang="pt-BR" b="0" i="0">
                <a:solidFill>
                  <a:srgbClr val="111111"/>
                </a:solidFill>
                <a:effectLst/>
                <a:latin typeface="-apple-system"/>
              </a:rPr>
              <a:t>Possíveis entendimentos para “CATEGORIA”: </a:t>
            </a:r>
          </a:p>
          <a:p>
            <a:pPr algn="just"/>
            <a:endParaRPr lang="pt-BR" b="0" i="0">
              <a:solidFill>
                <a:srgbClr val="111111"/>
              </a:solidFill>
              <a:effectLst/>
              <a:latin typeface="-apple-system"/>
            </a:endParaRPr>
          </a:p>
          <a:p>
            <a:pPr algn="just"/>
            <a:r>
              <a:rPr lang="pt-BR" b="0" i="0">
                <a:solidFill>
                  <a:srgbClr val="111111"/>
                </a:solidFill>
                <a:effectLst/>
                <a:latin typeface="-apple-system"/>
              </a:rPr>
              <a:t>Categoria “Popular, Comum, Premium, e Super Premium”; </a:t>
            </a:r>
          </a:p>
          <a:p>
            <a:pPr algn="just"/>
            <a:r>
              <a:rPr lang="pt-BR" b="0" i="0">
                <a:solidFill>
                  <a:srgbClr val="111111"/>
                </a:solidFill>
                <a:effectLst/>
                <a:latin typeface="-apple-system"/>
              </a:rPr>
              <a:t>Categorias “Fermentados de Baixíssimo teor de álcool, Baixo teor, Médio teor, Alto teor...</a:t>
            </a:r>
          </a:p>
          <a:p>
            <a:pPr algn="just"/>
            <a:r>
              <a:rPr lang="pt-BR" b="0" i="0">
                <a:solidFill>
                  <a:srgbClr val="111111"/>
                </a:solidFill>
                <a:effectLst/>
                <a:latin typeface="-apple-system"/>
              </a:rPr>
              <a:t>Destilados, de Baixíssimo teor de álcool, Baixo teor, Médio teor, Alto teor...</a:t>
            </a:r>
          </a:p>
          <a:p>
            <a:pPr algn="just" defTabSz="946313">
              <a:defRPr/>
            </a:pPr>
            <a:r>
              <a:rPr lang="pt-BR" b="0" i="0">
                <a:solidFill>
                  <a:srgbClr val="111111"/>
                </a:solidFill>
                <a:effectLst/>
                <a:latin typeface="-apple-system"/>
              </a:rPr>
              <a:t>Whisky de Milho, Whisky de Trigo, Whisky de Centeio, Whisky de Cevada, Whisky de Cevada Maltada</a:t>
            </a:r>
          </a:p>
          <a:p>
            <a:pPr algn="just" defTabSz="946313">
              <a:defRPr/>
            </a:pPr>
            <a:r>
              <a:rPr lang="pt-BR" b="0" i="0">
                <a:solidFill>
                  <a:srgbClr val="111111"/>
                </a:solidFill>
                <a:effectLst/>
                <a:latin typeface="-apple-system"/>
              </a:rPr>
              <a:t>Cachaça de Coluna, Cachaça de alambique, Cachaça envelhecida..</a:t>
            </a:r>
            <a:endParaRPr lang="en-US" b="0" i="0" noProof="0">
              <a:solidFill>
                <a:srgbClr val="111111"/>
              </a:solidFill>
              <a:effectLst/>
              <a:latin typeface="-apple-system"/>
            </a:endParaRPr>
          </a:p>
          <a:p>
            <a:pPr algn="just"/>
            <a:r>
              <a:rPr lang="pt-BR" b="0" i="0">
                <a:solidFill>
                  <a:srgbClr val="111111"/>
                </a:solidFill>
                <a:effectLst/>
                <a:latin typeface="-apple-system"/>
              </a:rPr>
              <a:t>Cerveja Baixíssimo teor de álcool, Baixo teor, Médio teor, Alto teor...</a:t>
            </a:r>
          </a:p>
          <a:p>
            <a:pPr algn="just"/>
            <a:r>
              <a:rPr lang="pt-BR" b="0" i="0">
                <a:solidFill>
                  <a:srgbClr val="111111"/>
                </a:solidFill>
                <a:effectLst/>
                <a:latin typeface="-apple-system"/>
              </a:rPr>
              <a:t>Cervejas de 45% adjunto cervejeiro(milho, arroz ou amidos e açúcares de origem vegetal) +55% malte(</a:t>
            </a:r>
            <a:r>
              <a:rPr lang="pt-BR" b="0" i="0" err="1">
                <a:solidFill>
                  <a:srgbClr val="111111"/>
                </a:solidFill>
                <a:effectLst/>
                <a:latin typeface="-apple-system"/>
              </a:rPr>
              <a:t>ex</a:t>
            </a:r>
            <a:r>
              <a:rPr lang="pt-BR" b="0" i="0">
                <a:solidFill>
                  <a:srgbClr val="111111"/>
                </a:solidFill>
                <a:effectLst/>
                <a:latin typeface="-apple-system"/>
              </a:rPr>
              <a:t>; Skol, Brahma, Kaiser, entre outras), Cerveja Puro Malte, Cerveja Aromatizada...</a:t>
            </a:r>
          </a:p>
          <a:p>
            <a:pPr algn="just"/>
            <a:r>
              <a:rPr lang="pt-BR" b="0" i="0">
                <a:solidFill>
                  <a:srgbClr val="111111"/>
                </a:solidFill>
                <a:effectLst/>
                <a:latin typeface="-apple-system"/>
              </a:rPr>
              <a:t>Vinho, tinto, branco, </a:t>
            </a:r>
            <a:r>
              <a:rPr lang="pt-BR" b="0" i="0" err="1">
                <a:solidFill>
                  <a:srgbClr val="111111"/>
                </a:solidFill>
                <a:effectLst/>
                <a:latin typeface="-apple-system"/>
              </a:rPr>
              <a:t>rosé</a:t>
            </a:r>
            <a:r>
              <a:rPr lang="pt-BR" b="0" i="0">
                <a:solidFill>
                  <a:srgbClr val="111111"/>
                </a:solidFill>
                <a:effectLst/>
                <a:latin typeface="-apple-system"/>
              </a:rPr>
              <a:t>, espumante, frisante...</a:t>
            </a:r>
          </a:p>
          <a:p>
            <a:pPr algn="just"/>
            <a:r>
              <a:rPr lang="pt-BR" b="0" i="0">
                <a:solidFill>
                  <a:srgbClr val="111111"/>
                </a:solidFill>
                <a:effectLst/>
                <a:latin typeface="-apple-system"/>
              </a:rPr>
              <a:t>Vinho de Baixíssimo teor de álcool, Baixo teor, Médio teor, Alto teor; </a:t>
            </a:r>
          </a:p>
          <a:p>
            <a:pPr algn="just"/>
            <a:r>
              <a:rPr lang="pt-BR" b="0" i="0">
                <a:solidFill>
                  <a:srgbClr val="111111"/>
                </a:solidFill>
                <a:effectLst/>
                <a:latin typeface="-apple-system"/>
              </a:rPr>
              <a:t>Vinho artesanal, larga escala, raro, super raro.</a:t>
            </a:r>
          </a:p>
          <a:p>
            <a:pPr algn="just"/>
            <a:r>
              <a:rPr lang="pt-BR" b="0" i="0">
                <a:solidFill>
                  <a:srgbClr val="111111"/>
                </a:solidFill>
                <a:effectLst/>
                <a:latin typeface="-apple-system"/>
              </a:rPr>
              <a:t>Vinho de mesclado (</a:t>
            </a:r>
            <a:r>
              <a:rPr lang="pt-BR" b="0" i="0" err="1">
                <a:solidFill>
                  <a:srgbClr val="111111"/>
                </a:solidFill>
                <a:effectLst/>
                <a:latin typeface="-apple-system"/>
              </a:rPr>
              <a:t>assemblage</a:t>
            </a:r>
            <a:r>
              <a:rPr lang="pt-BR" b="0" i="0">
                <a:solidFill>
                  <a:srgbClr val="111111"/>
                </a:solidFill>
                <a:effectLst/>
                <a:latin typeface="-apple-system"/>
              </a:rPr>
              <a:t>), Vinho varietal, tinto, Vinho de blend branco, Vinho de blend Rose, Vinho Varietal, Vinho Frisante, Vinho espumante...</a:t>
            </a:r>
          </a:p>
          <a:p>
            <a:endParaRPr lang="pt-BR"/>
          </a:p>
        </p:txBody>
      </p:sp>
      <p:sp>
        <p:nvSpPr>
          <p:cNvPr id="4" name="Espaço Reservado para Número de Slide 3">
            <a:extLst>
              <a:ext uri="{FF2B5EF4-FFF2-40B4-BE49-F238E27FC236}">
                <a16:creationId xmlns:a16="http://schemas.microsoft.com/office/drawing/2014/main" id="{88452AFF-DFF7-CA7A-5DB9-390896EBAEE2}"/>
              </a:ext>
            </a:extLst>
          </p:cNvPr>
          <p:cNvSpPr>
            <a:spLocks noGrp="1"/>
          </p:cNvSpPr>
          <p:nvPr>
            <p:ph type="sldNum" sz="quarter" idx="5"/>
          </p:nvPr>
        </p:nvSpPr>
        <p:spPr/>
        <p:txBody>
          <a:bodyPr/>
          <a:lstStyle/>
          <a:p>
            <a:fld id="{BFBEB506-B243-4155-8C43-A9FCBCD0CF83}" type="slidenum">
              <a:rPr lang="pt-BR" smtClean="0"/>
              <a:t>9</a:t>
            </a:fld>
            <a:endParaRPr lang="pt-BR"/>
          </a:p>
        </p:txBody>
      </p:sp>
    </p:spTree>
    <p:extLst>
      <p:ext uri="{BB962C8B-B14F-4D97-AF65-F5344CB8AC3E}">
        <p14:creationId xmlns:p14="http://schemas.microsoft.com/office/powerpoint/2010/main" val="239512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6313">
              <a:defRPr/>
            </a:pPr>
            <a:r>
              <a:rPr lang="pt-BR"/>
              <a:t>Cervejas variam de 4,3% a 6% - recomendação 4,5% pelo peso das com menor teor</a:t>
            </a:r>
          </a:p>
          <a:p>
            <a:pPr defTabSz="946313">
              <a:defRPr/>
            </a:pPr>
            <a:r>
              <a:rPr lang="pt-BR"/>
              <a:t>Vinho variam de 7% a 14% - Recomendação 12% pelos peso dos com menor teor</a:t>
            </a:r>
          </a:p>
          <a:p>
            <a:pPr defTabSz="946313">
              <a:defRPr/>
            </a:pPr>
            <a:r>
              <a:rPr lang="pt-BR"/>
              <a:t>Destilados – Recomendação 30% pelos peso dos com menor teor</a:t>
            </a:r>
          </a:p>
          <a:p>
            <a:pPr defTabSz="946313">
              <a:defRPr/>
            </a:pPr>
            <a:r>
              <a:rPr lang="pt-BR"/>
              <a:t>Cerveja </a:t>
            </a:r>
          </a:p>
          <a:p>
            <a:pPr defTabSz="946313">
              <a:defRPr/>
            </a:pPr>
            <a:r>
              <a:rPr lang="pt-BR" err="1"/>
              <a:t>Lagunitas</a:t>
            </a:r>
            <a:r>
              <a:rPr lang="pt-BR"/>
              <a:t> 6,2% de álcool</a:t>
            </a:r>
          </a:p>
          <a:p>
            <a:pPr defTabSz="946313">
              <a:defRPr/>
            </a:pPr>
            <a:r>
              <a:rPr lang="pt-BR"/>
              <a:t>Bavaria 4,3%</a:t>
            </a:r>
          </a:p>
          <a:p>
            <a:pPr defTabSz="946313">
              <a:defRPr/>
            </a:pPr>
            <a:r>
              <a:rPr lang="pt-BR"/>
              <a:t>Devassa 4,4%</a:t>
            </a:r>
          </a:p>
          <a:p>
            <a:pPr defTabSz="946313">
              <a:defRPr/>
            </a:pPr>
            <a:r>
              <a:rPr lang="pt-BR"/>
              <a:t>Brahma 4,8%</a:t>
            </a:r>
          </a:p>
          <a:p>
            <a:pPr defTabSz="946313">
              <a:defRPr/>
            </a:pPr>
            <a:r>
              <a:rPr lang="pt-BR"/>
              <a:t>Patagonia 5,5%</a:t>
            </a:r>
          </a:p>
          <a:p>
            <a:pPr defTabSz="946313">
              <a:defRPr/>
            </a:pPr>
            <a:r>
              <a:rPr lang="pt-BR" err="1"/>
              <a:t>Serramalte</a:t>
            </a:r>
            <a:r>
              <a:rPr lang="pt-BR"/>
              <a:t> 5,5%</a:t>
            </a:r>
          </a:p>
          <a:p>
            <a:pPr defTabSz="946313">
              <a:defRPr/>
            </a:pPr>
            <a:r>
              <a:rPr lang="pt-BR"/>
              <a:t>Baden Baden 5%</a:t>
            </a:r>
          </a:p>
          <a:p>
            <a:pPr defTabSz="946313">
              <a:defRPr/>
            </a:pPr>
            <a:r>
              <a:rPr lang="pt-BR" err="1"/>
              <a:t>Beck’s</a:t>
            </a:r>
            <a:r>
              <a:rPr lang="pt-BR"/>
              <a:t> 5%</a:t>
            </a:r>
          </a:p>
          <a:p>
            <a:pPr defTabSz="946313">
              <a:defRPr/>
            </a:pPr>
            <a:r>
              <a:rPr lang="pt-BR"/>
              <a:t>Quilmes 4,9%</a:t>
            </a:r>
          </a:p>
          <a:p>
            <a:pPr defTabSz="946313">
              <a:defRPr/>
            </a:pPr>
            <a:r>
              <a:rPr lang="pt-BR" err="1"/>
              <a:t>Spaten</a:t>
            </a:r>
            <a:r>
              <a:rPr lang="pt-BR"/>
              <a:t> 5,2%</a:t>
            </a:r>
          </a:p>
          <a:p>
            <a:pPr defTabSz="946313">
              <a:defRPr/>
            </a:pPr>
            <a:r>
              <a:rPr lang="pt-BR"/>
              <a:t>Cervejas IPA 6% na média</a:t>
            </a:r>
          </a:p>
          <a:p>
            <a:pPr defTabSz="946313">
              <a:defRPr/>
            </a:pPr>
            <a:r>
              <a:rPr lang="pt-BR"/>
              <a:t>Vinhos Nacionais</a:t>
            </a:r>
          </a:p>
          <a:p>
            <a:pPr defTabSz="946313">
              <a:defRPr/>
            </a:pPr>
            <a:r>
              <a:rPr lang="pt-BR"/>
              <a:t>Quinta do morgado 10%</a:t>
            </a:r>
          </a:p>
          <a:p>
            <a:pPr defTabSz="946313">
              <a:defRPr/>
            </a:pPr>
            <a:r>
              <a:rPr lang="pt-BR"/>
              <a:t>Salton Espumante 11,5%</a:t>
            </a:r>
          </a:p>
          <a:p>
            <a:pPr defTabSz="946313">
              <a:defRPr/>
            </a:pPr>
            <a:r>
              <a:rPr lang="pt-BR" err="1"/>
              <a:t>Almaden</a:t>
            </a:r>
            <a:r>
              <a:rPr lang="pt-BR"/>
              <a:t> Rose Frisante 7%</a:t>
            </a:r>
          </a:p>
          <a:p>
            <a:pPr defTabSz="946313">
              <a:defRPr/>
            </a:pPr>
            <a:r>
              <a:rPr lang="pt-BR" err="1"/>
              <a:t>Almaden</a:t>
            </a:r>
            <a:r>
              <a:rPr lang="pt-BR"/>
              <a:t> tinto 13%</a:t>
            </a:r>
          </a:p>
          <a:p>
            <a:pPr defTabSz="946313">
              <a:defRPr/>
            </a:pPr>
            <a:r>
              <a:rPr lang="pt-BR"/>
              <a:t>Casal Garcia 9,5%</a:t>
            </a:r>
          </a:p>
          <a:p>
            <a:pPr defTabSz="946313">
              <a:defRPr/>
            </a:pPr>
            <a:r>
              <a:rPr lang="pt-BR"/>
              <a:t>Destilados</a:t>
            </a:r>
          </a:p>
          <a:p>
            <a:pPr defTabSz="946313">
              <a:defRPr/>
            </a:pPr>
            <a:r>
              <a:rPr lang="pt-BR" err="1"/>
              <a:t>Baileys</a:t>
            </a:r>
            <a:r>
              <a:rPr lang="pt-BR"/>
              <a:t> 17%</a:t>
            </a:r>
          </a:p>
          <a:p>
            <a:pPr defTabSz="946313">
              <a:defRPr/>
            </a:pPr>
            <a:r>
              <a:rPr lang="pt-BR"/>
              <a:t>Amarula 17%</a:t>
            </a:r>
          </a:p>
          <a:p>
            <a:pPr defTabSz="946313">
              <a:defRPr/>
            </a:pPr>
            <a:r>
              <a:rPr lang="pt-BR"/>
              <a:t>Gin </a:t>
            </a:r>
            <a:r>
              <a:rPr lang="pt-BR" err="1"/>
              <a:t>Beafeeter</a:t>
            </a:r>
            <a:r>
              <a:rPr lang="pt-BR"/>
              <a:t> 47%</a:t>
            </a:r>
          </a:p>
          <a:p>
            <a:pPr defTabSz="946313">
              <a:defRPr/>
            </a:pPr>
            <a:r>
              <a:rPr lang="pt-BR" err="1"/>
              <a:t>Smirnof</a:t>
            </a:r>
            <a:r>
              <a:rPr lang="pt-BR"/>
              <a:t> 37,%</a:t>
            </a:r>
          </a:p>
          <a:p>
            <a:pPr defTabSz="946313">
              <a:defRPr/>
            </a:pPr>
            <a:r>
              <a:rPr lang="pt-BR"/>
              <a:t>Johnnie Walker 40%</a:t>
            </a:r>
          </a:p>
          <a:p>
            <a:pPr defTabSz="946313">
              <a:defRPr/>
            </a:pPr>
            <a:r>
              <a:rPr lang="pt-BR"/>
              <a:t>Chivas 40%</a:t>
            </a:r>
          </a:p>
          <a:p>
            <a:pPr defTabSz="946313">
              <a:defRPr/>
            </a:pPr>
            <a:r>
              <a:rPr lang="pt-BR"/>
              <a:t>Jack </a:t>
            </a:r>
            <a:r>
              <a:rPr lang="pt-BR" err="1"/>
              <a:t>Daniel’s</a:t>
            </a:r>
            <a:r>
              <a:rPr lang="pt-BR"/>
              <a:t> 40%</a:t>
            </a:r>
          </a:p>
          <a:p>
            <a:pPr defTabSz="946313">
              <a:defRPr/>
            </a:pPr>
            <a:r>
              <a:rPr lang="pt-BR" err="1"/>
              <a:t>Macallan</a:t>
            </a:r>
            <a:r>
              <a:rPr lang="pt-BR"/>
              <a:t> 12 – 40%</a:t>
            </a:r>
          </a:p>
          <a:p>
            <a:pPr defTabSz="946313">
              <a:defRPr/>
            </a:pPr>
            <a:endParaRPr lang="pt-BR"/>
          </a:p>
          <a:p>
            <a:pPr defTabSz="946313">
              <a:defRPr/>
            </a:pPr>
            <a:r>
              <a:rPr lang="pt-BR"/>
              <a:t>Licor 43- 31%</a:t>
            </a:r>
          </a:p>
          <a:p>
            <a:pPr defTabSz="946313">
              <a:defRPr/>
            </a:pPr>
            <a:r>
              <a:rPr lang="pt-BR"/>
              <a:t>Campari 28,5%</a:t>
            </a:r>
          </a:p>
          <a:p>
            <a:pPr defTabSz="946313">
              <a:defRPr/>
            </a:pPr>
            <a:r>
              <a:rPr lang="pt-BR" err="1"/>
              <a:t>Frangelico</a:t>
            </a:r>
            <a:r>
              <a:rPr lang="pt-BR"/>
              <a:t> 20%</a:t>
            </a:r>
          </a:p>
          <a:p>
            <a:pPr defTabSz="946313">
              <a:defRPr/>
            </a:pPr>
            <a:endParaRPr lang="pt-BR"/>
          </a:p>
          <a:p>
            <a:pPr defTabSz="946313">
              <a:defRPr/>
            </a:pPr>
            <a:r>
              <a:rPr lang="pt-BR"/>
              <a:t>Destilados</a:t>
            </a:r>
          </a:p>
          <a:p>
            <a:pPr defTabSz="946313">
              <a:defRPr/>
            </a:pPr>
            <a:r>
              <a:rPr lang="pt-BR"/>
              <a:t>Corote 13%</a:t>
            </a:r>
          </a:p>
          <a:p>
            <a:pPr defTabSz="946313">
              <a:defRPr/>
            </a:pPr>
            <a:r>
              <a:rPr lang="pt-BR"/>
              <a:t> Cervejas variam de 4,3% a 6% - recomendação 4,5% pelo peso das com menor teor</a:t>
            </a:r>
          </a:p>
          <a:p>
            <a:pPr defTabSz="946313">
              <a:defRPr/>
            </a:pPr>
            <a:r>
              <a:rPr lang="pt-BR"/>
              <a:t>Vinho variam de 7% a 14% - Recomendação 12% pelos peso dos com menor teor</a:t>
            </a:r>
          </a:p>
          <a:p>
            <a:pPr defTabSz="946313">
              <a:defRPr/>
            </a:pPr>
            <a:r>
              <a:rPr lang="pt-BR"/>
              <a:t>Destilados – Recomendação 30% pelos peso dos com menor teor</a:t>
            </a:r>
          </a:p>
          <a:p>
            <a:pPr defTabSz="946313">
              <a:defRPr/>
            </a:pPr>
            <a:r>
              <a:rPr lang="pt-BR"/>
              <a:t>Cerveja </a:t>
            </a:r>
          </a:p>
          <a:p>
            <a:pPr defTabSz="946313">
              <a:defRPr/>
            </a:pPr>
            <a:r>
              <a:rPr lang="pt-BR" err="1"/>
              <a:t>Lagunitas</a:t>
            </a:r>
            <a:r>
              <a:rPr lang="pt-BR"/>
              <a:t> 6,2% de álcool</a:t>
            </a:r>
          </a:p>
          <a:p>
            <a:pPr defTabSz="946313">
              <a:defRPr/>
            </a:pPr>
            <a:r>
              <a:rPr lang="pt-BR"/>
              <a:t>Bavaria 4,3%</a:t>
            </a:r>
          </a:p>
          <a:p>
            <a:pPr defTabSz="946313">
              <a:defRPr/>
            </a:pPr>
            <a:r>
              <a:rPr lang="pt-BR"/>
              <a:t>Devassa 4,4%</a:t>
            </a:r>
          </a:p>
          <a:p>
            <a:pPr defTabSz="946313">
              <a:defRPr/>
            </a:pPr>
            <a:r>
              <a:rPr lang="pt-BR"/>
              <a:t>Brahma 4,8%</a:t>
            </a:r>
          </a:p>
          <a:p>
            <a:pPr defTabSz="946313">
              <a:defRPr/>
            </a:pPr>
            <a:r>
              <a:rPr lang="pt-BR"/>
              <a:t>Patagonia 5,5%</a:t>
            </a:r>
          </a:p>
          <a:p>
            <a:pPr defTabSz="946313">
              <a:defRPr/>
            </a:pPr>
            <a:r>
              <a:rPr lang="pt-BR" err="1"/>
              <a:t>Serramalte</a:t>
            </a:r>
            <a:r>
              <a:rPr lang="pt-BR"/>
              <a:t> 5,5%</a:t>
            </a:r>
          </a:p>
          <a:p>
            <a:pPr defTabSz="946313">
              <a:defRPr/>
            </a:pPr>
            <a:r>
              <a:rPr lang="pt-BR"/>
              <a:t>Baden Baden 5%</a:t>
            </a:r>
          </a:p>
          <a:p>
            <a:pPr defTabSz="946313">
              <a:defRPr/>
            </a:pPr>
            <a:r>
              <a:rPr lang="pt-BR" err="1"/>
              <a:t>Beck’s</a:t>
            </a:r>
            <a:r>
              <a:rPr lang="pt-BR"/>
              <a:t> 5%</a:t>
            </a:r>
          </a:p>
          <a:p>
            <a:pPr defTabSz="946313">
              <a:defRPr/>
            </a:pPr>
            <a:r>
              <a:rPr lang="pt-BR"/>
              <a:t>Quilmes 4,9%</a:t>
            </a:r>
          </a:p>
          <a:p>
            <a:pPr defTabSz="946313">
              <a:defRPr/>
            </a:pPr>
            <a:r>
              <a:rPr lang="pt-BR" err="1"/>
              <a:t>Spaten</a:t>
            </a:r>
            <a:r>
              <a:rPr lang="pt-BR"/>
              <a:t> 5,2%</a:t>
            </a:r>
          </a:p>
          <a:p>
            <a:pPr defTabSz="946313">
              <a:defRPr/>
            </a:pPr>
            <a:r>
              <a:rPr lang="pt-BR"/>
              <a:t>Cervejas IPA 6% na média</a:t>
            </a:r>
          </a:p>
          <a:p>
            <a:pPr defTabSz="946313">
              <a:defRPr/>
            </a:pPr>
            <a:r>
              <a:rPr lang="pt-BR"/>
              <a:t>Vinhos Nacionais</a:t>
            </a:r>
          </a:p>
          <a:p>
            <a:pPr defTabSz="946313">
              <a:defRPr/>
            </a:pPr>
            <a:r>
              <a:rPr lang="pt-BR"/>
              <a:t>Quinta do morgado 10%</a:t>
            </a:r>
          </a:p>
          <a:p>
            <a:pPr defTabSz="946313">
              <a:defRPr/>
            </a:pPr>
            <a:r>
              <a:rPr lang="pt-BR"/>
              <a:t>Salton Espumante 11,5%</a:t>
            </a:r>
          </a:p>
          <a:p>
            <a:pPr defTabSz="946313">
              <a:defRPr/>
            </a:pPr>
            <a:r>
              <a:rPr lang="pt-BR" err="1"/>
              <a:t>Almaden</a:t>
            </a:r>
            <a:r>
              <a:rPr lang="pt-BR"/>
              <a:t> Rose Frisante 7%</a:t>
            </a:r>
          </a:p>
          <a:p>
            <a:pPr defTabSz="946313">
              <a:defRPr/>
            </a:pPr>
            <a:r>
              <a:rPr lang="pt-BR" err="1"/>
              <a:t>Almaden</a:t>
            </a:r>
            <a:r>
              <a:rPr lang="pt-BR"/>
              <a:t> tinto 13%</a:t>
            </a:r>
          </a:p>
          <a:p>
            <a:pPr defTabSz="946313">
              <a:defRPr/>
            </a:pPr>
            <a:r>
              <a:rPr lang="pt-BR"/>
              <a:t>Casal Garcia 9,5%</a:t>
            </a:r>
          </a:p>
          <a:p>
            <a:pPr defTabSz="946313">
              <a:defRPr/>
            </a:pPr>
            <a:r>
              <a:rPr lang="pt-BR"/>
              <a:t>Destilados</a:t>
            </a:r>
          </a:p>
          <a:p>
            <a:pPr defTabSz="946313">
              <a:defRPr/>
            </a:pPr>
            <a:r>
              <a:rPr lang="pt-BR" err="1"/>
              <a:t>Baileys</a:t>
            </a:r>
            <a:r>
              <a:rPr lang="pt-BR"/>
              <a:t> 17%</a:t>
            </a:r>
          </a:p>
          <a:p>
            <a:pPr defTabSz="946313">
              <a:defRPr/>
            </a:pPr>
            <a:r>
              <a:rPr lang="pt-BR"/>
              <a:t>Amarula 17%</a:t>
            </a:r>
          </a:p>
          <a:p>
            <a:pPr defTabSz="946313">
              <a:defRPr/>
            </a:pPr>
            <a:r>
              <a:rPr lang="pt-BR"/>
              <a:t>Gin </a:t>
            </a:r>
            <a:r>
              <a:rPr lang="pt-BR" err="1"/>
              <a:t>Beafeeter</a:t>
            </a:r>
            <a:r>
              <a:rPr lang="pt-BR"/>
              <a:t> 47%</a:t>
            </a:r>
          </a:p>
          <a:p>
            <a:pPr defTabSz="946313">
              <a:defRPr/>
            </a:pPr>
            <a:r>
              <a:rPr lang="pt-BR" err="1"/>
              <a:t>Smirnof</a:t>
            </a:r>
            <a:r>
              <a:rPr lang="pt-BR"/>
              <a:t> 37,%</a:t>
            </a:r>
          </a:p>
          <a:p>
            <a:pPr defTabSz="946313">
              <a:defRPr/>
            </a:pPr>
            <a:r>
              <a:rPr lang="pt-BR"/>
              <a:t>Johnnie Walker 40%</a:t>
            </a:r>
          </a:p>
          <a:p>
            <a:pPr defTabSz="946313">
              <a:defRPr/>
            </a:pPr>
            <a:r>
              <a:rPr lang="pt-BR"/>
              <a:t>Chivas 40%</a:t>
            </a:r>
          </a:p>
          <a:p>
            <a:pPr defTabSz="946313">
              <a:defRPr/>
            </a:pPr>
            <a:r>
              <a:rPr lang="pt-BR"/>
              <a:t>Jack </a:t>
            </a:r>
            <a:r>
              <a:rPr lang="pt-BR" err="1"/>
              <a:t>Daniel’s</a:t>
            </a:r>
            <a:r>
              <a:rPr lang="pt-BR"/>
              <a:t> 40%</a:t>
            </a:r>
          </a:p>
          <a:p>
            <a:pPr defTabSz="946313">
              <a:defRPr/>
            </a:pPr>
            <a:r>
              <a:rPr lang="pt-BR" err="1"/>
              <a:t>Macallan</a:t>
            </a:r>
            <a:r>
              <a:rPr lang="pt-BR"/>
              <a:t> 12 – 40%</a:t>
            </a:r>
          </a:p>
          <a:p>
            <a:pPr defTabSz="946313">
              <a:defRPr/>
            </a:pPr>
            <a:endParaRPr lang="pt-BR"/>
          </a:p>
          <a:p>
            <a:pPr defTabSz="946313">
              <a:defRPr/>
            </a:pPr>
            <a:r>
              <a:rPr lang="pt-BR"/>
              <a:t>Licor 43- 31%</a:t>
            </a:r>
          </a:p>
          <a:p>
            <a:pPr defTabSz="946313">
              <a:defRPr/>
            </a:pPr>
            <a:r>
              <a:rPr lang="pt-BR"/>
              <a:t>Campari 28,5%</a:t>
            </a:r>
          </a:p>
          <a:p>
            <a:pPr defTabSz="946313">
              <a:defRPr/>
            </a:pPr>
            <a:r>
              <a:rPr lang="pt-BR" err="1"/>
              <a:t>Frangelico</a:t>
            </a:r>
            <a:r>
              <a:rPr lang="pt-BR"/>
              <a:t> 20%</a:t>
            </a:r>
          </a:p>
          <a:p>
            <a:pPr defTabSz="946313">
              <a:defRPr/>
            </a:pPr>
            <a:endParaRPr lang="pt-BR"/>
          </a:p>
          <a:p>
            <a:pPr defTabSz="946313">
              <a:defRPr/>
            </a:pPr>
            <a:r>
              <a:rPr lang="pt-BR"/>
              <a:t>Destilados</a:t>
            </a:r>
          </a:p>
          <a:p>
            <a:pPr defTabSz="946313">
              <a:defRPr/>
            </a:pPr>
            <a:r>
              <a:rPr lang="pt-BR"/>
              <a:t>Corote 13%</a:t>
            </a:r>
          </a:p>
          <a:p>
            <a:pPr defTabSz="946313">
              <a:defRPr/>
            </a:pPr>
            <a:r>
              <a:rPr lang="pt-BR"/>
              <a:t> </a:t>
            </a:r>
          </a:p>
          <a:p>
            <a:pPr defTabSz="946313">
              <a:defRPr/>
            </a:pPr>
            <a:endParaRPr lang="pt-BR"/>
          </a:p>
          <a:p>
            <a:pPr defTabSz="946313">
              <a:defRPr/>
            </a:pPr>
            <a:endParaRPr lang="pt-BR"/>
          </a:p>
          <a:p>
            <a:pPr defTabSz="946313">
              <a:defRPr/>
            </a:pPr>
            <a:endParaRPr lang="pt-BR"/>
          </a:p>
          <a:p>
            <a:endParaRPr lang="pt-BR"/>
          </a:p>
        </p:txBody>
      </p:sp>
      <p:sp>
        <p:nvSpPr>
          <p:cNvPr id="4" name="Espaço Reservado para Número de Slide 3"/>
          <p:cNvSpPr>
            <a:spLocks noGrp="1"/>
          </p:cNvSpPr>
          <p:nvPr>
            <p:ph type="sldNum" sz="quarter" idx="5"/>
          </p:nvPr>
        </p:nvSpPr>
        <p:spPr/>
        <p:txBody>
          <a:bodyPr/>
          <a:lstStyle/>
          <a:p>
            <a:fld id="{BFBEB506-B243-4155-8C43-A9FCBCD0CF83}" type="slidenum">
              <a:rPr lang="pt-BR" smtClean="0"/>
              <a:t>10</a:t>
            </a:fld>
            <a:endParaRPr lang="pt-BR"/>
          </a:p>
        </p:txBody>
      </p:sp>
    </p:spTree>
    <p:extLst>
      <p:ext uri="{BB962C8B-B14F-4D97-AF65-F5344CB8AC3E}">
        <p14:creationId xmlns:p14="http://schemas.microsoft.com/office/powerpoint/2010/main" val="301214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CCE14-1EFF-6631-AA52-ADAA78A772F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36F9748-2153-7E90-A2BF-7EB63316C3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BB9FAB6-2751-0430-EDB6-2ACC8039FE00}"/>
              </a:ext>
            </a:extLst>
          </p:cNvPr>
          <p:cNvSpPr>
            <a:spLocks noGrp="1"/>
          </p:cNvSpPr>
          <p:nvPr>
            <p:ph type="body" idx="1"/>
          </p:nvPr>
        </p:nvSpPr>
        <p:spPr/>
        <p:txBody>
          <a:bodyPr/>
          <a:lstStyle/>
          <a:p>
            <a:pPr defTabSz="946313">
              <a:defRPr/>
            </a:pPr>
            <a:r>
              <a:rPr lang="pt-BR"/>
              <a:t>Neste caso consideramos o teor alcoólico constante no rótulo de uma bebida.</a:t>
            </a:r>
          </a:p>
          <a:p>
            <a:pPr defTabSz="946313">
              <a:defRPr/>
            </a:pPr>
            <a:r>
              <a:rPr lang="pt-BR"/>
              <a:t>Para cervejas consideramos uma marca com 5%</a:t>
            </a:r>
          </a:p>
          <a:p>
            <a:pPr defTabSz="946313">
              <a:defRPr/>
            </a:pPr>
            <a:r>
              <a:rPr lang="pt-BR"/>
              <a:t>Para vinhos consideramos uma marca com 13%</a:t>
            </a:r>
          </a:p>
          <a:p>
            <a:pPr defTabSz="946313">
              <a:defRPr/>
            </a:pPr>
            <a:r>
              <a:rPr lang="pt-BR"/>
              <a:t>Para destilados consideramos uma marca com 40% ( em destilados há variação entre </a:t>
            </a:r>
          </a:p>
          <a:p>
            <a:endParaRPr lang="pt-BR"/>
          </a:p>
        </p:txBody>
      </p:sp>
      <p:sp>
        <p:nvSpPr>
          <p:cNvPr id="4" name="Espaço Reservado para Número de Slide 3">
            <a:extLst>
              <a:ext uri="{FF2B5EF4-FFF2-40B4-BE49-F238E27FC236}">
                <a16:creationId xmlns:a16="http://schemas.microsoft.com/office/drawing/2014/main" id="{0F757AE4-A21C-2A84-9D1D-7F15A4D0AD6B}"/>
              </a:ext>
            </a:extLst>
          </p:cNvPr>
          <p:cNvSpPr>
            <a:spLocks noGrp="1"/>
          </p:cNvSpPr>
          <p:nvPr>
            <p:ph type="sldNum" sz="quarter" idx="5"/>
          </p:nvPr>
        </p:nvSpPr>
        <p:spPr/>
        <p:txBody>
          <a:bodyPr/>
          <a:lstStyle/>
          <a:p>
            <a:fld id="{BFBEB506-B243-4155-8C43-A9FCBCD0CF83}" type="slidenum">
              <a:rPr lang="pt-BR" smtClean="0"/>
              <a:t>11</a:t>
            </a:fld>
            <a:endParaRPr lang="pt-BR"/>
          </a:p>
        </p:txBody>
      </p:sp>
    </p:spTree>
    <p:extLst>
      <p:ext uri="{BB962C8B-B14F-4D97-AF65-F5344CB8AC3E}">
        <p14:creationId xmlns:p14="http://schemas.microsoft.com/office/powerpoint/2010/main" val="220147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2B94-CD08-87C8-1357-C49D332DF70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FB95F0E-51BA-E95D-F199-82FB754D965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7E4DBD6-A646-A6D9-7365-239A5830B3C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BC6B2C6-B2D4-0E4A-8DD1-367F5F9BE5A1}"/>
              </a:ext>
            </a:extLst>
          </p:cNvPr>
          <p:cNvSpPr>
            <a:spLocks noGrp="1"/>
          </p:cNvSpPr>
          <p:nvPr>
            <p:ph type="sldNum" sz="quarter" idx="5"/>
          </p:nvPr>
        </p:nvSpPr>
        <p:spPr/>
        <p:txBody>
          <a:bodyPr/>
          <a:lstStyle/>
          <a:p>
            <a:fld id="{BFBEB506-B243-4155-8C43-A9FCBCD0CF83}" type="slidenum">
              <a:rPr lang="pt-BR" smtClean="0"/>
              <a:t>12</a:t>
            </a:fld>
            <a:endParaRPr lang="pt-BR"/>
          </a:p>
        </p:txBody>
      </p:sp>
    </p:spTree>
    <p:extLst>
      <p:ext uri="{BB962C8B-B14F-4D97-AF65-F5344CB8AC3E}">
        <p14:creationId xmlns:p14="http://schemas.microsoft.com/office/powerpoint/2010/main" val="296095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1.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Master" Target="../slideMasters/slideMaster1.x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74913" y="1767462"/>
            <a:ext cx="14849475" cy="3759917"/>
          </a:xfrm>
        </p:spPr>
        <p:txBody>
          <a:bodyPr anchor="b"/>
          <a:lstStyle>
            <a:lvl1pPr algn="ctr">
              <a:defRPr sz="9449"/>
            </a:lvl1pPr>
          </a:lstStyle>
          <a:p>
            <a:r>
              <a:rPr lang="pt-BR"/>
              <a:t>Clique para editar o título Mestre</a:t>
            </a:r>
            <a:endParaRPr lang="en-US"/>
          </a:p>
        </p:txBody>
      </p:sp>
      <p:sp>
        <p:nvSpPr>
          <p:cNvPr id="3" name="Subtitle 2"/>
          <p:cNvSpPr>
            <a:spLocks noGrp="1"/>
          </p:cNvSpPr>
          <p:nvPr>
            <p:ph type="subTitle" idx="1"/>
          </p:nvPr>
        </p:nvSpPr>
        <p:spPr>
          <a:xfrm>
            <a:off x="2474913" y="5672376"/>
            <a:ext cx="14849475" cy="2607442"/>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24066CED-B314-4101-ADD5-3A1899EBCD71}" type="datetimeFigureOut">
              <a:rPr lang="pt-BR" smtClean="0"/>
              <a:t>25/11/2024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238167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4066CED-B314-4101-ADD5-3A1899EBCD71}" type="datetimeFigureOut">
              <a:rPr lang="pt-BR" smtClean="0"/>
              <a:t>25/11/2024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357456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68874" y="574987"/>
            <a:ext cx="4269224" cy="91523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61202" y="574987"/>
            <a:ext cx="12560181" cy="91523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4066CED-B314-4101-ADD5-3A1899EBCD71}" type="datetimeFigureOut">
              <a:rPr lang="pt-BR" smtClean="0"/>
              <a:t>25/11/2024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386865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m branco">
    <p:spTree>
      <p:nvGrpSpPr>
        <p:cNvPr id="1" name=""/>
        <p:cNvGrpSpPr/>
        <p:nvPr/>
      </p:nvGrpSpPr>
      <p:grpSpPr>
        <a:xfrm>
          <a:off x="0" y="0"/>
          <a:ext cx="0" cy="0"/>
          <a:chOff x="0" y="0"/>
          <a:chExt cx="0" cy="0"/>
        </a:xfrm>
      </p:grpSpPr>
      <p:graphicFrame>
        <p:nvGraphicFramePr>
          <p:cNvPr id="7" name="Objeto 6"/>
          <p:cNvGraphicFramePr>
            <a:graphicFrameLocks noChangeAspect="1"/>
          </p:cNvGraphicFramePr>
          <p:nvPr userDrawn="1">
            <p:extLst>
              <p:ext uri="{D42A27DB-BD31-4B8C-83A1-F6EECF244321}">
                <p14:modId xmlns:p14="http://schemas.microsoft.com/office/powerpoint/2010/main" val="3705630151"/>
              </p:ext>
            </p:extLst>
          </p:nvPr>
        </p:nvGraphicFramePr>
        <p:xfrm>
          <a:off x="-1" y="0"/>
          <a:ext cx="19799302" cy="10826014"/>
        </p:xfrm>
        <a:graphic>
          <a:graphicData uri="http://schemas.openxmlformats.org/presentationml/2006/ole">
            <mc:AlternateContent xmlns:mc="http://schemas.openxmlformats.org/markup-compatibility/2006">
              <mc:Choice xmlns:v="urn:schemas-microsoft-com:vml" Requires="v">
                <p:oleObj r:id="rId2" imgW="16253640" imgH="9142560" progId="">
                  <p:embed/>
                </p:oleObj>
              </mc:Choice>
              <mc:Fallback>
                <p:oleObj r:id="rId2" imgW="16253640" imgH="9142560" progId="">
                  <p:embed/>
                  <p:pic>
                    <p:nvPicPr>
                      <p:cNvPr id="7" name="Objeto 6"/>
                      <p:cNvPicPr/>
                      <p:nvPr/>
                    </p:nvPicPr>
                    <p:blipFill>
                      <a:blip r:embed="rId3"/>
                      <a:stretch>
                        <a:fillRect/>
                      </a:stretch>
                    </p:blipFill>
                    <p:spPr>
                      <a:xfrm>
                        <a:off x="-1" y="0"/>
                        <a:ext cx="19799302" cy="10826014"/>
                      </a:xfrm>
                      <a:prstGeom prst="rect">
                        <a:avLst/>
                      </a:prstGeom>
                    </p:spPr>
                  </p:pic>
                </p:oleObj>
              </mc:Fallback>
            </mc:AlternateContent>
          </a:graphicData>
        </a:graphic>
      </p:graphicFrame>
      <p:pic>
        <p:nvPicPr>
          <p:cNvPr id="13" name="Picture 2" descr="https://nucleobrasilbebidas.com.br/wp-content/themes/nucleo/assets/images/logo-nucleo.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0468115" y="843029"/>
            <a:ext cx="4392970" cy="899982"/>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p:cNvSpPr/>
          <p:nvPr userDrawn="1"/>
        </p:nvSpPr>
        <p:spPr>
          <a:xfrm>
            <a:off x="3" y="10319775"/>
            <a:ext cx="19799298" cy="506242"/>
          </a:xfrm>
          <a:prstGeom prst="rect">
            <a:avLst/>
          </a:prstGeom>
          <a:solidFill>
            <a:srgbClr val="D2E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35"/>
          </a:p>
        </p:txBody>
      </p:sp>
      <p:graphicFrame>
        <p:nvGraphicFramePr>
          <p:cNvPr id="18" name="Objeto 17"/>
          <p:cNvGraphicFramePr>
            <a:graphicFrameLocks noChangeAspect="1"/>
          </p:cNvGraphicFramePr>
          <p:nvPr userDrawn="1">
            <p:extLst>
              <p:ext uri="{D42A27DB-BD31-4B8C-83A1-F6EECF244321}">
                <p14:modId xmlns:p14="http://schemas.microsoft.com/office/powerpoint/2010/main" val="3354569802"/>
              </p:ext>
            </p:extLst>
          </p:nvPr>
        </p:nvGraphicFramePr>
        <p:xfrm>
          <a:off x="0" y="8049"/>
          <a:ext cx="19799300" cy="2555415"/>
        </p:xfrm>
        <a:graphic>
          <a:graphicData uri="http://schemas.openxmlformats.org/presentationml/2006/ole">
            <mc:AlternateContent xmlns:mc="http://schemas.openxmlformats.org/markup-compatibility/2006">
              <mc:Choice xmlns:v="urn:schemas-microsoft-com:vml" Requires="v">
                <p:oleObj r:id="rId5" imgW="16253640" imgH="2196720" progId="">
                  <p:embed/>
                </p:oleObj>
              </mc:Choice>
              <mc:Fallback>
                <p:oleObj r:id="rId5" imgW="16253640" imgH="2196720" progId="">
                  <p:embed/>
                  <p:pic>
                    <p:nvPicPr>
                      <p:cNvPr id="18" name="Objeto 17"/>
                      <p:cNvPicPr/>
                      <p:nvPr/>
                    </p:nvPicPr>
                    <p:blipFill>
                      <a:blip r:embed="rId6"/>
                      <a:stretch>
                        <a:fillRect/>
                      </a:stretch>
                    </p:blipFill>
                    <p:spPr>
                      <a:xfrm>
                        <a:off x="0" y="8049"/>
                        <a:ext cx="19799300" cy="2555415"/>
                      </a:xfrm>
                      <a:prstGeom prst="rect">
                        <a:avLst/>
                      </a:prstGeom>
                    </p:spPr>
                  </p:pic>
                </p:oleObj>
              </mc:Fallback>
            </mc:AlternateContent>
          </a:graphicData>
        </a:graphic>
      </p:graphicFrame>
      <p:graphicFrame>
        <p:nvGraphicFramePr>
          <p:cNvPr id="21" name="Objeto 20"/>
          <p:cNvGraphicFramePr>
            <a:graphicFrameLocks noChangeAspect="1"/>
          </p:cNvGraphicFramePr>
          <p:nvPr userDrawn="1">
            <p:extLst>
              <p:ext uri="{D42A27DB-BD31-4B8C-83A1-F6EECF244321}">
                <p14:modId xmlns:p14="http://schemas.microsoft.com/office/powerpoint/2010/main" val="1968123660"/>
              </p:ext>
            </p:extLst>
          </p:nvPr>
        </p:nvGraphicFramePr>
        <p:xfrm>
          <a:off x="0" y="-1"/>
          <a:ext cx="19799300" cy="2563463"/>
        </p:xfrm>
        <a:graphic>
          <a:graphicData uri="http://schemas.openxmlformats.org/presentationml/2006/ole">
            <mc:AlternateContent xmlns:mc="http://schemas.openxmlformats.org/markup-compatibility/2006">
              <mc:Choice xmlns:v="urn:schemas-microsoft-com:vml" Requires="v">
                <p:oleObj r:id="rId7" imgW="15326640" imgH="2196720" progId="">
                  <p:embed/>
                </p:oleObj>
              </mc:Choice>
              <mc:Fallback>
                <p:oleObj r:id="rId7" imgW="15326640" imgH="2196720" progId="">
                  <p:embed/>
                  <p:pic>
                    <p:nvPicPr>
                      <p:cNvPr id="21" name="Objeto 20"/>
                      <p:cNvPicPr/>
                      <p:nvPr/>
                    </p:nvPicPr>
                    <p:blipFill>
                      <a:blip r:embed="rId8"/>
                      <a:stretch>
                        <a:fillRect/>
                      </a:stretch>
                    </p:blipFill>
                    <p:spPr>
                      <a:xfrm>
                        <a:off x="0" y="-1"/>
                        <a:ext cx="19799300" cy="2563463"/>
                      </a:xfrm>
                      <a:prstGeom prst="rect">
                        <a:avLst/>
                      </a:prstGeom>
                    </p:spPr>
                  </p:pic>
                </p:oleObj>
              </mc:Fallback>
            </mc:AlternateContent>
          </a:graphicData>
        </a:graphic>
      </p:graphicFrame>
      <p:sp>
        <p:nvSpPr>
          <p:cNvPr id="23" name="Espaço Reservado para Texto 22"/>
          <p:cNvSpPr>
            <a:spLocks noGrp="1"/>
          </p:cNvSpPr>
          <p:nvPr>
            <p:ph type="body" sz="quarter" idx="10" hasCustomPrompt="1"/>
          </p:nvPr>
        </p:nvSpPr>
        <p:spPr>
          <a:xfrm>
            <a:off x="989962" y="8070810"/>
            <a:ext cx="17402544" cy="695315"/>
          </a:xfrm>
          <a:prstGeom prst="rect">
            <a:avLst/>
          </a:prstGeom>
        </p:spPr>
        <p:txBody>
          <a:bodyPr/>
          <a:lstStyle>
            <a:lvl1pPr marL="0" indent="0">
              <a:buNone/>
              <a:defRPr sz="5984" baseline="0">
                <a:solidFill>
                  <a:srgbClr val="D2E31D"/>
                </a:solidFill>
                <a:latin typeface="Nunito Sans Black" panose="00000A00000000000000" pitchFamily="2" charset="0"/>
              </a:defRPr>
            </a:lvl1pPr>
          </a:lstStyle>
          <a:p>
            <a:pPr lvl="0"/>
            <a:r>
              <a:rPr lang="pt-BR"/>
              <a:t>Título</a:t>
            </a:r>
          </a:p>
        </p:txBody>
      </p:sp>
      <p:sp>
        <p:nvSpPr>
          <p:cNvPr id="26" name="Espaço Reservado para Texto 22"/>
          <p:cNvSpPr>
            <a:spLocks noGrp="1"/>
          </p:cNvSpPr>
          <p:nvPr>
            <p:ph type="body" sz="quarter" idx="11" hasCustomPrompt="1"/>
          </p:nvPr>
        </p:nvSpPr>
        <p:spPr>
          <a:xfrm>
            <a:off x="989962" y="8999306"/>
            <a:ext cx="17402544" cy="695315"/>
          </a:xfrm>
          <a:prstGeom prst="rect">
            <a:avLst/>
          </a:prstGeom>
        </p:spPr>
        <p:txBody>
          <a:bodyPr/>
          <a:lstStyle>
            <a:lvl1pPr marL="0" indent="0">
              <a:buNone/>
              <a:defRPr sz="5984" baseline="0">
                <a:solidFill>
                  <a:srgbClr val="D2E31D"/>
                </a:solidFill>
                <a:latin typeface="Nunito Sans" panose="00000500000000000000" pitchFamily="2" charset="0"/>
              </a:defRPr>
            </a:lvl1pPr>
          </a:lstStyle>
          <a:p>
            <a:pPr lvl="0"/>
            <a:r>
              <a:rPr lang="pt-BR"/>
              <a:t>subtítulo</a:t>
            </a:r>
          </a:p>
        </p:txBody>
      </p:sp>
      <p:pic>
        <p:nvPicPr>
          <p:cNvPr id="2" name="Imagem 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04694" y="813762"/>
            <a:ext cx="5163570" cy="958514"/>
          </a:xfrm>
          <a:prstGeom prst="rect">
            <a:avLst/>
          </a:prstGeom>
        </p:spPr>
      </p:pic>
    </p:spTree>
    <p:extLst>
      <p:ext uri="{BB962C8B-B14F-4D97-AF65-F5344CB8AC3E}">
        <p14:creationId xmlns:p14="http://schemas.microsoft.com/office/powerpoint/2010/main" val="2718190788"/>
      </p:ext>
    </p:extLst>
  </p:cSld>
  <p:clrMapOvr>
    <a:masterClrMapping/>
  </p:clrMapOvr>
  <p:extLst>
    <p:ext uri="{DCECCB84-F9BA-43D5-87BE-67443E8EF086}">
      <p15:sldGuideLst xmlns:p15="http://schemas.microsoft.com/office/powerpoint/2012/main">
        <p15:guide id="1" orient="horz" pos="3401" userDrawn="1">
          <p15:clr>
            <a:srgbClr val="FBAE40"/>
          </p15:clr>
        </p15:guide>
        <p15:guide id="2" pos="62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m branco">
    <p:spTree>
      <p:nvGrpSpPr>
        <p:cNvPr id="1" name=""/>
        <p:cNvGrpSpPr/>
        <p:nvPr/>
      </p:nvGrpSpPr>
      <p:grpSpPr>
        <a:xfrm>
          <a:off x="0" y="0"/>
          <a:ext cx="0" cy="0"/>
          <a:chOff x="0" y="0"/>
          <a:chExt cx="0" cy="0"/>
        </a:xfrm>
      </p:grpSpPr>
      <p:pic>
        <p:nvPicPr>
          <p:cNvPr id="13" name="Picture 2" descr="https://nucleobrasilbebidas.com.br/wp-content/themes/nucleo/assets/images/logo-nucleo.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468115" y="843029"/>
            <a:ext cx="4392970" cy="899982"/>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p:cNvSpPr/>
          <p:nvPr userDrawn="1"/>
        </p:nvSpPr>
        <p:spPr>
          <a:xfrm>
            <a:off x="3" y="10319775"/>
            <a:ext cx="19799298" cy="506242"/>
          </a:xfrm>
          <a:prstGeom prst="rect">
            <a:avLst/>
          </a:prstGeom>
          <a:solidFill>
            <a:srgbClr val="D2E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35"/>
          </a:p>
        </p:txBody>
      </p:sp>
      <p:graphicFrame>
        <p:nvGraphicFramePr>
          <p:cNvPr id="18" name="Objeto 17"/>
          <p:cNvGraphicFramePr>
            <a:graphicFrameLocks noChangeAspect="1"/>
          </p:cNvGraphicFramePr>
          <p:nvPr userDrawn="1">
            <p:extLst>
              <p:ext uri="{D42A27DB-BD31-4B8C-83A1-F6EECF244321}">
                <p14:modId xmlns:p14="http://schemas.microsoft.com/office/powerpoint/2010/main" val="3354569802"/>
              </p:ext>
            </p:extLst>
          </p:nvPr>
        </p:nvGraphicFramePr>
        <p:xfrm>
          <a:off x="0" y="8049"/>
          <a:ext cx="19799300" cy="2555415"/>
        </p:xfrm>
        <a:graphic>
          <a:graphicData uri="http://schemas.openxmlformats.org/presentationml/2006/ole">
            <mc:AlternateContent xmlns:mc="http://schemas.openxmlformats.org/markup-compatibility/2006">
              <mc:Choice xmlns:v="urn:schemas-microsoft-com:vml" Requires="v">
                <p:oleObj r:id="rId3" imgW="16253640" imgH="2196720" progId="">
                  <p:embed/>
                </p:oleObj>
              </mc:Choice>
              <mc:Fallback>
                <p:oleObj r:id="rId3" imgW="16253640" imgH="2196720" progId="">
                  <p:embed/>
                  <p:pic>
                    <p:nvPicPr>
                      <p:cNvPr id="18" name="Objeto 17"/>
                      <p:cNvPicPr/>
                      <p:nvPr/>
                    </p:nvPicPr>
                    <p:blipFill>
                      <a:blip r:embed="rId4"/>
                      <a:stretch>
                        <a:fillRect/>
                      </a:stretch>
                    </p:blipFill>
                    <p:spPr>
                      <a:xfrm>
                        <a:off x="0" y="8049"/>
                        <a:ext cx="19799300" cy="2555415"/>
                      </a:xfrm>
                      <a:prstGeom prst="rect">
                        <a:avLst/>
                      </a:prstGeom>
                    </p:spPr>
                  </p:pic>
                </p:oleObj>
              </mc:Fallback>
            </mc:AlternateContent>
          </a:graphicData>
        </a:graphic>
      </p:graphicFrame>
      <p:sp>
        <p:nvSpPr>
          <p:cNvPr id="23" name="Espaço Reservado para Texto 22"/>
          <p:cNvSpPr>
            <a:spLocks noGrp="1"/>
          </p:cNvSpPr>
          <p:nvPr>
            <p:ph type="body" sz="quarter" idx="10" hasCustomPrompt="1"/>
          </p:nvPr>
        </p:nvSpPr>
        <p:spPr>
          <a:xfrm>
            <a:off x="989962" y="8070810"/>
            <a:ext cx="17402544" cy="695315"/>
          </a:xfrm>
          <a:prstGeom prst="rect">
            <a:avLst/>
          </a:prstGeom>
        </p:spPr>
        <p:txBody>
          <a:bodyPr/>
          <a:lstStyle>
            <a:lvl1pPr marL="0" indent="0">
              <a:buNone/>
              <a:defRPr sz="5984" baseline="0">
                <a:solidFill>
                  <a:srgbClr val="D2E31D"/>
                </a:solidFill>
                <a:latin typeface="Nunito Sans Black" panose="00000A00000000000000" pitchFamily="2" charset="0"/>
              </a:defRPr>
            </a:lvl1pPr>
          </a:lstStyle>
          <a:p>
            <a:pPr lvl="0"/>
            <a:r>
              <a:rPr lang="pt-BR"/>
              <a:t>Título</a:t>
            </a:r>
          </a:p>
        </p:txBody>
      </p:sp>
      <p:sp>
        <p:nvSpPr>
          <p:cNvPr id="26" name="Espaço Reservado para Texto 22"/>
          <p:cNvSpPr>
            <a:spLocks noGrp="1"/>
          </p:cNvSpPr>
          <p:nvPr>
            <p:ph type="body" sz="quarter" idx="11" hasCustomPrompt="1"/>
          </p:nvPr>
        </p:nvSpPr>
        <p:spPr>
          <a:xfrm>
            <a:off x="989962" y="8999306"/>
            <a:ext cx="17402544" cy="695315"/>
          </a:xfrm>
          <a:prstGeom prst="rect">
            <a:avLst/>
          </a:prstGeom>
        </p:spPr>
        <p:txBody>
          <a:bodyPr/>
          <a:lstStyle>
            <a:lvl1pPr marL="0" indent="0">
              <a:buNone/>
              <a:defRPr sz="5984" baseline="0">
                <a:solidFill>
                  <a:srgbClr val="D2E31D"/>
                </a:solidFill>
                <a:latin typeface="Nunito Sans" panose="00000500000000000000" pitchFamily="2" charset="0"/>
              </a:defRPr>
            </a:lvl1pPr>
          </a:lstStyle>
          <a:p>
            <a:pPr lvl="0"/>
            <a:r>
              <a:rPr lang="pt-BR"/>
              <a:t>subtítulo</a:t>
            </a:r>
          </a:p>
        </p:txBody>
      </p:sp>
      <p:pic>
        <p:nvPicPr>
          <p:cNvPr id="2" name="Imagem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507414" y="421081"/>
            <a:ext cx="2099152" cy="389666"/>
          </a:xfrm>
          <a:prstGeom prst="rect">
            <a:avLst/>
          </a:prstGeom>
        </p:spPr>
      </p:pic>
    </p:spTree>
    <p:extLst>
      <p:ext uri="{BB962C8B-B14F-4D97-AF65-F5344CB8AC3E}">
        <p14:creationId xmlns:p14="http://schemas.microsoft.com/office/powerpoint/2010/main" val="1525473754"/>
      </p:ext>
    </p:extLst>
  </p:cSld>
  <p:clrMapOvr>
    <a:masterClrMapping/>
  </p:clrMapOvr>
  <p:extLst>
    <p:ext uri="{DCECCB84-F9BA-43D5-87BE-67443E8EF086}">
      <p15:sldGuideLst xmlns:p15="http://schemas.microsoft.com/office/powerpoint/2012/main">
        <p15:guide id="1" orient="horz" pos="3401" userDrawn="1">
          <p15:clr>
            <a:srgbClr val="FBAE40"/>
          </p15:clr>
        </p15:guide>
        <p15:guide id="2" pos="62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ítulo e Conteúdo">
    <p:bg>
      <p:bgPr>
        <a:solidFill>
          <a:srgbClr val="0080A6"/>
        </a:solidFill>
        <a:effectLst/>
      </p:bgPr>
    </p:bg>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7CB5D58A-A686-072E-C47D-CD27002C4865}"/>
              </a:ext>
            </a:extLst>
          </p:cNvPr>
          <p:cNvSpPr txBox="1"/>
          <p:nvPr userDrawn="1"/>
        </p:nvSpPr>
        <p:spPr>
          <a:xfrm>
            <a:off x="5738704" y="10342789"/>
            <a:ext cx="14400897" cy="625428"/>
          </a:xfrm>
          <a:prstGeom prst="rect">
            <a:avLst/>
          </a:prstGeom>
          <a:noFill/>
        </p:spPr>
        <p:txBody>
          <a:bodyPr wrap="square">
            <a:spAutoFit/>
          </a:bodyPr>
          <a:lstStyle/>
          <a:p>
            <a:r>
              <a:rPr lang="pt-BR" sz="1732">
                <a:solidFill>
                  <a:srgbClr val="EDEBE9"/>
                </a:solidFill>
              </a:rPr>
              <a:t>Este documento contém informações sensíveis e é restrito aos associados da ABBD. Para compartilhamento com terceiros, é obrigatória a autorização da </a:t>
            </a:r>
            <a:r>
              <a:rPr lang="pt-BR" sz="1732" err="1">
                <a:solidFill>
                  <a:srgbClr val="EDEBE9"/>
                </a:solidFill>
              </a:rPr>
              <a:t>Bowler</a:t>
            </a:r>
            <a:r>
              <a:rPr lang="pt-BR" sz="1732">
                <a:solidFill>
                  <a:srgbClr val="EDEBE9"/>
                </a:solidFill>
              </a:rPr>
              <a:t>. </a:t>
            </a:r>
          </a:p>
        </p:txBody>
      </p:sp>
      <p:sp>
        <p:nvSpPr>
          <p:cNvPr id="9" name="CaixaDeTexto 8">
            <a:extLst>
              <a:ext uri="{FF2B5EF4-FFF2-40B4-BE49-F238E27FC236}">
                <a16:creationId xmlns:a16="http://schemas.microsoft.com/office/drawing/2014/main" id="{1B1A0232-8320-086C-01A7-07637AB26BEA}"/>
              </a:ext>
            </a:extLst>
          </p:cNvPr>
          <p:cNvSpPr txBox="1"/>
          <p:nvPr userDrawn="1"/>
        </p:nvSpPr>
        <p:spPr>
          <a:xfrm>
            <a:off x="0" y="10266619"/>
            <a:ext cx="4826079" cy="867930"/>
          </a:xfrm>
          <a:prstGeom prst="rect">
            <a:avLst/>
          </a:prstGeom>
          <a:noFill/>
        </p:spPr>
        <p:txBody>
          <a:bodyPr wrap="square">
            <a:spAutoFit/>
          </a:bodyPr>
          <a:lstStyle/>
          <a:p>
            <a:r>
              <a:rPr lang="pt-BR" sz="2520">
                <a:solidFill>
                  <a:srgbClr val="EDEBE9"/>
                </a:solidFill>
              </a:rPr>
              <a:t>CONFIDENCIAL ALTA SENSIBILIDADE</a:t>
            </a:r>
          </a:p>
        </p:txBody>
      </p:sp>
    </p:spTree>
    <p:extLst>
      <p:ext uri="{BB962C8B-B14F-4D97-AF65-F5344CB8AC3E}">
        <p14:creationId xmlns:p14="http://schemas.microsoft.com/office/powerpoint/2010/main" val="4315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4066CED-B314-4101-ADD5-3A1899EBCD71}" type="datetimeFigureOut">
              <a:rPr lang="pt-BR" smtClean="0"/>
              <a:t>25/11/2024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4581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50890" y="2692442"/>
            <a:ext cx="17076896" cy="4492401"/>
          </a:xfrm>
        </p:spPr>
        <p:txBody>
          <a:bodyPr anchor="b"/>
          <a:lstStyle>
            <a:lvl1pPr>
              <a:defRPr sz="9449"/>
            </a:lvl1pPr>
          </a:lstStyle>
          <a:p>
            <a:r>
              <a:rPr lang="pt-BR"/>
              <a:t>Clique para editar o título Mestre</a:t>
            </a:r>
            <a:endParaRPr lang="en-US"/>
          </a:p>
        </p:txBody>
      </p:sp>
      <p:sp>
        <p:nvSpPr>
          <p:cNvPr id="3" name="Text Placeholder 2"/>
          <p:cNvSpPr>
            <a:spLocks noGrp="1"/>
          </p:cNvSpPr>
          <p:nvPr>
            <p:ph type="body" idx="1"/>
          </p:nvPr>
        </p:nvSpPr>
        <p:spPr>
          <a:xfrm>
            <a:off x="1350890" y="7227343"/>
            <a:ext cx="17076896" cy="2362447"/>
          </a:xfrm>
        </p:spPr>
        <p:txBody>
          <a:bodyPr/>
          <a:lstStyle>
            <a:lvl1pPr marL="0" indent="0">
              <a:buNone/>
              <a:defRPr sz="3780">
                <a:solidFill>
                  <a:schemeClr val="tx1">
                    <a:tint val="75000"/>
                  </a:schemeClr>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4066CED-B314-4101-ADD5-3A1899EBCD71}" type="datetimeFigureOut">
              <a:rPr lang="pt-BR" smtClean="0"/>
              <a:t>25/11/2024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377443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1202" y="2874937"/>
            <a:ext cx="8414703" cy="685235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0023395" y="2874937"/>
            <a:ext cx="8414703" cy="685235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24066CED-B314-4101-ADD5-3A1899EBCD71}" type="datetimeFigureOut">
              <a:rPr lang="pt-BR" smtClean="0"/>
              <a:t>25/11/2024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329626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63781" y="574988"/>
            <a:ext cx="17076896" cy="2087455"/>
          </a:xfrm>
        </p:spPr>
        <p:txBody>
          <a:bodyPr/>
          <a:lstStyle/>
          <a:p>
            <a:r>
              <a:rPr lang="pt-BR"/>
              <a:t>Clique para editar o título Mestre</a:t>
            </a:r>
            <a:endParaRPr lang="en-US"/>
          </a:p>
        </p:txBody>
      </p:sp>
      <p:sp>
        <p:nvSpPr>
          <p:cNvPr id="3" name="Text Placeholder 2"/>
          <p:cNvSpPr>
            <a:spLocks noGrp="1"/>
          </p:cNvSpPr>
          <p:nvPr>
            <p:ph type="body" idx="1"/>
          </p:nvPr>
        </p:nvSpPr>
        <p:spPr>
          <a:xfrm>
            <a:off x="1363782" y="2647443"/>
            <a:ext cx="8376031"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pt-BR"/>
              <a:t>Clique para editar os estilos de texto Mestres</a:t>
            </a:r>
          </a:p>
        </p:txBody>
      </p:sp>
      <p:sp>
        <p:nvSpPr>
          <p:cNvPr id="4" name="Content Placeholder 3"/>
          <p:cNvSpPr>
            <a:spLocks noGrp="1"/>
          </p:cNvSpPr>
          <p:nvPr>
            <p:ph sz="half" idx="2"/>
          </p:nvPr>
        </p:nvSpPr>
        <p:spPr>
          <a:xfrm>
            <a:off x="1363782" y="3944914"/>
            <a:ext cx="8376031" cy="58023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0023396" y="2647443"/>
            <a:ext cx="8417281"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pt-BR"/>
              <a:t>Clique para editar os estilos de texto Mestres</a:t>
            </a:r>
          </a:p>
        </p:txBody>
      </p:sp>
      <p:sp>
        <p:nvSpPr>
          <p:cNvPr id="6" name="Content Placeholder 5"/>
          <p:cNvSpPr>
            <a:spLocks noGrp="1"/>
          </p:cNvSpPr>
          <p:nvPr>
            <p:ph sz="quarter" idx="4"/>
          </p:nvPr>
        </p:nvSpPr>
        <p:spPr>
          <a:xfrm>
            <a:off x="10023396" y="3944914"/>
            <a:ext cx="8417281" cy="58023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24066CED-B314-4101-ADD5-3A1899EBCD71}" type="datetimeFigureOut">
              <a:rPr lang="pt-BR" smtClean="0"/>
              <a:t>25/11/2024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709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24066CED-B314-4101-ADD5-3A1899EBCD71}" type="datetimeFigureOut">
              <a:rPr lang="pt-BR" smtClean="0"/>
              <a:t>25/11/2024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408728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66CED-B314-4101-ADD5-3A1899EBCD71}" type="datetimeFigureOut">
              <a:rPr lang="pt-BR" smtClean="0"/>
              <a:t>25/11/2024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83930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363782" y="719984"/>
            <a:ext cx="6385789" cy="2519945"/>
          </a:xfrm>
        </p:spPr>
        <p:txBody>
          <a:bodyPr anchor="b"/>
          <a:lstStyle>
            <a:lvl1pPr>
              <a:defRPr sz="5039"/>
            </a:lvl1pPr>
          </a:lstStyle>
          <a:p>
            <a:r>
              <a:rPr lang="pt-BR"/>
              <a:t>Clique para editar o título Mestre</a:t>
            </a:r>
            <a:endParaRPr lang="en-US"/>
          </a:p>
        </p:txBody>
      </p:sp>
      <p:sp>
        <p:nvSpPr>
          <p:cNvPr id="3" name="Content Placeholder 2"/>
          <p:cNvSpPr>
            <a:spLocks noGrp="1"/>
          </p:cNvSpPr>
          <p:nvPr>
            <p:ph idx="1"/>
          </p:nvPr>
        </p:nvSpPr>
        <p:spPr>
          <a:xfrm>
            <a:off x="8417281" y="1554966"/>
            <a:ext cx="10023396" cy="7674832"/>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363782" y="3239929"/>
            <a:ext cx="6385789"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4066CED-B314-4101-ADD5-3A1899EBCD71}" type="datetimeFigureOut">
              <a:rPr lang="pt-BR" smtClean="0"/>
              <a:t>25/11/2024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204291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363782" y="719984"/>
            <a:ext cx="6385789" cy="2519945"/>
          </a:xfrm>
        </p:spPr>
        <p:txBody>
          <a:bodyPr anchor="b"/>
          <a:lstStyle>
            <a:lvl1pPr>
              <a:defRPr sz="5039"/>
            </a:lvl1pPr>
          </a:lstStyle>
          <a:p>
            <a:r>
              <a:rPr lang="pt-BR"/>
              <a:t>Clique para editar o título Mestre</a:t>
            </a:r>
            <a:endParaRPr lang="en-US"/>
          </a:p>
        </p:txBody>
      </p:sp>
      <p:sp>
        <p:nvSpPr>
          <p:cNvPr id="3" name="Picture Placeholder 2"/>
          <p:cNvSpPr>
            <a:spLocks noGrp="1" noChangeAspect="1"/>
          </p:cNvSpPr>
          <p:nvPr>
            <p:ph type="pic" idx="1"/>
          </p:nvPr>
        </p:nvSpPr>
        <p:spPr>
          <a:xfrm>
            <a:off x="8417281" y="1554966"/>
            <a:ext cx="10023396" cy="7674832"/>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pt-BR"/>
              <a:t>Clique no ícone para adicionar uma imagem</a:t>
            </a:r>
            <a:endParaRPr lang="en-US"/>
          </a:p>
        </p:txBody>
      </p:sp>
      <p:sp>
        <p:nvSpPr>
          <p:cNvPr id="4" name="Text Placeholder 3"/>
          <p:cNvSpPr>
            <a:spLocks noGrp="1"/>
          </p:cNvSpPr>
          <p:nvPr>
            <p:ph type="body" sz="half" idx="2"/>
          </p:nvPr>
        </p:nvSpPr>
        <p:spPr>
          <a:xfrm>
            <a:off x="1363782" y="3239929"/>
            <a:ext cx="6385789"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4066CED-B314-4101-ADD5-3A1899EBCD71}" type="datetimeFigureOut">
              <a:rPr lang="pt-BR" smtClean="0"/>
              <a:t>25/11/2024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CF230B-E9E1-423A-B9AC-7CC3C2204865}" type="slidenum">
              <a:rPr lang="pt-BR" smtClean="0"/>
              <a:t>‹nº›</a:t>
            </a:fld>
            <a:endParaRPr lang="pt-BR"/>
          </a:p>
        </p:txBody>
      </p:sp>
    </p:spTree>
    <p:extLst>
      <p:ext uri="{BB962C8B-B14F-4D97-AF65-F5344CB8AC3E}">
        <p14:creationId xmlns:p14="http://schemas.microsoft.com/office/powerpoint/2010/main" val="168420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1202" y="574988"/>
            <a:ext cx="17076896" cy="2087455"/>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1202" y="2874937"/>
            <a:ext cx="17076896" cy="685235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361202" y="10009781"/>
            <a:ext cx="4454843" cy="574987"/>
          </a:xfrm>
          <a:prstGeom prst="rect">
            <a:avLst/>
          </a:prstGeom>
        </p:spPr>
        <p:txBody>
          <a:bodyPr vert="horz" lIns="91440" tIns="45720" rIns="91440" bIns="45720" rtlCol="0" anchor="ctr"/>
          <a:lstStyle>
            <a:lvl1pPr algn="l">
              <a:defRPr sz="1890">
                <a:solidFill>
                  <a:schemeClr val="tx1">
                    <a:tint val="75000"/>
                  </a:schemeClr>
                </a:solidFill>
              </a:defRPr>
            </a:lvl1pPr>
          </a:lstStyle>
          <a:p>
            <a:fld id="{24066CED-B314-4101-ADD5-3A1899EBCD71}" type="datetimeFigureOut">
              <a:rPr lang="pt-BR" smtClean="0"/>
              <a:t>25/11/2024</a:t>
            </a:fld>
            <a:endParaRPr lang="pt-BR"/>
          </a:p>
        </p:txBody>
      </p:sp>
      <p:sp>
        <p:nvSpPr>
          <p:cNvPr id="5" name="Footer Placeholder 4"/>
          <p:cNvSpPr>
            <a:spLocks noGrp="1"/>
          </p:cNvSpPr>
          <p:nvPr>
            <p:ph type="ftr" sz="quarter" idx="3"/>
          </p:nvPr>
        </p:nvSpPr>
        <p:spPr>
          <a:xfrm>
            <a:off x="6558518" y="10009781"/>
            <a:ext cx="6682264" cy="574987"/>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3983255" y="10009781"/>
            <a:ext cx="4454843" cy="574987"/>
          </a:xfrm>
          <a:prstGeom prst="rect">
            <a:avLst/>
          </a:prstGeom>
        </p:spPr>
        <p:txBody>
          <a:bodyPr vert="horz" lIns="91440" tIns="45720" rIns="91440" bIns="45720" rtlCol="0" anchor="ctr"/>
          <a:lstStyle>
            <a:lvl1pPr algn="r">
              <a:defRPr sz="1890">
                <a:solidFill>
                  <a:schemeClr val="tx1">
                    <a:tint val="75000"/>
                  </a:schemeClr>
                </a:solidFill>
              </a:defRPr>
            </a:lvl1pPr>
          </a:lstStyle>
          <a:p>
            <a:fld id="{0BCF230B-E9E1-423A-B9AC-7CC3C2204865}" type="slidenum">
              <a:rPr lang="pt-BR" smtClean="0"/>
              <a:t>‹nº›</a:t>
            </a:fld>
            <a:endParaRPr lang="pt-BR"/>
          </a:p>
        </p:txBody>
      </p:sp>
    </p:spTree>
    <p:extLst>
      <p:ext uri="{BB962C8B-B14F-4D97-AF65-F5344CB8AC3E}">
        <p14:creationId xmlns:p14="http://schemas.microsoft.com/office/powerpoint/2010/main" val="79455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0"/>
          </p:nvPr>
        </p:nvSpPr>
        <p:spPr>
          <a:xfrm>
            <a:off x="1259838" y="8516393"/>
            <a:ext cx="16875419" cy="695315"/>
          </a:xfrm>
        </p:spPr>
        <p:txBody>
          <a:bodyPr>
            <a:normAutofit fontScale="6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7559">
                <a:solidFill>
                  <a:schemeClr val="bg1"/>
                </a:solidFill>
                <a:latin typeface="Akrobat" pitchFamily="2" charset="77"/>
              </a:rPr>
              <a:t>PLP N</a:t>
            </a:r>
            <a:r>
              <a:rPr lang="pt-BR" sz="7559" err="1">
                <a:solidFill>
                  <a:schemeClr val="bg1"/>
                </a:solidFill>
                <a:latin typeface="Akrobat" pitchFamily="2" charset="77"/>
              </a:rPr>
              <a:t>°</a:t>
            </a:r>
            <a:r>
              <a:rPr lang="pt-BR" sz="7559">
                <a:solidFill>
                  <a:schemeClr val="bg1"/>
                </a:solidFill>
                <a:latin typeface="Akrobat" pitchFamily="2" charset="77"/>
              </a:rPr>
              <a:t> 68/2024</a:t>
            </a:r>
            <a:endParaRPr kumimoji="0" lang="pt-BR" sz="5400" b="1" i="0" u="none" strike="noStrike" kern="1200" cap="none" spc="0" normalizeH="0" baseline="0" noProof="0">
              <a:ln>
                <a:noFill/>
              </a:ln>
              <a:solidFill>
                <a:prstClr val="white"/>
              </a:solidFill>
              <a:effectLst/>
              <a:uLnTx/>
              <a:uFillTx/>
              <a:latin typeface="Calibri" panose="020F0502020204030204"/>
              <a:ea typeface="+mn-ea"/>
              <a:cs typeface="+mn-cs"/>
            </a:endParaRPr>
          </a:p>
          <a:p>
            <a:endParaRPr lang="pt-BR" sz="7559">
              <a:solidFill>
                <a:schemeClr val="bg1"/>
              </a:solidFill>
              <a:latin typeface="Akrobat" pitchFamily="2" charset="77"/>
            </a:endParaRPr>
          </a:p>
        </p:txBody>
      </p:sp>
      <p:sp>
        <p:nvSpPr>
          <p:cNvPr id="4" name="Espaço Reservado para Texto 3"/>
          <p:cNvSpPr>
            <a:spLocks noGrp="1"/>
          </p:cNvSpPr>
          <p:nvPr>
            <p:ph type="body" sz="quarter" idx="11"/>
          </p:nvPr>
        </p:nvSpPr>
        <p:spPr>
          <a:xfrm>
            <a:off x="1259839" y="4923693"/>
            <a:ext cx="10709004" cy="2700372"/>
          </a:xfrm>
        </p:spPr>
        <p:txBody>
          <a:bodyPr>
            <a:normAutofit fontScale="70000" lnSpcReduction="20000"/>
          </a:bodyPr>
          <a:lstStyle/>
          <a:p>
            <a:pPr>
              <a:lnSpc>
                <a:spcPct val="120000"/>
              </a:lnSpc>
              <a:spcBef>
                <a:spcPts val="0"/>
              </a:spcBef>
            </a:pPr>
            <a:r>
              <a:rPr lang="pt-BR" sz="11339">
                <a:latin typeface="Akrobat Bold" pitchFamily="50" charset="0"/>
              </a:rPr>
              <a:t>IMPOSTO SELETIVO </a:t>
            </a:r>
          </a:p>
          <a:p>
            <a:pPr>
              <a:lnSpc>
                <a:spcPct val="120000"/>
              </a:lnSpc>
              <a:spcBef>
                <a:spcPts val="0"/>
              </a:spcBef>
            </a:pPr>
            <a:r>
              <a:rPr lang="pt-BR" sz="11339">
                <a:latin typeface="Akrobat Bold" pitchFamily="50" charset="0"/>
              </a:rPr>
              <a:t>BEBIDAS ALCOÓLICAS</a:t>
            </a:r>
          </a:p>
          <a:p>
            <a:pPr>
              <a:lnSpc>
                <a:spcPct val="120000"/>
              </a:lnSpc>
              <a:spcBef>
                <a:spcPts val="0"/>
              </a:spcBef>
            </a:pPr>
            <a:endParaRPr lang="pt-BR" sz="11339">
              <a:latin typeface="Akrobat Bold" pitchFamily="50" charset="0"/>
            </a:endParaRPr>
          </a:p>
        </p:txBody>
      </p:sp>
    </p:spTree>
    <p:extLst>
      <p:ext uri="{BB962C8B-B14F-4D97-AF65-F5344CB8AC3E}">
        <p14:creationId xmlns:p14="http://schemas.microsoft.com/office/powerpoint/2010/main" val="120720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512C8-52FE-EBF3-12A8-4A14B79CDD51}"/>
            </a:ext>
          </a:extLst>
        </p:cNvPr>
        <p:cNvGrpSpPr/>
        <p:nvPr/>
      </p:nvGrpSpPr>
      <p:grpSpPr>
        <a:xfrm>
          <a:off x="0" y="0"/>
          <a:ext cx="0" cy="0"/>
          <a:chOff x="0" y="0"/>
          <a:chExt cx="0" cy="0"/>
        </a:xfrm>
      </p:grpSpPr>
      <p:sp>
        <p:nvSpPr>
          <p:cNvPr id="77" name="Retângulo 76">
            <a:extLst>
              <a:ext uri="{FF2B5EF4-FFF2-40B4-BE49-F238E27FC236}">
                <a16:creationId xmlns:a16="http://schemas.microsoft.com/office/drawing/2014/main" id="{D7F2C839-CA00-FB94-79E1-67630A689BEB}"/>
              </a:ext>
            </a:extLst>
          </p:cNvPr>
          <p:cNvSpPr/>
          <p:nvPr/>
        </p:nvSpPr>
        <p:spPr>
          <a:xfrm>
            <a:off x="10566700" y="7206383"/>
            <a:ext cx="9232600" cy="3129603"/>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 name="Espaço Reservado para Texto 1">
            <a:extLst>
              <a:ext uri="{FF2B5EF4-FFF2-40B4-BE49-F238E27FC236}">
                <a16:creationId xmlns:a16="http://schemas.microsoft.com/office/drawing/2014/main" id="{F2A56456-AD3D-51EE-3424-5343C9377D6F}"/>
              </a:ext>
            </a:extLst>
          </p:cNvPr>
          <p:cNvSpPr>
            <a:spLocks noGrp="1"/>
          </p:cNvSpPr>
          <p:nvPr>
            <p:ph type="body" sz="quarter" idx="10"/>
          </p:nvPr>
        </p:nvSpPr>
        <p:spPr>
          <a:xfrm>
            <a:off x="477007" y="421074"/>
            <a:ext cx="13283598" cy="928495"/>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DF37C538-B4B8-4E91-D39E-1ABC451F0D25}"/>
              </a:ext>
            </a:extLst>
          </p:cNvPr>
          <p:cNvSpPr>
            <a:spLocks noGrp="1"/>
          </p:cNvSpPr>
          <p:nvPr>
            <p:ph type="body" sz="quarter" idx="11"/>
          </p:nvPr>
        </p:nvSpPr>
        <p:spPr>
          <a:xfrm>
            <a:off x="477004" y="1050993"/>
            <a:ext cx="18623795" cy="687417"/>
          </a:xfrm>
        </p:spPr>
        <p:txBody>
          <a:bodyPr anchor="ctr">
            <a:noAutofit/>
          </a:bodyPr>
          <a:lstStyle/>
          <a:p>
            <a:r>
              <a:rPr lang="pt-BR" sz="3600" b="1" i="1">
                <a:solidFill>
                  <a:srgbClr val="027FA6"/>
                </a:solidFill>
                <a:latin typeface="Akrobat SemiBold" pitchFamily="2" charset="77"/>
              </a:rPr>
              <a:t>AD VALOREM  </a:t>
            </a:r>
            <a:r>
              <a:rPr lang="pt-BR" sz="3600" b="1">
                <a:solidFill>
                  <a:srgbClr val="027FA6"/>
                </a:solidFill>
                <a:highlight>
                  <a:srgbClr val="D2E31E"/>
                </a:highlight>
                <a:latin typeface="Akrobat SemiBold" pitchFamily="2" charset="77"/>
              </a:rPr>
              <a:t>por categoria (*)</a:t>
            </a:r>
            <a:r>
              <a:rPr lang="pt-BR" sz="3600" b="1">
                <a:solidFill>
                  <a:srgbClr val="027FA6"/>
                </a:solidFill>
                <a:latin typeface="Akrobat SemiBold" pitchFamily="2" charset="77"/>
              </a:rPr>
              <a:t> sobre o preço hipotético da 1ª venda da bebida</a:t>
            </a:r>
          </a:p>
        </p:txBody>
      </p:sp>
      <p:cxnSp>
        <p:nvCxnSpPr>
          <p:cNvPr id="6" name="Straight Connector 50">
            <a:extLst>
              <a:ext uri="{FF2B5EF4-FFF2-40B4-BE49-F238E27FC236}">
                <a16:creationId xmlns:a16="http://schemas.microsoft.com/office/drawing/2014/main" id="{7007793E-AD3C-D1EC-882C-E0829E5E1624}"/>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69" name="TextBox 18">
            <a:extLst>
              <a:ext uri="{FF2B5EF4-FFF2-40B4-BE49-F238E27FC236}">
                <a16:creationId xmlns:a16="http://schemas.microsoft.com/office/drawing/2014/main" id="{A788304F-B6D9-98FF-2C4C-F3CAF8FAE9CC}"/>
              </a:ext>
            </a:extLst>
          </p:cNvPr>
          <p:cNvSpPr txBox="1"/>
          <p:nvPr/>
        </p:nvSpPr>
        <p:spPr>
          <a:xfrm>
            <a:off x="2110642" y="3251823"/>
            <a:ext cx="6970290" cy="461665"/>
          </a:xfrm>
          <a:prstGeom prst="rect">
            <a:avLst/>
          </a:prstGeom>
          <a:noFill/>
        </p:spPr>
        <p:txBody>
          <a:bodyPr wrap="square">
            <a:spAutoFit/>
          </a:bodyPr>
          <a:lstStyle/>
          <a:p>
            <a:pPr defTabSz="850392"/>
            <a:r>
              <a:rPr lang="pt-BR" sz="2400">
                <a:solidFill>
                  <a:srgbClr val="054D65"/>
                </a:solidFill>
                <a:latin typeface="Akrobat Bold" pitchFamily="2" charset="77"/>
              </a:rPr>
              <a:t>Cerveja =       </a:t>
            </a:r>
            <a:r>
              <a:rPr lang="pt-BR" sz="2400" b="1">
                <a:solidFill>
                  <a:srgbClr val="054D65"/>
                </a:solidFill>
                <a:latin typeface="Akrobat Bold" pitchFamily="2" charset="77"/>
              </a:rPr>
              <a:t>R$ 7,00   </a:t>
            </a:r>
            <a:r>
              <a:rPr lang="pt-BR" sz="2400">
                <a:solidFill>
                  <a:srgbClr val="054D65"/>
                </a:solidFill>
                <a:latin typeface="Akrobat Bold" pitchFamily="2" charset="77"/>
              </a:rPr>
              <a:t>x    </a:t>
            </a:r>
            <a:r>
              <a:rPr lang="pt-BR" sz="2400">
                <a:solidFill>
                  <a:srgbClr val="054D65"/>
                </a:solidFill>
                <a:highlight>
                  <a:srgbClr val="D2E31E"/>
                </a:highlight>
                <a:latin typeface="Akrobat Bold" pitchFamily="2" charset="77"/>
              </a:rPr>
              <a:t>4,5%</a:t>
            </a:r>
            <a:r>
              <a:rPr lang="pt-BR" sz="2400">
                <a:solidFill>
                  <a:srgbClr val="054D65"/>
                </a:solidFill>
                <a:latin typeface="Akrobat Bold" pitchFamily="2" charset="77"/>
              </a:rPr>
              <a:t>       =  </a:t>
            </a:r>
            <a:r>
              <a:rPr lang="pt-BR" sz="2400" b="1">
                <a:solidFill>
                  <a:srgbClr val="054D65"/>
                </a:solidFill>
                <a:latin typeface="Akrobat Bold" pitchFamily="2" charset="77"/>
              </a:rPr>
              <a:t>R$ 0,31</a:t>
            </a:r>
          </a:p>
        </p:txBody>
      </p:sp>
      <p:sp>
        <p:nvSpPr>
          <p:cNvPr id="71" name="TextBox 22">
            <a:extLst>
              <a:ext uri="{FF2B5EF4-FFF2-40B4-BE49-F238E27FC236}">
                <a16:creationId xmlns:a16="http://schemas.microsoft.com/office/drawing/2014/main" id="{15D25891-709D-AFC7-30D4-23FEE1F5DA3C}"/>
              </a:ext>
            </a:extLst>
          </p:cNvPr>
          <p:cNvSpPr txBox="1"/>
          <p:nvPr/>
        </p:nvSpPr>
        <p:spPr>
          <a:xfrm>
            <a:off x="2110642" y="7706735"/>
            <a:ext cx="8724826" cy="830997"/>
          </a:xfrm>
          <a:prstGeom prst="rect">
            <a:avLst/>
          </a:prstGeom>
          <a:noFill/>
        </p:spPr>
        <p:txBody>
          <a:bodyPr wrap="square">
            <a:spAutoFit/>
          </a:bodyPr>
          <a:lstStyle/>
          <a:p>
            <a:pPr defTabSz="850392"/>
            <a:r>
              <a:rPr lang="pt-BR" sz="2800" b="1">
                <a:solidFill>
                  <a:srgbClr val="054D65"/>
                </a:solidFill>
                <a:latin typeface="Akrobat Bold" pitchFamily="2" charset="77"/>
              </a:rPr>
              <a:t>Destilados =     </a:t>
            </a:r>
            <a:r>
              <a:rPr lang="pt-BR" sz="4400" b="1">
                <a:solidFill>
                  <a:srgbClr val="054D65"/>
                </a:solidFill>
                <a:latin typeface="Akrobat Bold" pitchFamily="2" charset="77"/>
              </a:rPr>
              <a:t>R$ 80,00 </a:t>
            </a:r>
            <a:r>
              <a:rPr lang="pt-BR" sz="2800" b="1">
                <a:solidFill>
                  <a:srgbClr val="054D65"/>
                </a:solidFill>
                <a:latin typeface="Akrobat Bold" pitchFamily="2" charset="77"/>
              </a:rPr>
              <a:t>x   </a:t>
            </a:r>
            <a:r>
              <a:rPr lang="pt-BR" sz="2800" b="1">
                <a:solidFill>
                  <a:srgbClr val="054D65"/>
                </a:solidFill>
                <a:highlight>
                  <a:srgbClr val="D2E31E"/>
                </a:highlight>
                <a:latin typeface="Akrobat Bold" pitchFamily="2" charset="77"/>
              </a:rPr>
              <a:t>35%</a:t>
            </a:r>
            <a:r>
              <a:rPr lang="pt-BR" sz="2800" b="1">
                <a:solidFill>
                  <a:srgbClr val="054D65"/>
                </a:solidFill>
                <a:latin typeface="Akrobat Bold" pitchFamily="2" charset="77"/>
              </a:rPr>
              <a:t> =   </a:t>
            </a:r>
            <a:r>
              <a:rPr lang="pt-BR" sz="4800" b="1">
                <a:solidFill>
                  <a:srgbClr val="054D65"/>
                </a:solidFill>
                <a:latin typeface="Akrobat Bold" pitchFamily="2" charset="77"/>
              </a:rPr>
              <a:t>R$ 28,00</a:t>
            </a:r>
            <a:endParaRPr lang="pt-BR" sz="2800" b="1">
              <a:solidFill>
                <a:srgbClr val="054D65"/>
              </a:solidFill>
              <a:latin typeface="Akrobat Bold" pitchFamily="2" charset="77"/>
            </a:endParaRPr>
          </a:p>
        </p:txBody>
      </p:sp>
      <p:cxnSp>
        <p:nvCxnSpPr>
          <p:cNvPr id="72" name="Connector: Elbow 26">
            <a:extLst>
              <a:ext uri="{FF2B5EF4-FFF2-40B4-BE49-F238E27FC236}">
                <a16:creationId xmlns:a16="http://schemas.microsoft.com/office/drawing/2014/main" id="{63258441-AEEB-4527-0C06-53C688C7D85F}"/>
              </a:ext>
            </a:extLst>
          </p:cNvPr>
          <p:cNvCxnSpPr>
            <a:cxnSpLocks/>
          </p:cNvCxnSpPr>
          <p:nvPr/>
        </p:nvCxnSpPr>
        <p:spPr>
          <a:xfrm flipV="1">
            <a:off x="3432164" y="3968911"/>
            <a:ext cx="1789112" cy="370013"/>
          </a:xfrm>
          <a:prstGeom prst="bentConnector3">
            <a:avLst>
              <a:gd name="adj1" fmla="val 102298"/>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38">
            <a:extLst>
              <a:ext uri="{FF2B5EF4-FFF2-40B4-BE49-F238E27FC236}">
                <a16:creationId xmlns:a16="http://schemas.microsoft.com/office/drawing/2014/main" id="{7203921E-708F-0050-911D-FD96DBFE935B}"/>
              </a:ext>
            </a:extLst>
          </p:cNvPr>
          <p:cNvSpPr txBox="1"/>
          <p:nvPr/>
        </p:nvSpPr>
        <p:spPr>
          <a:xfrm>
            <a:off x="1967187" y="3834642"/>
            <a:ext cx="1385284" cy="923330"/>
          </a:xfrm>
          <a:prstGeom prst="rect">
            <a:avLst/>
          </a:prstGeom>
          <a:noFill/>
        </p:spPr>
        <p:txBody>
          <a:bodyPr wrap="square">
            <a:spAutoFit/>
          </a:bodyPr>
          <a:lstStyle/>
          <a:p>
            <a:pPr algn="ctr"/>
            <a:r>
              <a:rPr lang="pt-BR" b="1">
                <a:solidFill>
                  <a:srgbClr val="054D65"/>
                </a:solidFill>
                <a:latin typeface="Akrobat Bold" pitchFamily="2" charset="77"/>
              </a:rPr>
              <a:t>Preço hipotético </a:t>
            </a:r>
          </a:p>
          <a:p>
            <a:pPr algn="ctr"/>
            <a:r>
              <a:rPr lang="pt-BR" b="1" err="1">
                <a:solidFill>
                  <a:srgbClr val="054D65"/>
                </a:solidFill>
                <a:latin typeface="Akrobat Bold" pitchFamily="2" charset="77"/>
              </a:rPr>
              <a:t>R</a:t>
            </a:r>
            <a:r>
              <a:rPr lang="pt-BR" b="1">
                <a:solidFill>
                  <a:srgbClr val="054D65"/>
                </a:solidFill>
                <a:latin typeface="Akrobat Bold" pitchFamily="2" charset="77"/>
              </a:rPr>
              <a:t>$ 7,00</a:t>
            </a:r>
          </a:p>
        </p:txBody>
      </p:sp>
      <p:cxnSp>
        <p:nvCxnSpPr>
          <p:cNvPr id="74" name="Straight Arrow Connector 45">
            <a:extLst>
              <a:ext uri="{FF2B5EF4-FFF2-40B4-BE49-F238E27FC236}">
                <a16:creationId xmlns:a16="http://schemas.microsoft.com/office/drawing/2014/main" id="{7E6003A0-FA89-877C-D3C0-23A4A745D3B3}"/>
              </a:ext>
            </a:extLst>
          </p:cNvPr>
          <p:cNvCxnSpPr>
            <a:cxnSpLocks/>
          </p:cNvCxnSpPr>
          <p:nvPr/>
        </p:nvCxnSpPr>
        <p:spPr>
          <a:xfrm>
            <a:off x="1528091" y="4308232"/>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cxnSp>
        <p:nvCxnSpPr>
          <p:cNvPr id="78" name="Connector: Elbow 6">
            <a:extLst>
              <a:ext uri="{FF2B5EF4-FFF2-40B4-BE49-F238E27FC236}">
                <a16:creationId xmlns:a16="http://schemas.microsoft.com/office/drawing/2014/main" id="{D568880C-C249-951E-99C5-8ACDF04C1169}"/>
              </a:ext>
            </a:extLst>
          </p:cNvPr>
          <p:cNvCxnSpPr>
            <a:cxnSpLocks/>
          </p:cNvCxnSpPr>
          <p:nvPr/>
        </p:nvCxnSpPr>
        <p:spPr>
          <a:xfrm flipV="1">
            <a:off x="4152696" y="8557574"/>
            <a:ext cx="2522342" cy="264454"/>
          </a:xfrm>
          <a:prstGeom prst="bentConnector3">
            <a:avLst>
              <a:gd name="adj1" fmla="val 99741"/>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
            <a:extLst>
              <a:ext uri="{FF2B5EF4-FFF2-40B4-BE49-F238E27FC236}">
                <a16:creationId xmlns:a16="http://schemas.microsoft.com/office/drawing/2014/main" id="{7711A4E0-12D9-B98F-4F5D-C347A19D5473}"/>
              </a:ext>
            </a:extLst>
          </p:cNvPr>
          <p:cNvSpPr txBox="1"/>
          <p:nvPr/>
        </p:nvSpPr>
        <p:spPr>
          <a:xfrm>
            <a:off x="2320409" y="8390789"/>
            <a:ext cx="1527488" cy="923330"/>
          </a:xfrm>
          <a:prstGeom prst="rect">
            <a:avLst/>
          </a:prstGeom>
          <a:noFill/>
        </p:spPr>
        <p:txBody>
          <a:bodyPr wrap="square">
            <a:spAutoFit/>
          </a:bodyPr>
          <a:lstStyle/>
          <a:p>
            <a:pPr algn="ctr"/>
            <a:r>
              <a:rPr lang="pt-BR" b="1">
                <a:solidFill>
                  <a:srgbClr val="054D65"/>
                </a:solidFill>
                <a:latin typeface="Akrobat Bold" pitchFamily="2" charset="77"/>
              </a:rPr>
              <a:t>Preço hipotético </a:t>
            </a:r>
            <a:r>
              <a:rPr lang="pt-BR" b="1" err="1">
                <a:solidFill>
                  <a:srgbClr val="054D65"/>
                </a:solidFill>
                <a:latin typeface="Akrobat Bold" pitchFamily="2" charset="77"/>
              </a:rPr>
              <a:t>R</a:t>
            </a:r>
            <a:r>
              <a:rPr lang="pt-BR" b="1">
                <a:solidFill>
                  <a:srgbClr val="054D65"/>
                </a:solidFill>
                <a:latin typeface="Akrobat Bold" pitchFamily="2" charset="77"/>
              </a:rPr>
              <a:t>$ 80,00</a:t>
            </a:r>
          </a:p>
        </p:txBody>
      </p:sp>
      <p:cxnSp>
        <p:nvCxnSpPr>
          <p:cNvPr id="81" name="Straight Arrow Connector 8">
            <a:extLst>
              <a:ext uri="{FF2B5EF4-FFF2-40B4-BE49-F238E27FC236}">
                <a16:creationId xmlns:a16="http://schemas.microsoft.com/office/drawing/2014/main" id="{64ED1534-9474-2AD8-69B6-870A504215B1}"/>
              </a:ext>
            </a:extLst>
          </p:cNvPr>
          <p:cNvCxnSpPr>
            <a:cxnSpLocks/>
          </p:cNvCxnSpPr>
          <p:nvPr/>
        </p:nvCxnSpPr>
        <p:spPr>
          <a:xfrm>
            <a:off x="1528093" y="8802186"/>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pic>
        <p:nvPicPr>
          <p:cNvPr id="85" name="Imagem 1">
            <a:extLst>
              <a:ext uri="{FF2B5EF4-FFF2-40B4-BE49-F238E27FC236}">
                <a16:creationId xmlns:a16="http://schemas.microsoft.com/office/drawing/2014/main" id="{18EC4F8F-4D75-3A07-5AE9-0EE645A5C9C3}"/>
              </a:ext>
            </a:extLst>
          </p:cNvPr>
          <p:cNvPicPr>
            <a:picLocks noChangeAspect="1"/>
          </p:cNvPicPr>
          <p:nvPr/>
        </p:nvPicPr>
        <p:blipFill>
          <a:blip r:embed="rId3"/>
          <a:srcRect l="38087" t="1238" r="35797" b="2268"/>
          <a:stretch/>
        </p:blipFill>
        <p:spPr>
          <a:xfrm>
            <a:off x="940579" y="2966782"/>
            <a:ext cx="558896" cy="2064972"/>
          </a:xfrm>
          <a:prstGeom prst="rect">
            <a:avLst/>
          </a:prstGeom>
        </p:spPr>
      </p:pic>
      <p:pic>
        <p:nvPicPr>
          <p:cNvPr id="87" name="Imagem 1">
            <a:extLst>
              <a:ext uri="{FF2B5EF4-FFF2-40B4-BE49-F238E27FC236}">
                <a16:creationId xmlns:a16="http://schemas.microsoft.com/office/drawing/2014/main" id="{B86A9E37-A193-49B5-7668-4447C995DF08}"/>
              </a:ext>
            </a:extLst>
          </p:cNvPr>
          <p:cNvPicPr>
            <a:picLocks noChangeAspect="1"/>
          </p:cNvPicPr>
          <p:nvPr/>
        </p:nvPicPr>
        <p:blipFill>
          <a:blip r:embed="rId4"/>
          <a:srcRect l="33573" t="17458" r="33642" b="8866"/>
          <a:stretch/>
        </p:blipFill>
        <p:spPr>
          <a:xfrm>
            <a:off x="915618" y="7504308"/>
            <a:ext cx="597692" cy="2014861"/>
          </a:xfrm>
          <a:prstGeom prst="rect">
            <a:avLst/>
          </a:prstGeom>
        </p:spPr>
      </p:pic>
      <p:sp>
        <p:nvSpPr>
          <p:cNvPr id="99" name="TextBox 14">
            <a:extLst>
              <a:ext uri="{FF2B5EF4-FFF2-40B4-BE49-F238E27FC236}">
                <a16:creationId xmlns:a16="http://schemas.microsoft.com/office/drawing/2014/main" id="{AE77E929-AF3F-7DBC-FD9F-FB312EB68B21}"/>
              </a:ext>
            </a:extLst>
          </p:cNvPr>
          <p:cNvSpPr txBox="1"/>
          <p:nvPr/>
        </p:nvSpPr>
        <p:spPr>
          <a:xfrm>
            <a:off x="238712" y="10430431"/>
            <a:ext cx="14326374" cy="369332"/>
          </a:xfrm>
          <a:prstGeom prst="rect">
            <a:avLst/>
          </a:prstGeom>
          <a:noFill/>
        </p:spPr>
        <p:txBody>
          <a:bodyPr wrap="square" rtlCol="0">
            <a:spAutoFit/>
          </a:bodyPr>
          <a:lstStyle/>
          <a:p>
            <a:r>
              <a:rPr lang="pt-BR">
                <a:solidFill>
                  <a:srgbClr val="054D65"/>
                </a:solidFill>
                <a:latin typeface="Akrobat" pitchFamily="2" charset="77"/>
              </a:rPr>
              <a:t>(*) categoria: Cerveja, Vinho, Cachaça e Destilados com alíquotas alcoólicas médias considerando todas as variações alcoólicas dentro de cada uma.</a:t>
            </a:r>
          </a:p>
        </p:txBody>
      </p:sp>
      <p:sp>
        <p:nvSpPr>
          <p:cNvPr id="104" name="Retângulo 103">
            <a:extLst>
              <a:ext uri="{FF2B5EF4-FFF2-40B4-BE49-F238E27FC236}">
                <a16:creationId xmlns:a16="http://schemas.microsoft.com/office/drawing/2014/main" id="{938C6D0E-9DAA-150F-6F1A-0FB3285B5A3E}"/>
              </a:ext>
            </a:extLst>
          </p:cNvPr>
          <p:cNvSpPr/>
          <p:nvPr/>
        </p:nvSpPr>
        <p:spPr>
          <a:xfrm>
            <a:off x="10524806" y="7818144"/>
            <a:ext cx="9274494" cy="2511480"/>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9" name="CaixaDeTexto 78">
            <a:extLst>
              <a:ext uri="{FF2B5EF4-FFF2-40B4-BE49-F238E27FC236}">
                <a16:creationId xmlns:a16="http://schemas.microsoft.com/office/drawing/2014/main" id="{0456EF26-3D59-7C93-8D1B-606F91BAA3EA}"/>
              </a:ext>
            </a:extLst>
          </p:cNvPr>
          <p:cNvSpPr txBox="1"/>
          <p:nvPr/>
        </p:nvSpPr>
        <p:spPr>
          <a:xfrm>
            <a:off x="11005819" y="7383475"/>
            <a:ext cx="8570463" cy="2800767"/>
          </a:xfrm>
          <a:prstGeom prst="rect">
            <a:avLst/>
          </a:prstGeom>
          <a:noFill/>
        </p:spPr>
        <p:txBody>
          <a:bodyPr wrap="square">
            <a:spAutoFit/>
          </a:bodyPr>
          <a:lstStyle/>
          <a:p>
            <a:pPr algn="just"/>
            <a:r>
              <a:rPr lang="pt-BR" sz="2800" b="1">
                <a:solidFill>
                  <a:srgbClr val="054D65"/>
                </a:solidFill>
                <a:latin typeface="Akrobat Bold" pitchFamily="2" charset="77"/>
              </a:rPr>
              <a:t>Conclusão</a:t>
            </a:r>
          </a:p>
          <a:p>
            <a:pPr algn="just"/>
            <a:r>
              <a:rPr lang="pt-BR" sz="2400" b="1">
                <a:solidFill>
                  <a:srgbClr val="054D65"/>
                </a:solidFill>
                <a:latin typeface="Akrobat Bold" pitchFamily="2" charset="77"/>
              </a:rPr>
              <a:t>O </a:t>
            </a:r>
            <a:r>
              <a:rPr lang="pt-BR" sz="2400" b="1" i="1">
                <a:solidFill>
                  <a:srgbClr val="054D65"/>
                </a:solidFill>
                <a:latin typeface="Akrobat Bold" pitchFamily="2" charset="77"/>
              </a:rPr>
              <a:t>AD VALOREM </a:t>
            </a:r>
            <a:r>
              <a:rPr lang="pt-BR" sz="2400" b="1">
                <a:solidFill>
                  <a:srgbClr val="054D65"/>
                </a:solidFill>
                <a:latin typeface="Akrobat Bold" pitchFamily="2" charset="77"/>
              </a:rPr>
              <a:t> por categoria potencializa a diferenciação </a:t>
            </a:r>
            <a:r>
              <a:rPr lang="pt-BR" sz="2400">
                <a:solidFill>
                  <a:srgbClr val="054D65"/>
                </a:solidFill>
                <a:latin typeface="Akrobat" pitchFamily="2" charset="77"/>
              </a:rPr>
              <a:t>– </a:t>
            </a:r>
            <a:r>
              <a:rPr lang="pt-BR" sz="2400" b="1">
                <a:solidFill>
                  <a:srgbClr val="054D65"/>
                </a:solidFill>
                <a:highlight>
                  <a:srgbClr val="F8F8F8"/>
                </a:highlight>
                <a:latin typeface="Akrobat Bold" pitchFamily="2" charset="77"/>
              </a:rPr>
              <a:t>90 VEZES </a:t>
            </a:r>
            <a:r>
              <a:rPr lang="pt-BR" sz="2400">
                <a:solidFill>
                  <a:srgbClr val="054D65"/>
                </a:solidFill>
                <a:latin typeface="Akrobat" pitchFamily="2" charset="77"/>
              </a:rPr>
              <a:t>- entre categorias de bebida o que </a:t>
            </a:r>
            <a:r>
              <a:rPr lang="pt-BR" sz="2400" b="1">
                <a:solidFill>
                  <a:srgbClr val="054D65"/>
                </a:solidFill>
                <a:latin typeface="Akrobat Bold" pitchFamily="2" charset="77"/>
              </a:rPr>
              <a:t>não se explica racionalmente </a:t>
            </a:r>
            <a:r>
              <a:rPr lang="pt-BR" sz="2400">
                <a:solidFill>
                  <a:srgbClr val="054D65"/>
                </a:solidFill>
                <a:latin typeface="Akrobat" pitchFamily="2" charset="77"/>
              </a:rPr>
              <a:t>nem </a:t>
            </a:r>
            <a:r>
              <a:rPr lang="pt-BR" sz="2400" b="1">
                <a:solidFill>
                  <a:srgbClr val="054D65"/>
                </a:solidFill>
                <a:latin typeface="Akrobat Bold" pitchFamily="2" charset="77"/>
              </a:rPr>
              <a:t>tecnicamente. Direciona</a:t>
            </a:r>
            <a:r>
              <a:rPr lang="pt-BR" sz="2400">
                <a:solidFill>
                  <a:srgbClr val="054D65"/>
                </a:solidFill>
                <a:latin typeface="Akrobat" pitchFamily="2" charset="77"/>
              </a:rPr>
              <a:t> o consumo para um </a:t>
            </a:r>
            <a:r>
              <a:rPr lang="pt-BR" sz="2400" b="1">
                <a:solidFill>
                  <a:srgbClr val="054D65"/>
                </a:solidFill>
                <a:latin typeface="Akrobat Bold" pitchFamily="2" charset="77"/>
              </a:rPr>
              <a:t>tipo específico</a:t>
            </a:r>
            <a:r>
              <a:rPr lang="pt-BR" sz="2400">
                <a:solidFill>
                  <a:srgbClr val="054D65"/>
                </a:solidFill>
                <a:latin typeface="Akrobat" pitchFamily="2" charset="77"/>
              </a:rPr>
              <a:t>, alimenta o </a:t>
            </a:r>
            <a:r>
              <a:rPr lang="pt-BR" sz="2400" b="1">
                <a:solidFill>
                  <a:srgbClr val="054D65"/>
                </a:solidFill>
                <a:latin typeface="Akrobat Bold" pitchFamily="2" charset="77"/>
              </a:rPr>
              <a:t>aumento da ilegalidade, desemprego </a:t>
            </a:r>
            <a:r>
              <a:rPr lang="pt-BR" sz="2400">
                <a:solidFill>
                  <a:srgbClr val="054D65"/>
                </a:solidFill>
                <a:latin typeface="Akrobat" pitchFamily="2" charset="77"/>
              </a:rPr>
              <a:t>e </a:t>
            </a:r>
            <a:r>
              <a:rPr lang="pt-BR" sz="2400" b="1">
                <a:solidFill>
                  <a:srgbClr val="054D65"/>
                </a:solidFill>
                <a:latin typeface="Akrobat Bold" pitchFamily="2" charset="77"/>
              </a:rPr>
              <a:t>diminui a arrecadação </a:t>
            </a:r>
            <a:r>
              <a:rPr lang="pt-BR" sz="2400">
                <a:solidFill>
                  <a:srgbClr val="054D65"/>
                </a:solidFill>
                <a:latin typeface="Akrobat" pitchFamily="2" charset="77"/>
              </a:rPr>
              <a:t>nas categorias não contempladas com a baixa tributação</a:t>
            </a:r>
            <a:r>
              <a:rPr lang="pt-BR" sz="2800">
                <a:solidFill>
                  <a:srgbClr val="054D65"/>
                </a:solidFill>
                <a:latin typeface="Akrobat" pitchFamily="2" charset="77"/>
              </a:rPr>
              <a:t>.</a:t>
            </a:r>
          </a:p>
        </p:txBody>
      </p:sp>
      <p:grpSp>
        <p:nvGrpSpPr>
          <p:cNvPr id="40" name="Agrupar 39">
            <a:extLst>
              <a:ext uri="{FF2B5EF4-FFF2-40B4-BE49-F238E27FC236}">
                <a16:creationId xmlns:a16="http://schemas.microsoft.com/office/drawing/2014/main" id="{E4502230-7060-F2F3-C87E-54F788CFF9DA}"/>
              </a:ext>
            </a:extLst>
          </p:cNvPr>
          <p:cNvGrpSpPr/>
          <p:nvPr/>
        </p:nvGrpSpPr>
        <p:grpSpPr>
          <a:xfrm>
            <a:off x="10625373" y="2189576"/>
            <a:ext cx="4294680" cy="4933908"/>
            <a:chOff x="11632902" y="2189308"/>
            <a:chExt cx="4294680" cy="4933908"/>
          </a:xfrm>
        </p:grpSpPr>
        <p:sp>
          <p:nvSpPr>
            <p:cNvPr id="5" name="TextBox 6">
              <a:extLst>
                <a:ext uri="{FF2B5EF4-FFF2-40B4-BE49-F238E27FC236}">
                  <a16:creationId xmlns:a16="http://schemas.microsoft.com/office/drawing/2014/main" id="{8F51F4CA-1F5F-D7E0-6298-81E56213B797}"/>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9" name="TextBox 8">
              <a:extLst>
                <a:ext uri="{FF2B5EF4-FFF2-40B4-BE49-F238E27FC236}">
                  <a16:creationId xmlns:a16="http://schemas.microsoft.com/office/drawing/2014/main" id="{20A8DD5E-05A0-75AB-D5E7-2F91900E4876}"/>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10" name="Freeform: Shape 9">
              <a:extLst>
                <a:ext uri="{FF2B5EF4-FFF2-40B4-BE49-F238E27FC236}">
                  <a16:creationId xmlns:a16="http://schemas.microsoft.com/office/drawing/2014/main" id="{7D587CA6-B2D0-135A-2B11-6082EF3C5C3B}"/>
                </a:ext>
              </a:extLst>
            </p:cNvPr>
            <p:cNvSpPr/>
            <p:nvPr/>
          </p:nvSpPr>
          <p:spPr>
            <a:xfrm flipH="1">
              <a:off x="11856749" y="4895172"/>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 name="Freeform: Shape 10">
              <a:extLst>
                <a:ext uri="{FF2B5EF4-FFF2-40B4-BE49-F238E27FC236}">
                  <a16:creationId xmlns:a16="http://schemas.microsoft.com/office/drawing/2014/main" id="{28888DA4-584B-74EC-3BE1-7DF8A7F4FB13}"/>
                </a:ext>
              </a:extLst>
            </p:cNvPr>
            <p:cNvSpPr/>
            <p:nvPr/>
          </p:nvSpPr>
          <p:spPr>
            <a:xfrm flipH="1">
              <a:off x="11856749" y="5572136"/>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 name="Freeform: Shape 11">
              <a:extLst>
                <a:ext uri="{FF2B5EF4-FFF2-40B4-BE49-F238E27FC236}">
                  <a16:creationId xmlns:a16="http://schemas.microsoft.com/office/drawing/2014/main" id="{4C8B31B9-89DA-57B0-455E-2DE12A802F75}"/>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 name="Freeform: Shape 12">
              <a:extLst>
                <a:ext uri="{FF2B5EF4-FFF2-40B4-BE49-F238E27FC236}">
                  <a16:creationId xmlns:a16="http://schemas.microsoft.com/office/drawing/2014/main" id="{D5E6694A-9EBC-83F1-CAC3-8A77882E57AC}"/>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4" name="Freeform: Shape 9">
              <a:extLst>
                <a:ext uri="{FF2B5EF4-FFF2-40B4-BE49-F238E27FC236}">
                  <a16:creationId xmlns:a16="http://schemas.microsoft.com/office/drawing/2014/main" id="{A11259E2-5050-44DE-B3AA-9716BC034B79}"/>
                </a:ext>
              </a:extLst>
            </p:cNvPr>
            <p:cNvSpPr/>
            <p:nvPr/>
          </p:nvSpPr>
          <p:spPr>
            <a:xfrm flipH="1">
              <a:off x="11856749" y="4307952"/>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5" name="TextBox 24">
              <a:extLst>
                <a:ext uri="{FF2B5EF4-FFF2-40B4-BE49-F238E27FC236}">
                  <a16:creationId xmlns:a16="http://schemas.microsoft.com/office/drawing/2014/main" id="{98853B1E-8072-EBA9-4EFB-9A1373702E5A}"/>
                </a:ext>
              </a:extLst>
            </p:cNvPr>
            <p:cNvSpPr txBox="1"/>
            <p:nvPr/>
          </p:nvSpPr>
          <p:spPr>
            <a:xfrm>
              <a:off x="15268427" y="4783541"/>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R$ 15</a:t>
              </a:r>
            </a:p>
          </p:txBody>
        </p:sp>
        <p:sp>
          <p:nvSpPr>
            <p:cNvPr id="16" name="TextBox 25">
              <a:extLst>
                <a:ext uri="{FF2B5EF4-FFF2-40B4-BE49-F238E27FC236}">
                  <a16:creationId xmlns:a16="http://schemas.microsoft.com/office/drawing/2014/main" id="{5122DE0C-3281-C412-0C81-7DB4C89D46C0}"/>
                </a:ext>
              </a:extLst>
            </p:cNvPr>
            <p:cNvSpPr txBox="1"/>
            <p:nvPr/>
          </p:nvSpPr>
          <p:spPr>
            <a:xfrm>
              <a:off x="15268427" y="5433268"/>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R$ 10</a:t>
              </a:r>
            </a:p>
          </p:txBody>
        </p:sp>
        <p:sp>
          <p:nvSpPr>
            <p:cNvPr id="17" name="TextBox 26">
              <a:extLst>
                <a:ext uri="{FF2B5EF4-FFF2-40B4-BE49-F238E27FC236}">
                  <a16:creationId xmlns:a16="http://schemas.microsoft.com/office/drawing/2014/main" id="{22B8F335-8749-8DF7-7C84-C03DB9551789}"/>
                </a:ext>
              </a:extLst>
            </p:cNvPr>
            <p:cNvSpPr txBox="1"/>
            <p:nvPr/>
          </p:nvSpPr>
          <p:spPr>
            <a:xfrm>
              <a:off x="15268427" y="6041679"/>
              <a:ext cx="554960"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R$ 5</a:t>
              </a:r>
            </a:p>
          </p:txBody>
        </p:sp>
        <p:sp>
          <p:nvSpPr>
            <p:cNvPr id="18" name="TextBox 27">
              <a:extLst>
                <a:ext uri="{FF2B5EF4-FFF2-40B4-BE49-F238E27FC236}">
                  <a16:creationId xmlns:a16="http://schemas.microsoft.com/office/drawing/2014/main" id="{A8A14F1A-3D83-27E8-2CAC-B9F306F0F521}"/>
                </a:ext>
              </a:extLst>
            </p:cNvPr>
            <p:cNvSpPr txBox="1"/>
            <p:nvPr/>
          </p:nvSpPr>
          <p:spPr>
            <a:xfrm>
              <a:off x="15268427" y="6390845"/>
              <a:ext cx="404278"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a:t>
              </a:r>
            </a:p>
          </p:txBody>
        </p:sp>
        <p:sp>
          <p:nvSpPr>
            <p:cNvPr id="19" name="TextBox 24">
              <a:extLst>
                <a:ext uri="{FF2B5EF4-FFF2-40B4-BE49-F238E27FC236}">
                  <a16:creationId xmlns:a16="http://schemas.microsoft.com/office/drawing/2014/main" id="{9243BD07-9BF3-E788-F544-9911DFA8A167}"/>
                </a:ext>
              </a:extLst>
            </p:cNvPr>
            <p:cNvSpPr txBox="1"/>
            <p:nvPr/>
          </p:nvSpPr>
          <p:spPr>
            <a:xfrm>
              <a:off x="15268427" y="4216198"/>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R$ 20</a:t>
              </a:r>
            </a:p>
          </p:txBody>
        </p:sp>
        <p:sp>
          <p:nvSpPr>
            <p:cNvPr id="20" name="Freeform: Shape 9">
              <a:extLst>
                <a:ext uri="{FF2B5EF4-FFF2-40B4-BE49-F238E27FC236}">
                  <a16:creationId xmlns:a16="http://schemas.microsoft.com/office/drawing/2014/main" id="{8C3F3649-2ABC-0614-081B-742CB7847F53}"/>
                </a:ext>
              </a:extLst>
            </p:cNvPr>
            <p:cNvSpPr/>
            <p:nvPr/>
          </p:nvSpPr>
          <p:spPr>
            <a:xfrm flipH="1">
              <a:off x="11856749" y="359482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1" name="TextBox 24">
              <a:extLst>
                <a:ext uri="{FF2B5EF4-FFF2-40B4-BE49-F238E27FC236}">
                  <a16:creationId xmlns:a16="http://schemas.microsoft.com/office/drawing/2014/main" id="{A80412BC-D155-538B-6882-32F44551AA39}"/>
                </a:ext>
              </a:extLst>
            </p:cNvPr>
            <p:cNvSpPr txBox="1"/>
            <p:nvPr/>
          </p:nvSpPr>
          <p:spPr>
            <a:xfrm>
              <a:off x="15268427" y="3500847"/>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R$ 25</a:t>
              </a:r>
            </a:p>
          </p:txBody>
        </p:sp>
        <p:sp>
          <p:nvSpPr>
            <p:cNvPr id="22" name="Freeform: Shape 9">
              <a:extLst>
                <a:ext uri="{FF2B5EF4-FFF2-40B4-BE49-F238E27FC236}">
                  <a16:creationId xmlns:a16="http://schemas.microsoft.com/office/drawing/2014/main" id="{4130A8EC-245E-B8E0-4C41-EFD6BFEFD01C}"/>
                </a:ext>
              </a:extLst>
            </p:cNvPr>
            <p:cNvSpPr/>
            <p:nvPr/>
          </p:nvSpPr>
          <p:spPr>
            <a:xfrm flipH="1">
              <a:off x="11856749" y="289469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3" name="TextBox 24">
              <a:extLst>
                <a:ext uri="{FF2B5EF4-FFF2-40B4-BE49-F238E27FC236}">
                  <a16:creationId xmlns:a16="http://schemas.microsoft.com/office/drawing/2014/main" id="{E5B1162D-94A2-2A04-B988-10EB8BFB904D}"/>
                </a:ext>
              </a:extLst>
            </p:cNvPr>
            <p:cNvSpPr txBox="1"/>
            <p:nvPr/>
          </p:nvSpPr>
          <p:spPr>
            <a:xfrm>
              <a:off x="15268427" y="2780885"/>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R$ 30</a:t>
              </a:r>
            </a:p>
          </p:txBody>
        </p:sp>
        <p:sp>
          <p:nvSpPr>
            <p:cNvPr id="30" name="Rounded Rectangle 37">
              <a:extLst>
                <a:ext uri="{FF2B5EF4-FFF2-40B4-BE49-F238E27FC236}">
                  <a16:creationId xmlns:a16="http://schemas.microsoft.com/office/drawing/2014/main" id="{A00E76F7-D2A2-2E4D-914A-90202A09F67A}"/>
                </a:ext>
              </a:extLst>
            </p:cNvPr>
            <p:cNvSpPr/>
            <p:nvPr/>
          </p:nvSpPr>
          <p:spPr>
            <a:xfrm flipH="1">
              <a:off x="14064904" y="3394707"/>
              <a:ext cx="815149" cy="3364246"/>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32" name="Rounded Rectangle 37">
              <a:extLst>
                <a:ext uri="{FF2B5EF4-FFF2-40B4-BE49-F238E27FC236}">
                  <a16:creationId xmlns:a16="http://schemas.microsoft.com/office/drawing/2014/main" id="{B4C52DC4-BE38-C3DB-EAB8-1B051843E788}"/>
                </a:ext>
              </a:extLst>
            </p:cNvPr>
            <p:cNvSpPr/>
            <p:nvPr/>
          </p:nvSpPr>
          <p:spPr>
            <a:xfrm flipH="1">
              <a:off x="12030852" y="6406275"/>
              <a:ext cx="815149" cy="352677"/>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33" name="Oval 32">
              <a:extLst>
                <a:ext uri="{FF2B5EF4-FFF2-40B4-BE49-F238E27FC236}">
                  <a16:creationId xmlns:a16="http://schemas.microsoft.com/office/drawing/2014/main" id="{8992E1A8-1980-F065-6414-213ED7005F92}"/>
                </a:ext>
              </a:extLst>
            </p:cNvPr>
            <p:cNvSpPr/>
            <p:nvPr/>
          </p:nvSpPr>
          <p:spPr>
            <a:xfrm>
              <a:off x="13869588" y="2320022"/>
              <a:ext cx="1130272" cy="1130272"/>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58F69785-2837-BA9D-C834-685431B7F882}"/>
                </a:ext>
              </a:extLst>
            </p:cNvPr>
            <p:cNvSpPr txBox="1"/>
            <p:nvPr/>
          </p:nvSpPr>
          <p:spPr>
            <a:xfrm>
              <a:off x="13860637" y="2523696"/>
              <a:ext cx="1248209" cy="830997"/>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R$ 28,00	</a:t>
              </a:r>
            </a:p>
          </p:txBody>
        </p:sp>
        <p:sp>
          <p:nvSpPr>
            <p:cNvPr id="36" name="CaixaDeTexto 35">
              <a:extLst>
                <a:ext uri="{FF2B5EF4-FFF2-40B4-BE49-F238E27FC236}">
                  <a16:creationId xmlns:a16="http://schemas.microsoft.com/office/drawing/2014/main" id="{4A5E9CC1-27BD-4F03-0A3E-A135B0FC6F83}"/>
                </a:ext>
              </a:extLst>
            </p:cNvPr>
            <p:cNvSpPr txBox="1"/>
            <p:nvPr/>
          </p:nvSpPr>
          <p:spPr>
            <a:xfrm>
              <a:off x="11711343" y="5970435"/>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rgbClr val="FF791A"/>
                  </a:solidFill>
                  <a:latin typeface="Akrobat Black" pitchFamily="2" charset="77"/>
                </a:rPr>
                <a:t>R$ 0,315</a:t>
              </a:r>
            </a:p>
          </p:txBody>
        </p:sp>
        <p:sp>
          <p:nvSpPr>
            <p:cNvPr id="37" name="CaixaDeTexto 36">
              <a:extLst>
                <a:ext uri="{FF2B5EF4-FFF2-40B4-BE49-F238E27FC236}">
                  <a16:creationId xmlns:a16="http://schemas.microsoft.com/office/drawing/2014/main" id="{16788AA4-6D46-B860-DEFC-7BF11CFD1E44}"/>
                </a:ext>
              </a:extLst>
            </p:cNvPr>
            <p:cNvSpPr txBox="1"/>
            <p:nvPr/>
          </p:nvSpPr>
          <p:spPr>
            <a:xfrm>
              <a:off x="11632902" y="2716403"/>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90x</a:t>
              </a:r>
              <a:endParaRPr lang="en-US" b="1" i="0">
                <a:solidFill>
                  <a:srgbClr val="B2E319"/>
                </a:solidFill>
                <a:latin typeface="Akrobat Black" pitchFamily="2" charset="77"/>
              </a:endParaRPr>
            </a:p>
          </p:txBody>
        </p:sp>
        <p:sp>
          <p:nvSpPr>
            <p:cNvPr id="38" name="Forma Livre 37">
              <a:extLst>
                <a:ext uri="{FF2B5EF4-FFF2-40B4-BE49-F238E27FC236}">
                  <a16:creationId xmlns:a16="http://schemas.microsoft.com/office/drawing/2014/main" id="{02ECBC13-3F75-DBD4-0E66-E8DDEE4A64CF}"/>
                </a:ext>
              </a:extLst>
            </p:cNvPr>
            <p:cNvSpPr/>
            <p:nvPr/>
          </p:nvSpPr>
          <p:spPr>
            <a:xfrm>
              <a:off x="11824193" y="3209231"/>
              <a:ext cx="2057400" cy="2509037"/>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ECC5D8A7-E2E4-CA5E-F078-1FEF73871BDE}"/>
                </a:ext>
              </a:extLst>
            </p:cNvPr>
            <p:cNvSpPr txBox="1"/>
            <p:nvPr/>
          </p:nvSpPr>
          <p:spPr>
            <a:xfrm>
              <a:off x="11752370" y="2189308"/>
              <a:ext cx="2100461" cy="369332"/>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endParaRPr lang="pt-BR" sz="1800" b="1" i="0">
                <a:solidFill>
                  <a:srgbClr val="054D65"/>
                </a:solidFill>
                <a:latin typeface="Akrobat Black" pitchFamily="2" charset="77"/>
              </a:endParaRPr>
            </a:p>
          </p:txBody>
        </p:sp>
      </p:grpSp>
      <p:sp>
        <p:nvSpPr>
          <p:cNvPr id="41" name="CaixaDeTexto 40">
            <a:extLst>
              <a:ext uri="{FF2B5EF4-FFF2-40B4-BE49-F238E27FC236}">
                <a16:creationId xmlns:a16="http://schemas.microsoft.com/office/drawing/2014/main" id="{730C11DD-D64E-048D-A072-C515CA3EDA45}"/>
              </a:ext>
            </a:extLst>
          </p:cNvPr>
          <p:cNvSpPr txBox="1"/>
          <p:nvPr/>
        </p:nvSpPr>
        <p:spPr>
          <a:xfrm>
            <a:off x="477005" y="1808368"/>
            <a:ext cx="10022266" cy="646331"/>
          </a:xfrm>
          <a:prstGeom prst="rect">
            <a:avLst/>
          </a:prstGeom>
          <a:noFill/>
        </p:spPr>
        <p:txBody>
          <a:bodyPr wrap="square">
            <a:spAutoFit/>
          </a:bodyPr>
          <a:lstStyle/>
          <a:p>
            <a:r>
              <a:rPr lang="pt-BR" sz="3600" b="1" dirty="0">
                <a:solidFill>
                  <a:schemeClr val="bg1"/>
                </a:solidFill>
                <a:highlight>
                  <a:srgbClr val="027FA6"/>
                </a:highlight>
                <a:latin typeface="Akrobat SemiBold" pitchFamily="2" charset="77"/>
              </a:rPr>
              <a:t>Modelo aprovado com inclusão do Paragrafo 4º </a:t>
            </a:r>
          </a:p>
        </p:txBody>
      </p:sp>
    </p:spTree>
    <p:extLst>
      <p:ext uri="{BB962C8B-B14F-4D97-AF65-F5344CB8AC3E}">
        <p14:creationId xmlns:p14="http://schemas.microsoft.com/office/powerpoint/2010/main" val="175285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5B12F-C2EB-114C-8F5A-E86960375CC5}"/>
            </a:ext>
          </a:extLst>
        </p:cNvPr>
        <p:cNvGrpSpPr/>
        <p:nvPr/>
      </p:nvGrpSpPr>
      <p:grpSpPr>
        <a:xfrm>
          <a:off x="0" y="0"/>
          <a:ext cx="0" cy="0"/>
          <a:chOff x="0" y="0"/>
          <a:chExt cx="0" cy="0"/>
        </a:xfrm>
      </p:grpSpPr>
      <p:sp>
        <p:nvSpPr>
          <p:cNvPr id="77" name="Retângulo 76">
            <a:extLst>
              <a:ext uri="{FF2B5EF4-FFF2-40B4-BE49-F238E27FC236}">
                <a16:creationId xmlns:a16="http://schemas.microsoft.com/office/drawing/2014/main" id="{A9095EAA-D856-0C57-32F6-C0E8BD69267B}"/>
              </a:ext>
            </a:extLst>
          </p:cNvPr>
          <p:cNvSpPr/>
          <p:nvPr/>
        </p:nvSpPr>
        <p:spPr>
          <a:xfrm>
            <a:off x="10586721" y="7451312"/>
            <a:ext cx="9232600" cy="2852017"/>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 name="Espaço Reservado para Texto 1">
            <a:extLst>
              <a:ext uri="{FF2B5EF4-FFF2-40B4-BE49-F238E27FC236}">
                <a16:creationId xmlns:a16="http://schemas.microsoft.com/office/drawing/2014/main" id="{20364BEF-05B5-A4FA-0C86-3AA4313A4562}"/>
              </a:ext>
            </a:extLst>
          </p:cNvPr>
          <p:cNvSpPr>
            <a:spLocks noGrp="1"/>
          </p:cNvSpPr>
          <p:nvPr>
            <p:ph type="body" sz="quarter" idx="10"/>
          </p:nvPr>
        </p:nvSpPr>
        <p:spPr>
          <a:xfrm>
            <a:off x="477007" y="421074"/>
            <a:ext cx="13283598" cy="928495"/>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93E09E38-439C-96CF-6DFA-BB78B9DCC001}"/>
              </a:ext>
            </a:extLst>
          </p:cNvPr>
          <p:cNvSpPr>
            <a:spLocks noGrp="1"/>
          </p:cNvSpPr>
          <p:nvPr>
            <p:ph type="body" sz="quarter" idx="11"/>
          </p:nvPr>
        </p:nvSpPr>
        <p:spPr>
          <a:xfrm>
            <a:off x="477004" y="1050993"/>
            <a:ext cx="18623795" cy="687417"/>
          </a:xfrm>
        </p:spPr>
        <p:txBody>
          <a:bodyPr anchor="ctr">
            <a:noAutofit/>
          </a:bodyPr>
          <a:lstStyle/>
          <a:p>
            <a:r>
              <a:rPr lang="pt-BR" sz="3600" b="1" i="1">
                <a:solidFill>
                  <a:srgbClr val="027FA6"/>
                </a:solidFill>
                <a:latin typeface="Akrobat SemiBold" pitchFamily="2" charset="77"/>
              </a:rPr>
              <a:t>AD VALOREM </a:t>
            </a:r>
            <a:r>
              <a:rPr lang="pt-BR" sz="3600" b="1">
                <a:solidFill>
                  <a:srgbClr val="027FA6"/>
                </a:solidFill>
                <a:highlight>
                  <a:srgbClr val="D2E31E"/>
                </a:highlight>
                <a:latin typeface="Akrobat SemiBold" pitchFamily="2" charset="77"/>
              </a:rPr>
              <a:t>progressivo por teor alcoólico</a:t>
            </a:r>
            <a:r>
              <a:rPr lang="pt-BR" sz="3600" b="1">
                <a:solidFill>
                  <a:srgbClr val="027FA6"/>
                </a:solidFill>
                <a:latin typeface="Akrobat SemiBold" pitchFamily="2" charset="77"/>
              </a:rPr>
              <a:t> sobre o preço hipotético da 1ª venda da bebida</a:t>
            </a:r>
          </a:p>
        </p:txBody>
      </p:sp>
      <p:cxnSp>
        <p:nvCxnSpPr>
          <p:cNvPr id="6" name="Straight Connector 50">
            <a:extLst>
              <a:ext uri="{FF2B5EF4-FFF2-40B4-BE49-F238E27FC236}">
                <a16:creationId xmlns:a16="http://schemas.microsoft.com/office/drawing/2014/main" id="{3C137EEC-492F-E902-F2A1-A51CEB542587}"/>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4" name="TextBox 18">
            <a:extLst>
              <a:ext uri="{FF2B5EF4-FFF2-40B4-BE49-F238E27FC236}">
                <a16:creationId xmlns:a16="http://schemas.microsoft.com/office/drawing/2014/main" id="{D441D362-BD72-4B72-CCD2-82FA27DE2131}"/>
              </a:ext>
            </a:extLst>
          </p:cNvPr>
          <p:cNvSpPr txBox="1"/>
          <p:nvPr/>
        </p:nvSpPr>
        <p:spPr>
          <a:xfrm>
            <a:off x="2770944" y="3281641"/>
            <a:ext cx="6596421" cy="461665"/>
          </a:xfrm>
          <a:prstGeom prst="rect">
            <a:avLst/>
          </a:prstGeom>
          <a:noFill/>
        </p:spPr>
        <p:txBody>
          <a:bodyPr wrap="square">
            <a:spAutoFit/>
          </a:bodyPr>
          <a:lstStyle/>
          <a:p>
            <a:pPr defTabSz="850392"/>
            <a:r>
              <a:rPr lang="pt-BR" sz="2400" b="1">
                <a:solidFill>
                  <a:srgbClr val="054D65"/>
                </a:solidFill>
                <a:latin typeface="Akrobat Bold" pitchFamily="2" charset="77"/>
              </a:rPr>
              <a:t>Cerveja =       </a:t>
            </a:r>
            <a:r>
              <a:rPr lang="pt-BR" sz="2400" b="1" err="1">
                <a:solidFill>
                  <a:srgbClr val="054D65"/>
                </a:solidFill>
                <a:latin typeface="Akrobat Bold" pitchFamily="2" charset="77"/>
              </a:rPr>
              <a:t>R</a:t>
            </a:r>
            <a:r>
              <a:rPr lang="pt-BR" sz="2400" b="1">
                <a:solidFill>
                  <a:srgbClr val="054D65"/>
                </a:solidFill>
                <a:latin typeface="Akrobat Bold" pitchFamily="2" charset="77"/>
              </a:rPr>
              <a:t>$ 7,00   </a:t>
            </a:r>
            <a:r>
              <a:rPr lang="pt-BR" sz="2400" b="1" err="1">
                <a:solidFill>
                  <a:srgbClr val="054D65"/>
                </a:solidFill>
                <a:latin typeface="Akrobat Bold" pitchFamily="2" charset="77"/>
              </a:rPr>
              <a:t>x</a:t>
            </a:r>
            <a:r>
              <a:rPr lang="pt-BR" sz="2400" b="1">
                <a:solidFill>
                  <a:srgbClr val="054D65"/>
                </a:solidFill>
                <a:latin typeface="Akrobat Bold" pitchFamily="2" charset="77"/>
              </a:rPr>
              <a:t>    </a:t>
            </a:r>
            <a:r>
              <a:rPr lang="pt-BR" sz="2400" b="1">
                <a:solidFill>
                  <a:srgbClr val="054D65"/>
                </a:solidFill>
                <a:highlight>
                  <a:srgbClr val="D2E31E"/>
                </a:highlight>
                <a:latin typeface="Akrobat Bold" pitchFamily="2" charset="77"/>
              </a:rPr>
              <a:t>5% </a:t>
            </a:r>
            <a:r>
              <a:rPr lang="pt-BR" sz="2400" b="1">
                <a:solidFill>
                  <a:srgbClr val="054D65"/>
                </a:solidFill>
                <a:latin typeface="Akrobat Bold" pitchFamily="2" charset="77"/>
              </a:rPr>
              <a:t>      =  </a:t>
            </a:r>
            <a:r>
              <a:rPr lang="pt-BR" sz="2400" b="1" err="1">
                <a:solidFill>
                  <a:srgbClr val="054D65"/>
                </a:solidFill>
                <a:latin typeface="Akrobat Bold" pitchFamily="2" charset="77"/>
              </a:rPr>
              <a:t>R</a:t>
            </a:r>
            <a:r>
              <a:rPr lang="pt-BR" sz="2400" b="1">
                <a:solidFill>
                  <a:srgbClr val="054D65"/>
                </a:solidFill>
                <a:latin typeface="Akrobat Bold" pitchFamily="2" charset="77"/>
              </a:rPr>
              <a:t>$ 0,35</a:t>
            </a:r>
          </a:p>
        </p:txBody>
      </p:sp>
      <p:sp>
        <p:nvSpPr>
          <p:cNvPr id="8" name="TextBox 22">
            <a:extLst>
              <a:ext uri="{FF2B5EF4-FFF2-40B4-BE49-F238E27FC236}">
                <a16:creationId xmlns:a16="http://schemas.microsoft.com/office/drawing/2014/main" id="{1C0BE655-98C4-A1DC-43C2-9AD411153E0E}"/>
              </a:ext>
            </a:extLst>
          </p:cNvPr>
          <p:cNvSpPr txBox="1"/>
          <p:nvPr/>
        </p:nvSpPr>
        <p:spPr>
          <a:xfrm>
            <a:off x="2585218" y="7620865"/>
            <a:ext cx="8028353" cy="769441"/>
          </a:xfrm>
          <a:prstGeom prst="rect">
            <a:avLst/>
          </a:prstGeom>
          <a:noFill/>
        </p:spPr>
        <p:txBody>
          <a:bodyPr wrap="square">
            <a:spAutoFit/>
          </a:bodyPr>
          <a:lstStyle/>
          <a:p>
            <a:pPr defTabSz="850392"/>
            <a:r>
              <a:rPr lang="pt-BR" sz="2400" b="1">
                <a:solidFill>
                  <a:srgbClr val="054D65"/>
                </a:solidFill>
                <a:latin typeface="Akrobat Bold" pitchFamily="2" charset="77"/>
              </a:rPr>
              <a:t>Destilados =   </a:t>
            </a:r>
            <a:r>
              <a:rPr lang="pt-BR" sz="4400" b="1" err="1">
                <a:solidFill>
                  <a:srgbClr val="054D65"/>
                </a:solidFill>
                <a:latin typeface="Akrobat Bold" pitchFamily="2" charset="77"/>
              </a:rPr>
              <a:t>R</a:t>
            </a:r>
            <a:r>
              <a:rPr lang="pt-BR" sz="4400" b="1">
                <a:solidFill>
                  <a:srgbClr val="054D65"/>
                </a:solidFill>
                <a:latin typeface="Akrobat Bold" pitchFamily="2" charset="77"/>
              </a:rPr>
              <a:t>$ 80,00  </a:t>
            </a:r>
            <a:r>
              <a:rPr lang="pt-BR" sz="2400" b="1" err="1">
                <a:solidFill>
                  <a:srgbClr val="054D65"/>
                </a:solidFill>
                <a:latin typeface="Akrobat Bold" pitchFamily="2" charset="77"/>
              </a:rPr>
              <a:t>x</a:t>
            </a:r>
            <a:r>
              <a:rPr lang="pt-BR" sz="2400" b="1">
                <a:solidFill>
                  <a:srgbClr val="054D65"/>
                </a:solidFill>
                <a:latin typeface="Akrobat Bold" pitchFamily="2" charset="77"/>
              </a:rPr>
              <a:t>   </a:t>
            </a:r>
            <a:r>
              <a:rPr lang="pt-BR" sz="3200" b="1">
                <a:solidFill>
                  <a:srgbClr val="054D65"/>
                </a:solidFill>
                <a:highlight>
                  <a:srgbClr val="D2E31E"/>
                </a:highlight>
                <a:latin typeface="Akrobat Bold" pitchFamily="2" charset="77"/>
              </a:rPr>
              <a:t>40%</a:t>
            </a:r>
            <a:r>
              <a:rPr lang="pt-BR" sz="3200" b="1">
                <a:solidFill>
                  <a:srgbClr val="054D65"/>
                </a:solidFill>
                <a:latin typeface="Akrobat Bold" pitchFamily="2" charset="77"/>
              </a:rPr>
              <a:t>  </a:t>
            </a:r>
            <a:r>
              <a:rPr lang="pt-BR" sz="2400" b="1">
                <a:solidFill>
                  <a:srgbClr val="054D65"/>
                </a:solidFill>
                <a:latin typeface="Akrobat Bold" pitchFamily="2" charset="77"/>
              </a:rPr>
              <a:t>=  </a:t>
            </a:r>
            <a:r>
              <a:rPr lang="pt-BR" sz="4400" b="1" err="1">
                <a:solidFill>
                  <a:srgbClr val="054D65"/>
                </a:solidFill>
                <a:latin typeface="Akrobat Bold" pitchFamily="2" charset="77"/>
              </a:rPr>
              <a:t>R</a:t>
            </a:r>
            <a:r>
              <a:rPr lang="pt-BR" sz="4400" b="1">
                <a:solidFill>
                  <a:srgbClr val="054D65"/>
                </a:solidFill>
                <a:latin typeface="Akrobat Bold" pitchFamily="2" charset="77"/>
              </a:rPr>
              <a:t>$ 32,00</a:t>
            </a:r>
            <a:endParaRPr lang="pt-BR" sz="2400" b="1">
              <a:solidFill>
                <a:srgbClr val="054D65"/>
              </a:solidFill>
              <a:latin typeface="Akrobat Bold" pitchFamily="2" charset="77"/>
            </a:endParaRPr>
          </a:p>
        </p:txBody>
      </p:sp>
      <p:cxnSp>
        <p:nvCxnSpPr>
          <p:cNvPr id="9" name="Connector: Elbow 26">
            <a:extLst>
              <a:ext uri="{FF2B5EF4-FFF2-40B4-BE49-F238E27FC236}">
                <a16:creationId xmlns:a16="http://schemas.microsoft.com/office/drawing/2014/main" id="{4731E889-FA47-3459-5DB1-74605E511D30}"/>
              </a:ext>
            </a:extLst>
          </p:cNvPr>
          <p:cNvCxnSpPr>
            <a:cxnSpLocks/>
          </p:cNvCxnSpPr>
          <p:nvPr/>
        </p:nvCxnSpPr>
        <p:spPr>
          <a:xfrm flipV="1">
            <a:off x="3538094" y="3967205"/>
            <a:ext cx="2345014" cy="637431"/>
          </a:xfrm>
          <a:prstGeom prst="bentConnector3">
            <a:avLst>
              <a:gd name="adj1" fmla="val 99939"/>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38">
            <a:extLst>
              <a:ext uri="{FF2B5EF4-FFF2-40B4-BE49-F238E27FC236}">
                <a16:creationId xmlns:a16="http://schemas.microsoft.com/office/drawing/2014/main" id="{9028C552-9315-401C-3791-F7DA71A4722C}"/>
              </a:ext>
            </a:extLst>
          </p:cNvPr>
          <p:cNvSpPr txBox="1"/>
          <p:nvPr/>
        </p:nvSpPr>
        <p:spPr>
          <a:xfrm>
            <a:off x="2404764" y="4127231"/>
            <a:ext cx="1432449" cy="923330"/>
          </a:xfrm>
          <a:prstGeom prst="rect">
            <a:avLst/>
          </a:prstGeom>
          <a:noFill/>
        </p:spPr>
        <p:txBody>
          <a:bodyPr wrap="square">
            <a:spAutoFit/>
          </a:bodyPr>
          <a:lstStyle/>
          <a:p>
            <a:pPr algn="ctr"/>
            <a:r>
              <a:rPr lang="pt-BR" b="1">
                <a:solidFill>
                  <a:srgbClr val="054D65"/>
                </a:solidFill>
                <a:latin typeface="Akrobat Bold" pitchFamily="2" charset="77"/>
              </a:rPr>
              <a:t>Preço hipotético </a:t>
            </a:r>
          </a:p>
          <a:p>
            <a:pPr algn="ctr"/>
            <a:r>
              <a:rPr lang="pt-BR" b="1">
                <a:solidFill>
                  <a:srgbClr val="054D65"/>
                </a:solidFill>
                <a:latin typeface="Akrobat Bold" pitchFamily="2" charset="77"/>
              </a:rPr>
              <a:t>R$ 7,00</a:t>
            </a:r>
          </a:p>
        </p:txBody>
      </p:sp>
      <p:cxnSp>
        <p:nvCxnSpPr>
          <p:cNvPr id="11" name="Straight Arrow Connector 45">
            <a:extLst>
              <a:ext uri="{FF2B5EF4-FFF2-40B4-BE49-F238E27FC236}">
                <a16:creationId xmlns:a16="http://schemas.microsoft.com/office/drawing/2014/main" id="{6B18E722-E183-F6E9-4194-FED0419BD1D3}"/>
              </a:ext>
            </a:extLst>
          </p:cNvPr>
          <p:cNvCxnSpPr>
            <a:cxnSpLocks/>
          </p:cNvCxnSpPr>
          <p:nvPr/>
        </p:nvCxnSpPr>
        <p:spPr>
          <a:xfrm>
            <a:off x="1667990" y="4573493"/>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cxnSp>
        <p:nvCxnSpPr>
          <p:cNvPr id="14" name="Connector: Elbow 6">
            <a:extLst>
              <a:ext uri="{FF2B5EF4-FFF2-40B4-BE49-F238E27FC236}">
                <a16:creationId xmlns:a16="http://schemas.microsoft.com/office/drawing/2014/main" id="{66902949-BBEB-5D15-FAF4-0CEFBA973B23}"/>
              </a:ext>
            </a:extLst>
          </p:cNvPr>
          <p:cNvCxnSpPr>
            <a:cxnSpLocks/>
          </p:cNvCxnSpPr>
          <p:nvPr/>
        </p:nvCxnSpPr>
        <p:spPr>
          <a:xfrm flipV="1">
            <a:off x="3749105" y="8748148"/>
            <a:ext cx="3166113" cy="433599"/>
          </a:xfrm>
          <a:prstGeom prst="bentConnector3">
            <a:avLst>
              <a:gd name="adj1" fmla="val 100374"/>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7">
            <a:extLst>
              <a:ext uri="{FF2B5EF4-FFF2-40B4-BE49-F238E27FC236}">
                <a16:creationId xmlns:a16="http://schemas.microsoft.com/office/drawing/2014/main" id="{54D37A4B-0AB0-01D6-702C-FF2455EC4D3D}"/>
              </a:ext>
            </a:extLst>
          </p:cNvPr>
          <p:cNvSpPr txBox="1"/>
          <p:nvPr/>
        </p:nvSpPr>
        <p:spPr>
          <a:xfrm>
            <a:off x="2433036" y="8748148"/>
            <a:ext cx="1191907" cy="923330"/>
          </a:xfrm>
          <a:prstGeom prst="rect">
            <a:avLst/>
          </a:prstGeom>
          <a:noFill/>
        </p:spPr>
        <p:txBody>
          <a:bodyPr wrap="square">
            <a:spAutoFit/>
          </a:bodyPr>
          <a:lstStyle/>
          <a:p>
            <a:pPr algn="ctr"/>
            <a:r>
              <a:rPr lang="pt-BR" b="1">
                <a:solidFill>
                  <a:srgbClr val="054D65"/>
                </a:solidFill>
                <a:latin typeface="Akrobat Bold" pitchFamily="2" charset="77"/>
              </a:rPr>
              <a:t>Preço hipotético R$ 80,00</a:t>
            </a:r>
          </a:p>
        </p:txBody>
      </p:sp>
      <p:cxnSp>
        <p:nvCxnSpPr>
          <p:cNvPr id="16" name="Straight Arrow Connector 8">
            <a:extLst>
              <a:ext uri="{FF2B5EF4-FFF2-40B4-BE49-F238E27FC236}">
                <a16:creationId xmlns:a16="http://schemas.microsoft.com/office/drawing/2014/main" id="{62104ECC-54F1-30E0-D379-73ED4693AE1A}"/>
              </a:ext>
            </a:extLst>
          </p:cNvPr>
          <p:cNvCxnSpPr>
            <a:cxnSpLocks/>
          </p:cNvCxnSpPr>
          <p:nvPr/>
        </p:nvCxnSpPr>
        <p:spPr>
          <a:xfrm>
            <a:off x="1667990" y="9181747"/>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grpSp>
        <p:nvGrpSpPr>
          <p:cNvPr id="18" name="Group 41">
            <a:extLst>
              <a:ext uri="{FF2B5EF4-FFF2-40B4-BE49-F238E27FC236}">
                <a16:creationId xmlns:a16="http://schemas.microsoft.com/office/drawing/2014/main" id="{25CE21DF-54F3-28C8-4AD8-AF6C2F2A4C66}"/>
              </a:ext>
            </a:extLst>
          </p:cNvPr>
          <p:cNvGrpSpPr/>
          <p:nvPr/>
        </p:nvGrpSpPr>
        <p:grpSpPr>
          <a:xfrm>
            <a:off x="686633" y="3146760"/>
            <a:ext cx="1516591" cy="2057453"/>
            <a:chOff x="178633" y="2035347"/>
            <a:chExt cx="1516591" cy="2057453"/>
          </a:xfrm>
        </p:grpSpPr>
        <p:pic>
          <p:nvPicPr>
            <p:cNvPr id="19" name="Imagem 1">
              <a:extLst>
                <a:ext uri="{FF2B5EF4-FFF2-40B4-BE49-F238E27FC236}">
                  <a16:creationId xmlns:a16="http://schemas.microsoft.com/office/drawing/2014/main" id="{15497307-5A61-D33F-976D-73CECA5298C0}"/>
                </a:ext>
              </a:extLst>
            </p:cNvPr>
            <p:cNvPicPr>
              <a:picLocks noChangeAspect="1"/>
            </p:cNvPicPr>
            <p:nvPr/>
          </p:nvPicPr>
          <p:blipFill>
            <a:blip r:embed="rId3"/>
            <a:srcRect l="38087" t="1238" r="35797" b="2268"/>
            <a:stretch/>
          </p:blipFill>
          <p:spPr>
            <a:xfrm>
              <a:off x="246104" y="2035347"/>
              <a:ext cx="556861" cy="2057453"/>
            </a:xfrm>
            <a:prstGeom prst="rect">
              <a:avLst/>
            </a:prstGeom>
          </p:spPr>
        </p:pic>
        <p:cxnSp>
          <p:nvCxnSpPr>
            <p:cNvPr id="20" name="Straight Connector 43">
              <a:extLst>
                <a:ext uri="{FF2B5EF4-FFF2-40B4-BE49-F238E27FC236}">
                  <a16:creationId xmlns:a16="http://schemas.microsoft.com/office/drawing/2014/main" id="{73C35E06-4EDC-0844-D61F-C664987454BD}"/>
                </a:ext>
              </a:extLst>
            </p:cNvPr>
            <p:cNvCxnSpPr/>
            <p:nvPr/>
          </p:nvCxnSpPr>
          <p:spPr>
            <a:xfrm>
              <a:off x="178633" y="2391328"/>
              <a:ext cx="640374" cy="0"/>
            </a:xfrm>
            <a:prstGeom prst="line">
              <a:avLst/>
            </a:prstGeom>
            <a:ln w="25400">
              <a:solidFill>
                <a:srgbClr val="054D65"/>
              </a:solidFill>
            </a:ln>
          </p:spPr>
          <p:style>
            <a:lnRef idx="1">
              <a:schemeClr val="accent1"/>
            </a:lnRef>
            <a:fillRef idx="0">
              <a:schemeClr val="accent1"/>
            </a:fillRef>
            <a:effectRef idx="0">
              <a:schemeClr val="accent1"/>
            </a:effectRef>
            <a:fontRef idx="minor">
              <a:schemeClr val="tx1"/>
            </a:fontRef>
          </p:style>
        </p:cxnSp>
        <p:sp>
          <p:nvSpPr>
            <p:cNvPr id="21" name="TextBox 44">
              <a:extLst>
                <a:ext uri="{FF2B5EF4-FFF2-40B4-BE49-F238E27FC236}">
                  <a16:creationId xmlns:a16="http://schemas.microsoft.com/office/drawing/2014/main" id="{A2D763A2-4871-27D5-4DAC-C6CED7A49CAE}"/>
                </a:ext>
              </a:extLst>
            </p:cNvPr>
            <p:cNvSpPr txBox="1"/>
            <p:nvPr/>
          </p:nvSpPr>
          <p:spPr>
            <a:xfrm>
              <a:off x="806839" y="2201736"/>
              <a:ext cx="888385" cy="369332"/>
            </a:xfrm>
            <a:prstGeom prst="rect">
              <a:avLst/>
            </a:prstGeom>
            <a:noFill/>
          </p:spPr>
          <p:txBody>
            <a:bodyPr wrap="none" rtlCol="0">
              <a:spAutoFit/>
            </a:bodyPr>
            <a:lstStyle/>
            <a:p>
              <a:r>
                <a:rPr lang="pt-BR">
                  <a:solidFill>
                    <a:srgbClr val="054D65"/>
                  </a:solidFill>
                  <a:latin typeface="Akrobat Bold" pitchFamily="2" charset="77"/>
                </a:rPr>
                <a:t>1.000 ml</a:t>
              </a:r>
            </a:p>
          </p:txBody>
        </p:sp>
      </p:grpSp>
      <p:grpSp>
        <p:nvGrpSpPr>
          <p:cNvPr id="26" name="Group 50">
            <a:extLst>
              <a:ext uri="{FF2B5EF4-FFF2-40B4-BE49-F238E27FC236}">
                <a16:creationId xmlns:a16="http://schemas.microsoft.com/office/drawing/2014/main" id="{955082C9-9C39-FBE5-116E-CA8BB13053C5}"/>
              </a:ext>
            </a:extLst>
          </p:cNvPr>
          <p:cNvGrpSpPr/>
          <p:nvPr/>
        </p:nvGrpSpPr>
        <p:grpSpPr>
          <a:xfrm>
            <a:off x="708073" y="7621296"/>
            <a:ext cx="1516591" cy="1972864"/>
            <a:chOff x="866888" y="6429673"/>
            <a:chExt cx="1516591" cy="1972864"/>
          </a:xfrm>
        </p:grpSpPr>
        <p:pic>
          <p:nvPicPr>
            <p:cNvPr id="27" name="Imagem 1">
              <a:extLst>
                <a:ext uri="{FF2B5EF4-FFF2-40B4-BE49-F238E27FC236}">
                  <a16:creationId xmlns:a16="http://schemas.microsoft.com/office/drawing/2014/main" id="{A7874AE0-29FB-55FB-A602-0DB0CE8ED4DD}"/>
                </a:ext>
              </a:extLst>
            </p:cNvPr>
            <p:cNvPicPr>
              <a:picLocks noChangeAspect="1"/>
            </p:cNvPicPr>
            <p:nvPr/>
          </p:nvPicPr>
          <p:blipFill>
            <a:blip r:embed="rId4"/>
            <a:srcRect l="33573" t="17458" r="33642" b="8866"/>
            <a:stretch/>
          </p:blipFill>
          <p:spPr>
            <a:xfrm>
              <a:off x="906894" y="6429673"/>
              <a:ext cx="585234" cy="1972864"/>
            </a:xfrm>
            <a:prstGeom prst="rect">
              <a:avLst/>
            </a:prstGeom>
          </p:spPr>
        </p:pic>
        <p:cxnSp>
          <p:nvCxnSpPr>
            <p:cNvPr id="28" name="Straight Connector 52">
              <a:extLst>
                <a:ext uri="{FF2B5EF4-FFF2-40B4-BE49-F238E27FC236}">
                  <a16:creationId xmlns:a16="http://schemas.microsoft.com/office/drawing/2014/main" id="{3FA681DB-2E83-F19C-F248-0015A78EF911}"/>
                </a:ext>
              </a:extLst>
            </p:cNvPr>
            <p:cNvCxnSpPr/>
            <p:nvPr/>
          </p:nvCxnSpPr>
          <p:spPr>
            <a:xfrm>
              <a:off x="866888" y="6818889"/>
              <a:ext cx="640374" cy="0"/>
            </a:xfrm>
            <a:prstGeom prst="line">
              <a:avLst/>
            </a:prstGeom>
            <a:ln w="25400">
              <a:solidFill>
                <a:srgbClr val="054D65"/>
              </a:solidFill>
            </a:ln>
          </p:spPr>
          <p:style>
            <a:lnRef idx="1">
              <a:schemeClr val="accent1"/>
            </a:lnRef>
            <a:fillRef idx="0">
              <a:schemeClr val="accent1"/>
            </a:fillRef>
            <a:effectRef idx="0">
              <a:schemeClr val="accent1"/>
            </a:effectRef>
            <a:fontRef idx="minor">
              <a:schemeClr val="tx1"/>
            </a:fontRef>
          </p:style>
        </p:cxnSp>
        <p:sp>
          <p:nvSpPr>
            <p:cNvPr id="29" name="TextBox 53">
              <a:extLst>
                <a:ext uri="{FF2B5EF4-FFF2-40B4-BE49-F238E27FC236}">
                  <a16:creationId xmlns:a16="http://schemas.microsoft.com/office/drawing/2014/main" id="{4C5EBEB2-DF59-203E-C633-F91709104BC4}"/>
                </a:ext>
              </a:extLst>
            </p:cNvPr>
            <p:cNvSpPr txBox="1"/>
            <p:nvPr/>
          </p:nvSpPr>
          <p:spPr>
            <a:xfrm>
              <a:off x="1495094" y="6629297"/>
              <a:ext cx="888385" cy="369332"/>
            </a:xfrm>
            <a:prstGeom prst="rect">
              <a:avLst/>
            </a:prstGeom>
            <a:noFill/>
          </p:spPr>
          <p:txBody>
            <a:bodyPr wrap="none" rtlCol="0">
              <a:spAutoFit/>
            </a:bodyPr>
            <a:lstStyle/>
            <a:p>
              <a:r>
                <a:rPr lang="pt-BR">
                  <a:solidFill>
                    <a:srgbClr val="054D65"/>
                  </a:solidFill>
                  <a:latin typeface="Akrobat Bold" pitchFamily="2" charset="77"/>
                </a:rPr>
                <a:t>1.000 ml</a:t>
              </a:r>
            </a:p>
          </p:txBody>
        </p:sp>
      </p:grpSp>
      <p:sp>
        <p:nvSpPr>
          <p:cNvPr id="47" name="Retângulo 46">
            <a:extLst>
              <a:ext uri="{FF2B5EF4-FFF2-40B4-BE49-F238E27FC236}">
                <a16:creationId xmlns:a16="http://schemas.microsoft.com/office/drawing/2014/main" id="{193A4DB2-E02D-63B7-105B-CA408B05E4A4}"/>
              </a:ext>
            </a:extLst>
          </p:cNvPr>
          <p:cNvSpPr/>
          <p:nvPr/>
        </p:nvSpPr>
        <p:spPr>
          <a:xfrm>
            <a:off x="10586720" y="7782531"/>
            <a:ext cx="9212580" cy="2544329"/>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9" name="CaixaDeTexto 78">
            <a:extLst>
              <a:ext uri="{FF2B5EF4-FFF2-40B4-BE49-F238E27FC236}">
                <a16:creationId xmlns:a16="http://schemas.microsoft.com/office/drawing/2014/main" id="{2D10801B-7EE8-EC1B-A7ED-5C60B38B23C2}"/>
              </a:ext>
            </a:extLst>
          </p:cNvPr>
          <p:cNvSpPr txBox="1"/>
          <p:nvPr/>
        </p:nvSpPr>
        <p:spPr>
          <a:xfrm>
            <a:off x="10662920" y="7350819"/>
            <a:ext cx="8570463" cy="2739211"/>
          </a:xfrm>
          <a:prstGeom prst="rect">
            <a:avLst/>
          </a:prstGeom>
          <a:noFill/>
        </p:spPr>
        <p:txBody>
          <a:bodyPr wrap="square">
            <a:spAutoFit/>
          </a:bodyPr>
          <a:lstStyle/>
          <a:p>
            <a:r>
              <a:rPr lang="pt-BR" sz="2800" b="1">
                <a:solidFill>
                  <a:srgbClr val="054D65"/>
                </a:solidFill>
                <a:latin typeface="Akrobat Bold" pitchFamily="2" charset="77"/>
              </a:rPr>
              <a:t>Conclusão</a:t>
            </a:r>
          </a:p>
          <a:p>
            <a:pPr algn="just"/>
            <a:r>
              <a:rPr lang="pt-BR" sz="2400" b="1">
                <a:solidFill>
                  <a:srgbClr val="054D65"/>
                </a:solidFill>
                <a:latin typeface="Akrobat Bold" pitchFamily="2" charset="77"/>
              </a:rPr>
              <a:t>O </a:t>
            </a:r>
            <a:r>
              <a:rPr lang="pt-BR" sz="2400" b="1" i="1">
                <a:solidFill>
                  <a:srgbClr val="054D65"/>
                </a:solidFill>
                <a:latin typeface="Akrobat Bold" pitchFamily="2" charset="77"/>
              </a:rPr>
              <a:t>AD VALOREM </a:t>
            </a:r>
            <a:r>
              <a:rPr lang="pt-BR" sz="2400" b="1">
                <a:solidFill>
                  <a:srgbClr val="054D65"/>
                </a:solidFill>
                <a:latin typeface="Akrobat Bold" pitchFamily="2" charset="77"/>
              </a:rPr>
              <a:t>progressivo por teor alcoólico </a:t>
            </a:r>
            <a:r>
              <a:rPr lang="pt-BR" sz="2400">
                <a:solidFill>
                  <a:srgbClr val="054D65"/>
                </a:solidFill>
                <a:latin typeface="Akrobat" pitchFamily="2" charset="77"/>
              </a:rPr>
              <a:t>potencializa a </a:t>
            </a:r>
            <a:r>
              <a:rPr lang="pt-BR" sz="2400" b="1">
                <a:solidFill>
                  <a:srgbClr val="054D65"/>
                </a:solidFill>
                <a:latin typeface="Akrobat Bold" pitchFamily="2" charset="77"/>
              </a:rPr>
              <a:t>diferenciação – </a:t>
            </a:r>
            <a:r>
              <a:rPr lang="pt-BR" sz="2400" b="1">
                <a:solidFill>
                  <a:srgbClr val="054D65"/>
                </a:solidFill>
                <a:highlight>
                  <a:srgbClr val="F8F8F8"/>
                </a:highlight>
                <a:latin typeface="Akrobat Bold" pitchFamily="2" charset="77"/>
              </a:rPr>
              <a:t>91,4 VEZES</a:t>
            </a:r>
            <a:r>
              <a:rPr lang="pt-BR" sz="2400" b="1">
                <a:solidFill>
                  <a:srgbClr val="054D65"/>
                </a:solidFill>
                <a:latin typeface="Akrobat Bold" pitchFamily="2" charset="77"/>
              </a:rPr>
              <a:t> – </a:t>
            </a:r>
            <a:r>
              <a:rPr lang="pt-BR" sz="2400">
                <a:solidFill>
                  <a:srgbClr val="054D65"/>
                </a:solidFill>
                <a:latin typeface="Akrobat" pitchFamily="2" charset="77"/>
              </a:rPr>
              <a:t>entre tipos de bebida o que </a:t>
            </a:r>
            <a:r>
              <a:rPr lang="pt-BR" sz="2400" b="1">
                <a:solidFill>
                  <a:srgbClr val="054D65"/>
                </a:solidFill>
                <a:latin typeface="Akrobat Bold" pitchFamily="2" charset="77"/>
              </a:rPr>
              <a:t>não se explica racionalmente </a:t>
            </a:r>
            <a:r>
              <a:rPr lang="pt-BR" sz="2400">
                <a:solidFill>
                  <a:srgbClr val="054D65"/>
                </a:solidFill>
                <a:latin typeface="Akrobat" pitchFamily="2" charset="77"/>
              </a:rPr>
              <a:t>nem </a:t>
            </a:r>
            <a:r>
              <a:rPr lang="pt-BR" sz="2400" b="1">
                <a:solidFill>
                  <a:srgbClr val="054D65"/>
                </a:solidFill>
                <a:latin typeface="Akrobat Bold" pitchFamily="2" charset="77"/>
              </a:rPr>
              <a:t>tecnicamente</a:t>
            </a:r>
            <a:r>
              <a:rPr lang="pt-BR" sz="2400">
                <a:solidFill>
                  <a:srgbClr val="054D65"/>
                </a:solidFill>
                <a:latin typeface="Akrobat" pitchFamily="2" charset="77"/>
              </a:rPr>
              <a:t>, </a:t>
            </a:r>
            <a:r>
              <a:rPr lang="pt-BR" sz="2400" b="1">
                <a:solidFill>
                  <a:srgbClr val="054D65"/>
                </a:solidFill>
                <a:latin typeface="Akrobat Bold" pitchFamily="2" charset="77"/>
              </a:rPr>
              <a:t>direciona</a:t>
            </a:r>
            <a:r>
              <a:rPr lang="pt-BR" sz="2400">
                <a:solidFill>
                  <a:srgbClr val="054D65"/>
                </a:solidFill>
                <a:latin typeface="Akrobat" pitchFamily="2" charset="77"/>
              </a:rPr>
              <a:t> claramente o </a:t>
            </a:r>
            <a:r>
              <a:rPr lang="pt-BR" sz="2400" b="1">
                <a:solidFill>
                  <a:srgbClr val="054D65"/>
                </a:solidFill>
                <a:latin typeface="Akrobat Bold" pitchFamily="2" charset="77"/>
              </a:rPr>
              <a:t>consumo</a:t>
            </a:r>
            <a:r>
              <a:rPr lang="pt-BR" sz="2400">
                <a:solidFill>
                  <a:srgbClr val="054D65"/>
                </a:solidFill>
                <a:latin typeface="Akrobat" pitchFamily="2" charset="77"/>
              </a:rPr>
              <a:t> para um </a:t>
            </a:r>
            <a:r>
              <a:rPr lang="pt-BR" sz="2400" b="1">
                <a:solidFill>
                  <a:srgbClr val="054D65"/>
                </a:solidFill>
                <a:latin typeface="Akrobat Bold" pitchFamily="2" charset="77"/>
              </a:rPr>
              <a:t>tipo específico de bebida</a:t>
            </a:r>
            <a:r>
              <a:rPr lang="pt-BR" sz="2400">
                <a:solidFill>
                  <a:srgbClr val="054D65"/>
                </a:solidFill>
                <a:latin typeface="Akrobat" pitchFamily="2" charset="77"/>
              </a:rPr>
              <a:t>, alimenta o </a:t>
            </a:r>
            <a:r>
              <a:rPr lang="pt-BR" sz="2400" b="1">
                <a:solidFill>
                  <a:srgbClr val="054D65"/>
                </a:solidFill>
                <a:latin typeface="Akrobat Bold" pitchFamily="2" charset="77"/>
              </a:rPr>
              <a:t>aumento da ilegalidade, desemprego </a:t>
            </a:r>
            <a:r>
              <a:rPr lang="pt-BR" sz="2400">
                <a:solidFill>
                  <a:srgbClr val="054D65"/>
                </a:solidFill>
                <a:latin typeface="Akrobat" pitchFamily="2" charset="77"/>
              </a:rPr>
              <a:t>e </a:t>
            </a:r>
            <a:r>
              <a:rPr lang="pt-BR" sz="2400" b="1">
                <a:solidFill>
                  <a:srgbClr val="054D65"/>
                </a:solidFill>
                <a:latin typeface="Akrobat Bold" pitchFamily="2" charset="77"/>
              </a:rPr>
              <a:t>diminui a arrecadação </a:t>
            </a:r>
            <a:r>
              <a:rPr lang="pt-BR" sz="2400">
                <a:solidFill>
                  <a:srgbClr val="054D65"/>
                </a:solidFill>
                <a:latin typeface="Akrobat" pitchFamily="2" charset="77"/>
              </a:rPr>
              <a:t>nas categorias não contempladas com a baixa tributação.</a:t>
            </a:r>
          </a:p>
        </p:txBody>
      </p:sp>
      <p:grpSp>
        <p:nvGrpSpPr>
          <p:cNvPr id="30" name="Agrupar 29">
            <a:extLst>
              <a:ext uri="{FF2B5EF4-FFF2-40B4-BE49-F238E27FC236}">
                <a16:creationId xmlns:a16="http://schemas.microsoft.com/office/drawing/2014/main" id="{A4601826-022D-9B1F-2AEC-4893CA88502A}"/>
              </a:ext>
            </a:extLst>
          </p:cNvPr>
          <p:cNvGrpSpPr/>
          <p:nvPr/>
        </p:nvGrpSpPr>
        <p:grpSpPr>
          <a:xfrm>
            <a:off x="10786327" y="2189308"/>
            <a:ext cx="4502345" cy="4933908"/>
            <a:chOff x="11425237" y="2189308"/>
            <a:chExt cx="4502345" cy="4933908"/>
          </a:xfrm>
        </p:grpSpPr>
        <p:sp>
          <p:nvSpPr>
            <p:cNvPr id="32" name="TextBox 6">
              <a:extLst>
                <a:ext uri="{FF2B5EF4-FFF2-40B4-BE49-F238E27FC236}">
                  <a16:creationId xmlns:a16="http://schemas.microsoft.com/office/drawing/2014/main" id="{C4843E43-10AE-F276-F346-988A4D99A9E9}"/>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41" name="TextBox 8">
              <a:extLst>
                <a:ext uri="{FF2B5EF4-FFF2-40B4-BE49-F238E27FC236}">
                  <a16:creationId xmlns:a16="http://schemas.microsoft.com/office/drawing/2014/main" id="{03FAB438-6F8A-AB69-CB4B-1032F3AE8F7B}"/>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42" name="Freeform: Shape 9">
              <a:extLst>
                <a:ext uri="{FF2B5EF4-FFF2-40B4-BE49-F238E27FC236}">
                  <a16:creationId xmlns:a16="http://schemas.microsoft.com/office/drawing/2014/main" id="{CBAC3240-40B2-CE68-6348-8C67D171122F}"/>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3" name="Freeform: Shape 10">
              <a:extLst>
                <a:ext uri="{FF2B5EF4-FFF2-40B4-BE49-F238E27FC236}">
                  <a16:creationId xmlns:a16="http://schemas.microsoft.com/office/drawing/2014/main" id="{5EB26F8E-F6F1-C353-D179-D845EF87DEE2}"/>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4" name="Freeform: Shape 11">
              <a:extLst>
                <a:ext uri="{FF2B5EF4-FFF2-40B4-BE49-F238E27FC236}">
                  <a16:creationId xmlns:a16="http://schemas.microsoft.com/office/drawing/2014/main" id="{DEAB3344-5440-F26A-6A30-E9F2D8C591CF}"/>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5" name="Freeform: Shape 12">
              <a:extLst>
                <a:ext uri="{FF2B5EF4-FFF2-40B4-BE49-F238E27FC236}">
                  <a16:creationId xmlns:a16="http://schemas.microsoft.com/office/drawing/2014/main" id="{EAF1BA32-FCC6-A781-9F54-76ED870B7C96}"/>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6" name="Freeform: Shape 9">
              <a:extLst>
                <a:ext uri="{FF2B5EF4-FFF2-40B4-BE49-F238E27FC236}">
                  <a16:creationId xmlns:a16="http://schemas.microsoft.com/office/drawing/2014/main" id="{F1C9CC00-A751-2668-4725-EE8FCD927EA4}"/>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8" name="TextBox 24">
              <a:extLst>
                <a:ext uri="{FF2B5EF4-FFF2-40B4-BE49-F238E27FC236}">
                  <a16:creationId xmlns:a16="http://schemas.microsoft.com/office/drawing/2014/main" id="{D309C929-0952-B729-B167-8ED26FC86D54}"/>
                </a:ext>
              </a:extLst>
            </p:cNvPr>
            <p:cNvSpPr txBox="1"/>
            <p:nvPr/>
          </p:nvSpPr>
          <p:spPr>
            <a:xfrm>
              <a:off x="15268427" y="5342888"/>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R$ 15</a:t>
              </a:r>
            </a:p>
          </p:txBody>
        </p:sp>
        <p:sp>
          <p:nvSpPr>
            <p:cNvPr id="49" name="TextBox 25">
              <a:extLst>
                <a:ext uri="{FF2B5EF4-FFF2-40B4-BE49-F238E27FC236}">
                  <a16:creationId xmlns:a16="http://schemas.microsoft.com/office/drawing/2014/main" id="{0C7059A3-A398-3388-46DF-E59068602DD7}"/>
                </a:ext>
              </a:extLst>
            </p:cNvPr>
            <p:cNvSpPr txBox="1"/>
            <p:nvPr/>
          </p:nvSpPr>
          <p:spPr>
            <a:xfrm>
              <a:off x="15268427" y="5673927"/>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R$ 10</a:t>
              </a:r>
            </a:p>
          </p:txBody>
        </p:sp>
        <p:sp>
          <p:nvSpPr>
            <p:cNvPr id="50" name="TextBox 26">
              <a:extLst>
                <a:ext uri="{FF2B5EF4-FFF2-40B4-BE49-F238E27FC236}">
                  <a16:creationId xmlns:a16="http://schemas.microsoft.com/office/drawing/2014/main" id="{8D0D390C-1122-E450-62EB-AAA8264CDA08}"/>
                </a:ext>
              </a:extLst>
            </p:cNvPr>
            <p:cNvSpPr txBox="1"/>
            <p:nvPr/>
          </p:nvSpPr>
          <p:spPr>
            <a:xfrm>
              <a:off x="15268427" y="6041679"/>
              <a:ext cx="554960"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R$ 5</a:t>
              </a:r>
            </a:p>
          </p:txBody>
        </p:sp>
        <p:sp>
          <p:nvSpPr>
            <p:cNvPr id="51" name="TextBox 27">
              <a:extLst>
                <a:ext uri="{FF2B5EF4-FFF2-40B4-BE49-F238E27FC236}">
                  <a16:creationId xmlns:a16="http://schemas.microsoft.com/office/drawing/2014/main" id="{3B77C6CB-A2D7-CFCC-5588-CA1F28DDA567}"/>
                </a:ext>
              </a:extLst>
            </p:cNvPr>
            <p:cNvSpPr txBox="1"/>
            <p:nvPr/>
          </p:nvSpPr>
          <p:spPr>
            <a:xfrm>
              <a:off x="15268427" y="6390845"/>
              <a:ext cx="404278"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a:t>
              </a:r>
            </a:p>
          </p:txBody>
        </p:sp>
        <p:sp>
          <p:nvSpPr>
            <p:cNvPr id="52" name="TextBox 24">
              <a:extLst>
                <a:ext uri="{FF2B5EF4-FFF2-40B4-BE49-F238E27FC236}">
                  <a16:creationId xmlns:a16="http://schemas.microsoft.com/office/drawing/2014/main" id="{F31A9E72-F08C-D4B2-5741-4229D00C9CD4}"/>
                </a:ext>
              </a:extLst>
            </p:cNvPr>
            <p:cNvSpPr txBox="1"/>
            <p:nvPr/>
          </p:nvSpPr>
          <p:spPr>
            <a:xfrm>
              <a:off x="15268427" y="5004489"/>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R$ 20</a:t>
              </a:r>
            </a:p>
          </p:txBody>
        </p:sp>
        <p:sp>
          <p:nvSpPr>
            <p:cNvPr id="53" name="Freeform: Shape 9">
              <a:extLst>
                <a:ext uri="{FF2B5EF4-FFF2-40B4-BE49-F238E27FC236}">
                  <a16:creationId xmlns:a16="http://schemas.microsoft.com/office/drawing/2014/main" id="{606C170B-50F7-7FE7-D24B-89AD944CCC4E}"/>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4" name="TextBox 24">
              <a:extLst>
                <a:ext uri="{FF2B5EF4-FFF2-40B4-BE49-F238E27FC236}">
                  <a16:creationId xmlns:a16="http://schemas.microsoft.com/office/drawing/2014/main" id="{2289B78E-489E-1178-2FA4-8B88033225B7}"/>
                </a:ext>
              </a:extLst>
            </p:cNvPr>
            <p:cNvSpPr txBox="1"/>
            <p:nvPr/>
          </p:nvSpPr>
          <p:spPr>
            <a:xfrm>
              <a:off x="15268427" y="4643989"/>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R$ 25</a:t>
              </a:r>
            </a:p>
          </p:txBody>
        </p:sp>
        <p:sp>
          <p:nvSpPr>
            <p:cNvPr id="55" name="Freeform: Shape 9">
              <a:extLst>
                <a:ext uri="{FF2B5EF4-FFF2-40B4-BE49-F238E27FC236}">
                  <a16:creationId xmlns:a16="http://schemas.microsoft.com/office/drawing/2014/main" id="{6858005B-A981-22BD-57E5-D0DA6366E8C8}"/>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6" name="TextBox 24">
              <a:extLst>
                <a:ext uri="{FF2B5EF4-FFF2-40B4-BE49-F238E27FC236}">
                  <a16:creationId xmlns:a16="http://schemas.microsoft.com/office/drawing/2014/main" id="{8CA38305-82DF-66DF-FF8E-8775E9C9D580}"/>
                </a:ext>
              </a:extLst>
            </p:cNvPr>
            <p:cNvSpPr txBox="1"/>
            <p:nvPr/>
          </p:nvSpPr>
          <p:spPr>
            <a:xfrm>
              <a:off x="15268427" y="4265883"/>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R$ 30</a:t>
              </a:r>
            </a:p>
          </p:txBody>
        </p:sp>
        <p:sp>
          <p:nvSpPr>
            <p:cNvPr id="57" name="Freeform: Shape 9">
              <a:extLst>
                <a:ext uri="{FF2B5EF4-FFF2-40B4-BE49-F238E27FC236}">
                  <a16:creationId xmlns:a16="http://schemas.microsoft.com/office/drawing/2014/main" id="{E151B77D-F493-E418-54DB-088727446F8F}"/>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8" name="TextBox 24">
              <a:extLst>
                <a:ext uri="{FF2B5EF4-FFF2-40B4-BE49-F238E27FC236}">
                  <a16:creationId xmlns:a16="http://schemas.microsoft.com/office/drawing/2014/main" id="{B1DF1D96-3A60-9C1F-6F75-F2E18FC18E6E}"/>
                </a:ext>
              </a:extLst>
            </p:cNvPr>
            <p:cNvSpPr txBox="1"/>
            <p:nvPr/>
          </p:nvSpPr>
          <p:spPr>
            <a:xfrm>
              <a:off x="15268427" y="3868318"/>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R$ 35</a:t>
              </a:r>
            </a:p>
          </p:txBody>
        </p:sp>
        <p:sp>
          <p:nvSpPr>
            <p:cNvPr id="59" name="Freeform: Shape 9">
              <a:extLst>
                <a:ext uri="{FF2B5EF4-FFF2-40B4-BE49-F238E27FC236}">
                  <a16:creationId xmlns:a16="http://schemas.microsoft.com/office/drawing/2014/main" id="{DA9F250F-BAA4-8CA0-8F92-1E68B17F0DEE}"/>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0" name="TextBox 24">
              <a:extLst>
                <a:ext uri="{FF2B5EF4-FFF2-40B4-BE49-F238E27FC236}">
                  <a16:creationId xmlns:a16="http://schemas.microsoft.com/office/drawing/2014/main" id="{19ED3E57-F767-5E29-6D35-AE29C9AAA789}"/>
                </a:ext>
              </a:extLst>
            </p:cNvPr>
            <p:cNvSpPr txBox="1"/>
            <p:nvPr/>
          </p:nvSpPr>
          <p:spPr>
            <a:xfrm>
              <a:off x="15268427" y="3490631"/>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R$ 40</a:t>
              </a:r>
            </a:p>
          </p:txBody>
        </p:sp>
        <p:sp>
          <p:nvSpPr>
            <p:cNvPr id="61" name="Freeform: Shape 9">
              <a:extLst>
                <a:ext uri="{FF2B5EF4-FFF2-40B4-BE49-F238E27FC236}">
                  <a16:creationId xmlns:a16="http://schemas.microsoft.com/office/drawing/2014/main" id="{6F7AF432-CF29-E431-26ED-E08264C604A4}"/>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2" name="TextBox 24">
              <a:extLst>
                <a:ext uri="{FF2B5EF4-FFF2-40B4-BE49-F238E27FC236}">
                  <a16:creationId xmlns:a16="http://schemas.microsoft.com/office/drawing/2014/main" id="{9AB3667A-FFC4-794E-2417-260C7B5E46AF}"/>
                </a:ext>
              </a:extLst>
            </p:cNvPr>
            <p:cNvSpPr txBox="1"/>
            <p:nvPr/>
          </p:nvSpPr>
          <p:spPr>
            <a:xfrm>
              <a:off x="15268427" y="3141253"/>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R$ 45</a:t>
              </a:r>
            </a:p>
          </p:txBody>
        </p:sp>
        <p:sp>
          <p:nvSpPr>
            <p:cNvPr id="63" name="Rounded Rectangle 37">
              <a:extLst>
                <a:ext uri="{FF2B5EF4-FFF2-40B4-BE49-F238E27FC236}">
                  <a16:creationId xmlns:a16="http://schemas.microsoft.com/office/drawing/2014/main" id="{71E64FE6-5A85-E493-2AD2-EA0EC37F92CB}"/>
                </a:ext>
              </a:extLst>
            </p:cNvPr>
            <p:cNvSpPr/>
            <p:nvPr/>
          </p:nvSpPr>
          <p:spPr>
            <a:xfrm flipH="1">
              <a:off x="14064904" y="4204314"/>
              <a:ext cx="815149" cy="2554638"/>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65" name="Rounded Rectangle 37">
              <a:extLst>
                <a:ext uri="{FF2B5EF4-FFF2-40B4-BE49-F238E27FC236}">
                  <a16:creationId xmlns:a16="http://schemas.microsoft.com/office/drawing/2014/main" id="{01E19539-FFB9-C4F8-E795-E9CDBB3C6274}"/>
                </a:ext>
              </a:extLst>
            </p:cNvPr>
            <p:cNvSpPr/>
            <p:nvPr/>
          </p:nvSpPr>
          <p:spPr>
            <a:xfrm flipH="1">
              <a:off x="12030852" y="6480710"/>
              <a:ext cx="815149" cy="278242"/>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66" name="Oval 65">
              <a:extLst>
                <a:ext uri="{FF2B5EF4-FFF2-40B4-BE49-F238E27FC236}">
                  <a16:creationId xmlns:a16="http://schemas.microsoft.com/office/drawing/2014/main" id="{04EE1899-EB66-00F3-AA8F-6BD4AD9F2B51}"/>
                </a:ext>
              </a:extLst>
            </p:cNvPr>
            <p:cNvSpPr/>
            <p:nvPr/>
          </p:nvSpPr>
          <p:spPr>
            <a:xfrm>
              <a:off x="13918574" y="2990342"/>
              <a:ext cx="1130272" cy="1130272"/>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CaixaDeTexto 66">
              <a:extLst>
                <a:ext uri="{FF2B5EF4-FFF2-40B4-BE49-F238E27FC236}">
                  <a16:creationId xmlns:a16="http://schemas.microsoft.com/office/drawing/2014/main" id="{2E8070BD-689B-C65A-1D3B-96284DFEECE9}"/>
                </a:ext>
              </a:extLst>
            </p:cNvPr>
            <p:cNvSpPr txBox="1"/>
            <p:nvPr/>
          </p:nvSpPr>
          <p:spPr>
            <a:xfrm>
              <a:off x="13859605" y="3291693"/>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R$ 32,00</a:t>
              </a:r>
            </a:p>
          </p:txBody>
        </p:sp>
        <p:sp>
          <p:nvSpPr>
            <p:cNvPr id="69" name="CaixaDeTexto 68">
              <a:extLst>
                <a:ext uri="{FF2B5EF4-FFF2-40B4-BE49-F238E27FC236}">
                  <a16:creationId xmlns:a16="http://schemas.microsoft.com/office/drawing/2014/main" id="{09C2A06D-AB67-5C33-4B4F-3A3BAD28B0FE}"/>
                </a:ext>
              </a:extLst>
            </p:cNvPr>
            <p:cNvSpPr txBox="1"/>
            <p:nvPr/>
          </p:nvSpPr>
          <p:spPr>
            <a:xfrm>
              <a:off x="11711343" y="6019045"/>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R$ 0,35</a:t>
              </a:r>
              <a:endParaRPr lang="en-US" sz="2400" b="1" i="0">
                <a:solidFill>
                  <a:srgbClr val="FF791A"/>
                </a:solidFill>
                <a:latin typeface="Akrobat Black" pitchFamily="2" charset="77"/>
              </a:endParaRPr>
            </a:p>
          </p:txBody>
        </p:sp>
        <p:sp>
          <p:nvSpPr>
            <p:cNvPr id="70" name="CaixaDeTexto 69">
              <a:extLst>
                <a:ext uri="{FF2B5EF4-FFF2-40B4-BE49-F238E27FC236}">
                  <a16:creationId xmlns:a16="http://schemas.microsoft.com/office/drawing/2014/main" id="{97986A37-0308-DE34-7668-B744CA0255EE}"/>
                </a:ext>
              </a:extLst>
            </p:cNvPr>
            <p:cNvSpPr txBox="1"/>
            <p:nvPr/>
          </p:nvSpPr>
          <p:spPr>
            <a:xfrm>
              <a:off x="11425237" y="3866830"/>
              <a:ext cx="1933629"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91,4x</a:t>
              </a:r>
              <a:endParaRPr lang="en-US" b="1" i="0">
                <a:solidFill>
                  <a:srgbClr val="B2E319"/>
                </a:solidFill>
                <a:latin typeface="Akrobat Black" pitchFamily="2" charset="77"/>
              </a:endParaRPr>
            </a:p>
          </p:txBody>
        </p:sp>
        <p:sp>
          <p:nvSpPr>
            <p:cNvPr id="71" name="Forma Livre 70">
              <a:extLst>
                <a:ext uri="{FF2B5EF4-FFF2-40B4-BE49-F238E27FC236}">
                  <a16:creationId xmlns:a16="http://schemas.microsoft.com/office/drawing/2014/main" id="{6C959DD8-993D-DCBB-69EE-C7897FD35972}"/>
                </a:ext>
              </a:extLst>
            </p:cNvPr>
            <p:cNvSpPr/>
            <p:nvPr/>
          </p:nvSpPr>
          <p:spPr>
            <a:xfrm>
              <a:off x="11824193" y="3292442"/>
              <a:ext cx="1976444" cy="2784642"/>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CaixaDeTexto 71">
              <a:extLst>
                <a:ext uri="{FF2B5EF4-FFF2-40B4-BE49-F238E27FC236}">
                  <a16:creationId xmlns:a16="http://schemas.microsoft.com/office/drawing/2014/main" id="{E0463756-3E78-A655-1EA4-03E451B254F5}"/>
                </a:ext>
              </a:extLst>
            </p:cNvPr>
            <p:cNvSpPr txBox="1"/>
            <p:nvPr/>
          </p:nvSpPr>
          <p:spPr>
            <a:xfrm>
              <a:off x="11466254" y="2189308"/>
              <a:ext cx="2386578" cy="923330"/>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1800" b="1" i="0">
                  <a:solidFill>
                    <a:srgbClr val="054D65"/>
                  </a:solidFill>
                  <a:latin typeface="Akrobat Black" pitchFamily="2" charset="77"/>
                </a:rPr>
                <a:t>Incidência do AD VALOREM </a:t>
              </a:r>
              <a:r>
                <a:rPr lang="pt-BR" sz="1800" b="1" i="0">
                  <a:solidFill>
                    <a:srgbClr val="054D65"/>
                  </a:solidFill>
                  <a:highlight>
                    <a:srgbClr val="B2E319"/>
                  </a:highlight>
                  <a:latin typeface="Akrobat Black" pitchFamily="2" charset="77"/>
                </a:rPr>
                <a:t>Progressivo</a:t>
              </a:r>
              <a:r>
                <a:rPr lang="pt-BR" sz="1800" b="1" i="0">
                  <a:solidFill>
                    <a:srgbClr val="054D65"/>
                  </a:solidFill>
                  <a:latin typeface="Akrobat Black" pitchFamily="2" charset="77"/>
                </a:rPr>
                <a:t> sobre o Preço da Bebida</a:t>
              </a:r>
            </a:p>
          </p:txBody>
        </p:sp>
      </p:grpSp>
      <p:sp>
        <p:nvSpPr>
          <p:cNvPr id="7" name="CaixaDeTexto 6">
            <a:extLst>
              <a:ext uri="{FF2B5EF4-FFF2-40B4-BE49-F238E27FC236}">
                <a16:creationId xmlns:a16="http://schemas.microsoft.com/office/drawing/2014/main" id="{95227B37-E7E2-0734-101E-F186CE66AA57}"/>
              </a:ext>
            </a:extLst>
          </p:cNvPr>
          <p:cNvSpPr txBox="1"/>
          <p:nvPr/>
        </p:nvSpPr>
        <p:spPr>
          <a:xfrm>
            <a:off x="525991" y="1938996"/>
            <a:ext cx="10022266" cy="646331"/>
          </a:xfrm>
          <a:prstGeom prst="rect">
            <a:avLst/>
          </a:prstGeom>
          <a:noFill/>
        </p:spPr>
        <p:txBody>
          <a:bodyPr wrap="square">
            <a:spAutoFit/>
          </a:bodyPr>
          <a:lstStyle/>
          <a:p>
            <a:r>
              <a:rPr lang="pt-BR" sz="3600" b="1" dirty="0">
                <a:solidFill>
                  <a:schemeClr val="bg1"/>
                </a:solidFill>
                <a:highlight>
                  <a:srgbClr val="027FA6"/>
                </a:highlight>
                <a:latin typeface="Akrobat SemiBold" pitchFamily="2" charset="77"/>
              </a:rPr>
              <a:t>Modelo aprovado com inclusão do Paragrafo 4º </a:t>
            </a:r>
          </a:p>
        </p:txBody>
      </p:sp>
    </p:spTree>
    <p:extLst>
      <p:ext uri="{BB962C8B-B14F-4D97-AF65-F5344CB8AC3E}">
        <p14:creationId xmlns:p14="http://schemas.microsoft.com/office/powerpoint/2010/main" val="151237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679D7-B508-3001-EFD0-BE8A50C70189}"/>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2BBB2DF8-254A-EDEA-BB86-19E818743127}"/>
              </a:ext>
            </a:extLst>
          </p:cNvPr>
          <p:cNvSpPr>
            <a:spLocks noGrp="1"/>
          </p:cNvSpPr>
          <p:nvPr>
            <p:ph type="body" sz="quarter" idx="10"/>
          </p:nvPr>
        </p:nvSpPr>
        <p:spPr>
          <a:xfrm>
            <a:off x="477007" y="421074"/>
            <a:ext cx="13283598" cy="928495"/>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8E2DD87D-E255-EACE-CAE9-0AC2F740AB67}"/>
              </a:ext>
            </a:extLst>
          </p:cNvPr>
          <p:cNvSpPr>
            <a:spLocks noGrp="1"/>
          </p:cNvSpPr>
          <p:nvPr>
            <p:ph type="body" sz="quarter" idx="11"/>
          </p:nvPr>
        </p:nvSpPr>
        <p:spPr>
          <a:xfrm>
            <a:off x="477004" y="1050993"/>
            <a:ext cx="18623795" cy="687417"/>
          </a:xfrm>
        </p:spPr>
        <p:txBody>
          <a:bodyPr anchor="ctr">
            <a:noAutofit/>
          </a:bodyPr>
          <a:lstStyle/>
          <a:p>
            <a:r>
              <a:rPr lang="pt-BR" sz="3600" b="1" i="1">
                <a:solidFill>
                  <a:srgbClr val="054D65"/>
                </a:solidFill>
                <a:latin typeface="Akrobat SemiBold" pitchFamily="2" charset="77"/>
              </a:rPr>
              <a:t>AD REM  </a:t>
            </a:r>
            <a:r>
              <a:rPr lang="pt-BR" sz="3600" b="1">
                <a:solidFill>
                  <a:srgbClr val="054D65"/>
                </a:solidFill>
                <a:latin typeface="Akrobat SemiBold" pitchFamily="2" charset="77"/>
              </a:rPr>
              <a:t>Volume de Álcool </a:t>
            </a:r>
            <a:r>
              <a:rPr lang="pt-BR" sz="3600" b="1">
                <a:solidFill>
                  <a:srgbClr val="027FA6"/>
                </a:solidFill>
                <a:latin typeface="Akrobat SemiBold" pitchFamily="2" charset="77"/>
              </a:rPr>
              <a:t>+ </a:t>
            </a:r>
            <a:r>
              <a:rPr lang="pt-BR" sz="3600" b="1" i="1">
                <a:solidFill>
                  <a:srgbClr val="027FA6"/>
                </a:solidFill>
                <a:latin typeface="Akrobat SemiBold" pitchFamily="2" charset="77"/>
              </a:rPr>
              <a:t>AD VALOREM Categoria</a:t>
            </a:r>
            <a:r>
              <a:rPr lang="pt-BR" sz="3600" b="1">
                <a:solidFill>
                  <a:srgbClr val="027FA6"/>
                </a:solidFill>
                <a:latin typeface="Akrobat SemiBold" pitchFamily="2" charset="77"/>
              </a:rPr>
              <a:t> + </a:t>
            </a:r>
            <a:r>
              <a:rPr lang="pt-BR" sz="3600" b="1" i="1">
                <a:solidFill>
                  <a:srgbClr val="027FA6"/>
                </a:solidFill>
                <a:latin typeface="Akrobat SemiBold" pitchFamily="2" charset="77"/>
              </a:rPr>
              <a:t>AD VALOREM Teor Alcoólico</a:t>
            </a:r>
            <a:endParaRPr lang="pt-BR" sz="3600" b="1">
              <a:solidFill>
                <a:srgbClr val="027FA6"/>
              </a:solidFill>
              <a:latin typeface="Akrobat SemiBold" pitchFamily="2" charset="77"/>
            </a:endParaRPr>
          </a:p>
        </p:txBody>
      </p:sp>
      <p:cxnSp>
        <p:nvCxnSpPr>
          <p:cNvPr id="6" name="Straight Connector 50">
            <a:extLst>
              <a:ext uri="{FF2B5EF4-FFF2-40B4-BE49-F238E27FC236}">
                <a16:creationId xmlns:a16="http://schemas.microsoft.com/office/drawing/2014/main" id="{78175AFC-84B4-C630-CE39-A00558127248}"/>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74" name="TextBox 20">
            <a:extLst>
              <a:ext uri="{FF2B5EF4-FFF2-40B4-BE49-F238E27FC236}">
                <a16:creationId xmlns:a16="http://schemas.microsoft.com/office/drawing/2014/main" id="{497FC750-87F8-A6E7-0DE7-75ED3886F453}"/>
              </a:ext>
            </a:extLst>
          </p:cNvPr>
          <p:cNvSpPr txBox="1"/>
          <p:nvPr/>
        </p:nvSpPr>
        <p:spPr>
          <a:xfrm>
            <a:off x="4768519" y="4907673"/>
            <a:ext cx="627095" cy="1200329"/>
          </a:xfrm>
          <a:prstGeom prst="rect">
            <a:avLst/>
          </a:prstGeom>
          <a:noFill/>
        </p:spPr>
        <p:txBody>
          <a:bodyPr wrap="none" rtlCol="0">
            <a:spAutoFit/>
          </a:bodyPr>
          <a:lstStyle/>
          <a:p>
            <a:r>
              <a:rPr lang="pt-BR" sz="7200" b="1">
                <a:solidFill>
                  <a:srgbClr val="027FA6"/>
                </a:solidFill>
                <a:latin typeface="Akrobat Black" pitchFamily="2" charset="77"/>
              </a:rPr>
              <a:t>+</a:t>
            </a:r>
          </a:p>
        </p:txBody>
      </p:sp>
      <p:sp>
        <p:nvSpPr>
          <p:cNvPr id="92" name="Retângulo 91">
            <a:extLst>
              <a:ext uri="{FF2B5EF4-FFF2-40B4-BE49-F238E27FC236}">
                <a16:creationId xmlns:a16="http://schemas.microsoft.com/office/drawing/2014/main" id="{1CB0330A-CE9A-C782-578A-67878BCF82BB}"/>
              </a:ext>
            </a:extLst>
          </p:cNvPr>
          <p:cNvSpPr/>
          <p:nvPr/>
        </p:nvSpPr>
        <p:spPr>
          <a:xfrm>
            <a:off x="3120489" y="8472704"/>
            <a:ext cx="16678812" cy="2325987"/>
          </a:xfrm>
          <a:prstGeom prst="rect">
            <a:avLst/>
          </a:prstGeom>
          <a:solidFill>
            <a:srgbClr val="B2E31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93" name="Retângulo 92">
            <a:extLst>
              <a:ext uri="{FF2B5EF4-FFF2-40B4-BE49-F238E27FC236}">
                <a16:creationId xmlns:a16="http://schemas.microsoft.com/office/drawing/2014/main" id="{DD9FF7D3-9D41-AC89-4426-31789A04C96B}"/>
              </a:ext>
            </a:extLst>
          </p:cNvPr>
          <p:cNvSpPr/>
          <p:nvPr/>
        </p:nvSpPr>
        <p:spPr>
          <a:xfrm>
            <a:off x="-57427" y="8472704"/>
            <a:ext cx="20493203" cy="2546049"/>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95" name="TextBox 79">
            <a:extLst>
              <a:ext uri="{FF2B5EF4-FFF2-40B4-BE49-F238E27FC236}">
                <a16:creationId xmlns:a16="http://schemas.microsoft.com/office/drawing/2014/main" id="{494544A0-438F-9CEE-8DD6-BBFCF6958EC0}"/>
              </a:ext>
            </a:extLst>
          </p:cNvPr>
          <p:cNvSpPr txBox="1"/>
          <p:nvPr/>
        </p:nvSpPr>
        <p:spPr>
          <a:xfrm>
            <a:off x="40680" y="9312018"/>
            <a:ext cx="2904151" cy="646331"/>
          </a:xfrm>
          <a:prstGeom prst="rect">
            <a:avLst/>
          </a:prstGeom>
          <a:noFill/>
        </p:spPr>
        <p:txBody>
          <a:bodyPr wrap="square">
            <a:spAutoFit/>
          </a:bodyPr>
          <a:lstStyle/>
          <a:p>
            <a:pPr algn="ctr"/>
            <a:r>
              <a:rPr lang="pt-BR" sz="3600" b="1">
                <a:solidFill>
                  <a:srgbClr val="054D65"/>
                </a:solidFill>
                <a:latin typeface="Akrobat Black" pitchFamily="2" charset="77"/>
              </a:rPr>
              <a:t>Conclusão</a:t>
            </a:r>
          </a:p>
        </p:txBody>
      </p:sp>
      <p:sp>
        <p:nvSpPr>
          <p:cNvPr id="96" name="Retângulo 95">
            <a:extLst>
              <a:ext uri="{FF2B5EF4-FFF2-40B4-BE49-F238E27FC236}">
                <a16:creationId xmlns:a16="http://schemas.microsoft.com/office/drawing/2014/main" id="{5F142B56-A05A-3A27-B279-5E28656C678B}"/>
              </a:ext>
            </a:extLst>
          </p:cNvPr>
          <p:cNvSpPr/>
          <p:nvPr/>
        </p:nvSpPr>
        <p:spPr>
          <a:xfrm>
            <a:off x="2844648" y="8489190"/>
            <a:ext cx="18080226" cy="2560230"/>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4" name="TextBox 3">
            <a:extLst>
              <a:ext uri="{FF2B5EF4-FFF2-40B4-BE49-F238E27FC236}">
                <a16:creationId xmlns:a16="http://schemas.microsoft.com/office/drawing/2014/main" id="{38FD5733-4396-82DA-99FF-57D4681B9112}"/>
              </a:ext>
            </a:extLst>
          </p:cNvPr>
          <p:cNvSpPr txBox="1"/>
          <p:nvPr/>
        </p:nvSpPr>
        <p:spPr>
          <a:xfrm>
            <a:off x="3090472" y="8723624"/>
            <a:ext cx="16032250" cy="2246769"/>
          </a:xfrm>
          <a:prstGeom prst="rect">
            <a:avLst/>
          </a:prstGeom>
          <a:noFill/>
        </p:spPr>
        <p:txBody>
          <a:bodyPr wrap="square" lIns="91440" tIns="45720" rIns="91440" bIns="45720" anchor="t">
            <a:spAutoFit/>
          </a:bodyPr>
          <a:lstStyle/>
          <a:p>
            <a:r>
              <a:rPr lang="pt-BR" sz="2800">
                <a:solidFill>
                  <a:srgbClr val="054D65"/>
                </a:solidFill>
                <a:latin typeface="Akrobat" pitchFamily="2" charset="77"/>
              </a:rPr>
              <a:t>A </a:t>
            </a:r>
            <a:r>
              <a:rPr lang="pt-BR" sz="2800" b="1">
                <a:solidFill>
                  <a:srgbClr val="054D65"/>
                </a:solidFill>
                <a:latin typeface="Akrobat Bold" pitchFamily="2" charset="77"/>
              </a:rPr>
              <a:t>Proposta</a:t>
            </a:r>
            <a:r>
              <a:rPr lang="pt-BR" sz="2800">
                <a:solidFill>
                  <a:srgbClr val="054D65"/>
                </a:solidFill>
                <a:latin typeface="Akrobat" pitchFamily="2" charset="77"/>
              </a:rPr>
              <a:t> aprovada pela </a:t>
            </a:r>
            <a:r>
              <a:rPr lang="pt-BR" sz="2800" b="1">
                <a:solidFill>
                  <a:srgbClr val="054D65"/>
                </a:solidFill>
                <a:latin typeface="Akrobat Bold" pitchFamily="2" charset="77"/>
              </a:rPr>
              <a:t>Câmara dos Deputados </a:t>
            </a:r>
            <a:r>
              <a:rPr lang="pt-BR" sz="2800">
                <a:solidFill>
                  <a:srgbClr val="054D65"/>
                </a:solidFill>
                <a:latin typeface="Akrobat" pitchFamily="2" charset="77"/>
              </a:rPr>
              <a:t>combinando o </a:t>
            </a:r>
            <a:r>
              <a:rPr lang="pt-BR" sz="2800" b="1" i="1">
                <a:solidFill>
                  <a:srgbClr val="054D65"/>
                </a:solidFill>
                <a:latin typeface="Akrobat Bold" pitchFamily="2" charset="77"/>
              </a:rPr>
              <a:t>AD REM</a:t>
            </a:r>
            <a:r>
              <a:rPr lang="pt-BR" sz="2800" b="1">
                <a:solidFill>
                  <a:srgbClr val="054D65"/>
                </a:solidFill>
                <a:latin typeface="Akrobat Bold" pitchFamily="2" charset="77"/>
              </a:rPr>
              <a:t> por volume </a:t>
            </a:r>
            <a:r>
              <a:rPr lang="pt-BR" sz="2800">
                <a:solidFill>
                  <a:srgbClr val="054D65"/>
                </a:solidFill>
                <a:latin typeface="Akrobat" pitchFamily="2" charset="77"/>
              </a:rPr>
              <a:t>de álcool com </a:t>
            </a:r>
            <a:r>
              <a:rPr lang="pt-BR" sz="2800" b="1" i="1">
                <a:solidFill>
                  <a:srgbClr val="054D65"/>
                </a:solidFill>
                <a:latin typeface="Akrobat Bold" pitchFamily="2" charset="77"/>
              </a:rPr>
              <a:t>AD VALOREM </a:t>
            </a:r>
            <a:r>
              <a:rPr lang="pt-BR" sz="2800" i="1">
                <a:solidFill>
                  <a:srgbClr val="054D65"/>
                </a:solidFill>
                <a:latin typeface="Akrobat Bold" pitchFamily="2" charset="77"/>
              </a:rPr>
              <a:t>por categoria de produtos e </a:t>
            </a:r>
            <a:r>
              <a:rPr lang="pt-BR" sz="2800" b="1" i="1">
                <a:solidFill>
                  <a:srgbClr val="054D65"/>
                </a:solidFill>
                <a:latin typeface="Akrobat Bold" pitchFamily="2" charset="77"/>
              </a:rPr>
              <a:t>progressivo </a:t>
            </a:r>
            <a:r>
              <a:rPr lang="pt-BR" sz="2800" i="1">
                <a:solidFill>
                  <a:srgbClr val="054D65"/>
                </a:solidFill>
                <a:latin typeface="Akrobat Bold" pitchFamily="2" charset="77"/>
              </a:rPr>
              <a:t>por teor alcoólico.  Esta </a:t>
            </a:r>
            <a:r>
              <a:rPr lang="pt-BR" sz="2800">
                <a:solidFill>
                  <a:srgbClr val="054D65"/>
                </a:solidFill>
                <a:latin typeface="Akrobat" pitchFamily="2" charset="77"/>
              </a:rPr>
              <a:t>adição do </a:t>
            </a:r>
            <a:r>
              <a:rPr lang="pt-BR" sz="2800" b="1">
                <a:solidFill>
                  <a:srgbClr val="054D65"/>
                </a:solidFill>
                <a:latin typeface="Akrobat Bold" pitchFamily="2" charset="77"/>
              </a:rPr>
              <a:t>§ 4º</a:t>
            </a:r>
            <a:r>
              <a:rPr lang="pt-BR" sz="2800" b="1" i="1">
                <a:solidFill>
                  <a:srgbClr val="054D65"/>
                </a:solidFill>
                <a:latin typeface="Akrobat Bold" pitchFamily="2" charset="77"/>
              </a:rPr>
              <a:t>, </a:t>
            </a:r>
            <a:r>
              <a:rPr lang="pt-BR" sz="2800">
                <a:solidFill>
                  <a:srgbClr val="054D65"/>
                </a:solidFill>
                <a:latin typeface="Akrobat Bold" pitchFamily="2" charset="77"/>
              </a:rPr>
              <a:t>potencializa a</a:t>
            </a:r>
            <a:r>
              <a:rPr lang="pt-BR" sz="2800" b="1">
                <a:solidFill>
                  <a:srgbClr val="054D65"/>
                </a:solidFill>
                <a:latin typeface="Akrobat Bold" pitchFamily="2" charset="77"/>
              </a:rPr>
              <a:t> diferenciação –  </a:t>
            </a:r>
            <a:r>
              <a:rPr lang="pt-BR" sz="2800" b="1">
                <a:solidFill>
                  <a:srgbClr val="054D65"/>
                </a:solidFill>
                <a:highlight>
                  <a:srgbClr val="F8F8F8"/>
                </a:highlight>
                <a:latin typeface="Akrobat Bold" pitchFamily="2" charset="77"/>
              </a:rPr>
              <a:t>63 VEZES </a:t>
            </a:r>
            <a:r>
              <a:rPr lang="pt-BR" sz="2800" b="1">
                <a:solidFill>
                  <a:srgbClr val="054D65"/>
                </a:solidFill>
                <a:latin typeface="Akrobat Bold" pitchFamily="2" charset="77"/>
              </a:rPr>
              <a:t>– entre categorias </a:t>
            </a:r>
            <a:r>
              <a:rPr lang="pt-BR" sz="2800">
                <a:solidFill>
                  <a:srgbClr val="054D65"/>
                </a:solidFill>
                <a:latin typeface="Akrobat Bold" pitchFamily="2" charset="77"/>
              </a:rPr>
              <a:t>de bebidas</a:t>
            </a:r>
            <a:r>
              <a:rPr lang="pt-BR" sz="2800" b="1">
                <a:solidFill>
                  <a:srgbClr val="054D65"/>
                </a:solidFill>
                <a:latin typeface="Akrobat Bold" pitchFamily="2" charset="77"/>
              </a:rPr>
              <a:t>, direciona </a:t>
            </a:r>
            <a:r>
              <a:rPr lang="pt-BR" sz="2800">
                <a:solidFill>
                  <a:srgbClr val="054D65"/>
                </a:solidFill>
                <a:latin typeface="Akrobat Bold" pitchFamily="2" charset="77"/>
              </a:rPr>
              <a:t>claramente o consumo para um </a:t>
            </a:r>
            <a:r>
              <a:rPr lang="pt-BR" sz="2800" b="1">
                <a:solidFill>
                  <a:srgbClr val="054D65"/>
                </a:solidFill>
                <a:latin typeface="Akrobat Bold" pitchFamily="2" charset="77"/>
              </a:rPr>
              <a:t>tipo especifico. </a:t>
            </a:r>
            <a:r>
              <a:rPr lang="pt-BR" sz="2800">
                <a:solidFill>
                  <a:srgbClr val="054D65"/>
                </a:solidFill>
                <a:latin typeface="Akrobat Bold" pitchFamily="2" charset="77"/>
              </a:rPr>
              <a:t>Alimenta o </a:t>
            </a:r>
            <a:r>
              <a:rPr lang="pt-BR" sz="2800" b="1">
                <a:solidFill>
                  <a:srgbClr val="054D65"/>
                </a:solidFill>
                <a:latin typeface="Akrobat Bold" pitchFamily="2" charset="77"/>
              </a:rPr>
              <a:t>aumento da ilegalidade, desemprego </a:t>
            </a:r>
            <a:r>
              <a:rPr lang="pt-BR" sz="2800">
                <a:solidFill>
                  <a:srgbClr val="054D65"/>
                </a:solidFill>
                <a:latin typeface="Akrobat Bold" pitchFamily="2" charset="77"/>
              </a:rPr>
              <a:t>e</a:t>
            </a:r>
            <a:r>
              <a:rPr lang="pt-BR" sz="2800" b="1">
                <a:solidFill>
                  <a:srgbClr val="054D65"/>
                </a:solidFill>
                <a:latin typeface="Akrobat Bold" pitchFamily="2" charset="77"/>
              </a:rPr>
              <a:t> diminui a arrecadação </a:t>
            </a:r>
            <a:r>
              <a:rPr lang="pt-BR" sz="2800">
                <a:solidFill>
                  <a:srgbClr val="054D65"/>
                </a:solidFill>
                <a:latin typeface="Akrobat Bold" pitchFamily="2" charset="77"/>
              </a:rPr>
              <a:t>nas categorias não contempladas com baixa tributação</a:t>
            </a:r>
            <a:r>
              <a:rPr lang="pt-BR" sz="2800" b="1">
                <a:solidFill>
                  <a:srgbClr val="054D65"/>
                </a:solidFill>
                <a:latin typeface="Akrobat Bold" pitchFamily="2" charset="77"/>
              </a:rPr>
              <a:t>.</a:t>
            </a:r>
            <a:endParaRPr lang="pt-BR" sz="2800">
              <a:solidFill>
                <a:srgbClr val="054D65"/>
              </a:solidFill>
              <a:latin typeface="Akrobat" pitchFamily="2" charset="77"/>
            </a:endParaRPr>
          </a:p>
        </p:txBody>
      </p:sp>
      <p:grpSp>
        <p:nvGrpSpPr>
          <p:cNvPr id="4" name="Agrupar 3">
            <a:extLst>
              <a:ext uri="{FF2B5EF4-FFF2-40B4-BE49-F238E27FC236}">
                <a16:creationId xmlns:a16="http://schemas.microsoft.com/office/drawing/2014/main" id="{561F12EE-5570-7AD3-8E43-5E6D14AED0D1}"/>
              </a:ext>
            </a:extLst>
          </p:cNvPr>
          <p:cNvGrpSpPr/>
          <p:nvPr/>
        </p:nvGrpSpPr>
        <p:grpSpPr>
          <a:xfrm>
            <a:off x="706317" y="2815762"/>
            <a:ext cx="4054336" cy="4933908"/>
            <a:chOff x="11711343" y="2189308"/>
            <a:chExt cx="4054336" cy="4933908"/>
          </a:xfrm>
        </p:grpSpPr>
        <p:sp>
          <p:nvSpPr>
            <p:cNvPr id="5" name="TextBox 6">
              <a:extLst>
                <a:ext uri="{FF2B5EF4-FFF2-40B4-BE49-F238E27FC236}">
                  <a16:creationId xmlns:a16="http://schemas.microsoft.com/office/drawing/2014/main" id="{37A3DB63-E43A-983C-0FCF-A287CDD3F89A}"/>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9" name="TextBox 8">
              <a:extLst>
                <a:ext uri="{FF2B5EF4-FFF2-40B4-BE49-F238E27FC236}">
                  <a16:creationId xmlns:a16="http://schemas.microsoft.com/office/drawing/2014/main" id="{66FCD487-96DA-5BBF-BFB8-6825DF759F41}"/>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10" name="Freeform: Shape 9">
              <a:extLst>
                <a:ext uri="{FF2B5EF4-FFF2-40B4-BE49-F238E27FC236}">
                  <a16:creationId xmlns:a16="http://schemas.microsoft.com/office/drawing/2014/main" id="{ABD26183-0CE7-C7D7-56A8-263E77B76072}"/>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 name="Freeform: Shape 10">
              <a:extLst>
                <a:ext uri="{FF2B5EF4-FFF2-40B4-BE49-F238E27FC236}">
                  <a16:creationId xmlns:a16="http://schemas.microsoft.com/office/drawing/2014/main" id="{E950F8C9-4038-1E89-BC1D-223E5D5B1081}"/>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 name="Freeform: Shape 11">
              <a:extLst>
                <a:ext uri="{FF2B5EF4-FFF2-40B4-BE49-F238E27FC236}">
                  <a16:creationId xmlns:a16="http://schemas.microsoft.com/office/drawing/2014/main" id="{2A7E46D9-34BE-EA1C-69FB-AD715DE6D31A}"/>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 name="Freeform: Shape 12">
              <a:extLst>
                <a:ext uri="{FF2B5EF4-FFF2-40B4-BE49-F238E27FC236}">
                  <a16:creationId xmlns:a16="http://schemas.microsoft.com/office/drawing/2014/main" id="{FB623B89-4196-9E2E-5A78-B96E4720299E}"/>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4" name="Freeform: Shape 9">
              <a:extLst>
                <a:ext uri="{FF2B5EF4-FFF2-40B4-BE49-F238E27FC236}">
                  <a16:creationId xmlns:a16="http://schemas.microsoft.com/office/drawing/2014/main" id="{8C909ABA-9443-857E-C88A-36C05394C99A}"/>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5" name="TextBox 24">
              <a:extLst>
                <a:ext uri="{FF2B5EF4-FFF2-40B4-BE49-F238E27FC236}">
                  <a16:creationId xmlns:a16="http://schemas.microsoft.com/office/drawing/2014/main" id="{8316F3F5-C9B2-562D-08A6-133176DB26D8}"/>
                </a:ext>
              </a:extLst>
            </p:cNvPr>
            <p:cNvSpPr txBox="1"/>
            <p:nvPr/>
          </p:nvSpPr>
          <p:spPr>
            <a:xfrm>
              <a:off x="15268427" y="53428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16" name="TextBox 25">
              <a:extLst>
                <a:ext uri="{FF2B5EF4-FFF2-40B4-BE49-F238E27FC236}">
                  <a16:creationId xmlns:a16="http://schemas.microsoft.com/office/drawing/2014/main" id="{5C1A2218-EC8B-D6B8-26F6-4DF832B710BE}"/>
                </a:ext>
              </a:extLst>
            </p:cNvPr>
            <p:cNvSpPr txBox="1"/>
            <p:nvPr/>
          </p:nvSpPr>
          <p:spPr>
            <a:xfrm>
              <a:off x="15268427" y="56739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17" name="TextBox 26">
              <a:extLst>
                <a:ext uri="{FF2B5EF4-FFF2-40B4-BE49-F238E27FC236}">
                  <a16:creationId xmlns:a16="http://schemas.microsoft.com/office/drawing/2014/main" id="{77E1F261-E46C-10EE-70C5-0650C0CFEAE3}"/>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18" name="TextBox 27">
              <a:extLst>
                <a:ext uri="{FF2B5EF4-FFF2-40B4-BE49-F238E27FC236}">
                  <a16:creationId xmlns:a16="http://schemas.microsoft.com/office/drawing/2014/main" id="{53048730-FBD3-987B-2531-CEA9659A4264}"/>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19" name="TextBox 24">
              <a:extLst>
                <a:ext uri="{FF2B5EF4-FFF2-40B4-BE49-F238E27FC236}">
                  <a16:creationId xmlns:a16="http://schemas.microsoft.com/office/drawing/2014/main" id="{99725B90-6008-C2AB-F4B4-2530BF378329}"/>
                </a:ext>
              </a:extLst>
            </p:cNvPr>
            <p:cNvSpPr txBox="1"/>
            <p:nvPr/>
          </p:nvSpPr>
          <p:spPr>
            <a:xfrm>
              <a:off x="15268427" y="50044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20" name="Freeform: Shape 9">
              <a:extLst>
                <a:ext uri="{FF2B5EF4-FFF2-40B4-BE49-F238E27FC236}">
                  <a16:creationId xmlns:a16="http://schemas.microsoft.com/office/drawing/2014/main" id="{A98D98D7-E6A9-D804-C8DE-1CE52C9EEA29}"/>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1" name="TextBox 24">
              <a:extLst>
                <a:ext uri="{FF2B5EF4-FFF2-40B4-BE49-F238E27FC236}">
                  <a16:creationId xmlns:a16="http://schemas.microsoft.com/office/drawing/2014/main" id="{E9F6EC0B-1D75-8766-A40F-16392D0A63D5}"/>
                </a:ext>
              </a:extLst>
            </p:cNvPr>
            <p:cNvSpPr txBox="1"/>
            <p:nvPr/>
          </p:nvSpPr>
          <p:spPr>
            <a:xfrm>
              <a:off x="15268427" y="4643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22" name="Freeform: Shape 9">
              <a:extLst>
                <a:ext uri="{FF2B5EF4-FFF2-40B4-BE49-F238E27FC236}">
                  <a16:creationId xmlns:a16="http://schemas.microsoft.com/office/drawing/2014/main" id="{0F66F272-09D3-AFB6-7036-7627E5F0A475}"/>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3" name="TextBox 24">
              <a:extLst>
                <a:ext uri="{FF2B5EF4-FFF2-40B4-BE49-F238E27FC236}">
                  <a16:creationId xmlns:a16="http://schemas.microsoft.com/office/drawing/2014/main" id="{B62F0491-EE25-2EEB-4A12-478D9CC787F3}"/>
                </a:ext>
              </a:extLst>
            </p:cNvPr>
            <p:cNvSpPr txBox="1"/>
            <p:nvPr/>
          </p:nvSpPr>
          <p:spPr>
            <a:xfrm>
              <a:off x="15268427" y="42658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24" name="Freeform: Shape 9">
              <a:extLst>
                <a:ext uri="{FF2B5EF4-FFF2-40B4-BE49-F238E27FC236}">
                  <a16:creationId xmlns:a16="http://schemas.microsoft.com/office/drawing/2014/main" id="{16821173-5AF5-C43A-F1CB-023230C27563}"/>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5" name="TextBox 24">
              <a:extLst>
                <a:ext uri="{FF2B5EF4-FFF2-40B4-BE49-F238E27FC236}">
                  <a16:creationId xmlns:a16="http://schemas.microsoft.com/office/drawing/2014/main" id="{6E89A2C9-CB65-0A21-35C7-D6D7FCA958FF}"/>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26" name="Freeform: Shape 9">
              <a:extLst>
                <a:ext uri="{FF2B5EF4-FFF2-40B4-BE49-F238E27FC236}">
                  <a16:creationId xmlns:a16="http://schemas.microsoft.com/office/drawing/2014/main" id="{B4EE8AB8-6B2E-4CCC-F5CD-E7C55336104B}"/>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7" name="TextBox 24">
              <a:extLst>
                <a:ext uri="{FF2B5EF4-FFF2-40B4-BE49-F238E27FC236}">
                  <a16:creationId xmlns:a16="http://schemas.microsoft.com/office/drawing/2014/main" id="{F86C5122-CB67-0904-0B77-AE7AFD366CB6}"/>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28" name="Freeform: Shape 9">
              <a:extLst>
                <a:ext uri="{FF2B5EF4-FFF2-40B4-BE49-F238E27FC236}">
                  <a16:creationId xmlns:a16="http://schemas.microsoft.com/office/drawing/2014/main" id="{9CD6D223-9D82-8CDA-AB00-BB52C3FB3FE8}"/>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9" name="TextBox 24">
              <a:extLst>
                <a:ext uri="{FF2B5EF4-FFF2-40B4-BE49-F238E27FC236}">
                  <a16:creationId xmlns:a16="http://schemas.microsoft.com/office/drawing/2014/main" id="{F8400ED9-2116-3C50-F7B1-8C7C46908F45}"/>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31" name="Rounded Rectangle 37">
              <a:extLst>
                <a:ext uri="{FF2B5EF4-FFF2-40B4-BE49-F238E27FC236}">
                  <a16:creationId xmlns:a16="http://schemas.microsoft.com/office/drawing/2014/main" id="{CA03BA1A-CC33-4571-8711-DC372D6F0485}"/>
                </a:ext>
              </a:extLst>
            </p:cNvPr>
            <p:cNvSpPr/>
            <p:nvPr/>
          </p:nvSpPr>
          <p:spPr>
            <a:xfrm flipH="1">
              <a:off x="14064903" y="6217476"/>
              <a:ext cx="815149" cy="541476"/>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34" name="Rounded Rectangle 37">
              <a:extLst>
                <a:ext uri="{FF2B5EF4-FFF2-40B4-BE49-F238E27FC236}">
                  <a16:creationId xmlns:a16="http://schemas.microsoft.com/office/drawing/2014/main" id="{7A05255A-0BF8-1EF1-CDE8-A38CD16A69B6}"/>
                </a:ext>
              </a:extLst>
            </p:cNvPr>
            <p:cNvSpPr/>
            <p:nvPr/>
          </p:nvSpPr>
          <p:spPr>
            <a:xfrm flipH="1">
              <a:off x="12030851" y="6487156"/>
              <a:ext cx="815149" cy="27179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35" name="Oval 34">
              <a:extLst>
                <a:ext uri="{FF2B5EF4-FFF2-40B4-BE49-F238E27FC236}">
                  <a16:creationId xmlns:a16="http://schemas.microsoft.com/office/drawing/2014/main" id="{7C45AF5C-81CF-9F0C-832B-4E809E82A683}"/>
                </a:ext>
              </a:extLst>
            </p:cNvPr>
            <p:cNvSpPr/>
            <p:nvPr/>
          </p:nvSpPr>
          <p:spPr>
            <a:xfrm>
              <a:off x="14017772" y="5174739"/>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6FA177D4-E846-1044-1E56-EFD6357116E9}"/>
                </a:ext>
              </a:extLst>
            </p:cNvPr>
            <p:cNvSpPr txBox="1"/>
            <p:nvPr/>
          </p:nvSpPr>
          <p:spPr>
            <a:xfrm>
              <a:off x="13859605" y="5382707"/>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8</a:t>
              </a:r>
            </a:p>
          </p:txBody>
        </p:sp>
        <p:sp>
          <p:nvSpPr>
            <p:cNvPr id="38" name="CaixaDeTexto 37">
              <a:extLst>
                <a:ext uri="{FF2B5EF4-FFF2-40B4-BE49-F238E27FC236}">
                  <a16:creationId xmlns:a16="http://schemas.microsoft.com/office/drawing/2014/main" id="{F7E2E106-0B4E-9770-ECE7-2619796911C2}"/>
                </a:ext>
              </a:extLst>
            </p:cNvPr>
            <p:cNvSpPr txBox="1"/>
            <p:nvPr/>
          </p:nvSpPr>
          <p:spPr>
            <a:xfrm>
              <a:off x="11711343" y="6094660"/>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1</a:t>
              </a:r>
              <a:endParaRPr lang="en-US" sz="2400" b="1" i="0">
                <a:solidFill>
                  <a:srgbClr val="FF791A"/>
                </a:solidFill>
                <a:latin typeface="Akrobat Black" pitchFamily="2" charset="77"/>
              </a:endParaRPr>
            </a:p>
          </p:txBody>
        </p:sp>
        <p:sp>
          <p:nvSpPr>
            <p:cNvPr id="39" name="CaixaDeTexto 38">
              <a:extLst>
                <a:ext uri="{FF2B5EF4-FFF2-40B4-BE49-F238E27FC236}">
                  <a16:creationId xmlns:a16="http://schemas.microsoft.com/office/drawing/2014/main" id="{153A9815-DF85-494C-6722-810E33CECDEB}"/>
                </a:ext>
              </a:extLst>
            </p:cNvPr>
            <p:cNvSpPr txBox="1"/>
            <p:nvPr/>
          </p:nvSpPr>
          <p:spPr>
            <a:xfrm>
              <a:off x="11905952" y="4725048"/>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8x</a:t>
              </a:r>
              <a:endParaRPr lang="en-US" b="1" i="0">
                <a:solidFill>
                  <a:srgbClr val="B2E319"/>
                </a:solidFill>
                <a:latin typeface="Akrobat Black" pitchFamily="2" charset="77"/>
              </a:endParaRPr>
            </a:p>
          </p:txBody>
        </p:sp>
        <p:sp>
          <p:nvSpPr>
            <p:cNvPr id="73" name="Forma Livre 72">
              <a:extLst>
                <a:ext uri="{FF2B5EF4-FFF2-40B4-BE49-F238E27FC236}">
                  <a16:creationId xmlns:a16="http://schemas.microsoft.com/office/drawing/2014/main" id="{4BCBBBAD-5901-81F1-0FDD-BD64A62A8AFB}"/>
                </a:ext>
              </a:extLst>
            </p:cNvPr>
            <p:cNvSpPr/>
            <p:nvPr/>
          </p:nvSpPr>
          <p:spPr>
            <a:xfrm>
              <a:off x="11824193" y="4988890"/>
              <a:ext cx="2292956" cy="1088194"/>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CaixaDeTexto 76">
              <a:extLst>
                <a:ext uri="{FF2B5EF4-FFF2-40B4-BE49-F238E27FC236}">
                  <a16:creationId xmlns:a16="http://schemas.microsoft.com/office/drawing/2014/main" id="{7C37A40A-B6C0-6F5F-7188-034C63B18277}"/>
                </a:ext>
              </a:extLst>
            </p:cNvPr>
            <p:cNvSpPr txBox="1"/>
            <p:nvPr/>
          </p:nvSpPr>
          <p:spPr>
            <a:xfrm>
              <a:off x="11791975" y="2189308"/>
              <a:ext cx="2386578" cy="646331"/>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3600" b="1" i="0">
                  <a:solidFill>
                    <a:srgbClr val="054D65"/>
                  </a:solidFill>
                  <a:latin typeface="Akrobat Black" pitchFamily="2" charset="77"/>
                </a:rPr>
                <a:t>AD REM</a:t>
              </a:r>
            </a:p>
          </p:txBody>
        </p:sp>
        <p:sp>
          <p:nvSpPr>
            <p:cNvPr id="79" name="Freeform: Shape 9">
              <a:extLst>
                <a:ext uri="{FF2B5EF4-FFF2-40B4-BE49-F238E27FC236}">
                  <a16:creationId xmlns:a16="http://schemas.microsoft.com/office/drawing/2014/main" id="{D9418042-240D-CA08-8175-3035108104E8}"/>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7" name="TextBox 24">
              <a:extLst>
                <a:ext uri="{FF2B5EF4-FFF2-40B4-BE49-F238E27FC236}">
                  <a16:creationId xmlns:a16="http://schemas.microsoft.com/office/drawing/2014/main" id="{7A4763AA-C46B-AA51-BB0D-62087DAC1932}"/>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sp>
        <p:nvSpPr>
          <p:cNvPr id="100" name="TextBox 20">
            <a:extLst>
              <a:ext uri="{FF2B5EF4-FFF2-40B4-BE49-F238E27FC236}">
                <a16:creationId xmlns:a16="http://schemas.microsoft.com/office/drawing/2014/main" id="{E130580D-1E57-03D0-ED81-4FF32896B86A}"/>
              </a:ext>
            </a:extLst>
          </p:cNvPr>
          <p:cNvSpPr txBox="1"/>
          <p:nvPr/>
        </p:nvSpPr>
        <p:spPr>
          <a:xfrm>
            <a:off x="9272555" y="4907673"/>
            <a:ext cx="627095" cy="1200329"/>
          </a:xfrm>
          <a:prstGeom prst="rect">
            <a:avLst/>
          </a:prstGeom>
          <a:noFill/>
        </p:spPr>
        <p:txBody>
          <a:bodyPr wrap="none" rtlCol="0">
            <a:spAutoFit/>
          </a:bodyPr>
          <a:lstStyle/>
          <a:p>
            <a:r>
              <a:rPr lang="pt-BR" sz="7200" b="1">
                <a:solidFill>
                  <a:srgbClr val="027FA6"/>
                </a:solidFill>
                <a:latin typeface="Akrobat Black" pitchFamily="2" charset="77"/>
              </a:rPr>
              <a:t>+</a:t>
            </a:r>
          </a:p>
        </p:txBody>
      </p:sp>
      <p:grpSp>
        <p:nvGrpSpPr>
          <p:cNvPr id="101" name="Agrupar 100">
            <a:extLst>
              <a:ext uri="{FF2B5EF4-FFF2-40B4-BE49-F238E27FC236}">
                <a16:creationId xmlns:a16="http://schemas.microsoft.com/office/drawing/2014/main" id="{C33D142B-4B60-A5ED-E48F-AB931E4AAD31}"/>
              </a:ext>
            </a:extLst>
          </p:cNvPr>
          <p:cNvGrpSpPr/>
          <p:nvPr/>
        </p:nvGrpSpPr>
        <p:grpSpPr>
          <a:xfrm>
            <a:off x="5341817" y="2783180"/>
            <a:ext cx="4054336" cy="4966490"/>
            <a:chOff x="11711343" y="2156726"/>
            <a:chExt cx="4054336" cy="4966490"/>
          </a:xfrm>
        </p:grpSpPr>
        <p:sp>
          <p:nvSpPr>
            <p:cNvPr id="135" name="Freeform: Shape 9">
              <a:extLst>
                <a:ext uri="{FF2B5EF4-FFF2-40B4-BE49-F238E27FC236}">
                  <a16:creationId xmlns:a16="http://schemas.microsoft.com/office/drawing/2014/main" id="{88F4BE2C-999A-5CE2-3DE8-D60CBF712A01}"/>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2" name="TextBox 6">
              <a:extLst>
                <a:ext uri="{FF2B5EF4-FFF2-40B4-BE49-F238E27FC236}">
                  <a16:creationId xmlns:a16="http://schemas.microsoft.com/office/drawing/2014/main" id="{207F9D80-EF5A-7DBD-27FC-B62B761E437F}"/>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104" name="TextBox 8">
              <a:extLst>
                <a:ext uri="{FF2B5EF4-FFF2-40B4-BE49-F238E27FC236}">
                  <a16:creationId xmlns:a16="http://schemas.microsoft.com/office/drawing/2014/main" id="{7214BBB9-BC18-F32A-E774-81E7DAE8704E}"/>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105" name="Freeform: Shape 9">
              <a:extLst>
                <a:ext uri="{FF2B5EF4-FFF2-40B4-BE49-F238E27FC236}">
                  <a16:creationId xmlns:a16="http://schemas.microsoft.com/office/drawing/2014/main" id="{8F86F659-00CB-3540-9CEC-829DA73A9338}"/>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6" name="Freeform: Shape 10">
              <a:extLst>
                <a:ext uri="{FF2B5EF4-FFF2-40B4-BE49-F238E27FC236}">
                  <a16:creationId xmlns:a16="http://schemas.microsoft.com/office/drawing/2014/main" id="{FF80E0CE-EB43-72D5-B310-24A72C8441E2}"/>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7" name="Freeform: Shape 11">
              <a:extLst>
                <a:ext uri="{FF2B5EF4-FFF2-40B4-BE49-F238E27FC236}">
                  <a16:creationId xmlns:a16="http://schemas.microsoft.com/office/drawing/2014/main" id="{E6D8CFF1-D7D8-9E8B-3713-66026296E4BB}"/>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8" name="Freeform: Shape 12">
              <a:extLst>
                <a:ext uri="{FF2B5EF4-FFF2-40B4-BE49-F238E27FC236}">
                  <a16:creationId xmlns:a16="http://schemas.microsoft.com/office/drawing/2014/main" id="{D9525F09-ED85-758D-7121-0D1EF2F77834}"/>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9" name="Freeform: Shape 9">
              <a:extLst>
                <a:ext uri="{FF2B5EF4-FFF2-40B4-BE49-F238E27FC236}">
                  <a16:creationId xmlns:a16="http://schemas.microsoft.com/office/drawing/2014/main" id="{921F5BED-FD69-6D9A-529D-92214E49528D}"/>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0" name="TextBox 24">
              <a:extLst>
                <a:ext uri="{FF2B5EF4-FFF2-40B4-BE49-F238E27FC236}">
                  <a16:creationId xmlns:a16="http://schemas.microsoft.com/office/drawing/2014/main" id="{2113C68C-50FB-E51B-D37E-896CA02B494C}"/>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111" name="TextBox 25">
              <a:extLst>
                <a:ext uri="{FF2B5EF4-FFF2-40B4-BE49-F238E27FC236}">
                  <a16:creationId xmlns:a16="http://schemas.microsoft.com/office/drawing/2014/main" id="{FD6B263A-BF05-9C94-FF13-59FDBFB5ED83}"/>
                </a:ext>
              </a:extLst>
            </p:cNvPr>
            <p:cNvSpPr txBox="1"/>
            <p:nvPr/>
          </p:nvSpPr>
          <p:spPr>
            <a:xfrm>
              <a:off x="15268427" y="56231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112" name="TextBox 26">
              <a:extLst>
                <a:ext uri="{FF2B5EF4-FFF2-40B4-BE49-F238E27FC236}">
                  <a16:creationId xmlns:a16="http://schemas.microsoft.com/office/drawing/2014/main" id="{34AD841C-7DE2-6CEA-96B1-53776A958A80}"/>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113" name="TextBox 27">
              <a:extLst>
                <a:ext uri="{FF2B5EF4-FFF2-40B4-BE49-F238E27FC236}">
                  <a16:creationId xmlns:a16="http://schemas.microsoft.com/office/drawing/2014/main" id="{F3FEC4C2-D3C8-61D5-8CD0-CC8655DC0200}"/>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114" name="TextBox 24">
              <a:extLst>
                <a:ext uri="{FF2B5EF4-FFF2-40B4-BE49-F238E27FC236}">
                  <a16:creationId xmlns:a16="http://schemas.microsoft.com/office/drawing/2014/main" id="{66256537-2BC4-F3E5-FD65-646445491859}"/>
                </a:ext>
              </a:extLst>
            </p:cNvPr>
            <p:cNvSpPr txBox="1"/>
            <p:nvPr/>
          </p:nvSpPr>
          <p:spPr>
            <a:xfrm>
              <a:off x="15268427" y="49536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115" name="Freeform: Shape 9">
              <a:extLst>
                <a:ext uri="{FF2B5EF4-FFF2-40B4-BE49-F238E27FC236}">
                  <a16:creationId xmlns:a16="http://schemas.microsoft.com/office/drawing/2014/main" id="{8A74B356-3CB2-04EF-B107-F5C20769918E}"/>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6" name="TextBox 24">
              <a:extLst>
                <a:ext uri="{FF2B5EF4-FFF2-40B4-BE49-F238E27FC236}">
                  <a16:creationId xmlns:a16="http://schemas.microsoft.com/office/drawing/2014/main" id="{7A5AF9C4-12F8-E27C-7BE8-548E65091301}"/>
                </a:ext>
              </a:extLst>
            </p:cNvPr>
            <p:cNvSpPr txBox="1"/>
            <p:nvPr/>
          </p:nvSpPr>
          <p:spPr>
            <a:xfrm>
              <a:off x="15268427" y="45931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117" name="Freeform: Shape 9">
              <a:extLst>
                <a:ext uri="{FF2B5EF4-FFF2-40B4-BE49-F238E27FC236}">
                  <a16:creationId xmlns:a16="http://schemas.microsoft.com/office/drawing/2014/main" id="{4CD34FAF-4EAC-5A58-BB3A-0BB1A0D30F97}"/>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8" name="TextBox 24">
              <a:extLst>
                <a:ext uri="{FF2B5EF4-FFF2-40B4-BE49-F238E27FC236}">
                  <a16:creationId xmlns:a16="http://schemas.microsoft.com/office/drawing/2014/main" id="{5D3F7265-6B01-A1AA-4805-D742F15008BD}"/>
                </a:ext>
              </a:extLst>
            </p:cNvPr>
            <p:cNvSpPr txBox="1"/>
            <p:nvPr/>
          </p:nvSpPr>
          <p:spPr>
            <a:xfrm>
              <a:off x="15268427" y="42658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119" name="Freeform: Shape 9">
              <a:extLst>
                <a:ext uri="{FF2B5EF4-FFF2-40B4-BE49-F238E27FC236}">
                  <a16:creationId xmlns:a16="http://schemas.microsoft.com/office/drawing/2014/main" id="{BD641DBC-98A2-04E5-99AA-A2C249D51061}"/>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0" name="TextBox 24">
              <a:extLst>
                <a:ext uri="{FF2B5EF4-FFF2-40B4-BE49-F238E27FC236}">
                  <a16:creationId xmlns:a16="http://schemas.microsoft.com/office/drawing/2014/main" id="{FAC23BC2-09F9-30F1-3F4A-AD5ADB1F9189}"/>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121" name="Freeform: Shape 9">
              <a:extLst>
                <a:ext uri="{FF2B5EF4-FFF2-40B4-BE49-F238E27FC236}">
                  <a16:creationId xmlns:a16="http://schemas.microsoft.com/office/drawing/2014/main" id="{8E5F0A52-05CE-45F1-7445-F5E70631309C}"/>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2" name="TextBox 24">
              <a:extLst>
                <a:ext uri="{FF2B5EF4-FFF2-40B4-BE49-F238E27FC236}">
                  <a16:creationId xmlns:a16="http://schemas.microsoft.com/office/drawing/2014/main" id="{2AAF8719-FBA9-2710-01A6-2F553BDE75BD}"/>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123" name="Freeform: Shape 9">
              <a:extLst>
                <a:ext uri="{FF2B5EF4-FFF2-40B4-BE49-F238E27FC236}">
                  <a16:creationId xmlns:a16="http://schemas.microsoft.com/office/drawing/2014/main" id="{4D1A894D-99DF-F19F-E3C1-BE09F5CED8A9}"/>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4" name="TextBox 24">
              <a:extLst>
                <a:ext uri="{FF2B5EF4-FFF2-40B4-BE49-F238E27FC236}">
                  <a16:creationId xmlns:a16="http://schemas.microsoft.com/office/drawing/2014/main" id="{BC88F48A-E4DE-ED00-162B-581731AE42B2}"/>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125" name="Rounded Rectangle 37">
              <a:extLst>
                <a:ext uri="{FF2B5EF4-FFF2-40B4-BE49-F238E27FC236}">
                  <a16:creationId xmlns:a16="http://schemas.microsoft.com/office/drawing/2014/main" id="{BF0596DF-01B5-8C36-018E-DFCAB1E35348}"/>
                </a:ext>
              </a:extLst>
            </p:cNvPr>
            <p:cNvSpPr/>
            <p:nvPr/>
          </p:nvSpPr>
          <p:spPr>
            <a:xfrm flipH="1">
              <a:off x="14064902" y="3462459"/>
              <a:ext cx="815149" cy="3296493"/>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27" name="Rounded Rectangle 37">
              <a:extLst>
                <a:ext uri="{FF2B5EF4-FFF2-40B4-BE49-F238E27FC236}">
                  <a16:creationId xmlns:a16="http://schemas.microsoft.com/office/drawing/2014/main" id="{766FCC85-F76B-04A0-C778-83A4A31DFA10}"/>
                </a:ext>
              </a:extLst>
            </p:cNvPr>
            <p:cNvSpPr/>
            <p:nvPr/>
          </p:nvSpPr>
          <p:spPr>
            <a:xfrm flipH="1">
              <a:off x="12030851" y="6487156"/>
              <a:ext cx="815149" cy="27179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28" name="Oval 127">
              <a:extLst>
                <a:ext uri="{FF2B5EF4-FFF2-40B4-BE49-F238E27FC236}">
                  <a16:creationId xmlns:a16="http://schemas.microsoft.com/office/drawing/2014/main" id="{187586E2-BC0E-63FA-85B0-4507B6E78D7C}"/>
                </a:ext>
              </a:extLst>
            </p:cNvPr>
            <p:cNvSpPr/>
            <p:nvPr/>
          </p:nvSpPr>
          <p:spPr>
            <a:xfrm>
              <a:off x="14017772" y="2418184"/>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9" name="CaixaDeTexto 128">
              <a:extLst>
                <a:ext uri="{FF2B5EF4-FFF2-40B4-BE49-F238E27FC236}">
                  <a16:creationId xmlns:a16="http://schemas.microsoft.com/office/drawing/2014/main" id="{830C8FDE-4BA1-95D5-D24B-15ADFA377DF7}"/>
                </a:ext>
              </a:extLst>
            </p:cNvPr>
            <p:cNvSpPr txBox="1"/>
            <p:nvPr/>
          </p:nvSpPr>
          <p:spPr>
            <a:xfrm>
              <a:off x="13859605" y="2626152"/>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89</a:t>
              </a:r>
            </a:p>
          </p:txBody>
        </p:sp>
        <p:sp>
          <p:nvSpPr>
            <p:cNvPr id="131" name="CaixaDeTexto 130">
              <a:extLst>
                <a:ext uri="{FF2B5EF4-FFF2-40B4-BE49-F238E27FC236}">
                  <a16:creationId xmlns:a16="http://schemas.microsoft.com/office/drawing/2014/main" id="{6D46EA67-9B79-B2E0-900A-5BD30AFC1584}"/>
                </a:ext>
              </a:extLst>
            </p:cNvPr>
            <p:cNvSpPr txBox="1"/>
            <p:nvPr/>
          </p:nvSpPr>
          <p:spPr>
            <a:xfrm>
              <a:off x="11711343" y="6094660"/>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1</a:t>
              </a:r>
              <a:endParaRPr lang="en-US" sz="2400" b="1" i="0">
                <a:solidFill>
                  <a:srgbClr val="FF791A"/>
                </a:solidFill>
                <a:latin typeface="Akrobat Black" pitchFamily="2" charset="77"/>
              </a:endParaRPr>
            </a:p>
          </p:txBody>
        </p:sp>
        <p:sp>
          <p:nvSpPr>
            <p:cNvPr id="132" name="CaixaDeTexto 131">
              <a:extLst>
                <a:ext uri="{FF2B5EF4-FFF2-40B4-BE49-F238E27FC236}">
                  <a16:creationId xmlns:a16="http://schemas.microsoft.com/office/drawing/2014/main" id="{7413FB66-6C5B-8A46-1A3B-9D528A5DE6E1}"/>
                </a:ext>
              </a:extLst>
            </p:cNvPr>
            <p:cNvSpPr txBox="1"/>
            <p:nvPr/>
          </p:nvSpPr>
          <p:spPr>
            <a:xfrm>
              <a:off x="11765140" y="3978371"/>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89x</a:t>
              </a:r>
              <a:endParaRPr lang="en-US" b="1" i="0">
                <a:solidFill>
                  <a:srgbClr val="B2E319"/>
                </a:solidFill>
                <a:latin typeface="Akrobat Black" pitchFamily="2" charset="77"/>
              </a:endParaRPr>
            </a:p>
          </p:txBody>
        </p:sp>
        <p:sp>
          <p:nvSpPr>
            <p:cNvPr id="133" name="Forma Livre 132">
              <a:extLst>
                <a:ext uri="{FF2B5EF4-FFF2-40B4-BE49-F238E27FC236}">
                  <a16:creationId xmlns:a16="http://schemas.microsoft.com/office/drawing/2014/main" id="{AE01084B-B5B8-4F72-5C1A-7F6BC272290F}"/>
                </a:ext>
              </a:extLst>
            </p:cNvPr>
            <p:cNvSpPr/>
            <p:nvPr/>
          </p:nvSpPr>
          <p:spPr>
            <a:xfrm>
              <a:off x="11824193" y="3351658"/>
              <a:ext cx="2139933" cy="2765587"/>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4" name="CaixaDeTexto 133">
              <a:extLst>
                <a:ext uri="{FF2B5EF4-FFF2-40B4-BE49-F238E27FC236}">
                  <a16:creationId xmlns:a16="http://schemas.microsoft.com/office/drawing/2014/main" id="{9E186551-07DA-BC2C-8563-BDC234E9EFB6}"/>
                </a:ext>
              </a:extLst>
            </p:cNvPr>
            <p:cNvSpPr txBox="1"/>
            <p:nvPr/>
          </p:nvSpPr>
          <p:spPr>
            <a:xfrm>
              <a:off x="11765140" y="2156726"/>
              <a:ext cx="2386578" cy="707886"/>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2000" b="1" i="0">
                  <a:solidFill>
                    <a:srgbClr val="054D65"/>
                  </a:solidFill>
                  <a:latin typeface="Akrobat Black" pitchFamily="2" charset="77"/>
                </a:rPr>
                <a:t>AD VALOREM CATEGORIA</a:t>
              </a:r>
            </a:p>
          </p:txBody>
        </p:sp>
        <p:sp>
          <p:nvSpPr>
            <p:cNvPr id="136" name="TextBox 24">
              <a:extLst>
                <a:ext uri="{FF2B5EF4-FFF2-40B4-BE49-F238E27FC236}">
                  <a16:creationId xmlns:a16="http://schemas.microsoft.com/office/drawing/2014/main" id="{6EAF04A8-8DAE-5573-F17D-CDF27B5F0E4B}"/>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grpSp>
        <p:nvGrpSpPr>
          <p:cNvPr id="160" name="Agrupar 159">
            <a:extLst>
              <a:ext uri="{FF2B5EF4-FFF2-40B4-BE49-F238E27FC236}">
                <a16:creationId xmlns:a16="http://schemas.microsoft.com/office/drawing/2014/main" id="{577A6400-800E-456B-E5D1-D3FD402A7E42}"/>
              </a:ext>
            </a:extLst>
          </p:cNvPr>
          <p:cNvGrpSpPr/>
          <p:nvPr/>
        </p:nvGrpSpPr>
        <p:grpSpPr>
          <a:xfrm>
            <a:off x="9809770" y="2783180"/>
            <a:ext cx="4196483" cy="4966490"/>
            <a:chOff x="11569196" y="2156726"/>
            <a:chExt cx="4196483" cy="4966490"/>
          </a:xfrm>
        </p:grpSpPr>
        <p:sp>
          <p:nvSpPr>
            <p:cNvPr id="161" name="Freeform: Shape 9">
              <a:extLst>
                <a:ext uri="{FF2B5EF4-FFF2-40B4-BE49-F238E27FC236}">
                  <a16:creationId xmlns:a16="http://schemas.microsoft.com/office/drawing/2014/main" id="{B4AE6CAB-D17A-4BBB-945E-939190DE33E1}"/>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62" name="TextBox 6">
              <a:extLst>
                <a:ext uri="{FF2B5EF4-FFF2-40B4-BE49-F238E27FC236}">
                  <a16:creationId xmlns:a16="http://schemas.microsoft.com/office/drawing/2014/main" id="{7488B923-AF16-8416-9F52-D46E73576DCC}"/>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164" name="TextBox 8">
              <a:extLst>
                <a:ext uri="{FF2B5EF4-FFF2-40B4-BE49-F238E27FC236}">
                  <a16:creationId xmlns:a16="http://schemas.microsoft.com/office/drawing/2014/main" id="{64543175-36EE-C3CC-B87A-5B456C01375D}"/>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165" name="Freeform: Shape 9">
              <a:extLst>
                <a:ext uri="{FF2B5EF4-FFF2-40B4-BE49-F238E27FC236}">
                  <a16:creationId xmlns:a16="http://schemas.microsoft.com/office/drawing/2014/main" id="{70030FB6-1529-D5BC-2A8B-876F1EB6625C}"/>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66" name="Freeform: Shape 10">
              <a:extLst>
                <a:ext uri="{FF2B5EF4-FFF2-40B4-BE49-F238E27FC236}">
                  <a16:creationId xmlns:a16="http://schemas.microsoft.com/office/drawing/2014/main" id="{8864F07C-C11E-80B8-A492-F9FA7CB385CE}"/>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67" name="Freeform: Shape 11">
              <a:extLst>
                <a:ext uri="{FF2B5EF4-FFF2-40B4-BE49-F238E27FC236}">
                  <a16:creationId xmlns:a16="http://schemas.microsoft.com/office/drawing/2014/main" id="{CBFFC71C-0AB4-2540-2F68-547296208DBB}"/>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68" name="Freeform: Shape 12">
              <a:extLst>
                <a:ext uri="{FF2B5EF4-FFF2-40B4-BE49-F238E27FC236}">
                  <a16:creationId xmlns:a16="http://schemas.microsoft.com/office/drawing/2014/main" id="{E7FA877A-0295-EDE7-6375-A3AF17BE8C9B}"/>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69" name="Freeform: Shape 9">
              <a:extLst>
                <a:ext uri="{FF2B5EF4-FFF2-40B4-BE49-F238E27FC236}">
                  <a16:creationId xmlns:a16="http://schemas.microsoft.com/office/drawing/2014/main" id="{7C2B47DD-CFF8-76EA-7681-3B8BDC155398}"/>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70" name="TextBox 24">
              <a:extLst>
                <a:ext uri="{FF2B5EF4-FFF2-40B4-BE49-F238E27FC236}">
                  <a16:creationId xmlns:a16="http://schemas.microsoft.com/office/drawing/2014/main" id="{07D01FDD-D6CB-ACF4-8FDF-72B1E49102AF}"/>
                </a:ext>
              </a:extLst>
            </p:cNvPr>
            <p:cNvSpPr txBox="1"/>
            <p:nvPr/>
          </p:nvSpPr>
          <p:spPr>
            <a:xfrm>
              <a:off x="15268427" y="53047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171" name="TextBox 25">
              <a:extLst>
                <a:ext uri="{FF2B5EF4-FFF2-40B4-BE49-F238E27FC236}">
                  <a16:creationId xmlns:a16="http://schemas.microsoft.com/office/drawing/2014/main" id="{CB18BA84-2158-42D0-029F-EAE7F282EFC5}"/>
                </a:ext>
              </a:extLst>
            </p:cNvPr>
            <p:cNvSpPr txBox="1"/>
            <p:nvPr/>
          </p:nvSpPr>
          <p:spPr>
            <a:xfrm>
              <a:off x="15268427" y="56739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172" name="TextBox 26">
              <a:extLst>
                <a:ext uri="{FF2B5EF4-FFF2-40B4-BE49-F238E27FC236}">
                  <a16:creationId xmlns:a16="http://schemas.microsoft.com/office/drawing/2014/main" id="{88F3E7F6-A78D-6D25-27F9-79EC7EBD2F03}"/>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173" name="TextBox 27">
              <a:extLst>
                <a:ext uri="{FF2B5EF4-FFF2-40B4-BE49-F238E27FC236}">
                  <a16:creationId xmlns:a16="http://schemas.microsoft.com/office/drawing/2014/main" id="{9C169D25-6937-6F88-104D-BE73D963C40C}"/>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174" name="TextBox 24">
              <a:extLst>
                <a:ext uri="{FF2B5EF4-FFF2-40B4-BE49-F238E27FC236}">
                  <a16:creationId xmlns:a16="http://schemas.microsoft.com/office/drawing/2014/main" id="{E369BA15-4581-D32A-0498-FAF8C978C3DC}"/>
                </a:ext>
              </a:extLst>
            </p:cNvPr>
            <p:cNvSpPr txBox="1"/>
            <p:nvPr/>
          </p:nvSpPr>
          <p:spPr>
            <a:xfrm>
              <a:off x="15268427" y="49536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175" name="Freeform: Shape 9">
              <a:extLst>
                <a:ext uri="{FF2B5EF4-FFF2-40B4-BE49-F238E27FC236}">
                  <a16:creationId xmlns:a16="http://schemas.microsoft.com/office/drawing/2014/main" id="{306BBADD-71FF-3764-8602-B3B44A99C8E4}"/>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76" name="TextBox 24">
              <a:extLst>
                <a:ext uri="{FF2B5EF4-FFF2-40B4-BE49-F238E27FC236}">
                  <a16:creationId xmlns:a16="http://schemas.microsoft.com/office/drawing/2014/main" id="{9BDA7BAB-E3A9-5FA2-517A-85BD44A415B6}"/>
                </a:ext>
              </a:extLst>
            </p:cNvPr>
            <p:cNvSpPr txBox="1"/>
            <p:nvPr/>
          </p:nvSpPr>
          <p:spPr>
            <a:xfrm>
              <a:off x="15268427" y="45931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177" name="Freeform: Shape 9">
              <a:extLst>
                <a:ext uri="{FF2B5EF4-FFF2-40B4-BE49-F238E27FC236}">
                  <a16:creationId xmlns:a16="http://schemas.microsoft.com/office/drawing/2014/main" id="{B9F730F8-8175-448C-CEFB-E17C11F6685C}"/>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78" name="TextBox 24">
              <a:extLst>
                <a:ext uri="{FF2B5EF4-FFF2-40B4-BE49-F238E27FC236}">
                  <a16:creationId xmlns:a16="http://schemas.microsoft.com/office/drawing/2014/main" id="{46F53DF5-B72B-F97C-629F-0B10D0711008}"/>
                </a:ext>
              </a:extLst>
            </p:cNvPr>
            <p:cNvSpPr txBox="1"/>
            <p:nvPr/>
          </p:nvSpPr>
          <p:spPr>
            <a:xfrm>
              <a:off x="15268427" y="42150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179" name="Freeform: Shape 9">
              <a:extLst>
                <a:ext uri="{FF2B5EF4-FFF2-40B4-BE49-F238E27FC236}">
                  <a16:creationId xmlns:a16="http://schemas.microsoft.com/office/drawing/2014/main" id="{2058FF9D-4D6B-00CD-BA59-658652A6EDE5}"/>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80" name="TextBox 24">
              <a:extLst>
                <a:ext uri="{FF2B5EF4-FFF2-40B4-BE49-F238E27FC236}">
                  <a16:creationId xmlns:a16="http://schemas.microsoft.com/office/drawing/2014/main" id="{D00F2F9F-4B48-B2FF-2D47-BD3384BEE7CE}"/>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181" name="Freeform: Shape 9">
              <a:extLst>
                <a:ext uri="{FF2B5EF4-FFF2-40B4-BE49-F238E27FC236}">
                  <a16:creationId xmlns:a16="http://schemas.microsoft.com/office/drawing/2014/main" id="{4DA01770-DD4D-CAEF-620A-541258E7A2DA}"/>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82" name="TextBox 24">
              <a:extLst>
                <a:ext uri="{FF2B5EF4-FFF2-40B4-BE49-F238E27FC236}">
                  <a16:creationId xmlns:a16="http://schemas.microsoft.com/office/drawing/2014/main" id="{0CEEAE9C-1733-A81B-7655-1E97F7AAA255}"/>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183" name="Freeform: Shape 9">
              <a:extLst>
                <a:ext uri="{FF2B5EF4-FFF2-40B4-BE49-F238E27FC236}">
                  <a16:creationId xmlns:a16="http://schemas.microsoft.com/office/drawing/2014/main" id="{8AF45640-5720-63D9-682A-6BC1D6AFBF08}"/>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84" name="TextBox 24">
              <a:extLst>
                <a:ext uri="{FF2B5EF4-FFF2-40B4-BE49-F238E27FC236}">
                  <a16:creationId xmlns:a16="http://schemas.microsoft.com/office/drawing/2014/main" id="{146156D7-2C6B-6E03-2A22-1007324F65A7}"/>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185" name="Rounded Rectangle 37">
              <a:extLst>
                <a:ext uri="{FF2B5EF4-FFF2-40B4-BE49-F238E27FC236}">
                  <a16:creationId xmlns:a16="http://schemas.microsoft.com/office/drawing/2014/main" id="{F5E24EEB-774C-6BBB-E1DD-517B0C0E0ED7}"/>
                </a:ext>
              </a:extLst>
            </p:cNvPr>
            <p:cNvSpPr/>
            <p:nvPr/>
          </p:nvSpPr>
          <p:spPr>
            <a:xfrm flipH="1">
              <a:off x="14064901" y="3221647"/>
              <a:ext cx="815149" cy="3537306"/>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87" name="Rounded Rectangle 37">
              <a:extLst>
                <a:ext uri="{FF2B5EF4-FFF2-40B4-BE49-F238E27FC236}">
                  <a16:creationId xmlns:a16="http://schemas.microsoft.com/office/drawing/2014/main" id="{83A42E9A-B712-D629-60D1-511DB9486D41}"/>
                </a:ext>
              </a:extLst>
            </p:cNvPr>
            <p:cNvSpPr/>
            <p:nvPr/>
          </p:nvSpPr>
          <p:spPr>
            <a:xfrm flipH="1">
              <a:off x="12030851" y="6487156"/>
              <a:ext cx="815149" cy="27179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88" name="Oval 187">
              <a:extLst>
                <a:ext uri="{FF2B5EF4-FFF2-40B4-BE49-F238E27FC236}">
                  <a16:creationId xmlns:a16="http://schemas.microsoft.com/office/drawing/2014/main" id="{94130086-EB3C-9BF9-C1DD-A4C0C5EAC19F}"/>
                </a:ext>
              </a:extLst>
            </p:cNvPr>
            <p:cNvSpPr/>
            <p:nvPr/>
          </p:nvSpPr>
          <p:spPr>
            <a:xfrm>
              <a:off x="14017772" y="2229939"/>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9" name="CaixaDeTexto 188">
              <a:extLst>
                <a:ext uri="{FF2B5EF4-FFF2-40B4-BE49-F238E27FC236}">
                  <a16:creationId xmlns:a16="http://schemas.microsoft.com/office/drawing/2014/main" id="{8DC21602-3854-AFBC-4F3C-43DA7875E3D4}"/>
                </a:ext>
              </a:extLst>
            </p:cNvPr>
            <p:cNvSpPr txBox="1"/>
            <p:nvPr/>
          </p:nvSpPr>
          <p:spPr>
            <a:xfrm>
              <a:off x="13859605" y="2437907"/>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91</a:t>
              </a:r>
            </a:p>
          </p:txBody>
        </p:sp>
        <p:sp>
          <p:nvSpPr>
            <p:cNvPr id="191" name="CaixaDeTexto 190">
              <a:extLst>
                <a:ext uri="{FF2B5EF4-FFF2-40B4-BE49-F238E27FC236}">
                  <a16:creationId xmlns:a16="http://schemas.microsoft.com/office/drawing/2014/main" id="{245247A0-7498-A8E0-3451-AE51D98D84E7}"/>
                </a:ext>
              </a:extLst>
            </p:cNvPr>
            <p:cNvSpPr txBox="1"/>
            <p:nvPr/>
          </p:nvSpPr>
          <p:spPr>
            <a:xfrm>
              <a:off x="11711343" y="6094660"/>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1</a:t>
              </a:r>
              <a:endParaRPr lang="en-US" sz="2400" b="1" i="0">
                <a:solidFill>
                  <a:srgbClr val="FF791A"/>
                </a:solidFill>
                <a:latin typeface="Akrobat Black" pitchFamily="2" charset="77"/>
              </a:endParaRPr>
            </a:p>
          </p:txBody>
        </p:sp>
        <p:sp>
          <p:nvSpPr>
            <p:cNvPr id="192" name="CaixaDeTexto 191">
              <a:extLst>
                <a:ext uri="{FF2B5EF4-FFF2-40B4-BE49-F238E27FC236}">
                  <a16:creationId xmlns:a16="http://schemas.microsoft.com/office/drawing/2014/main" id="{1A1490B4-A5A6-9821-0CD6-CE5181DBA030}"/>
                </a:ext>
              </a:extLst>
            </p:cNvPr>
            <p:cNvSpPr txBox="1"/>
            <p:nvPr/>
          </p:nvSpPr>
          <p:spPr>
            <a:xfrm>
              <a:off x="11569196" y="3929385"/>
              <a:ext cx="2175401"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91x</a:t>
              </a:r>
              <a:endParaRPr lang="en-US" b="1" i="0">
                <a:solidFill>
                  <a:srgbClr val="B2E319"/>
                </a:solidFill>
                <a:latin typeface="Akrobat Black" pitchFamily="2" charset="77"/>
              </a:endParaRPr>
            </a:p>
          </p:txBody>
        </p:sp>
        <p:sp>
          <p:nvSpPr>
            <p:cNvPr id="193" name="Forma Livre 192">
              <a:extLst>
                <a:ext uri="{FF2B5EF4-FFF2-40B4-BE49-F238E27FC236}">
                  <a16:creationId xmlns:a16="http://schemas.microsoft.com/office/drawing/2014/main" id="{30CB1855-B0A7-5E9E-83EF-940C67B7BBC9}"/>
                </a:ext>
              </a:extLst>
            </p:cNvPr>
            <p:cNvSpPr/>
            <p:nvPr/>
          </p:nvSpPr>
          <p:spPr>
            <a:xfrm>
              <a:off x="11824193" y="3351658"/>
              <a:ext cx="2139933" cy="2765587"/>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4" name="CaixaDeTexto 193">
              <a:extLst>
                <a:ext uri="{FF2B5EF4-FFF2-40B4-BE49-F238E27FC236}">
                  <a16:creationId xmlns:a16="http://schemas.microsoft.com/office/drawing/2014/main" id="{2C84E473-4CB4-7D55-3C94-5B517360E92A}"/>
                </a:ext>
              </a:extLst>
            </p:cNvPr>
            <p:cNvSpPr txBox="1"/>
            <p:nvPr/>
          </p:nvSpPr>
          <p:spPr>
            <a:xfrm>
              <a:off x="11765140" y="2156726"/>
              <a:ext cx="2386578" cy="707886"/>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2000" b="1" i="0">
                  <a:solidFill>
                    <a:srgbClr val="054D65"/>
                  </a:solidFill>
                  <a:latin typeface="Akrobat Black" pitchFamily="2" charset="77"/>
                </a:rPr>
                <a:t>AD VALOREM</a:t>
              </a:r>
            </a:p>
            <a:p>
              <a:pPr rtl="0">
                <a:defRPr sz="2800" b="1" i="0" u="none" strike="noStrike" kern="1200" spc="0" baseline="0">
                  <a:solidFill>
                    <a:srgbClr val="054D65"/>
                  </a:solidFill>
                  <a:latin typeface="+mn-lt"/>
                  <a:ea typeface="+mn-ea"/>
                  <a:cs typeface="+mn-cs"/>
                </a:defRPr>
              </a:pPr>
              <a:r>
                <a:rPr lang="pt-BR" sz="2000" b="1" i="0">
                  <a:solidFill>
                    <a:srgbClr val="054D65"/>
                  </a:solidFill>
                  <a:latin typeface="Akrobat Black" pitchFamily="2" charset="77"/>
                </a:rPr>
                <a:t> TEOR ALCOÓLICO</a:t>
              </a:r>
            </a:p>
          </p:txBody>
        </p:sp>
        <p:sp>
          <p:nvSpPr>
            <p:cNvPr id="195" name="TextBox 24">
              <a:extLst>
                <a:ext uri="{FF2B5EF4-FFF2-40B4-BE49-F238E27FC236}">
                  <a16:creationId xmlns:a16="http://schemas.microsoft.com/office/drawing/2014/main" id="{7878EF48-C78C-643E-64A5-25F1CA4A13EA}"/>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grpSp>
        <p:nvGrpSpPr>
          <p:cNvPr id="209" name="Agrupar 208">
            <a:extLst>
              <a:ext uri="{FF2B5EF4-FFF2-40B4-BE49-F238E27FC236}">
                <a16:creationId xmlns:a16="http://schemas.microsoft.com/office/drawing/2014/main" id="{F033B310-7E53-3C64-8983-D1F548368DE2}"/>
              </a:ext>
            </a:extLst>
          </p:cNvPr>
          <p:cNvGrpSpPr/>
          <p:nvPr/>
        </p:nvGrpSpPr>
        <p:grpSpPr>
          <a:xfrm>
            <a:off x="14834335" y="2815758"/>
            <a:ext cx="4064039" cy="4978826"/>
            <a:chOff x="11701640" y="2144390"/>
            <a:chExt cx="4064039" cy="4978826"/>
          </a:xfrm>
        </p:grpSpPr>
        <p:sp>
          <p:nvSpPr>
            <p:cNvPr id="210" name="Freeform: Shape 9">
              <a:extLst>
                <a:ext uri="{FF2B5EF4-FFF2-40B4-BE49-F238E27FC236}">
                  <a16:creationId xmlns:a16="http://schemas.microsoft.com/office/drawing/2014/main" id="{DFBC4908-C1FE-FEB3-BC8D-2E4BE9BF7C85}"/>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11" name="TextBox 6">
              <a:extLst>
                <a:ext uri="{FF2B5EF4-FFF2-40B4-BE49-F238E27FC236}">
                  <a16:creationId xmlns:a16="http://schemas.microsoft.com/office/drawing/2014/main" id="{408E9E70-963D-9536-026F-8D1CEBB6C33A}"/>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213" name="TextBox 8">
              <a:extLst>
                <a:ext uri="{FF2B5EF4-FFF2-40B4-BE49-F238E27FC236}">
                  <a16:creationId xmlns:a16="http://schemas.microsoft.com/office/drawing/2014/main" id="{E5A5925A-CCD4-3520-EE8D-B8F83EE57B72}"/>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214" name="Freeform: Shape 9">
              <a:extLst>
                <a:ext uri="{FF2B5EF4-FFF2-40B4-BE49-F238E27FC236}">
                  <a16:creationId xmlns:a16="http://schemas.microsoft.com/office/drawing/2014/main" id="{3B576548-CF46-65EF-A8D9-361239E9E078}"/>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15" name="Freeform: Shape 10">
              <a:extLst>
                <a:ext uri="{FF2B5EF4-FFF2-40B4-BE49-F238E27FC236}">
                  <a16:creationId xmlns:a16="http://schemas.microsoft.com/office/drawing/2014/main" id="{8D04840F-5E53-CBA1-8EA4-BE68A640A011}"/>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16" name="Freeform: Shape 11">
              <a:extLst>
                <a:ext uri="{FF2B5EF4-FFF2-40B4-BE49-F238E27FC236}">
                  <a16:creationId xmlns:a16="http://schemas.microsoft.com/office/drawing/2014/main" id="{6DC275B8-B063-BB07-430F-2264D1147BC7}"/>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17" name="Freeform: Shape 12">
              <a:extLst>
                <a:ext uri="{FF2B5EF4-FFF2-40B4-BE49-F238E27FC236}">
                  <a16:creationId xmlns:a16="http://schemas.microsoft.com/office/drawing/2014/main" id="{6B9EFE47-94D2-7F5A-CD0D-E286F2E1FC1C}"/>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18" name="Freeform: Shape 9">
              <a:extLst>
                <a:ext uri="{FF2B5EF4-FFF2-40B4-BE49-F238E27FC236}">
                  <a16:creationId xmlns:a16="http://schemas.microsoft.com/office/drawing/2014/main" id="{4F1FF234-45C4-34F0-67DE-EB2C614DD84C}"/>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19" name="TextBox 24">
              <a:extLst>
                <a:ext uri="{FF2B5EF4-FFF2-40B4-BE49-F238E27FC236}">
                  <a16:creationId xmlns:a16="http://schemas.microsoft.com/office/drawing/2014/main" id="{6E46B5C3-B880-687E-C76F-A1D9EF021B25}"/>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220" name="TextBox 25">
              <a:extLst>
                <a:ext uri="{FF2B5EF4-FFF2-40B4-BE49-F238E27FC236}">
                  <a16:creationId xmlns:a16="http://schemas.microsoft.com/office/drawing/2014/main" id="{E4F28356-9132-CE08-A880-2CCCF4D5C4CD}"/>
                </a:ext>
              </a:extLst>
            </p:cNvPr>
            <p:cNvSpPr txBox="1"/>
            <p:nvPr/>
          </p:nvSpPr>
          <p:spPr>
            <a:xfrm>
              <a:off x="15268427" y="56485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221" name="TextBox 26">
              <a:extLst>
                <a:ext uri="{FF2B5EF4-FFF2-40B4-BE49-F238E27FC236}">
                  <a16:creationId xmlns:a16="http://schemas.microsoft.com/office/drawing/2014/main" id="{A7C3A151-BF2F-DD5C-80D7-2A0D43AC65CE}"/>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222" name="TextBox 27">
              <a:extLst>
                <a:ext uri="{FF2B5EF4-FFF2-40B4-BE49-F238E27FC236}">
                  <a16:creationId xmlns:a16="http://schemas.microsoft.com/office/drawing/2014/main" id="{10B268CA-FCBE-99C0-451B-D127C97FE636}"/>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223" name="TextBox 24">
              <a:extLst>
                <a:ext uri="{FF2B5EF4-FFF2-40B4-BE49-F238E27FC236}">
                  <a16:creationId xmlns:a16="http://schemas.microsoft.com/office/drawing/2014/main" id="{5A0D67B6-CFC9-752C-1607-BBADAD434B2A}"/>
                </a:ext>
              </a:extLst>
            </p:cNvPr>
            <p:cNvSpPr txBox="1"/>
            <p:nvPr/>
          </p:nvSpPr>
          <p:spPr>
            <a:xfrm>
              <a:off x="15268427" y="4940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224" name="Freeform: Shape 9">
              <a:extLst>
                <a:ext uri="{FF2B5EF4-FFF2-40B4-BE49-F238E27FC236}">
                  <a16:creationId xmlns:a16="http://schemas.microsoft.com/office/drawing/2014/main" id="{8D522254-3CE3-68A4-477B-7DCB0857721D}"/>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25" name="TextBox 24">
              <a:extLst>
                <a:ext uri="{FF2B5EF4-FFF2-40B4-BE49-F238E27FC236}">
                  <a16:creationId xmlns:a16="http://schemas.microsoft.com/office/drawing/2014/main" id="{AC4ECD10-C143-20D8-0D71-0C666C226CA0}"/>
                </a:ext>
              </a:extLst>
            </p:cNvPr>
            <p:cNvSpPr txBox="1"/>
            <p:nvPr/>
          </p:nvSpPr>
          <p:spPr>
            <a:xfrm>
              <a:off x="15268427" y="45677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226" name="Freeform: Shape 9">
              <a:extLst>
                <a:ext uri="{FF2B5EF4-FFF2-40B4-BE49-F238E27FC236}">
                  <a16:creationId xmlns:a16="http://schemas.microsoft.com/office/drawing/2014/main" id="{3124B1F0-67AE-016C-DAA1-2FFFE1AE2811}"/>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27" name="TextBox 24">
              <a:extLst>
                <a:ext uri="{FF2B5EF4-FFF2-40B4-BE49-F238E27FC236}">
                  <a16:creationId xmlns:a16="http://schemas.microsoft.com/office/drawing/2014/main" id="{596E1937-07E4-A999-C5DD-906E1DB98A82}"/>
                </a:ext>
              </a:extLst>
            </p:cNvPr>
            <p:cNvSpPr txBox="1"/>
            <p:nvPr/>
          </p:nvSpPr>
          <p:spPr>
            <a:xfrm>
              <a:off x="15268427" y="42023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228" name="Freeform: Shape 9">
              <a:extLst>
                <a:ext uri="{FF2B5EF4-FFF2-40B4-BE49-F238E27FC236}">
                  <a16:creationId xmlns:a16="http://schemas.microsoft.com/office/drawing/2014/main" id="{80BBF05B-C182-E10F-F379-3EBFFDDDFE46}"/>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29" name="TextBox 24">
              <a:extLst>
                <a:ext uri="{FF2B5EF4-FFF2-40B4-BE49-F238E27FC236}">
                  <a16:creationId xmlns:a16="http://schemas.microsoft.com/office/drawing/2014/main" id="{AD57E304-AD5A-0CA0-0028-E940D180C372}"/>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230" name="Freeform: Shape 9">
              <a:extLst>
                <a:ext uri="{FF2B5EF4-FFF2-40B4-BE49-F238E27FC236}">
                  <a16:creationId xmlns:a16="http://schemas.microsoft.com/office/drawing/2014/main" id="{903BBC2E-F19E-244B-B3A9-D1A5EC18B9D2}"/>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31" name="TextBox 24">
              <a:extLst>
                <a:ext uri="{FF2B5EF4-FFF2-40B4-BE49-F238E27FC236}">
                  <a16:creationId xmlns:a16="http://schemas.microsoft.com/office/drawing/2014/main" id="{198CC190-CEEF-76D1-10CC-1D480BB8F2C5}"/>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232" name="Freeform: Shape 9">
              <a:extLst>
                <a:ext uri="{FF2B5EF4-FFF2-40B4-BE49-F238E27FC236}">
                  <a16:creationId xmlns:a16="http://schemas.microsoft.com/office/drawing/2014/main" id="{0969CADC-0439-8312-8578-1E228602F7FE}"/>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33" name="TextBox 24">
              <a:extLst>
                <a:ext uri="{FF2B5EF4-FFF2-40B4-BE49-F238E27FC236}">
                  <a16:creationId xmlns:a16="http://schemas.microsoft.com/office/drawing/2014/main" id="{CE1CFF5B-7D00-BED4-FB6F-69283289BBDB}"/>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234" name="Rounded Rectangle 37">
              <a:extLst>
                <a:ext uri="{FF2B5EF4-FFF2-40B4-BE49-F238E27FC236}">
                  <a16:creationId xmlns:a16="http://schemas.microsoft.com/office/drawing/2014/main" id="{7FBADE54-E2FA-1140-2873-00A65262153D}"/>
                </a:ext>
              </a:extLst>
            </p:cNvPr>
            <p:cNvSpPr/>
            <p:nvPr/>
          </p:nvSpPr>
          <p:spPr>
            <a:xfrm flipH="1">
              <a:off x="14064901" y="3221647"/>
              <a:ext cx="815149" cy="3537306"/>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236" name="Rounded Rectangle 37">
              <a:extLst>
                <a:ext uri="{FF2B5EF4-FFF2-40B4-BE49-F238E27FC236}">
                  <a16:creationId xmlns:a16="http://schemas.microsoft.com/office/drawing/2014/main" id="{79CEA772-7A2C-BE82-FDC6-910DD6C0C918}"/>
                </a:ext>
              </a:extLst>
            </p:cNvPr>
            <p:cNvSpPr/>
            <p:nvPr/>
          </p:nvSpPr>
          <p:spPr>
            <a:xfrm flipH="1">
              <a:off x="12030850" y="6409346"/>
              <a:ext cx="815149" cy="34960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237" name="Oval 236">
              <a:extLst>
                <a:ext uri="{FF2B5EF4-FFF2-40B4-BE49-F238E27FC236}">
                  <a16:creationId xmlns:a16="http://schemas.microsoft.com/office/drawing/2014/main" id="{E11D3225-00A6-95B2-6261-51AC8BFB4A53}"/>
                </a:ext>
              </a:extLst>
            </p:cNvPr>
            <p:cNvSpPr/>
            <p:nvPr/>
          </p:nvSpPr>
          <p:spPr>
            <a:xfrm>
              <a:off x="14017772" y="2229939"/>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8" name="CaixaDeTexto 237">
              <a:extLst>
                <a:ext uri="{FF2B5EF4-FFF2-40B4-BE49-F238E27FC236}">
                  <a16:creationId xmlns:a16="http://schemas.microsoft.com/office/drawing/2014/main" id="{9A626D8C-4CCF-1BE8-1FB2-1EF5FD0ACE8A}"/>
                </a:ext>
              </a:extLst>
            </p:cNvPr>
            <p:cNvSpPr txBox="1"/>
            <p:nvPr/>
          </p:nvSpPr>
          <p:spPr>
            <a:xfrm>
              <a:off x="13859605" y="2437907"/>
              <a:ext cx="1248209" cy="461665"/>
            </a:xfrm>
            <a:prstGeom prst="rect">
              <a:avLst/>
            </a:prstGeom>
            <a:solidFill>
              <a:srgbClr val="B2E319"/>
            </a:solid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188</a:t>
              </a:r>
            </a:p>
          </p:txBody>
        </p:sp>
        <p:sp>
          <p:nvSpPr>
            <p:cNvPr id="240" name="CaixaDeTexto 239">
              <a:extLst>
                <a:ext uri="{FF2B5EF4-FFF2-40B4-BE49-F238E27FC236}">
                  <a16:creationId xmlns:a16="http://schemas.microsoft.com/office/drawing/2014/main" id="{474A5247-A715-982D-17B2-4EC26FE02880}"/>
                </a:ext>
              </a:extLst>
            </p:cNvPr>
            <p:cNvSpPr txBox="1"/>
            <p:nvPr/>
          </p:nvSpPr>
          <p:spPr>
            <a:xfrm>
              <a:off x="11724043" y="5971402"/>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3</a:t>
              </a:r>
              <a:endParaRPr lang="en-US" sz="2400" b="1" i="0">
                <a:solidFill>
                  <a:srgbClr val="FF791A"/>
                </a:solidFill>
                <a:latin typeface="Akrobat Black" pitchFamily="2" charset="77"/>
              </a:endParaRPr>
            </a:p>
          </p:txBody>
        </p:sp>
        <p:sp>
          <p:nvSpPr>
            <p:cNvPr id="241" name="CaixaDeTexto 240">
              <a:extLst>
                <a:ext uri="{FF2B5EF4-FFF2-40B4-BE49-F238E27FC236}">
                  <a16:creationId xmlns:a16="http://schemas.microsoft.com/office/drawing/2014/main" id="{A0AB6C86-CDC1-D401-E68F-2F0942A62C13}"/>
                </a:ext>
              </a:extLst>
            </p:cNvPr>
            <p:cNvSpPr txBox="1"/>
            <p:nvPr/>
          </p:nvSpPr>
          <p:spPr>
            <a:xfrm>
              <a:off x="11701640" y="3757764"/>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63x</a:t>
              </a:r>
              <a:endParaRPr lang="en-US" b="1" i="0">
                <a:solidFill>
                  <a:srgbClr val="B2E319"/>
                </a:solidFill>
                <a:latin typeface="Akrobat Black" pitchFamily="2" charset="77"/>
              </a:endParaRPr>
            </a:p>
          </p:txBody>
        </p:sp>
        <p:sp>
          <p:nvSpPr>
            <p:cNvPr id="242" name="Forma Livre 241">
              <a:extLst>
                <a:ext uri="{FF2B5EF4-FFF2-40B4-BE49-F238E27FC236}">
                  <a16:creationId xmlns:a16="http://schemas.microsoft.com/office/drawing/2014/main" id="{D90356D1-AEC1-CFC9-DB03-443AFFECF721}"/>
                </a:ext>
              </a:extLst>
            </p:cNvPr>
            <p:cNvSpPr/>
            <p:nvPr/>
          </p:nvSpPr>
          <p:spPr>
            <a:xfrm>
              <a:off x="11824193" y="3351659"/>
              <a:ext cx="2139933" cy="2325988"/>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3" name="CaixaDeTexto 242">
              <a:extLst>
                <a:ext uri="{FF2B5EF4-FFF2-40B4-BE49-F238E27FC236}">
                  <a16:creationId xmlns:a16="http://schemas.microsoft.com/office/drawing/2014/main" id="{AC1F6467-BB49-EBA6-0232-CD0F144A3380}"/>
                </a:ext>
              </a:extLst>
            </p:cNvPr>
            <p:cNvSpPr txBox="1"/>
            <p:nvPr/>
          </p:nvSpPr>
          <p:spPr>
            <a:xfrm>
              <a:off x="11925160" y="2144390"/>
              <a:ext cx="1612893" cy="584775"/>
            </a:xfrm>
            <a:prstGeom prst="rect">
              <a:avLst/>
            </a:prstGeom>
            <a:solidFill>
              <a:srgbClr val="B2E319"/>
            </a:solidFill>
          </p:spPr>
          <p:txBody>
            <a:bodyPr wrap="square">
              <a:spAutoFit/>
            </a:bodyPr>
            <a:lstStyle/>
            <a:p>
              <a:pPr rtl="0">
                <a:defRPr sz="2800" b="1" i="0" u="none" strike="noStrike" kern="1200" spc="0" baseline="0">
                  <a:solidFill>
                    <a:srgbClr val="054D65"/>
                  </a:solidFill>
                  <a:latin typeface="+mn-lt"/>
                  <a:ea typeface="+mn-ea"/>
                  <a:cs typeface="+mn-cs"/>
                </a:defRPr>
              </a:pPr>
              <a:r>
                <a:rPr lang="pt-BR" sz="3200" b="1" i="0">
                  <a:solidFill>
                    <a:srgbClr val="054D65"/>
                  </a:solidFill>
                  <a:latin typeface="Akrobat Black" pitchFamily="2" charset="77"/>
                </a:rPr>
                <a:t>TOTAL</a:t>
              </a:r>
            </a:p>
          </p:txBody>
        </p:sp>
        <p:sp>
          <p:nvSpPr>
            <p:cNvPr id="244" name="TextBox 24">
              <a:extLst>
                <a:ext uri="{FF2B5EF4-FFF2-40B4-BE49-F238E27FC236}">
                  <a16:creationId xmlns:a16="http://schemas.microsoft.com/office/drawing/2014/main" id="{D1E4093A-D258-5081-4C58-B26A557B3439}"/>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sp>
        <p:nvSpPr>
          <p:cNvPr id="245" name="TextBox 20">
            <a:extLst>
              <a:ext uri="{FF2B5EF4-FFF2-40B4-BE49-F238E27FC236}">
                <a16:creationId xmlns:a16="http://schemas.microsoft.com/office/drawing/2014/main" id="{D1335074-5421-7D0D-3682-A8CFC383842C}"/>
              </a:ext>
            </a:extLst>
          </p:cNvPr>
          <p:cNvSpPr txBox="1"/>
          <p:nvPr/>
        </p:nvSpPr>
        <p:spPr>
          <a:xfrm>
            <a:off x="14136655" y="4907673"/>
            <a:ext cx="627095" cy="1200329"/>
          </a:xfrm>
          <a:prstGeom prst="rect">
            <a:avLst/>
          </a:prstGeom>
          <a:noFill/>
        </p:spPr>
        <p:txBody>
          <a:bodyPr wrap="none" rtlCol="0">
            <a:spAutoFit/>
          </a:bodyPr>
          <a:lstStyle/>
          <a:p>
            <a:r>
              <a:rPr lang="pt-BR" sz="7200" b="1">
                <a:solidFill>
                  <a:srgbClr val="027FA6"/>
                </a:solidFill>
                <a:latin typeface="Akrobat Black" pitchFamily="2" charset="77"/>
              </a:rPr>
              <a:t>=</a:t>
            </a:r>
          </a:p>
        </p:txBody>
      </p:sp>
      <p:sp>
        <p:nvSpPr>
          <p:cNvPr id="7" name="CaixaDeTexto 6">
            <a:extLst>
              <a:ext uri="{FF2B5EF4-FFF2-40B4-BE49-F238E27FC236}">
                <a16:creationId xmlns:a16="http://schemas.microsoft.com/office/drawing/2014/main" id="{4CF610AC-97DA-7064-AAB0-F9088B209226}"/>
              </a:ext>
            </a:extLst>
          </p:cNvPr>
          <p:cNvSpPr txBox="1"/>
          <p:nvPr/>
        </p:nvSpPr>
        <p:spPr>
          <a:xfrm>
            <a:off x="477005" y="1808368"/>
            <a:ext cx="10022266" cy="646331"/>
          </a:xfrm>
          <a:prstGeom prst="rect">
            <a:avLst/>
          </a:prstGeom>
          <a:noFill/>
        </p:spPr>
        <p:txBody>
          <a:bodyPr wrap="square">
            <a:spAutoFit/>
          </a:bodyPr>
          <a:lstStyle/>
          <a:p>
            <a:r>
              <a:rPr lang="pt-BR" sz="3600" b="1" dirty="0">
                <a:solidFill>
                  <a:schemeClr val="bg1"/>
                </a:solidFill>
                <a:highlight>
                  <a:srgbClr val="027FA6"/>
                </a:highlight>
                <a:latin typeface="Akrobat SemiBold" pitchFamily="2" charset="77"/>
              </a:rPr>
              <a:t>Modelo aprovado com inclusão do Paragrafo 4º </a:t>
            </a:r>
          </a:p>
        </p:txBody>
      </p:sp>
    </p:spTree>
    <p:extLst>
      <p:ext uri="{BB962C8B-B14F-4D97-AF65-F5344CB8AC3E}">
        <p14:creationId xmlns:p14="http://schemas.microsoft.com/office/powerpoint/2010/main" val="104882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FEF9D-FBE5-81CB-6A8F-44D0D3E70047}"/>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D23C625-B198-B291-335F-76F5CB1ADA99}"/>
              </a:ext>
            </a:extLst>
          </p:cNvPr>
          <p:cNvSpPr>
            <a:spLocks noGrp="1"/>
          </p:cNvSpPr>
          <p:nvPr>
            <p:ph type="body" sz="quarter" idx="10"/>
          </p:nvPr>
        </p:nvSpPr>
        <p:spPr>
          <a:xfrm>
            <a:off x="460678" y="192474"/>
            <a:ext cx="13283598" cy="928495"/>
          </a:xfrm>
        </p:spPr>
        <p:txBody>
          <a:bodyPr>
            <a:normAutofit/>
          </a:bodyPr>
          <a:lstStyle/>
          <a:p>
            <a:r>
              <a:rPr lang="pt-BR" sz="4800" b="1" dirty="0">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9EC5DC78-B40B-71AE-6407-0918557A5F57}"/>
              </a:ext>
            </a:extLst>
          </p:cNvPr>
          <p:cNvSpPr>
            <a:spLocks noGrp="1"/>
          </p:cNvSpPr>
          <p:nvPr>
            <p:ph type="body" sz="quarter" idx="11"/>
          </p:nvPr>
        </p:nvSpPr>
        <p:spPr>
          <a:xfrm>
            <a:off x="477005" y="1050993"/>
            <a:ext cx="19035638" cy="687417"/>
          </a:xfrm>
        </p:spPr>
        <p:txBody>
          <a:bodyPr anchor="ctr">
            <a:noAutofit/>
          </a:bodyPr>
          <a:lstStyle/>
          <a:p>
            <a:r>
              <a:rPr lang="pt-BR" sz="3600" b="1" dirty="0">
                <a:solidFill>
                  <a:srgbClr val="027FA6"/>
                </a:solidFill>
                <a:latin typeface="Akrobat Bold" pitchFamily="2" charset="77"/>
              </a:rPr>
              <a:t>Comparação da Proposta Técnica inicial         X      Modelo aprovado com inclusão do Paragrafo 4º (número índice)</a:t>
            </a:r>
          </a:p>
        </p:txBody>
      </p:sp>
      <p:cxnSp>
        <p:nvCxnSpPr>
          <p:cNvPr id="6" name="Straight Connector 50">
            <a:extLst>
              <a:ext uri="{FF2B5EF4-FFF2-40B4-BE49-F238E27FC236}">
                <a16:creationId xmlns:a16="http://schemas.microsoft.com/office/drawing/2014/main" id="{6EEF1495-E9E7-5A1C-0298-F41642780E73}"/>
              </a:ext>
            </a:extLst>
          </p:cNvPr>
          <p:cNvCxnSpPr>
            <a:cxnSpLocks/>
          </p:cNvCxnSpPr>
          <p:nvPr/>
        </p:nvCxnSpPr>
        <p:spPr>
          <a:xfrm>
            <a:off x="0" y="18385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12C9028F-4D8D-729C-9DF9-BAEFD38B8F92}"/>
              </a:ext>
            </a:extLst>
          </p:cNvPr>
          <p:cNvSpPr/>
          <p:nvPr/>
        </p:nvSpPr>
        <p:spPr>
          <a:xfrm>
            <a:off x="3120489" y="8472704"/>
            <a:ext cx="16678812" cy="2325987"/>
          </a:xfrm>
          <a:prstGeom prst="rect">
            <a:avLst/>
          </a:prstGeom>
          <a:solidFill>
            <a:srgbClr val="B2E31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5" name="Retângulo 4">
            <a:extLst>
              <a:ext uri="{FF2B5EF4-FFF2-40B4-BE49-F238E27FC236}">
                <a16:creationId xmlns:a16="http://schemas.microsoft.com/office/drawing/2014/main" id="{8446548E-F3C0-3D02-B8F8-E04CCA58F95B}"/>
              </a:ext>
            </a:extLst>
          </p:cNvPr>
          <p:cNvSpPr/>
          <p:nvPr/>
        </p:nvSpPr>
        <p:spPr>
          <a:xfrm>
            <a:off x="-57426" y="8472704"/>
            <a:ext cx="20131696" cy="2325987"/>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9" name="TextBox 79">
            <a:extLst>
              <a:ext uri="{FF2B5EF4-FFF2-40B4-BE49-F238E27FC236}">
                <a16:creationId xmlns:a16="http://schemas.microsoft.com/office/drawing/2014/main" id="{8EB4189B-D5D1-B125-AFA5-1286B0B7D7CA}"/>
              </a:ext>
            </a:extLst>
          </p:cNvPr>
          <p:cNvSpPr txBox="1"/>
          <p:nvPr/>
        </p:nvSpPr>
        <p:spPr>
          <a:xfrm>
            <a:off x="40680" y="9312018"/>
            <a:ext cx="2904151" cy="646331"/>
          </a:xfrm>
          <a:prstGeom prst="rect">
            <a:avLst/>
          </a:prstGeom>
          <a:noFill/>
        </p:spPr>
        <p:txBody>
          <a:bodyPr wrap="square">
            <a:spAutoFit/>
          </a:bodyPr>
          <a:lstStyle/>
          <a:p>
            <a:pPr algn="ctr"/>
            <a:r>
              <a:rPr lang="pt-BR" sz="3600" b="1">
                <a:solidFill>
                  <a:srgbClr val="054D65"/>
                </a:solidFill>
                <a:latin typeface="Akrobat Black" pitchFamily="2" charset="77"/>
              </a:rPr>
              <a:t>Conclusão</a:t>
            </a:r>
          </a:p>
        </p:txBody>
      </p:sp>
      <p:sp>
        <p:nvSpPr>
          <p:cNvPr id="106" name="CaixaDeTexto 105">
            <a:extLst>
              <a:ext uri="{FF2B5EF4-FFF2-40B4-BE49-F238E27FC236}">
                <a16:creationId xmlns:a16="http://schemas.microsoft.com/office/drawing/2014/main" id="{341C6649-AEB8-F9E5-DB0A-0D3277ECA554}"/>
              </a:ext>
            </a:extLst>
          </p:cNvPr>
          <p:cNvSpPr txBox="1"/>
          <p:nvPr/>
        </p:nvSpPr>
        <p:spPr>
          <a:xfrm flipH="1">
            <a:off x="8965380" y="3128687"/>
            <a:ext cx="1610973" cy="3939540"/>
          </a:xfrm>
          <a:prstGeom prst="rect">
            <a:avLst/>
          </a:prstGeom>
          <a:noFill/>
        </p:spPr>
        <p:txBody>
          <a:bodyPr wrap="square">
            <a:spAutoFit/>
          </a:bodyPr>
          <a:lstStyle/>
          <a:p>
            <a:r>
              <a:rPr lang="pt-BR" sz="25000" b="1" dirty="0">
                <a:solidFill>
                  <a:srgbClr val="FFC000"/>
                </a:solidFill>
                <a:effectLst/>
                <a:latin typeface="Akrobat Bold" pitchFamily="2" charset="77"/>
              </a:rPr>
              <a:t>≠</a:t>
            </a:r>
            <a:endParaRPr lang="pt-BR" sz="25000" b="1" dirty="0">
              <a:solidFill>
                <a:srgbClr val="FFC000"/>
              </a:solidFill>
              <a:latin typeface="Akrobat Bold" pitchFamily="2" charset="77"/>
            </a:endParaRPr>
          </a:p>
        </p:txBody>
      </p:sp>
      <p:sp>
        <p:nvSpPr>
          <p:cNvPr id="107" name="Retângulo 106">
            <a:extLst>
              <a:ext uri="{FF2B5EF4-FFF2-40B4-BE49-F238E27FC236}">
                <a16:creationId xmlns:a16="http://schemas.microsoft.com/office/drawing/2014/main" id="{BDCD66AE-278B-65A8-8B6E-9DC7A00BD284}"/>
              </a:ext>
            </a:extLst>
          </p:cNvPr>
          <p:cNvSpPr/>
          <p:nvPr/>
        </p:nvSpPr>
        <p:spPr>
          <a:xfrm>
            <a:off x="2750231" y="8458504"/>
            <a:ext cx="17079087" cy="2405536"/>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TextBox 3">
            <a:extLst>
              <a:ext uri="{FF2B5EF4-FFF2-40B4-BE49-F238E27FC236}">
                <a16:creationId xmlns:a16="http://schemas.microsoft.com/office/drawing/2014/main" id="{DB68CC2B-C2F4-D524-BD86-4B8304072E9C}"/>
              </a:ext>
            </a:extLst>
          </p:cNvPr>
          <p:cNvSpPr txBox="1"/>
          <p:nvPr/>
        </p:nvSpPr>
        <p:spPr>
          <a:xfrm>
            <a:off x="3041487" y="8478696"/>
            <a:ext cx="16368588" cy="2246769"/>
          </a:xfrm>
          <a:prstGeom prst="rect">
            <a:avLst/>
          </a:prstGeom>
          <a:noFill/>
        </p:spPr>
        <p:txBody>
          <a:bodyPr wrap="square" lIns="91440" tIns="45720" rIns="91440" bIns="45720" anchor="t">
            <a:spAutoFit/>
          </a:bodyPr>
          <a:lstStyle/>
          <a:p>
            <a:pPr algn="just"/>
            <a:r>
              <a:rPr lang="pt-BR" sz="2800">
                <a:solidFill>
                  <a:srgbClr val="054D65"/>
                </a:solidFill>
                <a:latin typeface="Akrobat" pitchFamily="2" charset="77"/>
              </a:rPr>
              <a:t>A</a:t>
            </a:r>
            <a:r>
              <a:rPr lang="pt-BR" sz="2800" b="1">
                <a:solidFill>
                  <a:srgbClr val="054D65"/>
                </a:solidFill>
                <a:latin typeface="Akrobat Bold" pitchFamily="2" charset="77"/>
              </a:rPr>
              <a:t> Proposta Técnica inicial </a:t>
            </a:r>
            <a:r>
              <a:rPr lang="pt-BR" sz="2800">
                <a:solidFill>
                  <a:srgbClr val="054D65"/>
                </a:solidFill>
                <a:latin typeface="Akrobat" pitchFamily="2" charset="77"/>
              </a:rPr>
              <a:t>com a</a:t>
            </a:r>
            <a:r>
              <a:rPr lang="pt-BR" sz="2800" b="1">
                <a:solidFill>
                  <a:srgbClr val="054D65"/>
                </a:solidFill>
                <a:latin typeface="Akrobat Bold" pitchFamily="2" charset="77"/>
              </a:rPr>
              <a:t> combinação </a:t>
            </a:r>
            <a:r>
              <a:rPr lang="pt-BR" sz="2800">
                <a:solidFill>
                  <a:srgbClr val="054D65"/>
                </a:solidFill>
                <a:latin typeface="Akrobat" pitchFamily="2" charset="77"/>
              </a:rPr>
              <a:t>do</a:t>
            </a:r>
            <a:r>
              <a:rPr lang="pt-BR" sz="2800" b="1">
                <a:solidFill>
                  <a:srgbClr val="054D65"/>
                </a:solidFill>
                <a:latin typeface="Akrobat Bold" pitchFamily="2" charset="77"/>
              </a:rPr>
              <a:t> </a:t>
            </a:r>
            <a:r>
              <a:rPr lang="pt-BR" sz="2800" b="1" i="1">
                <a:solidFill>
                  <a:srgbClr val="054D65"/>
                </a:solidFill>
                <a:latin typeface="Akrobat Bold" pitchFamily="2" charset="77"/>
              </a:rPr>
              <a:t>AD REM </a:t>
            </a:r>
            <a:r>
              <a:rPr lang="pt-BR" sz="2800" i="1">
                <a:solidFill>
                  <a:srgbClr val="054D65"/>
                </a:solidFill>
                <a:latin typeface="Akrobat Bold" pitchFamily="2" charset="77"/>
              </a:rPr>
              <a:t>por</a:t>
            </a:r>
            <a:r>
              <a:rPr lang="pt-BR" sz="2800" b="1" i="1">
                <a:solidFill>
                  <a:srgbClr val="054D65"/>
                </a:solidFill>
                <a:latin typeface="Akrobat Bold" pitchFamily="2" charset="77"/>
              </a:rPr>
              <a:t> volume de álcool </a:t>
            </a:r>
            <a:r>
              <a:rPr lang="pt-BR" sz="2800" i="1">
                <a:solidFill>
                  <a:srgbClr val="054D65"/>
                </a:solidFill>
                <a:latin typeface="Akrobat Bold" pitchFamily="2" charset="77"/>
              </a:rPr>
              <a:t>e do</a:t>
            </a:r>
            <a:r>
              <a:rPr lang="pt-BR" sz="2800" b="1" i="1">
                <a:solidFill>
                  <a:srgbClr val="054D65"/>
                </a:solidFill>
                <a:latin typeface="Akrobat Bold" pitchFamily="2" charset="77"/>
              </a:rPr>
              <a:t> AD VALOREM fixo </a:t>
            </a:r>
            <a:r>
              <a:rPr lang="pt-BR" sz="2800">
                <a:solidFill>
                  <a:srgbClr val="054D65"/>
                </a:solidFill>
                <a:latin typeface="Akrobat" pitchFamily="2" charset="77"/>
              </a:rPr>
              <a:t>é a que melhor </a:t>
            </a:r>
            <a:r>
              <a:rPr lang="pt-BR" sz="2800" b="1">
                <a:solidFill>
                  <a:srgbClr val="054D65"/>
                </a:solidFill>
                <a:latin typeface="Akrobat Bold" pitchFamily="2" charset="77"/>
              </a:rPr>
              <a:t>atende</a:t>
            </a:r>
            <a:r>
              <a:rPr lang="pt-BR" sz="2800">
                <a:solidFill>
                  <a:srgbClr val="054D65"/>
                </a:solidFill>
                <a:latin typeface="Akrobat" pitchFamily="2" charset="77"/>
              </a:rPr>
              <a:t> aos </a:t>
            </a:r>
            <a:r>
              <a:rPr lang="pt-BR" sz="2800" b="1">
                <a:solidFill>
                  <a:srgbClr val="054D65"/>
                </a:solidFill>
                <a:latin typeface="Akrobat Bold" pitchFamily="2" charset="77"/>
              </a:rPr>
              <a:t>objetivos</a:t>
            </a:r>
            <a:r>
              <a:rPr lang="pt-BR" sz="2800">
                <a:solidFill>
                  <a:srgbClr val="054D65"/>
                </a:solidFill>
                <a:latin typeface="Akrobat" pitchFamily="2" charset="77"/>
              </a:rPr>
              <a:t> </a:t>
            </a:r>
            <a:r>
              <a:rPr lang="pt-BR" sz="2800" b="1">
                <a:solidFill>
                  <a:srgbClr val="054D65"/>
                </a:solidFill>
                <a:latin typeface="Akrobat Bold" pitchFamily="2" charset="77"/>
              </a:rPr>
              <a:t>da Reforma Tributária</a:t>
            </a:r>
            <a:r>
              <a:rPr lang="pt-BR" sz="2800">
                <a:solidFill>
                  <a:srgbClr val="054D65"/>
                </a:solidFill>
                <a:latin typeface="Akrobat" pitchFamily="2" charset="77"/>
              </a:rPr>
              <a:t> e </a:t>
            </a:r>
            <a:r>
              <a:rPr lang="pt-BR" sz="2800" b="1">
                <a:solidFill>
                  <a:srgbClr val="054D65"/>
                </a:solidFill>
                <a:latin typeface="Akrobat Bold" pitchFamily="2" charset="77"/>
              </a:rPr>
              <a:t>cumpre</a:t>
            </a:r>
            <a:r>
              <a:rPr lang="pt-BR" sz="2800">
                <a:solidFill>
                  <a:srgbClr val="054D65"/>
                </a:solidFill>
                <a:latin typeface="Akrobat" pitchFamily="2" charset="77"/>
              </a:rPr>
              <a:t> de maneira precisa os </a:t>
            </a:r>
            <a:r>
              <a:rPr lang="pt-BR" sz="2800" b="1">
                <a:solidFill>
                  <a:srgbClr val="054D65"/>
                </a:solidFill>
                <a:latin typeface="Akrobat Bold" pitchFamily="2" charset="77"/>
              </a:rPr>
              <a:t>preceitos teóricos</a:t>
            </a:r>
            <a:r>
              <a:rPr lang="pt-BR" sz="2800">
                <a:solidFill>
                  <a:srgbClr val="054D65"/>
                </a:solidFill>
                <a:latin typeface="Akrobat" pitchFamily="2" charset="77"/>
              </a:rPr>
              <a:t> e </a:t>
            </a:r>
            <a:r>
              <a:rPr lang="pt-BR" sz="2800" b="1">
                <a:solidFill>
                  <a:srgbClr val="054D65"/>
                </a:solidFill>
                <a:latin typeface="Akrobat Bold" pitchFamily="2" charset="77"/>
              </a:rPr>
              <a:t>práticos</a:t>
            </a:r>
            <a:r>
              <a:rPr lang="pt-BR" sz="2800">
                <a:solidFill>
                  <a:srgbClr val="054D65"/>
                </a:solidFill>
                <a:latin typeface="Akrobat" pitchFamily="2" charset="77"/>
              </a:rPr>
              <a:t> de ambas alíquotas explicitadas no texto em avaliação. Além disso, </a:t>
            </a:r>
            <a:r>
              <a:rPr lang="pt-BR" sz="2800" b="1">
                <a:solidFill>
                  <a:srgbClr val="054D65"/>
                </a:solidFill>
                <a:latin typeface="Akrobat Bold" pitchFamily="2" charset="77"/>
              </a:rPr>
              <a:t>tributa as bebidas </a:t>
            </a:r>
            <a:r>
              <a:rPr lang="pt-BR" sz="2800">
                <a:solidFill>
                  <a:srgbClr val="054D65"/>
                </a:solidFill>
                <a:latin typeface="Akrobat" pitchFamily="2" charset="77"/>
              </a:rPr>
              <a:t>em </a:t>
            </a:r>
            <a:r>
              <a:rPr lang="pt-BR" sz="2800" b="1">
                <a:solidFill>
                  <a:srgbClr val="054D65"/>
                </a:solidFill>
                <a:latin typeface="Akrobat Bold" pitchFamily="2" charset="77"/>
              </a:rPr>
              <a:t>níveis racionalmente aceitáveis e</a:t>
            </a:r>
            <a:r>
              <a:rPr lang="pt-BR" sz="2800">
                <a:solidFill>
                  <a:srgbClr val="054D65"/>
                </a:solidFill>
                <a:latin typeface="Akrobat" pitchFamily="2" charset="77"/>
              </a:rPr>
              <a:t>, </a:t>
            </a:r>
            <a:r>
              <a:rPr lang="pt-BR" sz="2800" b="1">
                <a:solidFill>
                  <a:srgbClr val="054D65"/>
                </a:solidFill>
                <a:latin typeface="Akrobat Bold" pitchFamily="2" charset="77"/>
              </a:rPr>
              <a:t>não beneficia </a:t>
            </a:r>
            <a:r>
              <a:rPr lang="pt-BR" sz="2800">
                <a:solidFill>
                  <a:srgbClr val="054D65"/>
                </a:solidFill>
                <a:latin typeface="Akrobat" pitchFamily="2" charset="77"/>
              </a:rPr>
              <a:t>nenhuma categoria, </a:t>
            </a:r>
            <a:r>
              <a:rPr lang="pt-BR" sz="2800" b="1">
                <a:solidFill>
                  <a:srgbClr val="054D65"/>
                </a:solidFill>
                <a:latin typeface="Akrobat Bold" pitchFamily="2" charset="77"/>
              </a:rPr>
              <a:t>é isonômico</a:t>
            </a:r>
            <a:r>
              <a:rPr lang="pt-BR" sz="2800">
                <a:solidFill>
                  <a:srgbClr val="054D65"/>
                </a:solidFill>
                <a:latin typeface="Akrobat" pitchFamily="2" charset="77"/>
              </a:rPr>
              <a:t>, </a:t>
            </a:r>
            <a:r>
              <a:rPr lang="pt-BR" sz="2800" b="1">
                <a:solidFill>
                  <a:srgbClr val="054D65"/>
                </a:solidFill>
                <a:latin typeface="Akrobat Bold" pitchFamily="2" charset="77"/>
              </a:rPr>
              <a:t>minimiza a ilegalidade e desemprego </a:t>
            </a:r>
            <a:r>
              <a:rPr lang="pt-BR" sz="2800">
                <a:solidFill>
                  <a:srgbClr val="054D65"/>
                </a:solidFill>
                <a:latin typeface="Akrobat" pitchFamily="2" charset="77"/>
              </a:rPr>
              <a:t>em todas as categorias e </a:t>
            </a:r>
            <a:r>
              <a:rPr lang="pt-BR" sz="2800" b="1">
                <a:solidFill>
                  <a:srgbClr val="054D65"/>
                </a:solidFill>
                <a:latin typeface="Akrobat Bold" pitchFamily="2" charset="77"/>
              </a:rPr>
              <a:t>mantém arrecadação.</a:t>
            </a:r>
          </a:p>
        </p:txBody>
      </p:sp>
      <p:grpSp>
        <p:nvGrpSpPr>
          <p:cNvPr id="7" name="Agrupar 6">
            <a:extLst>
              <a:ext uri="{FF2B5EF4-FFF2-40B4-BE49-F238E27FC236}">
                <a16:creationId xmlns:a16="http://schemas.microsoft.com/office/drawing/2014/main" id="{6DFCCEAF-198E-C51B-986E-9D505E561D4F}"/>
              </a:ext>
            </a:extLst>
          </p:cNvPr>
          <p:cNvGrpSpPr/>
          <p:nvPr/>
        </p:nvGrpSpPr>
        <p:grpSpPr>
          <a:xfrm>
            <a:off x="2648964" y="2355734"/>
            <a:ext cx="4298146" cy="5393936"/>
            <a:chOff x="11467533" y="1729280"/>
            <a:chExt cx="4298146" cy="5393936"/>
          </a:xfrm>
        </p:grpSpPr>
        <p:sp>
          <p:nvSpPr>
            <p:cNvPr id="10" name="Freeform: Shape 9">
              <a:extLst>
                <a:ext uri="{FF2B5EF4-FFF2-40B4-BE49-F238E27FC236}">
                  <a16:creationId xmlns:a16="http://schemas.microsoft.com/office/drawing/2014/main" id="{BD5602E2-BD7B-322C-7EAB-09B66559B8A5}"/>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 name="TextBox 6">
              <a:extLst>
                <a:ext uri="{FF2B5EF4-FFF2-40B4-BE49-F238E27FC236}">
                  <a16:creationId xmlns:a16="http://schemas.microsoft.com/office/drawing/2014/main" id="{25E0EF9D-9CBA-90CB-2A3D-27A9D54FB8EE}"/>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13" name="TextBox 8">
              <a:extLst>
                <a:ext uri="{FF2B5EF4-FFF2-40B4-BE49-F238E27FC236}">
                  <a16:creationId xmlns:a16="http://schemas.microsoft.com/office/drawing/2014/main" id="{BE27E805-83FE-2415-A7FA-7BB69CC043F8}"/>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14" name="Freeform: Shape 9">
              <a:extLst>
                <a:ext uri="{FF2B5EF4-FFF2-40B4-BE49-F238E27FC236}">
                  <a16:creationId xmlns:a16="http://schemas.microsoft.com/office/drawing/2014/main" id="{0A54E876-8FD5-752B-9AC3-EE15F4DF9F6F}"/>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5" name="Freeform: Shape 10">
              <a:extLst>
                <a:ext uri="{FF2B5EF4-FFF2-40B4-BE49-F238E27FC236}">
                  <a16:creationId xmlns:a16="http://schemas.microsoft.com/office/drawing/2014/main" id="{5ACF02FF-4A45-7142-F251-5551FA9F14A2}"/>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6" name="Freeform: Shape 11">
              <a:extLst>
                <a:ext uri="{FF2B5EF4-FFF2-40B4-BE49-F238E27FC236}">
                  <a16:creationId xmlns:a16="http://schemas.microsoft.com/office/drawing/2014/main" id="{A2B59D80-0CDA-346A-EB95-B5D2731AE930}"/>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7" name="Freeform: Shape 12">
              <a:extLst>
                <a:ext uri="{FF2B5EF4-FFF2-40B4-BE49-F238E27FC236}">
                  <a16:creationId xmlns:a16="http://schemas.microsoft.com/office/drawing/2014/main" id="{E40D4F9D-FD5F-6298-9D81-A0D933E0DEC6}"/>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8" name="Freeform: Shape 9">
              <a:extLst>
                <a:ext uri="{FF2B5EF4-FFF2-40B4-BE49-F238E27FC236}">
                  <a16:creationId xmlns:a16="http://schemas.microsoft.com/office/drawing/2014/main" id="{A7F50CFB-A13D-916A-B536-8053C36D14E5}"/>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9" name="TextBox 24">
              <a:extLst>
                <a:ext uri="{FF2B5EF4-FFF2-40B4-BE49-F238E27FC236}">
                  <a16:creationId xmlns:a16="http://schemas.microsoft.com/office/drawing/2014/main" id="{651E4DD8-7D68-71DC-6521-D84CB690B208}"/>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20" name="TextBox 25">
              <a:extLst>
                <a:ext uri="{FF2B5EF4-FFF2-40B4-BE49-F238E27FC236}">
                  <a16:creationId xmlns:a16="http://schemas.microsoft.com/office/drawing/2014/main" id="{DFA13D87-B164-F0DB-3A81-BDAB6FD22D6F}"/>
                </a:ext>
              </a:extLst>
            </p:cNvPr>
            <p:cNvSpPr txBox="1"/>
            <p:nvPr/>
          </p:nvSpPr>
          <p:spPr>
            <a:xfrm>
              <a:off x="15268427" y="56485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21" name="TextBox 26">
              <a:extLst>
                <a:ext uri="{FF2B5EF4-FFF2-40B4-BE49-F238E27FC236}">
                  <a16:creationId xmlns:a16="http://schemas.microsoft.com/office/drawing/2014/main" id="{8BD27AAF-FCB0-16B2-FAA9-48432796DFD1}"/>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22" name="TextBox 27">
              <a:extLst>
                <a:ext uri="{FF2B5EF4-FFF2-40B4-BE49-F238E27FC236}">
                  <a16:creationId xmlns:a16="http://schemas.microsoft.com/office/drawing/2014/main" id="{A2ECC6A8-38D8-1DC8-3C10-3EBD1DCB7436}"/>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23" name="TextBox 24">
              <a:extLst>
                <a:ext uri="{FF2B5EF4-FFF2-40B4-BE49-F238E27FC236}">
                  <a16:creationId xmlns:a16="http://schemas.microsoft.com/office/drawing/2014/main" id="{C681A155-296C-7D94-D4EF-F68C4A7F1881}"/>
                </a:ext>
              </a:extLst>
            </p:cNvPr>
            <p:cNvSpPr txBox="1"/>
            <p:nvPr/>
          </p:nvSpPr>
          <p:spPr>
            <a:xfrm>
              <a:off x="15268427" y="4940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24" name="Freeform: Shape 9">
              <a:extLst>
                <a:ext uri="{FF2B5EF4-FFF2-40B4-BE49-F238E27FC236}">
                  <a16:creationId xmlns:a16="http://schemas.microsoft.com/office/drawing/2014/main" id="{26201271-D905-1911-5114-A65C9F599FFB}"/>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30" name="TextBox 24">
              <a:extLst>
                <a:ext uri="{FF2B5EF4-FFF2-40B4-BE49-F238E27FC236}">
                  <a16:creationId xmlns:a16="http://schemas.microsoft.com/office/drawing/2014/main" id="{77655297-432C-55C1-5B57-103F3D386299}"/>
                </a:ext>
              </a:extLst>
            </p:cNvPr>
            <p:cNvSpPr txBox="1"/>
            <p:nvPr/>
          </p:nvSpPr>
          <p:spPr>
            <a:xfrm>
              <a:off x="15268427" y="45677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32" name="Freeform: Shape 9">
              <a:extLst>
                <a:ext uri="{FF2B5EF4-FFF2-40B4-BE49-F238E27FC236}">
                  <a16:creationId xmlns:a16="http://schemas.microsoft.com/office/drawing/2014/main" id="{39469DDF-5EF5-BDF4-E1CD-E727AE9954FF}"/>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0" name="TextBox 24">
              <a:extLst>
                <a:ext uri="{FF2B5EF4-FFF2-40B4-BE49-F238E27FC236}">
                  <a16:creationId xmlns:a16="http://schemas.microsoft.com/office/drawing/2014/main" id="{A44FF933-B8C9-3101-C0E4-3D1F75E899C2}"/>
                </a:ext>
              </a:extLst>
            </p:cNvPr>
            <p:cNvSpPr txBox="1"/>
            <p:nvPr/>
          </p:nvSpPr>
          <p:spPr>
            <a:xfrm>
              <a:off x="15268427" y="42023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41" name="Freeform: Shape 9">
              <a:extLst>
                <a:ext uri="{FF2B5EF4-FFF2-40B4-BE49-F238E27FC236}">
                  <a16:creationId xmlns:a16="http://schemas.microsoft.com/office/drawing/2014/main" id="{0A0EF14B-143E-3D2A-9CFD-F6624B56AB07}"/>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2" name="TextBox 24">
              <a:extLst>
                <a:ext uri="{FF2B5EF4-FFF2-40B4-BE49-F238E27FC236}">
                  <a16:creationId xmlns:a16="http://schemas.microsoft.com/office/drawing/2014/main" id="{35C52301-BD43-31A8-9870-76A9E7F29298}"/>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43" name="Freeform: Shape 9">
              <a:extLst>
                <a:ext uri="{FF2B5EF4-FFF2-40B4-BE49-F238E27FC236}">
                  <a16:creationId xmlns:a16="http://schemas.microsoft.com/office/drawing/2014/main" id="{8C5BDDF1-BB38-9285-0934-3FD825F605A4}"/>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4" name="TextBox 24">
              <a:extLst>
                <a:ext uri="{FF2B5EF4-FFF2-40B4-BE49-F238E27FC236}">
                  <a16:creationId xmlns:a16="http://schemas.microsoft.com/office/drawing/2014/main" id="{056935C2-767D-26C3-337C-E41CC111D9CF}"/>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45" name="Freeform: Shape 9">
              <a:extLst>
                <a:ext uri="{FF2B5EF4-FFF2-40B4-BE49-F238E27FC236}">
                  <a16:creationId xmlns:a16="http://schemas.microsoft.com/office/drawing/2014/main" id="{A6134DA3-0B95-919A-BAC8-2856D6BE651C}"/>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6" name="TextBox 24">
              <a:extLst>
                <a:ext uri="{FF2B5EF4-FFF2-40B4-BE49-F238E27FC236}">
                  <a16:creationId xmlns:a16="http://schemas.microsoft.com/office/drawing/2014/main" id="{C3E503B4-1413-4980-5EA2-134DEAE7A9BA}"/>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47" name="Rounded Rectangle 37">
              <a:extLst>
                <a:ext uri="{FF2B5EF4-FFF2-40B4-BE49-F238E27FC236}">
                  <a16:creationId xmlns:a16="http://schemas.microsoft.com/office/drawing/2014/main" id="{C25914F7-4151-506B-1D52-B72E37320EB8}"/>
                </a:ext>
              </a:extLst>
            </p:cNvPr>
            <p:cNvSpPr/>
            <p:nvPr/>
          </p:nvSpPr>
          <p:spPr>
            <a:xfrm flipH="1">
              <a:off x="14064900" y="5910375"/>
              <a:ext cx="815149" cy="848578"/>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49" name="Rounded Rectangle 37">
              <a:extLst>
                <a:ext uri="{FF2B5EF4-FFF2-40B4-BE49-F238E27FC236}">
                  <a16:creationId xmlns:a16="http://schemas.microsoft.com/office/drawing/2014/main" id="{CE8D2D31-76AF-B22E-5E0F-33498E255C63}"/>
                </a:ext>
              </a:extLst>
            </p:cNvPr>
            <p:cNvSpPr/>
            <p:nvPr/>
          </p:nvSpPr>
          <p:spPr>
            <a:xfrm flipH="1">
              <a:off x="12030850" y="6409346"/>
              <a:ext cx="815149" cy="34960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50" name="Oval 49">
              <a:extLst>
                <a:ext uri="{FF2B5EF4-FFF2-40B4-BE49-F238E27FC236}">
                  <a16:creationId xmlns:a16="http://schemas.microsoft.com/office/drawing/2014/main" id="{9E1AD881-DEA2-7DD2-3FA0-CB2B59503FCE}"/>
                </a:ext>
              </a:extLst>
            </p:cNvPr>
            <p:cNvSpPr/>
            <p:nvPr/>
          </p:nvSpPr>
          <p:spPr>
            <a:xfrm>
              <a:off x="14017772" y="4897940"/>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DF90BC13-DFB0-5669-6078-F58E10D5DCED}"/>
                </a:ext>
              </a:extLst>
            </p:cNvPr>
            <p:cNvSpPr txBox="1"/>
            <p:nvPr/>
          </p:nvSpPr>
          <p:spPr>
            <a:xfrm>
              <a:off x="13859605" y="5105908"/>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19,4</a:t>
              </a:r>
            </a:p>
          </p:txBody>
        </p:sp>
        <p:sp>
          <p:nvSpPr>
            <p:cNvPr id="53" name="CaixaDeTexto 52">
              <a:extLst>
                <a:ext uri="{FF2B5EF4-FFF2-40B4-BE49-F238E27FC236}">
                  <a16:creationId xmlns:a16="http://schemas.microsoft.com/office/drawing/2014/main" id="{5ADFDCE4-6E02-6834-EDD0-58B3DFD3ECA6}"/>
                </a:ext>
              </a:extLst>
            </p:cNvPr>
            <p:cNvSpPr txBox="1"/>
            <p:nvPr/>
          </p:nvSpPr>
          <p:spPr>
            <a:xfrm>
              <a:off x="11724043" y="5971402"/>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2</a:t>
              </a:r>
              <a:endParaRPr lang="en-US" sz="2400" b="1" i="0">
                <a:solidFill>
                  <a:srgbClr val="FF791A"/>
                </a:solidFill>
                <a:latin typeface="Akrobat Black" pitchFamily="2" charset="77"/>
              </a:endParaRPr>
            </a:p>
          </p:txBody>
        </p:sp>
        <p:sp>
          <p:nvSpPr>
            <p:cNvPr id="54" name="CaixaDeTexto 53">
              <a:extLst>
                <a:ext uri="{FF2B5EF4-FFF2-40B4-BE49-F238E27FC236}">
                  <a16:creationId xmlns:a16="http://schemas.microsoft.com/office/drawing/2014/main" id="{D3A0C8A3-4DBA-EEF4-3A07-E83BB51E9B46}"/>
                </a:ext>
              </a:extLst>
            </p:cNvPr>
            <p:cNvSpPr txBox="1"/>
            <p:nvPr/>
          </p:nvSpPr>
          <p:spPr>
            <a:xfrm>
              <a:off x="11919027" y="3395196"/>
              <a:ext cx="1928741"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9,7x</a:t>
              </a:r>
              <a:endParaRPr lang="en-US" b="1" i="0">
                <a:solidFill>
                  <a:srgbClr val="B2E319"/>
                </a:solidFill>
                <a:latin typeface="Akrobat Black" pitchFamily="2" charset="77"/>
              </a:endParaRPr>
            </a:p>
          </p:txBody>
        </p:sp>
        <p:sp>
          <p:nvSpPr>
            <p:cNvPr id="55" name="Forma Livre 54">
              <a:extLst>
                <a:ext uri="{FF2B5EF4-FFF2-40B4-BE49-F238E27FC236}">
                  <a16:creationId xmlns:a16="http://schemas.microsoft.com/office/drawing/2014/main" id="{58645507-B1A4-2C1E-E776-215F05D419BB}"/>
                </a:ext>
              </a:extLst>
            </p:cNvPr>
            <p:cNvSpPr/>
            <p:nvPr/>
          </p:nvSpPr>
          <p:spPr>
            <a:xfrm>
              <a:off x="12052793" y="4519669"/>
              <a:ext cx="2139933" cy="1210757"/>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ADB2C645-7E54-30D7-1A4E-055C8942B07E}"/>
                </a:ext>
              </a:extLst>
            </p:cNvPr>
            <p:cNvSpPr txBox="1"/>
            <p:nvPr/>
          </p:nvSpPr>
          <p:spPr>
            <a:xfrm>
              <a:off x="11467533" y="1729280"/>
              <a:ext cx="4234889" cy="707886"/>
            </a:xfrm>
            <a:prstGeom prst="rect">
              <a:avLst/>
            </a:prstGeom>
            <a:noFill/>
          </p:spPr>
          <p:txBody>
            <a:bodyPr wrap="square">
              <a:spAutoFit/>
            </a:bodyPr>
            <a:lstStyle/>
            <a:p>
              <a:pPr algn="ctr" rtl="0">
                <a:defRPr sz="2800" b="1" i="0" u="none" strike="noStrike" kern="1200" spc="0" baseline="0">
                  <a:solidFill>
                    <a:srgbClr val="054D65"/>
                  </a:solidFill>
                  <a:latin typeface="+mn-lt"/>
                  <a:ea typeface="+mn-ea"/>
                  <a:cs typeface="+mn-cs"/>
                </a:defRPr>
              </a:pPr>
              <a:r>
                <a:rPr lang="pt-BR" sz="4000" b="1" i="0">
                  <a:solidFill>
                    <a:srgbClr val="054D65"/>
                  </a:solidFill>
                  <a:latin typeface="Akrobat Black" pitchFamily="2" charset="77"/>
                </a:rPr>
                <a:t>Proposta Inicial</a:t>
              </a:r>
            </a:p>
          </p:txBody>
        </p:sp>
        <p:sp>
          <p:nvSpPr>
            <p:cNvPr id="57" name="TextBox 24">
              <a:extLst>
                <a:ext uri="{FF2B5EF4-FFF2-40B4-BE49-F238E27FC236}">
                  <a16:creationId xmlns:a16="http://schemas.microsoft.com/office/drawing/2014/main" id="{55F85AC1-4A61-B138-B14B-8CB2BEBC9C12}"/>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grpSp>
        <p:nvGrpSpPr>
          <p:cNvPr id="58" name="Agrupar 57">
            <a:extLst>
              <a:ext uri="{FF2B5EF4-FFF2-40B4-BE49-F238E27FC236}">
                <a16:creationId xmlns:a16="http://schemas.microsoft.com/office/drawing/2014/main" id="{5DEDDC34-8410-0077-7362-288A1E13DB5F}"/>
              </a:ext>
            </a:extLst>
          </p:cNvPr>
          <p:cNvGrpSpPr/>
          <p:nvPr/>
        </p:nvGrpSpPr>
        <p:grpSpPr>
          <a:xfrm>
            <a:off x="13105815" y="2181192"/>
            <a:ext cx="4064287" cy="5568478"/>
            <a:chOff x="11701392" y="1554738"/>
            <a:chExt cx="4064287" cy="5568478"/>
          </a:xfrm>
        </p:grpSpPr>
        <p:sp>
          <p:nvSpPr>
            <p:cNvPr id="59" name="Freeform: Shape 9">
              <a:extLst>
                <a:ext uri="{FF2B5EF4-FFF2-40B4-BE49-F238E27FC236}">
                  <a16:creationId xmlns:a16="http://schemas.microsoft.com/office/drawing/2014/main" id="{EAFB9070-FECA-9B39-4361-07C40AEC5FB2}"/>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0" name="TextBox 6">
              <a:extLst>
                <a:ext uri="{FF2B5EF4-FFF2-40B4-BE49-F238E27FC236}">
                  <a16:creationId xmlns:a16="http://schemas.microsoft.com/office/drawing/2014/main" id="{F604CAC6-98C5-2D34-70A2-042E569B6AC8}"/>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62" name="TextBox 8">
              <a:extLst>
                <a:ext uri="{FF2B5EF4-FFF2-40B4-BE49-F238E27FC236}">
                  <a16:creationId xmlns:a16="http://schemas.microsoft.com/office/drawing/2014/main" id="{E53F4CBD-3D08-6760-B0A3-247CB26AAC93}"/>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63" name="Freeform: Shape 9">
              <a:extLst>
                <a:ext uri="{FF2B5EF4-FFF2-40B4-BE49-F238E27FC236}">
                  <a16:creationId xmlns:a16="http://schemas.microsoft.com/office/drawing/2014/main" id="{60D2B866-D4D9-695D-2075-1D128054ED31}"/>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4" name="Freeform: Shape 10">
              <a:extLst>
                <a:ext uri="{FF2B5EF4-FFF2-40B4-BE49-F238E27FC236}">
                  <a16:creationId xmlns:a16="http://schemas.microsoft.com/office/drawing/2014/main" id="{79809397-EC19-D0F0-C9CF-46F31F189210}"/>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5" name="Freeform: Shape 11">
              <a:extLst>
                <a:ext uri="{FF2B5EF4-FFF2-40B4-BE49-F238E27FC236}">
                  <a16:creationId xmlns:a16="http://schemas.microsoft.com/office/drawing/2014/main" id="{F665B833-C60D-5657-2A8E-6EE7FBEE340F}"/>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6" name="Freeform: Shape 12">
              <a:extLst>
                <a:ext uri="{FF2B5EF4-FFF2-40B4-BE49-F238E27FC236}">
                  <a16:creationId xmlns:a16="http://schemas.microsoft.com/office/drawing/2014/main" id="{5A5AAD0B-669F-6759-46BD-C3C8B05B8D7F}"/>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7" name="Freeform: Shape 9">
              <a:extLst>
                <a:ext uri="{FF2B5EF4-FFF2-40B4-BE49-F238E27FC236}">
                  <a16:creationId xmlns:a16="http://schemas.microsoft.com/office/drawing/2014/main" id="{A5886F03-DC48-12FA-D59E-7001FF88C077}"/>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8" name="TextBox 24">
              <a:extLst>
                <a:ext uri="{FF2B5EF4-FFF2-40B4-BE49-F238E27FC236}">
                  <a16:creationId xmlns:a16="http://schemas.microsoft.com/office/drawing/2014/main" id="{E446EA37-DEBB-8F33-7C59-DA315853F3CA}"/>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69" name="TextBox 25">
              <a:extLst>
                <a:ext uri="{FF2B5EF4-FFF2-40B4-BE49-F238E27FC236}">
                  <a16:creationId xmlns:a16="http://schemas.microsoft.com/office/drawing/2014/main" id="{697E5D30-450B-C6CF-F1F7-01E564175F92}"/>
                </a:ext>
              </a:extLst>
            </p:cNvPr>
            <p:cNvSpPr txBox="1"/>
            <p:nvPr/>
          </p:nvSpPr>
          <p:spPr>
            <a:xfrm>
              <a:off x="15268427" y="56485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70" name="TextBox 26">
              <a:extLst>
                <a:ext uri="{FF2B5EF4-FFF2-40B4-BE49-F238E27FC236}">
                  <a16:creationId xmlns:a16="http://schemas.microsoft.com/office/drawing/2014/main" id="{740F8058-05DF-693A-85C3-E5008A4D1DA1}"/>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71" name="TextBox 27">
              <a:extLst>
                <a:ext uri="{FF2B5EF4-FFF2-40B4-BE49-F238E27FC236}">
                  <a16:creationId xmlns:a16="http://schemas.microsoft.com/office/drawing/2014/main" id="{2C298E19-26F4-240F-B0A0-F07245E3273A}"/>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72" name="TextBox 24">
              <a:extLst>
                <a:ext uri="{FF2B5EF4-FFF2-40B4-BE49-F238E27FC236}">
                  <a16:creationId xmlns:a16="http://schemas.microsoft.com/office/drawing/2014/main" id="{E77A1B8C-576A-7B81-CAC0-BB28FC684343}"/>
                </a:ext>
              </a:extLst>
            </p:cNvPr>
            <p:cNvSpPr txBox="1"/>
            <p:nvPr/>
          </p:nvSpPr>
          <p:spPr>
            <a:xfrm>
              <a:off x="15268427" y="4940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74" name="Freeform: Shape 9">
              <a:extLst>
                <a:ext uri="{FF2B5EF4-FFF2-40B4-BE49-F238E27FC236}">
                  <a16:creationId xmlns:a16="http://schemas.microsoft.com/office/drawing/2014/main" id="{551A5936-6ED3-A3FD-DEE2-0EDBBDB7AC8A}"/>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5" name="TextBox 24">
              <a:extLst>
                <a:ext uri="{FF2B5EF4-FFF2-40B4-BE49-F238E27FC236}">
                  <a16:creationId xmlns:a16="http://schemas.microsoft.com/office/drawing/2014/main" id="{AC9DB8B6-DFA4-EBB2-4D4A-55054B6579E2}"/>
                </a:ext>
              </a:extLst>
            </p:cNvPr>
            <p:cNvSpPr txBox="1"/>
            <p:nvPr/>
          </p:nvSpPr>
          <p:spPr>
            <a:xfrm>
              <a:off x="15268427" y="45677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76" name="Freeform: Shape 9">
              <a:extLst>
                <a:ext uri="{FF2B5EF4-FFF2-40B4-BE49-F238E27FC236}">
                  <a16:creationId xmlns:a16="http://schemas.microsoft.com/office/drawing/2014/main" id="{C5817B08-AD92-9370-F984-E31E3EACA57D}"/>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8" name="TextBox 24">
              <a:extLst>
                <a:ext uri="{FF2B5EF4-FFF2-40B4-BE49-F238E27FC236}">
                  <a16:creationId xmlns:a16="http://schemas.microsoft.com/office/drawing/2014/main" id="{BD8DCF8D-D589-B5E9-D7CD-DF6DE6DAD3DD}"/>
                </a:ext>
              </a:extLst>
            </p:cNvPr>
            <p:cNvSpPr txBox="1"/>
            <p:nvPr/>
          </p:nvSpPr>
          <p:spPr>
            <a:xfrm>
              <a:off x="15268427" y="42023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80" name="Freeform: Shape 9">
              <a:extLst>
                <a:ext uri="{FF2B5EF4-FFF2-40B4-BE49-F238E27FC236}">
                  <a16:creationId xmlns:a16="http://schemas.microsoft.com/office/drawing/2014/main" id="{5E50B3E4-B332-6A8D-9BFF-EAD3411235AD}"/>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1" name="TextBox 24">
              <a:extLst>
                <a:ext uri="{FF2B5EF4-FFF2-40B4-BE49-F238E27FC236}">
                  <a16:creationId xmlns:a16="http://schemas.microsoft.com/office/drawing/2014/main" id="{4AEDF237-6A10-0D65-6391-3C7A5AFC99F7}"/>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82" name="Freeform: Shape 9">
              <a:extLst>
                <a:ext uri="{FF2B5EF4-FFF2-40B4-BE49-F238E27FC236}">
                  <a16:creationId xmlns:a16="http://schemas.microsoft.com/office/drawing/2014/main" id="{1FF1F172-C77A-B686-FF6B-72AAC224DE49}"/>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3" name="TextBox 24">
              <a:extLst>
                <a:ext uri="{FF2B5EF4-FFF2-40B4-BE49-F238E27FC236}">
                  <a16:creationId xmlns:a16="http://schemas.microsoft.com/office/drawing/2014/main" id="{37EEFA4F-25BA-4A50-7617-FC98C054C2D0}"/>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84" name="Freeform: Shape 9">
              <a:extLst>
                <a:ext uri="{FF2B5EF4-FFF2-40B4-BE49-F238E27FC236}">
                  <a16:creationId xmlns:a16="http://schemas.microsoft.com/office/drawing/2014/main" id="{359E0492-ED35-AE01-4F45-C0F3C3A441EC}"/>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5" name="TextBox 24">
              <a:extLst>
                <a:ext uri="{FF2B5EF4-FFF2-40B4-BE49-F238E27FC236}">
                  <a16:creationId xmlns:a16="http://schemas.microsoft.com/office/drawing/2014/main" id="{6D87B2BD-2DB1-9710-D6E0-DBA07F464BD4}"/>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86" name="Rounded Rectangle 37">
              <a:extLst>
                <a:ext uri="{FF2B5EF4-FFF2-40B4-BE49-F238E27FC236}">
                  <a16:creationId xmlns:a16="http://schemas.microsoft.com/office/drawing/2014/main" id="{3F9B3744-E3DB-B006-394C-27F90EEBF245}"/>
                </a:ext>
              </a:extLst>
            </p:cNvPr>
            <p:cNvSpPr/>
            <p:nvPr/>
          </p:nvSpPr>
          <p:spPr>
            <a:xfrm flipH="1">
              <a:off x="14064898" y="2502234"/>
              <a:ext cx="815149" cy="4256720"/>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8" name="Rounded Rectangle 37">
              <a:extLst>
                <a:ext uri="{FF2B5EF4-FFF2-40B4-BE49-F238E27FC236}">
                  <a16:creationId xmlns:a16="http://schemas.microsoft.com/office/drawing/2014/main" id="{DCD7B709-83D4-B41C-252C-9556A99B71CA}"/>
                </a:ext>
              </a:extLst>
            </p:cNvPr>
            <p:cNvSpPr/>
            <p:nvPr/>
          </p:nvSpPr>
          <p:spPr>
            <a:xfrm flipH="1">
              <a:off x="12030850" y="6409346"/>
              <a:ext cx="815149" cy="34960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9" name="Oval 88">
              <a:extLst>
                <a:ext uri="{FF2B5EF4-FFF2-40B4-BE49-F238E27FC236}">
                  <a16:creationId xmlns:a16="http://schemas.microsoft.com/office/drawing/2014/main" id="{FBB9588A-C9DC-0C9E-FEB6-007A5E8F97DA}"/>
                </a:ext>
              </a:extLst>
            </p:cNvPr>
            <p:cNvSpPr/>
            <p:nvPr/>
          </p:nvSpPr>
          <p:spPr>
            <a:xfrm>
              <a:off x="14017772" y="1554738"/>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0" name="CaixaDeTexto 89">
              <a:extLst>
                <a:ext uri="{FF2B5EF4-FFF2-40B4-BE49-F238E27FC236}">
                  <a16:creationId xmlns:a16="http://schemas.microsoft.com/office/drawing/2014/main" id="{110D6FDC-25E1-F666-3A22-4FD427CA843D}"/>
                </a:ext>
              </a:extLst>
            </p:cNvPr>
            <p:cNvSpPr txBox="1"/>
            <p:nvPr/>
          </p:nvSpPr>
          <p:spPr>
            <a:xfrm>
              <a:off x="13859605" y="1762706"/>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188</a:t>
              </a:r>
            </a:p>
          </p:txBody>
        </p:sp>
        <p:sp>
          <p:nvSpPr>
            <p:cNvPr id="92" name="CaixaDeTexto 91">
              <a:extLst>
                <a:ext uri="{FF2B5EF4-FFF2-40B4-BE49-F238E27FC236}">
                  <a16:creationId xmlns:a16="http://schemas.microsoft.com/office/drawing/2014/main" id="{40DB51F0-DC16-1D8D-503F-AD8C290257F0}"/>
                </a:ext>
              </a:extLst>
            </p:cNvPr>
            <p:cNvSpPr txBox="1"/>
            <p:nvPr/>
          </p:nvSpPr>
          <p:spPr>
            <a:xfrm>
              <a:off x="11724043" y="5971402"/>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rgbClr val="FF791A"/>
                  </a:solidFill>
                  <a:latin typeface="Akrobat Black" pitchFamily="2" charset="77"/>
                </a:rPr>
                <a:t>3</a:t>
              </a:r>
            </a:p>
          </p:txBody>
        </p:sp>
        <p:sp>
          <p:nvSpPr>
            <p:cNvPr id="93" name="CaixaDeTexto 92">
              <a:extLst>
                <a:ext uri="{FF2B5EF4-FFF2-40B4-BE49-F238E27FC236}">
                  <a16:creationId xmlns:a16="http://schemas.microsoft.com/office/drawing/2014/main" id="{74F0724C-4A30-C6DC-326F-8A141BD97606}"/>
                </a:ext>
              </a:extLst>
            </p:cNvPr>
            <p:cNvSpPr txBox="1"/>
            <p:nvPr/>
          </p:nvSpPr>
          <p:spPr>
            <a:xfrm>
              <a:off x="11701392" y="3582430"/>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63x</a:t>
              </a:r>
              <a:endParaRPr lang="en-US" b="1" i="0">
                <a:solidFill>
                  <a:srgbClr val="B2E319"/>
                </a:solidFill>
                <a:latin typeface="Akrobat Black" pitchFamily="2" charset="77"/>
              </a:endParaRPr>
            </a:p>
          </p:txBody>
        </p:sp>
        <p:sp>
          <p:nvSpPr>
            <p:cNvPr id="94" name="Forma Livre 93">
              <a:extLst>
                <a:ext uri="{FF2B5EF4-FFF2-40B4-BE49-F238E27FC236}">
                  <a16:creationId xmlns:a16="http://schemas.microsoft.com/office/drawing/2014/main" id="{1952F926-8FF3-9059-C956-73F201C8457B}"/>
                </a:ext>
              </a:extLst>
            </p:cNvPr>
            <p:cNvSpPr/>
            <p:nvPr/>
          </p:nvSpPr>
          <p:spPr>
            <a:xfrm>
              <a:off x="11824193" y="3081023"/>
              <a:ext cx="2139933" cy="2583595"/>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TextBox 24">
              <a:extLst>
                <a:ext uri="{FF2B5EF4-FFF2-40B4-BE49-F238E27FC236}">
                  <a16:creationId xmlns:a16="http://schemas.microsoft.com/office/drawing/2014/main" id="{B71497A7-D598-F1A4-2248-33903A400ECD}"/>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sp>
        <p:nvSpPr>
          <p:cNvPr id="26" name="CaixaDeTexto 25">
            <a:extLst>
              <a:ext uri="{FF2B5EF4-FFF2-40B4-BE49-F238E27FC236}">
                <a16:creationId xmlns:a16="http://schemas.microsoft.com/office/drawing/2014/main" id="{9A1E95CA-A8A2-3B7F-470E-BCBF0748CC5A}"/>
              </a:ext>
            </a:extLst>
          </p:cNvPr>
          <p:cNvSpPr txBox="1"/>
          <p:nvPr/>
        </p:nvSpPr>
        <p:spPr>
          <a:xfrm>
            <a:off x="12560149" y="2232910"/>
            <a:ext cx="3637795" cy="1200329"/>
          </a:xfrm>
          <a:prstGeom prst="rect">
            <a:avLst/>
          </a:prstGeom>
          <a:noFill/>
        </p:spPr>
        <p:txBody>
          <a:bodyPr wrap="square">
            <a:spAutoFit/>
          </a:bodyPr>
          <a:lstStyle/>
          <a:p>
            <a:r>
              <a:rPr lang="pt-BR" sz="3600" b="1" dirty="0">
                <a:solidFill>
                  <a:schemeClr val="bg1"/>
                </a:solidFill>
                <a:highlight>
                  <a:srgbClr val="027FA6"/>
                </a:highlight>
                <a:latin typeface="Akrobat SemiBold" pitchFamily="2" charset="77"/>
              </a:rPr>
              <a:t>inclusão do Paragrafo 4º </a:t>
            </a:r>
          </a:p>
        </p:txBody>
      </p:sp>
    </p:spTree>
    <p:extLst>
      <p:ext uri="{BB962C8B-B14F-4D97-AF65-F5344CB8AC3E}">
        <p14:creationId xmlns:p14="http://schemas.microsoft.com/office/powerpoint/2010/main" val="340050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68A64-D938-D634-43E5-59DCB13DCB5F}"/>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E7495E62-A299-F5C9-AEE0-C9BA738FCA90}"/>
              </a:ext>
            </a:extLst>
          </p:cNvPr>
          <p:cNvSpPr>
            <a:spLocks noGrp="1"/>
          </p:cNvSpPr>
          <p:nvPr>
            <p:ph type="body" sz="quarter" idx="10"/>
          </p:nvPr>
        </p:nvSpPr>
        <p:spPr>
          <a:xfrm>
            <a:off x="477007" y="820415"/>
            <a:ext cx="12275607" cy="877396"/>
          </a:xfrm>
        </p:spPr>
        <p:txBody>
          <a:bodyPr>
            <a:normAutofit/>
          </a:bodyPr>
          <a:lstStyle/>
          <a:p>
            <a:r>
              <a:rPr lang="pt-BR" sz="4800" b="1">
                <a:solidFill>
                  <a:srgbClr val="027FA6"/>
                </a:solidFill>
                <a:latin typeface="Akrobat ExtraBold" pitchFamily="2" charset="77"/>
              </a:rPr>
              <a:t>Impacto do benefício tributário para cervejas</a:t>
            </a:r>
          </a:p>
        </p:txBody>
      </p:sp>
      <p:sp>
        <p:nvSpPr>
          <p:cNvPr id="5" name="Retângulo 4">
            <a:extLst>
              <a:ext uri="{FF2B5EF4-FFF2-40B4-BE49-F238E27FC236}">
                <a16:creationId xmlns:a16="http://schemas.microsoft.com/office/drawing/2014/main" id="{3CDB9C03-2F23-AD77-E2B6-2BBDEEDA6ACD}"/>
              </a:ext>
            </a:extLst>
          </p:cNvPr>
          <p:cNvSpPr/>
          <p:nvPr/>
        </p:nvSpPr>
        <p:spPr>
          <a:xfrm>
            <a:off x="173397" y="3308142"/>
            <a:ext cx="6327830" cy="5767411"/>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107" name="Retângulo 106">
            <a:extLst>
              <a:ext uri="{FF2B5EF4-FFF2-40B4-BE49-F238E27FC236}">
                <a16:creationId xmlns:a16="http://schemas.microsoft.com/office/drawing/2014/main" id="{F979E54C-B7BB-23A3-294D-4C515915483D}"/>
              </a:ext>
            </a:extLst>
          </p:cNvPr>
          <p:cNvSpPr/>
          <p:nvPr/>
        </p:nvSpPr>
        <p:spPr>
          <a:xfrm>
            <a:off x="173397" y="3308142"/>
            <a:ext cx="6327830" cy="5767411"/>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TextBox 3">
            <a:extLst>
              <a:ext uri="{FF2B5EF4-FFF2-40B4-BE49-F238E27FC236}">
                <a16:creationId xmlns:a16="http://schemas.microsoft.com/office/drawing/2014/main" id="{2D91D983-DED4-4366-9B08-9DD9EE91FF95}"/>
              </a:ext>
            </a:extLst>
          </p:cNvPr>
          <p:cNvSpPr txBox="1"/>
          <p:nvPr/>
        </p:nvSpPr>
        <p:spPr>
          <a:xfrm>
            <a:off x="661768" y="3683468"/>
            <a:ext cx="5739032" cy="5509200"/>
          </a:xfrm>
          <a:prstGeom prst="rect">
            <a:avLst/>
          </a:prstGeom>
          <a:noFill/>
        </p:spPr>
        <p:txBody>
          <a:bodyPr wrap="square" lIns="91440" tIns="45720" rIns="91440" bIns="45720" anchor="t">
            <a:spAutoFit/>
          </a:bodyPr>
          <a:lstStyle/>
          <a:p>
            <a:pPr algn="just"/>
            <a:r>
              <a:rPr lang="pt-BR" sz="3200" b="1">
                <a:solidFill>
                  <a:srgbClr val="054D65"/>
                </a:solidFill>
                <a:latin typeface="Akrobat Bold" pitchFamily="2" charset="77"/>
              </a:rPr>
              <a:t>A política tributária combinada com liberação para divulgação de propaganda em canal aberto 24 horas por dia, intencionalmente direcionou o consumo de álcool para a cerveja que hoje é a responsável pela grande maioria das externalidades negativas causadas pelo consumo excessivo de álcool.</a:t>
            </a:r>
          </a:p>
        </p:txBody>
      </p:sp>
      <p:cxnSp>
        <p:nvCxnSpPr>
          <p:cNvPr id="11" name="Straight Connector 50">
            <a:extLst>
              <a:ext uri="{FF2B5EF4-FFF2-40B4-BE49-F238E27FC236}">
                <a16:creationId xmlns:a16="http://schemas.microsoft.com/office/drawing/2014/main" id="{D01FFCDE-CEFC-9246-FC8C-DB3189373FD5}"/>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13" name="TextBox 32">
            <a:extLst>
              <a:ext uri="{FF2B5EF4-FFF2-40B4-BE49-F238E27FC236}">
                <a16:creationId xmlns:a16="http://schemas.microsoft.com/office/drawing/2014/main" id="{98D7D63A-8746-D99F-C481-2C8358455145}"/>
              </a:ext>
            </a:extLst>
          </p:cNvPr>
          <p:cNvSpPr txBox="1"/>
          <p:nvPr/>
        </p:nvSpPr>
        <p:spPr>
          <a:xfrm>
            <a:off x="477007" y="1892485"/>
            <a:ext cx="17630274" cy="646331"/>
          </a:xfrm>
          <a:prstGeom prst="rect">
            <a:avLst/>
          </a:prstGeom>
          <a:noFill/>
        </p:spPr>
        <p:txBody>
          <a:bodyPr wrap="square">
            <a:spAutoFit/>
          </a:bodyPr>
          <a:lstStyle>
            <a:defPPr>
              <a:defRPr lang="en-US"/>
            </a:defPPr>
            <a:lvl1pPr>
              <a:defRPr sz="3600" b="1">
                <a:solidFill>
                  <a:srgbClr val="054D65"/>
                </a:solidFill>
                <a:latin typeface="Akrobat SemiBold" pitchFamily="2" charset="77"/>
              </a:defRPr>
            </a:lvl1pPr>
          </a:lstStyle>
          <a:p>
            <a:r>
              <a:rPr lang="pt-BR"/>
              <a:t>Evolução de Consumo no Brasil de 2000 a 2023 em bilhões de litros</a:t>
            </a:r>
          </a:p>
        </p:txBody>
      </p:sp>
      <p:graphicFrame>
        <p:nvGraphicFramePr>
          <p:cNvPr id="14" name="Chart 4">
            <a:extLst>
              <a:ext uri="{FF2B5EF4-FFF2-40B4-BE49-F238E27FC236}">
                <a16:creationId xmlns:a16="http://schemas.microsoft.com/office/drawing/2014/main" id="{3A8E95CA-4E7C-4CA9-6D07-4AB2773DDA0A}"/>
              </a:ext>
            </a:extLst>
          </p:cNvPr>
          <p:cNvGraphicFramePr>
            <a:graphicFrameLocks/>
          </p:cNvGraphicFramePr>
          <p:nvPr>
            <p:extLst>
              <p:ext uri="{D42A27DB-BD31-4B8C-83A1-F6EECF244321}">
                <p14:modId xmlns:p14="http://schemas.microsoft.com/office/powerpoint/2010/main" val="1462623382"/>
              </p:ext>
            </p:extLst>
          </p:nvPr>
        </p:nvGraphicFramePr>
        <p:xfrm>
          <a:off x="6947450" y="3195621"/>
          <a:ext cx="11950995" cy="701244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F518CC4A-32E9-1A07-ABC6-0145F8F63FAC}"/>
              </a:ext>
            </a:extLst>
          </p:cNvPr>
          <p:cNvSpPr txBox="1"/>
          <p:nvPr/>
        </p:nvSpPr>
        <p:spPr>
          <a:xfrm>
            <a:off x="173397" y="10378689"/>
            <a:ext cx="12599316" cy="369332"/>
          </a:xfrm>
          <a:prstGeom prst="rect">
            <a:avLst/>
          </a:prstGeom>
          <a:noFill/>
        </p:spPr>
        <p:txBody>
          <a:bodyPr wrap="square" rtlCol="0">
            <a:spAutoFit/>
          </a:bodyPr>
          <a:lstStyle/>
          <a:p>
            <a:r>
              <a:rPr lang="pt-BR">
                <a:solidFill>
                  <a:srgbClr val="054D65"/>
                </a:solidFill>
                <a:latin typeface="Akrobat" pitchFamily="2" charset="77"/>
              </a:rPr>
              <a:t>Fonte: </a:t>
            </a:r>
            <a:r>
              <a:rPr lang="pt-BR" err="1">
                <a:solidFill>
                  <a:srgbClr val="054D65"/>
                </a:solidFill>
                <a:latin typeface="Akrobat" pitchFamily="2" charset="77"/>
              </a:rPr>
              <a:t>International</a:t>
            </a:r>
            <a:r>
              <a:rPr lang="pt-BR">
                <a:solidFill>
                  <a:srgbClr val="054D65"/>
                </a:solidFill>
                <a:latin typeface="Akrobat" pitchFamily="2" charset="77"/>
              </a:rPr>
              <a:t> </a:t>
            </a:r>
            <a:r>
              <a:rPr lang="pt-BR" err="1">
                <a:solidFill>
                  <a:srgbClr val="054D65"/>
                </a:solidFill>
                <a:latin typeface="Akrobat" pitchFamily="2" charset="77"/>
              </a:rPr>
              <a:t>Wines</a:t>
            </a:r>
            <a:r>
              <a:rPr lang="pt-BR">
                <a:solidFill>
                  <a:srgbClr val="054D65"/>
                </a:solidFill>
                <a:latin typeface="Akrobat" pitchFamily="2" charset="77"/>
              </a:rPr>
              <a:t> &amp; Spirits </a:t>
            </a:r>
            <a:r>
              <a:rPr lang="pt-BR" err="1">
                <a:solidFill>
                  <a:srgbClr val="054D65"/>
                </a:solidFill>
                <a:latin typeface="Akrobat" pitchFamily="2" charset="77"/>
              </a:rPr>
              <a:t>Research</a:t>
            </a:r>
            <a:r>
              <a:rPr lang="pt-BR">
                <a:solidFill>
                  <a:srgbClr val="054D65"/>
                </a:solidFill>
                <a:latin typeface="Akrobat" pitchFamily="2" charset="77"/>
              </a:rPr>
              <a:t> convertido para litros</a:t>
            </a:r>
          </a:p>
        </p:txBody>
      </p:sp>
      <p:sp>
        <p:nvSpPr>
          <p:cNvPr id="6" name="CaixaDeTexto 5">
            <a:extLst>
              <a:ext uri="{FF2B5EF4-FFF2-40B4-BE49-F238E27FC236}">
                <a16:creationId xmlns:a16="http://schemas.microsoft.com/office/drawing/2014/main" id="{0E998500-3054-9DD4-847E-08D67D693F5B}"/>
              </a:ext>
            </a:extLst>
          </p:cNvPr>
          <p:cNvSpPr txBox="1"/>
          <p:nvPr/>
        </p:nvSpPr>
        <p:spPr>
          <a:xfrm>
            <a:off x="17089731" y="1925181"/>
            <a:ext cx="241220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+76%</a:t>
            </a:r>
            <a:endParaRPr lang="en-US" b="1" i="0">
              <a:solidFill>
                <a:srgbClr val="B2E319"/>
              </a:solidFill>
              <a:latin typeface="Akrobat Black" pitchFamily="2" charset="77"/>
            </a:endParaRPr>
          </a:p>
        </p:txBody>
      </p:sp>
      <p:sp>
        <p:nvSpPr>
          <p:cNvPr id="7" name="CaixaDeTexto 6">
            <a:extLst>
              <a:ext uri="{FF2B5EF4-FFF2-40B4-BE49-F238E27FC236}">
                <a16:creationId xmlns:a16="http://schemas.microsoft.com/office/drawing/2014/main" id="{4131DAF0-8085-3361-25CA-BFA8675D2CC4}"/>
              </a:ext>
            </a:extLst>
          </p:cNvPr>
          <p:cNvSpPr txBox="1"/>
          <p:nvPr/>
        </p:nvSpPr>
        <p:spPr>
          <a:xfrm>
            <a:off x="17480541" y="7115869"/>
            <a:ext cx="2021105"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FF0000"/>
                </a:solidFill>
                <a:latin typeface="Akrobat Black" pitchFamily="2" charset="77"/>
              </a:rPr>
              <a:t>-37%</a:t>
            </a:r>
            <a:endParaRPr lang="en-US" b="1" i="0">
              <a:solidFill>
                <a:srgbClr val="FF0000"/>
              </a:solidFill>
              <a:latin typeface="Akrobat Black" pitchFamily="2" charset="77"/>
            </a:endParaRPr>
          </a:p>
        </p:txBody>
      </p:sp>
    </p:spTree>
    <p:extLst>
      <p:ext uri="{BB962C8B-B14F-4D97-AF65-F5344CB8AC3E}">
        <p14:creationId xmlns:p14="http://schemas.microsoft.com/office/powerpoint/2010/main" val="324937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8E9A-4E8F-B412-4729-8600FCDAA367}"/>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CEC55764-5325-F756-20D8-B7AB736DB852}"/>
              </a:ext>
            </a:extLst>
          </p:cNvPr>
          <p:cNvSpPr>
            <a:spLocks noGrp="1"/>
          </p:cNvSpPr>
          <p:nvPr>
            <p:ph type="body" sz="quarter" idx="10"/>
          </p:nvPr>
        </p:nvSpPr>
        <p:spPr>
          <a:xfrm>
            <a:off x="477007" y="421074"/>
            <a:ext cx="13283598" cy="928495"/>
          </a:xfrm>
        </p:spPr>
        <p:txBody>
          <a:bodyPr>
            <a:normAutofit/>
          </a:bodyPr>
          <a:lstStyle/>
          <a:p>
            <a:r>
              <a:rPr lang="pt-BR" sz="4800" b="1">
                <a:solidFill>
                  <a:srgbClr val="027FA6"/>
                </a:solidFill>
                <a:latin typeface="Akrobat ExtraBold" pitchFamily="2" charset="77"/>
              </a:rPr>
              <a:t>Recomendação Técnica</a:t>
            </a:r>
          </a:p>
        </p:txBody>
      </p:sp>
      <p:cxnSp>
        <p:nvCxnSpPr>
          <p:cNvPr id="3" name="Straight Connector 50">
            <a:extLst>
              <a:ext uri="{FF2B5EF4-FFF2-40B4-BE49-F238E27FC236}">
                <a16:creationId xmlns:a16="http://schemas.microsoft.com/office/drawing/2014/main" id="{5EF926C7-EDB7-470B-F9EB-FED62D3231D5}"/>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A4BA6B09-4ADF-2381-208F-845EFD78B7C7}"/>
              </a:ext>
            </a:extLst>
          </p:cNvPr>
          <p:cNvSpPr/>
          <p:nvPr/>
        </p:nvSpPr>
        <p:spPr>
          <a:xfrm>
            <a:off x="-6060" y="8537957"/>
            <a:ext cx="19799300" cy="1668123"/>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TextBox 3">
            <a:extLst>
              <a:ext uri="{FF2B5EF4-FFF2-40B4-BE49-F238E27FC236}">
                <a16:creationId xmlns:a16="http://schemas.microsoft.com/office/drawing/2014/main" id="{EF8D5153-A91B-6609-2538-8EF88213735D}"/>
              </a:ext>
            </a:extLst>
          </p:cNvPr>
          <p:cNvSpPr txBox="1"/>
          <p:nvPr/>
        </p:nvSpPr>
        <p:spPr>
          <a:xfrm>
            <a:off x="607637" y="3585743"/>
            <a:ext cx="18089380" cy="3093154"/>
          </a:xfrm>
          <a:prstGeom prst="rect">
            <a:avLst/>
          </a:prstGeom>
          <a:noFill/>
        </p:spPr>
        <p:txBody>
          <a:bodyPr wrap="square" rtlCol="0">
            <a:spAutoFit/>
          </a:bodyPr>
          <a:lstStyle/>
          <a:p>
            <a:pPr marL="571500" indent="-571500" algn="just">
              <a:spcBef>
                <a:spcPts val="1200"/>
              </a:spcBef>
              <a:spcAft>
                <a:spcPts val="600"/>
              </a:spcAft>
              <a:buFont typeface="Arial" panose="020B0604020202020204" pitchFamily="34" charset="0"/>
              <a:buChar char="•"/>
            </a:pPr>
            <a:r>
              <a:rPr lang="pt-BR" sz="3000" b="1" dirty="0">
                <a:solidFill>
                  <a:srgbClr val="054D65"/>
                </a:solidFill>
                <a:latin typeface="Akrobat SemiBold" pitchFamily="2" charset="77"/>
              </a:rPr>
              <a:t>Exclusão do § 4 do inciso II do art. 419, PLP 68/2024</a:t>
            </a:r>
          </a:p>
          <a:p>
            <a:pPr marL="571500" indent="-571500" algn="just">
              <a:spcBef>
                <a:spcPts val="1200"/>
              </a:spcBef>
              <a:spcAft>
                <a:spcPts val="600"/>
              </a:spcAft>
              <a:buFont typeface="Arial" panose="020B0604020202020204" pitchFamily="34" charset="0"/>
              <a:buChar char="•"/>
            </a:pPr>
            <a:endParaRPr lang="pt-BR" sz="3000" b="1" dirty="0">
              <a:solidFill>
                <a:srgbClr val="054D65"/>
              </a:solidFill>
              <a:latin typeface="Akrobat SemiBold" pitchFamily="2" charset="77"/>
            </a:endParaRPr>
          </a:p>
          <a:p>
            <a:pPr marL="571500" indent="-571500" algn="just">
              <a:spcBef>
                <a:spcPts val="1200"/>
              </a:spcBef>
              <a:spcAft>
                <a:spcPts val="600"/>
              </a:spcAft>
              <a:buFont typeface="Arial" panose="020B0604020202020204" pitchFamily="34" charset="0"/>
              <a:buChar char="•"/>
            </a:pPr>
            <a:r>
              <a:rPr lang="pt-BR" sz="3000" b="1" dirty="0">
                <a:solidFill>
                  <a:srgbClr val="054D65"/>
                </a:solidFill>
                <a:latin typeface="Akrobat SemiBold" pitchFamily="2" charset="77"/>
              </a:rPr>
              <a:t>pois é a única medida na qual haverá tributação sem benefício de nenhuma categoria atendendo o objetivo de redução do consumo nocivo do álcool. </a:t>
            </a:r>
          </a:p>
          <a:p>
            <a:pPr marL="571500" indent="-571500" algn="just">
              <a:spcBef>
                <a:spcPts val="1200"/>
              </a:spcBef>
              <a:spcAft>
                <a:spcPts val="600"/>
              </a:spcAft>
              <a:buFont typeface="Arial" panose="020B0604020202020204" pitchFamily="34" charset="0"/>
              <a:buChar char="•"/>
            </a:pPr>
            <a:endParaRPr lang="pt-BR" sz="3000" b="1" dirty="0">
              <a:solidFill>
                <a:srgbClr val="054D65"/>
              </a:solidFill>
              <a:latin typeface="Akrobat SemiBold" pitchFamily="2" charset="77"/>
            </a:endParaRPr>
          </a:p>
        </p:txBody>
      </p:sp>
    </p:spTree>
    <p:extLst>
      <p:ext uri="{BB962C8B-B14F-4D97-AF65-F5344CB8AC3E}">
        <p14:creationId xmlns:p14="http://schemas.microsoft.com/office/powerpoint/2010/main" val="409538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80A6"/>
        </a:solidFill>
        <a:effectLst/>
      </p:bgPr>
    </p:bg>
    <p:spTree>
      <p:nvGrpSpPr>
        <p:cNvPr id="1" name=""/>
        <p:cNvGrpSpPr/>
        <p:nvPr/>
      </p:nvGrpSpPr>
      <p:grpSpPr>
        <a:xfrm>
          <a:off x="0" y="0"/>
          <a:ext cx="0" cy="0"/>
          <a:chOff x="0" y="0"/>
          <a:chExt cx="0" cy="0"/>
        </a:xfrm>
      </p:grpSpPr>
      <p:pic>
        <p:nvPicPr>
          <p:cNvPr id="11" name="Imagem 10" descr="Logotipo&#10;&#10;Descrição gerada automaticamente">
            <a:extLst>
              <a:ext uri="{FF2B5EF4-FFF2-40B4-BE49-F238E27FC236}">
                <a16:creationId xmlns:a16="http://schemas.microsoft.com/office/drawing/2014/main" id="{367FB2FE-A621-769F-3AFA-D622374D3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1564" y="874636"/>
            <a:ext cx="5658290" cy="1768213"/>
          </a:xfrm>
          <a:prstGeom prst="rect">
            <a:avLst/>
          </a:prstGeom>
        </p:spPr>
      </p:pic>
      <p:sp>
        <p:nvSpPr>
          <p:cNvPr id="12" name="Espaço Reservado para Texto 3">
            <a:extLst>
              <a:ext uri="{FF2B5EF4-FFF2-40B4-BE49-F238E27FC236}">
                <a16:creationId xmlns:a16="http://schemas.microsoft.com/office/drawing/2014/main" id="{4E85C1AF-7144-C845-F43C-3360E6F98342}"/>
              </a:ext>
            </a:extLst>
          </p:cNvPr>
          <p:cNvSpPr txBox="1"/>
          <p:nvPr/>
        </p:nvSpPr>
        <p:spPr>
          <a:xfrm>
            <a:off x="3004423" y="3443634"/>
            <a:ext cx="13952388" cy="190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997" rIns="71997"/>
          <a:lstStyle>
            <a:defPPr marL="0" marR="0" indent="0" algn="l" defTabSz="1468709" rtl="0" fontAlgn="auto" latinLnBrk="1"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defRPr>
            </a:defPPr>
            <a:lvl1pPr marL="0" marR="0" indent="0"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1pPr>
            <a:lvl2pPr marL="0" marR="0" indent="734355"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2pPr>
            <a:lvl3pPr marL="0" marR="0" indent="1468709"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3pPr>
            <a:lvl4pPr marL="0" marR="0" indent="2203064"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4pPr>
            <a:lvl5pPr marL="0" marR="0" indent="2937419"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5pPr>
            <a:lvl6pPr marL="0" marR="0" indent="3671773"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6pPr>
            <a:lvl7pPr marL="0" marR="0" indent="4406128"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7pPr>
            <a:lvl8pPr marL="0" marR="0" indent="5140482"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8pPr>
            <a:lvl9pPr marL="0" marR="0" indent="5874837" algn="l" defTabSz="1468709" rtl="0" fontAlgn="auto" latinLnBrk="0" hangingPunct="0">
              <a:lnSpc>
                <a:spcPct val="100000"/>
              </a:lnSpc>
              <a:spcBef>
                <a:spcPts val="0"/>
              </a:spcBef>
              <a:spcAft>
                <a:spcPts val="0"/>
              </a:spcAft>
              <a:buClrTx/>
              <a:buSzTx/>
              <a:buFontTx/>
              <a:buNone/>
              <a:tabLst/>
              <a:defRPr kumimoji="0" sz="2891" b="0" i="0" u="none" strike="noStrike" cap="none" spc="0" normalizeH="0" baseline="0">
                <a:ln>
                  <a:noFill/>
                </a:ln>
                <a:solidFill>
                  <a:srgbClr val="000000"/>
                </a:solidFill>
                <a:effectLst/>
                <a:uFillTx/>
                <a:latin typeface="+mn-lt"/>
                <a:ea typeface="+mn-ea"/>
                <a:cs typeface="+mn-cs"/>
                <a:sym typeface="Calibri"/>
              </a:defRPr>
            </a:lvl9pPr>
          </a:lstStyle>
          <a:p>
            <a:pPr algn="ctr"/>
            <a:endParaRPr lang="pt-BR" sz="13858">
              <a:latin typeface="Akrobat Bold" panose="00000800000000000000" pitchFamily="50" charset="0"/>
            </a:endParaRPr>
          </a:p>
          <a:p>
            <a:pPr algn="ctr"/>
            <a:r>
              <a:rPr lang="pt-BR" sz="13858">
                <a:solidFill>
                  <a:srgbClr val="D3E31D"/>
                </a:solidFill>
                <a:latin typeface="Akrobat Bold" panose="00000800000000000000" pitchFamily="50" charset="0"/>
              </a:rPr>
              <a:t>OBRIGADO!</a:t>
            </a:r>
            <a:endParaRPr sz="13858">
              <a:solidFill>
                <a:srgbClr val="D3E31D"/>
              </a:solidFill>
              <a:latin typeface="Akrobat Bold" panose="00000800000000000000" pitchFamily="50" charset="0"/>
            </a:endParaRPr>
          </a:p>
        </p:txBody>
      </p:sp>
    </p:spTree>
    <p:extLst>
      <p:ext uri="{BB962C8B-B14F-4D97-AF65-F5344CB8AC3E}">
        <p14:creationId xmlns:p14="http://schemas.microsoft.com/office/powerpoint/2010/main" val="419922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EFA7-78FF-5209-9AE6-D71C6BFE603D}"/>
            </a:ext>
          </a:extLst>
        </p:cNvPr>
        <p:cNvGrpSpPr/>
        <p:nvPr/>
      </p:nvGrpSpPr>
      <p:grpSpPr>
        <a:xfrm>
          <a:off x="0" y="0"/>
          <a:ext cx="0" cy="0"/>
          <a:chOff x="0" y="0"/>
          <a:chExt cx="0" cy="0"/>
        </a:xfrm>
      </p:grpSpPr>
      <p:sp>
        <p:nvSpPr>
          <p:cNvPr id="43" name="Retângulo 42">
            <a:extLst>
              <a:ext uri="{FF2B5EF4-FFF2-40B4-BE49-F238E27FC236}">
                <a16:creationId xmlns:a16="http://schemas.microsoft.com/office/drawing/2014/main" id="{039FF978-855A-217D-6536-2383C31BDCCB}"/>
              </a:ext>
            </a:extLst>
          </p:cNvPr>
          <p:cNvSpPr/>
          <p:nvPr/>
        </p:nvSpPr>
        <p:spPr>
          <a:xfrm>
            <a:off x="0" y="5371819"/>
            <a:ext cx="19799300" cy="5427944"/>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 name="Espaço Reservado para Texto 1">
            <a:extLst>
              <a:ext uri="{FF2B5EF4-FFF2-40B4-BE49-F238E27FC236}">
                <a16:creationId xmlns:a16="http://schemas.microsoft.com/office/drawing/2014/main" id="{A6651E3A-DB4F-120B-5537-0A2EF9771FA7}"/>
              </a:ext>
            </a:extLst>
          </p:cNvPr>
          <p:cNvSpPr>
            <a:spLocks noGrp="1"/>
          </p:cNvSpPr>
          <p:nvPr>
            <p:ph type="body" sz="quarter" idx="10"/>
          </p:nvPr>
        </p:nvSpPr>
        <p:spPr>
          <a:xfrm>
            <a:off x="477006" y="421074"/>
            <a:ext cx="13283598" cy="928495"/>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88AC8C38-D3FC-ED16-7A3E-DA4181A5C2A4}"/>
              </a:ext>
            </a:extLst>
          </p:cNvPr>
          <p:cNvSpPr>
            <a:spLocks noGrp="1"/>
          </p:cNvSpPr>
          <p:nvPr>
            <p:ph type="body" sz="quarter" idx="11"/>
          </p:nvPr>
        </p:nvSpPr>
        <p:spPr>
          <a:xfrm>
            <a:off x="477006" y="1050993"/>
            <a:ext cx="18089380" cy="702255"/>
          </a:xfrm>
        </p:spPr>
        <p:txBody>
          <a:bodyPr>
            <a:normAutofit/>
          </a:bodyPr>
          <a:lstStyle/>
          <a:p>
            <a:r>
              <a:rPr lang="pt-BR" sz="3600" b="1" dirty="0">
                <a:solidFill>
                  <a:srgbClr val="027FA6"/>
                </a:solidFill>
                <a:latin typeface="Akrobat SemiBold" pitchFamily="2" charset="77"/>
              </a:rPr>
              <a:t>Proposta Técnica Inicial </a:t>
            </a:r>
          </a:p>
          <a:p>
            <a:endParaRPr lang="pt-BR" sz="3600" b="1" dirty="0">
              <a:solidFill>
                <a:srgbClr val="027FA6"/>
              </a:solidFill>
              <a:latin typeface="Akrobat SemiBold" pitchFamily="2" charset="77"/>
            </a:endParaRPr>
          </a:p>
        </p:txBody>
      </p:sp>
      <p:sp>
        <p:nvSpPr>
          <p:cNvPr id="4" name="TextBox 3">
            <a:extLst>
              <a:ext uri="{FF2B5EF4-FFF2-40B4-BE49-F238E27FC236}">
                <a16:creationId xmlns:a16="http://schemas.microsoft.com/office/drawing/2014/main" id="{3FF91D4F-1F65-B988-81F5-D059435B1453}"/>
              </a:ext>
            </a:extLst>
          </p:cNvPr>
          <p:cNvSpPr txBox="1"/>
          <p:nvPr/>
        </p:nvSpPr>
        <p:spPr>
          <a:xfrm>
            <a:off x="3987630" y="1898980"/>
            <a:ext cx="15018968" cy="1477328"/>
          </a:xfrm>
          <a:prstGeom prst="rect">
            <a:avLst/>
          </a:prstGeom>
          <a:noFill/>
        </p:spPr>
        <p:txBody>
          <a:bodyPr wrap="square" rtlCol="0">
            <a:spAutoFit/>
          </a:bodyPr>
          <a:lstStyle/>
          <a:p>
            <a:pPr algn="just">
              <a:spcBef>
                <a:spcPts val="1200"/>
              </a:spcBef>
              <a:spcAft>
                <a:spcPts val="600"/>
              </a:spcAft>
            </a:pPr>
            <a:r>
              <a:rPr lang="pt-BR" sz="3000" b="1">
                <a:solidFill>
                  <a:srgbClr val="054D65"/>
                </a:solidFill>
                <a:latin typeface="Akrobat SemiBold" pitchFamily="2" charset="77"/>
              </a:rPr>
              <a:t>Calculado com base em uma unidade de medida fixa, como litros. No caso de bebidas alcoólicas será cobrado com um valor fixo por litro de Puro Álcool contido no recipiente, independente do preço.</a:t>
            </a:r>
          </a:p>
        </p:txBody>
      </p:sp>
      <p:sp>
        <p:nvSpPr>
          <p:cNvPr id="5" name="TextBox 3">
            <a:extLst>
              <a:ext uri="{FF2B5EF4-FFF2-40B4-BE49-F238E27FC236}">
                <a16:creationId xmlns:a16="http://schemas.microsoft.com/office/drawing/2014/main" id="{FA2D432A-09CC-1C61-53BF-62474C2F72B5}"/>
              </a:ext>
            </a:extLst>
          </p:cNvPr>
          <p:cNvSpPr txBox="1"/>
          <p:nvPr/>
        </p:nvSpPr>
        <p:spPr>
          <a:xfrm>
            <a:off x="450614" y="3565054"/>
            <a:ext cx="3616718" cy="707886"/>
          </a:xfrm>
          <a:prstGeom prst="rect">
            <a:avLst/>
          </a:prstGeom>
          <a:noFill/>
        </p:spPr>
        <p:txBody>
          <a:bodyPr wrap="square" rtlCol="0">
            <a:spAutoFit/>
          </a:bodyPr>
          <a:lstStyle>
            <a:defPPr>
              <a:defRPr lang="en-US"/>
            </a:defPPr>
            <a:lvl1pPr>
              <a:spcBef>
                <a:spcPts val="900"/>
              </a:spcBef>
              <a:defRPr sz="4000" b="1" i="1">
                <a:solidFill>
                  <a:srgbClr val="054D65"/>
                </a:solidFill>
                <a:latin typeface="Akrobat ExtraBold" pitchFamily="2" charset="77"/>
              </a:defRPr>
            </a:lvl1pPr>
          </a:lstStyle>
          <a:p>
            <a:r>
              <a:rPr lang="pt-BR">
                <a:solidFill>
                  <a:srgbClr val="027FA6"/>
                </a:solidFill>
              </a:rPr>
              <a:t>AD VALOREM</a:t>
            </a:r>
          </a:p>
        </p:txBody>
      </p:sp>
      <p:sp>
        <p:nvSpPr>
          <p:cNvPr id="6" name="TextBox 5">
            <a:extLst>
              <a:ext uri="{FF2B5EF4-FFF2-40B4-BE49-F238E27FC236}">
                <a16:creationId xmlns:a16="http://schemas.microsoft.com/office/drawing/2014/main" id="{09BC8AF8-6679-E81C-2DEC-FA7423A5F532}"/>
              </a:ext>
            </a:extLst>
          </p:cNvPr>
          <p:cNvSpPr txBox="1"/>
          <p:nvPr/>
        </p:nvSpPr>
        <p:spPr>
          <a:xfrm>
            <a:off x="901549" y="2135763"/>
            <a:ext cx="2907298" cy="707886"/>
          </a:xfrm>
          <a:prstGeom prst="rect">
            <a:avLst/>
          </a:prstGeom>
          <a:noFill/>
        </p:spPr>
        <p:txBody>
          <a:bodyPr wrap="square" rtlCol="0">
            <a:spAutoFit/>
          </a:bodyPr>
          <a:lstStyle/>
          <a:p>
            <a:pPr>
              <a:spcBef>
                <a:spcPts val="900"/>
              </a:spcBef>
            </a:pPr>
            <a:r>
              <a:rPr lang="pt-BR" sz="4000" b="1" i="1">
                <a:solidFill>
                  <a:srgbClr val="054D65"/>
                </a:solidFill>
                <a:latin typeface="Akrobat ExtraBold" pitchFamily="2" charset="77"/>
              </a:rPr>
              <a:t>AD</a:t>
            </a:r>
            <a:r>
              <a:rPr lang="pt-BR" sz="4000" b="1" i="1"/>
              <a:t> </a:t>
            </a:r>
            <a:r>
              <a:rPr lang="pt-BR" sz="4000" b="1" i="1">
                <a:solidFill>
                  <a:srgbClr val="054D65"/>
                </a:solidFill>
                <a:latin typeface="Akrobat ExtraBold" pitchFamily="2" charset="77"/>
              </a:rPr>
              <a:t>REM</a:t>
            </a:r>
          </a:p>
        </p:txBody>
      </p:sp>
      <p:sp>
        <p:nvSpPr>
          <p:cNvPr id="7" name="TextBox 6">
            <a:extLst>
              <a:ext uri="{FF2B5EF4-FFF2-40B4-BE49-F238E27FC236}">
                <a16:creationId xmlns:a16="http://schemas.microsoft.com/office/drawing/2014/main" id="{97FBC871-BDAE-DFB1-3867-D5B2C191EADA}"/>
              </a:ext>
            </a:extLst>
          </p:cNvPr>
          <p:cNvSpPr txBox="1"/>
          <p:nvPr/>
        </p:nvSpPr>
        <p:spPr>
          <a:xfrm>
            <a:off x="4003959" y="3558122"/>
            <a:ext cx="15013232" cy="1015663"/>
          </a:xfrm>
          <a:prstGeom prst="rect">
            <a:avLst/>
          </a:prstGeom>
          <a:noFill/>
        </p:spPr>
        <p:txBody>
          <a:bodyPr wrap="square" rtlCol="0">
            <a:spAutoFit/>
          </a:bodyPr>
          <a:lstStyle>
            <a:defPPr>
              <a:defRPr lang="en-US"/>
            </a:defPPr>
            <a:lvl1pPr algn="just">
              <a:spcBef>
                <a:spcPts val="1200"/>
              </a:spcBef>
              <a:spcAft>
                <a:spcPts val="600"/>
              </a:spcAft>
              <a:defRPr sz="3000" b="1">
                <a:solidFill>
                  <a:srgbClr val="054D65"/>
                </a:solidFill>
                <a:latin typeface="Akrobat SemiBold" pitchFamily="2" charset="77"/>
              </a:defRPr>
            </a:lvl1pPr>
          </a:lstStyle>
          <a:p>
            <a:r>
              <a:rPr lang="pt-BR" dirty="0">
                <a:solidFill>
                  <a:srgbClr val="027FA6"/>
                </a:solidFill>
              </a:rPr>
              <a:t>Calculado com uma porcentagem do preço do bem. Por exemplo, uma alíquota de X % sobre o valor de uma bebida.</a:t>
            </a:r>
          </a:p>
        </p:txBody>
      </p:sp>
      <p:sp>
        <p:nvSpPr>
          <p:cNvPr id="8" name="TextBox 8">
            <a:extLst>
              <a:ext uri="{FF2B5EF4-FFF2-40B4-BE49-F238E27FC236}">
                <a16:creationId xmlns:a16="http://schemas.microsoft.com/office/drawing/2014/main" id="{E740BDA0-EEF0-B255-293F-27F896BD13DA}"/>
              </a:ext>
            </a:extLst>
          </p:cNvPr>
          <p:cNvSpPr txBox="1"/>
          <p:nvPr/>
        </p:nvSpPr>
        <p:spPr>
          <a:xfrm>
            <a:off x="6593302" y="5930262"/>
            <a:ext cx="5876855" cy="769441"/>
          </a:xfrm>
          <a:prstGeom prst="rect">
            <a:avLst/>
          </a:prstGeom>
          <a:noFill/>
        </p:spPr>
        <p:txBody>
          <a:bodyPr wrap="square" rtlCol="0">
            <a:spAutoFit/>
          </a:bodyPr>
          <a:lstStyle/>
          <a:p>
            <a:pPr algn="ctr">
              <a:spcBef>
                <a:spcPts val="900"/>
              </a:spcBef>
            </a:pPr>
            <a:r>
              <a:rPr lang="pt-BR" sz="4400" b="1" dirty="0">
                <a:solidFill>
                  <a:srgbClr val="027FA6"/>
                </a:solidFill>
                <a:latin typeface="Akrobat ExtraBold" pitchFamily="2" charset="77"/>
              </a:rPr>
              <a:t>Modelo Inicial Proposto</a:t>
            </a:r>
          </a:p>
        </p:txBody>
      </p:sp>
      <p:sp>
        <p:nvSpPr>
          <p:cNvPr id="11" name="TextBox 15">
            <a:extLst>
              <a:ext uri="{FF2B5EF4-FFF2-40B4-BE49-F238E27FC236}">
                <a16:creationId xmlns:a16="http://schemas.microsoft.com/office/drawing/2014/main" id="{997F9529-1365-D969-7C83-AA2EA52E3F9E}"/>
              </a:ext>
            </a:extLst>
          </p:cNvPr>
          <p:cNvSpPr txBox="1"/>
          <p:nvPr/>
        </p:nvSpPr>
        <p:spPr>
          <a:xfrm>
            <a:off x="7381840" y="7522722"/>
            <a:ext cx="3897221" cy="584775"/>
          </a:xfrm>
          <a:prstGeom prst="rect">
            <a:avLst/>
          </a:prstGeom>
          <a:noFill/>
        </p:spPr>
        <p:txBody>
          <a:bodyPr wrap="none" rtlCol="0">
            <a:spAutoFit/>
          </a:bodyPr>
          <a:lstStyle/>
          <a:p>
            <a:r>
              <a:rPr lang="pt-BR" sz="3200" b="1" dirty="0">
                <a:solidFill>
                  <a:srgbClr val="027FA6"/>
                </a:solidFill>
                <a:latin typeface="Akrobat Bold" pitchFamily="2" charset="77"/>
              </a:rPr>
              <a:t>Modelo Inicial Executivo</a:t>
            </a:r>
          </a:p>
        </p:txBody>
      </p:sp>
      <p:sp>
        <p:nvSpPr>
          <p:cNvPr id="13" name="TextBox 17">
            <a:extLst>
              <a:ext uri="{FF2B5EF4-FFF2-40B4-BE49-F238E27FC236}">
                <a16:creationId xmlns:a16="http://schemas.microsoft.com/office/drawing/2014/main" id="{6BDE0293-2DAB-2536-6BBD-E9E5C4218446}"/>
              </a:ext>
            </a:extLst>
          </p:cNvPr>
          <p:cNvSpPr txBox="1"/>
          <p:nvPr/>
        </p:nvSpPr>
        <p:spPr>
          <a:xfrm>
            <a:off x="3195323" y="8431307"/>
            <a:ext cx="2077903" cy="523220"/>
          </a:xfrm>
          <a:prstGeom prst="rect">
            <a:avLst/>
          </a:prstGeom>
          <a:noFill/>
        </p:spPr>
        <p:txBody>
          <a:bodyPr wrap="square" rtlCol="0">
            <a:spAutoFit/>
          </a:bodyPr>
          <a:lstStyle/>
          <a:p>
            <a:pPr algn="ctr"/>
            <a:r>
              <a:rPr lang="pt-BR" sz="2800" b="1" i="1" dirty="0">
                <a:solidFill>
                  <a:srgbClr val="054D65"/>
                </a:solidFill>
                <a:latin typeface="Akrobat Bold" pitchFamily="2" charset="77"/>
              </a:rPr>
              <a:t>AD REM</a:t>
            </a:r>
          </a:p>
        </p:txBody>
      </p:sp>
      <p:sp>
        <p:nvSpPr>
          <p:cNvPr id="14" name="TextBox 18">
            <a:extLst>
              <a:ext uri="{FF2B5EF4-FFF2-40B4-BE49-F238E27FC236}">
                <a16:creationId xmlns:a16="http://schemas.microsoft.com/office/drawing/2014/main" id="{60D93A87-592D-4B1E-8121-4E7F322EFE3B}"/>
              </a:ext>
            </a:extLst>
          </p:cNvPr>
          <p:cNvSpPr txBox="1"/>
          <p:nvPr/>
        </p:nvSpPr>
        <p:spPr>
          <a:xfrm>
            <a:off x="2807647" y="8883838"/>
            <a:ext cx="2907353" cy="830997"/>
          </a:xfrm>
          <a:prstGeom prst="rect">
            <a:avLst/>
          </a:prstGeom>
          <a:noFill/>
        </p:spPr>
        <p:txBody>
          <a:bodyPr wrap="square">
            <a:spAutoFit/>
          </a:bodyPr>
          <a:lstStyle/>
          <a:p>
            <a:pPr algn="ctr"/>
            <a:r>
              <a:rPr lang="pt-BR" sz="2400" b="1" dirty="0">
                <a:solidFill>
                  <a:srgbClr val="054D65"/>
                </a:solidFill>
                <a:latin typeface="Akrobat SemiBold" pitchFamily="2" charset="77"/>
              </a:rPr>
              <a:t>Por volume de álcool no recipiente</a:t>
            </a:r>
          </a:p>
        </p:txBody>
      </p:sp>
      <p:sp>
        <p:nvSpPr>
          <p:cNvPr id="15" name="TextBox 19">
            <a:extLst>
              <a:ext uri="{FF2B5EF4-FFF2-40B4-BE49-F238E27FC236}">
                <a16:creationId xmlns:a16="http://schemas.microsoft.com/office/drawing/2014/main" id="{36BF740E-7D12-EC18-E20A-52E075188126}"/>
              </a:ext>
            </a:extLst>
          </p:cNvPr>
          <p:cNvSpPr txBox="1"/>
          <p:nvPr/>
        </p:nvSpPr>
        <p:spPr>
          <a:xfrm>
            <a:off x="13960928" y="8398747"/>
            <a:ext cx="2692206" cy="523220"/>
          </a:xfrm>
          <a:prstGeom prst="rect">
            <a:avLst/>
          </a:prstGeom>
          <a:noFill/>
        </p:spPr>
        <p:txBody>
          <a:bodyPr wrap="square" rtlCol="0">
            <a:spAutoFit/>
          </a:bodyPr>
          <a:lstStyle/>
          <a:p>
            <a:pPr algn="ctr"/>
            <a:r>
              <a:rPr lang="pt-BR" sz="2800" b="1" i="1">
                <a:solidFill>
                  <a:srgbClr val="027FA6"/>
                </a:solidFill>
                <a:latin typeface="Akrobat Bold" pitchFamily="2" charset="77"/>
              </a:rPr>
              <a:t>AD VALOREM</a:t>
            </a:r>
          </a:p>
        </p:txBody>
      </p:sp>
      <p:sp>
        <p:nvSpPr>
          <p:cNvPr id="16" name="TextBox 20">
            <a:extLst>
              <a:ext uri="{FF2B5EF4-FFF2-40B4-BE49-F238E27FC236}">
                <a16:creationId xmlns:a16="http://schemas.microsoft.com/office/drawing/2014/main" id="{0FFE8DCA-00AA-B9A3-65F9-9544F3E65F62}"/>
              </a:ext>
            </a:extLst>
          </p:cNvPr>
          <p:cNvSpPr txBox="1"/>
          <p:nvPr/>
        </p:nvSpPr>
        <p:spPr>
          <a:xfrm>
            <a:off x="14319602" y="9000355"/>
            <a:ext cx="1967015" cy="478018"/>
          </a:xfrm>
          <a:prstGeom prst="rect">
            <a:avLst/>
          </a:prstGeom>
          <a:noFill/>
        </p:spPr>
        <p:txBody>
          <a:bodyPr wrap="square">
            <a:spAutoFit/>
          </a:bodyPr>
          <a:lstStyle/>
          <a:p>
            <a:pPr algn="ctr"/>
            <a:r>
              <a:rPr lang="pt-BR" sz="2400" b="1" dirty="0">
                <a:solidFill>
                  <a:srgbClr val="027FA6"/>
                </a:solidFill>
                <a:latin typeface="Akrobat SemiBold" pitchFamily="2" charset="77"/>
              </a:rPr>
              <a:t>Sobre o preço</a:t>
            </a:r>
          </a:p>
        </p:txBody>
      </p:sp>
      <p:grpSp>
        <p:nvGrpSpPr>
          <p:cNvPr id="36" name="Agrupar 35">
            <a:extLst>
              <a:ext uri="{FF2B5EF4-FFF2-40B4-BE49-F238E27FC236}">
                <a16:creationId xmlns:a16="http://schemas.microsoft.com/office/drawing/2014/main" id="{292F8F57-4893-3D1E-C06E-D4B88F48F372}"/>
              </a:ext>
            </a:extLst>
          </p:cNvPr>
          <p:cNvGrpSpPr/>
          <p:nvPr/>
        </p:nvGrpSpPr>
        <p:grpSpPr>
          <a:xfrm>
            <a:off x="9048531" y="6590695"/>
            <a:ext cx="964548" cy="940331"/>
            <a:chOff x="4166288" y="7456109"/>
            <a:chExt cx="964548" cy="940331"/>
          </a:xfrm>
        </p:grpSpPr>
        <p:pic>
          <p:nvPicPr>
            <p:cNvPr id="28" name="Graphic 34" descr="Office worker male with solid fill">
              <a:extLst>
                <a:ext uri="{FF2B5EF4-FFF2-40B4-BE49-F238E27FC236}">
                  <a16:creationId xmlns:a16="http://schemas.microsoft.com/office/drawing/2014/main" id="{4ACEF319-86D0-4223-C6E7-E2E302A4DC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9907" y="7456109"/>
              <a:ext cx="617311" cy="640194"/>
            </a:xfrm>
            <a:prstGeom prst="rect">
              <a:avLst/>
            </a:prstGeom>
          </p:spPr>
        </p:pic>
        <p:sp>
          <p:nvSpPr>
            <p:cNvPr id="29" name="Rectangle 35">
              <a:extLst>
                <a:ext uri="{FF2B5EF4-FFF2-40B4-BE49-F238E27FC236}">
                  <a16:creationId xmlns:a16="http://schemas.microsoft.com/office/drawing/2014/main" id="{7F556BBA-EB3D-AD77-F218-DD39AB074BD6}"/>
                </a:ext>
              </a:extLst>
            </p:cNvPr>
            <p:cNvSpPr/>
            <p:nvPr/>
          </p:nvSpPr>
          <p:spPr>
            <a:xfrm>
              <a:off x="4166288" y="8022662"/>
              <a:ext cx="964548" cy="373778"/>
            </a:xfrm>
            <a:prstGeom prst="rect">
              <a:avLst/>
            </a:prstGeom>
            <a:noFill/>
            <a:ln w="66675">
              <a:solidFill>
                <a:srgbClr val="027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027FA6"/>
                </a:solidFill>
                <a:latin typeface="Akrobat" pitchFamily="2" charset="77"/>
              </a:endParaRPr>
            </a:p>
          </p:txBody>
        </p:sp>
        <p:sp>
          <p:nvSpPr>
            <p:cNvPr id="30" name="Rectangle 36">
              <a:extLst>
                <a:ext uri="{FF2B5EF4-FFF2-40B4-BE49-F238E27FC236}">
                  <a16:creationId xmlns:a16="http://schemas.microsoft.com/office/drawing/2014/main" id="{7F466D71-56E6-E2F7-80A0-77EB6CCFC293}"/>
                </a:ext>
              </a:extLst>
            </p:cNvPr>
            <p:cNvSpPr/>
            <p:nvPr/>
          </p:nvSpPr>
          <p:spPr>
            <a:xfrm>
              <a:off x="4166288" y="8022662"/>
              <a:ext cx="964548" cy="126652"/>
            </a:xfrm>
            <a:prstGeom prst="rect">
              <a:avLst/>
            </a:prstGeom>
            <a:noFill/>
            <a:ln w="66675">
              <a:solidFill>
                <a:srgbClr val="027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027FA6"/>
                </a:solidFill>
                <a:latin typeface="Akrobat" pitchFamily="2" charset="77"/>
              </a:endParaRPr>
            </a:p>
          </p:txBody>
        </p:sp>
        <p:sp>
          <p:nvSpPr>
            <p:cNvPr id="31" name="Rectangle 37">
              <a:extLst>
                <a:ext uri="{FF2B5EF4-FFF2-40B4-BE49-F238E27FC236}">
                  <a16:creationId xmlns:a16="http://schemas.microsoft.com/office/drawing/2014/main" id="{15139BA2-8BE9-DB7F-CAD5-7ADB77A62C98}"/>
                </a:ext>
              </a:extLst>
            </p:cNvPr>
            <p:cNvSpPr/>
            <p:nvPr/>
          </p:nvSpPr>
          <p:spPr>
            <a:xfrm>
              <a:off x="4423501" y="8257600"/>
              <a:ext cx="444142" cy="126652"/>
            </a:xfrm>
            <a:prstGeom prst="rect">
              <a:avLst/>
            </a:prstGeom>
            <a:noFill/>
            <a:ln w="66675">
              <a:solidFill>
                <a:srgbClr val="027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027FA6"/>
                </a:solidFill>
                <a:latin typeface="Akrobat" pitchFamily="2" charset="77"/>
              </a:endParaRPr>
            </a:p>
          </p:txBody>
        </p:sp>
      </p:grpSp>
      <p:sp>
        <p:nvSpPr>
          <p:cNvPr id="32" name="TextBox 38">
            <a:extLst>
              <a:ext uri="{FF2B5EF4-FFF2-40B4-BE49-F238E27FC236}">
                <a16:creationId xmlns:a16="http://schemas.microsoft.com/office/drawing/2014/main" id="{8FFA2BD4-6146-4AD0-9416-6A98B3ED08E3}"/>
              </a:ext>
            </a:extLst>
          </p:cNvPr>
          <p:cNvSpPr txBox="1"/>
          <p:nvPr/>
        </p:nvSpPr>
        <p:spPr>
          <a:xfrm>
            <a:off x="8592682" y="8362718"/>
            <a:ext cx="184731" cy="1323439"/>
          </a:xfrm>
          <a:prstGeom prst="rect">
            <a:avLst/>
          </a:prstGeom>
          <a:noFill/>
        </p:spPr>
        <p:txBody>
          <a:bodyPr wrap="none" rtlCol="0">
            <a:spAutoFit/>
          </a:bodyPr>
          <a:lstStyle/>
          <a:p>
            <a:endParaRPr lang="pt-BR" sz="8000" b="1" dirty="0">
              <a:solidFill>
                <a:srgbClr val="027FA6"/>
              </a:solidFill>
              <a:latin typeface="Akrobat Black" pitchFamily="2" charset="77"/>
            </a:endParaRPr>
          </a:p>
        </p:txBody>
      </p:sp>
      <p:sp>
        <p:nvSpPr>
          <p:cNvPr id="35" name="TextBox 41">
            <a:extLst>
              <a:ext uri="{FF2B5EF4-FFF2-40B4-BE49-F238E27FC236}">
                <a16:creationId xmlns:a16="http://schemas.microsoft.com/office/drawing/2014/main" id="{6D316F9E-612C-B088-A092-869523F4226F}"/>
              </a:ext>
            </a:extLst>
          </p:cNvPr>
          <p:cNvSpPr txBox="1"/>
          <p:nvPr/>
        </p:nvSpPr>
        <p:spPr>
          <a:xfrm>
            <a:off x="9373519" y="8242339"/>
            <a:ext cx="590226" cy="1107996"/>
          </a:xfrm>
          <a:prstGeom prst="rect">
            <a:avLst/>
          </a:prstGeom>
          <a:noFill/>
        </p:spPr>
        <p:txBody>
          <a:bodyPr wrap="none" rtlCol="0">
            <a:spAutoFit/>
          </a:bodyPr>
          <a:lstStyle/>
          <a:p>
            <a:r>
              <a:rPr lang="pt-BR" sz="6600" b="1" dirty="0">
                <a:solidFill>
                  <a:srgbClr val="027FA6"/>
                </a:solidFill>
                <a:latin typeface="Akrobat Black" pitchFamily="2" charset="77"/>
              </a:rPr>
              <a:t>+</a:t>
            </a:r>
          </a:p>
        </p:txBody>
      </p:sp>
      <p:cxnSp>
        <p:nvCxnSpPr>
          <p:cNvPr id="41" name="Straight Connector 70">
            <a:extLst>
              <a:ext uri="{FF2B5EF4-FFF2-40B4-BE49-F238E27FC236}">
                <a16:creationId xmlns:a16="http://schemas.microsoft.com/office/drawing/2014/main" id="{C3095C8E-8790-B2BE-9625-A502CEB7E278}"/>
              </a:ext>
            </a:extLst>
          </p:cNvPr>
          <p:cNvCxnSpPr/>
          <p:nvPr/>
        </p:nvCxnSpPr>
        <p:spPr>
          <a:xfrm flipV="1">
            <a:off x="9531996" y="6663937"/>
            <a:ext cx="0" cy="234666"/>
          </a:xfrm>
          <a:prstGeom prst="line">
            <a:avLst/>
          </a:prstGeom>
          <a:ln w="31750">
            <a:solidFill>
              <a:srgbClr val="027FA6"/>
            </a:solidFill>
          </a:ln>
        </p:spPr>
        <p:style>
          <a:lnRef idx="1">
            <a:schemeClr val="accent1"/>
          </a:lnRef>
          <a:fillRef idx="0">
            <a:schemeClr val="accent1"/>
          </a:fillRef>
          <a:effectRef idx="0">
            <a:schemeClr val="accent1"/>
          </a:effectRef>
          <a:fontRef idx="minor">
            <a:schemeClr val="tx1"/>
          </a:fontRef>
        </p:style>
      </p:cxnSp>
      <p:cxnSp>
        <p:nvCxnSpPr>
          <p:cNvPr id="38" name="Straight Connector 50">
            <a:extLst>
              <a:ext uri="{FF2B5EF4-FFF2-40B4-BE49-F238E27FC236}">
                <a16:creationId xmlns:a16="http://schemas.microsoft.com/office/drawing/2014/main" id="{CB15F3AB-5AAE-3B3D-5F89-A31F86D33122}"/>
              </a:ext>
            </a:extLst>
          </p:cNvPr>
          <p:cNvCxnSpPr>
            <a:cxnSpLocks/>
          </p:cNvCxnSpPr>
          <p:nvPr/>
        </p:nvCxnSpPr>
        <p:spPr>
          <a:xfrm>
            <a:off x="0" y="1593581"/>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64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FD19-1648-FFEA-05CF-6CA8C8FC43EE}"/>
            </a:ext>
          </a:extLst>
        </p:cNvPr>
        <p:cNvGrpSpPr/>
        <p:nvPr/>
      </p:nvGrpSpPr>
      <p:grpSpPr>
        <a:xfrm>
          <a:off x="0" y="0"/>
          <a:ext cx="0" cy="0"/>
          <a:chOff x="0" y="0"/>
          <a:chExt cx="0" cy="0"/>
        </a:xfrm>
      </p:grpSpPr>
      <p:sp>
        <p:nvSpPr>
          <p:cNvPr id="77" name="Retângulo 76">
            <a:extLst>
              <a:ext uri="{FF2B5EF4-FFF2-40B4-BE49-F238E27FC236}">
                <a16:creationId xmlns:a16="http://schemas.microsoft.com/office/drawing/2014/main" id="{DA852F63-70C6-882D-07F2-80BC36E083DB}"/>
              </a:ext>
            </a:extLst>
          </p:cNvPr>
          <p:cNvSpPr/>
          <p:nvPr/>
        </p:nvSpPr>
        <p:spPr>
          <a:xfrm>
            <a:off x="11673523" y="7451312"/>
            <a:ext cx="8145797" cy="2724065"/>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 name="Espaço Reservado para Texto 1">
            <a:extLst>
              <a:ext uri="{FF2B5EF4-FFF2-40B4-BE49-F238E27FC236}">
                <a16:creationId xmlns:a16="http://schemas.microsoft.com/office/drawing/2014/main" id="{7FB43F5F-C0C5-0E91-873D-F445AF12DFB6}"/>
              </a:ext>
            </a:extLst>
          </p:cNvPr>
          <p:cNvSpPr>
            <a:spLocks noGrp="1"/>
          </p:cNvSpPr>
          <p:nvPr>
            <p:ph type="body" sz="quarter" idx="10"/>
          </p:nvPr>
        </p:nvSpPr>
        <p:spPr>
          <a:xfrm>
            <a:off x="525992" y="176145"/>
            <a:ext cx="14757550" cy="1211783"/>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D4023B3D-74F5-8F58-8A19-150A56AA7C0F}"/>
              </a:ext>
            </a:extLst>
          </p:cNvPr>
          <p:cNvSpPr>
            <a:spLocks noGrp="1"/>
          </p:cNvSpPr>
          <p:nvPr>
            <p:ph type="body" sz="quarter" idx="11"/>
          </p:nvPr>
        </p:nvSpPr>
        <p:spPr>
          <a:xfrm>
            <a:off x="477005" y="1050993"/>
            <a:ext cx="18001681" cy="685966"/>
          </a:xfrm>
        </p:spPr>
        <p:txBody>
          <a:bodyPr>
            <a:normAutofit fontScale="77500" lnSpcReduction="20000"/>
          </a:bodyPr>
          <a:lstStyle/>
          <a:p>
            <a:r>
              <a:rPr lang="pt-BR" sz="3600" b="1" i="1">
                <a:solidFill>
                  <a:srgbClr val="054D65"/>
                </a:solidFill>
                <a:highlight>
                  <a:srgbClr val="D2E31E"/>
                </a:highlight>
                <a:latin typeface="Akrobat SemiBold" pitchFamily="2" charset="77"/>
              </a:rPr>
              <a:t>AD REM </a:t>
            </a:r>
            <a:r>
              <a:rPr lang="pt-BR" sz="3600" b="1">
                <a:solidFill>
                  <a:srgbClr val="054D65"/>
                </a:solidFill>
                <a:highlight>
                  <a:srgbClr val="D2E31E"/>
                </a:highlight>
                <a:latin typeface="Akrobat SemiBold" pitchFamily="2" charset="77"/>
              </a:rPr>
              <a:t>fixo</a:t>
            </a:r>
            <a:r>
              <a:rPr lang="pt-BR" sz="3600" b="1">
                <a:solidFill>
                  <a:srgbClr val="054D65"/>
                </a:solidFill>
                <a:latin typeface="Akrobat SemiBold" pitchFamily="2" charset="77"/>
              </a:rPr>
              <a:t> deve considerar o produto do teor alcoólico pelo volume dos recipiente (Mililitros de Puro de Álcool)</a:t>
            </a:r>
          </a:p>
        </p:txBody>
      </p:sp>
      <p:cxnSp>
        <p:nvCxnSpPr>
          <p:cNvPr id="6" name="Straight Connector 50">
            <a:extLst>
              <a:ext uri="{FF2B5EF4-FFF2-40B4-BE49-F238E27FC236}">
                <a16:creationId xmlns:a16="http://schemas.microsoft.com/office/drawing/2014/main" id="{0C0617A8-1F8F-9D39-42D0-D78108CAF948}"/>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7" name="TextBox 38">
            <a:extLst>
              <a:ext uri="{FF2B5EF4-FFF2-40B4-BE49-F238E27FC236}">
                <a16:creationId xmlns:a16="http://schemas.microsoft.com/office/drawing/2014/main" id="{5FC69EA3-7D41-D6D0-892B-DFE670EDDEED}"/>
              </a:ext>
            </a:extLst>
          </p:cNvPr>
          <p:cNvSpPr txBox="1"/>
          <p:nvPr/>
        </p:nvSpPr>
        <p:spPr>
          <a:xfrm>
            <a:off x="2047700" y="4432012"/>
            <a:ext cx="1184657" cy="646331"/>
          </a:xfrm>
          <a:prstGeom prst="rect">
            <a:avLst/>
          </a:prstGeom>
          <a:noFill/>
        </p:spPr>
        <p:txBody>
          <a:bodyPr wrap="square">
            <a:spAutoFit/>
          </a:bodyPr>
          <a:lstStyle/>
          <a:p>
            <a:pPr algn="ctr"/>
            <a:r>
              <a:rPr lang="pt-BR" b="1">
                <a:solidFill>
                  <a:srgbClr val="054D65"/>
                </a:solidFill>
                <a:latin typeface="Akrobat Bold" pitchFamily="2" charset="77"/>
              </a:rPr>
              <a:t>50ml </a:t>
            </a:r>
          </a:p>
          <a:p>
            <a:pPr algn="ctr"/>
            <a:r>
              <a:rPr lang="pt-BR" b="1">
                <a:solidFill>
                  <a:srgbClr val="054D65"/>
                </a:solidFill>
                <a:latin typeface="Akrobat Bold" pitchFamily="2" charset="77"/>
              </a:rPr>
              <a:t>de álcool</a:t>
            </a:r>
          </a:p>
        </p:txBody>
      </p:sp>
      <p:cxnSp>
        <p:nvCxnSpPr>
          <p:cNvPr id="8" name="Straight Arrow Connector 45">
            <a:extLst>
              <a:ext uri="{FF2B5EF4-FFF2-40B4-BE49-F238E27FC236}">
                <a16:creationId xmlns:a16="http://schemas.microsoft.com/office/drawing/2014/main" id="{E2EAFA02-D820-8221-5DC5-BB86C2AA67A9}"/>
              </a:ext>
            </a:extLst>
          </p:cNvPr>
          <p:cNvCxnSpPr/>
          <p:nvPr/>
        </p:nvCxnSpPr>
        <p:spPr>
          <a:xfrm>
            <a:off x="1372664" y="4752466"/>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cxnSp>
        <p:nvCxnSpPr>
          <p:cNvPr id="9" name="Connector: Elbow 28">
            <a:extLst>
              <a:ext uri="{FF2B5EF4-FFF2-40B4-BE49-F238E27FC236}">
                <a16:creationId xmlns:a16="http://schemas.microsoft.com/office/drawing/2014/main" id="{44F3B2F1-39FA-DEB3-5903-7513ACFB3642}"/>
              </a:ext>
            </a:extLst>
          </p:cNvPr>
          <p:cNvCxnSpPr>
            <a:cxnSpLocks/>
          </p:cNvCxnSpPr>
          <p:nvPr/>
        </p:nvCxnSpPr>
        <p:spPr>
          <a:xfrm flipV="1">
            <a:off x="3645099" y="4359942"/>
            <a:ext cx="2684450" cy="505343"/>
          </a:xfrm>
          <a:prstGeom prst="bentConnector3">
            <a:avLst>
              <a:gd name="adj1" fmla="val 100198"/>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149">
            <a:extLst>
              <a:ext uri="{FF2B5EF4-FFF2-40B4-BE49-F238E27FC236}">
                <a16:creationId xmlns:a16="http://schemas.microsoft.com/office/drawing/2014/main" id="{2D1A3805-7EBB-F335-4F46-DB87614F3FA0}"/>
              </a:ext>
            </a:extLst>
          </p:cNvPr>
          <p:cNvGrpSpPr/>
          <p:nvPr/>
        </p:nvGrpSpPr>
        <p:grpSpPr>
          <a:xfrm>
            <a:off x="487479" y="2988314"/>
            <a:ext cx="1490943" cy="2057453"/>
            <a:chOff x="221846" y="3060987"/>
            <a:chExt cx="1490943" cy="2057453"/>
          </a:xfrm>
        </p:grpSpPr>
        <p:pic>
          <p:nvPicPr>
            <p:cNvPr id="11" name="Imagem 1">
              <a:extLst>
                <a:ext uri="{FF2B5EF4-FFF2-40B4-BE49-F238E27FC236}">
                  <a16:creationId xmlns:a16="http://schemas.microsoft.com/office/drawing/2014/main" id="{146591D9-A98C-432F-A1BD-621DFCF98FDF}"/>
                </a:ext>
              </a:extLst>
            </p:cNvPr>
            <p:cNvPicPr>
              <a:picLocks noChangeAspect="1"/>
            </p:cNvPicPr>
            <p:nvPr/>
          </p:nvPicPr>
          <p:blipFill>
            <a:blip r:embed="rId2"/>
            <a:srcRect l="38087" t="1238" r="35797" b="2268"/>
            <a:stretch/>
          </p:blipFill>
          <p:spPr>
            <a:xfrm>
              <a:off x="289317" y="3060987"/>
              <a:ext cx="556861" cy="2057453"/>
            </a:xfrm>
            <a:prstGeom prst="rect">
              <a:avLst/>
            </a:prstGeom>
          </p:spPr>
        </p:pic>
        <p:cxnSp>
          <p:nvCxnSpPr>
            <p:cNvPr id="12" name="Straight Connector 25">
              <a:extLst>
                <a:ext uri="{FF2B5EF4-FFF2-40B4-BE49-F238E27FC236}">
                  <a16:creationId xmlns:a16="http://schemas.microsoft.com/office/drawing/2014/main" id="{3ED92914-7DD8-B5B1-2FEF-E34D90C24165}"/>
                </a:ext>
              </a:extLst>
            </p:cNvPr>
            <p:cNvCxnSpPr/>
            <p:nvPr/>
          </p:nvCxnSpPr>
          <p:spPr>
            <a:xfrm>
              <a:off x="221846" y="3416968"/>
              <a:ext cx="640374" cy="0"/>
            </a:xfrm>
            <a:prstGeom prst="line">
              <a:avLst/>
            </a:prstGeom>
            <a:ln w="25400">
              <a:solidFill>
                <a:srgbClr val="054D65"/>
              </a:solidFill>
            </a:ln>
          </p:spPr>
          <p:style>
            <a:lnRef idx="1">
              <a:schemeClr val="accent1"/>
            </a:lnRef>
            <a:fillRef idx="0">
              <a:schemeClr val="accent1"/>
            </a:fillRef>
            <a:effectRef idx="0">
              <a:schemeClr val="accent1"/>
            </a:effectRef>
            <a:fontRef idx="minor">
              <a:schemeClr val="tx1"/>
            </a:fontRef>
          </p:style>
        </p:cxnSp>
        <p:sp>
          <p:nvSpPr>
            <p:cNvPr id="13" name="TextBox 26">
              <a:extLst>
                <a:ext uri="{FF2B5EF4-FFF2-40B4-BE49-F238E27FC236}">
                  <a16:creationId xmlns:a16="http://schemas.microsoft.com/office/drawing/2014/main" id="{79676661-1DEC-79AB-B2B7-C2458323CB5A}"/>
                </a:ext>
              </a:extLst>
            </p:cNvPr>
            <p:cNvSpPr txBox="1"/>
            <p:nvPr/>
          </p:nvSpPr>
          <p:spPr>
            <a:xfrm>
              <a:off x="850052" y="3227376"/>
              <a:ext cx="862737" cy="369332"/>
            </a:xfrm>
            <a:prstGeom prst="rect">
              <a:avLst/>
            </a:prstGeom>
            <a:noFill/>
          </p:spPr>
          <p:txBody>
            <a:bodyPr wrap="none" rtlCol="0">
              <a:spAutoFit/>
            </a:bodyPr>
            <a:lstStyle/>
            <a:p>
              <a:r>
                <a:rPr lang="pt-BR">
                  <a:solidFill>
                    <a:srgbClr val="054D65"/>
                  </a:solidFill>
                  <a:latin typeface="Akrobat" pitchFamily="2" charset="77"/>
                </a:rPr>
                <a:t>1.000 ml</a:t>
              </a:r>
            </a:p>
          </p:txBody>
        </p:sp>
        <p:grpSp>
          <p:nvGrpSpPr>
            <p:cNvPr id="14" name="Group 113">
              <a:extLst>
                <a:ext uri="{FF2B5EF4-FFF2-40B4-BE49-F238E27FC236}">
                  <a16:creationId xmlns:a16="http://schemas.microsoft.com/office/drawing/2014/main" id="{85E32E08-A9B6-B865-FEF8-9DAB1BB70776}"/>
                </a:ext>
              </a:extLst>
            </p:cNvPr>
            <p:cNvGrpSpPr/>
            <p:nvPr/>
          </p:nvGrpSpPr>
          <p:grpSpPr>
            <a:xfrm>
              <a:off x="264319" y="4954292"/>
              <a:ext cx="597901" cy="146227"/>
              <a:chOff x="264319" y="4954292"/>
              <a:chExt cx="597901" cy="146227"/>
            </a:xfrm>
          </p:grpSpPr>
          <p:cxnSp>
            <p:nvCxnSpPr>
              <p:cNvPr id="15" name="Straight Connector 30">
                <a:extLst>
                  <a:ext uri="{FF2B5EF4-FFF2-40B4-BE49-F238E27FC236}">
                    <a16:creationId xmlns:a16="http://schemas.microsoft.com/office/drawing/2014/main" id="{E3AD5351-F9E5-8DA5-929C-B12FBFBE6090}"/>
                  </a:ext>
                </a:extLst>
              </p:cNvPr>
              <p:cNvCxnSpPr>
                <a:cxnSpLocks/>
              </p:cNvCxnSpPr>
              <p:nvPr/>
            </p:nvCxnSpPr>
            <p:spPr>
              <a:xfrm flipV="1">
                <a:off x="264319" y="4954292"/>
                <a:ext cx="597901" cy="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43">
                <a:extLst>
                  <a:ext uri="{FF2B5EF4-FFF2-40B4-BE49-F238E27FC236}">
                    <a16:creationId xmlns:a16="http://schemas.microsoft.com/office/drawing/2014/main" id="{D042941F-72AA-5508-F099-7782C3B92CBC}"/>
                  </a:ext>
                </a:extLst>
              </p:cNvPr>
              <p:cNvCxnSpPr>
                <a:cxnSpLocks/>
              </p:cNvCxnSpPr>
              <p:nvPr/>
            </p:nvCxnSpPr>
            <p:spPr>
              <a:xfrm flipV="1">
                <a:off x="687288" y="4954753"/>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82">
                <a:extLst>
                  <a:ext uri="{FF2B5EF4-FFF2-40B4-BE49-F238E27FC236}">
                    <a16:creationId xmlns:a16="http://schemas.microsoft.com/office/drawing/2014/main" id="{9F3C9EAC-56F2-8A4C-86DB-B4C7A71F03B2}"/>
                  </a:ext>
                </a:extLst>
              </p:cNvPr>
              <p:cNvCxnSpPr>
                <a:cxnSpLocks/>
              </p:cNvCxnSpPr>
              <p:nvPr/>
            </p:nvCxnSpPr>
            <p:spPr>
              <a:xfrm flipV="1">
                <a:off x="739274" y="5005551"/>
                <a:ext cx="87321" cy="941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89">
                <a:extLst>
                  <a:ext uri="{FF2B5EF4-FFF2-40B4-BE49-F238E27FC236}">
                    <a16:creationId xmlns:a16="http://schemas.microsoft.com/office/drawing/2014/main" id="{C99623E0-E652-0E75-1848-4D61FF926F47}"/>
                  </a:ext>
                </a:extLst>
              </p:cNvPr>
              <p:cNvCxnSpPr>
                <a:cxnSpLocks/>
              </p:cNvCxnSpPr>
              <p:nvPr/>
            </p:nvCxnSpPr>
            <p:spPr>
              <a:xfrm flipV="1">
                <a:off x="304133" y="4955010"/>
                <a:ext cx="62669" cy="61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98">
                <a:extLst>
                  <a:ext uri="{FF2B5EF4-FFF2-40B4-BE49-F238E27FC236}">
                    <a16:creationId xmlns:a16="http://schemas.microsoft.com/office/drawing/2014/main" id="{82DBF9EC-44AB-FD0A-3910-D400E105E055}"/>
                  </a:ext>
                </a:extLst>
              </p:cNvPr>
              <p:cNvCxnSpPr>
                <a:cxnSpLocks/>
              </p:cNvCxnSpPr>
              <p:nvPr/>
            </p:nvCxnSpPr>
            <p:spPr>
              <a:xfrm flipV="1">
                <a:off x="639660" y="4954751"/>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99">
                <a:extLst>
                  <a:ext uri="{FF2B5EF4-FFF2-40B4-BE49-F238E27FC236}">
                    <a16:creationId xmlns:a16="http://schemas.microsoft.com/office/drawing/2014/main" id="{54F82F02-F23A-67B8-2F09-C5B2034BC7B1}"/>
                  </a:ext>
                </a:extLst>
              </p:cNvPr>
              <p:cNvCxnSpPr>
                <a:cxnSpLocks/>
              </p:cNvCxnSpPr>
              <p:nvPr/>
            </p:nvCxnSpPr>
            <p:spPr>
              <a:xfrm flipV="1">
                <a:off x="584853" y="4958562"/>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100">
                <a:extLst>
                  <a:ext uri="{FF2B5EF4-FFF2-40B4-BE49-F238E27FC236}">
                    <a16:creationId xmlns:a16="http://schemas.microsoft.com/office/drawing/2014/main" id="{84CA52EC-6490-1B72-5726-546C1D3C28B0}"/>
                  </a:ext>
                </a:extLst>
              </p:cNvPr>
              <p:cNvCxnSpPr>
                <a:cxnSpLocks/>
              </p:cNvCxnSpPr>
              <p:nvPr/>
            </p:nvCxnSpPr>
            <p:spPr>
              <a:xfrm flipV="1">
                <a:off x="534345" y="4954751"/>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101">
                <a:extLst>
                  <a:ext uri="{FF2B5EF4-FFF2-40B4-BE49-F238E27FC236}">
                    <a16:creationId xmlns:a16="http://schemas.microsoft.com/office/drawing/2014/main" id="{0A483F3D-90C5-1041-D24E-8A3EF0317250}"/>
                  </a:ext>
                </a:extLst>
              </p:cNvPr>
              <p:cNvCxnSpPr>
                <a:cxnSpLocks/>
              </p:cNvCxnSpPr>
              <p:nvPr/>
            </p:nvCxnSpPr>
            <p:spPr>
              <a:xfrm flipV="1">
                <a:off x="479330" y="4958562"/>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102">
                <a:extLst>
                  <a:ext uri="{FF2B5EF4-FFF2-40B4-BE49-F238E27FC236}">
                    <a16:creationId xmlns:a16="http://schemas.microsoft.com/office/drawing/2014/main" id="{8FA33542-5853-7C67-C8B4-EFA72D751C5A}"/>
                  </a:ext>
                </a:extLst>
              </p:cNvPr>
              <p:cNvCxnSpPr>
                <a:cxnSpLocks/>
              </p:cNvCxnSpPr>
              <p:nvPr/>
            </p:nvCxnSpPr>
            <p:spPr>
              <a:xfrm flipV="1">
                <a:off x="431781" y="4958561"/>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103">
                <a:extLst>
                  <a:ext uri="{FF2B5EF4-FFF2-40B4-BE49-F238E27FC236}">
                    <a16:creationId xmlns:a16="http://schemas.microsoft.com/office/drawing/2014/main" id="{53EC9134-18D2-A9C8-B093-E28BAD0EF037}"/>
                  </a:ext>
                </a:extLst>
              </p:cNvPr>
              <p:cNvCxnSpPr>
                <a:cxnSpLocks/>
              </p:cNvCxnSpPr>
              <p:nvPr/>
            </p:nvCxnSpPr>
            <p:spPr>
              <a:xfrm flipV="1">
                <a:off x="381995" y="4958712"/>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104">
                <a:extLst>
                  <a:ext uri="{FF2B5EF4-FFF2-40B4-BE49-F238E27FC236}">
                    <a16:creationId xmlns:a16="http://schemas.microsoft.com/office/drawing/2014/main" id="{0876127E-2A72-670D-49D2-A5A09D31B86D}"/>
                  </a:ext>
                </a:extLst>
              </p:cNvPr>
              <p:cNvCxnSpPr>
                <a:cxnSpLocks/>
              </p:cNvCxnSpPr>
              <p:nvPr/>
            </p:nvCxnSpPr>
            <p:spPr>
              <a:xfrm flipV="1">
                <a:off x="329739" y="4954321"/>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105">
                <a:extLst>
                  <a:ext uri="{FF2B5EF4-FFF2-40B4-BE49-F238E27FC236}">
                    <a16:creationId xmlns:a16="http://schemas.microsoft.com/office/drawing/2014/main" id="{02A25730-C209-3CDC-B6F9-43830CC68FE0}"/>
                  </a:ext>
                </a:extLst>
              </p:cNvPr>
              <p:cNvCxnSpPr>
                <a:cxnSpLocks/>
              </p:cNvCxnSpPr>
              <p:nvPr/>
            </p:nvCxnSpPr>
            <p:spPr>
              <a:xfrm flipV="1">
                <a:off x="306554" y="4955947"/>
                <a:ext cx="112089" cy="107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extBox 18">
            <a:extLst>
              <a:ext uri="{FF2B5EF4-FFF2-40B4-BE49-F238E27FC236}">
                <a16:creationId xmlns:a16="http://schemas.microsoft.com/office/drawing/2014/main" id="{B93D58BF-0B4E-74DC-C455-99E68FF76C04}"/>
              </a:ext>
            </a:extLst>
          </p:cNvPr>
          <p:cNvSpPr txBox="1"/>
          <p:nvPr/>
        </p:nvSpPr>
        <p:spPr>
          <a:xfrm>
            <a:off x="1500875" y="3723429"/>
            <a:ext cx="8613083" cy="461665"/>
          </a:xfrm>
          <a:prstGeom prst="rect">
            <a:avLst/>
          </a:prstGeom>
          <a:noFill/>
        </p:spPr>
        <p:txBody>
          <a:bodyPr wrap="square">
            <a:spAutoFit/>
          </a:bodyPr>
          <a:lstStyle/>
          <a:p>
            <a:pPr defTabSz="850392"/>
            <a:r>
              <a:rPr lang="pt-BR" sz="2400" b="1">
                <a:solidFill>
                  <a:srgbClr val="054D65"/>
                </a:solidFill>
                <a:latin typeface="Akrobat Bold" pitchFamily="2" charset="77"/>
              </a:rPr>
              <a:t>Cerveja</a:t>
            </a:r>
            <a:r>
              <a:rPr lang="pt-BR" sz="2400">
                <a:solidFill>
                  <a:srgbClr val="054D65"/>
                </a:solidFill>
                <a:latin typeface="Akrobat Bold" pitchFamily="2" charset="77"/>
              </a:rPr>
              <a:t>     =      5% </a:t>
            </a:r>
            <a:r>
              <a:rPr lang="pt-BR" sz="2400" err="1">
                <a:solidFill>
                  <a:srgbClr val="054D65"/>
                </a:solidFill>
                <a:latin typeface="Akrobat Bold" pitchFamily="2" charset="77"/>
              </a:rPr>
              <a:t>x</a:t>
            </a:r>
            <a:r>
              <a:rPr lang="pt-BR" sz="2400">
                <a:solidFill>
                  <a:srgbClr val="054D65"/>
                </a:solidFill>
                <a:latin typeface="Akrobat Bold" pitchFamily="2" charset="77"/>
              </a:rPr>
              <a:t> 1.000ml    =     50ml de álcool     =  </a:t>
            </a:r>
            <a:r>
              <a:rPr lang="pt-BR" sz="2400" b="1" err="1">
                <a:solidFill>
                  <a:srgbClr val="054D65"/>
                </a:solidFill>
                <a:latin typeface="Akrobat Bold" pitchFamily="2" charset="77"/>
              </a:rPr>
              <a:t>R</a:t>
            </a:r>
            <a:r>
              <a:rPr lang="pt-BR" sz="2400" b="1">
                <a:solidFill>
                  <a:srgbClr val="054D65"/>
                </a:solidFill>
                <a:latin typeface="Akrobat Bold" pitchFamily="2" charset="77"/>
              </a:rPr>
              <a:t>$ </a:t>
            </a:r>
            <a:r>
              <a:rPr lang="pt-BR" sz="2400" b="1" err="1">
                <a:solidFill>
                  <a:srgbClr val="054D65"/>
                </a:solidFill>
                <a:latin typeface="Akrobat Bold" pitchFamily="2" charset="77"/>
              </a:rPr>
              <a:t>x</a:t>
            </a:r>
            <a:r>
              <a:rPr lang="pt-BR" sz="2400" b="1">
                <a:solidFill>
                  <a:srgbClr val="054D65"/>
                </a:solidFill>
                <a:latin typeface="Akrobat Bold" pitchFamily="2" charset="77"/>
              </a:rPr>
              <a:t> 50</a:t>
            </a:r>
          </a:p>
        </p:txBody>
      </p:sp>
      <p:grpSp>
        <p:nvGrpSpPr>
          <p:cNvPr id="45" name="Group 152">
            <a:extLst>
              <a:ext uri="{FF2B5EF4-FFF2-40B4-BE49-F238E27FC236}">
                <a16:creationId xmlns:a16="http://schemas.microsoft.com/office/drawing/2014/main" id="{DDBE95C2-E85D-5404-D875-1C1CC873462E}"/>
              </a:ext>
            </a:extLst>
          </p:cNvPr>
          <p:cNvGrpSpPr/>
          <p:nvPr/>
        </p:nvGrpSpPr>
        <p:grpSpPr>
          <a:xfrm>
            <a:off x="486481" y="7512024"/>
            <a:ext cx="2016862" cy="1972864"/>
            <a:chOff x="1699736" y="6975101"/>
            <a:chExt cx="2016862" cy="1972864"/>
          </a:xfrm>
        </p:grpSpPr>
        <p:pic>
          <p:nvPicPr>
            <p:cNvPr id="46" name="Imagem 1">
              <a:extLst>
                <a:ext uri="{FF2B5EF4-FFF2-40B4-BE49-F238E27FC236}">
                  <a16:creationId xmlns:a16="http://schemas.microsoft.com/office/drawing/2014/main" id="{02E74252-9ECF-9BF8-B3C9-09AB66A0728E}"/>
                </a:ext>
              </a:extLst>
            </p:cNvPr>
            <p:cNvPicPr>
              <a:picLocks noChangeAspect="1"/>
            </p:cNvPicPr>
            <p:nvPr/>
          </p:nvPicPr>
          <p:blipFill>
            <a:blip r:embed="rId3"/>
            <a:srcRect l="33573" t="17458" r="33642" b="8866"/>
            <a:stretch/>
          </p:blipFill>
          <p:spPr>
            <a:xfrm>
              <a:off x="1789204" y="6975101"/>
              <a:ext cx="585234" cy="1972864"/>
            </a:xfrm>
            <a:prstGeom prst="rect">
              <a:avLst/>
            </a:prstGeom>
          </p:spPr>
        </p:pic>
        <p:grpSp>
          <p:nvGrpSpPr>
            <p:cNvPr id="47" name="Group 130">
              <a:extLst>
                <a:ext uri="{FF2B5EF4-FFF2-40B4-BE49-F238E27FC236}">
                  <a16:creationId xmlns:a16="http://schemas.microsoft.com/office/drawing/2014/main" id="{8A39CA3B-F5D2-C097-AAD5-1B8061D2E514}"/>
                </a:ext>
              </a:extLst>
            </p:cNvPr>
            <p:cNvGrpSpPr/>
            <p:nvPr/>
          </p:nvGrpSpPr>
          <p:grpSpPr>
            <a:xfrm>
              <a:off x="1789204" y="8311944"/>
              <a:ext cx="585233" cy="579865"/>
              <a:chOff x="264319" y="4954292"/>
              <a:chExt cx="597901" cy="146227"/>
            </a:xfrm>
          </p:grpSpPr>
          <p:cxnSp>
            <p:nvCxnSpPr>
              <p:cNvPr id="50" name="Straight Connector 131">
                <a:extLst>
                  <a:ext uri="{FF2B5EF4-FFF2-40B4-BE49-F238E27FC236}">
                    <a16:creationId xmlns:a16="http://schemas.microsoft.com/office/drawing/2014/main" id="{C3032B10-71C1-3788-1C56-26FF722DC42D}"/>
                  </a:ext>
                </a:extLst>
              </p:cNvPr>
              <p:cNvCxnSpPr>
                <a:cxnSpLocks/>
              </p:cNvCxnSpPr>
              <p:nvPr/>
            </p:nvCxnSpPr>
            <p:spPr>
              <a:xfrm flipV="1">
                <a:off x="264319" y="4954292"/>
                <a:ext cx="597901" cy="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132">
                <a:extLst>
                  <a:ext uri="{FF2B5EF4-FFF2-40B4-BE49-F238E27FC236}">
                    <a16:creationId xmlns:a16="http://schemas.microsoft.com/office/drawing/2014/main" id="{CC5E9347-04BF-27D4-FFBC-B648B4844829}"/>
                  </a:ext>
                </a:extLst>
              </p:cNvPr>
              <p:cNvCxnSpPr>
                <a:cxnSpLocks/>
              </p:cNvCxnSpPr>
              <p:nvPr/>
            </p:nvCxnSpPr>
            <p:spPr>
              <a:xfrm flipV="1">
                <a:off x="687288" y="4954753"/>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133">
                <a:extLst>
                  <a:ext uri="{FF2B5EF4-FFF2-40B4-BE49-F238E27FC236}">
                    <a16:creationId xmlns:a16="http://schemas.microsoft.com/office/drawing/2014/main" id="{02B9B372-00EC-9380-44A5-AD050D80B0B1}"/>
                  </a:ext>
                </a:extLst>
              </p:cNvPr>
              <p:cNvCxnSpPr>
                <a:cxnSpLocks/>
              </p:cNvCxnSpPr>
              <p:nvPr/>
            </p:nvCxnSpPr>
            <p:spPr>
              <a:xfrm flipV="1">
                <a:off x="739274" y="5005551"/>
                <a:ext cx="87321" cy="941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134">
                <a:extLst>
                  <a:ext uri="{FF2B5EF4-FFF2-40B4-BE49-F238E27FC236}">
                    <a16:creationId xmlns:a16="http://schemas.microsoft.com/office/drawing/2014/main" id="{DBC9F924-80D4-539F-29B8-F146F5F510DC}"/>
                  </a:ext>
                </a:extLst>
              </p:cNvPr>
              <p:cNvCxnSpPr>
                <a:cxnSpLocks/>
              </p:cNvCxnSpPr>
              <p:nvPr/>
            </p:nvCxnSpPr>
            <p:spPr>
              <a:xfrm flipV="1">
                <a:off x="304133" y="4955010"/>
                <a:ext cx="62669" cy="61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135">
                <a:extLst>
                  <a:ext uri="{FF2B5EF4-FFF2-40B4-BE49-F238E27FC236}">
                    <a16:creationId xmlns:a16="http://schemas.microsoft.com/office/drawing/2014/main" id="{BC4AEDF0-1537-2578-7F19-C5B2E853D74E}"/>
                  </a:ext>
                </a:extLst>
              </p:cNvPr>
              <p:cNvCxnSpPr>
                <a:cxnSpLocks/>
              </p:cNvCxnSpPr>
              <p:nvPr/>
            </p:nvCxnSpPr>
            <p:spPr>
              <a:xfrm flipV="1">
                <a:off x="639660" y="4954751"/>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136">
                <a:extLst>
                  <a:ext uri="{FF2B5EF4-FFF2-40B4-BE49-F238E27FC236}">
                    <a16:creationId xmlns:a16="http://schemas.microsoft.com/office/drawing/2014/main" id="{297BFA2D-51FD-DA2A-BEFE-7C0799305D28}"/>
                  </a:ext>
                </a:extLst>
              </p:cNvPr>
              <p:cNvCxnSpPr>
                <a:cxnSpLocks/>
              </p:cNvCxnSpPr>
              <p:nvPr/>
            </p:nvCxnSpPr>
            <p:spPr>
              <a:xfrm flipV="1">
                <a:off x="584853" y="4958562"/>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137">
                <a:extLst>
                  <a:ext uri="{FF2B5EF4-FFF2-40B4-BE49-F238E27FC236}">
                    <a16:creationId xmlns:a16="http://schemas.microsoft.com/office/drawing/2014/main" id="{958371D3-AFD6-F3B7-9425-044560F5D8DA}"/>
                  </a:ext>
                </a:extLst>
              </p:cNvPr>
              <p:cNvCxnSpPr>
                <a:cxnSpLocks/>
              </p:cNvCxnSpPr>
              <p:nvPr/>
            </p:nvCxnSpPr>
            <p:spPr>
              <a:xfrm flipV="1">
                <a:off x="534345" y="4954751"/>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138">
                <a:extLst>
                  <a:ext uri="{FF2B5EF4-FFF2-40B4-BE49-F238E27FC236}">
                    <a16:creationId xmlns:a16="http://schemas.microsoft.com/office/drawing/2014/main" id="{67804761-8809-FAAE-5E3F-37C227644C01}"/>
                  </a:ext>
                </a:extLst>
              </p:cNvPr>
              <p:cNvCxnSpPr>
                <a:cxnSpLocks/>
              </p:cNvCxnSpPr>
              <p:nvPr/>
            </p:nvCxnSpPr>
            <p:spPr>
              <a:xfrm flipV="1">
                <a:off x="479330" y="4958562"/>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139">
                <a:extLst>
                  <a:ext uri="{FF2B5EF4-FFF2-40B4-BE49-F238E27FC236}">
                    <a16:creationId xmlns:a16="http://schemas.microsoft.com/office/drawing/2014/main" id="{D13139C2-D83C-9CC1-37C4-98A1BC2CC583}"/>
                  </a:ext>
                </a:extLst>
              </p:cNvPr>
              <p:cNvCxnSpPr>
                <a:cxnSpLocks/>
              </p:cNvCxnSpPr>
              <p:nvPr/>
            </p:nvCxnSpPr>
            <p:spPr>
              <a:xfrm flipV="1">
                <a:off x="431781" y="4958561"/>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140">
                <a:extLst>
                  <a:ext uri="{FF2B5EF4-FFF2-40B4-BE49-F238E27FC236}">
                    <a16:creationId xmlns:a16="http://schemas.microsoft.com/office/drawing/2014/main" id="{57DDEAFD-00B0-B0F3-A308-B8D31353EC92}"/>
                  </a:ext>
                </a:extLst>
              </p:cNvPr>
              <p:cNvCxnSpPr>
                <a:cxnSpLocks/>
              </p:cNvCxnSpPr>
              <p:nvPr/>
            </p:nvCxnSpPr>
            <p:spPr>
              <a:xfrm flipV="1">
                <a:off x="381995" y="4958712"/>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141">
                <a:extLst>
                  <a:ext uri="{FF2B5EF4-FFF2-40B4-BE49-F238E27FC236}">
                    <a16:creationId xmlns:a16="http://schemas.microsoft.com/office/drawing/2014/main" id="{0A12CCD4-722A-39D9-DE58-278661C0451F}"/>
                  </a:ext>
                </a:extLst>
              </p:cNvPr>
              <p:cNvCxnSpPr>
                <a:cxnSpLocks/>
              </p:cNvCxnSpPr>
              <p:nvPr/>
            </p:nvCxnSpPr>
            <p:spPr>
              <a:xfrm flipV="1">
                <a:off x="329739" y="4954321"/>
                <a:ext cx="135076" cy="14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142">
                <a:extLst>
                  <a:ext uri="{FF2B5EF4-FFF2-40B4-BE49-F238E27FC236}">
                    <a16:creationId xmlns:a16="http://schemas.microsoft.com/office/drawing/2014/main" id="{6ECAF738-6C05-802D-D7C6-8AE8CBC747E6}"/>
                  </a:ext>
                </a:extLst>
              </p:cNvPr>
              <p:cNvCxnSpPr>
                <a:cxnSpLocks/>
              </p:cNvCxnSpPr>
              <p:nvPr/>
            </p:nvCxnSpPr>
            <p:spPr>
              <a:xfrm flipV="1">
                <a:off x="306554" y="4955947"/>
                <a:ext cx="112089" cy="107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143">
              <a:extLst>
                <a:ext uri="{FF2B5EF4-FFF2-40B4-BE49-F238E27FC236}">
                  <a16:creationId xmlns:a16="http://schemas.microsoft.com/office/drawing/2014/main" id="{2D1217D7-3DB7-A057-D3AD-5DF0A41FB842}"/>
                </a:ext>
              </a:extLst>
            </p:cNvPr>
            <p:cNvCxnSpPr>
              <a:cxnSpLocks/>
            </p:cNvCxnSpPr>
            <p:nvPr/>
          </p:nvCxnSpPr>
          <p:spPr>
            <a:xfrm>
              <a:off x="1699736" y="7525325"/>
              <a:ext cx="782411" cy="0"/>
            </a:xfrm>
            <a:prstGeom prst="line">
              <a:avLst/>
            </a:prstGeom>
            <a:ln w="25400">
              <a:solidFill>
                <a:srgbClr val="054D65"/>
              </a:solidFill>
            </a:ln>
          </p:spPr>
          <p:style>
            <a:lnRef idx="1">
              <a:schemeClr val="accent1"/>
            </a:lnRef>
            <a:fillRef idx="0">
              <a:schemeClr val="accent1"/>
            </a:fillRef>
            <a:effectRef idx="0">
              <a:schemeClr val="accent1"/>
            </a:effectRef>
            <a:fontRef idx="minor">
              <a:schemeClr val="tx1"/>
            </a:fontRef>
          </p:style>
        </p:cxnSp>
        <p:sp>
          <p:nvSpPr>
            <p:cNvPr id="49" name="TextBox 144">
              <a:extLst>
                <a:ext uri="{FF2B5EF4-FFF2-40B4-BE49-F238E27FC236}">
                  <a16:creationId xmlns:a16="http://schemas.microsoft.com/office/drawing/2014/main" id="{CF12B98C-D32A-8F31-F505-ED5BDD3846BC}"/>
                </a:ext>
              </a:extLst>
            </p:cNvPr>
            <p:cNvSpPr txBox="1"/>
            <p:nvPr/>
          </p:nvSpPr>
          <p:spPr>
            <a:xfrm>
              <a:off x="2494067" y="7335733"/>
              <a:ext cx="1222531" cy="369332"/>
            </a:xfrm>
            <a:prstGeom prst="rect">
              <a:avLst/>
            </a:prstGeom>
            <a:noFill/>
          </p:spPr>
          <p:txBody>
            <a:bodyPr wrap="square" rtlCol="0">
              <a:spAutoFit/>
            </a:bodyPr>
            <a:lstStyle/>
            <a:p>
              <a:r>
                <a:rPr lang="pt-BR">
                  <a:solidFill>
                    <a:srgbClr val="054D65"/>
                  </a:solidFill>
                  <a:latin typeface="Akrobat" pitchFamily="2" charset="77"/>
                </a:rPr>
                <a:t>1.000 ml</a:t>
              </a:r>
            </a:p>
          </p:txBody>
        </p:sp>
      </p:grpSp>
      <p:sp>
        <p:nvSpPr>
          <p:cNvPr id="66" name="TextBox 22">
            <a:extLst>
              <a:ext uri="{FF2B5EF4-FFF2-40B4-BE49-F238E27FC236}">
                <a16:creationId xmlns:a16="http://schemas.microsoft.com/office/drawing/2014/main" id="{3A5BC85C-65D0-2BAC-D465-0F9DD7113CF3}"/>
              </a:ext>
            </a:extLst>
          </p:cNvPr>
          <p:cNvSpPr txBox="1"/>
          <p:nvPr/>
        </p:nvSpPr>
        <p:spPr>
          <a:xfrm>
            <a:off x="2048292" y="8024704"/>
            <a:ext cx="9610308" cy="830997"/>
          </a:xfrm>
          <a:prstGeom prst="rect">
            <a:avLst/>
          </a:prstGeom>
          <a:noFill/>
        </p:spPr>
        <p:txBody>
          <a:bodyPr wrap="square">
            <a:spAutoFit/>
          </a:bodyPr>
          <a:lstStyle/>
          <a:p>
            <a:pPr defTabSz="850392"/>
            <a:r>
              <a:rPr lang="pt-BR" sz="2800" b="1">
                <a:solidFill>
                  <a:srgbClr val="054D65"/>
                </a:solidFill>
                <a:latin typeface="Akrobat Bold" pitchFamily="2" charset="77"/>
              </a:rPr>
              <a:t>Destilados	=   40% </a:t>
            </a:r>
            <a:r>
              <a:rPr lang="pt-BR" sz="2800" b="1" err="1">
                <a:solidFill>
                  <a:srgbClr val="054D65"/>
                </a:solidFill>
                <a:latin typeface="Akrobat Bold" pitchFamily="2" charset="77"/>
              </a:rPr>
              <a:t>x</a:t>
            </a:r>
            <a:r>
              <a:rPr lang="pt-BR" sz="2800" b="1">
                <a:solidFill>
                  <a:srgbClr val="054D65"/>
                </a:solidFill>
                <a:latin typeface="Akrobat Bold" pitchFamily="2" charset="77"/>
              </a:rPr>
              <a:t> 1.000ml = 400ml de álcool = </a:t>
            </a:r>
            <a:r>
              <a:rPr lang="pt-BR" sz="4800" b="1" err="1">
                <a:solidFill>
                  <a:srgbClr val="054D65"/>
                </a:solidFill>
                <a:latin typeface="Akrobat Bold" pitchFamily="2" charset="77"/>
              </a:rPr>
              <a:t>R</a:t>
            </a:r>
            <a:r>
              <a:rPr lang="pt-BR" sz="4800" b="1">
                <a:solidFill>
                  <a:srgbClr val="054D65"/>
                </a:solidFill>
                <a:latin typeface="Akrobat Bold" pitchFamily="2" charset="77"/>
              </a:rPr>
              <a:t>$ </a:t>
            </a:r>
            <a:r>
              <a:rPr lang="pt-BR" sz="4800" b="1" err="1">
                <a:solidFill>
                  <a:srgbClr val="054D65"/>
                </a:solidFill>
                <a:latin typeface="Akrobat Bold" pitchFamily="2" charset="77"/>
              </a:rPr>
              <a:t>x</a:t>
            </a:r>
            <a:r>
              <a:rPr lang="pt-BR" sz="4800" b="1">
                <a:solidFill>
                  <a:srgbClr val="054D65"/>
                </a:solidFill>
                <a:latin typeface="Akrobat Bold" pitchFamily="2" charset="77"/>
              </a:rPr>
              <a:t> 400</a:t>
            </a:r>
            <a:endParaRPr lang="pt-BR" sz="2800" b="1">
              <a:solidFill>
                <a:srgbClr val="054D65"/>
              </a:solidFill>
              <a:latin typeface="Akrobat Bold" pitchFamily="2" charset="77"/>
            </a:endParaRPr>
          </a:p>
        </p:txBody>
      </p:sp>
      <p:sp>
        <p:nvSpPr>
          <p:cNvPr id="67" name="TextBox 17">
            <a:extLst>
              <a:ext uri="{FF2B5EF4-FFF2-40B4-BE49-F238E27FC236}">
                <a16:creationId xmlns:a16="http://schemas.microsoft.com/office/drawing/2014/main" id="{59E686E0-8DEE-590F-CE58-66B0AAF5F886}"/>
              </a:ext>
            </a:extLst>
          </p:cNvPr>
          <p:cNvSpPr txBox="1"/>
          <p:nvPr/>
        </p:nvSpPr>
        <p:spPr>
          <a:xfrm>
            <a:off x="2342480" y="8816853"/>
            <a:ext cx="1184657" cy="646331"/>
          </a:xfrm>
          <a:prstGeom prst="rect">
            <a:avLst/>
          </a:prstGeom>
          <a:noFill/>
        </p:spPr>
        <p:txBody>
          <a:bodyPr wrap="square">
            <a:spAutoFit/>
          </a:bodyPr>
          <a:lstStyle/>
          <a:p>
            <a:pPr algn="ctr"/>
            <a:r>
              <a:rPr lang="pt-BR" b="1">
                <a:solidFill>
                  <a:srgbClr val="054D65"/>
                </a:solidFill>
                <a:latin typeface="Akrobat Bold" pitchFamily="2" charset="77"/>
              </a:rPr>
              <a:t>400ml </a:t>
            </a:r>
          </a:p>
          <a:p>
            <a:pPr algn="ctr"/>
            <a:r>
              <a:rPr lang="pt-BR" b="1">
                <a:solidFill>
                  <a:srgbClr val="054D65"/>
                </a:solidFill>
                <a:latin typeface="Akrobat Bold" pitchFamily="2" charset="77"/>
              </a:rPr>
              <a:t>de álcool</a:t>
            </a:r>
          </a:p>
        </p:txBody>
      </p:sp>
      <p:cxnSp>
        <p:nvCxnSpPr>
          <p:cNvPr id="68" name="Straight Arrow Connector 19">
            <a:extLst>
              <a:ext uri="{FF2B5EF4-FFF2-40B4-BE49-F238E27FC236}">
                <a16:creationId xmlns:a16="http://schemas.microsoft.com/office/drawing/2014/main" id="{756B1C99-0583-C7D7-F45F-671606B9A190}"/>
              </a:ext>
            </a:extLst>
          </p:cNvPr>
          <p:cNvCxnSpPr/>
          <p:nvPr/>
        </p:nvCxnSpPr>
        <p:spPr>
          <a:xfrm>
            <a:off x="1465149" y="9123976"/>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cxnSp>
        <p:nvCxnSpPr>
          <p:cNvPr id="69" name="Connector: Elbow 23">
            <a:extLst>
              <a:ext uri="{FF2B5EF4-FFF2-40B4-BE49-F238E27FC236}">
                <a16:creationId xmlns:a16="http://schemas.microsoft.com/office/drawing/2014/main" id="{0D849059-A54A-84DB-777C-F64BDAFBCBFE}"/>
              </a:ext>
            </a:extLst>
          </p:cNvPr>
          <p:cNvCxnSpPr>
            <a:cxnSpLocks/>
          </p:cNvCxnSpPr>
          <p:nvPr/>
        </p:nvCxnSpPr>
        <p:spPr>
          <a:xfrm flipV="1">
            <a:off x="3979415" y="8821618"/>
            <a:ext cx="3742454" cy="324308"/>
          </a:xfrm>
          <a:prstGeom prst="bentConnector3">
            <a:avLst>
              <a:gd name="adj1" fmla="val 100152"/>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sp>
        <p:nvSpPr>
          <p:cNvPr id="78" name="Retângulo 77">
            <a:extLst>
              <a:ext uri="{FF2B5EF4-FFF2-40B4-BE49-F238E27FC236}">
                <a16:creationId xmlns:a16="http://schemas.microsoft.com/office/drawing/2014/main" id="{B47241FA-D97F-075C-E325-227C62219AC9}"/>
              </a:ext>
            </a:extLst>
          </p:cNvPr>
          <p:cNvSpPr/>
          <p:nvPr/>
        </p:nvSpPr>
        <p:spPr>
          <a:xfrm>
            <a:off x="11673524" y="8122042"/>
            <a:ext cx="8125776" cy="2053334"/>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9" name="CaixaDeTexto 78">
            <a:extLst>
              <a:ext uri="{FF2B5EF4-FFF2-40B4-BE49-F238E27FC236}">
                <a16:creationId xmlns:a16="http://schemas.microsoft.com/office/drawing/2014/main" id="{A70D5EEE-C245-0807-4661-9F35E13A82DE}"/>
              </a:ext>
            </a:extLst>
          </p:cNvPr>
          <p:cNvSpPr txBox="1"/>
          <p:nvPr/>
        </p:nvSpPr>
        <p:spPr>
          <a:xfrm>
            <a:off x="11805557" y="7497775"/>
            <a:ext cx="7623769" cy="2739211"/>
          </a:xfrm>
          <a:prstGeom prst="rect">
            <a:avLst/>
          </a:prstGeom>
          <a:noFill/>
        </p:spPr>
        <p:txBody>
          <a:bodyPr wrap="square">
            <a:spAutoFit/>
          </a:bodyPr>
          <a:lstStyle/>
          <a:p>
            <a:r>
              <a:rPr lang="pt-BR" sz="2800" b="1">
                <a:solidFill>
                  <a:srgbClr val="054D65"/>
                </a:solidFill>
                <a:latin typeface="Akrobat Bold" pitchFamily="2" charset="77"/>
              </a:rPr>
              <a:t>Conclusão</a:t>
            </a:r>
          </a:p>
          <a:p>
            <a:pPr algn="just"/>
            <a:r>
              <a:rPr lang="pt-BR" sz="2400" b="1">
                <a:solidFill>
                  <a:srgbClr val="054D65"/>
                </a:solidFill>
                <a:latin typeface="Akrobat Bold" pitchFamily="2" charset="77"/>
              </a:rPr>
              <a:t>O </a:t>
            </a:r>
            <a:r>
              <a:rPr lang="pt-BR" sz="2400" b="1" i="1">
                <a:solidFill>
                  <a:srgbClr val="054D65"/>
                </a:solidFill>
                <a:latin typeface="Akrobat Bold" pitchFamily="2" charset="77"/>
              </a:rPr>
              <a:t>AD REM </a:t>
            </a:r>
            <a:r>
              <a:rPr lang="pt-BR" sz="2400" b="1">
                <a:solidFill>
                  <a:srgbClr val="054D65"/>
                </a:solidFill>
                <a:latin typeface="Akrobat Bold" pitchFamily="2" charset="77"/>
              </a:rPr>
              <a:t>fixo </a:t>
            </a:r>
            <a:r>
              <a:rPr lang="pt-BR" sz="2400">
                <a:solidFill>
                  <a:srgbClr val="054D65"/>
                </a:solidFill>
                <a:latin typeface="Akrobat Bold" pitchFamily="2" charset="77"/>
              </a:rPr>
              <a:t>por</a:t>
            </a:r>
            <a:r>
              <a:rPr lang="pt-BR" sz="2400" b="1">
                <a:solidFill>
                  <a:srgbClr val="054D65"/>
                </a:solidFill>
                <a:latin typeface="Akrobat Bold" pitchFamily="2" charset="77"/>
              </a:rPr>
              <a:t> volume de álcool </a:t>
            </a:r>
            <a:r>
              <a:rPr lang="pt-BR" sz="2400">
                <a:solidFill>
                  <a:srgbClr val="054D65"/>
                </a:solidFill>
                <a:latin typeface="Akrobat Bold" pitchFamily="2" charset="77"/>
              </a:rPr>
              <a:t>(inciso II, art. 419- PLP 68/2024) </a:t>
            </a:r>
            <a:r>
              <a:rPr lang="pt-BR" sz="2400">
                <a:solidFill>
                  <a:srgbClr val="054D65"/>
                </a:solidFill>
                <a:latin typeface="Akrobat" pitchFamily="2" charset="77"/>
              </a:rPr>
              <a:t>cumpre o seu </a:t>
            </a:r>
            <a:r>
              <a:rPr lang="pt-BR" sz="2400" b="1">
                <a:solidFill>
                  <a:srgbClr val="054D65"/>
                </a:solidFill>
                <a:latin typeface="Akrobat Bold" pitchFamily="2" charset="77"/>
              </a:rPr>
              <a:t>objetivo </a:t>
            </a:r>
            <a:r>
              <a:rPr lang="pt-BR" sz="2400">
                <a:solidFill>
                  <a:srgbClr val="054D65"/>
                </a:solidFill>
                <a:latin typeface="Akrobat" pitchFamily="2" charset="77"/>
              </a:rPr>
              <a:t>de </a:t>
            </a:r>
            <a:r>
              <a:rPr lang="pt-BR" sz="2400" b="1">
                <a:solidFill>
                  <a:srgbClr val="054D65"/>
                </a:solidFill>
                <a:latin typeface="Akrobat Bold" pitchFamily="2" charset="77"/>
              </a:rPr>
              <a:t>tributar</a:t>
            </a:r>
            <a:r>
              <a:rPr lang="pt-BR" sz="2400">
                <a:solidFill>
                  <a:srgbClr val="054D65"/>
                </a:solidFill>
                <a:latin typeface="Akrobat" pitchFamily="2" charset="77"/>
              </a:rPr>
              <a:t> a quantidade de </a:t>
            </a:r>
            <a:r>
              <a:rPr lang="pt-BR" sz="2400" b="1">
                <a:solidFill>
                  <a:srgbClr val="054D65"/>
                </a:solidFill>
                <a:latin typeface="Akrobat Bold" pitchFamily="2" charset="77"/>
              </a:rPr>
              <a:t>álcool</a:t>
            </a:r>
            <a:r>
              <a:rPr lang="pt-BR" sz="2400">
                <a:solidFill>
                  <a:srgbClr val="054D65"/>
                </a:solidFill>
                <a:latin typeface="Akrobat" pitchFamily="2" charset="77"/>
              </a:rPr>
              <a:t> de cada tipo de bebida, </a:t>
            </a:r>
            <a:r>
              <a:rPr lang="pt-BR" sz="2400" b="1">
                <a:solidFill>
                  <a:srgbClr val="054D65"/>
                </a:solidFill>
                <a:latin typeface="Akrobat Bold" pitchFamily="2" charset="77"/>
              </a:rPr>
              <a:t>não beneficia </a:t>
            </a:r>
            <a:r>
              <a:rPr lang="pt-BR" sz="2400">
                <a:solidFill>
                  <a:srgbClr val="054D65"/>
                </a:solidFill>
                <a:latin typeface="Akrobat" pitchFamily="2" charset="77"/>
              </a:rPr>
              <a:t>nenhuma categoria e </a:t>
            </a:r>
            <a:r>
              <a:rPr lang="pt-BR" sz="2400" b="1">
                <a:solidFill>
                  <a:srgbClr val="054D65"/>
                </a:solidFill>
                <a:latin typeface="Akrobat Bold" pitchFamily="2" charset="77"/>
              </a:rPr>
              <a:t>é isonômico</a:t>
            </a:r>
            <a:r>
              <a:rPr lang="pt-BR" sz="2400">
                <a:solidFill>
                  <a:srgbClr val="054D65"/>
                </a:solidFill>
                <a:latin typeface="Akrobat" pitchFamily="2" charset="77"/>
              </a:rPr>
              <a:t>, pois </a:t>
            </a:r>
            <a:r>
              <a:rPr lang="pt-BR" sz="2400" b="1">
                <a:solidFill>
                  <a:srgbClr val="054D65"/>
                </a:solidFill>
                <a:latin typeface="Akrobat Bold" pitchFamily="2" charset="77"/>
              </a:rPr>
              <a:t>tributa</a:t>
            </a:r>
            <a:r>
              <a:rPr lang="pt-BR" sz="2400">
                <a:solidFill>
                  <a:srgbClr val="054D65"/>
                </a:solidFill>
                <a:latin typeface="Akrobat" pitchFamily="2" charset="77"/>
              </a:rPr>
              <a:t> da mesma forma cada </a:t>
            </a:r>
            <a:r>
              <a:rPr lang="pt-BR" sz="2400" b="1">
                <a:solidFill>
                  <a:srgbClr val="054D65"/>
                </a:solidFill>
                <a:latin typeface="Akrobat Bold" pitchFamily="2" charset="77"/>
              </a:rPr>
              <a:t>mililitro</a:t>
            </a:r>
            <a:r>
              <a:rPr lang="pt-BR" sz="2400">
                <a:solidFill>
                  <a:srgbClr val="054D65"/>
                </a:solidFill>
                <a:latin typeface="Akrobat" pitchFamily="2" charset="77"/>
              </a:rPr>
              <a:t> de álcool contido em </a:t>
            </a:r>
            <a:r>
              <a:rPr lang="pt-BR" sz="2400" b="1">
                <a:solidFill>
                  <a:srgbClr val="054D65"/>
                </a:solidFill>
                <a:latin typeface="Akrobat Bold" pitchFamily="2" charset="77"/>
              </a:rPr>
              <a:t>todos os diferentes tipos </a:t>
            </a:r>
            <a:r>
              <a:rPr lang="pt-BR" sz="2400">
                <a:solidFill>
                  <a:srgbClr val="054D65"/>
                </a:solidFill>
                <a:latin typeface="Akrobat" pitchFamily="2" charset="77"/>
              </a:rPr>
              <a:t>de bebida.</a:t>
            </a:r>
          </a:p>
        </p:txBody>
      </p:sp>
      <p:grpSp>
        <p:nvGrpSpPr>
          <p:cNvPr id="118" name="Agrupar 117">
            <a:extLst>
              <a:ext uri="{FF2B5EF4-FFF2-40B4-BE49-F238E27FC236}">
                <a16:creationId xmlns:a16="http://schemas.microsoft.com/office/drawing/2014/main" id="{E850A822-7F07-A0C5-BDC2-F233FD23DA79}"/>
              </a:ext>
            </a:extLst>
          </p:cNvPr>
          <p:cNvGrpSpPr/>
          <p:nvPr/>
        </p:nvGrpSpPr>
        <p:grpSpPr>
          <a:xfrm>
            <a:off x="11752370" y="2189308"/>
            <a:ext cx="4279408" cy="4933908"/>
            <a:chOff x="11752370" y="2189308"/>
            <a:chExt cx="4279408" cy="4933908"/>
          </a:xfrm>
        </p:grpSpPr>
        <p:grpSp>
          <p:nvGrpSpPr>
            <p:cNvPr id="117" name="Agrupar 116">
              <a:extLst>
                <a:ext uri="{FF2B5EF4-FFF2-40B4-BE49-F238E27FC236}">
                  <a16:creationId xmlns:a16="http://schemas.microsoft.com/office/drawing/2014/main" id="{0CFAD20B-452A-2FC2-470D-B437BC3B452C}"/>
                </a:ext>
              </a:extLst>
            </p:cNvPr>
            <p:cNvGrpSpPr/>
            <p:nvPr/>
          </p:nvGrpSpPr>
          <p:grpSpPr>
            <a:xfrm>
              <a:off x="11764907" y="3141253"/>
              <a:ext cx="4266871" cy="3981963"/>
              <a:chOff x="11840696" y="3195934"/>
              <a:chExt cx="4266871" cy="3981963"/>
            </a:xfrm>
          </p:grpSpPr>
          <p:sp>
            <p:nvSpPr>
              <p:cNvPr id="5" name="TextBox 6">
                <a:extLst>
                  <a:ext uri="{FF2B5EF4-FFF2-40B4-BE49-F238E27FC236}">
                    <a16:creationId xmlns:a16="http://schemas.microsoft.com/office/drawing/2014/main" id="{4AE5D4A6-434D-0E2B-D727-E1E673744482}"/>
                  </a:ext>
                </a:extLst>
              </p:cNvPr>
              <p:cNvSpPr txBox="1"/>
              <p:nvPr/>
            </p:nvSpPr>
            <p:spPr>
              <a:xfrm>
                <a:off x="11840696" y="6870120"/>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81" name="TextBox 8">
                <a:extLst>
                  <a:ext uri="{FF2B5EF4-FFF2-40B4-BE49-F238E27FC236}">
                    <a16:creationId xmlns:a16="http://schemas.microsoft.com/office/drawing/2014/main" id="{BB9E80B3-B9B9-CEC6-0723-F1F648D22D1B}"/>
                  </a:ext>
                </a:extLst>
              </p:cNvPr>
              <p:cNvSpPr txBox="1"/>
              <p:nvPr/>
            </p:nvSpPr>
            <p:spPr>
              <a:xfrm>
                <a:off x="13952524" y="6870120"/>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83" name="Freeform: Shape 9">
                <a:extLst>
                  <a:ext uri="{FF2B5EF4-FFF2-40B4-BE49-F238E27FC236}">
                    <a16:creationId xmlns:a16="http://schemas.microsoft.com/office/drawing/2014/main" id="{B373D2C9-8ED2-63B6-2FD4-75EEDD9B8D88}"/>
                  </a:ext>
                </a:extLst>
              </p:cNvPr>
              <p:cNvSpPr/>
              <p:nvPr/>
            </p:nvSpPr>
            <p:spPr>
              <a:xfrm flipH="1">
                <a:off x="11932538" y="5509200"/>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4" name="Freeform: Shape 10">
                <a:extLst>
                  <a:ext uri="{FF2B5EF4-FFF2-40B4-BE49-F238E27FC236}">
                    <a16:creationId xmlns:a16="http://schemas.microsoft.com/office/drawing/2014/main" id="{A10CBB19-3414-43CA-9370-2F503B443316}"/>
                  </a:ext>
                </a:extLst>
              </p:cNvPr>
              <p:cNvSpPr/>
              <p:nvPr/>
            </p:nvSpPr>
            <p:spPr>
              <a:xfrm flipH="1">
                <a:off x="11932538" y="5867476"/>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5" name="Freeform: Shape 11">
                <a:extLst>
                  <a:ext uri="{FF2B5EF4-FFF2-40B4-BE49-F238E27FC236}">
                    <a16:creationId xmlns:a16="http://schemas.microsoft.com/office/drawing/2014/main" id="{510C6AC9-FEF4-86C6-BC19-AEAA3A8E8FE3}"/>
                  </a:ext>
                </a:extLst>
              </p:cNvPr>
              <p:cNvSpPr/>
              <p:nvPr/>
            </p:nvSpPr>
            <p:spPr>
              <a:xfrm flipH="1">
                <a:off x="11932538" y="6225752"/>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6" name="Freeform: Shape 12">
                <a:extLst>
                  <a:ext uri="{FF2B5EF4-FFF2-40B4-BE49-F238E27FC236}">
                    <a16:creationId xmlns:a16="http://schemas.microsoft.com/office/drawing/2014/main" id="{EFA3140F-E66D-1854-23AA-044A4B03A7A9}"/>
                  </a:ext>
                </a:extLst>
              </p:cNvPr>
              <p:cNvSpPr/>
              <p:nvPr/>
            </p:nvSpPr>
            <p:spPr>
              <a:xfrm flipH="1">
                <a:off x="11930898" y="6584026"/>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7" name="Freeform: Shape 9">
                <a:extLst>
                  <a:ext uri="{FF2B5EF4-FFF2-40B4-BE49-F238E27FC236}">
                    <a16:creationId xmlns:a16="http://schemas.microsoft.com/office/drawing/2014/main" id="{56417F73-F98A-75C7-624C-7DB6FBD6E328}"/>
                  </a:ext>
                </a:extLst>
              </p:cNvPr>
              <p:cNvSpPr/>
              <p:nvPr/>
            </p:nvSpPr>
            <p:spPr>
              <a:xfrm flipH="1">
                <a:off x="11932538" y="5150924"/>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8" name="TextBox 24">
                <a:extLst>
                  <a:ext uri="{FF2B5EF4-FFF2-40B4-BE49-F238E27FC236}">
                    <a16:creationId xmlns:a16="http://schemas.microsoft.com/office/drawing/2014/main" id="{407BB185-D156-2BC9-7FF9-966F7ABAE6D0}"/>
                  </a:ext>
                </a:extLst>
              </p:cNvPr>
              <p:cNvSpPr txBox="1"/>
              <p:nvPr/>
            </p:nvSpPr>
            <p:spPr>
              <a:xfrm>
                <a:off x="15344216" y="5397569"/>
                <a:ext cx="763351"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R$ 150</a:t>
                </a:r>
              </a:p>
            </p:txBody>
          </p:sp>
          <p:sp>
            <p:nvSpPr>
              <p:cNvPr id="89" name="TextBox 25">
                <a:extLst>
                  <a:ext uri="{FF2B5EF4-FFF2-40B4-BE49-F238E27FC236}">
                    <a16:creationId xmlns:a16="http://schemas.microsoft.com/office/drawing/2014/main" id="{EADBCD21-0A1E-151B-AB6B-1AD8E0D70353}"/>
                  </a:ext>
                </a:extLst>
              </p:cNvPr>
              <p:cNvSpPr txBox="1"/>
              <p:nvPr/>
            </p:nvSpPr>
            <p:spPr>
              <a:xfrm>
                <a:off x="15344216" y="5728608"/>
                <a:ext cx="763351"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R$ 100</a:t>
                </a:r>
              </a:p>
            </p:txBody>
          </p:sp>
          <p:sp>
            <p:nvSpPr>
              <p:cNvPr id="90" name="TextBox 26">
                <a:extLst>
                  <a:ext uri="{FF2B5EF4-FFF2-40B4-BE49-F238E27FC236}">
                    <a16:creationId xmlns:a16="http://schemas.microsoft.com/office/drawing/2014/main" id="{6BA54E0E-F1EE-D616-15EF-DFB0CA954EB8}"/>
                  </a:ext>
                </a:extLst>
              </p:cNvPr>
              <p:cNvSpPr txBox="1"/>
              <p:nvPr/>
            </p:nvSpPr>
            <p:spPr>
              <a:xfrm>
                <a:off x="15344216" y="6096360"/>
                <a:ext cx="659155"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R$ 50</a:t>
                </a:r>
              </a:p>
            </p:txBody>
          </p:sp>
          <p:sp>
            <p:nvSpPr>
              <p:cNvPr id="91" name="TextBox 27">
                <a:extLst>
                  <a:ext uri="{FF2B5EF4-FFF2-40B4-BE49-F238E27FC236}">
                    <a16:creationId xmlns:a16="http://schemas.microsoft.com/office/drawing/2014/main" id="{F21AA869-D745-65A8-9F00-E01D24B9B769}"/>
                  </a:ext>
                </a:extLst>
              </p:cNvPr>
              <p:cNvSpPr txBox="1"/>
              <p:nvPr/>
            </p:nvSpPr>
            <p:spPr>
              <a:xfrm>
                <a:off x="15344216" y="6445526"/>
                <a:ext cx="404278"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a:t>
                </a:r>
              </a:p>
            </p:txBody>
          </p:sp>
          <p:sp>
            <p:nvSpPr>
              <p:cNvPr id="92" name="TextBox 24">
                <a:extLst>
                  <a:ext uri="{FF2B5EF4-FFF2-40B4-BE49-F238E27FC236}">
                    <a16:creationId xmlns:a16="http://schemas.microsoft.com/office/drawing/2014/main" id="{0440D441-37EE-3761-63F2-68311A10017B}"/>
                  </a:ext>
                </a:extLst>
              </p:cNvPr>
              <p:cNvSpPr txBox="1"/>
              <p:nvPr/>
            </p:nvSpPr>
            <p:spPr>
              <a:xfrm>
                <a:off x="15344216" y="5059170"/>
                <a:ext cx="763351"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R$ 200</a:t>
                </a:r>
              </a:p>
            </p:txBody>
          </p:sp>
          <p:sp>
            <p:nvSpPr>
              <p:cNvPr id="93" name="Freeform: Shape 9">
                <a:extLst>
                  <a:ext uri="{FF2B5EF4-FFF2-40B4-BE49-F238E27FC236}">
                    <a16:creationId xmlns:a16="http://schemas.microsoft.com/office/drawing/2014/main" id="{2625EC74-781E-EFEF-2388-37AD92A0DB63}"/>
                  </a:ext>
                </a:extLst>
              </p:cNvPr>
              <p:cNvSpPr/>
              <p:nvPr/>
            </p:nvSpPr>
            <p:spPr>
              <a:xfrm flipH="1">
                <a:off x="11932538" y="4792648"/>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4" name="TextBox 24">
                <a:extLst>
                  <a:ext uri="{FF2B5EF4-FFF2-40B4-BE49-F238E27FC236}">
                    <a16:creationId xmlns:a16="http://schemas.microsoft.com/office/drawing/2014/main" id="{2239B01A-9361-B39D-449D-59DA913DB50B}"/>
                  </a:ext>
                </a:extLst>
              </p:cNvPr>
              <p:cNvSpPr txBox="1"/>
              <p:nvPr/>
            </p:nvSpPr>
            <p:spPr>
              <a:xfrm>
                <a:off x="15344216" y="4698670"/>
                <a:ext cx="763351"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R$ 250</a:t>
                </a:r>
              </a:p>
            </p:txBody>
          </p:sp>
          <p:sp>
            <p:nvSpPr>
              <p:cNvPr id="95" name="Freeform: Shape 9">
                <a:extLst>
                  <a:ext uri="{FF2B5EF4-FFF2-40B4-BE49-F238E27FC236}">
                    <a16:creationId xmlns:a16="http://schemas.microsoft.com/office/drawing/2014/main" id="{62CD39FD-358C-4B43-FBDF-9F2F1EFFB044}"/>
                  </a:ext>
                </a:extLst>
              </p:cNvPr>
              <p:cNvSpPr/>
              <p:nvPr/>
            </p:nvSpPr>
            <p:spPr>
              <a:xfrm flipH="1">
                <a:off x="11932538" y="4434372"/>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6" name="TextBox 24">
                <a:extLst>
                  <a:ext uri="{FF2B5EF4-FFF2-40B4-BE49-F238E27FC236}">
                    <a16:creationId xmlns:a16="http://schemas.microsoft.com/office/drawing/2014/main" id="{9E277D5D-FF0A-735F-3AA9-5AB1B0BA9FAA}"/>
                  </a:ext>
                </a:extLst>
              </p:cNvPr>
              <p:cNvSpPr txBox="1"/>
              <p:nvPr/>
            </p:nvSpPr>
            <p:spPr>
              <a:xfrm>
                <a:off x="15344216" y="4320564"/>
                <a:ext cx="763351"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R$ 300</a:t>
                </a:r>
              </a:p>
            </p:txBody>
          </p:sp>
          <p:sp>
            <p:nvSpPr>
              <p:cNvPr id="97" name="Freeform: Shape 9">
                <a:extLst>
                  <a:ext uri="{FF2B5EF4-FFF2-40B4-BE49-F238E27FC236}">
                    <a16:creationId xmlns:a16="http://schemas.microsoft.com/office/drawing/2014/main" id="{82BEDDA8-41D8-3755-18B4-853B6353579B}"/>
                  </a:ext>
                </a:extLst>
              </p:cNvPr>
              <p:cNvSpPr/>
              <p:nvPr/>
            </p:nvSpPr>
            <p:spPr>
              <a:xfrm flipH="1">
                <a:off x="11932538" y="4076096"/>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8" name="TextBox 24">
                <a:extLst>
                  <a:ext uri="{FF2B5EF4-FFF2-40B4-BE49-F238E27FC236}">
                    <a16:creationId xmlns:a16="http://schemas.microsoft.com/office/drawing/2014/main" id="{F973B658-44BA-CEE8-57B7-6D07DA3DA40B}"/>
                  </a:ext>
                </a:extLst>
              </p:cNvPr>
              <p:cNvSpPr txBox="1"/>
              <p:nvPr/>
            </p:nvSpPr>
            <p:spPr>
              <a:xfrm>
                <a:off x="15344216" y="3922999"/>
                <a:ext cx="763351"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R$ 350</a:t>
                </a:r>
              </a:p>
            </p:txBody>
          </p:sp>
          <p:sp>
            <p:nvSpPr>
              <p:cNvPr id="99" name="Freeform: Shape 9">
                <a:extLst>
                  <a:ext uri="{FF2B5EF4-FFF2-40B4-BE49-F238E27FC236}">
                    <a16:creationId xmlns:a16="http://schemas.microsoft.com/office/drawing/2014/main" id="{C2C1CE21-DDA3-42F8-1BFF-9E7E499355C9}"/>
                  </a:ext>
                </a:extLst>
              </p:cNvPr>
              <p:cNvSpPr/>
              <p:nvPr/>
            </p:nvSpPr>
            <p:spPr>
              <a:xfrm flipH="1">
                <a:off x="11932538" y="3717820"/>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0" name="TextBox 24">
                <a:extLst>
                  <a:ext uri="{FF2B5EF4-FFF2-40B4-BE49-F238E27FC236}">
                    <a16:creationId xmlns:a16="http://schemas.microsoft.com/office/drawing/2014/main" id="{BDDCC970-DCA5-21BD-F2F4-69D5890D08A0}"/>
                  </a:ext>
                </a:extLst>
              </p:cNvPr>
              <p:cNvSpPr txBox="1"/>
              <p:nvPr/>
            </p:nvSpPr>
            <p:spPr>
              <a:xfrm>
                <a:off x="15344216" y="3545312"/>
                <a:ext cx="763351"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R$ 400</a:t>
                </a:r>
              </a:p>
            </p:txBody>
          </p:sp>
          <p:sp>
            <p:nvSpPr>
              <p:cNvPr id="101" name="Freeform: Shape 9">
                <a:extLst>
                  <a:ext uri="{FF2B5EF4-FFF2-40B4-BE49-F238E27FC236}">
                    <a16:creationId xmlns:a16="http://schemas.microsoft.com/office/drawing/2014/main" id="{6A90F855-B1DB-084A-57D1-189F2D50D23E}"/>
                  </a:ext>
                </a:extLst>
              </p:cNvPr>
              <p:cNvSpPr/>
              <p:nvPr/>
            </p:nvSpPr>
            <p:spPr>
              <a:xfrm flipH="1">
                <a:off x="11932538" y="3359544"/>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2" name="TextBox 24">
                <a:extLst>
                  <a:ext uri="{FF2B5EF4-FFF2-40B4-BE49-F238E27FC236}">
                    <a16:creationId xmlns:a16="http://schemas.microsoft.com/office/drawing/2014/main" id="{812D6BD5-994B-9B77-665D-37E76263F21E}"/>
                  </a:ext>
                </a:extLst>
              </p:cNvPr>
              <p:cNvSpPr txBox="1"/>
              <p:nvPr/>
            </p:nvSpPr>
            <p:spPr>
              <a:xfrm>
                <a:off x="15344216" y="3195934"/>
                <a:ext cx="763351"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R$ 450</a:t>
                </a:r>
              </a:p>
            </p:txBody>
          </p:sp>
        </p:grpSp>
        <p:sp>
          <p:nvSpPr>
            <p:cNvPr id="103" name="Rounded Rectangle 37">
              <a:extLst>
                <a:ext uri="{FF2B5EF4-FFF2-40B4-BE49-F238E27FC236}">
                  <a16:creationId xmlns:a16="http://schemas.microsoft.com/office/drawing/2014/main" id="{7846C6E1-E18C-5F01-E964-3A8CAADCB4C5}"/>
                </a:ext>
              </a:extLst>
            </p:cNvPr>
            <p:cNvSpPr/>
            <p:nvPr/>
          </p:nvSpPr>
          <p:spPr>
            <a:xfrm flipH="1">
              <a:off x="14064906" y="3617797"/>
              <a:ext cx="815149" cy="3141155"/>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05" name="Rounded Rectangle 37">
              <a:extLst>
                <a:ext uri="{FF2B5EF4-FFF2-40B4-BE49-F238E27FC236}">
                  <a16:creationId xmlns:a16="http://schemas.microsoft.com/office/drawing/2014/main" id="{EADC5D37-EC9F-D39B-39B9-D110DE7222E9}"/>
                </a:ext>
              </a:extLst>
            </p:cNvPr>
            <p:cNvSpPr/>
            <p:nvPr/>
          </p:nvSpPr>
          <p:spPr>
            <a:xfrm flipH="1">
              <a:off x="12030855" y="6180179"/>
              <a:ext cx="815149" cy="578773"/>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08" name="TextBox 23">
              <a:extLst>
                <a:ext uri="{FF2B5EF4-FFF2-40B4-BE49-F238E27FC236}">
                  <a16:creationId xmlns:a16="http://schemas.microsoft.com/office/drawing/2014/main" id="{1ACB001E-D693-FADD-BA7A-BB948C010E78}"/>
                </a:ext>
              </a:extLst>
            </p:cNvPr>
            <p:cNvSpPr txBox="1"/>
            <p:nvPr/>
          </p:nvSpPr>
          <p:spPr>
            <a:xfrm>
              <a:off x="13982571" y="4997074"/>
              <a:ext cx="1023454" cy="307777"/>
            </a:xfrm>
            <a:prstGeom prst="rect">
              <a:avLst/>
            </a:prstGeom>
            <a:noFill/>
          </p:spPr>
          <p:txBody>
            <a:bodyPr wrap="square" rtlCol="0">
              <a:spAutoFit/>
            </a:bodyPr>
            <a:lstStyle/>
            <a:p>
              <a:pPr algn="ctr"/>
              <a:endParaRPr lang="en-ID" sz="1400">
                <a:solidFill>
                  <a:schemeClr val="bg1"/>
                </a:solidFill>
              </a:endParaRPr>
            </a:p>
          </p:txBody>
        </p:sp>
        <p:sp>
          <p:nvSpPr>
            <p:cNvPr id="109" name="Oval 108">
              <a:extLst>
                <a:ext uri="{FF2B5EF4-FFF2-40B4-BE49-F238E27FC236}">
                  <a16:creationId xmlns:a16="http://schemas.microsoft.com/office/drawing/2014/main" id="{707D245F-339B-4501-823B-0B1CEC29F6D0}"/>
                </a:ext>
              </a:extLst>
            </p:cNvPr>
            <p:cNvSpPr/>
            <p:nvPr/>
          </p:nvSpPr>
          <p:spPr>
            <a:xfrm>
              <a:off x="13918574" y="2418875"/>
              <a:ext cx="1130272" cy="1130272"/>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0" name="CaixaDeTexto 109">
              <a:extLst>
                <a:ext uri="{FF2B5EF4-FFF2-40B4-BE49-F238E27FC236}">
                  <a16:creationId xmlns:a16="http://schemas.microsoft.com/office/drawing/2014/main" id="{6AE5943F-F20C-9F9F-B474-60690D68BD15}"/>
                </a:ext>
              </a:extLst>
            </p:cNvPr>
            <p:cNvSpPr txBox="1"/>
            <p:nvPr/>
          </p:nvSpPr>
          <p:spPr>
            <a:xfrm>
              <a:off x="13974744" y="2679535"/>
              <a:ext cx="924252" cy="58477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b="1" i="0">
                  <a:solidFill>
                    <a:schemeClr val="bg1"/>
                  </a:solidFill>
                  <a:latin typeface="Akrobat Black" pitchFamily="2" charset="77"/>
                </a:rPr>
                <a:t> 400</a:t>
              </a:r>
            </a:p>
          </p:txBody>
        </p:sp>
        <p:sp>
          <p:nvSpPr>
            <p:cNvPr id="112" name="CaixaDeTexto 111">
              <a:extLst>
                <a:ext uri="{FF2B5EF4-FFF2-40B4-BE49-F238E27FC236}">
                  <a16:creationId xmlns:a16="http://schemas.microsoft.com/office/drawing/2014/main" id="{B5E3C4D5-37CF-142E-0738-60D98E0A082D}"/>
                </a:ext>
              </a:extLst>
            </p:cNvPr>
            <p:cNvSpPr txBox="1"/>
            <p:nvPr/>
          </p:nvSpPr>
          <p:spPr>
            <a:xfrm>
              <a:off x="11990659" y="5589792"/>
              <a:ext cx="924252" cy="58477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b="1" i="0">
                  <a:solidFill>
                    <a:srgbClr val="FF791A"/>
                  </a:solidFill>
                  <a:latin typeface="Akrobat Black" pitchFamily="2" charset="77"/>
                </a:rPr>
                <a:t>50</a:t>
              </a:r>
            </a:p>
          </p:txBody>
        </p:sp>
        <p:sp>
          <p:nvSpPr>
            <p:cNvPr id="113" name="CaixaDeTexto 112">
              <a:extLst>
                <a:ext uri="{FF2B5EF4-FFF2-40B4-BE49-F238E27FC236}">
                  <a16:creationId xmlns:a16="http://schemas.microsoft.com/office/drawing/2014/main" id="{999229E1-96B2-6493-2732-94070FC3F152}"/>
                </a:ext>
              </a:extLst>
            </p:cNvPr>
            <p:cNvSpPr txBox="1"/>
            <p:nvPr/>
          </p:nvSpPr>
          <p:spPr>
            <a:xfrm>
              <a:off x="12024617" y="3580909"/>
              <a:ext cx="92425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8x</a:t>
              </a:r>
              <a:endParaRPr lang="en-US" b="1" i="0">
                <a:solidFill>
                  <a:srgbClr val="B2E319"/>
                </a:solidFill>
                <a:latin typeface="Akrobat Black" pitchFamily="2" charset="77"/>
              </a:endParaRPr>
            </a:p>
          </p:txBody>
        </p:sp>
        <p:sp>
          <p:nvSpPr>
            <p:cNvPr id="114" name="Forma Livre 113">
              <a:extLst>
                <a:ext uri="{FF2B5EF4-FFF2-40B4-BE49-F238E27FC236}">
                  <a16:creationId xmlns:a16="http://schemas.microsoft.com/office/drawing/2014/main" id="{0110490B-948A-C661-A519-6B86B1402E3F}"/>
                </a:ext>
              </a:extLst>
            </p:cNvPr>
            <p:cNvSpPr/>
            <p:nvPr/>
          </p:nvSpPr>
          <p:spPr>
            <a:xfrm>
              <a:off x="11759525" y="3355758"/>
              <a:ext cx="2057400" cy="2261937"/>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5" name="CaixaDeTexto 114">
              <a:extLst>
                <a:ext uri="{FF2B5EF4-FFF2-40B4-BE49-F238E27FC236}">
                  <a16:creationId xmlns:a16="http://schemas.microsoft.com/office/drawing/2014/main" id="{41BCEB4A-BF14-36C1-68C3-85ECDBD2C00E}"/>
                </a:ext>
              </a:extLst>
            </p:cNvPr>
            <p:cNvSpPr txBox="1"/>
            <p:nvPr/>
          </p:nvSpPr>
          <p:spPr>
            <a:xfrm>
              <a:off x="11752370" y="2189308"/>
              <a:ext cx="2246898" cy="646331"/>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1800" b="1" i="0">
                  <a:solidFill>
                    <a:srgbClr val="054D65"/>
                  </a:solidFill>
                  <a:latin typeface="Akrobat Black" pitchFamily="2" charset="77"/>
                </a:rPr>
                <a:t>Incidência do AD REM </a:t>
              </a:r>
            </a:p>
            <a:p>
              <a:pPr rtl="0">
                <a:defRPr sz="2800" b="1" i="0" u="none" strike="noStrike" kern="1200" spc="0" baseline="0">
                  <a:solidFill>
                    <a:srgbClr val="054D65"/>
                  </a:solidFill>
                  <a:latin typeface="+mn-lt"/>
                  <a:ea typeface="+mn-ea"/>
                  <a:cs typeface="+mn-cs"/>
                </a:defRPr>
              </a:pPr>
              <a:r>
                <a:rPr lang="pt-BR" sz="1800" b="1" i="0">
                  <a:solidFill>
                    <a:srgbClr val="054D65"/>
                  </a:solidFill>
                  <a:latin typeface="Akrobat Black" pitchFamily="2" charset="77"/>
                </a:rPr>
                <a:t>por </a:t>
              </a:r>
              <a:r>
                <a:rPr lang="pt-BR" sz="1800" b="1" i="0" baseline="0">
                  <a:solidFill>
                    <a:srgbClr val="054D65"/>
                  </a:solidFill>
                  <a:latin typeface="Akrobat Black" pitchFamily="2" charset="77"/>
                </a:rPr>
                <a:t>tipo de bebida</a:t>
              </a:r>
              <a:endParaRPr lang="pt-BR" sz="1800" b="1" i="0">
                <a:solidFill>
                  <a:srgbClr val="054D65"/>
                </a:solidFill>
                <a:latin typeface="Akrobat Black" pitchFamily="2" charset="77"/>
              </a:endParaRPr>
            </a:p>
          </p:txBody>
        </p:sp>
      </p:grpSp>
      <p:sp>
        <p:nvSpPr>
          <p:cNvPr id="4" name="CaixaDeTexto 3">
            <a:extLst>
              <a:ext uri="{FF2B5EF4-FFF2-40B4-BE49-F238E27FC236}">
                <a16:creationId xmlns:a16="http://schemas.microsoft.com/office/drawing/2014/main" id="{40EBD111-19B1-6492-8853-88281C7AAF5B}"/>
              </a:ext>
            </a:extLst>
          </p:cNvPr>
          <p:cNvSpPr txBox="1"/>
          <p:nvPr/>
        </p:nvSpPr>
        <p:spPr>
          <a:xfrm>
            <a:off x="477005" y="1954898"/>
            <a:ext cx="7328052" cy="646331"/>
          </a:xfrm>
          <a:prstGeom prst="rect">
            <a:avLst/>
          </a:prstGeom>
          <a:noFill/>
        </p:spPr>
        <p:txBody>
          <a:bodyPr wrap="square">
            <a:spAutoFit/>
          </a:bodyPr>
          <a:lstStyle/>
          <a:p>
            <a:r>
              <a:rPr lang="pt-BR" sz="3600" b="1">
                <a:solidFill>
                  <a:schemeClr val="bg1"/>
                </a:solidFill>
                <a:highlight>
                  <a:srgbClr val="027FA6"/>
                </a:highlight>
                <a:latin typeface="Akrobat SemiBold" pitchFamily="2" charset="77"/>
              </a:rPr>
              <a:t>Proposta Técnica Inicial </a:t>
            </a:r>
          </a:p>
        </p:txBody>
      </p:sp>
    </p:spTree>
    <p:extLst>
      <p:ext uri="{BB962C8B-B14F-4D97-AF65-F5344CB8AC3E}">
        <p14:creationId xmlns:p14="http://schemas.microsoft.com/office/powerpoint/2010/main" val="31390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08CB6-B825-8915-0470-F6BB5FD16528}"/>
            </a:ext>
          </a:extLst>
        </p:cNvPr>
        <p:cNvGrpSpPr/>
        <p:nvPr/>
      </p:nvGrpSpPr>
      <p:grpSpPr>
        <a:xfrm>
          <a:off x="0" y="0"/>
          <a:ext cx="0" cy="0"/>
          <a:chOff x="0" y="0"/>
          <a:chExt cx="0" cy="0"/>
        </a:xfrm>
      </p:grpSpPr>
      <p:sp>
        <p:nvSpPr>
          <p:cNvPr id="77" name="Retângulo 76">
            <a:extLst>
              <a:ext uri="{FF2B5EF4-FFF2-40B4-BE49-F238E27FC236}">
                <a16:creationId xmlns:a16="http://schemas.microsoft.com/office/drawing/2014/main" id="{0BF7BE11-29F5-0B63-66DD-496A0EBCA743}"/>
              </a:ext>
            </a:extLst>
          </p:cNvPr>
          <p:cNvSpPr/>
          <p:nvPr/>
        </p:nvSpPr>
        <p:spPr>
          <a:xfrm>
            <a:off x="11673523" y="7451312"/>
            <a:ext cx="8145797" cy="2724065"/>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 name="Espaço Reservado para Texto 1">
            <a:extLst>
              <a:ext uri="{FF2B5EF4-FFF2-40B4-BE49-F238E27FC236}">
                <a16:creationId xmlns:a16="http://schemas.microsoft.com/office/drawing/2014/main" id="{9348B397-C301-8A96-A081-69235EA7C46A}"/>
              </a:ext>
            </a:extLst>
          </p:cNvPr>
          <p:cNvSpPr>
            <a:spLocks noGrp="1"/>
          </p:cNvSpPr>
          <p:nvPr>
            <p:ph type="body" sz="quarter" idx="10"/>
          </p:nvPr>
        </p:nvSpPr>
        <p:spPr>
          <a:xfrm>
            <a:off x="460678" y="192474"/>
            <a:ext cx="13283598" cy="928495"/>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7FDC7D98-1831-5F30-4A53-6D49FC4669B8}"/>
              </a:ext>
            </a:extLst>
          </p:cNvPr>
          <p:cNvSpPr>
            <a:spLocks noGrp="1"/>
          </p:cNvSpPr>
          <p:nvPr>
            <p:ph type="body" sz="quarter" idx="11"/>
          </p:nvPr>
        </p:nvSpPr>
        <p:spPr>
          <a:xfrm>
            <a:off x="460709" y="1099860"/>
            <a:ext cx="14999523" cy="622261"/>
          </a:xfrm>
        </p:spPr>
        <p:txBody>
          <a:bodyPr anchor="ctr">
            <a:normAutofit/>
          </a:bodyPr>
          <a:lstStyle/>
          <a:p>
            <a:r>
              <a:rPr lang="pt-BR" sz="3600" b="1" i="1">
                <a:solidFill>
                  <a:srgbClr val="027FA6"/>
                </a:solidFill>
                <a:highlight>
                  <a:srgbClr val="D2E31E"/>
                </a:highlight>
                <a:latin typeface="Akrobat SemiBold" pitchFamily="2" charset="77"/>
              </a:rPr>
              <a:t>AD VALOREM </a:t>
            </a:r>
            <a:r>
              <a:rPr lang="pt-BR" sz="3600" b="1">
                <a:solidFill>
                  <a:srgbClr val="027FA6"/>
                </a:solidFill>
                <a:highlight>
                  <a:srgbClr val="D2E31E"/>
                </a:highlight>
                <a:latin typeface="Akrobat SemiBold" pitchFamily="2" charset="77"/>
              </a:rPr>
              <a:t>%</a:t>
            </a:r>
            <a:r>
              <a:rPr lang="pt-BR" sz="3600" b="1" i="1">
                <a:solidFill>
                  <a:srgbClr val="027FA6"/>
                </a:solidFill>
                <a:highlight>
                  <a:srgbClr val="D2E31E"/>
                </a:highlight>
                <a:latin typeface="Akrobat SemiBold" pitchFamily="2" charset="77"/>
              </a:rPr>
              <a:t> </a:t>
            </a:r>
            <a:r>
              <a:rPr lang="pt-BR" sz="3600" b="1">
                <a:solidFill>
                  <a:srgbClr val="027FA6"/>
                </a:solidFill>
                <a:highlight>
                  <a:srgbClr val="D2E31E"/>
                </a:highlight>
                <a:latin typeface="Akrobat SemiBold" pitchFamily="2" charset="77"/>
              </a:rPr>
              <a:t>fixo</a:t>
            </a:r>
            <a:r>
              <a:rPr lang="pt-BR" sz="3600" b="1">
                <a:solidFill>
                  <a:srgbClr val="027FA6"/>
                </a:solidFill>
                <a:latin typeface="Akrobat SemiBold" pitchFamily="2" charset="77"/>
              </a:rPr>
              <a:t> sobre o PREÇO hipotético da 1ª venda da Bebida</a:t>
            </a:r>
          </a:p>
        </p:txBody>
      </p:sp>
      <p:sp>
        <p:nvSpPr>
          <p:cNvPr id="5" name="CaixaDeTexto 4">
            <a:extLst>
              <a:ext uri="{FF2B5EF4-FFF2-40B4-BE49-F238E27FC236}">
                <a16:creationId xmlns:a16="http://schemas.microsoft.com/office/drawing/2014/main" id="{1861AA11-6286-5052-7001-46BD2A54CD53}"/>
              </a:ext>
            </a:extLst>
          </p:cNvPr>
          <p:cNvSpPr txBox="1"/>
          <p:nvPr/>
        </p:nvSpPr>
        <p:spPr>
          <a:xfrm>
            <a:off x="477005" y="1954898"/>
            <a:ext cx="7605638" cy="646331"/>
          </a:xfrm>
          <a:prstGeom prst="rect">
            <a:avLst/>
          </a:prstGeom>
          <a:noFill/>
        </p:spPr>
        <p:txBody>
          <a:bodyPr wrap="square">
            <a:spAutoFit/>
          </a:bodyPr>
          <a:lstStyle/>
          <a:p>
            <a:r>
              <a:rPr lang="pt-BR" sz="3600" b="1">
                <a:solidFill>
                  <a:schemeClr val="bg1"/>
                </a:solidFill>
                <a:highlight>
                  <a:srgbClr val="027FA6"/>
                </a:highlight>
                <a:latin typeface="Akrobat SemiBold" pitchFamily="2" charset="77"/>
              </a:rPr>
              <a:t>Proposta Técnica Inicial</a:t>
            </a:r>
          </a:p>
        </p:txBody>
      </p:sp>
      <p:cxnSp>
        <p:nvCxnSpPr>
          <p:cNvPr id="6" name="Straight Connector 50">
            <a:extLst>
              <a:ext uri="{FF2B5EF4-FFF2-40B4-BE49-F238E27FC236}">
                <a16:creationId xmlns:a16="http://schemas.microsoft.com/office/drawing/2014/main" id="{9626F541-BF30-57F5-6467-8188C9A64E9C}"/>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4" name="TextBox 18">
            <a:extLst>
              <a:ext uri="{FF2B5EF4-FFF2-40B4-BE49-F238E27FC236}">
                <a16:creationId xmlns:a16="http://schemas.microsoft.com/office/drawing/2014/main" id="{2607B7D0-FCA9-C542-7A8C-D849097BCCDC}"/>
              </a:ext>
            </a:extLst>
          </p:cNvPr>
          <p:cNvSpPr txBox="1"/>
          <p:nvPr/>
        </p:nvSpPr>
        <p:spPr>
          <a:xfrm>
            <a:off x="3214347" y="3468688"/>
            <a:ext cx="6342209" cy="523220"/>
          </a:xfrm>
          <a:prstGeom prst="rect">
            <a:avLst/>
          </a:prstGeom>
          <a:noFill/>
        </p:spPr>
        <p:txBody>
          <a:bodyPr wrap="square">
            <a:spAutoFit/>
          </a:bodyPr>
          <a:lstStyle/>
          <a:p>
            <a:pPr defTabSz="850392"/>
            <a:r>
              <a:rPr lang="pt-BR" sz="2800">
                <a:solidFill>
                  <a:srgbClr val="054D65"/>
                </a:solidFill>
                <a:latin typeface="Akrobat" pitchFamily="2" charset="77"/>
              </a:rPr>
              <a:t>Cerveja =       </a:t>
            </a:r>
            <a:r>
              <a:rPr lang="pt-BR" sz="2800" b="1" err="1">
                <a:solidFill>
                  <a:srgbClr val="054D65"/>
                </a:solidFill>
                <a:latin typeface="Akrobat Bold" pitchFamily="2" charset="77"/>
              </a:rPr>
              <a:t>R</a:t>
            </a:r>
            <a:r>
              <a:rPr lang="pt-BR" sz="2800" b="1">
                <a:solidFill>
                  <a:srgbClr val="054D65"/>
                </a:solidFill>
                <a:latin typeface="Akrobat Bold" pitchFamily="2" charset="77"/>
              </a:rPr>
              <a:t>$ 7,00   </a:t>
            </a:r>
            <a:r>
              <a:rPr lang="pt-BR" sz="2800" err="1">
                <a:solidFill>
                  <a:srgbClr val="054D65"/>
                </a:solidFill>
                <a:latin typeface="Akrobat" pitchFamily="2" charset="77"/>
              </a:rPr>
              <a:t>x</a:t>
            </a:r>
            <a:r>
              <a:rPr lang="pt-BR" sz="2800">
                <a:solidFill>
                  <a:srgbClr val="054D65"/>
                </a:solidFill>
                <a:latin typeface="Akrobat" pitchFamily="2" charset="77"/>
              </a:rPr>
              <a:t>     </a:t>
            </a:r>
            <a:r>
              <a:rPr lang="pt-BR" sz="2800">
                <a:solidFill>
                  <a:srgbClr val="054D65"/>
                </a:solidFill>
                <a:highlight>
                  <a:srgbClr val="D2E31E"/>
                </a:highlight>
                <a:latin typeface="Akrobat Bold" pitchFamily="2" charset="77"/>
              </a:rPr>
              <a:t>5%</a:t>
            </a:r>
            <a:r>
              <a:rPr lang="pt-BR" sz="2800">
                <a:solidFill>
                  <a:srgbClr val="054D65"/>
                </a:solidFill>
                <a:latin typeface="Akrobat" pitchFamily="2" charset="77"/>
              </a:rPr>
              <a:t> =  </a:t>
            </a:r>
            <a:r>
              <a:rPr lang="pt-BR" sz="2800" b="1" err="1">
                <a:solidFill>
                  <a:srgbClr val="054D65"/>
                </a:solidFill>
                <a:latin typeface="Akrobat Bold" pitchFamily="2" charset="77"/>
              </a:rPr>
              <a:t>R</a:t>
            </a:r>
            <a:r>
              <a:rPr lang="pt-BR" sz="2800" b="1">
                <a:solidFill>
                  <a:srgbClr val="054D65"/>
                </a:solidFill>
                <a:latin typeface="Akrobat Bold" pitchFamily="2" charset="77"/>
              </a:rPr>
              <a:t>$ 0,35</a:t>
            </a:r>
          </a:p>
        </p:txBody>
      </p:sp>
      <p:sp>
        <p:nvSpPr>
          <p:cNvPr id="80" name="TextBox 22">
            <a:extLst>
              <a:ext uri="{FF2B5EF4-FFF2-40B4-BE49-F238E27FC236}">
                <a16:creationId xmlns:a16="http://schemas.microsoft.com/office/drawing/2014/main" id="{21EED2A5-ED0F-6774-08BD-0EEE0B5A8B4A}"/>
              </a:ext>
            </a:extLst>
          </p:cNvPr>
          <p:cNvSpPr txBox="1"/>
          <p:nvPr/>
        </p:nvSpPr>
        <p:spPr>
          <a:xfrm>
            <a:off x="3719923" y="7962715"/>
            <a:ext cx="6963165" cy="523220"/>
          </a:xfrm>
          <a:prstGeom prst="rect">
            <a:avLst/>
          </a:prstGeom>
          <a:noFill/>
        </p:spPr>
        <p:txBody>
          <a:bodyPr wrap="square">
            <a:spAutoFit/>
          </a:bodyPr>
          <a:lstStyle/>
          <a:p>
            <a:pPr defTabSz="850392"/>
            <a:r>
              <a:rPr lang="pt-BR" sz="2800" b="1">
                <a:solidFill>
                  <a:srgbClr val="054D65"/>
                </a:solidFill>
                <a:latin typeface="Akrobat Bold" pitchFamily="2" charset="77"/>
              </a:rPr>
              <a:t>Destilados =     </a:t>
            </a:r>
            <a:r>
              <a:rPr lang="pt-BR" sz="2800" b="1" err="1">
                <a:solidFill>
                  <a:srgbClr val="054D65"/>
                </a:solidFill>
                <a:latin typeface="Akrobat Bold" pitchFamily="2" charset="77"/>
              </a:rPr>
              <a:t>R</a:t>
            </a:r>
            <a:r>
              <a:rPr lang="pt-BR" sz="2800" b="1">
                <a:solidFill>
                  <a:srgbClr val="054D65"/>
                </a:solidFill>
                <a:latin typeface="Akrobat Bold" pitchFamily="2" charset="77"/>
              </a:rPr>
              <a:t>$ 80,00   </a:t>
            </a:r>
            <a:r>
              <a:rPr lang="pt-BR" sz="2800" b="1" err="1">
                <a:solidFill>
                  <a:srgbClr val="054D65"/>
                </a:solidFill>
                <a:latin typeface="Akrobat Bold" pitchFamily="2" charset="77"/>
              </a:rPr>
              <a:t>x</a:t>
            </a:r>
            <a:r>
              <a:rPr lang="pt-BR" sz="2800">
                <a:solidFill>
                  <a:srgbClr val="054D65"/>
                </a:solidFill>
                <a:latin typeface="Akrobat Bold" pitchFamily="2" charset="77"/>
              </a:rPr>
              <a:t> </a:t>
            </a:r>
            <a:r>
              <a:rPr lang="pt-BR" sz="2800">
                <a:solidFill>
                  <a:srgbClr val="054D65"/>
                </a:solidFill>
                <a:highlight>
                  <a:srgbClr val="D2E31E"/>
                </a:highlight>
                <a:latin typeface="Akrobat Bold" pitchFamily="2" charset="77"/>
              </a:rPr>
              <a:t>5%</a:t>
            </a:r>
            <a:r>
              <a:rPr lang="pt-BR" sz="2800">
                <a:solidFill>
                  <a:srgbClr val="054D65"/>
                </a:solidFill>
                <a:latin typeface="Akrobat Bold" pitchFamily="2" charset="77"/>
              </a:rPr>
              <a:t> </a:t>
            </a:r>
            <a:r>
              <a:rPr lang="pt-BR" sz="2800" b="1">
                <a:solidFill>
                  <a:srgbClr val="054D65"/>
                </a:solidFill>
                <a:latin typeface="Akrobat Bold" pitchFamily="2" charset="77"/>
              </a:rPr>
              <a:t>=   </a:t>
            </a:r>
            <a:r>
              <a:rPr lang="pt-BR" sz="2800" b="1" err="1">
                <a:solidFill>
                  <a:srgbClr val="054D65"/>
                </a:solidFill>
                <a:latin typeface="Akrobat Bold" pitchFamily="2" charset="77"/>
              </a:rPr>
              <a:t>R</a:t>
            </a:r>
            <a:r>
              <a:rPr lang="pt-BR" sz="2800" b="1">
                <a:solidFill>
                  <a:srgbClr val="054D65"/>
                </a:solidFill>
                <a:latin typeface="Akrobat Bold" pitchFamily="2" charset="77"/>
              </a:rPr>
              <a:t>$ 4,00</a:t>
            </a:r>
          </a:p>
        </p:txBody>
      </p:sp>
      <p:cxnSp>
        <p:nvCxnSpPr>
          <p:cNvPr id="81" name="Connector: Elbow 26">
            <a:extLst>
              <a:ext uri="{FF2B5EF4-FFF2-40B4-BE49-F238E27FC236}">
                <a16:creationId xmlns:a16="http://schemas.microsoft.com/office/drawing/2014/main" id="{6E53378A-1B60-7AF6-B0E4-C20F0739845D}"/>
              </a:ext>
            </a:extLst>
          </p:cNvPr>
          <p:cNvCxnSpPr>
            <a:cxnSpLocks/>
          </p:cNvCxnSpPr>
          <p:nvPr/>
        </p:nvCxnSpPr>
        <p:spPr>
          <a:xfrm flipV="1">
            <a:off x="3471579" y="4269454"/>
            <a:ext cx="2345014" cy="637431"/>
          </a:xfrm>
          <a:prstGeom prst="bentConnector3">
            <a:avLst>
              <a:gd name="adj1" fmla="val 99939"/>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45">
            <a:extLst>
              <a:ext uri="{FF2B5EF4-FFF2-40B4-BE49-F238E27FC236}">
                <a16:creationId xmlns:a16="http://schemas.microsoft.com/office/drawing/2014/main" id="{A62EBA6F-39B2-8F3A-62CA-B7EDDBCB739B}"/>
              </a:ext>
            </a:extLst>
          </p:cNvPr>
          <p:cNvCxnSpPr>
            <a:cxnSpLocks/>
          </p:cNvCxnSpPr>
          <p:nvPr/>
        </p:nvCxnSpPr>
        <p:spPr>
          <a:xfrm>
            <a:off x="1490811" y="4891784"/>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cxnSp>
        <p:nvCxnSpPr>
          <p:cNvPr id="84" name="Connector: Elbow 6">
            <a:extLst>
              <a:ext uri="{FF2B5EF4-FFF2-40B4-BE49-F238E27FC236}">
                <a16:creationId xmlns:a16="http://schemas.microsoft.com/office/drawing/2014/main" id="{399B20CD-5C00-2B60-DB5B-60D224E3B4A4}"/>
              </a:ext>
            </a:extLst>
          </p:cNvPr>
          <p:cNvCxnSpPr>
            <a:cxnSpLocks/>
          </p:cNvCxnSpPr>
          <p:nvPr/>
        </p:nvCxnSpPr>
        <p:spPr>
          <a:xfrm flipV="1">
            <a:off x="3639883" y="8923283"/>
            <a:ext cx="4376507" cy="347664"/>
          </a:xfrm>
          <a:prstGeom prst="bentConnector3">
            <a:avLst>
              <a:gd name="adj1" fmla="val 100029"/>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
            <a:extLst>
              <a:ext uri="{FF2B5EF4-FFF2-40B4-BE49-F238E27FC236}">
                <a16:creationId xmlns:a16="http://schemas.microsoft.com/office/drawing/2014/main" id="{412B595F-E807-5B05-7E41-547896695381}"/>
              </a:ext>
            </a:extLst>
          </p:cNvPr>
          <p:cNvCxnSpPr>
            <a:cxnSpLocks/>
          </p:cNvCxnSpPr>
          <p:nvPr/>
        </p:nvCxnSpPr>
        <p:spPr>
          <a:xfrm>
            <a:off x="1490811" y="9271287"/>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grpSp>
        <p:nvGrpSpPr>
          <p:cNvPr id="87" name="Group 157">
            <a:extLst>
              <a:ext uri="{FF2B5EF4-FFF2-40B4-BE49-F238E27FC236}">
                <a16:creationId xmlns:a16="http://schemas.microsoft.com/office/drawing/2014/main" id="{A1A09A61-2F91-A420-196A-19E0E299D34C}"/>
              </a:ext>
            </a:extLst>
          </p:cNvPr>
          <p:cNvGrpSpPr/>
          <p:nvPr/>
        </p:nvGrpSpPr>
        <p:grpSpPr>
          <a:xfrm>
            <a:off x="540912" y="3044947"/>
            <a:ext cx="1490943" cy="2057453"/>
            <a:chOff x="178633" y="2035347"/>
            <a:chExt cx="1490943" cy="2057453"/>
          </a:xfrm>
        </p:grpSpPr>
        <p:pic>
          <p:nvPicPr>
            <p:cNvPr id="88" name="Imagem 1">
              <a:extLst>
                <a:ext uri="{FF2B5EF4-FFF2-40B4-BE49-F238E27FC236}">
                  <a16:creationId xmlns:a16="http://schemas.microsoft.com/office/drawing/2014/main" id="{128AC464-4010-F92C-4D08-70F3A9025BC9}"/>
                </a:ext>
              </a:extLst>
            </p:cNvPr>
            <p:cNvPicPr>
              <a:picLocks noChangeAspect="1"/>
            </p:cNvPicPr>
            <p:nvPr/>
          </p:nvPicPr>
          <p:blipFill>
            <a:blip r:embed="rId2"/>
            <a:srcRect l="38087" t="1238" r="35797" b="2268"/>
            <a:stretch/>
          </p:blipFill>
          <p:spPr>
            <a:xfrm>
              <a:off x="246104" y="2035347"/>
              <a:ext cx="556861" cy="2057453"/>
            </a:xfrm>
            <a:prstGeom prst="rect">
              <a:avLst/>
            </a:prstGeom>
          </p:spPr>
        </p:pic>
        <p:cxnSp>
          <p:nvCxnSpPr>
            <p:cNvPr id="89" name="Straight Connector 103">
              <a:extLst>
                <a:ext uri="{FF2B5EF4-FFF2-40B4-BE49-F238E27FC236}">
                  <a16:creationId xmlns:a16="http://schemas.microsoft.com/office/drawing/2014/main" id="{ADE74186-0A9C-7D7F-B789-5F059216047E}"/>
                </a:ext>
              </a:extLst>
            </p:cNvPr>
            <p:cNvCxnSpPr/>
            <p:nvPr/>
          </p:nvCxnSpPr>
          <p:spPr>
            <a:xfrm>
              <a:off x="178633" y="2391328"/>
              <a:ext cx="640374" cy="0"/>
            </a:xfrm>
            <a:prstGeom prst="line">
              <a:avLst/>
            </a:prstGeom>
            <a:ln w="25400">
              <a:solidFill>
                <a:srgbClr val="054D65"/>
              </a:solidFill>
            </a:ln>
          </p:spPr>
          <p:style>
            <a:lnRef idx="1">
              <a:schemeClr val="accent1"/>
            </a:lnRef>
            <a:fillRef idx="0">
              <a:schemeClr val="accent1"/>
            </a:fillRef>
            <a:effectRef idx="0">
              <a:schemeClr val="accent1"/>
            </a:effectRef>
            <a:fontRef idx="minor">
              <a:schemeClr val="tx1"/>
            </a:fontRef>
          </p:style>
        </p:cxnSp>
        <p:sp>
          <p:nvSpPr>
            <p:cNvPr id="90" name="TextBox 104">
              <a:extLst>
                <a:ext uri="{FF2B5EF4-FFF2-40B4-BE49-F238E27FC236}">
                  <a16:creationId xmlns:a16="http://schemas.microsoft.com/office/drawing/2014/main" id="{34645706-E879-426D-76F5-FE4149415C6D}"/>
                </a:ext>
              </a:extLst>
            </p:cNvPr>
            <p:cNvSpPr txBox="1"/>
            <p:nvPr/>
          </p:nvSpPr>
          <p:spPr>
            <a:xfrm>
              <a:off x="806839" y="2201736"/>
              <a:ext cx="862737" cy="369332"/>
            </a:xfrm>
            <a:prstGeom prst="rect">
              <a:avLst/>
            </a:prstGeom>
            <a:noFill/>
          </p:spPr>
          <p:txBody>
            <a:bodyPr wrap="none" rtlCol="0">
              <a:spAutoFit/>
            </a:bodyPr>
            <a:lstStyle/>
            <a:p>
              <a:r>
                <a:rPr lang="pt-BR">
                  <a:solidFill>
                    <a:srgbClr val="054D65"/>
                  </a:solidFill>
                  <a:latin typeface="Akrobat" pitchFamily="2" charset="77"/>
                </a:rPr>
                <a:t>1.000 ml</a:t>
              </a:r>
            </a:p>
          </p:txBody>
        </p:sp>
      </p:grpSp>
      <p:pic>
        <p:nvPicPr>
          <p:cNvPr id="95" name="Imagem 1">
            <a:extLst>
              <a:ext uri="{FF2B5EF4-FFF2-40B4-BE49-F238E27FC236}">
                <a16:creationId xmlns:a16="http://schemas.microsoft.com/office/drawing/2014/main" id="{B28618AE-1E5B-DA11-187C-F3ADA1387BE3}"/>
              </a:ext>
            </a:extLst>
          </p:cNvPr>
          <p:cNvPicPr>
            <a:picLocks noChangeAspect="1"/>
          </p:cNvPicPr>
          <p:nvPr/>
        </p:nvPicPr>
        <p:blipFill>
          <a:blip r:embed="rId3"/>
          <a:srcRect l="33573" t="17458" r="33642" b="8866"/>
          <a:stretch/>
        </p:blipFill>
        <p:spPr>
          <a:xfrm>
            <a:off x="711575" y="7519483"/>
            <a:ext cx="585234" cy="1972864"/>
          </a:xfrm>
          <a:prstGeom prst="rect">
            <a:avLst/>
          </a:prstGeom>
        </p:spPr>
      </p:pic>
      <p:cxnSp>
        <p:nvCxnSpPr>
          <p:cNvPr id="96" name="Straight Connector 142">
            <a:extLst>
              <a:ext uri="{FF2B5EF4-FFF2-40B4-BE49-F238E27FC236}">
                <a16:creationId xmlns:a16="http://schemas.microsoft.com/office/drawing/2014/main" id="{5B35513D-4822-2344-1274-77F5ED1020C7}"/>
              </a:ext>
            </a:extLst>
          </p:cNvPr>
          <p:cNvCxnSpPr>
            <a:cxnSpLocks/>
          </p:cNvCxnSpPr>
          <p:nvPr/>
        </p:nvCxnSpPr>
        <p:spPr>
          <a:xfrm>
            <a:off x="622107" y="8069707"/>
            <a:ext cx="782411" cy="0"/>
          </a:xfrm>
          <a:prstGeom prst="line">
            <a:avLst/>
          </a:prstGeom>
          <a:ln w="25400">
            <a:solidFill>
              <a:srgbClr val="054D65"/>
            </a:solidFill>
          </a:ln>
        </p:spPr>
        <p:style>
          <a:lnRef idx="1">
            <a:schemeClr val="accent1"/>
          </a:lnRef>
          <a:fillRef idx="0">
            <a:schemeClr val="accent1"/>
          </a:fillRef>
          <a:effectRef idx="0">
            <a:schemeClr val="accent1"/>
          </a:effectRef>
          <a:fontRef idx="minor">
            <a:schemeClr val="tx1"/>
          </a:fontRef>
        </p:style>
      </p:cxnSp>
      <p:sp>
        <p:nvSpPr>
          <p:cNvPr id="97" name="TextBox 143">
            <a:extLst>
              <a:ext uri="{FF2B5EF4-FFF2-40B4-BE49-F238E27FC236}">
                <a16:creationId xmlns:a16="http://schemas.microsoft.com/office/drawing/2014/main" id="{FE3B47B4-1E4A-A826-6725-9B75709B7545}"/>
              </a:ext>
            </a:extLst>
          </p:cNvPr>
          <p:cNvSpPr txBox="1"/>
          <p:nvPr/>
        </p:nvSpPr>
        <p:spPr>
          <a:xfrm>
            <a:off x="1416438" y="7880115"/>
            <a:ext cx="1222531" cy="369332"/>
          </a:xfrm>
          <a:prstGeom prst="rect">
            <a:avLst/>
          </a:prstGeom>
          <a:noFill/>
        </p:spPr>
        <p:txBody>
          <a:bodyPr wrap="square" rtlCol="0">
            <a:spAutoFit/>
          </a:bodyPr>
          <a:lstStyle/>
          <a:p>
            <a:r>
              <a:rPr lang="pt-BR">
                <a:solidFill>
                  <a:srgbClr val="054D65"/>
                </a:solidFill>
                <a:latin typeface="Akrobat" pitchFamily="2" charset="77"/>
              </a:rPr>
              <a:t>1.000 ml</a:t>
            </a:r>
          </a:p>
        </p:txBody>
      </p:sp>
      <p:sp>
        <p:nvSpPr>
          <p:cNvPr id="98" name="TextBox 173">
            <a:extLst>
              <a:ext uri="{FF2B5EF4-FFF2-40B4-BE49-F238E27FC236}">
                <a16:creationId xmlns:a16="http://schemas.microsoft.com/office/drawing/2014/main" id="{755DF5AB-A379-212E-DE15-C3E7C5B20947}"/>
              </a:ext>
            </a:extLst>
          </p:cNvPr>
          <p:cNvSpPr txBox="1"/>
          <p:nvPr/>
        </p:nvSpPr>
        <p:spPr>
          <a:xfrm>
            <a:off x="1940144" y="4088869"/>
            <a:ext cx="1531267" cy="914977"/>
          </a:xfrm>
          <a:prstGeom prst="rect">
            <a:avLst/>
          </a:prstGeom>
          <a:noFill/>
        </p:spPr>
        <p:txBody>
          <a:bodyPr wrap="square">
            <a:spAutoFit/>
          </a:bodyPr>
          <a:lstStyle/>
          <a:p>
            <a:pPr algn="ctr"/>
            <a:r>
              <a:rPr lang="pt-BR" sz="1800" b="1">
                <a:solidFill>
                  <a:srgbClr val="054D65"/>
                </a:solidFill>
                <a:latin typeface="Akrobat Bold" pitchFamily="2" charset="77"/>
              </a:rPr>
              <a:t>Preço  hipotético </a:t>
            </a:r>
          </a:p>
          <a:p>
            <a:pPr algn="ctr"/>
            <a:r>
              <a:rPr lang="pt-BR" sz="1800" b="1" err="1">
                <a:solidFill>
                  <a:srgbClr val="054D65"/>
                </a:solidFill>
                <a:latin typeface="Akrobat Bold" pitchFamily="2" charset="77"/>
              </a:rPr>
              <a:t>R</a:t>
            </a:r>
            <a:r>
              <a:rPr lang="pt-BR" sz="1800" b="1">
                <a:solidFill>
                  <a:srgbClr val="054D65"/>
                </a:solidFill>
                <a:latin typeface="Akrobat Bold" pitchFamily="2" charset="77"/>
              </a:rPr>
              <a:t>$ 7,00</a:t>
            </a:r>
          </a:p>
        </p:txBody>
      </p:sp>
      <p:sp>
        <p:nvSpPr>
          <p:cNvPr id="100" name="TextBox 179">
            <a:extLst>
              <a:ext uri="{FF2B5EF4-FFF2-40B4-BE49-F238E27FC236}">
                <a16:creationId xmlns:a16="http://schemas.microsoft.com/office/drawing/2014/main" id="{9B488D89-FCF6-A6C2-E8BC-11320C43360E}"/>
              </a:ext>
            </a:extLst>
          </p:cNvPr>
          <p:cNvSpPr txBox="1"/>
          <p:nvPr/>
        </p:nvSpPr>
        <p:spPr>
          <a:xfrm>
            <a:off x="2198253" y="8528012"/>
            <a:ext cx="1222531" cy="923330"/>
          </a:xfrm>
          <a:prstGeom prst="rect">
            <a:avLst/>
          </a:prstGeom>
          <a:noFill/>
        </p:spPr>
        <p:txBody>
          <a:bodyPr wrap="square">
            <a:spAutoFit/>
          </a:bodyPr>
          <a:lstStyle/>
          <a:p>
            <a:pPr algn="ctr"/>
            <a:r>
              <a:rPr lang="pt-BR" sz="1800" b="1">
                <a:solidFill>
                  <a:srgbClr val="054D65"/>
                </a:solidFill>
                <a:latin typeface="Akrobat Bold" pitchFamily="2" charset="77"/>
              </a:rPr>
              <a:t>Preço hipotético </a:t>
            </a:r>
            <a:r>
              <a:rPr lang="pt-BR" sz="1800" b="1" err="1">
                <a:solidFill>
                  <a:srgbClr val="054D65"/>
                </a:solidFill>
                <a:latin typeface="Akrobat Bold" pitchFamily="2" charset="77"/>
              </a:rPr>
              <a:t>R</a:t>
            </a:r>
            <a:r>
              <a:rPr lang="pt-BR" sz="1800" b="1">
                <a:solidFill>
                  <a:srgbClr val="054D65"/>
                </a:solidFill>
                <a:latin typeface="Akrobat Bold" pitchFamily="2" charset="77"/>
              </a:rPr>
              <a:t>$ 80,00</a:t>
            </a:r>
            <a:endParaRPr lang="pt-BR">
              <a:solidFill>
                <a:srgbClr val="054D65"/>
              </a:solidFill>
              <a:latin typeface="Akrobat" pitchFamily="2" charset="77"/>
            </a:endParaRPr>
          </a:p>
        </p:txBody>
      </p:sp>
      <p:sp>
        <p:nvSpPr>
          <p:cNvPr id="7" name="Retângulo 6">
            <a:extLst>
              <a:ext uri="{FF2B5EF4-FFF2-40B4-BE49-F238E27FC236}">
                <a16:creationId xmlns:a16="http://schemas.microsoft.com/office/drawing/2014/main" id="{DECE3F63-2C72-F4EB-FE19-8D677AFB0F24}"/>
              </a:ext>
            </a:extLst>
          </p:cNvPr>
          <p:cNvSpPr/>
          <p:nvPr/>
        </p:nvSpPr>
        <p:spPr>
          <a:xfrm>
            <a:off x="11584532" y="8004254"/>
            <a:ext cx="8214768" cy="2171123"/>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9" name="CaixaDeTexto 78">
            <a:extLst>
              <a:ext uri="{FF2B5EF4-FFF2-40B4-BE49-F238E27FC236}">
                <a16:creationId xmlns:a16="http://schemas.microsoft.com/office/drawing/2014/main" id="{F409D0FE-A6D1-6D68-0F47-4F5361CF89F7}"/>
              </a:ext>
            </a:extLst>
          </p:cNvPr>
          <p:cNvSpPr txBox="1"/>
          <p:nvPr/>
        </p:nvSpPr>
        <p:spPr>
          <a:xfrm>
            <a:off x="12030859" y="7546762"/>
            <a:ext cx="7277867" cy="2369880"/>
          </a:xfrm>
          <a:prstGeom prst="rect">
            <a:avLst/>
          </a:prstGeom>
          <a:noFill/>
        </p:spPr>
        <p:txBody>
          <a:bodyPr wrap="square">
            <a:spAutoFit/>
          </a:bodyPr>
          <a:lstStyle/>
          <a:p>
            <a:r>
              <a:rPr lang="pt-BR" sz="2800" b="1">
                <a:solidFill>
                  <a:srgbClr val="054D65"/>
                </a:solidFill>
                <a:latin typeface="Akrobat Bold" pitchFamily="2" charset="77"/>
              </a:rPr>
              <a:t>Conclusão</a:t>
            </a:r>
          </a:p>
          <a:p>
            <a:r>
              <a:rPr lang="pt-BR" sz="2400" b="1">
                <a:solidFill>
                  <a:srgbClr val="054D65"/>
                </a:solidFill>
                <a:latin typeface="Akrobat Bold" pitchFamily="2" charset="77"/>
              </a:rPr>
              <a:t>O </a:t>
            </a:r>
            <a:r>
              <a:rPr lang="pt-BR" sz="2400" b="1" i="1">
                <a:solidFill>
                  <a:srgbClr val="054D65"/>
                </a:solidFill>
                <a:latin typeface="Akrobat Bold" pitchFamily="2" charset="77"/>
              </a:rPr>
              <a:t>AD VALOREM fixo</a:t>
            </a:r>
            <a:r>
              <a:rPr lang="pt-BR" sz="2400" b="1">
                <a:solidFill>
                  <a:srgbClr val="054D65"/>
                </a:solidFill>
                <a:latin typeface="Akrobat Bold" pitchFamily="2" charset="77"/>
              </a:rPr>
              <a:t> mantém </a:t>
            </a:r>
            <a:r>
              <a:rPr lang="pt-BR" sz="2400">
                <a:solidFill>
                  <a:srgbClr val="054D65"/>
                </a:solidFill>
                <a:latin typeface="Akrobat" pitchFamily="2" charset="77"/>
              </a:rPr>
              <a:t>a </a:t>
            </a:r>
            <a:r>
              <a:rPr lang="pt-BR" sz="2400" b="1">
                <a:solidFill>
                  <a:srgbClr val="054D65"/>
                </a:solidFill>
                <a:latin typeface="Akrobat Bold" pitchFamily="2" charset="77"/>
              </a:rPr>
              <a:t>diferenciação</a:t>
            </a:r>
            <a:r>
              <a:rPr lang="pt-BR" sz="2400">
                <a:solidFill>
                  <a:srgbClr val="054D65"/>
                </a:solidFill>
                <a:latin typeface="Akrobat" pitchFamily="2" charset="77"/>
              </a:rPr>
              <a:t> entre categorias de bebida em níveis aceitáveis, não beneficia nenhuma categoria, </a:t>
            </a:r>
            <a:r>
              <a:rPr lang="pt-BR" sz="2400" b="1">
                <a:solidFill>
                  <a:srgbClr val="054D65"/>
                </a:solidFill>
                <a:latin typeface="Akrobat Bold" pitchFamily="2" charset="77"/>
              </a:rPr>
              <a:t>é isonômico</a:t>
            </a:r>
            <a:r>
              <a:rPr lang="pt-BR" sz="2400">
                <a:solidFill>
                  <a:srgbClr val="054D65"/>
                </a:solidFill>
                <a:latin typeface="Akrobat" pitchFamily="2" charset="77"/>
              </a:rPr>
              <a:t>, cumpre seu papel de </a:t>
            </a:r>
            <a:r>
              <a:rPr lang="pt-BR" sz="2400" b="1">
                <a:solidFill>
                  <a:srgbClr val="054D65"/>
                </a:solidFill>
                <a:latin typeface="Akrobat Bold" pitchFamily="2" charset="77"/>
              </a:rPr>
              <a:t>tributar </a:t>
            </a:r>
            <a:r>
              <a:rPr lang="pt-BR" sz="2400">
                <a:solidFill>
                  <a:srgbClr val="054D65"/>
                </a:solidFill>
                <a:latin typeface="Akrobat" pitchFamily="2" charset="77"/>
              </a:rPr>
              <a:t>proporcionalmente</a:t>
            </a:r>
            <a:r>
              <a:rPr lang="pt-BR" sz="2400" b="1">
                <a:solidFill>
                  <a:srgbClr val="054D65"/>
                </a:solidFill>
                <a:latin typeface="Akrobat Bold" pitchFamily="2" charset="77"/>
              </a:rPr>
              <a:t> o preço</a:t>
            </a:r>
            <a:r>
              <a:rPr lang="pt-BR" sz="2400">
                <a:solidFill>
                  <a:srgbClr val="054D65"/>
                </a:solidFill>
                <a:latin typeface="Akrobat" pitchFamily="2" charset="77"/>
              </a:rPr>
              <a:t>, </a:t>
            </a:r>
            <a:r>
              <a:rPr lang="pt-BR" sz="2400" b="1">
                <a:solidFill>
                  <a:srgbClr val="054D65"/>
                </a:solidFill>
                <a:latin typeface="Akrobat Bold" pitchFamily="2" charset="77"/>
              </a:rPr>
              <a:t>minimiza a ilegalidade e desemprego </a:t>
            </a:r>
            <a:r>
              <a:rPr lang="pt-BR" sz="2400">
                <a:solidFill>
                  <a:srgbClr val="054D65"/>
                </a:solidFill>
                <a:latin typeface="Akrobat" pitchFamily="2" charset="77"/>
              </a:rPr>
              <a:t>em todas as categorias e </a:t>
            </a:r>
            <a:r>
              <a:rPr lang="pt-BR" sz="2400" b="1">
                <a:solidFill>
                  <a:srgbClr val="054D65"/>
                </a:solidFill>
                <a:latin typeface="Akrobat Bold" pitchFamily="2" charset="77"/>
              </a:rPr>
              <a:t>mantém arrecadação.</a:t>
            </a:r>
          </a:p>
        </p:txBody>
      </p:sp>
      <p:grpSp>
        <p:nvGrpSpPr>
          <p:cNvPr id="8" name="Agrupar 7">
            <a:extLst>
              <a:ext uri="{FF2B5EF4-FFF2-40B4-BE49-F238E27FC236}">
                <a16:creationId xmlns:a16="http://schemas.microsoft.com/office/drawing/2014/main" id="{C6239CC5-86C5-5F6A-6F89-426A236A98C1}"/>
              </a:ext>
            </a:extLst>
          </p:cNvPr>
          <p:cNvGrpSpPr/>
          <p:nvPr/>
        </p:nvGrpSpPr>
        <p:grpSpPr>
          <a:xfrm>
            <a:off x="11551257" y="2189308"/>
            <a:ext cx="4533419" cy="4933908"/>
            <a:chOff x="11551257" y="2189308"/>
            <a:chExt cx="4533419" cy="4933908"/>
          </a:xfrm>
        </p:grpSpPr>
        <p:sp>
          <p:nvSpPr>
            <p:cNvPr id="23" name="TextBox 6">
              <a:extLst>
                <a:ext uri="{FF2B5EF4-FFF2-40B4-BE49-F238E27FC236}">
                  <a16:creationId xmlns:a16="http://schemas.microsoft.com/office/drawing/2014/main" id="{8F17BF25-E64B-89C7-7D20-D7F12403E00C}"/>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25" name="TextBox 8">
              <a:extLst>
                <a:ext uri="{FF2B5EF4-FFF2-40B4-BE49-F238E27FC236}">
                  <a16:creationId xmlns:a16="http://schemas.microsoft.com/office/drawing/2014/main" id="{73867479-4627-AFA6-E7DF-161D5F3B756C}"/>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26" name="Freeform: Shape 9">
              <a:extLst>
                <a:ext uri="{FF2B5EF4-FFF2-40B4-BE49-F238E27FC236}">
                  <a16:creationId xmlns:a16="http://schemas.microsoft.com/office/drawing/2014/main" id="{F9D1D8DD-B678-09FB-37DB-F0799BDC2B9F}"/>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7" name="Freeform: Shape 10">
              <a:extLst>
                <a:ext uri="{FF2B5EF4-FFF2-40B4-BE49-F238E27FC236}">
                  <a16:creationId xmlns:a16="http://schemas.microsoft.com/office/drawing/2014/main" id="{30669CA9-09AD-67D7-B582-7E188CB05CCE}"/>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8" name="Freeform: Shape 11">
              <a:extLst>
                <a:ext uri="{FF2B5EF4-FFF2-40B4-BE49-F238E27FC236}">
                  <a16:creationId xmlns:a16="http://schemas.microsoft.com/office/drawing/2014/main" id="{461FB5BF-887A-DD7A-BA9C-A6F872D01984}"/>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29" name="Freeform: Shape 12">
              <a:extLst>
                <a:ext uri="{FF2B5EF4-FFF2-40B4-BE49-F238E27FC236}">
                  <a16:creationId xmlns:a16="http://schemas.microsoft.com/office/drawing/2014/main" id="{49978172-B562-118C-DE57-3FA6C65295C5}"/>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30" name="Freeform: Shape 9">
              <a:extLst>
                <a:ext uri="{FF2B5EF4-FFF2-40B4-BE49-F238E27FC236}">
                  <a16:creationId xmlns:a16="http://schemas.microsoft.com/office/drawing/2014/main" id="{874C7334-27F6-D834-24AB-EAC928431EE6}"/>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31" name="TextBox 24">
              <a:extLst>
                <a:ext uri="{FF2B5EF4-FFF2-40B4-BE49-F238E27FC236}">
                  <a16:creationId xmlns:a16="http://schemas.microsoft.com/office/drawing/2014/main" id="{7FAC4A12-7DA9-2777-3A1F-69152D06EA50}"/>
                </a:ext>
              </a:extLst>
            </p:cNvPr>
            <p:cNvSpPr txBox="1"/>
            <p:nvPr/>
          </p:nvSpPr>
          <p:spPr>
            <a:xfrm>
              <a:off x="15268427" y="5342888"/>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R$ 1,50</a:t>
              </a:r>
            </a:p>
          </p:txBody>
        </p:sp>
        <p:sp>
          <p:nvSpPr>
            <p:cNvPr id="32" name="TextBox 25">
              <a:extLst>
                <a:ext uri="{FF2B5EF4-FFF2-40B4-BE49-F238E27FC236}">
                  <a16:creationId xmlns:a16="http://schemas.microsoft.com/office/drawing/2014/main" id="{BC1528F6-5818-4130-6C1C-4CC825528C52}"/>
                </a:ext>
              </a:extLst>
            </p:cNvPr>
            <p:cNvSpPr txBox="1"/>
            <p:nvPr/>
          </p:nvSpPr>
          <p:spPr>
            <a:xfrm>
              <a:off x="15268427" y="5673927"/>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R$ 1,00</a:t>
              </a:r>
            </a:p>
          </p:txBody>
        </p:sp>
        <p:sp>
          <p:nvSpPr>
            <p:cNvPr id="33" name="TextBox 26">
              <a:extLst>
                <a:ext uri="{FF2B5EF4-FFF2-40B4-BE49-F238E27FC236}">
                  <a16:creationId xmlns:a16="http://schemas.microsoft.com/office/drawing/2014/main" id="{275CC551-AD84-D551-9E9A-006552035781}"/>
                </a:ext>
              </a:extLst>
            </p:cNvPr>
            <p:cNvSpPr txBox="1"/>
            <p:nvPr/>
          </p:nvSpPr>
          <p:spPr>
            <a:xfrm>
              <a:off x="15268427" y="6041679"/>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R$ 0,50</a:t>
              </a:r>
            </a:p>
          </p:txBody>
        </p:sp>
        <p:sp>
          <p:nvSpPr>
            <p:cNvPr id="34" name="TextBox 27">
              <a:extLst>
                <a:ext uri="{FF2B5EF4-FFF2-40B4-BE49-F238E27FC236}">
                  <a16:creationId xmlns:a16="http://schemas.microsoft.com/office/drawing/2014/main" id="{4F5C10E5-02A4-2AE3-EF82-EF7772D5B277}"/>
                </a:ext>
              </a:extLst>
            </p:cNvPr>
            <p:cNvSpPr txBox="1"/>
            <p:nvPr/>
          </p:nvSpPr>
          <p:spPr>
            <a:xfrm>
              <a:off x="15268427" y="6390845"/>
              <a:ext cx="404278"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a:t>
              </a:r>
            </a:p>
          </p:txBody>
        </p:sp>
        <p:sp>
          <p:nvSpPr>
            <p:cNvPr id="35" name="TextBox 24">
              <a:extLst>
                <a:ext uri="{FF2B5EF4-FFF2-40B4-BE49-F238E27FC236}">
                  <a16:creationId xmlns:a16="http://schemas.microsoft.com/office/drawing/2014/main" id="{A51D9332-F9CA-C2D1-BF89-5FAD3975E4A9}"/>
                </a:ext>
              </a:extLst>
            </p:cNvPr>
            <p:cNvSpPr txBox="1"/>
            <p:nvPr/>
          </p:nvSpPr>
          <p:spPr>
            <a:xfrm>
              <a:off x="15268427" y="5004489"/>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R$ 2,00</a:t>
              </a:r>
            </a:p>
          </p:txBody>
        </p:sp>
        <p:sp>
          <p:nvSpPr>
            <p:cNvPr id="36" name="Freeform: Shape 9">
              <a:extLst>
                <a:ext uri="{FF2B5EF4-FFF2-40B4-BE49-F238E27FC236}">
                  <a16:creationId xmlns:a16="http://schemas.microsoft.com/office/drawing/2014/main" id="{11353050-E90F-DFDC-EFEE-C777E64D6506}"/>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37" name="TextBox 24">
              <a:extLst>
                <a:ext uri="{FF2B5EF4-FFF2-40B4-BE49-F238E27FC236}">
                  <a16:creationId xmlns:a16="http://schemas.microsoft.com/office/drawing/2014/main" id="{AED325F9-4061-96DF-6E68-BB8D67BF10DB}"/>
                </a:ext>
              </a:extLst>
            </p:cNvPr>
            <p:cNvSpPr txBox="1"/>
            <p:nvPr/>
          </p:nvSpPr>
          <p:spPr>
            <a:xfrm>
              <a:off x="15268427" y="4643989"/>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R$ 2,50</a:t>
              </a:r>
            </a:p>
          </p:txBody>
        </p:sp>
        <p:sp>
          <p:nvSpPr>
            <p:cNvPr id="38" name="Freeform: Shape 9">
              <a:extLst>
                <a:ext uri="{FF2B5EF4-FFF2-40B4-BE49-F238E27FC236}">
                  <a16:creationId xmlns:a16="http://schemas.microsoft.com/office/drawing/2014/main" id="{4E24447E-0FA3-0C03-0931-A2BE44E714CD}"/>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39" name="TextBox 24">
              <a:extLst>
                <a:ext uri="{FF2B5EF4-FFF2-40B4-BE49-F238E27FC236}">
                  <a16:creationId xmlns:a16="http://schemas.microsoft.com/office/drawing/2014/main" id="{A33AFF26-1523-C9F6-B9EC-0EF7E3ED13F6}"/>
                </a:ext>
              </a:extLst>
            </p:cNvPr>
            <p:cNvSpPr txBox="1"/>
            <p:nvPr/>
          </p:nvSpPr>
          <p:spPr>
            <a:xfrm>
              <a:off x="15268427" y="4265883"/>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R$ 3,00</a:t>
              </a:r>
            </a:p>
          </p:txBody>
        </p:sp>
        <p:sp>
          <p:nvSpPr>
            <p:cNvPr id="40" name="Freeform: Shape 9">
              <a:extLst>
                <a:ext uri="{FF2B5EF4-FFF2-40B4-BE49-F238E27FC236}">
                  <a16:creationId xmlns:a16="http://schemas.microsoft.com/office/drawing/2014/main" id="{37E94109-76AA-5D8D-D197-B0A1FB12823F}"/>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1" name="TextBox 24">
              <a:extLst>
                <a:ext uri="{FF2B5EF4-FFF2-40B4-BE49-F238E27FC236}">
                  <a16:creationId xmlns:a16="http://schemas.microsoft.com/office/drawing/2014/main" id="{D6208CB4-534E-81D1-B4F9-5F91143D1AD7}"/>
                </a:ext>
              </a:extLst>
            </p:cNvPr>
            <p:cNvSpPr txBox="1"/>
            <p:nvPr/>
          </p:nvSpPr>
          <p:spPr>
            <a:xfrm>
              <a:off x="15268427" y="3868318"/>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R$ 3,50</a:t>
              </a:r>
            </a:p>
          </p:txBody>
        </p:sp>
        <p:sp>
          <p:nvSpPr>
            <p:cNvPr id="42" name="Freeform: Shape 9">
              <a:extLst>
                <a:ext uri="{FF2B5EF4-FFF2-40B4-BE49-F238E27FC236}">
                  <a16:creationId xmlns:a16="http://schemas.microsoft.com/office/drawing/2014/main" id="{635E3651-B396-DCE4-4AC4-E94AF163E51B}"/>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3" name="TextBox 24">
              <a:extLst>
                <a:ext uri="{FF2B5EF4-FFF2-40B4-BE49-F238E27FC236}">
                  <a16:creationId xmlns:a16="http://schemas.microsoft.com/office/drawing/2014/main" id="{54634087-4949-D963-8B81-735C5BC0C8F5}"/>
                </a:ext>
              </a:extLst>
            </p:cNvPr>
            <p:cNvSpPr txBox="1"/>
            <p:nvPr/>
          </p:nvSpPr>
          <p:spPr>
            <a:xfrm>
              <a:off x="15268427" y="3490631"/>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R$ 4,00</a:t>
              </a:r>
            </a:p>
          </p:txBody>
        </p:sp>
        <p:sp>
          <p:nvSpPr>
            <p:cNvPr id="44" name="Freeform: Shape 9">
              <a:extLst>
                <a:ext uri="{FF2B5EF4-FFF2-40B4-BE49-F238E27FC236}">
                  <a16:creationId xmlns:a16="http://schemas.microsoft.com/office/drawing/2014/main" id="{69ACD829-1E4A-F32F-5F7C-461B967519A9}"/>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5" name="TextBox 24">
              <a:extLst>
                <a:ext uri="{FF2B5EF4-FFF2-40B4-BE49-F238E27FC236}">
                  <a16:creationId xmlns:a16="http://schemas.microsoft.com/office/drawing/2014/main" id="{9A02E6F4-4C53-8CFF-90FE-BC3756DD91B4}"/>
                </a:ext>
              </a:extLst>
            </p:cNvPr>
            <p:cNvSpPr txBox="1"/>
            <p:nvPr/>
          </p:nvSpPr>
          <p:spPr>
            <a:xfrm>
              <a:off x="15268427" y="3141253"/>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R$ 4,50</a:t>
              </a:r>
            </a:p>
          </p:txBody>
        </p:sp>
        <p:sp>
          <p:nvSpPr>
            <p:cNvPr id="10" name="Rounded Rectangle 37">
              <a:extLst>
                <a:ext uri="{FF2B5EF4-FFF2-40B4-BE49-F238E27FC236}">
                  <a16:creationId xmlns:a16="http://schemas.microsoft.com/office/drawing/2014/main" id="{63551087-CEDB-A30D-5FC9-4F54074E272C}"/>
                </a:ext>
              </a:extLst>
            </p:cNvPr>
            <p:cNvSpPr/>
            <p:nvPr/>
          </p:nvSpPr>
          <p:spPr>
            <a:xfrm flipH="1">
              <a:off x="14064906" y="3617797"/>
              <a:ext cx="815149" cy="3141155"/>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2" name="Rounded Rectangle 37">
              <a:extLst>
                <a:ext uri="{FF2B5EF4-FFF2-40B4-BE49-F238E27FC236}">
                  <a16:creationId xmlns:a16="http://schemas.microsoft.com/office/drawing/2014/main" id="{24678842-36E0-233E-BFF2-AEE9B4963B5A}"/>
                </a:ext>
              </a:extLst>
            </p:cNvPr>
            <p:cNvSpPr/>
            <p:nvPr/>
          </p:nvSpPr>
          <p:spPr>
            <a:xfrm flipH="1">
              <a:off x="12030854" y="6310534"/>
              <a:ext cx="815149" cy="448418"/>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6" name="Oval 15">
              <a:extLst>
                <a:ext uri="{FF2B5EF4-FFF2-40B4-BE49-F238E27FC236}">
                  <a16:creationId xmlns:a16="http://schemas.microsoft.com/office/drawing/2014/main" id="{F01719B8-DC71-9911-1C19-1B9B6F8AAA57}"/>
                </a:ext>
              </a:extLst>
            </p:cNvPr>
            <p:cNvSpPr/>
            <p:nvPr/>
          </p:nvSpPr>
          <p:spPr>
            <a:xfrm>
              <a:off x="13918574" y="2418875"/>
              <a:ext cx="1130272" cy="1130272"/>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CB9BCF74-0C97-9DB2-6D2D-1EABB4F9EABD}"/>
                </a:ext>
              </a:extLst>
            </p:cNvPr>
            <p:cNvSpPr txBox="1"/>
            <p:nvPr/>
          </p:nvSpPr>
          <p:spPr>
            <a:xfrm>
              <a:off x="13824539" y="2753178"/>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 R$ 4,00</a:t>
              </a:r>
            </a:p>
          </p:txBody>
        </p:sp>
        <p:sp>
          <p:nvSpPr>
            <p:cNvPr id="19" name="CaixaDeTexto 18">
              <a:extLst>
                <a:ext uri="{FF2B5EF4-FFF2-40B4-BE49-F238E27FC236}">
                  <a16:creationId xmlns:a16="http://schemas.microsoft.com/office/drawing/2014/main" id="{098B6A2B-5087-296C-E673-F6E29F400C83}"/>
                </a:ext>
              </a:extLst>
            </p:cNvPr>
            <p:cNvSpPr txBox="1"/>
            <p:nvPr/>
          </p:nvSpPr>
          <p:spPr>
            <a:xfrm>
              <a:off x="11711343" y="5857451"/>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rgbClr val="FF791A"/>
                  </a:solidFill>
                  <a:latin typeface="Akrobat Black" pitchFamily="2" charset="77"/>
                </a:rPr>
                <a:t>R$ 0,35</a:t>
              </a:r>
            </a:p>
          </p:txBody>
        </p:sp>
        <p:sp>
          <p:nvSpPr>
            <p:cNvPr id="20" name="CaixaDeTexto 19">
              <a:extLst>
                <a:ext uri="{FF2B5EF4-FFF2-40B4-BE49-F238E27FC236}">
                  <a16:creationId xmlns:a16="http://schemas.microsoft.com/office/drawing/2014/main" id="{D81932C8-4A73-AA26-4FC1-AD2B80DE86A8}"/>
                </a:ext>
              </a:extLst>
            </p:cNvPr>
            <p:cNvSpPr txBox="1"/>
            <p:nvPr/>
          </p:nvSpPr>
          <p:spPr>
            <a:xfrm>
              <a:off x="11551257" y="3459731"/>
              <a:ext cx="1968799"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11,4x</a:t>
              </a:r>
              <a:endParaRPr lang="en-US" b="1" i="0">
                <a:solidFill>
                  <a:srgbClr val="B2E319"/>
                </a:solidFill>
                <a:latin typeface="Akrobat Black" pitchFamily="2" charset="77"/>
              </a:endParaRPr>
            </a:p>
          </p:txBody>
        </p:sp>
        <p:sp>
          <p:nvSpPr>
            <p:cNvPr id="21" name="Forma Livre 20">
              <a:extLst>
                <a:ext uri="{FF2B5EF4-FFF2-40B4-BE49-F238E27FC236}">
                  <a16:creationId xmlns:a16="http://schemas.microsoft.com/office/drawing/2014/main" id="{E33E0395-531E-D5F1-4626-0EF7ACD89EF2}"/>
                </a:ext>
              </a:extLst>
            </p:cNvPr>
            <p:cNvSpPr/>
            <p:nvPr/>
          </p:nvSpPr>
          <p:spPr>
            <a:xfrm>
              <a:off x="11824193" y="3292442"/>
              <a:ext cx="2057400" cy="1601023"/>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ACE32C6B-4BEE-253A-50F7-3F6AC0651CC4}"/>
                </a:ext>
              </a:extLst>
            </p:cNvPr>
            <p:cNvSpPr txBox="1"/>
            <p:nvPr/>
          </p:nvSpPr>
          <p:spPr>
            <a:xfrm>
              <a:off x="11752370" y="2189308"/>
              <a:ext cx="1946623" cy="923330"/>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1800" b="1" i="0">
                  <a:solidFill>
                    <a:srgbClr val="054D65"/>
                  </a:solidFill>
                  <a:latin typeface="Akrobat Black" pitchFamily="2" charset="77"/>
                </a:rPr>
                <a:t>Incidência do AD VALOREM fixo sobre o Preço da Bebida</a:t>
              </a:r>
            </a:p>
          </p:txBody>
        </p:sp>
      </p:grpSp>
    </p:spTree>
    <p:extLst>
      <p:ext uri="{BB962C8B-B14F-4D97-AF65-F5344CB8AC3E}">
        <p14:creationId xmlns:p14="http://schemas.microsoft.com/office/powerpoint/2010/main" val="23098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819CC-E5A7-EFC2-8484-F6A8790975ED}"/>
            </a:ext>
          </a:extLst>
        </p:cNvPr>
        <p:cNvGrpSpPr/>
        <p:nvPr/>
      </p:nvGrpSpPr>
      <p:grpSpPr>
        <a:xfrm>
          <a:off x="0" y="0"/>
          <a:ext cx="0" cy="0"/>
          <a:chOff x="0" y="0"/>
          <a:chExt cx="0" cy="0"/>
        </a:xfrm>
      </p:grpSpPr>
      <p:sp>
        <p:nvSpPr>
          <p:cNvPr id="77" name="Retângulo 76">
            <a:extLst>
              <a:ext uri="{FF2B5EF4-FFF2-40B4-BE49-F238E27FC236}">
                <a16:creationId xmlns:a16="http://schemas.microsoft.com/office/drawing/2014/main" id="{DE4EB10B-840B-6548-4F30-2D4005893A31}"/>
              </a:ext>
            </a:extLst>
          </p:cNvPr>
          <p:cNvSpPr/>
          <p:nvPr/>
        </p:nvSpPr>
        <p:spPr>
          <a:xfrm>
            <a:off x="1" y="8354804"/>
            <a:ext cx="19819320" cy="2444954"/>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 name="Espaço Reservado para Texto 1">
            <a:extLst>
              <a:ext uri="{FF2B5EF4-FFF2-40B4-BE49-F238E27FC236}">
                <a16:creationId xmlns:a16="http://schemas.microsoft.com/office/drawing/2014/main" id="{B6F1E088-9BCF-4C13-0CDA-EE631F86073C}"/>
              </a:ext>
            </a:extLst>
          </p:cNvPr>
          <p:cNvSpPr>
            <a:spLocks noGrp="1"/>
          </p:cNvSpPr>
          <p:nvPr>
            <p:ph type="body" sz="quarter" idx="10"/>
          </p:nvPr>
        </p:nvSpPr>
        <p:spPr>
          <a:xfrm>
            <a:off x="477007" y="421074"/>
            <a:ext cx="13283598" cy="928495"/>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FD4721E0-B5E0-FBA8-0094-30FC6B95B946}"/>
              </a:ext>
            </a:extLst>
          </p:cNvPr>
          <p:cNvSpPr>
            <a:spLocks noGrp="1"/>
          </p:cNvSpPr>
          <p:nvPr>
            <p:ph type="body" sz="quarter" idx="11"/>
          </p:nvPr>
        </p:nvSpPr>
        <p:spPr>
          <a:xfrm>
            <a:off x="477004" y="1050994"/>
            <a:ext cx="18725396" cy="711665"/>
          </a:xfrm>
        </p:spPr>
        <p:txBody>
          <a:bodyPr anchor="ctr">
            <a:normAutofit lnSpcReduction="10000"/>
          </a:bodyPr>
          <a:lstStyle/>
          <a:p>
            <a:r>
              <a:rPr lang="pt-BR" sz="2400" b="1" i="1" dirty="0">
                <a:solidFill>
                  <a:srgbClr val="027FA6"/>
                </a:solidFill>
                <a:latin typeface="Akrobat SemiBold"/>
              </a:rPr>
              <a:t>AD REM fixo deve considerar o produto do teor alcoólico pelo volume dos recipientes (Mililitros de Puro Álcool)</a:t>
            </a:r>
            <a:r>
              <a:rPr lang="pt-BR" sz="2400" b="1" dirty="0">
                <a:solidFill>
                  <a:srgbClr val="027FA6"/>
                </a:solidFill>
                <a:latin typeface="Akrobat SemiBold"/>
              </a:rPr>
              <a:t> + </a:t>
            </a:r>
            <a:r>
              <a:rPr lang="pt-BR" sz="2400" b="1" i="1" dirty="0">
                <a:solidFill>
                  <a:srgbClr val="027FA6"/>
                </a:solidFill>
                <a:latin typeface="Akrobat SemiBold"/>
              </a:rPr>
              <a:t>AD VALOREM fixo </a:t>
            </a:r>
            <a:r>
              <a:rPr lang="pt-BR" sz="2400" b="1" dirty="0">
                <a:solidFill>
                  <a:srgbClr val="027FA6"/>
                </a:solidFill>
                <a:latin typeface="Akrobat SemiBold"/>
              </a:rPr>
              <a:t>                                                    (número índice)</a:t>
            </a:r>
          </a:p>
        </p:txBody>
      </p:sp>
      <p:cxnSp>
        <p:nvCxnSpPr>
          <p:cNvPr id="6" name="Straight Connector 50">
            <a:extLst>
              <a:ext uri="{FF2B5EF4-FFF2-40B4-BE49-F238E27FC236}">
                <a16:creationId xmlns:a16="http://schemas.microsoft.com/office/drawing/2014/main" id="{CC0B29ED-5A71-71C6-7D39-DB790950ADC5}"/>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43" name="Retângulo 42">
            <a:extLst>
              <a:ext uri="{FF2B5EF4-FFF2-40B4-BE49-F238E27FC236}">
                <a16:creationId xmlns:a16="http://schemas.microsoft.com/office/drawing/2014/main" id="{EFD50F77-F8DE-358C-4D44-A8070663540A}"/>
              </a:ext>
            </a:extLst>
          </p:cNvPr>
          <p:cNvSpPr/>
          <p:nvPr/>
        </p:nvSpPr>
        <p:spPr>
          <a:xfrm>
            <a:off x="0" y="8928078"/>
            <a:ext cx="19799299" cy="2723318"/>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9" name="CaixaDeTexto 78">
            <a:extLst>
              <a:ext uri="{FF2B5EF4-FFF2-40B4-BE49-F238E27FC236}">
                <a16:creationId xmlns:a16="http://schemas.microsoft.com/office/drawing/2014/main" id="{DDC4914C-EDBD-2221-F59E-2DBEDBDC86B5}"/>
              </a:ext>
            </a:extLst>
          </p:cNvPr>
          <p:cNvSpPr txBox="1"/>
          <p:nvPr/>
        </p:nvSpPr>
        <p:spPr>
          <a:xfrm>
            <a:off x="1828917" y="8423119"/>
            <a:ext cx="17732712" cy="2308324"/>
          </a:xfrm>
          <a:prstGeom prst="rect">
            <a:avLst/>
          </a:prstGeom>
          <a:noFill/>
        </p:spPr>
        <p:txBody>
          <a:bodyPr wrap="square">
            <a:spAutoFit/>
          </a:bodyPr>
          <a:lstStyle/>
          <a:p>
            <a:r>
              <a:rPr lang="pt-BR" sz="3200" b="1">
                <a:solidFill>
                  <a:srgbClr val="054D65"/>
                </a:solidFill>
                <a:latin typeface="Akrobat Bold" pitchFamily="2" charset="77"/>
              </a:rPr>
              <a:t>Conclusão</a:t>
            </a:r>
          </a:p>
          <a:p>
            <a:pPr algn="just"/>
            <a:r>
              <a:rPr lang="pt-BR" sz="2800">
                <a:solidFill>
                  <a:srgbClr val="054D65"/>
                </a:solidFill>
                <a:latin typeface="Akrobat" pitchFamily="2" charset="77"/>
              </a:rPr>
              <a:t>A</a:t>
            </a:r>
            <a:r>
              <a:rPr lang="pt-BR" sz="2800" b="1">
                <a:solidFill>
                  <a:srgbClr val="054D65"/>
                </a:solidFill>
                <a:latin typeface="Akrobat Bold" pitchFamily="2" charset="77"/>
              </a:rPr>
              <a:t> Proposta </a:t>
            </a:r>
            <a:r>
              <a:rPr lang="pt-BR" sz="2800">
                <a:solidFill>
                  <a:srgbClr val="054D65"/>
                </a:solidFill>
                <a:latin typeface="Akrobat" pitchFamily="2" charset="77"/>
              </a:rPr>
              <a:t>original</a:t>
            </a:r>
            <a:r>
              <a:rPr lang="pt-BR" sz="2800" b="1">
                <a:solidFill>
                  <a:srgbClr val="054D65"/>
                </a:solidFill>
                <a:latin typeface="Akrobat Bold" pitchFamily="2" charset="77"/>
              </a:rPr>
              <a:t> </a:t>
            </a:r>
            <a:r>
              <a:rPr lang="pt-BR" sz="2800">
                <a:solidFill>
                  <a:srgbClr val="054D65"/>
                </a:solidFill>
                <a:latin typeface="Akrobat" pitchFamily="2" charset="77"/>
              </a:rPr>
              <a:t>com a</a:t>
            </a:r>
            <a:r>
              <a:rPr lang="pt-BR" sz="2800" b="1">
                <a:solidFill>
                  <a:srgbClr val="054D65"/>
                </a:solidFill>
                <a:latin typeface="Akrobat Bold" pitchFamily="2" charset="77"/>
              </a:rPr>
              <a:t> combinação </a:t>
            </a:r>
            <a:r>
              <a:rPr lang="pt-BR" sz="2800">
                <a:solidFill>
                  <a:srgbClr val="054D65"/>
                </a:solidFill>
                <a:latin typeface="Akrobat" pitchFamily="2" charset="77"/>
              </a:rPr>
              <a:t>do</a:t>
            </a:r>
            <a:r>
              <a:rPr lang="pt-BR" sz="2800" b="1">
                <a:solidFill>
                  <a:srgbClr val="054D65"/>
                </a:solidFill>
                <a:latin typeface="Akrobat Bold" pitchFamily="2" charset="77"/>
              </a:rPr>
              <a:t> </a:t>
            </a:r>
            <a:r>
              <a:rPr lang="pt-BR" sz="2800" b="1" i="1">
                <a:solidFill>
                  <a:srgbClr val="054D65"/>
                </a:solidFill>
                <a:latin typeface="Akrobat Bold" pitchFamily="2" charset="77"/>
              </a:rPr>
              <a:t>AD REM </a:t>
            </a:r>
            <a:r>
              <a:rPr lang="pt-BR" sz="2800" i="1">
                <a:solidFill>
                  <a:srgbClr val="054D65"/>
                </a:solidFill>
                <a:latin typeface="Akrobat Bold" pitchFamily="2" charset="77"/>
              </a:rPr>
              <a:t>por</a:t>
            </a:r>
            <a:r>
              <a:rPr lang="pt-BR" sz="2800" b="1" i="1">
                <a:solidFill>
                  <a:srgbClr val="054D65"/>
                </a:solidFill>
                <a:latin typeface="Akrobat Bold" pitchFamily="2" charset="77"/>
              </a:rPr>
              <a:t> </a:t>
            </a:r>
            <a:r>
              <a:rPr lang="pt-BR" sz="2800" b="1">
                <a:solidFill>
                  <a:srgbClr val="054D65"/>
                </a:solidFill>
                <a:latin typeface="Akrobat Bold" pitchFamily="2" charset="77"/>
              </a:rPr>
              <a:t>volume de álcool </a:t>
            </a:r>
            <a:r>
              <a:rPr lang="pt-BR" sz="2800">
                <a:solidFill>
                  <a:srgbClr val="054D65"/>
                </a:solidFill>
                <a:latin typeface="Akrobat Bold" pitchFamily="2" charset="77"/>
              </a:rPr>
              <a:t>e do</a:t>
            </a:r>
            <a:r>
              <a:rPr lang="pt-BR" sz="2800" b="1">
                <a:solidFill>
                  <a:srgbClr val="054D65"/>
                </a:solidFill>
                <a:latin typeface="Akrobat Bold" pitchFamily="2" charset="77"/>
              </a:rPr>
              <a:t> </a:t>
            </a:r>
            <a:r>
              <a:rPr lang="pt-BR" sz="2800" b="1" i="1">
                <a:solidFill>
                  <a:srgbClr val="054D65"/>
                </a:solidFill>
                <a:latin typeface="Akrobat Bold" pitchFamily="2" charset="77"/>
              </a:rPr>
              <a:t>AD VALOREM  </a:t>
            </a:r>
            <a:r>
              <a:rPr lang="pt-BR" sz="2800" b="1">
                <a:solidFill>
                  <a:srgbClr val="054D65"/>
                </a:solidFill>
                <a:latin typeface="Akrobat Bold" pitchFamily="2" charset="77"/>
              </a:rPr>
              <a:t>fixo</a:t>
            </a:r>
            <a:r>
              <a:rPr lang="pt-BR" sz="2800" b="1" i="1">
                <a:solidFill>
                  <a:srgbClr val="054D65"/>
                </a:solidFill>
                <a:latin typeface="Akrobat Bold" pitchFamily="2" charset="77"/>
              </a:rPr>
              <a:t> </a:t>
            </a:r>
            <a:r>
              <a:rPr lang="pt-BR" sz="2800">
                <a:solidFill>
                  <a:srgbClr val="054D65"/>
                </a:solidFill>
                <a:latin typeface="Akrobat" pitchFamily="2" charset="77"/>
              </a:rPr>
              <a:t>é a que melhor </a:t>
            </a:r>
            <a:r>
              <a:rPr lang="pt-BR" sz="2800" b="1">
                <a:solidFill>
                  <a:srgbClr val="054D65"/>
                </a:solidFill>
                <a:latin typeface="Akrobat Bold" pitchFamily="2" charset="77"/>
              </a:rPr>
              <a:t>atende</a:t>
            </a:r>
            <a:r>
              <a:rPr lang="pt-BR" sz="2800">
                <a:solidFill>
                  <a:srgbClr val="054D65"/>
                </a:solidFill>
                <a:latin typeface="Akrobat" pitchFamily="2" charset="77"/>
              </a:rPr>
              <a:t> aos </a:t>
            </a:r>
            <a:r>
              <a:rPr lang="pt-BR" sz="2800" b="1">
                <a:solidFill>
                  <a:srgbClr val="054D65"/>
                </a:solidFill>
                <a:latin typeface="Akrobat Bold" pitchFamily="2" charset="77"/>
              </a:rPr>
              <a:t>objetivos</a:t>
            </a:r>
            <a:r>
              <a:rPr lang="pt-BR" sz="2800">
                <a:solidFill>
                  <a:srgbClr val="054D65"/>
                </a:solidFill>
                <a:latin typeface="Akrobat" pitchFamily="2" charset="77"/>
              </a:rPr>
              <a:t> </a:t>
            </a:r>
            <a:r>
              <a:rPr lang="pt-BR" sz="2800" b="1">
                <a:solidFill>
                  <a:srgbClr val="054D65"/>
                </a:solidFill>
                <a:latin typeface="Akrobat Bold" pitchFamily="2" charset="77"/>
              </a:rPr>
              <a:t>da Reforma Tributária</a:t>
            </a:r>
            <a:r>
              <a:rPr lang="pt-BR" sz="2800">
                <a:solidFill>
                  <a:srgbClr val="054D65"/>
                </a:solidFill>
                <a:latin typeface="Akrobat" pitchFamily="2" charset="77"/>
              </a:rPr>
              <a:t> e </a:t>
            </a:r>
            <a:r>
              <a:rPr lang="pt-BR" sz="2800" b="1">
                <a:solidFill>
                  <a:srgbClr val="054D65"/>
                </a:solidFill>
                <a:latin typeface="Akrobat Bold" pitchFamily="2" charset="77"/>
              </a:rPr>
              <a:t>cumpre</a:t>
            </a:r>
            <a:r>
              <a:rPr lang="pt-BR" sz="2800">
                <a:solidFill>
                  <a:srgbClr val="054D65"/>
                </a:solidFill>
                <a:latin typeface="Akrobat" pitchFamily="2" charset="77"/>
              </a:rPr>
              <a:t> de maneira precisa os </a:t>
            </a:r>
            <a:r>
              <a:rPr lang="pt-BR" sz="2800" b="1">
                <a:solidFill>
                  <a:srgbClr val="054D65"/>
                </a:solidFill>
                <a:latin typeface="Akrobat Bold" pitchFamily="2" charset="77"/>
              </a:rPr>
              <a:t>preceitos teóricos</a:t>
            </a:r>
            <a:r>
              <a:rPr lang="pt-BR" sz="2800">
                <a:solidFill>
                  <a:srgbClr val="054D65"/>
                </a:solidFill>
                <a:latin typeface="Akrobat" pitchFamily="2" charset="77"/>
              </a:rPr>
              <a:t> e </a:t>
            </a:r>
            <a:r>
              <a:rPr lang="pt-BR" sz="2800" b="1">
                <a:solidFill>
                  <a:srgbClr val="054D65"/>
                </a:solidFill>
                <a:latin typeface="Akrobat Bold" pitchFamily="2" charset="77"/>
              </a:rPr>
              <a:t>práticos</a:t>
            </a:r>
            <a:r>
              <a:rPr lang="pt-BR" sz="2800">
                <a:solidFill>
                  <a:srgbClr val="054D65"/>
                </a:solidFill>
                <a:latin typeface="Akrobat" pitchFamily="2" charset="77"/>
              </a:rPr>
              <a:t> de ambas as alíquotas explicitadas no texto em avaliação. Além disso, </a:t>
            </a:r>
            <a:r>
              <a:rPr lang="pt-BR" sz="2800" b="1">
                <a:solidFill>
                  <a:srgbClr val="054D65"/>
                </a:solidFill>
                <a:latin typeface="Akrobat Bold" pitchFamily="2" charset="77"/>
              </a:rPr>
              <a:t>tributa as bebidas </a:t>
            </a:r>
            <a:r>
              <a:rPr lang="pt-BR" sz="2800">
                <a:solidFill>
                  <a:srgbClr val="054D65"/>
                </a:solidFill>
                <a:latin typeface="Akrobat" pitchFamily="2" charset="77"/>
              </a:rPr>
              <a:t>em </a:t>
            </a:r>
            <a:r>
              <a:rPr lang="pt-BR" sz="2800" b="1">
                <a:solidFill>
                  <a:srgbClr val="054D65"/>
                </a:solidFill>
                <a:latin typeface="Akrobat Bold" pitchFamily="2" charset="77"/>
              </a:rPr>
              <a:t>níveis aceitáveis</a:t>
            </a:r>
            <a:r>
              <a:rPr lang="pt-BR" sz="2800">
                <a:solidFill>
                  <a:srgbClr val="054D65"/>
                </a:solidFill>
                <a:latin typeface="Akrobat" pitchFamily="2" charset="77"/>
              </a:rPr>
              <a:t>, </a:t>
            </a:r>
            <a:r>
              <a:rPr lang="pt-BR" sz="2800" b="1">
                <a:solidFill>
                  <a:srgbClr val="054D65"/>
                </a:solidFill>
                <a:latin typeface="Akrobat Bold" pitchFamily="2" charset="77"/>
              </a:rPr>
              <a:t>não beneficia </a:t>
            </a:r>
            <a:r>
              <a:rPr lang="pt-BR" sz="2800">
                <a:solidFill>
                  <a:srgbClr val="054D65"/>
                </a:solidFill>
                <a:latin typeface="Akrobat" pitchFamily="2" charset="77"/>
              </a:rPr>
              <a:t>nenhuma categoria, </a:t>
            </a:r>
            <a:r>
              <a:rPr lang="pt-BR" sz="2800" b="1">
                <a:solidFill>
                  <a:srgbClr val="054D65"/>
                </a:solidFill>
                <a:latin typeface="Akrobat Bold" pitchFamily="2" charset="77"/>
              </a:rPr>
              <a:t>é isonômico</a:t>
            </a:r>
            <a:r>
              <a:rPr lang="pt-BR" sz="2800">
                <a:solidFill>
                  <a:srgbClr val="054D65"/>
                </a:solidFill>
                <a:latin typeface="Akrobat" pitchFamily="2" charset="77"/>
              </a:rPr>
              <a:t>, </a:t>
            </a:r>
            <a:r>
              <a:rPr lang="pt-BR" sz="2800" b="1">
                <a:solidFill>
                  <a:srgbClr val="054D65"/>
                </a:solidFill>
                <a:latin typeface="Akrobat Bold" pitchFamily="2" charset="77"/>
              </a:rPr>
              <a:t>minimiza a ilegalidade e desemprego </a:t>
            </a:r>
            <a:r>
              <a:rPr lang="pt-BR" sz="2800">
                <a:solidFill>
                  <a:srgbClr val="054D65"/>
                </a:solidFill>
                <a:latin typeface="Akrobat" pitchFamily="2" charset="77"/>
              </a:rPr>
              <a:t>em todas as categorias e </a:t>
            </a:r>
            <a:r>
              <a:rPr lang="pt-BR" sz="2800" b="1">
                <a:solidFill>
                  <a:srgbClr val="054D65"/>
                </a:solidFill>
                <a:latin typeface="Akrobat Bold" pitchFamily="2" charset="77"/>
              </a:rPr>
              <a:t>mantém arrecadação.</a:t>
            </a:r>
          </a:p>
        </p:txBody>
      </p:sp>
      <p:grpSp>
        <p:nvGrpSpPr>
          <p:cNvPr id="4" name="Agrupar 3">
            <a:extLst>
              <a:ext uri="{FF2B5EF4-FFF2-40B4-BE49-F238E27FC236}">
                <a16:creationId xmlns:a16="http://schemas.microsoft.com/office/drawing/2014/main" id="{96A95D15-F195-E524-16EF-6461A6997B61}"/>
              </a:ext>
            </a:extLst>
          </p:cNvPr>
          <p:cNvGrpSpPr/>
          <p:nvPr/>
        </p:nvGrpSpPr>
        <p:grpSpPr>
          <a:xfrm>
            <a:off x="2518314" y="2815762"/>
            <a:ext cx="4054336" cy="4933908"/>
            <a:chOff x="11711343" y="2189308"/>
            <a:chExt cx="4054336" cy="4933908"/>
          </a:xfrm>
        </p:grpSpPr>
        <p:sp>
          <p:nvSpPr>
            <p:cNvPr id="5" name="TextBox 6">
              <a:extLst>
                <a:ext uri="{FF2B5EF4-FFF2-40B4-BE49-F238E27FC236}">
                  <a16:creationId xmlns:a16="http://schemas.microsoft.com/office/drawing/2014/main" id="{7BC54EC0-CDDA-1E90-80FD-C3330B6C06A1}"/>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45" name="TextBox 8">
              <a:extLst>
                <a:ext uri="{FF2B5EF4-FFF2-40B4-BE49-F238E27FC236}">
                  <a16:creationId xmlns:a16="http://schemas.microsoft.com/office/drawing/2014/main" id="{40BE9119-24E4-C1D7-FCA9-4EF5B3A4EFAF}"/>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46" name="Freeform: Shape 9">
              <a:extLst>
                <a:ext uri="{FF2B5EF4-FFF2-40B4-BE49-F238E27FC236}">
                  <a16:creationId xmlns:a16="http://schemas.microsoft.com/office/drawing/2014/main" id="{AEBB85A4-C3AC-E801-11D7-8B6BCFBC801A}"/>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7" name="Freeform: Shape 10">
              <a:extLst>
                <a:ext uri="{FF2B5EF4-FFF2-40B4-BE49-F238E27FC236}">
                  <a16:creationId xmlns:a16="http://schemas.microsoft.com/office/drawing/2014/main" id="{B62EE323-FE30-58B0-B123-9A1689B4F48B}"/>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8" name="Freeform: Shape 11">
              <a:extLst>
                <a:ext uri="{FF2B5EF4-FFF2-40B4-BE49-F238E27FC236}">
                  <a16:creationId xmlns:a16="http://schemas.microsoft.com/office/drawing/2014/main" id="{EB0B7EE5-2B5D-C5D7-847A-37C94D8355C9}"/>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9" name="Freeform: Shape 12">
              <a:extLst>
                <a:ext uri="{FF2B5EF4-FFF2-40B4-BE49-F238E27FC236}">
                  <a16:creationId xmlns:a16="http://schemas.microsoft.com/office/drawing/2014/main" id="{7D5139C9-11C2-DD42-A4F9-5ECF809CEB4D}"/>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0" name="Freeform: Shape 9">
              <a:extLst>
                <a:ext uri="{FF2B5EF4-FFF2-40B4-BE49-F238E27FC236}">
                  <a16:creationId xmlns:a16="http://schemas.microsoft.com/office/drawing/2014/main" id="{EA56CD1E-DFB9-D052-343D-AAD5748C0901}"/>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1" name="TextBox 24">
              <a:extLst>
                <a:ext uri="{FF2B5EF4-FFF2-40B4-BE49-F238E27FC236}">
                  <a16:creationId xmlns:a16="http://schemas.microsoft.com/office/drawing/2014/main" id="{E6006112-8BF3-E8AA-3008-D309B59CFC9B}"/>
                </a:ext>
              </a:extLst>
            </p:cNvPr>
            <p:cNvSpPr txBox="1"/>
            <p:nvPr/>
          </p:nvSpPr>
          <p:spPr>
            <a:xfrm>
              <a:off x="15268427" y="53428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52" name="TextBox 25">
              <a:extLst>
                <a:ext uri="{FF2B5EF4-FFF2-40B4-BE49-F238E27FC236}">
                  <a16:creationId xmlns:a16="http://schemas.microsoft.com/office/drawing/2014/main" id="{4FE1EC19-76FC-6D5C-680B-80F1E7AE4A89}"/>
                </a:ext>
              </a:extLst>
            </p:cNvPr>
            <p:cNvSpPr txBox="1"/>
            <p:nvPr/>
          </p:nvSpPr>
          <p:spPr>
            <a:xfrm>
              <a:off x="15268427" y="56739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53" name="TextBox 26">
              <a:extLst>
                <a:ext uri="{FF2B5EF4-FFF2-40B4-BE49-F238E27FC236}">
                  <a16:creationId xmlns:a16="http://schemas.microsoft.com/office/drawing/2014/main" id="{5FB2E9F9-FD93-9887-3B3E-8C616E26DA26}"/>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54" name="TextBox 27">
              <a:extLst>
                <a:ext uri="{FF2B5EF4-FFF2-40B4-BE49-F238E27FC236}">
                  <a16:creationId xmlns:a16="http://schemas.microsoft.com/office/drawing/2014/main" id="{0EB805A0-BF19-77F9-B6AB-DDE1491FDD4F}"/>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55" name="TextBox 24">
              <a:extLst>
                <a:ext uri="{FF2B5EF4-FFF2-40B4-BE49-F238E27FC236}">
                  <a16:creationId xmlns:a16="http://schemas.microsoft.com/office/drawing/2014/main" id="{757B941D-EDFC-DB1D-F34D-8255DED4FE29}"/>
                </a:ext>
              </a:extLst>
            </p:cNvPr>
            <p:cNvSpPr txBox="1"/>
            <p:nvPr/>
          </p:nvSpPr>
          <p:spPr>
            <a:xfrm>
              <a:off x="15268427" y="50044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56" name="Freeform: Shape 9">
              <a:extLst>
                <a:ext uri="{FF2B5EF4-FFF2-40B4-BE49-F238E27FC236}">
                  <a16:creationId xmlns:a16="http://schemas.microsoft.com/office/drawing/2014/main" id="{4ED77479-7644-D4E1-D7F8-E83FC048C91E}"/>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7" name="TextBox 24">
              <a:extLst>
                <a:ext uri="{FF2B5EF4-FFF2-40B4-BE49-F238E27FC236}">
                  <a16:creationId xmlns:a16="http://schemas.microsoft.com/office/drawing/2014/main" id="{343B0E10-0718-1CC1-7FEC-51A5C36159AA}"/>
                </a:ext>
              </a:extLst>
            </p:cNvPr>
            <p:cNvSpPr txBox="1"/>
            <p:nvPr/>
          </p:nvSpPr>
          <p:spPr>
            <a:xfrm>
              <a:off x="15268427" y="4643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58" name="Freeform: Shape 9">
              <a:extLst>
                <a:ext uri="{FF2B5EF4-FFF2-40B4-BE49-F238E27FC236}">
                  <a16:creationId xmlns:a16="http://schemas.microsoft.com/office/drawing/2014/main" id="{AF79F6E2-B9FB-3CDC-D046-B307E2E967F5}"/>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9" name="TextBox 24">
              <a:extLst>
                <a:ext uri="{FF2B5EF4-FFF2-40B4-BE49-F238E27FC236}">
                  <a16:creationId xmlns:a16="http://schemas.microsoft.com/office/drawing/2014/main" id="{0CB073B4-7F84-1A7D-2E8F-E4C93EF43B9F}"/>
                </a:ext>
              </a:extLst>
            </p:cNvPr>
            <p:cNvSpPr txBox="1"/>
            <p:nvPr/>
          </p:nvSpPr>
          <p:spPr>
            <a:xfrm>
              <a:off x="15268427" y="42658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60" name="Freeform: Shape 9">
              <a:extLst>
                <a:ext uri="{FF2B5EF4-FFF2-40B4-BE49-F238E27FC236}">
                  <a16:creationId xmlns:a16="http://schemas.microsoft.com/office/drawing/2014/main" id="{AD8E4339-BA31-099C-18E1-E8741141294F}"/>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1" name="TextBox 24">
              <a:extLst>
                <a:ext uri="{FF2B5EF4-FFF2-40B4-BE49-F238E27FC236}">
                  <a16:creationId xmlns:a16="http://schemas.microsoft.com/office/drawing/2014/main" id="{26B3F4C6-316F-C2FC-3372-FB8C1877B000}"/>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62" name="Freeform: Shape 9">
              <a:extLst>
                <a:ext uri="{FF2B5EF4-FFF2-40B4-BE49-F238E27FC236}">
                  <a16:creationId xmlns:a16="http://schemas.microsoft.com/office/drawing/2014/main" id="{041B7F2A-EA09-7EAB-8281-2285929C75AA}"/>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3" name="TextBox 24">
              <a:extLst>
                <a:ext uri="{FF2B5EF4-FFF2-40B4-BE49-F238E27FC236}">
                  <a16:creationId xmlns:a16="http://schemas.microsoft.com/office/drawing/2014/main" id="{922814C8-C851-9CA9-DD35-2363F42C7638}"/>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64" name="Freeform: Shape 9">
              <a:extLst>
                <a:ext uri="{FF2B5EF4-FFF2-40B4-BE49-F238E27FC236}">
                  <a16:creationId xmlns:a16="http://schemas.microsoft.com/office/drawing/2014/main" id="{30E87DDE-5335-4FEF-DF55-39500A9AEA4C}"/>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5" name="TextBox 24">
              <a:extLst>
                <a:ext uri="{FF2B5EF4-FFF2-40B4-BE49-F238E27FC236}">
                  <a16:creationId xmlns:a16="http://schemas.microsoft.com/office/drawing/2014/main" id="{0964A1BA-28AD-D570-F532-2443BD3C715F}"/>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66" name="Rounded Rectangle 37">
              <a:extLst>
                <a:ext uri="{FF2B5EF4-FFF2-40B4-BE49-F238E27FC236}">
                  <a16:creationId xmlns:a16="http://schemas.microsoft.com/office/drawing/2014/main" id="{CB07E394-BC1B-3EF3-AD6D-76FEA6A816F3}"/>
                </a:ext>
              </a:extLst>
            </p:cNvPr>
            <p:cNvSpPr/>
            <p:nvPr/>
          </p:nvSpPr>
          <p:spPr>
            <a:xfrm flipH="1">
              <a:off x="14064903" y="6217476"/>
              <a:ext cx="815149" cy="541476"/>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68" name="Rounded Rectangle 37">
              <a:extLst>
                <a:ext uri="{FF2B5EF4-FFF2-40B4-BE49-F238E27FC236}">
                  <a16:creationId xmlns:a16="http://schemas.microsoft.com/office/drawing/2014/main" id="{6A8DC848-D957-8C54-7453-4B34DA7DBA28}"/>
                </a:ext>
              </a:extLst>
            </p:cNvPr>
            <p:cNvSpPr/>
            <p:nvPr/>
          </p:nvSpPr>
          <p:spPr>
            <a:xfrm flipH="1">
              <a:off x="12030851" y="6487156"/>
              <a:ext cx="815149" cy="27179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69" name="Oval 68">
              <a:extLst>
                <a:ext uri="{FF2B5EF4-FFF2-40B4-BE49-F238E27FC236}">
                  <a16:creationId xmlns:a16="http://schemas.microsoft.com/office/drawing/2014/main" id="{F6566C0D-9839-63F0-62D9-A637F644780D}"/>
                </a:ext>
              </a:extLst>
            </p:cNvPr>
            <p:cNvSpPr/>
            <p:nvPr/>
          </p:nvSpPr>
          <p:spPr>
            <a:xfrm>
              <a:off x="14017772" y="5174739"/>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a:extLst>
                <a:ext uri="{FF2B5EF4-FFF2-40B4-BE49-F238E27FC236}">
                  <a16:creationId xmlns:a16="http://schemas.microsoft.com/office/drawing/2014/main" id="{9AD99AB2-4C8A-B42E-2268-356F2E9E6FF1}"/>
                </a:ext>
              </a:extLst>
            </p:cNvPr>
            <p:cNvSpPr txBox="1"/>
            <p:nvPr/>
          </p:nvSpPr>
          <p:spPr>
            <a:xfrm>
              <a:off x="13859605" y="5382707"/>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8</a:t>
              </a:r>
            </a:p>
          </p:txBody>
        </p:sp>
        <p:sp>
          <p:nvSpPr>
            <p:cNvPr id="72" name="CaixaDeTexto 71">
              <a:extLst>
                <a:ext uri="{FF2B5EF4-FFF2-40B4-BE49-F238E27FC236}">
                  <a16:creationId xmlns:a16="http://schemas.microsoft.com/office/drawing/2014/main" id="{94933E30-C7CB-BBA0-1799-3B66D093EC1B}"/>
                </a:ext>
              </a:extLst>
            </p:cNvPr>
            <p:cNvSpPr txBox="1"/>
            <p:nvPr/>
          </p:nvSpPr>
          <p:spPr>
            <a:xfrm>
              <a:off x="11711343" y="6094660"/>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1</a:t>
              </a:r>
              <a:endParaRPr lang="en-US" sz="2400" b="1" i="0">
                <a:solidFill>
                  <a:srgbClr val="FF791A"/>
                </a:solidFill>
                <a:latin typeface="Akrobat Black" pitchFamily="2" charset="77"/>
              </a:endParaRPr>
            </a:p>
          </p:txBody>
        </p:sp>
        <p:sp>
          <p:nvSpPr>
            <p:cNvPr id="73" name="CaixaDeTexto 72">
              <a:extLst>
                <a:ext uri="{FF2B5EF4-FFF2-40B4-BE49-F238E27FC236}">
                  <a16:creationId xmlns:a16="http://schemas.microsoft.com/office/drawing/2014/main" id="{FF1CA404-B5D1-710D-F20A-2309FD7C7AF5}"/>
                </a:ext>
              </a:extLst>
            </p:cNvPr>
            <p:cNvSpPr txBox="1"/>
            <p:nvPr/>
          </p:nvSpPr>
          <p:spPr>
            <a:xfrm>
              <a:off x="11905952" y="4725048"/>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8x</a:t>
              </a:r>
              <a:endParaRPr lang="en-US" b="1" i="0">
                <a:solidFill>
                  <a:srgbClr val="B2E319"/>
                </a:solidFill>
                <a:latin typeface="Akrobat Black" pitchFamily="2" charset="77"/>
              </a:endParaRPr>
            </a:p>
          </p:txBody>
        </p:sp>
        <p:sp>
          <p:nvSpPr>
            <p:cNvPr id="74" name="Forma Livre 73">
              <a:extLst>
                <a:ext uri="{FF2B5EF4-FFF2-40B4-BE49-F238E27FC236}">
                  <a16:creationId xmlns:a16="http://schemas.microsoft.com/office/drawing/2014/main" id="{3BFBEEE4-7E85-B060-1836-F3A050458CFC}"/>
                </a:ext>
              </a:extLst>
            </p:cNvPr>
            <p:cNvSpPr/>
            <p:nvPr/>
          </p:nvSpPr>
          <p:spPr>
            <a:xfrm>
              <a:off x="11824193" y="4988890"/>
              <a:ext cx="2292956" cy="1088194"/>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CaixaDeTexto 74">
              <a:extLst>
                <a:ext uri="{FF2B5EF4-FFF2-40B4-BE49-F238E27FC236}">
                  <a16:creationId xmlns:a16="http://schemas.microsoft.com/office/drawing/2014/main" id="{EB16BD2C-B545-BBA7-CF69-A08803B0C751}"/>
                </a:ext>
              </a:extLst>
            </p:cNvPr>
            <p:cNvSpPr txBox="1"/>
            <p:nvPr/>
          </p:nvSpPr>
          <p:spPr>
            <a:xfrm>
              <a:off x="11791975" y="2189308"/>
              <a:ext cx="2386578" cy="646331"/>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3600" b="1" i="0">
                  <a:solidFill>
                    <a:srgbClr val="054D65"/>
                  </a:solidFill>
                  <a:latin typeface="Akrobat Black" pitchFamily="2" charset="77"/>
                </a:rPr>
                <a:t>AD REM</a:t>
              </a:r>
            </a:p>
          </p:txBody>
        </p:sp>
        <p:sp>
          <p:nvSpPr>
            <p:cNvPr id="76" name="Freeform: Shape 9">
              <a:extLst>
                <a:ext uri="{FF2B5EF4-FFF2-40B4-BE49-F238E27FC236}">
                  <a16:creationId xmlns:a16="http://schemas.microsoft.com/office/drawing/2014/main" id="{3FF9C722-4CB2-3EDE-BB05-AB3E8C9B8536}"/>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8" name="TextBox 24">
              <a:extLst>
                <a:ext uri="{FF2B5EF4-FFF2-40B4-BE49-F238E27FC236}">
                  <a16:creationId xmlns:a16="http://schemas.microsoft.com/office/drawing/2014/main" id="{40923716-3FF1-C7A2-201D-B02BCB20C8BD}"/>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grpSp>
        <p:nvGrpSpPr>
          <p:cNvPr id="80" name="Agrupar 79">
            <a:extLst>
              <a:ext uri="{FF2B5EF4-FFF2-40B4-BE49-F238E27FC236}">
                <a16:creationId xmlns:a16="http://schemas.microsoft.com/office/drawing/2014/main" id="{3C9477F5-6243-9241-EB6A-4C4FCD7BCFF2}"/>
              </a:ext>
            </a:extLst>
          </p:cNvPr>
          <p:cNvGrpSpPr/>
          <p:nvPr/>
        </p:nvGrpSpPr>
        <p:grpSpPr>
          <a:xfrm>
            <a:off x="7882493" y="2783180"/>
            <a:ext cx="4054336" cy="4966490"/>
            <a:chOff x="11711343" y="2156726"/>
            <a:chExt cx="4054336" cy="4966490"/>
          </a:xfrm>
        </p:grpSpPr>
        <p:sp>
          <p:nvSpPr>
            <p:cNvPr id="81" name="Freeform: Shape 9">
              <a:extLst>
                <a:ext uri="{FF2B5EF4-FFF2-40B4-BE49-F238E27FC236}">
                  <a16:creationId xmlns:a16="http://schemas.microsoft.com/office/drawing/2014/main" id="{3820F3AC-B454-911B-D872-51A57A40496B}"/>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2" name="TextBox 6">
              <a:extLst>
                <a:ext uri="{FF2B5EF4-FFF2-40B4-BE49-F238E27FC236}">
                  <a16:creationId xmlns:a16="http://schemas.microsoft.com/office/drawing/2014/main" id="{0C979290-F656-A1EB-67FF-61C2EC36E3F9}"/>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84" name="TextBox 8">
              <a:extLst>
                <a:ext uri="{FF2B5EF4-FFF2-40B4-BE49-F238E27FC236}">
                  <a16:creationId xmlns:a16="http://schemas.microsoft.com/office/drawing/2014/main" id="{62BFE8FD-9133-7184-A718-3D5CB71AE51C}"/>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85" name="Freeform: Shape 9">
              <a:extLst>
                <a:ext uri="{FF2B5EF4-FFF2-40B4-BE49-F238E27FC236}">
                  <a16:creationId xmlns:a16="http://schemas.microsoft.com/office/drawing/2014/main" id="{4FBBA44A-2F2F-ED25-AEF3-A9EB29A531AA}"/>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6" name="Freeform: Shape 10">
              <a:extLst>
                <a:ext uri="{FF2B5EF4-FFF2-40B4-BE49-F238E27FC236}">
                  <a16:creationId xmlns:a16="http://schemas.microsoft.com/office/drawing/2014/main" id="{EACBDB94-B6CC-24E4-720B-2C11CA06E662}"/>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7" name="Freeform: Shape 11">
              <a:extLst>
                <a:ext uri="{FF2B5EF4-FFF2-40B4-BE49-F238E27FC236}">
                  <a16:creationId xmlns:a16="http://schemas.microsoft.com/office/drawing/2014/main" id="{1A389941-A7A7-AA8D-D529-3D85EA7951BB}"/>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8" name="Freeform: Shape 12">
              <a:extLst>
                <a:ext uri="{FF2B5EF4-FFF2-40B4-BE49-F238E27FC236}">
                  <a16:creationId xmlns:a16="http://schemas.microsoft.com/office/drawing/2014/main" id="{A9744B06-8F67-6A84-9A0B-E6786A5A40CC}"/>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9" name="Freeform: Shape 9">
              <a:extLst>
                <a:ext uri="{FF2B5EF4-FFF2-40B4-BE49-F238E27FC236}">
                  <a16:creationId xmlns:a16="http://schemas.microsoft.com/office/drawing/2014/main" id="{E1218D94-EA4C-A5CE-0B81-695FE376D319}"/>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0" name="TextBox 24">
              <a:extLst>
                <a:ext uri="{FF2B5EF4-FFF2-40B4-BE49-F238E27FC236}">
                  <a16:creationId xmlns:a16="http://schemas.microsoft.com/office/drawing/2014/main" id="{9C2E01DF-4F41-8FF2-2A4C-8A447BA85F3B}"/>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91" name="TextBox 25">
              <a:extLst>
                <a:ext uri="{FF2B5EF4-FFF2-40B4-BE49-F238E27FC236}">
                  <a16:creationId xmlns:a16="http://schemas.microsoft.com/office/drawing/2014/main" id="{CE07D593-E413-9BF3-7342-A938F3BFFA43}"/>
                </a:ext>
              </a:extLst>
            </p:cNvPr>
            <p:cNvSpPr txBox="1"/>
            <p:nvPr/>
          </p:nvSpPr>
          <p:spPr>
            <a:xfrm>
              <a:off x="15268427" y="56231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92" name="TextBox 26">
              <a:extLst>
                <a:ext uri="{FF2B5EF4-FFF2-40B4-BE49-F238E27FC236}">
                  <a16:creationId xmlns:a16="http://schemas.microsoft.com/office/drawing/2014/main" id="{5C9786F9-E88D-C488-24F5-9528430FFEAD}"/>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93" name="TextBox 27">
              <a:extLst>
                <a:ext uri="{FF2B5EF4-FFF2-40B4-BE49-F238E27FC236}">
                  <a16:creationId xmlns:a16="http://schemas.microsoft.com/office/drawing/2014/main" id="{3A974A09-858C-62EB-01E0-2B5F98FA2B44}"/>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94" name="TextBox 24">
              <a:extLst>
                <a:ext uri="{FF2B5EF4-FFF2-40B4-BE49-F238E27FC236}">
                  <a16:creationId xmlns:a16="http://schemas.microsoft.com/office/drawing/2014/main" id="{54180782-15B5-8016-834A-2A4CCED1389B}"/>
                </a:ext>
              </a:extLst>
            </p:cNvPr>
            <p:cNvSpPr txBox="1"/>
            <p:nvPr/>
          </p:nvSpPr>
          <p:spPr>
            <a:xfrm>
              <a:off x="15268427" y="49536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95" name="Freeform: Shape 9">
              <a:extLst>
                <a:ext uri="{FF2B5EF4-FFF2-40B4-BE49-F238E27FC236}">
                  <a16:creationId xmlns:a16="http://schemas.microsoft.com/office/drawing/2014/main" id="{DB4102B8-057F-EE42-C5C8-0678309E5420}"/>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6" name="TextBox 24">
              <a:extLst>
                <a:ext uri="{FF2B5EF4-FFF2-40B4-BE49-F238E27FC236}">
                  <a16:creationId xmlns:a16="http://schemas.microsoft.com/office/drawing/2014/main" id="{E4692ED5-7C23-9225-4023-ADD67B2239C7}"/>
                </a:ext>
              </a:extLst>
            </p:cNvPr>
            <p:cNvSpPr txBox="1"/>
            <p:nvPr/>
          </p:nvSpPr>
          <p:spPr>
            <a:xfrm>
              <a:off x="15268427" y="45931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97" name="Freeform: Shape 9">
              <a:extLst>
                <a:ext uri="{FF2B5EF4-FFF2-40B4-BE49-F238E27FC236}">
                  <a16:creationId xmlns:a16="http://schemas.microsoft.com/office/drawing/2014/main" id="{0553D4AC-8391-0B7F-9D44-04CACDF84A85}"/>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8" name="TextBox 24">
              <a:extLst>
                <a:ext uri="{FF2B5EF4-FFF2-40B4-BE49-F238E27FC236}">
                  <a16:creationId xmlns:a16="http://schemas.microsoft.com/office/drawing/2014/main" id="{745AB770-1225-882C-FD56-9AF670BE57DF}"/>
                </a:ext>
              </a:extLst>
            </p:cNvPr>
            <p:cNvSpPr txBox="1"/>
            <p:nvPr/>
          </p:nvSpPr>
          <p:spPr>
            <a:xfrm>
              <a:off x="15268427" y="42658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99" name="Freeform: Shape 9">
              <a:extLst>
                <a:ext uri="{FF2B5EF4-FFF2-40B4-BE49-F238E27FC236}">
                  <a16:creationId xmlns:a16="http://schemas.microsoft.com/office/drawing/2014/main" id="{A0AD2CCE-973C-DCF0-484C-9D8827EF50D6}"/>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0" name="TextBox 24">
              <a:extLst>
                <a:ext uri="{FF2B5EF4-FFF2-40B4-BE49-F238E27FC236}">
                  <a16:creationId xmlns:a16="http://schemas.microsoft.com/office/drawing/2014/main" id="{13C18268-A719-4F83-08D4-1C726237CF34}"/>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101" name="Freeform: Shape 9">
              <a:extLst>
                <a:ext uri="{FF2B5EF4-FFF2-40B4-BE49-F238E27FC236}">
                  <a16:creationId xmlns:a16="http://schemas.microsoft.com/office/drawing/2014/main" id="{5ABCE174-E5C5-FA12-E7A8-F98F36C6A6DA}"/>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2" name="TextBox 24">
              <a:extLst>
                <a:ext uri="{FF2B5EF4-FFF2-40B4-BE49-F238E27FC236}">
                  <a16:creationId xmlns:a16="http://schemas.microsoft.com/office/drawing/2014/main" id="{865442A7-659D-8055-6683-0990BEB03954}"/>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103" name="Freeform: Shape 9">
              <a:extLst>
                <a:ext uri="{FF2B5EF4-FFF2-40B4-BE49-F238E27FC236}">
                  <a16:creationId xmlns:a16="http://schemas.microsoft.com/office/drawing/2014/main" id="{733A8606-7D41-BCBC-002F-3EE1996BA32E}"/>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4" name="TextBox 24">
              <a:extLst>
                <a:ext uri="{FF2B5EF4-FFF2-40B4-BE49-F238E27FC236}">
                  <a16:creationId xmlns:a16="http://schemas.microsoft.com/office/drawing/2014/main" id="{5D5ACFA3-7452-E341-64E3-F7FEF6D82E45}"/>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105" name="Rounded Rectangle 37">
              <a:extLst>
                <a:ext uri="{FF2B5EF4-FFF2-40B4-BE49-F238E27FC236}">
                  <a16:creationId xmlns:a16="http://schemas.microsoft.com/office/drawing/2014/main" id="{29055A2B-8550-2438-622F-1F44543D69AD}"/>
                </a:ext>
              </a:extLst>
            </p:cNvPr>
            <p:cNvSpPr/>
            <p:nvPr/>
          </p:nvSpPr>
          <p:spPr>
            <a:xfrm flipH="1">
              <a:off x="14064901" y="6047287"/>
              <a:ext cx="815149" cy="711665"/>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07" name="Rounded Rectangle 37">
              <a:extLst>
                <a:ext uri="{FF2B5EF4-FFF2-40B4-BE49-F238E27FC236}">
                  <a16:creationId xmlns:a16="http://schemas.microsoft.com/office/drawing/2014/main" id="{A9851CE6-AC63-D8D3-4D6D-A2660E263259}"/>
                </a:ext>
              </a:extLst>
            </p:cNvPr>
            <p:cNvSpPr/>
            <p:nvPr/>
          </p:nvSpPr>
          <p:spPr>
            <a:xfrm flipH="1">
              <a:off x="12030851" y="6487156"/>
              <a:ext cx="815149" cy="27179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08" name="Oval 107">
              <a:extLst>
                <a:ext uri="{FF2B5EF4-FFF2-40B4-BE49-F238E27FC236}">
                  <a16:creationId xmlns:a16="http://schemas.microsoft.com/office/drawing/2014/main" id="{2144D65A-0386-B346-6755-C4B4460CC57B}"/>
                </a:ext>
              </a:extLst>
            </p:cNvPr>
            <p:cNvSpPr/>
            <p:nvPr/>
          </p:nvSpPr>
          <p:spPr>
            <a:xfrm>
              <a:off x="14017772" y="5079970"/>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9" name="CaixaDeTexto 108">
              <a:extLst>
                <a:ext uri="{FF2B5EF4-FFF2-40B4-BE49-F238E27FC236}">
                  <a16:creationId xmlns:a16="http://schemas.microsoft.com/office/drawing/2014/main" id="{3FA51672-39E8-325B-BB7F-3427846DCF82}"/>
                </a:ext>
              </a:extLst>
            </p:cNvPr>
            <p:cNvSpPr txBox="1"/>
            <p:nvPr/>
          </p:nvSpPr>
          <p:spPr>
            <a:xfrm>
              <a:off x="13859605" y="5287938"/>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11,4</a:t>
              </a:r>
            </a:p>
          </p:txBody>
        </p:sp>
        <p:sp>
          <p:nvSpPr>
            <p:cNvPr id="111" name="CaixaDeTexto 110">
              <a:extLst>
                <a:ext uri="{FF2B5EF4-FFF2-40B4-BE49-F238E27FC236}">
                  <a16:creationId xmlns:a16="http://schemas.microsoft.com/office/drawing/2014/main" id="{37597807-29B7-01D7-AC11-0219155D2F3E}"/>
                </a:ext>
              </a:extLst>
            </p:cNvPr>
            <p:cNvSpPr txBox="1"/>
            <p:nvPr/>
          </p:nvSpPr>
          <p:spPr>
            <a:xfrm>
              <a:off x="11711343" y="6094660"/>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1</a:t>
              </a:r>
              <a:endParaRPr lang="en-US" sz="2400" b="1" i="0">
                <a:solidFill>
                  <a:srgbClr val="FF791A"/>
                </a:solidFill>
                <a:latin typeface="Akrobat Black" pitchFamily="2" charset="77"/>
              </a:endParaRPr>
            </a:p>
          </p:txBody>
        </p:sp>
        <p:sp>
          <p:nvSpPr>
            <p:cNvPr id="112" name="CaixaDeTexto 111">
              <a:extLst>
                <a:ext uri="{FF2B5EF4-FFF2-40B4-BE49-F238E27FC236}">
                  <a16:creationId xmlns:a16="http://schemas.microsoft.com/office/drawing/2014/main" id="{CE48281C-0DD3-D2BF-ABF4-0615CBB7E69A}"/>
                </a:ext>
              </a:extLst>
            </p:cNvPr>
            <p:cNvSpPr txBox="1"/>
            <p:nvPr/>
          </p:nvSpPr>
          <p:spPr>
            <a:xfrm>
              <a:off x="11765140" y="4555614"/>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11x</a:t>
              </a:r>
              <a:endParaRPr lang="en-US" b="1" i="0">
                <a:solidFill>
                  <a:srgbClr val="B2E319"/>
                </a:solidFill>
                <a:latin typeface="Akrobat Black" pitchFamily="2" charset="77"/>
              </a:endParaRPr>
            </a:p>
          </p:txBody>
        </p:sp>
        <p:sp>
          <p:nvSpPr>
            <p:cNvPr id="113" name="Forma Livre 112">
              <a:extLst>
                <a:ext uri="{FF2B5EF4-FFF2-40B4-BE49-F238E27FC236}">
                  <a16:creationId xmlns:a16="http://schemas.microsoft.com/office/drawing/2014/main" id="{269ED4B4-CE31-AEC9-973C-57A0C695969E}"/>
                </a:ext>
              </a:extLst>
            </p:cNvPr>
            <p:cNvSpPr/>
            <p:nvPr/>
          </p:nvSpPr>
          <p:spPr>
            <a:xfrm>
              <a:off x="11824193" y="4899087"/>
              <a:ext cx="2139933" cy="1218158"/>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CaixaDeTexto 113">
              <a:extLst>
                <a:ext uri="{FF2B5EF4-FFF2-40B4-BE49-F238E27FC236}">
                  <a16:creationId xmlns:a16="http://schemas.microsoft.com/office/drawing/2014/main" id="{B648A420-2E16-0976-87B0-30B4C387384E}"/>
                </a:ext>
              </a:extLst>
            </p:cNvPr>
            <p:cNvSpPr txBox="1"/>
            <p:nvPr/>
          </p:nvSpPr>
          <p:spPr>
            <a:xfrm>
              <a:off x="11765140" y="2156726"/>
              <a:ext cx="2386578" cy="523220"/>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2800" b="1" i="0">
                  <a:solidFill>
                    <a:srgbClr val="054D65"/>
                  </a:solidFill>
                  <a:latin typeface="Akrobat Black" pitchFamily="2" charset="77"/>
                </a:rPr>
                <a:t>AD VALOREM</a:t>
              </a:r>
            </a:p>
          </p:txBody>
        </p:sp>
        <p:sp>
          <p:nvSpPr>
            <p:cNvPr id="115" name="TextBox 24">
              <a:extLst>
                <a:ext uri="{FF2B5EF4-FFF2-40B4-BE49-F238E27FC236}">
                  <a16:creationId xmlns:a16="http://schemas.microsoft.com/office/drawing/2014/main" id="{53F0073D-067B-A059-BC00-9B8F92477F41}"/>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grpSp>
        <p:nvGrpSpPr>
          <p:cNvPr id="116" name="Agrupar 115">
            <a:extLst>
              <a:ext uri="{FF2B5EF4-FFF2-40B4-BE49-F238E27FC236}">
                <a16:creationId xmlns:a16="http://schemas.microsoft.com/office/drawing/2014/main" id="{59F975D4-A601-B45C-6B58-1DCE63546F33}"/>
              </a:ext>
            </a:extLst>
          </p:cNvPr>
          <p:cNvGrpSpPr/>
          <p:nvPr/>
        </p:nvGrpSpPr>
        <p:grpSpPr>
          <a:xfrm>
            <a:off x="13730079" y="2815758"/>
            <a:ext cx="4064039" cy="4978826"/>
            <a:chOff x="11701640" y="2144390"/>
            <a:chExt cx="4064039" cy="4978826"/>
          </a:xfrm>
        </p:grpSpPr>
        <p:sp>
          <p:nvSpPr>
            <p:cNvPr id="117" name="Freeform: Shape 9">
              <a:extLst>
                <a:ext uri="{FF2B5EF4-FFF2-40B4-BE49-F238E27FC236}">
                  <a16:creationId xmlns:a16="http://schemas.microsoft.com/office/drawing/2014/main" id="{66105945-60B5-59D2-715D-165D902CF47E}"/>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8" name="TextBox 6">
              <a:extLst>
                <a:ext uri="{FF2B5EF4-FFF2-40B4-BE49-F238E27FC236}">
                  <a16:creationId xmlns:a16="http://schemas.microsoft.com/office/drawing/2014/main" id="{44C43732-7E5A-749B-AE16-7532AA6995E4}"/>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120" name="TextBox 8">
              <a:extLst>
                <a:ext uri="{FF2B5EF4-FFF2-40B4-BE49-F238E27FC236}">
                  <a16:creationId xmlns:a16="http://schemas.microsoft.com/office/drawing/2014/main" id="{C7428DAC-DADD-6E51-F608-785BF418A67B}"/>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121" name="Freeform: Shape 9">
              <a:extLst>
                <a:ext uri="{FF2B5EF4-FFF2-40B4-BE49-F238E27FC236}">
                  <a16:creationId xmlns:a16="http://schemas.microsoft.com/office/drawing/2014/main" id="{93CF4D49-4525-9112-8A0B-3E982E0D7E55}"/>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2" name="Freeform: Shape 10">
              <a:extLst>
                <a:ext uri="{FF2B5EF4-FFF2-40B4-BE49-F238E27FC236}">
                  <a16:creationId xmlns:a16="http://schemas.microsoft.com/office/drawing/2014/main" id="{B84F0D95-9D40-C429-237E-0C91C0103A14}"/>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3" name="Freeform: Shape 11">
              <a:extLst>
                <a:ext uri="{FF2B5EF4-FFF2-40B4-BE49-F238E27FC236}">
                  <a16:creationId xmlns:a16="http://schemas.microsoft.com/office/drawing/2014/main" id="{7A980F3E-308F-2B69-9BE7-48569FC88D80}"/>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4" name="Freeform: Shape 12">
              <a:extLst>
                <a:ext uri="{FF2B5EF4-FFF2-40B4-BE49-F238E27FC236}">
                  <a16:creationId xmlns:a16="http://schemas.microsoft.com/office/drawing/2014/main" id="{D47920D4-422A-63CF-ECEC-3303F1C40FED}"/>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5" name="Freeform: Shape 9">
              <a:extLst>
                <a:ext uri="{FF2B5EF4-FFF2-40B4-BE49-F238E27FC236}">
                  <a16:creationId xmlns:a16="http://schemas.microsoft.com/office/drawing/2014/main" id="{AA599C97-BBBA-DC58-E8A3-56FC37F4D675}"/>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6" name="TextBox 24">
              <a:extLst>
                <a:ext uri="{FF2B5EF4-FFF2-40B4-BE49-F238E27FC236}">
                  <a16:creationId xmlns:a16="http://schemas.microsoft.com/office/drawing/2014/main" id="{66BDB126-FDE2-F80B-ED8A-9CF7CA1F3155}"/>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127" name="TextBox 25">
              <a:extLst>
                <a:ext uri="{FF2B5EF4-FFF2-40B4-BE49-F238E27FC236}">
                  <a16:creationId xmlns:a16="http://schemas.microsoft.com/office/drawing/2014/main" id="{BFA5DA8F-22C7-2542-FCCA-EF74DA48E495}"/>
                </a:ext>
              </a:extLst>
            </p:cNvPr>
            <p:cNvSpPr txBox="1"/>
            <p:nvPr/>
          </p:nvSpPr>
          <p:spPr>
            <a:xfrm>
              <a:off x="15268427" y="56485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128" name="TextBox 26">
              <a:extLst>
                <a:ext uri="{FF2B5EF4-FFF2-40B4-BE49-F238E27FC236}">
                  <a16:creationId xmlns:a16="http://schemas.microsoft.com/office/drawing/2014/main" id="{804601DA-819F-802F-D2EC-421C74C47BD3}"/>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129" name="TextBox 27">
              <a:extLst>
                <a:ext uri="{FF2B5EF4-FFF2-40B4-BE49-F238E27FC236}">
                  <a16:creationId xmlns:a16="http://schemas.microsoft.com/office/drawing/2014/main" id="{B0493638-E397-8275-69EA-7DF5F2A6A553}"/>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130" name="TextBox 24">
              <a:extLst>
                <a:ext uri="{FF2B5EF4-FFF2-40B4-BE49-F238E27FC236}">
                  <a16:creationId xmlns:a16="http://schemas.microsoft.com/office/drawing/2014/main" id="{9FC1E7A6-6FD9-E825-6E6A-B6EEB8E02B1A}"/>
                </a:ext>
              </a:extLst>
            </p:cNvPr>
            <p:cNvSpPr txBox="1"/>
            <p:nvPr/>
          </p:nvSpPr>
          <p:spPr>
            <a:xfrm>
              <a:off x="15268427" y="4940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131" name="Freeform: Shape 9">
              <a:extLst>
                <a:ext uri="{FF2B5EF4-FFF2-40B4-BE49-F238E27FC236}">
                  <a16:creationId xmlns:a16="http://schemas.microsoft.com/office/drawing/2014/main" id="{A3FCC65F-8B71-40CE-CE7C-058392879A29}"/>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2" name="TextBox 24">
              <a:extLst>
                <a:ext uri="{FF2B5EF4-FFF2-40B4-BE49-F238E27FC236}">
                  <a16:creationId xmlns:a16="http://schemas.microsoft.com/office/drawing/2014/main" id="{4AF9EAA5-8E4D-21CA-0757-9127A0F9ED5E}"/>
                </a:ext>
              </a:extLst>
            </p:cNvPr>
            <p:cNvSpPr txBox="1"/>
            <p:nvPr/>
          </p:nvSpPr>
          <p:spPr>
            <a:xfrm>
              <a:off x="15268427" y="45677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133" name="Freeform: Shape 9">
              <a:extLst>
                <a:ext uri="{FF2B5EF4-FFF2-40B4-BE49-F238E27FC236}">
                  <a16:creationId xmlns:a16="http://schemas.microsoft.com/office/drawing/2014/main" id="{392C43BD-D532-7E2E-24CC-8B9176E5D934}"/>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4" name="TextBox 24">
              <a:extLst>
                <a:ext uri="{FF2B5EF4-FFF2-40B4-BE49-F238E27FC236}">
                  <a16:creationId xmlns:a16="http://schemas.microsoft.com/office/drawing/2014/main" id="{E4BD78E7-E3F3-D5E8-FD25-0AC6D40726E3}"/>
                </a:ext>
              </a:extLst>
            </p:cNvPr>
            <p:cNvSpPr txBox="1"/>
            <p:nvPr/>
          </p:nvSpPr>
          <p:spPr>
            <a:xfrm>
              <a:off x="15268427" y="42023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135" name="Freeform: Shape 9">
              <a:extLst>
                <a:ext uri="{FF2B5EF4-FFF2-40B4-BE49-F238E27FC236}">
                  <a16:creationId xmlns:a16="http://schemas.microsoft.com/office/drawing/2014/main" id="{626ADDBC-3C2D-87BC-BC4C-9082E161AF89}"/>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6" name="TextBox 24">
              <a:extLst>
                <a:ext uri="{FF2B5EF4-FFF2-40B4-BE49-F238E27FC236}">
                  <a16:creationId xmlns:a16="http://schemas.microsoft.com/office/drawing/2014/main" id="{23D9860A-9DE5-2814-FFAE-9642247B9664}"/>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137" name="Freeform: Shape 9">
              <a:extLst>
                <a:ext uri="{FF2B5EF4-FFF2-40B4-BE49-F238E27FC236}">
                  <a16:creationId xmlns:a16="http://schemas.microsoft.com/office/drawing/2014/main" id="{24D4C3DD-0DC2-7674-A165-5AE3A08B2515}"/>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8" name="TextBox 24">
              <a:extLst>
                <a:ext uri="{FF2B5EF4-FFF2-40B4-BE49-F238E27FC236}">
                  <a16:creationId xmlns:a16="http://schemas.microsoft.com/office/drawing/2014/main" id="{F81B1D2F-F85F-499C-2D7F-93BDEA7BDA2B}"/>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139" name="Freeform: Shape 9">
              <a:extLst>
                <a:ext uri="{FF2B5EF4-FFF2-40B4-BE49-F238E27FC236}">
                  <a16:creationId xmlns:a16="http://schemas.microsoft.com/office/drawing/2014/main" id="{B68D5A36-FBC4-A6BA-35F0-7D0D4AD705D7}"/>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40" name="TextBox 24">
              <a:extLst>
                <a:ext uri="{FF2B5EF4-FFF2-40B4-BE49-F238E27FC236}">
                  <a16:creationId xmlns:a16="http://schemas.microsoft.com/office/drawing/2014/main" id="{F874FFAA-BB13-43C7-0F78-35914EFF9754}"/>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141" name="Rounded Rectangle 37">
              <a:extLst>
                <a:ext uri="{FF2B5EF4-FFF2-40B4-BE49-F238E27FC236}">
                  <a16:creationId xmlns:a16="http://schemas.microsoft.com/office/drawing/2014/main" id="{136848ED-257A-446A-6685-37C0EC6146B4}"/>
                </a:ext>
              </a:extLst>
            </p:cNvPr>
            <p:cNvSpPr/>
            <p:nvPr/>
          </p:nvSpPr>
          <p:spPr>
            <a:xfrm flipH="1">
              <a:off x="14064901" y="3221647"/>
              <a:ext cx="815149" cy="3537306"/>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43" name="Rounded Rectangle 37">
              <a:extLst>
                <a:ext uri="{FF2B5EF4-FFF2-40B4-BE49-F238E27FC236}">
                  <a16:creationId xmlns:a16="http://schemas.microsoft.com/office/drawing/2014/main" id="{CDAD3140-D2B5-EB59-B279-5947E1421A64}"/>
                </a:ext>
              </a:extLst>
            </p:cNvPr>
            <p:cNvSpPr/>
            <p:nvPr/>
          </p:nvSpPr>
          <p:spPr>
            <a:xfrm flipH="1">
              <a:off x="12030850" y="6409346"/>
              <a:ext cx="815149" cy="34960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44" name="Oval 143">
              <a:extLst>
                <a:ext uri="{FF2B5EF4-FFF2-40B4-BE49-F238E27FC236}">
                  <a16:creationId xmlns:a16="http://schemas.microsoft.com/office/drawing/2014/main" id="{64F8504D-8A7A-B028-16B5-32F254233CCE}"/>
                </a:ext>
              </a:extLst>
            </p:cNvPr>
            <p:cNvSpPr/>
            <p:nvPr/>
          </p:nvSpPr>
          <p:spPr>
            <a:xfrm>
              <a:off x="14017772" y="2229939"/>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5" name="CaixaDeTexto 144">
              <a:extLst>
                <a:ext uri="{FF2B5EF4-FFF2-40B4-BE49-F238E27FC236}">
                  <a16:creationId xmlns:a16="http://schemas.microsoft.com/office/drawing/2014/main" id="{BA3A9454-8A7F-372D-CA90-3B027FA29D8A}"/>
                </a:ext>
              </a:extLst>
            </p:cNvPr>
            <p:cNvSpPr txBox="1"/>
            <p:nvPr/>
          </p:nvSpPr>
          <p:spPr>
            <a:xfrm>
              <a:off x="13859605" y="2437907"/>
              <a:ext cx="1248209" cy="461665"/>
            </a:xfrm>
            <a:prstGeom prst="rect">
              <a:avLst/>
            </a:prstGeom>
            <a:solidFill>
              <a:srgbClr val="B2E319"/>
            </a:solid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19,4</a:t>
              </a:r>
            </a:p>
          </p:txBody>
        </p:sp>
        <p:sp>
          <p:nvSpPr>
            <p:cNvPr id="147" name="CaixaDeTexto 146">
              <a:extLst>
                <a:ext uri="{FF2B5EF4-FFF2-40B4-BE49-F238E27FC236}">
                  <a16:creationId xmlns:a16="http://schemas.microsoft.com/office/drawing/2014/main" id="{F64B53B9-BC95-09A1-E685-DF31D6D94C12}"/>
                </a:ext>
              </a:extLst>
            </p:cNvPr>
            <p:cNvSpPr txBox="1"/>
            <p:nvPr/>
          </p:nvSpPr>
          <p:spPr>
            <a:xfrm>
              <a:off x="11724043" y="5971402"/>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2</a:t>
              </a:r>
              <a:endParaRPr lang="en-US" sz="2400" b="1" i="0">
                <a:solidFill>
                  <a:srgbClr val="FF791A"/>
                </a:solidFill>
                <a:latin typeface="Akrobat Black" pitchFamily="2" charset="77"/>
              </a:endParaRPr>
            </a:p>
          </p:txBody>
        </p:sp>
        <p:sp>
          <p:nvSpPr>
            <p:cNvPr id="148" name="CaixaDeTexto 147">
              <a:extLst>
                <a:ext uri="{FF2B5EF4-FFF2-40B4-BE49-F238E27FC236}">
                  <a16:creationId xmlns:a16="http://schemas.microsoft.com/office/drawing/2014/main" id="{19E4E2A3-6DB6-8637-2C4A-23A47E1BF5D7}"/>
                </a:ext>
              </a:extLst>
            </p:cNvPr>
            <p:cNvSpPr txBox="1"/>
            <p:nvPr/>
          </p:nvSpPr>
          <p:spPr>
            <a:xfrm>
              <a:off x="11701640" y="3757764"/>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9,7x</a:t>
              </a:r>
              <a:endParaRPr lang="en-US" b="1" i="0">
                <a:solidFill>
                  <a:srgbClr val="B2E319"/>
                </a:solidFill>
                <a:latin typeface="Akrobat Black" pitchFamily="2" charset="77"/>
              </a:endParaRPr>
            </a:p>
          </p:txBody>
        </p:sp>
        <p:sp>
          <p:nvSpPr>
            <p:cNvPr id="149" name="Forma Livre 148">
              <a:extLst>
                <a:ext uri="{FF2B5EF4-FFF2-40B4-BE49-F238E27FC236}">
                  <a16:creationId xmlns:a16="http://schemas.microsoft.com/office/drawing/2014/main" id="{BFA85944-A984-4CAC-0C7F-EBD819C9A128}"/>
                </a:ext>
              </a:extLst>
            </p:cNvPr>
            <p:cNvSpPr/>
            <p:nvPr/>
          </p:nvSpPr>
          <p:spPr>
            <a:xfrm>
              <a:off x="11824193" y="3351659"/>
              <a:ext cx="2139933" cy="2325988"/>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0" name="CaixaDeTexto 149">
              <a:extLst>
                <a:ext uri="{FF2B5EF4-FFF2-40B4-BE49-F238E27FC236}">
                  <a16:creationId xmlns:a16="http://schemas.microsoft.com/office/drawing/2014/main" id="{D4B3B1D8-A02A-F151-FEB1-0A9252516DD6}"/>
                </a:ext>
              </a:extLst>
            </p:cNvPr>
            <p:cNvSpPr txBox="1"/>
            <p:nvPr/>
          </p:nvSpPr>
          <p:spPr>
            <a:xfrm>
              <a:off x="11925160" y="2144390"/>
              <a:ext cx="1770027" cy="584775"/>
            </a:xfrm>
            <a:prstGeom prst="rect">
              <a:avLst/>
            </a:prstGeom>
            <a:solidFill>
              <a:srgbClr val="B2E319"/>
            </a:solidFill>
          </p:spPr>
          <p:txBody>
            <a:bodyPr wrap="square">
              <a:spAutoFit/>
            </a:bodyPr>
            <a:lstStyle/>
            <a:p>
              <a:pPr rtl="0">
                <a:defRPr sz="2800" b="1" i="0" u="none" strike="noStrike" kern="1200" spc="0" baseline="0">
                  <a:solidFill>
                    <a:srgbClr val="054D65"/>
                  </a:solidFill>
                  <a:latin typeface="+mn-lt"/>
                  <a:ea typeface="+mn-ea"/>
                  <a:cs typeface="+mn-cs"/>
                </a:defRPr>
              </a:pPr>
              <a:r>
                <a:rPr lang="pt-BR" sz="3200" b="1" i="0">
                  <a:solidFill>
                    <a:srgbClr val="054D65"/>
                  </a:solidFill>
                  <a:latin typeface="Akrobat Black" pitchFamily="2" charset="77"/>
                </a:rPr>
                <a:t>TOTAL</a:t>
              </a:r>
            </a:p>
          </p:txBody>
        </p:sp>
        <p:sp>
          <p:nvSpPr>
            <p:cNvPr id="151" name="TextBox 24">
              <a:extLst>
                <a:ext uri="{FF2B5EF4-FFF2-40B4-BE49-F238E27FC236}">
                  <a16:creationId xmlns:a16="http://schemas.microsoft.com/office/drawing/2014/main" id="{F4FD2E55-9C91-CB81-2302-DA048758DD7B}"/>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sp>
        <p:nvSpPr>
          <p:cNvPr id="152" name="TextBox 20">
            <a:extLst>
              <a:ext uri="{FF2B5EF4-FFF2-40B4-BE49-F238E27FC236}">
                <a16:creationId xmlns:a16="http://schemas.microsoft.com/office/drawing/2014/main" id="{50078DF2-9080-5E75-4D0E-4112052F20EF}"/>
              </a:ext>
            </a:extLst>
          </p:cNvPr>
          <p:cNvSpPr txBox="1"/>
          <p:nvPr/>
        </p:nvSpPr>
        <p:spPr>
          <a:xfrm>
            <a:off x="6821148" y="4907673"/>
            <a:ext cx="627095" cy="1200329"/>
          </a:xfrm>
          <a:prstGeom prst="rect">
            <a:avLst/>
          </a:prstGeom>
          <a:noFill/>
        </p:spPr>
        <p:txBody>
          <a:bodyPr wrap="none" rtlCol="0">
            <a:spAutoFit/>
          </a:bodyPr>
          <a:lstStyle/>
          <a:p>
            <a:r>
              <a:rPr lang="pt-BR" sz="7200" b="1">
                <a:solidFill>
                  <a:srgbClr val="027FA6"/>
                </a:solidFill>
                <a:latin typeface="Akrobat Black" pitchFamily="2" charset="77"/>
              </a:rPr>
              <a:t>+</a:t>
            </a:r>
          </a:p>
        </p:txBody>
      </p:sp>
      <p:sp>
        <p:nvSpPr>
          <p:cNvPr id="153" name="TextBox 20">
            <a:extLst>
              <a:ext uri="{FF2B5EF4-FFF2-40B4-BE49-F238E27FC236}">
                <a16:creationId xmlns:a16="http://schemas.microsoft.com/office/drawing/2014/main" id="{EC4F7C7E-1A44-50FF-B22F-9EC0955C5EC7}"/>
              </a:ext>
            </a:extLst>
          </p:cNvPr>
          <p:cNvSpPr txBox="1"/>
          <p:nvPr/>
        </p:nvSpPr>
        <p:spPr>
          <a:xfrm>
            <a:off x="12467333" y="4907673"/>
            <a:ext cx="627095" cy="1200329"/>
          </a:xfrm>
          <a:prstGeom prst="rect">
            <a:avLst/>
          </a:prstGeom>
          <a:noFill/>
        </p:spPr>
        <p:txBody>
          <a:bodyPr wrap="none" rtlCol="0">
            <a:spAutoFit/>
          </a:bodyPr>
          <a:lstStyle/>
          <a:p>
            <a:r>
              <a:rPr lang="pt-BR" sz="7200" b="1">
                <a:solidFill>
                  <a:srgbClr val="027FA6"/>
                </a:solidFill>
                <a:latin typeface="Akrobat Black" pitchFamily="2" charset="77"/>
              </a:rPr>
              <a:t>=</a:t>
            </a:r>
          </a:p>
        </p:txBody>
      </p:sp>
      <p:sp>
        <p:nvSpPr>
          <p:cNvPr id="7" name="Espaço Reservado para Texto 2">
            <a:extLst>
              <a:ext uri="{FF2B5EF4-FFF2-40B4-BE49-F238E27FC236}">
                <a16:creationId xmlns:a16="http://schemas.microsoft.com/office/drawing/2014/main" id="{9E682F9F-BB3F-9493-D5CD-E615E45962E0}"/>
              </a:ext>
            </a:extLst>
          </p:cNvPr>
          <p:cNvSpPr txBox="1">
            <a:spLocks/>
          </p:cNvSpPr>
          <p:nvPr/>
        </p:nvSpPr>
        <p:spPr>
          <a:xfrm>
            <a:off x="493498" y="2014378"/>
            <a:ext cx="18213524" cy="685966"/>
          </a:xfrm>
          <a:prstGeom prst="rect">
            <a:avLst/>
          </a:prstGeom>
        </p:spPr>
        <p:txBody>
          <a:bodyPr vert="horz" lIns="91440" tIns="45720" rIns="91440" bIns="45720" rtlCol="0">
            <a:normAutofit fontScale="77500" lnSpcReduction="20000"/>
          </a:bodyPr>
          <a:lstStyle>
            <a:lvl1pPr marL="0" indent="0" algn="l" defTabSz="1439997" rtl="0" eaLnBrk="1" latinLnBrk="0" hangingPunct="1">
              <a:lnSpc>
                <a:spcPct val="90000"/>
              </a:lnSpc>
              <a:spcBef>
                <a:spcPts val="1575"/>
              </a:spcBef>
              <a:buFont typeface="Arial" panose="020B0604020202020204" pitchFamily="34" charset="0"/>
              <a:buNone/>
              <a:defRPr sz="5984" kern="1200" baseline="0">
                <a:solidFill>
                  <a:srgbClr val="D2E31D"/>
                </a:solidFill>
                <a:latin typeface="Nunito Sans" panose="00000500000000000000" pitchFamily="2" charset="0"/>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r>
              <a:rPr lang="pt-BR" sz="3600" b="1" i="1">
                <a:solidFill>
                  <a:srgbClr val="054D65"/>
                </a:solidFill>
                <a:highlight>
                  <a:srgbClr val="D2E31E"/>
                </a:highlight>
                <a:latin typeface="Akrobat SemiBold" pitchFamily="2" charset="77"/>
              </a:rPr>
              <a:t>AD REM </a:t>
            </a:r>
            <a:r>
              <a:rPr lang="pt-BR" sz="3600" b="1">
                <a:solidFill>
                  <a:srgbClr val="054D65"/>
                </a:solidFill>
                <a:highlight>
                  <a:srgbClr val="D2E31E"/>
                </a:highlight>
                <a:latin typeface="Akrobat SemiBold" pitchFamily="2" charset="77"/>
              </a:rPr>
              <a:t>fixo</a:t>
            </a:r>
            <a:r>
              <a:rPr lang="pt-BR" sz="3600" b="1">
                <a:solidFill>
                  <a:srgbClr val="054D65"/>
                </a:solidFill>
                <a:latin typeface="Akrobat SemiBold" pitchFamily="2" charset="77"/>
              </a:rPr>
              <a:t> deve considerar o produto do teor alcoólico pelo volume dos recipiente (Mililitros de Puro de Álcool)</a:t>
            </a:r>
          </a:p>
        </p:txBody>
      </p:sp>
    </p:spTree>
    <p:extLst>
      <p:ext uri="{BB962C8B-B14F-4D97-AF65-F5344CB8AC3E}">
        <p14:creationId xmlns:p14="http://schemas.microsoft.com/office/powerpoint/2010/main" val="241005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A3ED-C33F-C5A3-98C6-C00733F06887}"/>
            </a:ext>
          </a:extLst>
        </p:cNvPr>
        <p:cNvGrpSpPr/>
        <p:nvPr/>
      </p:nvGrpSpPr>
      <p:grpSpPr>
        <a:xfrm>
          <a:off x="0" y="0"/>
          <a:ext cx="0" cy="0"/>
          <a:chOff x="0" y="0"/>
          <a:chExt cx="0" cy="0"/>
        </a:xfrm>
      </p:grpSpPr>
      <p:sp>
        <p:nvSpPr>
          <p:cNvPr id="77" name="Retângulo 76">
            <a:extLst>
              <a:ext uri="{FF2B5EF4-FFF2-40B4-BE49-F238E27FC236}">
                <a16:creationId xmlns:a16="http://schemas.microsoft.com/office/drawing/2014/main" id="{8000D84F-AD35-41EB-4170-1D0A4B21A006}"/>
              </a:ext>
            </a:extLst>
          </p:cNvPr>
          <p:cNvSpPr/>
          <p:nvPr/>
        </p:nvSpPr>
        <p:spPr>
          <a:xfrm>
            <a:off x="1" y="8354804"/>
            <a:ext cx="19819320" cy="2444954"/>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 name="Espaço Reservado para Texto 1">
            <a:extLst>
              <a:ext uri="{FF2B5EF4-FFF2-40B4-BE49-F238E27FC236}">
                <a16:creationId xmlns:a16="http://schemas.microsoft.com/office/drawing/2014/main" id="{EBA240ED-8683-61D9-B328-C091E2DE8D86}"/>
              </a:ext>
            </a:extLst>
          </p:cNvPr>
          <p:cNvSpPr>
            <a:spLocks noGrp="1"/>
          </p:cNvSpPr>
          <p:nvPr>
            <p:ph type="body" sz="quarter" idx="10"/>
          </p:nvPr>
        </p:nvSpPr>
        <p:spPr>
          <a:xfrm>
            <a:off x="477007" y="421074"/>
            <a:ext cx="13283598" cy="928495"/>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344E16D5-A43A-302C-71FF-2114FB8D942D}"/>
              </a:ext>
            </a:extLst>
          </p:cNvPr>
          <p:cNvSpPr>
            <a:spLocks noGrp="1"/>
          </p:cNvSpPr>
          <p:nvPr>
            <p:ph type="body" sz="quarter" idx="11"/>
          </p:nvPr>
        </p:nvSpPr>
        <p:spPr>
          <a:xfrm>
            <a:off x="477004" y="1050994"/>
            <a:ext cx="18725396" cy="711665"/>
          </a:xfrm>
        </p:spPr>
        <p:txBody>
          <a:bodyPr anchor="ctr">
            <a:normAutofit lnSpcReduction="10000"/>
          </a:bodyPr>
          <a:lstStyle/>
          <a:p>
            <a:r>
              <a:rPr lang="pt-BR" sz="2400" b="1" i="1" dirty="0">
                <a:solidFill>
                  <a:srgbClr val="027FA6"/>
                </a:solidFill>
                <a:latin typeface="Akrobat SemiBold"/>
              </a:rPr>
              <a:t>AD REM fixo deve considerar o produto do teor alcoólico pelo volume dos recipientes (Mililitros de Puro Álcool)</a:t>
            </a:r>
            <a:r>
              <a:rPr lang="pt-BR" sz="2400" b="1" dirty="0">
                <a:solidFill>
                  <a:srgbClr val="027FA6"/>
                </a:solidFill>
                <a:latin typeface="Akrobat SemiBold"/>
              </a:rPr>
              <a:t> + </a:t>
            </a:r>
            <a:r>
              <a:rPr lang="pt-BR" sz="2400" b="1" i="1" dirty="0">
                <a:solidFill>
                  <a:srgbClr val="027FA6"/>
                </a:solidFill>
                <a:latin typeface="Akrobat SemiBold"/>
              </a:rPr>
              <a:t>AD VALOREM fixo </a:t>
            </a:r>
            <a:r>
              <a:rPr lang="pt-BR" sz="2400" b="1" dirty="0">
                <a:solidFill>
                  <a:srgbClr val="027FA6"/>
                </a:solidFill>
                <a:latin typeface="Akrobat SemiBold"/>
              </a:rPr>
              <a:t>                                                    (número índice)</a:t>
            </a:r>
          </a:p>
        </p:txBody>
      </p:sp>
      <p:cxnSp>
        <p:nvCxnSpPr>
          <p:cNvPr id="6" name="Straight Connector 50">
            <a:extLst>
              <a:ext uri="{FF2B5EF4-FFF2-40B4-BE49-F238E27FC236}">
                <a16:creationId xmlns:a16="http://schemas.microsoft.com/office/drawing/2014/main" id="{B53D91E8-4BEE-F21D-9934-B4F068953D37}"/>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43" name="Retângulo 42">
            <a:extLst>
              <a:ext uri="{FF2B5EF4-FFF2-40B4-BE49-F238E27FC236}">
                <a16:creationId xmlns:a16="http://schemas.microsoft.com/office/drawing/2014/main" id="{F6AE86B0-2F05-0A2C-DA5D-8AA82FB13D4E}"/>
              </a:ext>
            </a:extLst>
          </p:cNvPr>
          <p:cNvSpPr/>
          <p:nvPr/>
        </p:nvSpPr>
        <p:spPr>
          <a:xfrm>
            <a:off x="0" y="8928078"/>
            <a:ext cx="19799299" cy="2723318"/>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9" name="CaixaDeTexto 78">
            <a:extLst>
              <a:ext uri="{FF2B5EF4-FFF2-40B4-BE49-F238E27FC236}">
                <a16:creationId xmlns:a16="http://schemas.microsoft.com/office/drawing/2014/main" id="{FE91E179-7D27-DC22-1736-D78BC3F1B123}"/>
              </a:ext>
            </a:extLst>
          </p:cNvPr>
          <p:cNvSpPr txBox="1"/>
          <p:nvPr/>
        </p:nvSpPr>
        <p:spPr>
          <a:xfrm>
            <a:off x="1828917" y="8423119"/>
            <a:ext cx="17732712" cy="2308324"/>
          </a:xfrm>
          <a:prstGeom prst="rect">
            <a:avLst/>
          </a:prstGeom>
          <a:noFill/>
        </p:spPr>
        <p:txBody>
          <a:bodyPr wrap="square">
            <a:spAutoFit/>
          </a:bodyPr>
          <a:lstStyle/>
          <a:p>
            <a:r>
              <a:rPr lang="pt-BR" sz="3200" b="1">
                <a:solidFill>
                  <a:srgbClr val="054D65"/>
                </a:solidFill>
                <a:latin typeface="Akrobat Bold" pitchFamily="2" charset="77"/>
              </a:rPr>
              <a:t>Conclusão</a:t>
            </a:r>
          </a:p>
          <a:p>
            <a:pPr algn="just"/>
            <a:r>
              <a:rPr lang="pt-BR" sz="2800">
                <a:solidFill>
                  <a:srgbClr val="054D65"/>
                </a:solidFill>
                <a:latin typeface="Akrobat" pitchFamily="2" charset="77"/>
              </a:rPr>
              <a:t>A</a:t>
            </a:r>
            <a:r>
              <a:rPr lang="pt-BR" sz="2800" b="1">
                <a:solidFill>
                  <a:srgbClr val="054D65"/>
                </a:solidFill>
                <a:latin typeface="Akrobat Bold" pitchFamily="2" charset="77"/>
              </a:rPr>
              <a:t> Proposta </a:t>
            </a:r>
            <a:r>
              <a:rPr lang="pt-BR" sz="2800">
                <a:solidFill>
                  <a:srgbClr val="054D65"/>
                </a:solidFill>
                <a:latin typeface="Akrobat" pitchFamily="2" charset="77"/>
              </a:rPr>
              <a:t>original</a:t>
            </a:r>
            <a:r>
              <a:rPr lang="pt-BR" sz="2800" b="1">
                <a:solidFill>
                  <a:srgbClr val="054D65"/>
                </a:solidFill>
                <a:latin typeface="Akrobat Bold" pitchFamily="2" charset="77"/>
              </a:rPr>
              <a:t> </a:t>
            </a:r>
            <a:r>
              <a:rPr lang="pt-BR" sz="2800">
                <a:solidFill>
                  <a:srgbClr val="054D65"/>
                </a:solidFill>
                <a:latin typeface="Akrobat" pitchFamily="2" charset="77"/>
              </a:rPr>
              <a:t>com a</a:t>
            </a:r>
            <a:r>
              <a:rPr lang="pt-BR" sz="2800" b="1">
                <a:solidFill>
                  <a:srgbClr val="054D65"/>
                </a:solidFill>
                <a:latin typeface="Akrobat Bold" pitchFamily="2" charset="77"/>
              </a:rPr>
              <a:t> combinação </a:t>
            </a:r>
            <a:r>
              <a:rPr lang="pt-BR" sz="2800">
                <a:solidFill>
                  <a:srgbClr val="054D65"/>
                </a:solidFill>
                <a:latin typeface="Akrobat" pitchFamily="2" charset="77"/>
              </a:rPr>
              <a:t>do</a:t>
            </a:r>
            <a:r>
              <a:rPr lang="pt-BR" sz="2800" b="1">
                <a:solidFill>
                  <a:srgbClr val="054D65"/>
                </a:solidFill>
                <a:latin typeface="Akrobat Bold" pitchFamily="2" charset="77"/>
              </a:rPr>
              <a:t> </a:t>
            </a:r>
            <a:r>
              <a:rPr lang="pt-BR" sz="2800" b="1" i="1">
                <a:solidFill>
                  <a:srgbClr val="054D65"/>
                </a:solidFill>
                <a:latin typeface="Akrobat Bold" pitchFamily="2" charset="77"/>
              </a:rPr>
              <a:t>AD REM </a:t>
            </a:r>
            <a:r>
              <a:rPr lang="pt-BR" sz="2800" i="1">
                <a:solidFill>
                  <a:srgbClr val="054D65"/>
                </a:solidFill>
                <a:latin typeface="Akrobat Bold" pitchFamily="2" charset="77"/>
              </a:rPr>
              <a:t>por</a:t>
            </a:r>
            <a:r>
              <a:rPr lang="pt-BR" sz="2800" b="1" i="1">
                <a:solidFill>
                  <a:srgbClr val="054D65"/>
                </a:solidFill>
                <a:latin typeface="Akrobat Bold" pitchFamily="2" charset="77"/>
              </a:rPr>
              <a:t> </a:t>
            </a:r>
            <a:r>
              <a:rPr lang="pt-BR" sz="2800" b="1">
                <a:solidFill>
                  <a:srgbClr val="054D65"/>
                </a:solidFill>
                <a:latin typeface="Akrobat Bold" pitchFamily="2" charset="77"/>
              </a:rPr>
              <a:t>volume de álcool </a:t>
            </a:r>
            <a:r>
              <a:rPr lang="pt-BR" sz="2800">
                <a:solidFill>
                  <a:srgbClr val="054D65"/>
                </a:solidFill>
                <a:latin typeface="Akrobat Bold" pitchFamily="2" charset="77"/>
              </a:rPr>
              <a:t>e do</a:t>
            </a:r>
            <a:r>
              <a:rPr lang="pt-BR" sz="2800" b="1">
                <a:solidFill>
                  <a:srgbClr val="054D65"/>
                </a:solidFill>
                <a:latin typeface="Akrobat Bold" pitchFamily="2" charset="77"/>
              </a:rPr>
              <a:t> </a:t>
            </a:r>
            <a:r>
              <a:rPr lang="pt-BR" sz="2800" b="1" i="1">
                <a:solidFill>
                  <a:srgbClr val="054D65"/>
                </a:solidFill>
                <a:latin typeface="Akrobat Bold" pitchFamily="2" charset="77"/>
              </a:rPr>
              <a:t>AD VALOREM  </a:t>
            </a:r>
            <a:r>
              <a:rPr lang="pt-BR" sz="2800" b="1">
                <a:solidFill>
                  <a:srgbClr val="054D65"/>
                </a:solidFill>
                <a:latin typeface="Akrobat Bold" pitchFamily="2" charset="77"/>
              </a:rPr>
              <a:t>fixo</a:t>
            </a:r>
            <a:r>
              <a:rPr lang="pt-BR" sz="2800" b="1" i="1">
                <a:solidFill>
                  <a:srgbClr val="054D65"/>
                </a:solidFill>
                <a:latin typeface="Akrobat Bold" pitchFamily="2" charset="77"/>
              </a:rPr>
              <a:t> </a:t>
            </a:r>
            <a:r>
              <a:rPr lang="pt-BR" sz="2800">
                <a:solidFill>
                  <a:srgbClr val="054D65"/>
                </a:solidFill>
                <a:latin typeface="Akrobat" pitchFamily="2" charset="77"/>
              </a:rPr>
              <a:t>é a que melhor </a:t>
            </a:r>
            <a:r>
              <a:rPr lang="pt-BR" sz="2800" b="1">
                <a:solidFill>
                  <a:srgbClr val="054D65"/>
                </a:solidFill>
                <a:latin typeface="Akrobat Bold" pitchFamily="2" charset="77"/>
              </a:rPr>
              <a:t>atende</a:t>
            </a:r>
            <a:r>
              <a:rPr lang="pt-BR" sz="2800">
                <a:solidFill>
                  <a:srgbClr val="054D65"/>
                </a:solidFill>
                <a:latin typeface="Akrobat" pitchFamily="2" charset="77"/>
              </a:rPr>
              <a:t> aos </a:t>
            </a:r>
            <a:r>
              <a:rPr lang="pt-BR" sz="2800" b="1">
                <a:solidFill>
                  <a:srgbClr val="054D65"/>
                </a:solidFill>
                <a:latin typeface="Akrobat Bold" pitchFamily="2" charset="77"/>
              </a:rPr>
              <a:t>objetivos</a:t>
            </a:r>
            <a:r>
              <a:rPr lang="pt-BR" sz="2800">
                <a:solidFill>
                  <a:srgbClr val="054D65"/>
                </a:solidFill>
                <a:latin typeface="Akrobat" pitchFamily="2" charset="77"/>
              </a:rPr>
              <a:t> </a:t>
            </a:r>
            <a:r>
              <a:rPr lang="pt-BR" sz="2800" b="1">
                <a:solidFill>
                  <a:srgbClr val="054D65"/>
                </a:solidFill>
                <a:latin typeface="Akrobat Bold" pitchFamily="2" charset="77"/>
              </a:rPr>
              <a:t>da Reforma Tributária</a:t>
            </a:r>
            <a:r>
              <a:rPr lang="pt-BR" sz="2800">
                <a:solidFill>
                  <a:srgbClr val="054D65"/>
                </a:solidFill>
                <a:latin typeface="Akrobat" pitchFamily="2" charset="77"/>
              </a:rPr>
              <a:t> e </a:t>
            </a:r>
            <a:r>
              <a:rPr lang="pt-BR" sz="2800" b="1">
                <a:solidFill>
                  <a:srgbClr val="054D65"/>
                </a:solidFill>
                <a:latin typeface="Akrobat Bold" pitchFamily="2" charset="77"/>
              </a:rPr>
              <a:t>cumpre</a:t>
            </a:r>
            <a:r>
              <a:rPr lang="pt-BR" sz="2800">
                <a:solidFill>
                  <a:srgbClr val="054D65"/>
                </a:solidFill>
                <a:latin typeface="Akrobat" pitchFamily="2" charset="77"/>
              </a:rPr>
              <a:t> de maneira precisa os </a:t>
            </a:r>
            <a:r>
              <a:rPr lang="pt-BR" sz="2800" b="1">
                <a:solidFill>
                  <a:srgbClr val="054D65"/>
                </a:solidFill>
                <a:latin typeface="Akrobat Bold" pitchFamily="2" charset="77"/>
              </a:rPr>
              <a:t>preceitos teóricos</a:t>
            </a:r>
            <a:r>
              <a:rPr lang="pt-BR" sz="2800">
                <a:solidFill>
                  <a:srgbClr val="054D65"/>
                </a:solidFill>
                <a:latin typeface="Akrobat" pitchFamily="2" charset="77"/>
              </a:rPr>
              <a:t> e </a:t>
            </a:r>
            <a:r>
              <a:rPr lang="pt-BR" sz="2800" b="1">
                <a:solidFill>
                  <a:srgbClr val="054D65"/>
                </a:solidFill>
                <a:latin typeface="Akrobat Bold" pitchFamily="2" charset="77"/>
              </a:rPr>
              <a:t>práticos</a:t>
            </a:r>
            <a:r>
              <a:rPr lang="pt-BR" sz="2800">
                <a:solidFill>
                  <a:srgbClr val="054D65"/>
                </a:solidFill>
                <a:latin typeface="Akrobat" pitchFamily="2" charset="77"/>
              </a:rPr>
              <a:t> de ambas as alíquotas explicitadas no texto em avaliação. Além disso, </a:t>
            </a:r>
            <a:r>
              <a:rPr lang="pt-BR" sz="2800" b="1">
                <a:solidFill>
                  <a:srgbClr val="054D65"/>
                </a:solidFill>
                <a:latin typeface="Akrobat Bold" pitchFamily="2" charset="77"/>
              </a:rPr>
              <a:t>tributa as bebidas </a:t>
            </a:r>
            <a:r>
              <a:rPr lang="pt-BR" sz="2800">
                <a:solidFill>
                  <a:srgbClr val="054D65"/>
                </a:solidFill>
                <a:latin typeface="Akrobat" pitchFamily="2" charset="77"/>
              </a:rPr>
              <a:t>em </a:t>
            </a:r>
            <a:r>
              <a:rPr lang="pt-BR" sz="2800" b="1">
                <a:solidFill>
                  <a:srgbClr val="054D65"/>
                </a:solidFill>
                <a:latin typeface="Akrobat Bold" pitchFamily="2" charset="77"/>
              </a:rPr>
              <a:t>níveis aceitáveis</a:t>
            </a:r>
            <a:r>
              <a:rPr lang="pt-BR" sz="2800">
                <a:solidFill>
                  <a:srgbClr val="054D65"/>
                </a:solidFill>
                <a:latin typeface="Akrobat" pitchFamily="2" charset="77"/>
              </a:rPr>
              <a:t>, </a:t>
            </a:r>
            <a:r>
              <a:rPr lang="pt-BR" sz="2800" b="1">
                <a:solidFill>
                  <a:srgbClr val="054D65"/>
                </a:solidFill>
                <a:latin typeface="Akrobat Bold" pitchFamily="2" charset="77"/>
              </a:rPr>
              <a:t>não beneficia </a:t>
            </a:r>
            <a:r>
              <a:rPr lang="pt-BR" sz="2800">
                <a:solidFill>
                  <a:srgbClr val="054D65"/>
                </a:solidFill>
                <a:latin typeface="Akrobat" pitchFamily="2" charset="77"/>
              </a:rPr>
              <a:t>nenhuma categoria, </a:t>
            </a:r>
            <a:r>
              <a:rPr lang="pt-BR" sz="2800" b="1">
                <a:solidFill>
                  <a:srgbClr val="054D65"/>
                </a:solidFill>
                <a:latin typeface="Akrobat Bold" pitchFamily="2" charset="77"/>
              </a:rPr>
              <a:t>é isonômico</a:t>
            </a:r>
            <a:r>
              <a:rPr lang="pt-BR" sz="2800">
                <a:solidFill>
                  <a:srgbClr val="054D65"/>
                </a:solidFill>
                <a:latin typeface="Akrobat" pitchFamily="2" charset="77"/>
              </a:rPr>
              <a:t>, </a:t>
            </a:r>
            <a:r>
              <a:rPr lang="pt-BR" sz="2800" b="1">
                <a:solidFill>
                  <a:srgbClr val="054D65"/>
                </a:solidFill>
                <a:latin typeface="Akrobat Bold" pitchFamily="2" charset="77"/>
              </a:rPr>
              <a:t>minimiza a ilegalidade e desemprego </a:t>
            </a:r>
            <a:r>
              <a:rPr lang="pt-BR" sz="2800">
                <a:solidFill>
                  <a:srgbClr val="054D65"/>
                </a:solidFill>
                <a:latin typeface="Akrobat" pitchFamily="2" charset="77"/>
              </a:rPr>
              <a:t>em todas as categorias e </a:t>
            </a:r>
            <a:r>
              <a:rPr lang="pt-BR" sz="2800" b="1">
                <a:solidFill>
                  <a:srgbClr val="054D65"/>
                </a:solidFill>
                <a:latin typeface="Akrobat Bold" pitchFamily="2" charset="77"/>
              </a:rPr>
              <a:t>mantém arrecadação.</a:t>
            </a:r>
          </a:p>
        </p:txBody>
      </p:sp>
      <p:grpSp>
        <p:nvGrpSpPr>
          <p:cNvPr id="4" name="Agrupar 3">
            <a:extLst>
              <a:ext uri="{FF2B5EF4-FFF2-40B4-BE49-F238E27FC236}">
                <a16:creationId xmlns:a16="http://schemas.microsoft.com/office/drawing/2014/main" id="{2EB3E7A6-C8E4-EEB7-3484-1F9E769B807E}"/>
              </a:ext>
            </a:extLst>
          </p:cNvPr>
          <p:cNvGrpSpPr/>
          <p:nvPr/>
        </p:nvGrpSpPr>
        <p:grpSpPr>
          <a:xfrm>
            <a:off x="2518314" y="2815762"/>
            <a:ext cx="4054336" cy="4933908"/>
            <a:chOff x="11711343" y="2189308"/>
            <a:chExt cx="4054336" cy="4933908"/>
          </a:xfrm>
        </p:grpSpPr>
        <p:sp>
          <p:nvSpPr>
            <p:cNvPr id="5" name="TextBox 6">
              <a:extLst>
                <a:ext uri="{FF2B5EF4-FFF2-40B4-BE49-F238E27FC236}">
                  <a16:creationId xmlns:a16="http://schemas.microsoft.com/office/drawing/2014/main" id="{B6BA3303-6192-EE90-B39C-6BA2A410FD86}"/>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45" name="TextBox 8">
              <a:extLst>
                <a:ext uri="{FF2B5EF4-FFF2-40B4-BE49-F238E27FC236}">
                  <a16:creationId xmlns:a16="http://schemas.microsoft.com/office/drawing/2014/main" id="{0A565315-50A3-7F7F-6EDF-58BD94C76F61}"/>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46" name="Freeform: Shape 9">
              <a:extLst>
                <a:ext uri="{FF2B5EF4-FFF2-40B4-BE49-F238E27FC236}">
                  <a16:creationId xmlns:a16="http://schemas.microsoft.com/office/drawing/2014/main" id="{93DD5D85-B2AD-4918-E3CB-3C9970D0CE6B}"/>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7" name="Freeform: Shape 10">
              <a:extLst>
                <a:ext uri="{FF2B5EF4-FFF2-40B4-BE49-F238E27FC236}">
                  <a16:creationId xmlns:a16="http://schemas.microsoft.com/office/drawing/2014/main" id="{E2A4FE36-156C-1085-4A32-98010C592A3B}"/>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8" name="Freeform: Shape 11">
              <a:extLst>
                <a:ext uri="{FF2B5EF4-FFF2-40B4-BE49-F238E27FC236}">
                  <a16:creationId xmlns:a16="http://schemas.microsoft.com/office/drawing/2014/main" id="{70C610F3-E998-4095-476A-F63DE0DD06C5}"/>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9" name="Freeform: Shape 12">
              <a:extLst>
                <a:ext uri="{FF2B5EF4-FFF2-40B4-BE49-F238E27FC236}">
                  <a16:creationId xmlns:a16="http://schemas.microsoft.com/office/drawing/2014/main" id="{93B0E9EF-816A-B5A8-E0F5-40701415E510}"/>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0" name="Freeform: Shape 9">
              <a:extLst>
                <a:ext uri="{FF2B5EF4-FFF2-40B4-BE49-F238E27FC236}">
                  <a16:creationId xmlns:a16="http://schemas.microsoft.com/office/drawing/2014/main" id="{5753D64A-0008-B5E0-22EE-D7093266AD41}"/>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1" name="TextBox 24">
              <a:extLst>
                <a:ext uri="{FF2B5EF4-FFF2-40B4-BE49-F238E27FC236}">
                  <a16:creationId xmlns:a16="http://schemas.microsoft.com/office/drawing/2014/main" id="{B550A754-3D3B-836C-16FB-5E203D4E7DE6}"/>
                </a:ext>
              </a:extLst>
            </p:cNvPr>
            <p:cNvSpPr txBox="1"/>
            <p:nvPr/>
          </p:nvSpPr>
          <p:spPr>
            <a:xfrm>
              <a:off x="15268427" y="53428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52" name="TextBox 25">
              <a:extLst>
                <a:ext uri="{FF2B5EF4-FFF2-40B4-BE49-F238E27FC236}">
                  <a16:creationId xmlns:a16="http://schemas.microsoft.com/office/drawing/2014/main" id="{9D6BC5D5-4F6E-FF48-F49E-E5143C0B6352}"/>
                </a:ext>
              </a:extLst>
            </p:cNvPr>
            <p:cNvSpPr txBox="1"/>
            <p:nvPr/>
          </p:nvSpPr>
          <p:spPr>
            <a:xfrm>
              <a:off x="15268427" y="56739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53" name="TextBox 26">
              <a:extLst>
                <a:ext uri="{FF2B5EF4-FFF2-40B4-BE49-F238E27FC236}">
                  <a16:creationId xmlns:a16="http://schemas.microsoft.com/office/drawing/2014/main" id="{B3C50617-8B7B-0A77-EFF4-3EDAA7922D8B}"/>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54" name="TextBox 27">
              <a:extLst>
                <a:ext uri="{FF2B5EF4-FFF2-40B4-BE49-F238E27FC236}">
                  <a16:creationId xmlns:a16="http://schemas.microsoft.com/office/drawing/2014/main" id="{139A688F-A154-28A4-8365-58C3600F67FB}"/>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55" name="TextBox 24">
              <a:extLst>
                <a:ext uri="{FF2B5EF4-FFF2-40B4-BE49-F238E27FC236}">
                  <a16:creationId xmlns:a16="http://schemas.microsoft.com/office/drawing/2014/main" id="{5E058935-FDB5-6C34-172B-9618F078B7CB}"/>
                </a:ext>
              </a:extLst>
            </p:cNvPr>
            <p:cNvSpPr txBox="1"/>
            <p:nvPr/>
          </p:nvSpPr>
          <p:spPr>
            <a:xfrm>
              <a:off x="15268427" y="50044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56" name="Freeform: Shape 9">
              <a:extLst>
                <a:ext uri="{FF2B5EF4-FFF2-40B4-BE49-F238E27FC236}">
                  <a16:creationId xmlns:a16="http://schemas.microsoft.com/office/drawing/2014/main" id="{F74F1F01-B785-F4A3-FFB1-EFF0BA138CDD}"/>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7" name="TextBox 24">
              <a:extLst>
                <a:ext uri="{FF2B5EF4-FFF2-40B4-BE49-F238E27FC236}">
                  <a16:creationId xmlns:a16="http://schemas.microsoft.com/office/drawing/2014/main" id="{94A58DEC-02F5-334F-8354-BF0C3B9C9DDB}"/>
                </a:ext>
              </a:extLst>
            </p:cNvPr>
            <p:cNvSpPr txBox="1"/>
            <p:nvPr/>
          </p:nvSpPr>
          <p:spPr>
            <a:xfrm>
              <a:off x="15268427" y="4643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58" name="Freeform: Shape 9">
              <a:extLst>
                <a:ext uri="{FF2B5EF4-FFF2-40B4-BE49-F238E27FC236}">
                  <a16:creationId xmlns:a16="http://schemas.microsoft.com/office/drawing/2014/main" id="{579F94D9-C4B9-4951-17ED-9CB574ADF472}"/>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59" name="TextBox 24">
              <a:extLst>
                <a:ext uri="{FF2B5EF4-FFF2-40B4-BE49-F238E27FC236}">
                  <a16:creationId xmlns:a16="http://schemas.microsoft.com/office/drawing/2014/main" id="{B9206013-F4C9-7E61-5A68-ED78F98E0765}"/>
                </a:ext>
              </a:extLst>
            </p:cNvPr>
            <p:cNvSpPr txBox="1"/>
            <p:nvPr/>
          </p:nvSpPr>
          <p:spPr>
            <a:xfrm>
              <a:off x="15268427" y="42658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60" name="Freeform: Shape 9">
              <a:extLst>
                <a:ext uri="{FF2B5EF4-FFF2-40B4-BE49-F238E27FC236}">
                  <a16:creationId xmlns:a16="http://schemas.microsoft.com/office/drawing/2014/main" id="{42AC639E-A972-FF2A-52EF-5C26C4E3C157}"/>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1" name="TextBox 24">
              <a:extLst>
                <a:ext uri="{FF2B5EF4-FFF2-40B4-BE49-F238E27FC236}">
                  <a16:creationId xmlns:a16="http://schemas.microsoft.com/office/drawing/2014/main" id="{8589DA36-CF6E-FFBC-0998-E3AE8E33882C}"/>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62" name="Freeform: Shape 9">
              <a:extLst>
                <a:ext uri="{FF2B5EF4-FFF2-40B4-BE49-F238E27FC236}">
                  <a16:creationId xmlns:a16="http://schemas.microsoft.com/office/drawing/2014/main" id="{371AF1D5-B694-CF4D-32D9-54BCC588EB07}"/>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3" name="TextBox 24">
              <a:extLst>
                <a:ext uri="{FF2B5EF4-FFF2-40B4-BE49-F238E27FC236}">
                  <a16:creationId xmlns:a16="http://schemas.microsoft.com/office/drawing/2014/main" id="{39D80F06-910F-A7AC-66D8-7A74FBBEFD16}"/>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64" name="Freeform: Shape 9">
              <a:extLst>
                <a:ext uri="{FF2B5EF4-FFF2-40B4-BE49-F238E27FC236}">
                  <a16:creationId xmlns:a16="http://schemas.microsoft.com/office/drawing/2014/main" id="{A0F1F1D6-351D-E122-CA2C-0F255554C8FA}"/>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5" name="TextBox 24">
              <a:extLst>
                <a:ext uri="{FF2B5EF4-FFF2-40B4-BE49-F238E27FC236}">
                  <a16:creationId xmlns:a16="http://schemas.microsoft.com/office/drawing/2014/main" id="{905E2980-29FD-0869-241D-D6750C00EB9B}"/>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66" name="Rounded Rectangle 37">
              <a:extLst>
                <a:ext uri="{FF2B5EF4-FFF2-40B4-BE49-F238E27FC236}">
                  <a16:creationId xmlns:a16="http://schemas.microsoft.com/office/drawing/2014/main" id="{CD1DA064-0AF8-B060-0368-13D9B336073F}"/>
                </a:ext>
              </a:extLst>
            </p:cNvPr>
            <p:cNvSpPr/>
            <p:nvPr/>
          </p:nvSpPr>
          <p:spPr>
            <a:xfrm flipH="1">
              <a:off x="14064903" y="6217476"/>
              <a:ext cx="815149" cy="541476"/>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68" name="Rounded Rectangle 37">
              <a:extLst>
                <a:ext uri="{FF2B5EF4-FFF2-40B4-BE49-F238E27FC236}">
                  <a16:creationId xmlns:a16="http://schemas.microsoft.com/office/drawing/2014/main" id="{9F3230B6-C5C3-24A8-8069-4704734782EE}"/>
                </a:ext>
              </a:extLst>
            </p:cNvPr>
            <p:cNvSpPr/>
            <p:nvPr/>
          </p:nvSpPr>
          <p:spPr>
            <a:xfrm flipH="1">
              <a:off x="12030851" y="6487156"/>
              <a:ext cx="815149" cy="27179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69" name="Oval 68">
              <a:extLst>
                <a:ext uri="{FF2B5EF4-FFF2-40B4-BE49-F238E27FC236}">
                  <a16:creationId xmlns:a16="http://schemas.microsoft.com/office/drawing/2014/main" id="{505DC2A8-E42C-CFB0-EE03-EF4017FF3FB3}"/>
                </a:ext>
              </a:extLst>
            </p:cNvPr>
            <p:cNvSpPr/>
            <p:nvPr/>
          </p:nvSpPr>
          <p:spPr>
            <a:xfrm>
              <a:off x="14017772" y="5174739"/>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a:extLst>
                <a:ext uri="{FF2B5EF4-FFF2-40B4-BE49-F238E27FC236}">
                  <a16:creationId xmlns:a16="http://schemas.microsoft.com/office/drawing/2014/main" id="{9D1816B3-BF09-151B-FB7C-728E38687EDE}"/>
                </a:ext>
              </a:extLst>
            </p:cNvPr>
            <p:cNvSpPr txBox="1"/>
            <p:nvPr/>
          </p:nvSpPr>
          <p:spPr>
            <a:xfrm>
              <a:off x="13859605" y="5382707"/>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8</a:t>
              </a:r>
            </a:p>
          </p:txBody>
        </p:sp>
        <p:sp>
          <p:nvSpPr>
            <p:cNvPr id="72" name="CaixaDeTexto 71">
              <a:extLst>
                <a:ext uri="{FF2B5EF4-FFF2-40B4-BE49-F238E27FC236}">
                  <a16:creationId xmlns:a16="http://schemas.microsoft.com/office/drawing/2014/main" id="{DE3D7A6F-15B1-D4F4-E939-127F38B23385}"/>
                </a:ext>
              </a:extLst>
            </p:cNvPr>
            <p:cNvSpPr txBox="1"/>
            <p:nvPr/>
          </p:nvSpPr>
          <p:spPr>
            <a:xfrm>
              <a:off x="11711343" y="6094660"/>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1</a:t>
              </a:r>
              <a:endParaRPr lang="en-US" sz="2400" b="1" i="0">
                <a:solidFill>
                  <a:srgbClr val="FF791A"/>
                </a:solidFill>
                <a:latin typeface="Akrobat Black" pitchFamily="2" charset="77"/>
              </a:endParaRPr>
            </a:p>
          </p:txBody>
        </p:sp>
        <p:sp>
          <p:nvSpPr>
            <p:cNvPr id="73" name="CaixaDeTexto 72">
              <a:extLst>
                <a:ext uri="{FF2B5EF4-FFF2-40B4-BE49-F238E27FC236}">
                  <a16:creationId xmlns:a16="http://schemas.microsoft.com/office/drawing/2014/main" id="{28F963E9-7FA6-7B87-F099-ACA401B12687}"/>
                </a:ext>
              </a:extLst>
            </p:cNvPr>
            <p:cNvSpPr txBox="1"/>
            <p:nvPr/>
          </p:nvSpPr>
          <p:spPr>
            <a:xfrm>
              <a:off x="11905952" y="4725048"/>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8x</a:t>
              </a:r>
              <a:endParaRPr lang="en-US" b="1" i="0">
                <a:solidFill>
                  <a:srgbClr val="B2E319"/>
                </a:solidFill>
                <a:latin typeface="Akrobat Black" pitchFamily="2" charset="77"/>
              </a:endParaRPr>
            </a:p>
          </p:txBody>
        </p:sp>
        <p:sp>
          <p:nvSpPr>
            <p:cNvPr id="74" name="Forma Livre 73">
              <a:extLst>
                <a:ext uri="{FF2B5EF4-FFF2-40B4-BE49-F238E27FC236}">
                  <a16:creationId xmlns:a16="http://schemas.microsoft.com/office/drawing/2014/main" id="{CCA41C97-9391-B514-8241-0AFFC23E10FF}"/>
                </a:ext>
              </a:extLst>
            </p:cNvPr>
            <p:cNvSpPr/>
            <p:nvPr/>
          </p:nvSpPr>
          <p:spPr>
            <a:xfrm>
              <a:off x="11824193" y="4988890"/>
              <a:ext cx="2292956" cy="1088194"/>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CaixaDeTexto 74">
              <a:extLst>
                <a:ext uri="{FF2B5EF4-FFF2-40B4-BE49-F238E27FC236}">
                  <a16:creationId xmlns:a16="http://schemas.microsoft.com/office/drawing/2014/main" id="{9F9E9298-CF71-3258-3CEC-DC495B7347D4}"/>
                </a:ext>
              </a:extLst>
            </p:cNvPr>
            <p:cNvSpPr txBox="1"/>
            <p:nvPr/>
          </p:nvSpPr>
          <p:spPr>
            <a:xfrm>
              <a:off x="11791975" y="2189308"/>
              <a:ext cx="2386578" cy="646331"/>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3600" b="1" i="0">
                  <a:solidFill>
                    <a:srgbClr val="054D65"/>
                  </a:solidFill>
                  <a:latin typeface="Akrobat Black" pitchFamily="2" charset="77"/>
                </a:rPr>
                <a:t>AD REM</a:t>
              </a:r>
            </a:p>
          </p:txBody>
        </p:sp>
        <p:sp>
          <p:nvSpPr>
            <p:cNvPr id="76" name="Freeform: Shape 9">
              <a:extLst>
                <a:ext uri="{FF2B5EF4-FFF2-40B4-BE49-F238E27FC236}">
                  <a16:creationId xmlns:a16="http://schemas.microsoft.com/office/drawing/2014/main" id="{71518655-BED5-3145-0ED8-175253F24112}"/>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8" name="TextBox 24">
              <a:extLst>
                <a:ext uri="{FF2B5EF4-FFF2-40B4-BE49-F238E27FC236}">
                  <a16:creationId xmlns:a16="http://schemas.microsoft.com/office/drawing/2014/main" id="{0BA248A3-9C41-8CBE-45A3-826519DFEF88}"/>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grpSp>
        <p:nvGrpSpPr>
          <p:cNvPr id="80" name="Agrupar 79">
            <a:extLst>
              <a:ext uri="{FF2B5EF4-FFF2-40B4-BE49-F238E27FC236}">
                <a16:creationId xmlns:a16="http://schemas.microsoft.com/office/drawing/2014/main" id="{461E52F8-B6B5-5BE6-7E2D-8909C310170A}"/>
              </a:ext>
            </a:extLst>
          </p:cNvPr>
          <p:cNvGrpSpPr/>
          <p:nvPr/>
        </p:nvGrpSpPr>
        <p:grpSpPr>
          <a:xfrm>
            <a:off x="7882493" y="2783180"/>
            <a:ext cx="4054336" cy="4966490"/>
            <a:chOff x="11711343" y="2156726"/>
            <a:chExt cx="4054336" cy="4966490"/>
          </a:xfrm>
        </p:grpSpPr>
        <p:sp>
          <p:nvSpPr>
            <p:cNvPr id="81" name="Freeform: Shape 9">
              <a:extLst>
                <a:ext uri="{FF2B5EF4-FFF2-40B4-BE49-F238E27FC236}">
                  <a16:creationId xmlns:a16="http://schemas.microsoft.com/office/drawing/2014/main" id="{8E4FD162-440E-98E3-2323-F358450ECC82}"/>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2" name="TextBox 6">
              <a:extLst>
                <a:ext uri="{FF2B5EF4-FFF2-40B4-BE49-F238E27FC236}">
                  <a16:creationId xmlns:a16="http://schemas.microsoft.com/office/drawing/2014/main" id="{4D9BD97D-E2F9-6030-865E-A575E8553CC9}"/>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84" name="TextBox 8">
              <a:extLst>
                <a:ext uri="{FF2B5EF4-FFF2-40B4-BE49-F238E27FC236}">
                  <a16:creationId xmlns:a16="http://schemas.microsoft.com/office/drawing/2014/main" id="{15B485B9-DBA7-C574-7DCD-6A76C8BFD7D2}"/>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85" name="Freeform: Shape 9">
              <a:extLst>
                <a:ext uri="{FF2B5EF4-FFF2-40B4-BE49-F238E27FC236}">
                  <a16:creationId xmlns:a16="http://schemas.microsoft.com/office/drawing/2014/main" id="{220AA8C2-7A95-E8C2-664C-8960982E174A}"/>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6" name="Freeform: Shape 10">
              <a:extLst>
                <a:ext uri="{FF2B5EF4-FFF2-40B4-BE49-F238E27FC236}">
                  <a16:creationId xmlns:a16="http://schemas.microsoft.com/office/drawing/2014/main" id="{96195F85-C3D6-8BC6-41E3-F1A4EA6A8D17}"/>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7" name="Freeform: Shape 11">
              <a:extLst>
                <a:ext uri="{FF2B5EF4-FFF2-40B4-BE49-F238E27FC236}">
                  <a16:creationId xmlns:a16="http://schemas.microsoft.com/office/drawing/2014/main" id="{5A0D3D64-7D65-9058-482C-BF8D291BFBB2}"/>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8" name="Freeform: Shape 12">
              <a:extLst>
                <a:ext uri="{FF2B5EF4-FFF2-40B4-BE49-F238E27FC236}">
                  <a16:creationId xmlns:a16="http://schemas.microsoft.com/office/drawing/2014/main" id="{E6E39612-FD7C-7947-372D-F4013EA81A37}"/>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9" name="Freeform: Shape 9">
              <a:extLst>
                <a:ext uri="{FF2B5EF4-FFF2-40B4-BE49-F238E27FC236}">
                  <a16:creationId xmlns:a16="http://schemas.microsoft.com/office/drawing/2014/main" id="{6C91508B-CF01-B397-8FC4-8209EBC3F9F7}"/>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0" name="TextBox 24">
              <a:extLst>
                <a:ext uri="{FF2B5EF4-FFF2-40B4-BE49-F238E27FC236}">
                  <a16:creationId xmlns:a16="http://schemas.microsoft.com/office/drawing/2014/main" id="{1343248E-9A5B-D921-7759-A2C0697292E3}"/>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91" name="TextBox 25">
              <a:extLst>
                <a:ext uri="{FF2B5EF4-FFF2-40B4-BE49-F238E27FC236}">
                  <a16:creationId xmlns:a16="http://schemas.microsoft.com/office/drawing/2014/main" id="{C2EAE2AC-D12D-9F59-F0C2-D8DD8BF58885}"/>
                </a:ext>
              </a:extLst>
            </p:cNvPr>
            <p:cNvSpPr txBox="1"/>
            <p:nvPr/>
          </p:nvSpPr>
          <p:spPr>
            <a:xfrm>
              <a:off x="15268427" y="56231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92" name="TextBox 26">
              <a:extLst>
                <a:ext uri="{FF2B5EF4-FFF2-40B4-BE49-F238E27FC236}">
                  <a16:creationId xmlns:a16="http://schemas.microsoft.com/office/drawing/2014/main" id="{6E315256-6014-C19C-CE87-EFEC49467692}"/>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93" name="TextBox 27">
              <a:extLst>
                <a:ext uri="{FF2B5EF4-FFF2-40B4-BE49-F238E27FC236}">
                  <a16:creationId xmlns:a16="http://schemas.microsoft.com/office/drawing/2014/main" id="{3F1FE240-61A8-3CDC-746D-A535C27FA785}"/>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94" name="TextBox 24">
              <a:extLst>
                <a:ext uri="{FF2B5EF4-FFF2-40B4-BE49-F238E27FC236}">
                  <a16:creationId xmlns:a16="http://schemas.microsoft.com/office/drawing/2014/main" id="{F3A262C4-D7D4-9E0E-4EDB-87B621F706D0}"/>
                </a:ext>
              </a:extLst>
            </p:cNvPr>
            <p:cNvSpPr txBox="1"/>
            <p:nvPr/>
          </p:nvSpPr>
          <p:spPr>
            <a:xfrm>
              <a:off x="15268427" y="49536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95" name="Freeform: Shape 9">
              <a:extLst>
                <a:ext uri="{FF2B5EF4-FFF2-40B4-BE49-F238E27FC236}">
                  <a16:creationId xmlns:a16="http://schemas.microsoft.com/office/drawing/2014/main" id="{E3CF7D96-ADF0-52F8-9C3A-134FA7DFFE15}"/>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6" name="TextBox 24">
              <a:extLst>
                <a:ext uri="{FF2B5EF4-FFF2-40B4-BE49-F238E27FC236}">
                  <a16:creationId xmlns:a16="http://schemas.microsoft.com/office/drawing/2014/main" id="{5FF90DBC-835B-6135-222C-65719BB43917}"/>
                </a:ext>
              </a:extLst>
            </p:cNvPr>
            <p:cNvSpPr txBox="1"/>
            <p:nvPr/>
          </p:nvSpPr>
          <p:spPr>
            <a:xfrm>
              <a:off x="15268427" y="45931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97" name="Freeform: Shape 9">
              <a:extLst>
                <a:ext uri="{FF2B5EF4-FFF2-40B4-BE49-F238E27FC236}">
                  <a16:creationId xmlns:a16="http://schemas.microsoft.com/office/drawing/2014/main" id="{8FAF3BF6-8E27-EB0B-62B8-D7981AE3F4CA}"/>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98" name="TextBox 24">
              <a:extLst>
                <a:ext uri="{FF2B5EF4-FFF2-40B4-BE49-F238E27FC236}">
                  <a16:creationId xmlns:a16="http://schemas.microsoft.com/office/drawing/2014/main" id="{2A776EEC-05DA-1EC5-45CB-609E2275318D}"/>
                </a:ext>
              </a:extLst>
            </p:cNvPr>
            <p:cNvSpPr txBox="1"/>
            <p:nvPr/>
          </p:nvSpPr>
          <p:spPr>
            <a:xfrm>
              <a:off x="15268427" y="42658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99" name="Freeform: Shape 9">
              <a:extLst>
                <a:ext uri="{FF2B5EF4-FFF2-40B4-BE49-F238E27FC236}">
                  <a16:creationId xmlns:a16="http://schemas.microsoft.com/office/drawing/2014/main" id="{FCF49103-B2FB-24C0-AB40-CB9C97A9CE08}"/>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0" name="TextBox 24">
              <a:extLst>
                <a:ext uri="{FF2B5EF4-FFF2-40B4-BE49-F238E27FC236}">
                  <a16:creationId xmlns:a16="http://schemas.microsoft.com/office/drawing/2014/main" id="{4506E8ED-315E-A7C1-2375-E8721A954260}"/>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101" name="Freeform: Shape 9">
              <a:extLst>
                <a:ext uri="{FF2B5EF4-FFF2-40B4-BE49-F238E27FC236}">
                  <a16:creationId xmlns:a16="http://schemas.microsoft.com/office/drawing/2014/main" id="{D2D3F16C-4090-93B8-2C97-A68D8864665C}"/>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2" name="TextBox 24">
              <a:extLst>
                <a:ext uri="{FF2B5EF4-FFF2-40B4-BE49-F238E27FC236}">
                  <a16:creationId xmlns:a16="http://schemas.microsoft.com/office/drawing/2014/main" id="{52B4EF24-BBB2-DC19-BCCF-310D8CABD5BC}"/>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103" name="Freeform: Shape 9">
              <a:extLst>
                <a:ext uri="{FF2B5EF4-FFF2-40B4-BE49-F238E27FC236}">
                  <a16:creationId xmlns:a16="http://schemas.microsoft.com/office/drawing/2014/main" id="{6EE72FF0-F246-47A8-8026-5A3D6054F14A}"/>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04" name="TextBox 24">
              <a:extLst>
                <a:ext uri="{FF2B5EF4-FFF2-40B4-BE49-F238E27FC236}">
                  <a16:creationId xmlns:a16="http://schemas.microsoft.com/office/drawing/2014/main" id="{58F7985C-8C59-BCED-9609-BD0F2DFF626C}"/>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105" name="Rounded Rectangle 37">
              <a:extLst>
                <a:ext uri="{FF2B5EF4-FFF2-40B4-BE49-F238E27FC236}">
                  <a16:creationId xmlns:a16="http://schemas.microsoft.com/office/drawing/2014/main" id="{340D1DFB-643A-9EEA-07BB-5B971294BAE1}"/>
                </a:ext>
              </a:extLst>
            </p:cNvPr>
            <p:cNvSpPr/>
            <p:nvPr/>
          </p:nvSpPr>
          <p:spPr>
            <a:xfrm flipH="1">
              <a:off x="14064901" y="6047287"/>
              <a:ext cx="815149" cy="711665"/>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07" name="Rounded Rectangle 37">
              <a:extLst>
                <a:ext uri="{FF2B5EF4-FFF2-40B4-BE49-F238E27FC236}">
                  <a16:creationId xmlns:a16="http://schemas.microsoft.com/office/drawing/2014/main" id="{78C15A43-0D10-3FD3-62A3-51947F7B0FAF}"/>
                </a:ext>
              </a:extLst>
            </p:cNvPr>
            <p:cNvSpPr/>
            <p:nvPr/>
          </p:nvSpPr>
          <p:spPr>
            <a:xfrm flipH="1">
              <a:off x="12030851" y="6487156"/>
              <a:ext cx="815149" cy="27179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08" name="Oval 107">
              <a:extLst>
                <a:ext uri="{FF2B5EF4-FFF2-40B4-BE49-F238E27FC236}">
                  <a16:creationId xmlns:a16="http://schemas.microsoft.com/office/drawing/2014/main" id="{AE846E55-925B-0478-C529-B049CD076B64}"/>
                </a:ext>
              </a:extLst>
            </p:cNvPr>
            <p:cNvSpPr/>
            <p:nvPr/>
          </p:nvSpPr>
          <p:spPr>
            <a:xfrm>
              <a:off x="14017772" y="5079970"/>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9" name="CaixaDeTexto 108">
              <a:extLst>
                <a:ext uri="{FF2B5EF4-FFF2-40B4-BE49-F238E27FC236}">
                  <a16:creationId xmlns:a16="http://schemas.microsoft.com/office/drawing/2014/main" id="{5AA4B230-668E-FC91-3564-32783629FBA5}"/>
                </a:ext>
              </a:extLst>
            </p:cNvPr>
            <p:cNvSpPr txBox="1"/>
            <p:nvPr/>
          </p:nvSpPr>
          <p:spPr>
            <a:xfrm>
              <a:off x="13859605" y="5287938"/>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11,4</a:t>
              </a:r>
            </a:p>
          </p:txBody>
        </p:sp>
        <p:sp>
          <p:nvSpPr>
            <p:cNvPr id="111" name="CaixaDeTexto 110">
              <a:extLst>
                <a:ext uri="{FF2B5EF4-FFF2-40B4-BE49-F238E27FC236}">
                  <a16:creationId xmlns:a16="http://schemas.microsoft.com/office/drawing/2014/main" id="{A8729138-5414-ED23-53A0-DCB7FE30AF7B}"/>
                </a:ext>
              </a:extLst>
            </p:cNvPr>
            <p:cNvSpPr txBox="1"/>
            <p:nvPr/>
          </p:nvSpPr>
          <p:spPr>
            <a:xfrm>
              <a:off x="11711343" y="6094660"/>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1</a:t>
              </a:r>
              <a:endParaRPr lang="en-US" sz="2400" b="1" i="0">
                <a:solidFill>
                  <a:srgbClr val="FF791A"/>
                </a:solidFill>
                <a:latin typeface="Akrobat Black" pitchFamily="2" charset="77"/>
              </a:endParaRPr>
            </a:p>
          </p:txBody>
        </p:sp>
        <p:sp>
          <p:nvSpPr>
            <p:cNvPr id="112" name="CaixaDeTexto 111">
              <a:extLst>
                <a:ext uri="{FF2B5EF4-FFF2-40B4-BE49-F238E27FC236}">
                  <a16:creationId xmlns:a16="http://schemas.microsoft.com/office/drawing/2014/main" id="{867CA1C1-B198-28B7-99B6-49195161B2B4}"/>
                </a:ext>
              </a:extLst>
            </p:cNvPr>
            <p:cNvSpPr txBox="1"/>
            <p:nvPr/>
          </p:nvSpPr>
          <p:spPr>
            <a:xfrm>
              <a:off x="11765140" y="4555614"/>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11x</a:t>
              </a:r>
              <a:endParaRPr lang="en-US" b="1" i="0">
                <a:solidFill>
                  <a:srgbClr val="B2E319"/>
                </a:solidFill>
                <a:latin typeface="Akrobat Black" pitchFamily="2" charset="77"/>
              </a:endParaRPr>
            </a:p>
          </p:txBody>
        </p:sp>
        <p:sp>
          <p:nvSpPr>
            <p:cNvPr id="113" name="Forma Livre 112">
              <a:extLst>
                <a:ext uri="{FF2B5EF4-FFF2-40B4-BE49-F238E27FC236}">
                  <a16:creationId xmlns:a16="http://schemas.microsoft.com/office/drawing/2014/main" id="{19D0129A-86B4-A890-44D2-BF0022901869}"/>
                </a:ext>
              </a:extLst>
            </p:cNvPr>
            <p:cNvSpPr/>
            <p:nvPr/>
          </p:nvSpPr>
          <p:spPr>
            <a:xfrm>
              <a:off x="11824193" y="4899087"/>
              <a:ext cx="2139933" cy="1218158"/>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CaixaDeTexto 113">
              <a:extLst>
                <a:ext uri="{FF2B5EF4-FFF2-40B4-BE49-F238E27FC236}">
                  <a16:creationId xmlns:a16="http://schemas.microsoft.com/office/drawing/2014/main" id="{1C1534AD-6FD4-A26F-DFE1-DC8EAB20D3D2}"/>
                </a:ext>
              </a:extLst>
            </p:cNvPr>
            <p:cNvSpPr txBox="1"/>
            <p:nvPr/>
          </p:nvSpPr>
          <p:spPr>
            <a:xfrm>
              <a:off x="11765140" y="2156726"/>
              <a:ext cx="2386578" cy="523220"/>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2800" b="1" i="0">
                  <a:solidFill>
                    <a:srgbClr val="054D65"/>
                  </a:solidFill>
                  <a:latin typeface="Akrobat Black" pitchFamily="2" charset="77"/>
                </a:rPr>
                <a:t>AD VALOREM</a:t>
              </a:r>
            </a:p>
          </p:txBody>
        </p:sp>
        <p:sp>
          <p:nvSpPr>
            <p:cNvPr id="115" name="TextBox 24">
              <a:extLst>
                <a:ext uri="{FF2B5EF4-FFF2-40B4-BE49-F238E27FC236}">
                  <a16:creationId xmlns:a16="http://schemas.microsoft.com/office/drawing/2014/main" id="{357D854A-546D-1814-0866-99F6FB4E19F3}"/>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grpSp>
        <p:nvGrpSpPr>
          <p:cNvPr id="116" name="Agrupar 115">
            <a:extLst>
              <a:ext uri="{FF2B5EF4-FFF2-40B4-BE49-F238E27FC236}">
                <a16:creationId xmlns:a16="http://schemas.microsoft.com/office/drawing/2014/main" id="{71D64EC0-3D88-B1D3-4D3F-AE2D91079928}"/>
              </a:ext>
            </a:extLst>
          </p:cNvPr>
          <p:cNvGrpSpPr/>
          <p:nvPr/>
        </p:nvGrpSpPr>
        <p:grpSpPr>
          <a:xfrm>
            <a:off x="13730079" y="2815758"/>
            <a:ext cx="4064039" cy="4978826"/>
            <a:chOff x="11701640" y="2144390"/>
            <a:chExt cx="4064039" cy="4978826"/>
          </a:xfrm>
        </p:grpSpPr>
        <p:sp>
          <p:nvSpPr>
            <p:cNvPr id="117" name="Freeform: Shape 9">
              <a:extLst>
                <a:ext uri="{FF2B5EF4-FFF2-40B4-BE49-F238E27FC236}">
                  <a16:creationId xmlns:a16="http://schemas.microsoft.com/office/drawing/2014/main" id="{4DEF4FF5-805E-2DEE-AD72-03AC92796743}"/>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8" name="TextBox 6">
              <a:extLst>
                <a:ext uri="{FF2B5EF4-FFF2-40B4-BE49-F238E27FC236}">
                  <a16:creationId xmlns:a16="http://schemas.microsoft.com/office/drawing/2014/main" id="{769225D2-3DDE-0078-C2E9-A04D9DF5885A}"/>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120" name="TextBox 8">
              <a:extLst>
                <a:ext uri="{FF2B5EF4-FFF2-40B4-BE49-F238E27FC236}">
                  <a16:creationId xmlns:a16="http://schemas.microsoft.com/office/drawing/2014/main" id="{414C8071-C337-0C28-B42B-AC31E34BC5A5}"/>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121" name="Freeform: Shape 9">
              <a:extLst>
                <a:ext uri="{FF2B5EF4-FFF2-40B4-BE49-F238E27FC236}">
                  <a16:creationId xmlns:a16="http://schemas.microsoft.com/office/drawing/2014/main" id="{E2E8F785-C53A-FB0D-B1E4-6EC57CD07CC7}"/>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2" name="Freeform: Shape 10">
              <a:extLst>
                <a:ext uri="{FF2B5EF4-FFF2-40B4-BE49-F238E27FC236}">
                  <a16:creationId xmlns:a16="http://schemas.microsoft.com/office/drawing/2014/main" id="{1F55448D-927E-92F7-E936-C26D479D1100}"/>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3" name="Freeform: Shape 11">
              <a:extLst>
                <a:ext uri="{FF2B5EF4-FFF2-40B4-BE49-F238E27FC236}">
                  <a16:creationId xmlns:a16="http://schemas.microsoft.com/office/drawing/2014/main" id="{CCF62F82-2C18-C271-AC88-C4CCE606E19E}"/>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4" name="Freeform: Shape 12">
              <a:extLst>
                <a:ext uri="{FF2B5EF4-FFF2-40B4-BE49-F238E27FC236}">
                  <a16:creationId xmlns:a16="http://schemas.microsoft.com/office/drawing/2014/main" id="{A615694D-6D9F-8F63-3BDA-92409B25B7E6}"/>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5" name="Freeform: Shape 9">
              <a:extLst>
                <a:ext uri="{FF2B5EF4-FFF2-40B4-BE49-F238E27FC236}">
                  <a16:creationId xmlns:a16="http://schemas.microsoft.com/office/drawing/2014/main" id="{3B8B80A3-8390-2B29-0966-8C091C4BDDD6}"/>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26" name="TextBox 24">
              <a:extLst>
                <a:ext uri="{FF2B5EF4-FFF2-40B4-BE49-F238E27FC236}">
                  <a16:creationId xmlns:a16="http://schemas.microsoft.com/office/drawing/2014/main" id="{60BCDB93-979A-6667-456C-0A570D31F15B}"/>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127" name="TextBox 25">
              <a:extLst>
                <a:ext uri="{FF2B5EF4-FFF2-40B4-BE49-F238E27FC236}">
                  <a16:creationId xmlns:a16="http://schemas.microsoft.com/office/drawing/2014/main" id="{42CC3F29-9093-B17E-E283-98CE7A470F1E}"/>
                </a:ext>
              </a:extLst>
            </p:cNvPr>
            <p:cNvSpPr txBox="1"/>
            <p:nvPr/>
          </p:nvSpPr>
          <p:spPr>
            <a:xfrm>
              <a:off x="15268427" y="56485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128" name="TextBox 26">
              <a:extLst>
                <a:ext uri="{FF2B5EF4-FFF2-40B4-BE49-F238E27FC236}">
                  <a16:creationId xmlns:a16="http://schemas.microsoft.com/office/drawing/2014/main" id="{3DB788F5-DA6A-EBC5-7518-ADAEB28A16B1}"/>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129" name="TextBox 27">
              <a:extLst>
                <a:ext uri="{FF2B5EF4-FFF2-40B4-BE49-F238E27FC236}">
                  <a16:creationId xmlns:a16="http://schemas.microsoft.com/office/drawing/2014/main" id="{5E7F9D22-7E0C-B217-D0DE-0C9E2AA80303}"/>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130" name="TextBox 24">
              <a:extLst>
                <a:ext uri="{FF2B5EF4-FFF2-40B4-BE49-F238E27FC236}">
                  <a16:creationId xmlns:a16="http://schemas.microsoft.com/office/drawing/2014/main" id="{960E3028-E873-0453-8EDD-BFB14E6B8752}"/>
                </a:ext>
              </a:extLst>
            </p:cNvPr>
            <p:cNvSpPr txBox="1"/>
            <p:nvPr/>
          </p:nvSpPr>
          <p:spPr>
            <a:xfrm>
              <a:off x="15268427" y="4940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131" name="Freeform: Shape 9">
              <a:extLst>
                <a:ext uri="{FF2B5EF4-FFF2-40B4-BE49-F238E27FC236}">
                  <a16:creationId xmlns:a16="http://schemas.microsoft.com/office/drawing/2014/main" id="{CA983289-AADE-2970-4535-81B8AE78E287}"/>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2" name="TextBox 24">
              <a:extLst>
                <a:ext uri="{FF2B5EF4-FFF2-40B4-BE49-F238E27FC236}">
                  <a16:creationId xmlns:a16="http://schemas.microsoft.com/office/drawing/2014/main" id="{CDF6A7C3-CF06-98CE-64ED-603C18DD5DCC}"/>
                </a:ext>
              </a:extLst>
            </p:cNvPr>
            <p:cNvSpPr txBox="1"/>
            <p:nvPr/>
          </p:nvSpPr>
          <p:spPr>
            <a:xfrm>
              <a:off x="15268427" y="45677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133" name="Freeform: Shape 9">
              <a:extLst>
                <a:ext uri="{FF2B5EF4-FFF2-40B4-BE49-F238E27FC236}">
                  <a16:creationId xmlns:a16="http://schemas.microsoft.com/office/drawing/2014/main" id="{5BA7EB59-8F3B-C44B-00F5-F139770159CA}"/>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4" name="TextBox 24">
              <a:extLst>
                <a:ext uri="{FF2B5EF4-FFF2-40B4-BE49-F238E27FC236}">
                  <a16:creationId xmlns:a16="http://schemas.microsoft.com/office/drawing/2014/main" id="{58A1066F-75B6-F3D5-367B-A6215A28CBED}"/>
                </a:ext>
              </a:extLst>
            </p:cNvPr>
            <p:cNvSpPr txBox="1"/>
            <p:nvPr/>
          </p:nvSpPr>
          <p:spPr>
            <a:xfrm>
              <a:off x="15268427" y="42023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135" name="Freeform: Shape 9">
              <a:extLst>
                <a:ext uri="{FF2B5EF4-FFF2-40B4-BE49-F238E27FC236}">
                  <a16:creationId xmlns:a16="http://schemas.microsoft.com/office/drawing/2014/main" id="{57BE09E1-32DB-3D94-2B61-3F05EF2BA56A}"/>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6" name="TextBox 24">
              <a:extLst>
                <a:ext uri="{FF2B5EF4-FFF2-40B4-BE49-F238E27FC236}">
                  <a16:creationId xmlns:a16="http://schemas.microsoft.com/office/drawing/2014/main" id="{688C330C-89B4-4556-CFF2-B9E4D364AB76}"/>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137" name="Freeform: Shape 9">
              <a:extLst>
                <a:ext uri="{FF2B5EF4-FFF2-40B4-BE49-F238E27FC236}">
                  <a16:creationId xmlns:a16="http://schemas.microsoft.com/office/drawing/2014/main" id="{717BAB64-B5AA-8F73-0E1F-C3719F5DA07F}"/>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38" name="TextBox 24">
              <a:extLst>
                <a:ext uri="{FF2B5EF4-FFF2-40B4-BE49-F238E27FC236}">
                  <a16:creationId xmlns:a16="http://schemas.microsoft.com/office/drawing/2014/main" id="{BA3CEDB0-63CE-03BC-6F18-8D5547A524CB}"/>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139" name="Freeform: Shape 9">
              <a:extLst>
                <a:ext uri="{FF2B5EF4-FFF2-40B4-BE49-F238E27FC236}">
                  <a16:creationId xmlns:a16="http://schemas.microsoft.com/office/drawing/2014/main" id="{0B4417BF-9171-CFFE-3DB1-2F9438B28746}"/>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40" name="TextBox 24">
              <a:extLst>
                <a:ext uri="{FF2B5EF4-FFF2-40B4-BE49-F238E27FC236}">
                  <a16:creationId xmlns:a16="http://schemas.microsoft.com/office/drawing/2014/main" id="{510D1348-B7DA-A4F1-0501-1499FE4D6667}"/>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141" name="Rounded Rectangle 37">
              <a:extLst>
                <a:ext uri="{FF2B5EF4-FFF2-40B4-BE49-F238E27FC236}">
                  <a16:creationId xmlns:a16="http://schemas.microsoft.com/office/drawing/2014/main" id="{9A07BD3C-D333-39B9-5C8B-0F299745C317}"/>
                </a:ext>
              </a:extLst>
            </p:cNvPr>
            <p:cNvSpPr/>
            <p:nvPr/>
          </p:nvSpPr>
          <p:spPr>
            <a:xfrm flipH="1">
              <a:off x="14064901" y="3221647"/>
              <a:ext cx="815149" cy="3537306"/>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43" name="Rounded Rectangle 37">
              <a:extLst>
                <a:ext uri="{FF2B5EF4-FFF2-40B4-BE49-F238E27FC236}">
                  <a16:creationId xmlns:a16="http://schemas.microsoft.com/office/drawing/2014/main" id="{10531E25-0258-07DA-B8C6-A791A953F3F1}"/>
                </a:ext>
              </a:extLst>
            </p:cNvPr>
            <p:cNvSpPr/>
            <p:nvPr/>
          </p:nvSpPr>
          <p:spPr>
            <a:xfrm flipH="1">
              <a:off x="12030850" y="6409346"/>
              <a:ext cx="815149" cy="34960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144" name="Oval 143">
              <a:extLst>
                <a:ext uri="{FF2B5EF4-FFF2-40B4-BE49-F238E27FC236}">
                  <a16:creationId xmlns:a16="http://schemas.microsoft.com/office/drawing/2014/main" id="{4E1E3D8C-A8DA-55CB-AB44-02722197B925}"/>
                </a:ext>
              </a:extLst>
            </p:cNvPr>
            <p:cNvSpPr/>
            <p:nvPr/>
          </p:nvSpPr>
          <p:spPr>
            <a:xfrm>
              <a:off x="14017772" y="2229939"/>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5" name="CaixaDeTexto 144">
              <a:extLst>
                <a:ext uri="{FF2B5EF4-FFF2-40B4-BE49-F238E27FC236}">
                  <a16:creationId xmlns:a16="http://schemas.microsoft.com/office/drawing/2014/main" id="{F57888D3-AB43-B930-970A-365AE61D2281}"/>
                </a:ext>
              </a:extLst>
            </p:cNvPr>
            <p:cNvSpPr txBox="1"/>
            <p:nvPr/>
          </p:nvSpPr>
          <p:spPr>
            <a:xfrm>
              <a:off x="13859605" y="2437907"/>
              <a:ext cx="1248209" cy="461665"/>
            </a:xfrm>
            <a:prstGeom prst="rect">
              <a:avLst/>
            </a:prstGeom>
            <a:solidFill>
              <a:srgbClr val="B2E319"/>
            </a:solid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19,4</a:t>
              </a:r>
            </a:p>
          </p:txBody>
        </p:sp>
        <p:sp>
          <p:nvSpPr>
            <p:cNvPr id="147" name="CaixaDeTexto 146">
              <a:extLst>
                <a:ext uri="{FF2B5EF4-FFF2-40B4-BE49-F238E27FC236}">
                  <a16:creationId xmlns:a16="http://schemas.microsoft.com/office/drawing/2014/main" id="{36AC2C99-0BEE-E72C-8E5B-95E1A29156D7}"/>
                </a:ext>
              </a:extLst>
            </p:cNvPr>
            <p:cNvSpPr txBox="1"/>
            <p:nvPr/>
          </p:nvSpPr>
          <p:spPr>
            <a:xfrm>
              <a:off x="11724043" y="5971402"/>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2</a:t>
              </a:r>
              <a:endParaRPr lang="en-US" sz="2400" b="1" i="0">
                <a:solidFill>
                  <a:srgbClr val="FF791A"/>
                </a:solidFill>
                <a:latin typeface="Akrobat Black" pitchFamily="2" charset="77"/>
              </a:endParaRPr>
            </a:p>
          </p:txBody>
        </p:sp>
        <p:sp>
          <p:nvSpPr>
            <p:cNvPr id="148" name="CaixaDeTexto 147">
              <a:extLst>
                <a:ext uri="{FF2B5EF4-FFF2-40B4-BE49-F238E27FC236}">
                  <a16:creationId xmlns:a16="http://schemas.microsoft.com/office/drawing/2014/main" id="{21022700-B6D8-6821-B2A5-416B77F48EF5}"/>
                </a:ext>
              </a:extLst>
            </p:cNvPr>
            <p:cNvSpPr txBox="1"/>
            <p:nvPr/>
          </p:nvSpPr>
          <p:spPr>
            <a:xfrm>
              <a:off x="11701640" y="3757764"/>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9,7x</a:t>
              </a:r>
              <a:endParaRPr lang="en-US" b="1" i="0">
                <a:solidFill>
                  <a:srgbClr val="B2E319"/>
                </a:solidFill>
                <a:latin typeface="Akrobat Black" pitchFamily="2" charset="77"/>
              </a:endParaRPr>
            </a:p>
          </p:txBody>
        </p:sp>
        <p:sp>
          <p:nvSpPr>
            <p:cNvPr id="149" name="Forma Livre 148">
              <a:extLst>
                <a:ext uri="{FF2B5EF4-FFF2-40B4-BE49-F238E27FC236}">
                  <a16:creationId xmlns:a16="http://schemas.microsoft.com/office/drawing/2014/main" id="{2E4B65F0-0C97-5A41-0835-FD8432664C66}"/>
                </a:ext>
              </a:extLst>
            </p:cNvPr>
            <p:cNvSpPr/>
            <p:nvPr/>
          </p:nvSpPr>
          <p:spPr>
            <a:xfrm>
              <a:off x="11824193" y="3351659"/>
              <a:ext cx="2139933" cy="2325988"/>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0" name="CaixaDeTexto 149">
              <a:extLst>
                <a:ext uri="{FF2B5EF4-FFF2-40B4-BE49-F238E27FC236}">
                  <a16:creationId xmlns:a16="http://schemas.microsoft.com/office/drawing/2014/main" id="{F84F4475-2C3E-3EC6-A2F0-36DEF10547B2}"/>
                </a:ext>
              </a:extLst>
            </p:cNvPr>
            <p:cNvSpPr txBox="1"/>
            <p:nvPr/>
          </p:nvSpPr>
          <p:spPr>
            <a:xfrm>
              <a:off x="11925160" y="2144390"/>
              <a:ext cx="1770027" cy="584775"/>
            </a:xfrm>
            <a:prstGeom prst="rect">
              <a:avLst/>
            </a:prstGeom>
            <a:solidFill>
              <a:srgbClr val="B2E319"/>
            </a:solidFill>
          </p:spPr>
          <p:txBody>
            <a:bodyPr wrap="square">
              <a:spAutoFit/>
            </a:bodyPr>
            <a:lstStyle/>
            <a:p>
              <a:pPr rtl="0">
                <a:defRPr sz="2800" b="1" i="0" u="none" strike="noStrike" kern="1200" spc="0" baseline="0">
                  <a:solidFill>
                    <a:srgbClr val="054D65"/>
                  </a:solidFill>
                  <a:latin typeface="+mn-lt"/>
                  <a:ea typeface="+mn-ea"/>
                  <a:cs typeface="+mn-cs"/>
                </a:defRPr>
              </a:pPr>
              <a:r>
                <a:rPr lang="pt-BR" sz="3200" b="1" i="0">
                  <a:solidFill>
                    <a:srgbClr val="054D65"/>
                  </a:solidFill>
                  <a:latin typeface="Akrobat Black" pitchFamily="2" charset="77"/>
                </a:rPr>
                <a:t>TOTAL</a:t>
              </a:r>
            </a:p>
          </p:txBody>
        </p:sp>
        <p:sp>
          <p:nvSpPr>
            <p:cNvPr id="151" name="TextBox 24">
              <a:extLst>
                <a:ext uri="{FF2B5EF4-FFF2-40B4-BE49-F238E27FC236}">
                  <a16:creationId xmlns:a16="http://schemas.microsoft.com/office/drawing/2014/main" id="{D41E30A5-8871-5C94-22F9-3F27869B5371}"/>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sp>
        <p:nvSpPr>
          <p:cNvPr id="152" name="TextBox 20">
            <a:extLst>
              <a:ext uri="{FF2B5EF4-FFF2-40B4-BE49-F238E27FC236}">
                <a16:creationId xmlns:a16="http://schemas.microsoft.com/office/drawing/2014/main" id="{38D9EB67-9894-DD2D-882A-D8818805E5E2}"/>
              </a:ext>
            </a:extLst>
          </p:cNvPr>
          <p:cNvSpPr txBox="1"/>
          <p:nvPr/>
        </p:nvSpPr>
        <p:spPr>
          <a:xfrm>
            <a:off x="6821148" y="4907673"/>
            <a:ext cx="627095" cy="1200329"/>
          </a:xfrm>
          <a:prstGeom prst="rect">
            <a:avLst/>
          </a:prstGeom>
          <a:noFill/>
        </p:spPr>
        <p:txBody>
          <a:bodyPr wrap="none" rtlCol="0">
            <a:spAutoFit/>
          </a:bodyPr>
          <a:lstStyle/>
          <a:p>
            <a:r>
              <a:rPr lang="pt-BR" sz="7200" b="1">
                <a:solidFill>
                  <a:srgbClr val="027FA6"/>
                </a:solidFill>
                <a:latin typeface="Akrobat Black" pitchFamily="2" charset="77"/>
              </a:rPr>
              <a:t>+</a:t>
            </a:r>
          </a:p>
        </p:txBody>
      </p:sp>
      <p:sp>
        <p:nvSpPr>
          <p:cNvPr id="153" name="TextBox 20">
            <a:extLst>
              <a:ext uri="{FF2B5EF4-FFF2-40B4-BE49-F238E27FC236}">
                <a16:creationId xmlns:a16="http://schemas.microsoft.com/office/drawing/2014/main" id="{6F14668F-EE33-E8C7-DA2D-CA542B2E1BE7}"/>
              </a:ext>
            </a:extLst>
          </p:cNvPr>
          <p:cNvSpPr txBox="1"/>
          <p:nvPr/>
        </p:nvSpPr>
        <p:spPr>
          <a:xfrm>
            <a:off x="12467333" y="4907673"/>
            <a:ext cx="627095" cy="1200329"/>
          </a:xfrm>
          <a:prstGeom prst="rect">
            <a:avLst/>
          </a:prstGeom>
          <a:noFill/>
        </p:spPr>
        <p:txBody>
          <a:bodyPr wrap="none" rtlCol="0">
            <a:spAutoFit/>
          </a:bodyPr>
          <a:lstStyle/>
          <a:p>
            <a:r>
              <a:rPr lang="pt-BR" sz="7200" b="1">
                <a:solidFill>
                  <a:srgbClr val="027FA6"/>
                </a:solidFill>
                <a:latin typeface="Akrobat Black" pitchFamily="2" charset="77"/>
              </a:rPr>
              <a:t>=</a:t>
            </a:r>
          </a:p>
        </p:txBody>
      </p:sp>
      <p:sp>
        <p:nvSpPr>
          <p:cNvPr id="7" name="Espaço Reservado para Texto 2">
            <a:extLst>
              <a:ext uri="{FF2B5EF4-FFF2-40B4-BE49-F238E27FC236}">
                <a16:creationId xmlns:a16="http://schemas.microsoft.com/office/drawing/2014/main" id="{080E387D-0930-0BCD-24F0-B30B7DACAF21}"/>
              </a:ext>
            </a:extLst>
          </p:cNvPr>
          <p:cNvSpPr txBox="1">
            <a:spLocks/>
          </p:cNvSpPr>
          <p:nvPr/>
        </p:nvSpPr>
        <p:spPr>
          <a:xfrm>
            <a:off x="493498" y="2014378"/>
            <a:ext cx="18213524" cy="685966"/>
          </a:xfrm>
          <a:prstGeom prst="rect">
            <a:avLst/>
          </a:prstGeom>
        </p:spPr>
        <p:txBody>
          <a:bodyPr vert="horz" lIns="91440" tIns="45720" rIns="91440" bIns="45720" rtlCol="0">
            <a:normAutofit fontScale="77500" lnSpcReduction="20000"/>
          </a:bodyPr>
          <a:lstStyle>
            <a:lvl1pPr marL="0" indent="0" algn="l" defTabSz="1439997" rtl="0" eaLnBrk="1" latinLnBrk="0" hangingPunct="1">
              <a:lnSpc>
                <a:spcPct val="90000"/>
              </a:lnSpc>
              <a:spcBef>
                <a:spcPts val="1575"/>
              </a:spcBef>
              <a:buFont typeface="Arial" panose="020B0604020202020204" pitchFamily="34" charset="0"/>
              <a:buNone/>
              <a:defRPr sz="5984" kern="1200" baseline="0">
                <a:solidFill>
                  <a:srgbClr val="D2E31D"/>
                </a:solidFill>
                <a:latin typeface="Nunito Sans" panose="00000500000000000000" pitchFamily="2" charset="0"/>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r>
              <a:rPr lang="pt-BR" sz="3600" b="1" i="1">
                <a:solidFill>
                  <a:srgbClr val="054D65"/>
                </a:solidFill>
                <a:highlight>
                  <a:srgbClr val="D2E31E"/>
                </a:highlight>
                <a:latin typeface="Akrobat SemiBold" pitchFamily="2" charset="77"/>
              </a:rPr>
              <a:t>AD REM </a:t>
            </a:r>
            <a:r>
              <a:rPr lang="pt-BR" sz="3600" b="1">
                <a:solidFill>
                  <a:srgbClr val="054D65"/>
                </a:solidFill>
                <a:highlight>
                  <a:srgbClr val="D2E31E"/>
                </a:highlight>
                <a:latin typeface="Akrobat SemiBold" pitchFamily="2" charset="77"/>
              </a:rPr>
              <a:t>fixo</a:t>
            </a:r>
            <a:r>
              <a:rPr lang="pt-BR" sz="3600" b="1">
                <a:solidFill>
                  <a:srgbClr val="054D65"/>
                </a:solidFill>
                <a:latin typeface="Akrobat SemiBold" pitchFamily="2" charset="77"/>
              </a:rPr>
              <a:t> deve considerar o produto do teor alcoólico pelo volume dos recipiente (Mililitros de Puro de Álcool)</a:t>
            </a:r>
          </a:p>
        </p:txBody>
      </p:sp>
    </p:spTree>
    <p:extLst>
      <p:ext uri="{BB962C8B-B14F-4D97-AF65-F5344CB8AC3E}">
        <p14:creationId xmlns:p14="http://schemas.microsoft.com/office/powerpoint/2010/main" val="316351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5513B-77DF-EF40-ADBF-9845483B819E}"/>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CE184D6B-E9F3-598A-E0D7-5FD4CE0D651B}"/>
              </a:ext>
            </a:extLst>
          </p:cNvPr>
          <p:cNvSpPr>
            <a:spLocks noGrp="1"/>
          </p:cNvSpPr>
          <p:nvPr>
            <p:ph type="body" sz="quarter" idx="10"/>
          </p:nvPr>
        </p:nvSpPr>
        <p:spPr>
          <a:xfrm>
            <a:off x="460678" y="192474"/>
            <a:ext cx="13283598" cy="928495"/>
          </a:xfrm>
        </p:spPr>
        <p:txBody>
          <a:bodyPr>
            <a:normAutofit/>
          </a:bodyPr>
          <a:lstStyle/>
          <a:p>
            <a:r>
              <a:rPr lang="pt-BR" sz="4800" b="1" dirty="0">
                <a:solidFill>
                  <a:srgbClr val="027FA6"/>
                </a:solidFill>
                <a:latin typeface="Akrobat ExtraBold" pitchFamily="2" charset="77"/>
              </a:rPr>
              <a:t>Tributação Híbrida para Bebidas Alcoólicas</a:t>
            </a:r>
          </a:p>
        </p:txBody>
      </p:sp>
      <p:sp>
        <p:nvSpPr>
          <p:cNvPr id="3" name="Espaço Reservado para Texto 2">
            <a:extLst>
              <a:ext uri="{FF2B5EF4-FFF2-40B4-BE49-F238E27FC236}">
                <a16:creationId xmlns:a16="http://schemas.microsoft.com/office/drawing/2014/main" id="{D162F0F0-EB74-B269-9A29-A0345E992A52}"/>
              </a:ext>
            </a:extLst>
          </p:cNvPr>
          <p:cNvSpPr>
            <a:spLocks noGrp="1"/>
          </p:cNvSpPr>
          <p:nvPr>
            <p:ph type="body" sz="quarter" idx="11"/>
          </p:nvPr>
        </p:nvSpPr>
        <p:spPr>
          <a:xfrm>
            <a:off x="477005" y="1050993"/>
            <a:ext cx="19035638" cy="687417"/>
          </a:xfrm>
        </p:spPr>
        <p:txBody>
          <a:bodyPr anchor="ctr">
            <a:noAutofit/>
          </a:bodyPr>
          <a:lstStyle/>
          <a:p>
            <a:r>
              <a:rPr lang="pt-BR" sz="3600" b="1" dirty="0">
                <a:solidFill>
                  <a:srgbClr val="027FA6"/>
                </a:solidFill>
                <a:latin typeface="Akrobat Bold" pitchFamily="2" charset="77"/>
              </a:rPr>
              <a:t>Comparação da Proposta Técnica inicial         X      Modelo aprovado com inclusão do Paragrafo 4º (número índice)</a:t>
            </a:r>
          </a:p>
        </p:txBody>
      </p:sp>
      <p:cxnSp>
        <p:nvCxnSpPr>
          <p:cNvPr id="6" name="Straight Connector 50">
            <a:extLst>
              <a:ext uri="{FF2B5EF4-FFF2-40B4-BE49-F238E27FC236}">
                <a16:creationId xmlns:a16="http://schemas.microsoft.com/office/drawing/2014/main" id="{209E7885-F989-2799-4B32-22B11CD20430}"/>
              </a:ext>
            </a:extLst>
          </p:cNvPr>
          <p:cNvCxnSpPr>
            <a:cxnSpLocks/>
          </p:cNvCxnSpPr>
          <p:nvPr/>
        </p:nvCxnSpPr>
        <p:spPr>
          <a:xfrm>
            <a:off x="0" y="18385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C2019A5E-68CF-80FF-C02C-E5584BD47790}"/>
              </a:ext>
            </a:extLst>
          </p:cNvPr>
          <p:cNvSpPr/>
          <p:nvPr/>
        </p:nvSpPr>
        <p:spPr>
          <a:xfrm>
            <a:off x="3120489" y="8472704"/>
            <a:ext cx="16678812" cy="2325987"/>
          </a:xfrm>
          <a:prstGeom prst="rect">
            <a:avLst/>
          </a:prstGeom>
          <a:solidFill>
            <a:srgbClr val="B2E31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5" name="Retângulo 4">
            <a:extLst>
              <a:ext uri="{FF2B5EF4-FFF2-40B4-BE49-F238E27FC236}">
                <a16:creationId xmlns:a16="http://schemas.microsoft.com/office/drawing/2014/main" id="{D6F980A0-23C6-D8CF-BAFF-4ED1DECB9503}"/>
              </a:ext>
            </a:extLst>
          </p:cNvPr>
          <p:cNvSpPr/>
          <p:nvPr/>
        </p:nvSpPr>
        <p:spPr>
          <a:xfrm>
            <a:off x="-57426" y="8472704"/>
            <a:ext cx="20131696" cy="2325987"/>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9" name="TextBox 79">
            <a:extLst>
              <a:ext uri="{FF2B5EF4-FFF2-40B4-BE49-F238E27FC236}">
                <a16:creationId xmlns:a16="http://schemas.microsoft.com/office/drawing/2014/main" id="{1E34DBAA-092C-ADA0-261E-DE40486977E3}"/>
              </a:ext>
            </a:extLst>
          </p:cNvPr>
          <p:cNvSpPr txBox="1"/>
          <p:nvPr/>
        </p:nvSpPr>
        <p:spPr>
          <a:xfrm>
            <a:off x="40680" y="9312018"/>
            <a:ext cx="2904151" cy="646331"/>
          </a:xfrm>
          <a:prstGeom prst="rect">
            <a:avLst/>
          </a:prstGeom>
          <a:noFill/>
        </p:spPr>
        <p:txBody>
          <a:bodyPr wrap="square">
            <a:spAutoFit/>
          </a:bodyPr>
          <a:lstStyle/>
          <a:p>
            <a:pPr algn="ctr"/>
            <a:r>
              <a:rPr lang="pt-BR" sz="3600" b="1">
                <a:solidFill>
                  <a:srgbClr val="054D65"/>
                </a:solidFill>
                <a:latin typeface="Akrobat Black" pitchFamily="2" charset="77"/>
              </a:rPr>
              <a:t>Conclusão</a:t>
            </a:r>
          </a:p>
        </p:txBody>
      </p:sp>
      <p:sp>
        <p:nvSpPr>
          <p:cNvPr id="106" name="CaixaDeTexto 105">
            <a:extLst>
              <a:ext uri="{FF2B5EF4-FFF2-40B4-BE49-F238E27FC236}">
                <a16:creationId xmlns:a16="http://schemas.microsoft.com/office/drawing/2014/main" id="{A16D5B5C-EC15-EDD3-C3C8-2B077346F2BD}"/>
              </a:ext>
            </a:extLst>
          </p:cNvPr>
          <p:cNvSpPr txBox="1"/>
          <p:nvPr/>
        </p:nvSpPr>
        <p:spPr>
          <a:xfrm flipH="1">
            <a:off x="8965380" y="3128687"/>
            <a:ext cx="1610973" cy="3939540"/>
          </a:xfrm>
          <a:prstGeom prst="rect">
            <a:avLst/>
          </a:prstGeom>
          <a:noFill/>
        </p:spPr>
        <p:txBody>
          <a:bodyPr wrap="square">
            <a:spAutoFit/>
          </a:bodyPr>
          <a:lstStyle/>
          <a:p>
            <a:r>
              <a:rPr lang="pt-BR" sz="25000" b="1">
                <a:solidFill>
                  <a:srgbClr val="FFC000"/>
                </a:solidFill>
                <a:effectLst/>
                <a:latin typeface="Akrobat Bold" pitchFamily="2" charset="77"/>
              </a:rPr>
              <a:t>≠</a:t>
            </a:r>
            <a:endParaRPr lang="pt-BR" sz="25000" b="1">
              <a:solidFill>
                <a:srgbClr val="FFC000"/>
              </a:solidFill>
              <a:latin typeface="Akrobat Bold" pitchFamily="2" charset="77"/>
            </a:endParaRPr>
          </a:p>
        </p:txBody>
      </p:sp>
      <p:sp>
        <p:nvSpPr>
          <p:cNvPr id="107" name="Retângulo 106">
            <a:extLst>
              <a:ext uri="{FF2B5EF4-FFF2-40B4-BE49-F238E27FC236}">
                <a16:creationId xmlns:a16="http://schemas.microsoft.com/office/drawing/2014/main" id="{8D2D3293-7C92-8FAE-ABC2-AD44DFFD07B7}"/>
              </a:ext>
            </a:extLst>
          </p:cNvPr>
          <p:cNvSpPr/>
          <p:nvPr/>
        </p:nvSpPr>
        <p:spPr>
          <a:xfrm>
            <a:off x="2750231" y="8458504"/>
            <a:ext cx="17079087" cy="2405536"/>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TextBox 3">
            <a:extLst>
              <a:ext uri="{FF2B5EF4-FFF2-40B4-BE49-F238E27FC236}">
                <a16:creationId xmlns:a16="http://schemas.microsoft.com/office/drawing/2014/main" id="{E44FD5D2-4A18-4EFA-25DD-29A591D8A7EF}"/>
              </a:ext>
            </a:extLst>
          </p:cNvPr>
          <p:cNvSpPr txBox="1"/>
          <p:nvPr/>
        </p:nvSpPr>
        <p:spPr>
          <a:xfrm>
            <a:off x="3041487" y="8478696"/>
            <a:ext cx="16368588" cy="2246769"/>
          </a:xfrm>
          <a:prstGeom prst="rect">
            <a:avLst/>
          </a:prstGeom>
          <a:noFill/>
        </p:spPr>
        <p:txBody>
          <a:bodyPr wrap="square" lIns="91440" tIns="45720" rIns="91440" bIns="45720" anchor="t">
            <a:spAutoFit/>
          </a:bodyPr>
          <a:lstStyle/>
          <a:p>
            <a:pPr algn="just"/>
            <a:r>
              <a:rPr lang="pt-BR" sz="2800">
                <a:solidFill>
                  <a:srgbClr val="054D65"/>
                </a:solidFill>
                <a:latin typeface="Akrobat" pitchFamily="2" charset="77"/>
              </a:rPr>
              <a:t>A</a:t>
            </a:r>
            <a:r>
              <a:rPr lang="pt-BR" sz="2800" b="1">
                <a:solidFill>
                  <a:srgbClr val="054D65"/>
                </a:solidFill>
                <a:latin typeface="Akrobat Bold" pitchFamily="2" charset="77"/>
              </a:rPr>
              <a:t> Proposta Técnica inicial </a:t>
            </a:r>
            <a:r>
              <a:rPr lang="pt-BR" sz="2800">
                <a:solidFill>
                  <a:srgbClr val="054D65"/>
                </a:solidFill>
                <a:latin typeface="Akrobat" pitchFamily="2" charset="77"/>
              </a:rPr>
              <a:t>com a</a:t>
            </a:r>
            <a:r>
              <a:rPr lang="pt-BR" sz="2800" b="1">
                <a:solidFill>
                  <a:srgbClr val="054D65"/>
                </a:solidFill>
                <a:latin typeface="Akrobat Bold" pitchFamily="2" charset="77"/>
              </a:rPr>
              <a:t> combinação </a:t>
            </a:r>
            <a:r>
              <a:rPr lang="pt-BR" sz="2800">
                <a:solidFill>
                  <a:srgbClr val="054D65"/>
                </a:solidFill>
                <a:latin typeface="Akrobat" pitchFamily="2" charset="77"/>
              </a:rPr>
              <a:t>do</a:t>
            </a:r>
            <a:r>
              <a:rPr lang="pt-BR" sz="2800" b="1">
                <a:solidFill>
                  <a:srgbClr val="054D65"/>
                </a:solidFill>
                <a:latin typeface="Akrobat Bold" pitchFamily="2" charset="77"/>
              </a:rPr>
              <a:t> </a:t>
            </a:r>
            <a:r>
              <a:rPr lang="pt-BR" sz="2800" b="1" i="1">
                <a:solidFill>
                  <a:srgbClr val="054D65"/>
                </a:solidFill>
                <a:latin typeface="Akrobat Bold" pitchFamily="2" charset="77"/>
              </a:rPr>
              <a:t>AD REM </a:t>
            </a:r>
            <a:r>
              <a:rPr lang="pt-BR" sz="2800" i="1">
                <a:solidFill>
                  <a:srgbClr val="054D65"/>
                </a:solidFill>
                <a:latin typeface="Akrobat Bold" pitchFamily="2" charset="77"/>
              </a:rPr>
              <a:t>por</a:t>
            </a:r>
            <a:r>
              <a:rPr lang="pt-BR" sz="2800" b="1" i="1">
                <a:solidFill>
                  <a:srgbClr val="054D65"/>
                </a:solidFill>
                <a:latin typeface="Akrobat Bold" pitchFamily="2" charset="77"/>
              </a:rPr>
              <a:t> volume de álcool </a:t>
            </a:r>
            <a:r>
              <a:rPr lang="pt-BR" sz="2800" i="1">
                <a:solidFill>
                  <a:srgbClr val="054D65"/>
                </a:solidFill>
                <a:latin typeface="Akrobat Bold" pitchFamily="2" charset="77"/>
              </a:rPr>
              <a:t>e do</a:t>
            </a:r>
            <a:r>
              <a:rPr lang="pt-BR" sz="2800" b="1" i="1">
                <a:solidFill>
                  <a:srgbClr val="054D65"/>
                </a:solidFill>
                <a:latin typeface="Akrobat Bold" pitchFamily="2" charset="77"/>
              </a:rPr>
              <a:t> AD VALOREM fixo </a:t>
            </a:r>
            <a:r>
              <a:rPr lang="pt-BR" sz="2800">
                <a:solidFill>
                  <a:srgbClr val="054D65"/>
                </a:solidFill>
                <a:latin typeface="Akrobat" pitchFamily="2" charset="77"/>
              </a:rPr>
              <a:t>é a que melhor </a:t>
            </a:r>
            <a:r>
              <a:rPr lang="pt-BR" sz="2800" b="1">
                <a:solidFill>
                  <a:srgbClr val="054D65"/>
                </a:solidFill>
                <a:latin typeface="Akrobat Bold" pitchFamily="2" charset="77"/>
              </a:rPr>
              <a:t>atende</a:t>
            </a:r>
            <a:r>
              <a:rPr lang="pt-BR" sz="2800">
                <a:solidFill>
                  <a:srgbClr val="054D65"/>
                </a:solidFill>
                <a:latin typeface="Akrobat" pitchFamily="2" charset="77"/>
              </a:rPr>
              <a:t> aos </a:t>
            </a:r>
            <a:r>
              <a:rPr lang="pt-BR" sz="2800" b="1">
                <a:solidFill>
                  <a:srgbClr val="054D65"/>
                </a:solidFill>
                <a:latin typeface="Akrobat Bold" pitchFamily="2" charset="77"/>
              </a:rPr>
              <a:t>objetivos</a:t>
            </a:r>
            <a:r>
              <a:rPr lang="pt-BR" sz="2800">
                <a:solidFill>
                  <a:srgbClr val="054D65"/>
                </a:solidFill>
                <a:latin typeface="Akrobat" pitchFamily="2" charset="77"/>
              </a:rPr>
              <a:t> </a:t>
            </a:r>
            <a:r>
              <a:rPr lang="pt-BR" sz="2800" b="1">
                <a:solidFill>
                  <a:srgbClr val="054D65"/>
                </a:solidFill>
                <a:latin typeface="Akrobat Bold" pitchFamily="2" charset="77"/>
              </a:rPr>
              <a:t>da Reforma Tributária</a:t>
            </a:r>
            <a:r>
              <a:rPr lang="pt-BR" sz="2800">
                <a:solidFill>
                  <a:srgbClr val="054D65"/>
                </a:solidFill>
                <a:latin typeface="Akrobat" pitchFamily="2" charset="77"/>
              </a:rPr>
              <a:t> e </a:t>
            </a:r>
            <a:r>
              <a:rPr lang="pt-BR" sz="2800" b="1">
                <a:solidFill>
                  <a:srgbClr val="054D65"/>
                </a:solidFill>
                <a:latin typeface="Akrobat Bold" pitchFamily="2" charset="77"/>
              </a:rPr>
              <a:t>cumpre</a:t>
            </a:r>
            <a:r>
              <a:rPr lang="pt-BR" sz="2800">
                <a:solidFill>
                  <a:srgbClr val="054D65"/>
                </a:solidFill>
                <a:latin typeface="Akrobat" pitchFamily="2" charset="77"/>
              </a:rPr>
              <a:t> de maneira precisa os </a:t>
            </a:r>
            <a:r>
              <a:rPr lang="pt-BR" sz="2800" b="1">
                <a:solidFill>
                  <a:srgbClr val="054D65"/>
                </a:solidFill>
                <a:latin typeface="Akrobat Bold" pitchFamily="2" charset="77"/>
              </a:rPr>
              <a:t>preceitos teóricos</a:t>
            </a:r>
            <a:r>
              <a:rPr lang="pt-BR" sz="2800">
                <a:solidFill>
                  <a:srgbClr val="054D65"/>
                </a:solidFill>
                <a:latin typeface="Akrobat" pitchFamily="2" charset="77"/>
              </a:rPr>
              <a:t> e </a:t>
            </a:r>
            <a:r>
              <a:rPr lang="pt-BR" sz="2800" b="1">
                <a:solidFill>
                  <a:srgbClr val="054D65"/>
                </a:solidFill>
                <a:latin typeface="Akrobat Bold" pitchFamily="2" charset="77"/>
              </a:rPr>
              <a:t>práticos</a:t>
            </a:r>
            <a:r>
              <a:rPr lang="pt-BR" sz="2800">
                <a:solidFill>
                  <a:srgbClr val="054D65"/>
                </a:solidFill>
                <a:latin typeface="Akrobat" pitchFamily="2" charset="77"/>
              </a:rPr>
              <a:t> de ambas alíquotas explicitadas no texto em avaliação. Além disso, </a:t>
            </a:r>
            <a:r>
              <a:rPr lang="pt-BR" sz="2800" b="1">
                <a:solidFill>
                  <a:srgbClr val="054D65"/>
                </a:solidFill>
                <a:latin typeface="Akrobat Bold" pitchFamily="2" charset="77"/>
              </a:rPr>
              <a:t>tributa as bebidas </a:t>
            </a:r>
            <a:r>
              <a:rPr lang="pt-BR" sz="2800">
                <a:solidFill>
                  <a:srgbClr val="054D65"/>
                </a:solidFill>
                <a:latin typeface="Akrobat" pitchFamily="2" charset="77"/>
              </a:rPr>
              <a:t>em </a:t>
            </a:r>
            <a:r>
              <a:rPr lang="pt-BR" sz="2800" b="1">
                <a:solidFill>
                  <a:srgbClr val="054D65"/>
                </a:solidFill>
                <a:latin typeface="Akrobat Bold" pitchFamily="2" charset="77"/>
              </a:rPr>
              <a:t>níveis racionalmente aceitáveis e</a:t>
            </a:r>
            <a:r>
              <a:rPr lang="pt-BR" sz="2800">
                <a:solidFill>
                  <a:srgbClr val="054D65"/>
                </a:solidFill>
                <a:latin typeface="Akrobat" pitchFamily="2" charset="77"/>
              </a:rPr>
              <a:t>, </a:t>
            </a:r>
            <a:r>
              <a:rPr lang="pt-BR" sz="2800" b="1">
                <a:solidFill>
                  <a:srgbClr val="054D65"/>
                </a:solidFill>
                <a:latin typeface="Akrobat Bold" pitchFamily="2" charset="77"/>
              </a:rPr>
              <a:t>não beneficia </a:t>
            </a:r>
            <a:r>
              <a:rPr lang="pt-BR" sz="2800">
                <a:solidFill>
                  <a:srgbClr val="054D65"/>
                </a:solidFill>
                <a:latin typeface="Akrobat" pitchFamily="2" charset="77"/>
              </a:rPr>
              <a:t>nenhuma categoria, </a:t>
            </a:r>
            <a:r>
              <a:rPr lang="pt-BR" sz="2800" b="1">
                <a:solidFill>
                  <a:srgbClr val="054D65"/>
                </a:solidFill>
                <a:latin typeface="Akrobat Bold" pitchFamily="2" charset="77"/>
              </a:rPr>
              <a:t>é isonômico</a:t>
            </a:r>
            <a:r>
              <a:rPr lang="pt-BR" sz="2800">
                <a:solidFill>
                  <a:srgbClr val="054D65"/>
                </a:solidFill>
                <a:latin typeface="Akrobat" pitchFamily="2" charset="77"/>
              </a:rPr>
              <a:t>, </a:t>
            </a:r>
            <a:r>
              <a:rPr lang="pt-BR" sz="2800" b="1">
                <a:solidFill>
                  <a:srgbClr val="054D65"/>
                </a:solidFill>
                <a:latin typeface="Akrobat Bold" pitchFamily="2" charset="77"/>
              </a:rPr>
              <a:t>minimiza a ilegalidade e desemprego </a:t>
            </a:r>
            <a:r>
              <a:rPr lang="pt-BR" sz="2800">
                <a:solidFill>
                  <a:srgbClr val="054D65"/>
                </a:solidFill>
                <a:latin typeface="Akrobat" pitchFamily="2" charset="77"/>
              </a:rPr>
              <a:t>em todas as categorias e </a:t>
            </a:r>
            <a:r>
              <a:rPr lang="pt-BR" sz="2800" b="1">
                <a:solidFill>
                  <a:srgbClr val="054D65"/>
                </a:solidFill>
                <a:latin typeface="Akrobat Bold" pitchFamily="2" charset="77"/>
              </a:rPr>
              <a:t>mantém arrecadação.</a:t>
            </a:r>
          </a:p>
        </p:txBody>
      </p:sp>
      <p:grpSp>
        <p:nvGrpSpPr>
          <p:cNvPr id="7" name="Agrupar 6">
            <a:extLst>
              <a:ext uri="{FF2B5EF4-FFF2-40B4-BE49-F238E27FC236}">
                <a16:creationId xmlns:a16="http://schemas.microsoft.com/office/drawing/2014/main" id="{29D896D7-D802-073E-1DBA-E5BC9798927A}"/>
              </a:ext>
            </a:extLst>
          </p:cNvPr>
          <p:cNvGrpSpPr/>
          <p:nvPr/>
        </p:nvGrpSpPr>
        <p:grpSpPr>
          <a:xfrm>
            <a:off x="2648964" y="2355734"/>
            <a:ext cx="4298146" cy="5393936"/>
            <a:chOff x="11467533" y="1729280"/>
            <a:chExt cx="4298146" cy="5393936"/>
          </a:xfrm>
        </p:grpSpPr>
        <p:sp>
          <p:nvSpPr>
            <p:cNvPr id="10" name="Freeform: Shape 9">
              <a:extLst>
                <a:ext uri="{FF2B5EF4-FFF2-40B4-BE49-F238E27FC236}">
                  <a16:creationId xmlns:a16="http://schemas.microsoft.com/office/drawing/2014/main" id="{F1E08CE3-6064-7293-CA2D-7D67E97EE59B}"/>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1" name="TextBox 6">
              <a:extLst>
                <a:ext uri="{FF2B5EF4-FFF2-40B4-BE49-F238E27FC236}">
                  <a16:creationId xmlns:a16="http://schemas.microsoft.com/office/drawing/2014/main" id="{0D1DBBBC-8A6C-562D-040A-CCA07611DC87}"/>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13" name="TextBox 8">
              <a:extLst>
                <a:ext uri="{FF2B5EF4-FFF2-40B4-BE49-F238E27FC236}">
                  <a16:creationId xmlns:a16="http://schemas.microsoft.com/office/drawing/2014/main" id="{98B19571-061B-A4FD-8186-76809F78A9E0}"/>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14" name="Freeform: Shape 9">
              <a:extLst>
                <a:ext uri="{FF2B5EF4-FFF2-40B4-BE49-F238E27FC236}">
                  <a16:creationId xmlns:a16="http://schemas.microsoft.com/office/drawing/2014/main" id="{B644F38A-D04B-B514-CEC8-26A835EE7697}"/>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5" name="Freeform: Shape 10">
              <a:extLst>
                <a:ext uri="{FF2B5EF4-FFF2-40B4-BE49-F238E27FC236}">
                  <a16:creationId xmlns:a16="http://schemas.microsoft.com/office/drawing/2014/main" id="{7654435D-49EC-F93D-8896-20FDAB022288}"/>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6" name="Freeform: Shape 11">
              <a:extLst>
                <a:ext uri="{FF2B5EF4-FFF2-40B4-BE49-F238E27FC236}">
                  <a16:creationId xmlns:a16="http://schemas.microsoft.com/office/drawing/2014/main" id="{32CDEC8C-DD44-8287-1960-EFA770F28425}"/>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7" name="Freeform: Shape 12">
              <a:extLst>
                <a:ext uri="{FF2B5EF4-FFF2-40B4-BE49-F238E27FC236}">
                  <a16:creationId xmlns:a16="http://schemas.microsoft.com/office/drawing/2014/main" id="{4A2AF1CB-F8BE-615E-C240-1A0CC0AD7D31}"/>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8" name="Freeform: Shape 9">
              <a:extLst>
                <a:ext uri="{FF2B5EF4-FFF2-40B4-BE49-F238E27FC236}">
                  <a16:creationId xmlns:a16="http://schemas.microsoft.com/office/drawing/2014/main" id="{B1790902-F389-90ED-3EBE-3D99F407A8D7}"/>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19" name="TextBox 24">
              <a:extLst>
                <a:ext uri="{FF2B5EF4-FFF2-40B4-BE49-F238E27FC236}">
                  <a16:creationId xmlns:a16="http://schemas.microsoft.com/office/drawing/2014/main" id="{A7439B7B-897A-B194-676F-6FF3D3FBC17B}"/>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20" name="TextBox 25">
              <a:extLst>
                <a:ext uri="{FF2B5EF4-FFF2-40B4-BE49-F238E27FC236}">
                  <a16:creationId xmlns:a16="http://schemas.microsoft.com/office/drawing/2014/main" id="{754D971D-9312-4749-8456-CEA244869831}"/>
                </a:ext>
              </a:extLst>
            </p:cNvPr>
            <p:cNvSpPr txBox="1"/>
            <p:nvPr/>
          </p:nvSpPr>
          <p:spPr>
            <a:xfrm>
              <a:off x="15268427" y="56485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21" name="TextBox 26">
              <a:extLst>
                <a:ext uri="{FF2B5EF4-FFF2-40B4-BE49-F238E27FC236}">
                  <a16:creationId xmlns:a16="http://schemas.microsoft.com/office/drawing/2014/main" id="{8AF41F48-8980-1009-66F3-EB1D645336AC}"/>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22" name="TextBox 27">
              <a:extLst>
                <a:ext uri="{FF2B5EF4-FFF2-40B4-BE49-F238E27FC236}">
                  <a16:creationId xmlns:a16="http://schemas.microsoft.com/office/drawing/2014/main" id="{7D33FA72-7B86-67CF-A4FF-23C52F8D2C6F}"/>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23" name="TextBox 24">
              <a:extLst>
                <a:ext uri="{FF2B5EF4-FFF2-40B4-BE49-F238E27FC236}">
                  <a16:creationId xmlns:a16="http://schemas.microsoft.com/office/drawing/2014/main" id="{D44C4D4E-1644-8212-ECD0-68DE98E9D9BA}"/>
                </a:ext>
              </a:extLst>
            </p:cNvPr>
            <p:cNvSpPr txBox="1"/>
            <p:nvPr/>
          </p:nvSpPr>
          <p:spPr>
            <a:xfrm>
              <a:off x="15268427" y="4940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24" name="Freeform: Shape 9">
              <a:extLst>
                <a:ext uri="{FF2B5EF4-FFF2-40B4-BE49-F238E27FC236}">
                  <a16:creationId xmlns:a16="http://schemas.microsoft.com/office/drawing/2014/main" id="{143AE429-4C9C-8637-9753-86082F3B8479}"/>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30" name="TextBox 24">
              <a:extLst>
                <a:ext uri="{FF2B5EF4-FFF2-40B4-BE49-F238E27FC236}">
                  <a16:creationId xmlns:a16="http://schemas.microsoft.com/office/drawing/2014/main" id="{3E395B26-31B8-DD7C-3B3B-ABFBAC23C7FE}"/>
                </a:ext>
              </a:extLst>
            </p:cNvPr>
            <p:cNvSpPr txBox="1"/>
            <p:nvPr/>
          </p:nvSpPr>
          <p:spPr>
            <a:xfrm>
              <a:off x="15268427" y="45677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32" name="Freeform: Shape 9">
              <a:extLst>
                <a:ext uri="{FF2B5EF4-FFF2-40B4-BE49-F238E27FC236}">
                  <a16:creationId xmlns:a16="http://schemas.microsoft.com/office/drawing/2014/main" id="{455BFB1B-99E8-CC57-61FF-67EDB91EF353}"/>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0" name="TextBox 24">
              <a:extLst>
                <a:ext uri="{FF2B5EF4-FFF2-40B4-BE49-F238E27FC236}">
                  <a16:creationId xmlns:a16="http://schemas.microsoft.com/office/drawing/2014/main" id="{7E445EFB-A1E1-34CB-1B68-8ED0561C6E86}"/>
                </a:ext>
              </a:extLst>
            </p:cNvPr>
            <p:cNvSpPr txBox="1"/>
            <p:nvPr/>
          </p:nvSpPr>
          <p:spPr>
            <a:xfrm>
              <a:off x="15268427" y="42023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41" name="Freeform: Shape 9">
              <a:extLst>
                <a:ext uri="{FF2B5EF4-FFF2-40B4-BE49-F238E27FC236}">
                  <a16:creationId xmlns:a16="http://schemas.microsoft.com/office/drawing/2014/main" id="{902F28CB-3256-CEB0-445D-BF88626BCB3C}"/>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2" name="TextBox 24">
              <a:extLst>
                <a:ext uri="{FF2B5EF4-FFF2-40B4-BE49-F238E27FC236}">
                  <a16:creationId xmlns:a16="http://schemas.microsoft.com/office/drawing/2014/main" id="{1477A079-CA6D-5F0A-CE1F-E909E6246288}"/>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43" name="Freeform: Shape 9">
              <a:extLst>
                <a:ext uri="{FF2B5EF4-FFF2-40B4-BE49-F238E27FC236}">
                  <a16:creationId xmlns:a16="http://schemas.microsoft.com/office/drawing/2014/main" id="{5A917B13-27D9-6522-25AE-A806EC25969F}"/>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4" name="TextBox 24">
              <a:extLst>
                <a:ext uri="{FF2B5EF4-FFF2-40B4-BE49-F238E27FC236}">
                  <a16:creationId xmlns:a16="http://schemas.microsoft.com/office/drawing/2014/main" id="{0F6384B3-D1DA-A934-20E7-ABD7441E203D}"/>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45" name="Freeform: Shape 9">
              <a:extLst>
                <a:ext uri="{FF2B5EF4-FFF2-40B4-BE49-F238E27FC236}">
                  <a16:creationId xmlns:a16="http://schemas.microsoft.com/office/drawing/2014/main" id="{A719FF5D-4E69-FB3D-B0A4-385598F43622}"/>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46" name="TextBox 24">
              <a:extLst>
                <a:ext uri="{FF2B5EF4-FFF2-40B4-BE49-F238E27FC236}">
                  <a16:creationId xmlns:a16="http://schemas.microsoft.com/office/drawing/2014/main" id="{C558DCCF-3B02-21B4-5237-234F64874F44}"/>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47" name="Rounded Rectangle 37">
              <a:extLst>
                <a:ext uri="{FF2B5EF4-FFF2-40B4-BE49-F238E27FC236}">
                  <a16:creationId xmlns:a16="http://schemas.microsoft.com/office/drawing/2014/main" id="{F1DF8267-CF4E-D3BF-9CB8-692387BEE58D}"/>
                </a:ext>
              </a:extLst>
            </p:cNvPr>
            <p:cNvSpPr/>
            <p:nvPr/>
          </p:nvSpPr>
          <p:spPr>
            <a:xfrm flipH="1">
              <a:off x="14064900" y="5910375"/>
              <a:ext cx="815149" cy="848578"/>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49" name="Rounded Rectangle 37">
              <a:extLst>
                <a:ext uri="{FF2B5EF4-FFF2-40B4-BE49-F238E27FC236}">
                  <a16:creationId xmlns:a16="http://schemas.microsoft.com/office/drawing/2014/main" id="{32DEBC63-2F82-7C7E-7368-4959D1CF1E63}"/>
                </a:ext>
              </a:extLst>
            </p:cNvPr>
            <p:cNvSpPr/>
            <p:nvPr/>
          </p:nvSpPr>
          <p:spPr>
            <a:xfrm flipH="1">
              <a:off x="12030850" y="6409346"/>
              <a:ext cx="815149" cy="34960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50" name="Oval 49">
              <a:extLst>
                <a:ext uri="{FF2B5EF4-FFF2-40B4-BE49-F238E27FC236}">
                  <a16:creationId xmlns:a16="http://schemas.microsoft.com/office/drawing/2014/main" id="{16299C70-7C5B-48A2-C669-1F2F0CB39265}"/>
                </a:ext>
              </a:extLst>
            </p:cNvPr>
            <p:cNvSpPr/>
            <p:nvPr/>
          </p:nvSpPr>
          <p:spPr>
            <a:xfrm>
              <a:off x="14017772" y="4897940"/>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B4C5FC80-D6D5-281C-D91A-2811AE1A94BF}"/>
                </a:ext>
              </a:extLst>
            </p:cNvPr>
            <p:cNvSpPr txBox="1"/>
            <p:nvPr/>
          </p:nvSpPr>
          <p:spPr>
            <a:xfrm>
              <a:off x="13859605" y="5105908"/>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19,4</a:t>
              </a:r>
            </a:p>
          </p:txBody>
        </p:sp>
        <p:sp>
          <p:nvSpPr>
            <p:cNvPr id="53" name="CaixaDeTexto 52">
              <a:extLst>
                <a:ext uri="{FF2B5EF4-FFF2-40B4-BE49-F238E27FC236}">
                  <a16:creationId xmlns:a16="http://schemas.microsoft.com/office/drawing/2014/main" id="{85B1F06C-14BF-40C2-F968-DB557809EEA2}"/>
                </a:ext>
              </a:extLst>
            </p:cNvPr>
            <p:cNvSpPr txBox="1"/>
            <p:nvPr/>
          </p:nvSpPr>
          <p:spPr>
            <a:xfrm>
              <a:off x="11724043" y="5971402"/>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a:solidFill>
                    <a:srgbClr val="FF791A"/>
                  </a:solidFill>
                  <a:latin typeface="Akrobat Black" pitchFamily="2" charset="77"/>
                </a:rPr>
                <a:t>2</a:t>
              </a:r>
              <a:endParaRPr lang="en-US" sz="2400" b="1" i="0">
                <a:solidFill>
                  <a:srgbClr val="FF791A"/>
                </a:solidFill>
                <a:latin typeface="Akrobat Black" pitchFamily="2" charset="77"/>
              </a:endParaRPr>
            </a:p>
          </p:txBody>
        </p:sp>
        <p:sp>
          <p:nvSpPr>
            <p:cNvPr id="54" name="CaixaDeTexto 53">
              <a:extLst>
                <a:ext uri="{FF2B5EF4-FFF2-40B4-BE49-F238E27FC236}">
                  <a16:creationId xmlns:a16="http://schemas.microsoft.com/office/drawing/2014/main" id="{58E34D62-67E3-AEA2-8516-86BF404F0588}"/>
                </a:ext>
              </a:extLst>
            </p:cNvPr>
            <p:cNvSpPr txBox="1"/>
            <p:nvPr/>
          </p:nvSpPr>
          <p:spPr>
            <a:xfrm>
              <a:off x="11919027" y="3395196"/>
              <a:ext cx="1928741"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9,7x</a:t>
              </a:r>
              <a:endParaRPr lang="en-US" b="1" i="0">
                <a:solidFill>
                  <a:srgbClr val="B2E319"/>
                </a:solidFill>
                <a:latin typeface="Akrobat Black" pitchFamily="2" charset="77"/>
              </a:endParaRPr>
            </a:p>
          </p:txBody>
        </p:sp>
        <p:sp>
          <p:nvSpPr>
            <p:cNvPr id="55" name="Forma Livre 54">
              <a:extLst>
                <a:ext uri="{FF2B5EF4-FFF2-40B4-BE49-F238E27FC236}">
                  <a16:creationId xmlns:a16="http://schemas.microsoft.com/office/drawing/2014/main" id="{BA72D95D-B459-708C-D6CE-4842FE08B239}"/>
                </a:ext>
              </a:extLst>
            </p:cNvPr>
            <p:cNvSpPr/>
            <p:nvPr/>
          </p:nvSpPr>
          <p:spPr>
            <a:xfrm>
              <a:off x="12052793" y="4519669"/>
              <a:ext cx="2139933" cy="1210757"/>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3A0BF216-C2BE-035E-8D3D-C6B851E5900D}"/>
                </a:ext>
              </a:extLst>
            </p:cNvPr>
            <p:cNvSpPr txBox="1"/>
            <p:nvPr/>
          </p:nvSpPr>
          <p:spPr>
            <a:xfrm>
              <a:off x="11467533" y="1729280"/>
              <a:ext cx="4234889" cy="707886"/>
            </a:xfrm>
            <a:prstGeom prst="rect">
              <a:avLst/>
            </a:prstGeom>
            <a:noFill/>
          </p:spPr>
          <p:txBody>
            <a:bodyPr wrap="square">
              <a:spAutoFit/>
            </a:bodyPr>
            <a:lstStyle/>
            <a:p>
              <a:pPr algn="ctr" rtl="0">
                <a:defRPr sz="2800" b="1" i="0" u="none" strike="noStrike" kern="1200" spc="0" baseline="0">
                  <a:solidFill>
                    <a:srgbClr val="054D65"/>
                  </a:solidFill>
                  <a:latin typeface="+mn-lt"/>
                  <a:ea typeface="+mn-ea"/>
                  <a:cs typeface="+mn-cs"/>
                </a:defRPr>
              </a:pPr>
              <a:r>
                <a:rPr lang="pt-BR" sz="4000" b="1" i="0">
                  <a:solidFill>
                    <a:srgbClr val="054D65"/>
                  </a:solidFill>
                  <a:latin typeface="Akrobat Black" pitchFamily="2" charset="77"/>
                </a:rPr>
                <a:t>Proposta Inicial</a:t>
              </a:r>
            </a:p>
          </p:txBody>
        </p:sp>
        <p:sp>
          <p:nvSpPr>
            <p:cNvPr id="57" name="TextBox 24">
              <a:extLst>
                <a:ext uri="{FF2B5EF4-FFF2-40B4-BE49-F238E27FC236}">
                  <a16:creationId xmlns:a16="http://schemas.microsoft.com/office/drawing/2014/main" id="{4620FCBA-8558-0DC0-DE33-70A7F6D405E9}"/>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grpSp>
        <p:nvGrpSpPr>
          <p:cNvPr id="58" name="Agrupar 57">
            <a:extLst>
              <a:ext uri="{FF2B5EF4-FFF2-40B4-BE49-F238E27FC236}">
                <a16:creationId xmlns:a16="http://schemas.microsoft.com/office/drawing/2014/main" id="{89095672-AB53-8261-4209-FC837B16B222}"/>
              </a:ext>
            </a:extLst>
          </p:cNvPr>
          <p:cNvGrpSpPr/>
          <p:nvPr/>
        </p:nvGrpSpPr>
        <p:grpSpPr>
          <a:xfrm>
            <a:off x="13105293" y="2181192"/>
            <a:ext cx="4064809" cy="5568478"/>
            <a:chOff x="11700870" y="1554738"/>
            <a:chExt cx="4064809" cy="5568478"/>
          </a:xfrm>
        </p:grpSpPr>
        <p:sp>
          <p:nvSpPr>
            <p:cNvPr id="59" name="Freeform: Shape 9">
              <a:extLst>
                <a:ext uri="{FF2B5EF4-FFF2-40B4-BE49-F238E27FC236}">
                  <a16:creationId xmlns:a16="http://schemas.microsoft.com/office/drawing/2014/main" id="{561F82BB-1196-073B-94FA-15ADDB13C3A4}"/>
                </a:ext>
              </a:extLst>
            </p:cNvPr>
            <p:cNvSpPr/>
            <p:nvPr/>
          </p:nvSpPr>
          <p:spPr>
            <a:xfrm flipH="1">
              <a:off x="11856749" y="2913285"/>
              <a:ext cx="3237571" cy="9367"/>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0" name="TextBox 6">
              <a:extLst>
                <a:ext uri="{FF2B5EF4-FFF2-40B4-BE49-F238E27FC236}">
                  <a16:creationId xmlns:a16="http://schemas.microsoft.com/office/drawing/2014/main" id="{B7759050-4453-1248-EF21-BBD4415663B9}"/>
                </a:ext>
              </a:extLst>
            </p:cNvPr>
            <p:cNvSpPr txBox="1"/>
            <p:nvPr/>
          </p:nvSpPr>
          <p:spPr>
            <a:xfrm>
              <a:off x="11764907" y="6815439"/>
              <a:ext cx="1270151" cy="307777"/>
            </a:xfrm>
            <a:prstGeom prst="rect">
              <a:avLst/>
            </a:prstGeom>
            <a:noFill/>
          </p:spPr>
          <p:txBody>
            <a:bodyPr wrap="square" rtlCol="0">
              <a:spAutoFit/>
            </a:bodyPr>
            <a:lstStyle/>
            <a:p>
              <a:pPr algn="ctr"/>
              <a:r>
                <a:rPr lang="en-US" sz="1400" b="1">
                  <a:solidFill>
                    <a:schemeClr val="tx1">
                      <a:lumMod val="75000"/>
                      <a:lumOff val="25000"/>
                    </a:schemeClr>
                  </a:solidFill>
                </a:rPr>
                <a:t>CERVEJA</a:t>
              </a:r>
            </a:p>
          </p:txBody>
        </p:sp>
        <p:sp>
          <p:nvSpPr>
            <p:cNvPr id="62" name="TextBox 8">
              <a:extLst>
                <a:ext uri="{FF2B5EF4-FFF2-40B4-BE49-F238E27FC236}">
                  <a16:creationId xmlns:a16="http://schemas.microsoft.com/office/drawing/2014/main" id="{D4C818D9-428F-C4DB-F3D4-1DDE852E9061}"/>
                </a:ext>
              </a:extLst>
            </p:cNvPr>
            <p:cNvSpPr txBox="1"/>
            <p:nvPr/>
          </p:nvSpPr>
          <p:spPr>
            <a:xfrm>
              <a:off x="13876735" y="6815439"/>
              <a:ext cx="1112847" cy="307777"/>
            </a:xfrm>
            <a:prstGeom prst="rect">
              <a:avLst/>
            </a:prstGeom>
            <a:noFill/>
          </p:spPr>
          <p:txBody>
            <a:bodyPr wrap="square" rtlCol="0">
              <a:spAutoFit/>
            </a:bodyPr>
            <a:lstStyle/>
            <a:p>
              <a:pPr algn="ctr"/>
              <a:r>
                <a:rPr lang="en-US" sz="1400" b="1">
                  <a:solidFill>
                    <a:schemeClr val="tx1">
                      <a:lumMod val="75000"/>
                      <a:lumOff val="25000"/>
                    </a:schemeClr>
                  </a:solidFill>
                </a:rPr>
                <a:t>DESTILADO</a:t>
              </a:r>
            </a:p>
          </p:txBody>
        </p:sp>
        <p:sp>
          <p:nvSpPr>
            <p:cNvPr id="63" name="Freeform: Shape 9">
              <a:extLst>
                <a:ext uri="{FF2B5EF4-FFF2-40B4-BE49-F238E27FC236}">
                  <a16:creationId xmlns:a16="http://schemas.microsoft.com/office/drawing/2014/main" id="{E9EBD4A2-8999-B450-A7F6-B66ED0ABDC95}"/>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4" name="Freeform: Shape 10">
              <a:extLst>
                <a:ext uri="{FF2B5EF4-FFF2-40B4-BE49-F238E27FC236}">
                  <a16:creationId xmlns:a16="http://schemas.microsoft.com/office/drawing/2014/main" id="{1E93A1AD-6E04-476D-7632-F659509C4350}"/>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5" name="Freeform: Shape 11">
              <a:extLst>
                <a:ext uri="{FF2B5EF4-FFF2-40B4-BE49-F238E27FC236}">
                  <a16:creationId xmlns:a16="http://schemas.microsoft.com/office/drawing/2014/main" id="{3E34749D-337A-55B2-2AFD-92CB54434BC7}"/>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6" name="Freeform: Shape 12">
              <a:extLst>
                <a:ext uri="{FF2B5EF4-FFF2-40B4-BE49-F238E27FC236}">
                  <a16:creationId xmlns:a16="http://schemas.microsoft.com/office/drawing/2014/main" id="{AA523D33-2D30-6083-AD1F-257BF8645C7E}"/>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7" name="Freeform: Shape 9">
              <a:extLst>
                <a:ext uri="{FF2B5EF4-FFF2-40B4-BE49-F238E27FC236}">
                  <a16:creationId xmlns:a16="http://schemas.microsoft.com/office/drawing/2014/main" id="{930F6267-3C22-32F3-2233-A8422E3945E9}"/>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8" name="TextBox 24">
              <a:extLst>
                <a:ext uri="{FF2B5EF4-FFF2-40B4-BE49-F238E27FC236}">
                  <a16:creationId xmlns:a16="http://schemas.microsoft.com/office/drawing/2014/main" id="{16F677C5-22E0-26CE-2E30-3F3A571238EC}"/>
                </a:ext>
              </a:extLst>
            </p:cNvPr>
            <p:cNvSpPr txBox="1"/>
            <p:nvPr/>
          </p:nvSpPr>
          <p:spPr>
            <a:xfrm>
              <a:off x="15268427" y="529208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30</a:t>
              </a:r>
            </a:p>
          </p:txBody>
        </p:sp>
        <p:sp>
          <p:nvSpPr>
            <p:cNvPr id="69" name="TextBox 25">
              <a:extLst>
                <a:ext uri="{FF2B5EF4-FFF2-40B4-BE49-F238E27FC236}">
                  <a16:creationId xmlns:a16="http://schemas.microsoft.com/office/drawing/2014/main" id="{0208CCC8-DCB7-4994-0436-0119D543EED5}"/>
                </a:ext>
              </a:extLst>
            </p:cNvPr>
            <p:cNvSpPr txBox="1"/>
            <p:nvPr/>
          </p:nvSpPr>
          <p:spPr>
            <a:xfrm>
              <a:off x="15268427" y="5648527"/>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20</a:t>
              </a:r>
            </a:p>
          </p:txBody>
        </p:sp>
        <p:sp>
          <p:nvSpPr>
            <p:cNvPr id="70" name="TextBox 26">
              <a:extLst>
                <a:ext uri="{FF2B5EF4-FFF2-40B4-BE49-F238E27FC236}">
                  <a16:creationId xmlns:a16="http://schemas.microsoft.com/office/drawing/2014/main" id="{BE1FA0E2-EC38-BDDA-3B92-C802B593C95F}"/>
                </a:ext>
              </a:extLst>
            </p:cNvPr>
            <p:cNvSpPr txBox="1"/>
            <p:nvPr/>
          </p:nvSpPr>
          <p:spPr>
            <a:xfrm>
              <a:off x="15268427" y="604167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10</a:t>
              </a:r>
            </a:p>
          </p:txBody>
        </p:sp>
        <p:sp>
          <p:nvSpPr>
            <p:cNvPr id="71" name="TextBox 27">
              <a:extLst>
                <a:ext uri="{FF2B5EF4-FFF2-40B4-BE49-F238E27FC236}">
                  <a16:creationId xmlns:a16="http://schemas.microsoft.com/office/drawing/2014/main" id="{5C5261D4-EBF0-E105-B1A0-EEF0A9DF0A32}"/>
                </a:ext>
              </a:extLst>
            </p:cNvPr>
            <p:cNvSpPr txBox="1"/>
            <p:nvPr/>
          </p:nvSpPr>
          <p:spPr>
            <a:xfrm>
              <a:off x="15268427" y="6390845"/>
              <a:ext cx="288862"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0</a:t>
              </a:r>
            </a:p>
          </p:txBody>
        </p:sp>
        <p:sp>
          <p:nvSpPr>
            <p:cNvPr id="72" name="TextBox 24">
              <a:extLst>
                <a:ext uri="{FF2B5EF4-FFF2-40B4-BE49-F238E27FC236}">
                  <a16:creationId xmlns:a16="http://schemas.microsoft.com/office/drawing/2014/main" id="{E256C777-BD7C-087F-76C4-EF83A6D4D7A1}"/>
                </a:ext>
              </a:extLst>
            </p:cNvPr>
            <p:cNvSpPr txBox="1"/>
            <p:nvPr/>
          </p:nvSpPr>
          <p:spPr>
            <a:xfrm>
              <a:off x="15268427" y="49409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40</a:t>
              </a:r>
            </a:p>
          </p:txBody>
        </p:sp>
        <p:sp>
          <p:nvSpPr>
            <p:cNvPr id="74" name="Freeform: Shape 9">
              <a:extLst>
                <a:ext uri="{FF2B5EF4-FFF2-40B4-BE49-F238E27FC236}">
                  <a16:creationId xmlns:a16="http://schemas.microsoft.com/office/drawing/2014/main" id="{E8875E5E-D764-8C4C-492F-F9724CAE7A27}"/>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5" name="TextBox 24">
              <a:extLst>
                <a:ext uri="{FF2B5EF4-FFF2-40B4-BE49-F238E27FC236}">
                  <a16:creationId xmlns:a16="http://schemas.microsoft.com/office/drawing/2014/main" id="{CEF64DD2-C4D7-CB82-D4D7-F328C29E4C7F}"/>
                </a:ext>
              </a:extLst>
            </p:cNvPr>
            <p:cNvSpPr txBox="1"/>
            <p:nvPr/>
          </p:nvSpPr>
          <p:spPr>
            <a:xfrm>
              <a:off x="15268427" y="4567789"/>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50</a:t>
              </a:r>
            </a:p>
          </p:txBody>
        </p:sp>
        <p:sp>
          <p:nvSpPr>
            <p:cNvPr id="76" name="Freeform: Shape 9">
              <a:extLst>
                <a:ext uri="{FF2B5EF4-FFF2-40B4-BE49-F238E27FC236}">
                  <a16:creationId xmlns:a16="http://schemas.microsoft.com/office/drawing/2014/main" id="{C92812D0-342A-6615-E1BA-B38040DFA418}"/>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8" name="TextBox 24">
              <a:extLst>
                <a:ext uri="{FF2B5EF4-FFF2-40B4-BE49-F238E27FC236}">
                  <a16:creationId xmlns:a16="http://schemas.microsoft.com/office/drawing/2014/main" id="{998E66F9-C4C7-259D-7A20-B8F30A0D5EAB}"/>
                </a:ext>
              </a:extLst>
            </p:cNvPr>
            <p:cNvSpPr txBox="1"/>
            <p:nvPr/>
          </p:nvSpPr>
          <p:spPr>
            <a:xfrm>
              <a:off x="15268427" y="4202383"/>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60</a:t>
              </a:r>
            </a:p>
          </p:txBody>
        </p:sp>
        <p:sp>
          <p:nvSpPr>
            <p:cNvPr id="80" name="Freeform: Shape 9">
              <a:extLst>
                <a:ext uri="{FF2B5EF4-FFF2-40B4-BE49-F238E27FC236}">
                  <a16:creationId xmlns:a16="http://schemas.microsoft.com/office/drawing/2014/main" id="{7D7D739E-357A-95FD-3DF8-3FCF319D5A3F}"/>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1" name="TextBox 24">
              <a:extLst>
                <a:ext uri="{FF2B5EF4-FFF2-40B4-BE49-F238E27FC236}">
                  <a16:creationId xmlns:a16="http://schemas.microsoft.com/office/drawing/2014/main" id="{6A2841F6-DFF1-AA0C-EA24-A930422CE3AE}"/>
                </a:ext>
              </a:extLst>
            </p:cNvPr>
            <p:cNvSpPr txBox="1"/>
            <p:nvPr/>
          </p:nvSpPr>
          <p:spPr>
            <a:xfrm>
              <a:off x="15268427" y="3868318"/>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70</a:t>
              </a:r>
            </a:p>
          </p:txBody>
        </p:sp>
        <p:sp>
          <p:nvSpPr>
            <p:cNvPr id="82" name="Freeform: Shape 9">
              <a:extLst>
                <a:ext uri="{FF2B5EF4-FFF2-40B4-BE49-F238E27FC236}">
                  <a16:creationId xmlns:a16="http://schemas.microsoft.com/office/drawing/2014/main" id="{14EBC54D-8626-642C-01BD-41540D540962}"/>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3" name="TextBox 24">
              <a:extLst>
                <a:ext uri="{FF2B5EF4-FFF2-40B4-BE49-F238E27FC236}">
                  <a16:creationId xmlns:a16="http://schemas.microsoft.com/office/drawing/2014/main" id="{75300E0D-3C82-6EA2-8448-93826DA58E85}"/>
                </a:ext>
              </a:extLst>
            </p:cNvPr>
            <p:cNvSpPr txBox="1"/>
            <p:nvPr/>
          </p:nvSpPr>
          <p:spPr>
            <a:xfrm>
              <a:off x="15268427" y="3490631"/>
              <a:ext cx="393056"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80</a:t>
              </a:r>
            </a:p>
          </p:txBody>
        </p:sp>
        <p:sp>
          <p:nvSpPr>
            <p:cNvPr id="84" name="Freeform: Shape 9">
              <a:extLst>
                <a:ext uri="{FF2B5EF4-FFF2-40B4-BE49-F238E27FC236}">
                  <a16:creationId xmlns:a16="http://schemas.microsoft.com/office/drawing/2014/main" id="{ADD69587-FE56-813B-D83E-B48107C6CDB5}"/>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5" name="TextBox 24">
              <a:extLst>
                <a:ext uri="{FF2B5EF4-FFF2-40B4-BE49-F238E27FC236}">
                  <a16:creationId xmlns:a16="http://schemas.microsoft.com/office/drawing/2014/main" id="{CE825F8F-7739-05FD-B270-297B9B2A3611}"/>
                </a:ext>
              </a:extLst>
            </p:cNvPr>
            <p:cNvSpPr txBox="1"/>
            <p:nvPr/>
          </p:nvSpPr>
          <p:spPr>
            <a:xfrm>
              <a:off x="15268427" y="3141253"/>
              <a:ext cx="393056"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90</a:t>
              </a:r>
              <a:endParaRPr lang="en-ID" sz="1600" b="1" spc="0" baseline="0">
                <a:ln/>
                <a:solidFill>
                  <a:schemeClr val="tx1">
                    <a:lumMod val="50000"/>
                    <a:lumOff val="50000"/>
                  </a:schemeClr>
                </a:solidFill>
                <a:cs typeface="Arial"/>
                <a:sym typeface="Arial"/>
                <a:rtl val="0"/>
              </a:endParaRPr>
            </a:p>
          </p:txBody>
        </p:sp>
        <p:sp>
          <p:nvSpPr>
            <p:cNvPr id="86" name="Rounded Rectangle 37">
              <a:extLst>
                <a:ext uri="{FF2B5EF4-FFF2-40B4-BE49-F238E27FC236}">
                  <a16:creationId xmlns:a16="http://schemas.microsoft.com/office/drawing/2014/main" id="{1F81A94A-EBCE-8257-E78E-262CF10BFDD6}"/>
                </a:ext>
              </a:extLst>
            </p:cNvPr>
            <p:cNvSpPr/>
            <p:nvPr/>
          </p:nvSpPr>
          <p:spPr>
            <a:xfrm flipH="1">
              <a:off x="14064898" y="2502234"/>
              <a:ext cx="815149" cy="4256720"/>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8" name="Rounded Rectangle 37">
              <a:extLst>
                <a:ext uri="{FF2B5EF4-FFF2-40B4-BE49-F238E27FC236}">
                  <a16:creationId xmlns:a16="http://schemas.microsoft.com/office/drawing/2014/main" id="{A2CB998D-8592-D8B6-7B3A-08C8DC408523}"/>
                </a:ext>
              </a:extLst>
            </p:cNvPr>
            <p:cNvSpPr/>
            <p:nvPr/>
          </p:nvSpPr>
          <p:spPr>
            <a:xfrm flipH="1">
              <a:off x="12030850" y="6409346"/>
              <a:ext cx="815149" cy="349606"/>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9" name="Oval 88">
              <a:extLst>
                <a:ext uri="{FF2B5EF4-FFF2-40B4-BE49-F238E27FC236}">
                  <a16:creationId xmlns:a16="http://schemas.microsoft.com/office/drawing/2014/main" id="{BD114461-91BC-47D3-72B8-BBF121CF166A}"/>
                </a:ext>
              </a:extLst>
            </p:cNvPr>
            <p:cNvSpPr/>
            <p:nvPr/>
          </p:nvSpPr>
          <p:spPr>
            <a:xfrm>
              <a:off x="14017772" y="1554738"/>
              <a:ext cx="933296" cy="933296"/>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0" name="CaixaDeTexto 89">
              <a:extLst>
                <a:ext uri="{FF2B5EF4-FFF2-40B4-BE49-F238E27FC236}">
                  <a16:creationId xmlns:a16="http://schemas.microsoft.com/office/drawing/2014/main" id="{839EB9DF-8656-6ED7-2B8D-6B185E93D188}"/>
                </a:ext>
              </a:extLst>
            </p:cNvPr>
            <p:cNvSpPr txBox="1"/>
            <p:nvPr/>
          </p:nvSpPr>
          <p:spPr>
            <a:xfrm>
              <a:off x="13859605" y="1762706"/>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chemeClr val="bg1"/>
                  </a:solidFill>
                  <a:latin typeface="Akrobat Black" pitchFamily="2" charset="77"/>
                </a:rPr>
                <a:t>188</a:t>
              </a:r>
            </a:p>
          </p:txBody>
        </p:sp>
        <p:sp>
          <p:nvSpPr>
            <p:cNvPr id="92" name="CaixaDeTexto 91">
              <a:extLst>
                <a:ext uri="{FF2B5EF4-FFF2-40B4-BE49-F238E27FC236}">
                  <a16:creationId xmlns:a16="http://schemas.microsoft.com/office/drawing/2014/main" id="{ECB5C28E-B362-20B1-4115-CAB9A71E869E}"/>
                </a:ext>
              </a:extLst>
            </p:cNvPr>
            <p:cNvSpPr txBox="1"/>
            <p:nvPr/>
          </p:nvSpPr>
          <p:spPr>
            <a:xfrm>
              <a:off x="11724043" y="5971402"/>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a:solidFill>
                    <a:srgbClr val="FF791A"/>
                  </a:solidFill>
                  <a:latin typeface="Akrobat Black" pitchFamily="2" charset="77"/>
                </a:rPr>
                <a:t>3</a:t>
              </a:r>
            </a:p>
          </p:txBody>
        </p:sp>
        <p:sp>
          <p:nvSpPr>
            <p:cNvPr id="93" name="CaixaDeTexto 92">
              <a:extLst>
                <a:ext uri="{FF2B5EF4-FFF2-40B4-BE49-F238E27FC236}">
                  <a16:creationId xmlns:a16="http://schemas.microsoft.com/office/drawing/2014/main" id="{2B656E40-CAB0-F967-FF0C-3D7B8DDD30B5}"/>
                </a:ext>
              </a:extLst>
            </p:cNvPr>
            <p:cNvSpPr txBox="1"/>
            <p:nvPr/>
          </p:nvSpPr>
          <p:spPr>
            <a:xfrm>
              <a:off x="11701392" y="3582430"/>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63x</a:t>
              </a:r>
              <a:endParaRPr lang="en-US" b="1" i="0">
                <a:solidFill>
                  <a:srgbClr val="B2E319"/>
                </a:solidFill>
                <a:latin typeface="Akrobat Black" pitchFamily="2" charset="77"/>
              </a:endParaRPr>
            </a:p>
          </p:txBody>
        </p:sp>
        <p:sp>
          <p:nvSpPr>
            <p:cNvPr id="94" name="Forma Livre 93">
              <a:extLst>
                <a:ext uri="{FF2B5EF4-FFF2-40B4-BE49-F238E27FC236}">
                  <a16:creationId xmlns:a16="http://schemas.microsoft.com/office/drawing/2014/main" id="{78812B1E-B8F9-D525-5110-0F8128602658}"/>
                </a:ext>
              </a:extLst>
            </p:cNvPr>
            <p:cNvSpPr/>
            <p:nvPr/>
          </p:nvSpPr>
          <p:spPr>
            <a:xfrm>
              <a:off x="11824193" y="3081023"/>
              <a:ext cx="2139933" cy="2583595"/>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5" name="CaixaDeTexto 94">
              <a:extLst>
                <a:ext uri="{FF2B5EF4-FFF2-40B4-BE49-F238E27FC236}">
                  <a16:creationId xmlns:a16="http://schemas.microsoft.com/office/drawing/2014/main" id="{17277327-AFD3-ACAA-C314-BE8C111CDD0A}"/>
                </a:ext>
              </a:extLst>
            </p:cNvPr>
            <p:cNvSpPr txBox="1"/>
            <p:nvPr/>
          </p:nvSpPr>
          <p:spPr>
            <a:xfrm>
              <a:off x="11700870" y="1644770"/>
              <a:ext cx="2386578" cy="1077218"/>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3200" b="1" i="0">
                  <a:solidFill>
                    <a:srgbClr val="054D65"/>
                  </a:solidFill>
                  <a:latin typeface="Akrobat Black" pitchFamily="2" charset="77"/>
                </a:rPr>
                <a:t>Proposta Câmara</a:t>
              </a:r>
            </a:p>
          </p:txBody>
        </p:sp>
        <p:sp>
          <p:nvSpPr>
            <p:cNvPr id="108" name="TextBox 24">
              <a:extLst>
                <a:ext uri="{FF2B5EF4-FFF2-40B4-BE49-F238E27FC236}">
                  <a16:creationId xmlns:a16="http://schemas.microsoft.com/office/drawing/2014/main" id="{D5AD2577-C6EE-E1EC-0ADE-BC92F546327F}"/>
                </a:ext>
              </a:extLst>
            </p:cNvPr>
            <p:cNvSpPr txBox="1"/>
            <p:nvPr/>
          </p:nvSpPr>
          <p:spPr>
            <a:xfrm>
              <a:off x="15268427" y="2778070"/>
              <a:ext cx="497252" cy="338554"/>
            </a:xfrm>
            <a:prstGeom prst="rect">
              <a:avLst/>
            </a:prstGeom>
            <a:noFill/>
          </p:spPr>
          <p:txBody>
            <a:bodyPr wrap="none" rtlCol="0">
              <a:spAutoFit/>
            </a:bodyPr>
            <a:lstStyle/>
            <a:p>
              <a:pPr algn="l"/>
              <a:r>
                <a:rPr lang="en-ID" sz="1600" b="1">
                  <a:ln/>
                  <a:solidFill>
                    <a:schemeClr val="tx1">
                      <a:lumMod val="50000"/>
                      <a:lumOff val="50000"/>
                    </a:schemeClr>
                  </a:solidFill>
                  <a:cs typeface="Arial"/>
                  <a:sym typeface="Arial"/>
                  <a:rtl val="0"/>
                </a:rPr>
                <a:t>100</a:t>
              </a:r>
              <a:endParaRPr lang="en-ID" sz="1600" b="1" spc="0" baseline="0">
                <a:ln/>
                <a:solidFill>
                  <a:schemeClr val="tx1">
                    <a:lumMod val="50000"/>
                    <a:lumOff val="50000"/>
                  </a:schemeClr>
                </a:solidFill>
                <a:cs typeface="Arial"/>
                <a:sym typeface="Arial"/>
                <a:rtl val="0"/>
              </a:endParaRPr>
            </a:p>
          </p:txBody>
        </p:sp>
      </p:grpSp>
    </p:spTree>
    <p:extLst>
      <p:ext uri="{BB962C8B-B14F-4D97-AF65-F5344CB8AC3E}">
        <p14:creationId xmlns:p14="http://schemas.microsoft.com/office/powerpoint/2010/main" val="359822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9B9A-7CA4-9350-19D1-023C9B215CAD}"/>
            </a:ext>
          </a:extLst>
        </p:cNvPr>
        <p:cNvGrpSpPr/>
        <p:nvPr/>
      </p:nvGrpSpPr>
      <p:grpSpPr>
        <a:xfrm>
          <a:off x="0" y="0"/>
          <a:ext cx="0" cy="0"/>
          <a:chOff x="0" y="0"/>
          <a:chExt cx="0" cy="0"/>
        </a:xfrm>
      </p:grpSpPr>
      <p:sp>
        <p:nvSpPr>
          <p:cNvPr id="23" name="Retângulo 22">
            <a:extLst>
              <a:ext uri="{FF2B5EF4-FFF2-40B4-BE49-F238E27FC236}">
                <a16:creationId xmlns:a16="http://schemas.microsoft.com/office/drawing/2014/main" id="{9B73113D-0997-C3C2-6D2B-BE620C53F21F}"/>
              </a:ext>
            </a:extLst>
          </p:cNvPr>
          <p:cNvSpPr/>
          <p:nvPr/>
        </p:nvSpPr>
        <p:spPr>
          <a:xfrm>
            <a:off x="8103994" y="2465336"/>
            <a:ext cx="11132893" cy="6785097"/>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a:solidFill>
                <a:srgbClr val="D2E31D"/>
              </a:solidFill>
            </a:endParaRPr>
          </a:p>
        </p:txBody>
      </p:sp>
      <p:sp>
        <p:nvSpPr>
          <p:cNvPr id="9" name="Retângulo 8">
            <a:extLst>
              <a:ext uri="{FF2B5EF4-FFF2-40B4-BE49-F238E27FC236}">
                <a16:creationId xmlns:a16="http://schemas.microsoft.com/office/drawing/2014/main" id="{F480A1DC-2E13-4830-EA05-D301E9EC692B}"/>
              </a:ext>
            </a:extLst>
          </p:cNvPr>
          <p:cNvSpPr/>
          <p:nvPr/>
        </p:nvSpPr>
        <p:spPr>
          <a:xfrm>
            <a:off x="14147465" y="3226239"/>
            <a:ext cx="5005949" cy="5625978"/>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027FA6"/>
              </a:solidFill>
            </a:endParaRPr>
          </a:p>
        </p:txBody>
      </p:sp>
      <p:sp>
        <p:nvSpPr>
          <p:cNvPr id="24" name="Retângulo 23">
            <a:extLst>
              <a:ext uri="{FF2B5EF4-FFF2-40B4-BE49-F238E27FC236}">
                <a16:creationId xmlns:a16="http://schemas.microsoft.com/office/drawing/2014/main" id="{99C4142B-5A2B-733E-EB12-5BFD6979D983}"/>
              </a:ext>
            </a:extLst>
          </p:cNvPr>
          <p:cNvSpPr/>
          <p:nvPr/>
        </p:nvSpPr>
        <p:spPr>
          <a:xfrm>
            <a:off x="8741722" y="3249386"/>
            <a:ext cx="4680318" cy="5192485"/>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027FA6"/>
              </a:solidFill>
            </a:endParaRPr>
          </a:p>
        </p:txBody>
      </p:sp>
      <p:sp>
        <p:nvSpPr>
          <p:cNvPr id="20" name="Retângulo 19">
            <a:extLst>
              <a:ext uri="{FF2B5EF4-FFF2-40B4-BE49-F238E27FC236}">
                <a16:creationId xmlns:a16="http://schemas.microsoft.com/office/drawing/2014/main" id="{8E9C312F-B331-CD91-5851-6082B373EE55}"/>
              </a:ext>
            </a:extLst>
          </p:cNvPr>
          <p:cNvSpPr/>
          <p:nvPr/>
        </p:nvSpPr>
        <p:spPr>
          <a:xfrm>
            <a:off x="568231" y="2435658"/>
            <a:ext cx="5706202" cy="6824772"/>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2" name="Retângulo 21">
            <a:extLst>
              <a:ext uri="{FF2B5EF4-FFF2-40B4-BE49-F238E27FC236}">
                <a16:creationId xmlns:a16="http://schemas.microsoft.com/office/drawing/2014/main" id="{9F720DD2-EACC-1E49-BACC-FB85BDBF2AFC}"/>
              </a:ext>
            </a:extLst>
          </p:cNvPr>
          <p:cNvSpPr/>
          <p:nvPr/>
        </p:nvSpPr>
        <p:spPr>
          <a:xfrm>
            <a:off x="496983" y="3396343"/>
            <a:ext cx="5685412" cy="6637863"/>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Espaço Reservado para Texto 1">
            <a:extLst>
              <a:ext uri="{FF2B5EF4-FFF2-40B4-BE49-F238E27FC236}">
                <a16:creationId xmlns:a16="http://schemas.microsoft.com/office/drawing/2014/main" id="{87FC16CA-8E60-D0B7-084A-17FF709936D4}"/>
              </a:ext>
            </a:extLst>
          </p:cNvPr>
          <p:cNvSpPr>
            <a:spLocks noGrp="1"/>
          </p:cNvSpPr>
          <p:nvPr>
            <p:ph type="body" sz="quarter" idx="10"/>
          </p:nvPr>
        </p:nvSpPr>
        <p:spPr>
          <a:xfrm>
            <a:off x="477007" y="421074"/>
            <a:ext cx="13283598" cy="928495"/>
          </a:xfrm>
        </p:spPr>
        <p:txBody>
          <a:bodyPr>
            <a:normAutofit/>
          </a:bodyPr>
          <a:lstStyle/>
          <a:p>
            <a:r>
              <a:rPr lang="pt-BR" sz="4800" b="1">
                <a:solidFill>
                  <a:srgbClr val="027FA6"/>
                </a:solidFill>
                <a:latin typeface="Akrobat ExtraBold" pitchFamily="2" charset="77"/>
              </a:rPr>
              <a:t>Tributação Híbrida para Bebidas Alcoólicas</a:t>
            </a:r>
          </a:p>
        </p:txBody>
      </p:sp>
      <p:sp>
        <p:nvSpPr>
          <p:cNvPr id="14" name="TextBox 15">
            <a:extLst>
              <a:ext uri="{FF2B5EF4-FFF2-40B4-BE49-F238E27FC236}">
                <a16:creationId xmlns:a16="http://schemas.microsoft.com/office/drawing/2014/main" id="{B822DE66-F736-FB11-091B-B3AD3E1F93AD}"/>
              </a:ext>
            </a:extLst>
          </p:cNvPr>
          <p:cNvSpPr txBox="1"/>
          <p:nvPr/>
        </p:nvSpPr>
        <p:spPr>
          <a:xfrm>
            <a:off x="1805972" y="2491602"/>
            <a:ext cx="2904151" cy="707886"/>
          </a:xfrm>
          <a:prstGeom prst="rect">
            <a:avLst/>
          </a:prstGeom>
          <a:noFill/>
        </p:spPr>
        <p:txBody>
          <a:bodyPr wrap="square" rtlCol="0">
            <a:spAutoFit/>
          </a:bodyPr>
          <a:lstStyle/>
          <a:p>
            <a:pPr algn="ctr">
              <a:spcBef>
                <a:spcPts val="900"/>
              </a:spcBef>
            </a:pPr>
            <a:r>
              <a:rPr lang="pt-BR" sz="4000" b="1" i="1">
                <a:solidFill>
                  <a:srgbClr val="054D65"/>
                </a:solidFill>
                <a:latin typeface="Akrobat Bold" pitchFamily="2" charset="77"/>
              </a:rPr>
              <a:t>AD REM</a:t>
            </a:r>
          </a:p>
        </p:txBody>
      </p:sp>
      <p:sp>
        <p:nvSpPr>
          <p:cNvPr id="15" name="TextBox 12">
            <a:extLst>
              <a:ext uri="{FF2B5EF4-FFF2-40B4-BE49-F238E27FC236}">
                <a16:creationId xmlns:a16="http://schemas.microsoft.com/office/drawing/2014/main" id="{8C5EB8FD-3A3C-D405-3A88-97EB956EC92E}"/>
              </a:ext>
            </a:extLst>
          </p:cNvPr>
          <p:cNvSpPr txBox="1"/>
          <p:nvPr/>
        </p:nvSpPr>
        <p:spPr>
          <a:xfrm>
            <a:off x="12029222" y="2475273"/>
            <a:ext cx="4309068" cy="724175"/>
          </a:xfrm>
          <a:prstGeom prst="rect">
            <a:avLst/>
          </a:prstGeom>
          <a:noFill/>
        </p:spPr>
        <p:txBody>
          <a:bodyPr wrap="square" rtlCol="0">
            <a:spAutoFit/>
          </a:bodyPr>
          <a:lstStyle/>
          <a:p>
            <a:pPr algn="ctr"/>
            <a:r>
              <a:rPr lang="pt-BR" sz="4000" b="1" i="1">
                <a:solidFill>
                  <a:srgbClr val="027FA6"/>
                </a:solidFill>
                <a:latin typeface="Akrobat Bold" pitchFamily="2" charset="77"/>
              </a:rPr>
              <a:t>AD VALOREM</a:t>
            </a:r>
          </a:p>
        </p:txBody>
      </p:sp>
      <p:sp>
        <p:nvSpPr>
          <p:cNvPr id="16" name="TextBox 17">
            <a:extLst>
              <a:ext uri="{FF2B5EF4-FFF2-40B4-BE49-F238E27FC236}">
                <a16:creationId xmlns:a16="http://schemas.microsoft.com/office/drawing/2014/main" id="{C9FC258D-51C8-E430-33A1-4D06E3CAEB28}"/>
              </a:ext>
            </a:extLst>
          </p:cNvPr>
          <p:cNvSpPr txBox="1"/>
          <p:nvPr/>
        </p:nvSpPr>
        <p:spPr>
          <a:xfrm>
            <a:off x="8808800" y="3262015"/>
            <a:ext cx="4448190" cy="4031873"/>
          </a:xfrm>
          <a:prstGeom prst="rect">
            <a:avLst/>
          </a:prstGeom>
          <a:noFill/>
        </p:spPr>
        <p:txBody>
          <a:bodyPr wrap="square" rtlCol="0">
            <a:spAutoFit/>
          </a:bodyPr>
          <a:lstStyle/>
          <a:p>
            <a:pPr algn="ctr"/>
            <a:r>
              <a:rPr lang="pt-BR" sz="3200" b="1">
                <a:solidFill>
                  <a:srgbClr val="027FA6"/>
                </a:solidFill>
                <a:effectLst/>
                <a:latin typeface="Akrobat Bold" pitchFamily="2" charset="77"/>
              </a:rPr>
              <a:t>por CATEGORIA</a:t>
            </a:r>
            <a:br>
              <a:rPr lang="pt-BR" sz="3600" b="1">
                <a:solidFill>
                  <a:srgbClr val="027FA6"/>
                </a:solidFill>
                <a:effectLst/>
                <a:latin typeface="Akrobat Bold" pitchFamily="2" charset="77"/>
              </a:rPr>
            </a:br>
            <a:r>
              <a:rPr lang="pt-BR" sz="3200" b="1">
                <a:solidFill>
                  <a:srgbClr val="027FA6"/>
                </a:solidFill>
                <a:effectLst/>
                <a:latin typeface="Akrobat SemiBold" pitchFamily="2" charset="77"/>
              </a:rPr>
              <a:t>baseado no valor do item calculado com porcentagens por CATEGORIA sobre o preço da bebida. </a:t>
            </a:r>
          </a:p>
          <a:p>
            <a:pPr algn="ctr"/>
            <a:r>
              <a:rPr lang="pt-BR" sz="3200" b="1">
                <a:solidFill>
                  <a:srgbClr val="027FA6"/>
                </a:solidFill>
                <a:effectLst/>
                <a:latin typeface="Akrobat SemiBold" pitchFamily="2" charset="77"/>
              </a:rPr>
              <a:t>Ex.: Cervejas 4,5%(*), Vinhos 12%(*) e Destilados 35% (*)</a:t>
            </a:r>
            <a:endParaRPr lang="pt-BR" sz="3600" b="1">
              <a:solidFill>
                <a:srgbClr val="027FA6"/>
              </a:solidFill>
              <a:latin typeface="Akrobat SemiBold" pitchFamily="2" charset="77"/>
            </a:endParaRPr>
          </a:p>
        </p:txBody>
      </p:sp>
      <p:sp>
        <p:nvSpPr>
          <p:cNvPr id="17" name="TextBox 20">
            <a:extLst>
              <a:ext uri="{FF2B5EF4-FFF2-40B4-BE49-F238E27FC236}">
                <a16:creationId xmlns:a16="http://schemas.microsoft.com/office/drawing/2014/main" id="{0A5E0228-0743-1502-3005-813688059312}"/>
              </a:ext>
            </a:extLst>
          </p:cNvPr>
          <p:cNvSpPr txBox="1"/>
          <p:nvPr/>
        </p:nvSpPr>
        <p:spPr>
          <a:xfrm>
            <a:off x="6676131" y="4320684"/>
            <a:ext cx="1205779" cy="2646878"/>
          </a:xfrm>
          <a:prstGeom prst="rect">
            <a:avLst/>
          </a:prstGeom>
          <a:noFill/>
        </p:spPr>
        <p:txBody>
          <a:bodyPr wrap="none" rtlCol="0" anchor="ctr">
            <a:spAutoFit/>
          </a:bodyPr>
          <a:lstStyle/>
          <a:p>
            <a:pPr algn="ctr"/>
            <a:r>
              <a:rPr lang="pt-BR" sz="16600" b="1">
                <a:solidFill>
                  <a:srgbClr val="054D65"/>
                </a:solidFill>
                <a:latin typeface="Akrobat ExtraBold" pitchFamily="2" charset="77"/>
              </a:rPr>
              <a:t>+</a:t>
            </a:r>
          </a:p>
        </p:txBody>
      </p:sp>
      <p:sp>
        <p:nvSpPr>
          <p:cNvPr id="18" name="TextBox 28">
            <a:extLst>
              <a:ext uri="{FF2B5EF4-FFF2-40B4-BE49-F238E27FC236}">
                <a16:creationId xmlns:a16="http://schemas.microsoft.com/office/drawing/2014/main" id="{DF0EFC65-7AC3-80FE-44B4-829DF8C06297}"/>
              </a:ext>
            </a:extLst>
          </p:cNvPr>
          <p:cNvSpPr txBox="1"/>
          <p:nvPr/>
        </p:nvSpPr>
        <p:spPr>
          <a:xfrm>
            <a:off x="1006805" y="4682602"/>
            <a:ext cx="4829052" cy="2062103"/>
          </a:xfrm>
          <a:prstGeom prst="rect">
            <a:avLst/>
          </a:prstGeom>
          <a:noFill/>
        </p:spPr>
        <p:txBody>
          <a:bodyPr wrap="square" rtlCol="0">
            <a:spAutoFit/>
          </a:bodyPr>
          <a:lstStyle/>
          <a:p>
            <a:pPr algn="ctr"/>
            <a:r>
              <a:rPr lang="pt-BR" sz="3200" b="1">
                <a:solidFill>
                  <a:srgbClr val="054D65"/>
                </a:solidFill>
                <a:latin typeface="Akrobat SemiBold" pitchFamily="2" charset="77"/>
              </a:rPr>
              <a:t>calculado com base Produto do teor alcoólico pelo volume dos recipientes (Mililitros de Puro Álcool)</a:t>
            </a:r>
          </a:p>
        </p:txBody>
      </p:sp>
      <p:cxnSp>
        <p:nvCxnSpPr>
          <p:cNvPr id="25" name="Straight Connector 50">
            <a:extLst>
              <a:ext uri="{FF2B5EF4-FFF2-40B4-BE49-F238E27FC236}">
                <a16:creationId xmlns:a16="http://schemas.microsoft.com/office/drawing/2014/main" id="{71901A46-3C8E-8EF8-FBF8-13BB82498895}"/>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sp>
        <p:nvSpPr>
          <p:cNvPr id="3" name="TextBox 17">
            <a:extLst>
              <a:ext uri="{FF2B5EF4-FFF2-40B4-BE49-F238E27FC236}">
                <a16:creationId xmlns:a16="http://schemas.microsoft.com/office/drawing/2014/main" id="{3CDC7BDC-6E5D-4107-B356-5D0EB515E6F7}"/>
              </a:ext>
            </a:extLst>
          </p:cNvPr>
          <p:cNvSpPr txBox="1"/>
          <p:nvPr/>
        </p:nvSpPr>
        <p:spPr>
          <a:xfrm>
            <a:off x="14236046" y="3333719"/>
            <a:ext cx="5031667" cy="4524315"/>
          </a:xfrm>
          <a:prstGeom prst="rect">
            <a:avLst/>
          </a:prstGeom>
          <a:noFill/>
        </p:spPr>
        <p:txBody>
          <a:bodyPr wrap="square" rtlCol="0">
            <a:spAutoFit/>
          </a:bodyPr>
          <a:lstStyle/>
          <a:p>
            <a:pPr algn="ctr"/>
            <a:r>
              <a:rPr lang="pt-BR" sz="3200" b="1">
                <a:solidFill>
                  <a:srgbClr val="027FA6"/>
                </a:solidFill>
                <a:effectLst/>
                <a:latin typeface="Akrobat Bold" pitchFamily="2" charset="77"/>
              </a:rPr>
              <a:t>Progressivo em virtude do TEOR ALCOÓLICO </a:t>
            </a:r>
            <a:br>
              <a:rPr lang="pt-BR" sz="3200" b="1">
                <a:solidFill>
                  <a:srgbClr val="027FA6"/>
                </a:solidFill>
                <a:effectLst/>
                <a:latin typeface="Akrobat SemiBold" pitchFamily="2" charset="77"/>
              </a:rPr>
            </a:br>
            <a:r>
              <a:rPr lang="pt-BR" sz="3200" b="1">
                <a:solidFill>
                  <a:srgbClr val="027FA6"/>
                </a:solidFill>
                <a:effectLst/>
                <a:latin typeface="Akrobat SemiBold" pitchFamily="2" charset="77"/>
              </a:rPr>
              <a:t>baseado no valor do item calculado com porcentagens PROGRESSIVAS por GRADUAÇÃO expressa no rótulo sobre o preço da bebida. </a:t>
            </a:r>
          </a:p>
          <a:p>
            <a:pPr algn="ctr"/>
            <a:r>
              <a:rPr lang="pt-BR" sz="3200" b="1">
                <a:solidFill>
                  <a:srgbClr val="027FA6"/>
                </a:solidFill>
                <a:effectLst/>
                <a:latin typeface="Akrobat SemiBold" pitchFamily="2" charset="77"/>
              </a:rPr>
              <a:t>Ex.: Cerveja 5%, Vinho 13% e Destilado 40% </a:t>
            </a:r>
            <a:endParaRPr lang="pt-BR" sz="3600" b="1">
              <a:solidFill>
                <a:srgbClr val="027FA6"/>
              </a:solidFill>
              <a:effectLst/>
              <a:latin typeface="Akrobat SemiBold" pitchFamily="2" charset="77"/>
            </a:endParaRPr>
          </a:p>
        </p:txBody>
      </p:sp>
      <p:sp>
        <p:nvSpPr>
          <p:cNvPr id="10" name="TextBox 20">
            <a:extLst>
              <a:ext uri="{FF2B5EF4-FFF2-40B4-BE49-F238E27FC236}">
                <a16:creationId xmlns:a16="http://schemas.microsoft.com/office/drawing/2014/main" id="{7A642D48-0676-DE02-092D-6D64F806604A}"/>
              </a:ext>
            </a:extLst>
          </p:cNvPr>
          <p:cNvSpPr txBox="1"/>
          <p:nvPr/>
        </p:nvSpPr>
        <p:spPr>
          <a:xfrm>
            <a:off x="13394111" y="4814862"/>
            <a:ext cx="764953" cy="1569660"/>
          </a:xfrm>
          <a:prstGeom prst="rect">
            <a:avLst/>
          </a:prstGeom>
          <a:noFill/>
        </p:spPr>
        <p:txBody>
          <a:bodyPr wrap="none" rtlCol="0" anchor="ctr">
            <a:spAutoFit/>
          </a:bodyPr>
          <a:lstStyle/>
          <a:p>
            <a:pPr algn="ctr"/>
            <a:r>
              <a:rPr lang="pt-BR" sz="9600" b="1">
                <a:solidFill>
                  <a:srgbClr val="027FA6"/>
                </a:solidFill>
                <a:latin typeface="Akrobat ExtraBold" pitchFamily="2" charset="77"/>
              </a:rPr>
              <a:t>+</a:t>
            </a:r>
          </a:p>
        </p:txBody>
      </p:sp>
      <p:sp>
        <p:nvSpPr>
          <p:cNvPr id="2" name="Espaço Reservado para Texto 2">
            <a:extLst>
              <a:ext uri="{FF2B5EF4-FFF2-40B4-BE49-F238E27FC236}">
                <a16:creationId xmlns:a16="http://schemas.microsoft.com/office/drawing/2014/main" id="{BF8B4A35-8F50-A74E-21E6-4CA46A321CED}"/>
              </a:ext>
            </a:extLst>
          </p:cNvPr>
          <p:cNvSpPr txBox="1">
            <a:spLocks/>
          </p:cNvSpPr>
          <p:nvPr/>
        </p:nvSpPr>
        <p:spPr>
          <a:xfrm>
            <a:off x="515105" y="1040108"/>
            <a:ext cx="9899446" cy="702255"/>
          </a:xfrm>
          <a:prstGeom prst="rect">
            <a:avLst/>
          </a:prstGeom>
        </p:spPr>
        <p:txBody>
          <a:bodyPr vert="horz" lIns="91440" tIns="45720" rIns="91440" bIns="45720" rtlCol="0">
            <a:normAutofit/>
          </a:bodyPr>
          <a:lstStyle>
            <a:lvl1pPr marL="0" indent="0" algn="l" defTabSz="1439997" rtl="0" eaLnBrk="1" latinLnBrk="0" hangingPunct="1">
              <a:lnSpc>
                <a:spcPct val="90000"/>
              </a:lnSpc>
              <a:spcBef>
                <a:spcPts val="1575"/>
              </a:spcBef>
              <a:buFont typeface="Arial" panose="020B0604020202020204" pitchFamily="34" charset="0"/>
              <a:buNone/>
              <a:defRPr sz="5984" kern="1200" baseline="0">
                <a:solidFill>
                  <a:srgbClr val="D2E31D"/>
                </a:solidFill>
                <a:latin typeface="Nunito Sans" panose="00000500000000000000" pitchFamily="2" charset="0"/>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r>
              <a:rPr lang="pt-BR" sz="3600" b="1" dirty="0">
                <a:solidFill>
                  <a:srgbClr val="027FA6"/>
                </a:solidFill>
                <a:latin typeface="Akrobat SemiBold" pitchFamily="2" charset="77"/>
              </a:rPr>
              <a:t>Modelo aprovado com inclusão do Paragrafo  </a:t>
            </a:r>
            <a:r>
              <a:rPr lang="pt-BR" sz="3600" b="1" dirty="0">
                <a:solidFill>
                  <a:srgbClr val="027FA6"/>
                </a:solidFill>
                <a:latin typeface="Verdana" panose="020B0604030504040204" pitchFamily="34" charset="0"/>
                <a:ea typeface="Verdana" panose="020B0604030504040204" pitchFamily="34" charset="0"/>
              </a:rPr>
              <a:t>4º</a:t>
            </a:r>
            <a:endParaRPr lang="pt-BR" sz="3600" b="1" dirty="0">
              <a:solidFill>
                <a:srgbClr val="027FA6"/>
              </a:solidFill>
              <a:latin typeface="Akrobat SemiBold" pitchFamily="2" charset="77"/>
            </a:endParaRPr>
          </a:p>
        </p:txBody>
      </p:sp>
    </p:spTree>
    <p:extLst>
      <p:ext uri="{BB962C8B-B14F-4D97-AF65-F5344CB8AC3E}">
        <p14:creationId xmlns:p14="http://schemas.microsoft.com/office/powerpoint/2010/main" val="223665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53F50-325A-3CEA-1F09-01B70C4159E8}"/>
            </a:ext>
          </a:extLst>
        </p:cNvPr>
        <p:cNvGrpSpPr/>
        <p:nvPr/>
      </p:nvGrpSpPr>
      <p:grpSpPr>
        <a:xfrm>
          <a:off x="0" y="0"/>
          <a:ext cx="0" cy="0"/>
          <a:chOff x="0" y="0"/>
          <a:chExt cx="0" cy="0"/>
        </a:xfrm>
      </p:grpSpPr>
      <p:sp>
        <p:nvSpPr>
          <p:cNvPr id="77" name="Retângulo 76">
            <a:extLst>
              <a:ext uri="{FF2B5EF4-FFF2-40B4-BE49-F238E27FC236}">
                <a16:creationId xmlns:a16="http://schemas.microsoft.com/office/drawing/2014/main" id="{CAFFB5D1-6BFE-2B69-1AA2-7EB519E25D6D}"/>
              </a:ext>
            </a:extLst>
          </p:cNvPr>
          <p:cNvSpPr/>
          <p:nvPr/>
        </p:nvSpPr>
        <p:spPr>
          <a:xfrm>
            <a:off x="11546957" y="7352158"/>
            <a:ext cx="8252341" cy="2903657"/>
          </a:xfrm>
          <a:prstGeom prst="rect">
            <a:avLst/>
          </a:prstGeom>
          <a:solidFill>
            <a:srgbClr val="D2E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E31D"/>
              </a:solidFill>
            </a:endParaRPr>
          </a:p>
        </p:txBody>
      </p:sp>
      <p:sp>
        <p:nvSpPr>
          <p:cNvPr id="2" name="Espaço Reservado para Texto 1">
            <a:extLst>
              <a:ext uri="{FF2B5EF4-FFF2-40B4-BE49-F238E27FC236}">
                <a16:creationId xmlns:a16="http://schemas.microsoft.com/office/drawing/2014/main" id="{A5328D7F-D889-AF5B-1EA6-5558D2E38E85}"/>
              </a:ext>
            </a:extLst>
          </p:cNvPr>
          <p:cNvSpPr>
            <a:spLocks noGrp="1"/>
          </p:cNvSpPr>
          <p:nvPr>
            <p:ph type="body" sz="quarter" idx="10"/>
          </p:nvPr>
        </p:nvSpPr>
        <p:spPr>
          <a:xfrm>
            <a:off x="477007" y="421074"/>
            <a:ext cx="13283598" cy="928495"/>
          </a:xfrm>
        </p:spPr>
        <p:txBody>
          <a:bodyPr>
            <a:normAutofit/>
          </a:bodyPr>
          <a:lstStyle/>
          <a:p>
            <a:r>
              <a:rPr lang="pt-BR" sz="4800" b="1" dirty="0">
                <a:solidFill>
                  <a:srgbClr val="027FA6"/>
                </a:solidFill>
                <a:latin typeface="Akrobat ExtraBold" pitchFamily="2" charset="77"/>
              </a:rPr>
              <a:t>Tributação Híbrida para Bebidas Alcoólicas</a:t>
            </a:r>
          </a:p>
        </p:txBody>
      </p:sp>
      <p:cxnSp>
        <p:nvCxnSpPr>
          <p:cNvPr id="6" name="Straight Connector 50">
            <a:extLst>
              <a:ext uri="{FF2B5EF4-FFF2-40B4-BE49-F238E27FC236}">
                <a16:creationId xmlns:a16="http://schemas.microsoft.com/office/drawing/2014/main" id="{4B2744D3-43F2-C299-5876-307AF3EB79EE}"/>
              </a:ext>
            </a:extLst>
          </p:cNvPr>
          <p:cNvCxnSpPr>
            <a:cxnSpLocks/>
          </p:cNvCxnSpPr>
          <p:nvPr/>
        </p:nvCxnSpPr>
        <p:spPr>
          <a:xfrm>
            <a:off x="0" y="1724210"/>
            <a:ext cx="19799300" cy="0"/>
          </a:xfrm>
          <a:prstGeom prst="line">
            <a:avLst/>
          </a:prstGeom>
          <a:ln w="53975">
            <a:solidFill>
              <a:srgbClr val="027FA6"/>
            </a:solidFill>
          </a:ln>
        </p:spPr>
        <p:style>
          <a:lnRef idx="1">
            <a:schemeClr val="accent1"/>
          </a:lnRef>
          <a:fillRef idx="0">
            <a:schemeClr val="accent1"/>
          </a:fillRef>
          <a:effectRef idx="0">
            <a:schemeClr val="accent1"/>
          </a:effectRef>
          <a:fontRef idx="minor">
            <a:schemeClr val="tx1"/>
          </a:fontRef>
        </p:style>
      </p:cxnSp>
      <p:grpSp>
        <p:nvGrpSpPr>
          <p:cNvPr id="101" name="Group 40">
            <a:extLst>
              <a:ext uri="{FF2B5EF4-FFF2-40B4-BE49-F238E27FC236}">
                <a16:creationId xmlns:a16="http://schemas.microsoft.com/office/drawing/2014/main" id="{7A558442-4B05-5DF1-B13B-CC0C7E50CF9F}"/>
              </a:ext>
            </a:extLst>
          </p:cNvPr>
          <p:cNvGrpSpPr/>
          <p:nvPr/>
        </p:nvGrpSpPr>
        <p:grpSpPr>
          <a:xfrm>
            <a:off x="460887" y="3040142"/>
            <a:ext cx="1516591" cy="2057453"/>
            <a:chOff x="178633" y="2035347"/>
            <a:chExt cx="1516591" cy="2057453"/>
          </a:xfrm>
        </p:grpSpPr>
        <p:pic>
          <p:nvPicPr>
            <p:cNvPr id="102" name="Imagem 1">
              <a:extLst>
                <a:ext uri="{FF2B5EF4-FFF2-40B4-BE49-F238E27FC236}">
                  <a16:creationId xmlns:a16="http://schemas.microsoft.com/office/drawing/2014/main" id="{DB9BC153-059F-AECF-851B-C2912A57B9C7}"/>
                </a:ext>
              </a:extLst>
            </p:cNvPr>
            <p:cNvPicPr>
              <a:picLocks noChangeAspect="1"/>
            </p:cNvPicPr>
            <p:nvPr/>
          </p:nvPicPr>
          <p:blipFill>
            <a:blip r:embed="rId3"/>
            <a:srcRect l="38087" t="1238" r="35797" b="2268"/>
            <a:stretch/>
          </p:blipFill>
          <p:spPr>
            <a:xfrm>
              <a:off x="246104" y="2035347"/>
              <a:ext cx="556861" cy="2057453"/>
            </a:xfrm>
            <a:prstGeom prst="rect">
              <a:avLst/>
            </a:prstGeom>
          </p:spPr>
        </p:pic>
        <p:cxnSp>
          <p:nvCxnSpPr>
            <p:cNvPr id="103" name="Straight Connector 42">
              <a:extLst>
                <a:ext uri="{FF2B5EF4-FFF2-40B4-BE49-F238E27FC236}">
                  <a16:creationId xmlns:a16="http://schemas.microsoft.com/office/drawing/2014/main" id="{D0EFBA8A-C2A8-C3EB-1519-4710FADBAA4F}"/>
                </a:ext>
              </a:extLst>
            </p:cNvPr>
            <p:cNvCxnSpPr/>
            <p:nvPr/>
          </p:nvCxnSpPr>
          <p:spPr>
            <a:xfrm>
              <a:off x="178633" y="2391328"/>
              <a:ext cx="640374" cy="0"/>
            </a:xfrm>
            <a:prstGeom prst="line">
              <a:avLst/>
            </a:prstGeom>
            <a:ln w="25400">
              <a:solidFill>
                <a:srgbClr val="054D65"/>
              </a:solidFill>
            </a:ln>
          </p:spPr>
          <p:style>
            <a:lnRef idx="1">
              <a:schemeClr val="accent1"/>
            </a:lnRef>
            <a:fillRef idx="0">
              <a:schemeClr val="accent1"/>
            </a:fillRef>
            <a:effectRef idx="0">
              <a:schemeClr val="accent1"/>
            </a:effectRef>
            <a:fontRef idx="minor">
              <a:schemeClr val="tx1"/>
            </a:fontRef>
          </p:style>
        </p:cxnSp>
        <p:sp>
          <p:nvSpPr>
            <p:cNvPr id="104" name="TextBox 43">
              <a:extLst>
                <a:ext uri="{FF2B5EF4-FFF2-40B4-BE49-F238E27FC236}">
                  <a16:creationId xmlns:a16="http://schemas.microsoft.com/office/drawing/2014/main" id="{EFD5AFEF-F40B-B8B6-B809-40AB6112BDB1}"/>
                </a:ext>
              </a:extLst>
            </p:cNvPr>
            <p:cNvSpPr txBox="1"/>
            <p:nvPr/>
          </p:nvSpPr>
          <p:spPr>
            <a:xfrm>
              <a:off x="806839" y="2201736"/>
              <a:ext cx="888385" cy="369332"/>
            </a:xfrm>
            <a:prstGeom prst="rect">
              <a:avLst/>
            </a:prstGeom>
            <a:noFill/>
          </p:spPr>
          <p:txBody>
            <a:bodyPr wrap="none" rtlCol="0">
              <a:spAutoFit/>
            </a:bodyPr>
            <a:lstStyle/>
            <a:p>
              <a:r>
                <a:rPr lang="pt-BR" dirty="0">
                  <a:solidFill>
                    <a:srgbClr val="054D65"/>
                  </a:solidFill>
                  <a:latin typeface="Akrobat Bold" pitchFamily="2" charset="77"/>
                </a:rPr>
                <a:t>1.000 ml</a:t>
              </a:r>
            </a:p>
          </p:txBody>
        </p:sp>
      </p:grpSp>
      <p:cxnSp>
        <p:nvCxnSpPr>
          <p:cNvPr id="114" name="Connector: Elbow 15">
            <a:extLst>
              <a:ext uri="{FF2B5EF4-FFF2-40B4-BE49-F238E27FC236}">
                <a16:creationId xmlns:a16="http://schemas.microsoft.com/office/drawing/2014/main" id="{41903C6F-0B31-62F8-8927-D70E8620B70B}"/>
              </a:ext>
            </a:extLst>
          </p:cNvPr>
          <p:cNvCxnSpPr>
            <a:cxnSpLocks/>
          </p:cNvCxnSpPr>
          <p:nvPr/>
        </p:nvCxnSpPr>
        <p:spPr>
          <a:xfrm flipV="1">
            <a:off x="3514956" y="4184850"/>
            <a:ext cx="2609397" cy="356703"/>
          </a:xfrm>
          <a:prstGeom prst="bentConnector3">
            <a:avLst>
              <a:gd name="adj1" fmla="val 99712"/>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7">
            <a:extLst>
              <a:ext uri="{FF2B5EF4-FFF2-40B4-BE49-F238E27FC236}">
                <a16:creationId xmlns:a16="http://schemas.microsoft.com/office/drawing/2014/main" id="{AD92DD49-96E5-E35D-D0CA-4D4FE86DA3D9}"/>
              </a:ext>
            </a:extLst>
          </p:cNvPr>
          <p:cNvCxnSpPr>
            <a:cxnSpLocks/>
          </p:cNvCxnSpPr>
          <p:nvPr/>
        </p:nvCxnSpPr>
        <p:spPr>
          <a:xfrm>
            <a:off x="1477576" y="4550091"/>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cxnSp>
        <p:nvCxnSpPr>
          <p:cNvPr id="117" name="Connector: Elbow 20">
            <a:extLst>
              <a:ext uri="{FF2B5EF4-FFF2-40B4-BE49-F238E27FC236}">
                <a16:creationId xmlns:a16="http://schemas.microsoft.com/office/drawing/2014/main" id="{B5BB3737-701F-BFD4-A7C0-90DC9D56E989}"/>
              </a:ext>
            </a:extLst>
          </p:cNvPr>
          <p:cNvCxnSpPr>
            <a:cxnSpLocks/>
          </p:cNvCxnSpPr>
          <p:nvPr/>
        </p:nvCxnSpPr>
        <p:spPr>
          <a:xfrm flipV="1">
            <a:off x="3664901" y="7143860"/>
            <a:ext cx="2681649" cy="716645"/>
          </a:xfrm>
          <a:prstGeom prst="bentConnector3">
            <a:avLst>
              <a:gd name="adj1" fmla="val 100751"/>
            </a:avLst>
          </a:prstGeom>
          <a:ln w="25400">
            <a:solidFill>
              <a:srgbClr val="D2E31E"/>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22">
            <a:extLst>
              <a:ext uri="{FF2B5EF4-FFF2-40B4-BE49-F238E27FC236}">
                <a16:creationId xmlns:a16="http://schemas.microsoft.com/office/drawing/2014/main" id="{82C027D2-E2B2-C763-D9E3-627C4136E60A}"/>
              </a:ext>
            </a:extLst>
          </p:cNvPr>
          <p:cNvCxnSpPr>
            <a:cxnSpLocks/>
          </p:cNvCxnSpPr>
          <p:nvPr/>
        </p:nvCxnSpPr>
        <p:spPr>
          <a:xfrm>
            <a:off x="1330620" y="7768128"/>
            <a:ext cx="582551" cy="0"/>
          </a:xfrm>
          <a:prstGeom prst="straightConnector1">
            <a:avLst/>
          </a:prstGeom>
          <a:ln w="25400">
            <a:solidFill>
              <a:srgbClr val="D2E31E"/>
            </a:solidFill>
            <a:tailEnd type="triangle"/>
          </a:ln>
        </p:spPr>
        <p:style>
          <a:lnRef idx="1">
            <a:schemeClr val="dk1"/>
          </a:lnRef>
          <a:fillRef idx="0">
            <a:schemeClr val="dk1"/>
          </a:fillRef>
          <a:effectRef idx="0">
            <a:schemeClr val="dk1"/>
          </a:effectRef>
          <a:fontRef idx="minor">
            <a:schemeClr val="tx1"/>
          </a:fontRef>
        </p:style>
      </p:cxnSp>
      <p:grpSp>
        <p:nvGrpSpPr>
          <p:cNvPr id="127" name="Group 61">
            <a:extLst>
              <a:ext uri="{FF2B5EF4-FFF2-40B4-BE49-F238E27FC236}">
                <a16:creationId xmlns:a16="http://schemas.microsoft.com/office/drawing/2014/main" id="{F965807A-9237-B6DA-DAB1-C4282C7F23BE}"/>
              </a:ext>
            </a:extLst>
          </p:cNvPr>
          <p:cNvGrpSpPr/>
          <p:nvPr/>
        </p:nvGrpSpPr>
        <p:grpSpPr>
          <a:xfrm>
            <a:off x="471585" y="6110421"/>
            <a:ext cx="1628801" cy="1972864"/>
            <a:chOff x="866888" y="6429673"/>
            <a:chExt cx="1628801" cy="1972864"/>
          </a:xfrm>
        </p:grpSpPr>
        <p:pic>
          <p:nvPicPr>
            <p:cNvPr id="128" name="Imagem 1">
              <a:extLst>
                <a:ext uri="{FF2B5EF4-FFF2-40B4-BE49-F238E27FC236}">
                  <a16:creationId xmlns:a16="http://schemas.microsoft.com/office/drawing/2014/main" id="{E5108784-FC89-7D8D-73BE-E5F401885532}"/>
                </a:ext>
              </a:extLst>
            </p:cNvPr>
            <p:cNvPicPr>
              <a:picLocks noChangeAspect="1"/>
            </p:cNvPicPr>
            <p:nvPr/>
          </p:nvPicPr>
          <p:blipFill>
            <a:blip r:embed="rId4"/>
            <a:srcRect l="33573" t="17458" r="33642" b="8866"/>
            <a:stretch/>
          </p:blipFill>
          <p:spPr>
            <a:xfrm>
              <a:off x="906894" y="6429673"/>
              <a:ext cx="585234" cy="1972864"/>
            </a:xfrm>
            <a:prstGeom prst="rect">
              <a:avLst/>
            </a:prstGeom>
          </p:spPr>
        </p:pic>
        <p:cxnSp>
          <p:nvCxnSpPr>
            <p:cNvPr id="129" name="Straight Connector 59">
              <a:extLst>
                <a:ext uri="{FF2B5EF4-FFF2-40B4-BE49-F238E27FC236}">
                  <a16:creationId xmlns:a16="http://schemas.microsoft.com/office/drawing/2014/main" id="{A805E2CF-590F-06B1-7DE9-74D556B79C2B}"/>
                </a:ext>
              </a:extLst>
            </p:cNvPr>
            <p:cNvCxnSpPr/>
            <p:nvPr/>
          </p:nvCxnSpPr>
          <p:spPr>
            <a:xfrm>
              <a:off x="866888" y="6818889"/>
              <a:ext cx="640374" cy="0"/>
            </a:xfrm>
            <a:prstGeom prst="line">
              <a:avLst/>
            </a:prstGeom>
            <a:ln w="25400">
              <a:solidFill>
                <a:srgbClr val="054D65"/>
              </a:solidFill>
            </a:ln>
          </p:spPr>
          <p:style>
            <a:lnRef idx="1">
              <a:schemeClr val="accent1"/>
            </a:lnRef>
            <a:fillRef idx="0">
              <a:schemeClr val="accent1"/>
            </a:fillRef>
            <a:effectRef idx="0">
              <a:schemeClr val="accent1"/>
            </a:effectRef>
            <a:fontRef idx="minor">
              <a:schemeClr val="tx1"/>
            </a:fontRef>
          </p:style>
        </p:cxnSp>
        <p:sp>
          <p:nvSpPr>
            <p:cNvPr id="130" name="TextBox 60">
              <a:extLst>
                <a:ext uri="{FF2B5EF4-FFF2-40B4-BE49-F238E27FC236}">
                  <a16:creationId xmlns:a16="http://schemas.microsoft.com/office/drawing/2014/main" id="{C08A0615-1D9C-E0EB-5E19-E7F1F8AD71D7}"/>
                </a:ext>
              </a:extLst>
            </p:cNvPr>
            <p:cNvSpPr txBox="1"/>
            <p:nvPr/>
          </p:nvSpPr>
          <p:spPr>
            <a:xfrm>
              <a:off x="1495094" y="6629297"/>
              <a:ext cx="1000595" cy="369332"/>
            </a:xfrm>
            <a:prstGeom prst="rect">
              <a:avLst/>
            </a:prstGeom>
            <a:noFill/>
          </p:spPr>
          <p:txBody>
            <a:bodyPr wrap="none" rtlCol="0">
              <a:spAutoFit/>
            </a:bodyPr>
            <a:lstStyle/>
            <a:p>
              <a:r>
                <a:rPr lang="pt-BR" dirty="0">
                  <a:solidFill>
                    <a:srgbClr val="054D65"/>
                  </a:solidFill>
                </a:rPr>
                <a:t>1.000 ml</a:t>
              </a:r>
            </a:p>
          </p:txBody>
        </p:sp>
      </p:grpSp>
      <p:sp>
        <p:nvSpPr>
          <p:cNvPr id="9" name="TextBox 18">
            <a:extLst>
              <a:ext uri="{FF2B5EF4-FFF2-40B4-BE49-F238E27FC236}">
                <a16:creationId xmlns:a16="http://schemas.microsoft.com/office/drawing/2014/main" id="{0CA44DA3-C6A6-BD7E-F0E3-BC75E505DCA7}"/>
              </a:ext>
            </a:extLst>
          </p:cNvPr>
          <p:cNvSpPr txBox="1"/>
          <p:nvPr/>
        </p:nvSpPr>
        <p:spPr>
          <a:xfrm>
            <a:off x="2034807" y="3550027"/>
            <a:ext cx="10611289" cy="461665"/>
          </a:xfrm>
          <a:prstGeom prst="rect">
            <a:avLst/>
          </a:prstGeom>
          <a:noFill/>
        </p:spPr>
        <p:txBody>
          <a:bodyPr wrap="square">
            <a:spAutoFit/>
          </a:bodyPr>
          <a:lstStyle>
            <a:defPPr>
              <a:defRPr lang="en-US"/>
            </a:defPPr>
            <a:lvl1pPr defTabSz="850392">
              <a:defRPr sz="2400" b="1">
                <a:solidFill>
                  <a:srgbClr val="054D65"/>
                </a:solidFill>
                <a:latin typeface="Akrobat Bold" pitchFamily="2" charset="77"/>
              </a:defRPr>
            </a:lvl1pPr>
          </a:lstStyle>
          <a:p>
            <a:r>
              <a:rPr lang="pt-BR" dirty="0"/>
              <a:t>Cerveja =     5% x 1.000ml  =   50ml de álcool  =  R$ x 50</a:t>
            </a:r>
          </a:p>
        </p:txBody>
      </p:sp>
      <p:sp>
        <p:nvSpPr>
          <p:cNvPr id="11" name="TextBox 22">
            <a:extLst>
              <a:ext uri="{FF2B5EF4-FFF2-40B4-BE49-F238E27FC236}">
                <a16:creationId xmlns:a16="http://schemas.microsoft.com/office/drawing/2014/main" id="{137D32DA-292E-2C12-CA53-EFE4A3C9357D}"/>
              </a:ext>
            </a:extLst>
          </p:cNvPr>
          <p:cNvSpPr txBox="1"/>
          <p:nvPr/>
        </p:nvSpPr>
        <p:spPr>
          <a:xfrm>
            <a:off x="2111587" y="6380411"/>
            <a:ext cx="10804354" cy="707886"/>
          </a:xfrm>
          <a:prstGeom prst="rect">
            <a:avLst/>
          </a:prstGeom>
          <a:noFill/>
        </p:spPr>
        <p:txBody>
          <a:bodyPr wrap="square">
            <a:spAutoFit/>
          </a:bodyPr>
          <a:lstStyle/>
          <a:p>
            <a:pPr defTabSz="850392"/>
            <a:r>
              <a:rPr lang="pt-BR" sz="2800" b="1" dirty="0">
                <a:solidFill>
                  <a:srgbClr val="054D65"/>
                </a:solidFill>
                <a:latin typeface="Akrobat Bold" pitchFamily="2" charset="77"/>
              </a:rPr>
              <a:t>Destilados	=     40% x 1.000ml = 400ml de álcool =  </a:t>
            </a:r>
            <a:r>
              <a:rPr lang="pt-BR" sz="4000" b="1" dirty="0">
                <a:solidFill>
                  <a:srgbClr val="054D65"/>
                </a:solidFill>
                <a:latin typeface="Akrobat Bold" pitchFamily="2" charset="77"/>
              </a:rPr>
              <a:t>R$ x 400</a:t>
            </a:r>
            <a:endParaRPr lang="pt-BR" sz="2800" b="1" dirty="0">
              <a:solidFill>
                <a:srgbClr val="054D65"/>
              </a:solidFill>
              <a:latin typeface="Akrobat Bold" pitchFamily="2" charset="77"/>
            </a:endParaRPr>
          </a:p>
        </p:txBody>
      </p:sp>
      <p:sp>
        <p:nvSpPr>
          <p:cNvPr id="12" name="TextBox 38">
            <a:extLst>
              <a:ext uri="{FF2B5EF4-FFF2-40B4-BE49-F238E27FC236}">
                <a16:creationId xmlns:a16="http://schemas.microsoft.com/office/drawing/2014/main" id="{05192DF4-AA53-503F-BA38-0FA875D2EE6D}"/>
              </a:ext>
            </a:extLst>
          </p:cNvPr>
          <p:cNvSpPr txBox="1"/>
          <p:nvPr/>
        </p:nvSpPr>
        <p:spPr>
          <a:xfrm>
            <a:off x="2060127" y="4206063"/>
            <a:ext cx="1048639" cy="646331"/>
          </a:xfrm>
          <a:prstGeom prst="rect">
            <a:avLst/>
          </a:prstGeom>
          <a:noFill/>
        </p:spPr>
        <p:txBody>
          <a:bodyPr wrap="square">
            <a:spAutoFit/>
          </a:bodyPr>
          <a:lstStyle/>
          <a:p>
            <a:pPr algn="ctr"/>
            <a:r>
              <a:rPr lang="pt-BR" sz="1800" b="1" dirty="0">
                <a:solidFill>
                  <a:srgbClr val="054D65"/>
                </a:solidFill>
                <a:latin typeface="Akrobat Bold" pitchFamily="2" charset="77"/>
              </a:rPr>
              <a:t>50ml </a:t>
            </a:r>
          </a:p>
          <a:p>
            <a:pPr algn="ctr"/>
            <a:r>
              <a:rPr lang="pt-BR" sz="1800" b="1" dirty="0">
                <a:solidFill>
                  <a:srgbClr val="054D65"/>
                </a:solidFill>
                <a:latin typeface="Akrobat Bold" pitchFamily="2" charset="77"/>
              </a:rPr>
              <a:t>de álcool</a:t>
            </a:r>
            <a:endParaRPr lang="pt-BR" b="1" dirty="0">
              <a:solidFill>
                <a:srgbClr val="054D65"/>
              </a:solidFill>
              <a:latin typeface="Akrobat Bold" pitchFamily="2" charset="77"/>
            </a:endParaRPr>
          </a:p>
        </p:txBody>
      </p:sp>
      <p:sp>
        <p:nvSpPr>
          <p:cNvPr id="16" name="TextBox 17">
            <a:extLst>
              <a:ext uri="{FF2B5EF4-FFF2-40B4-BE49-F238E27FC236}">
                <a16:creationId xmlns:a16="http://schemas.microsoft.com/office/drawing/2014/main" id="{3EBD1E2A-04A1-7E6F-DC6E-17A5BCEA6F4A}"/>
              </a:ext>
            </a:extLst>
          </p:cNvPr>
          <p:cNvSpPr txBox="1"/>
          <p:nvPr/>
        </p:nvSpPr>
        <p:spPr>
          <a:xfrm>
            <a:off x="2245024" y="7326790"/>
            <a:ext cx="1048639" cy="646331"/>
          </a:xfrm>
          <a:prstGeom prst="rect">
            <a:avLst/>
          </a:prstGeom>
          <a:noFill/>
        </p:spPr>
        <p:txBody>
          <a:bodyPr wrap="square">
            <a:spAutoFit/>
          </a:bodyPr>
          <a:lstStyle/>
          <a:p>
            <a:pPr algn="ctr"/>
            <a:r>
              <a:rPr lang="pt-BR" b="1" dirty="0">
                <a:solidFill>
                  <a:srgbClr val="054D65"/>
                </a:solidFill>
                <a:latin typeface="Akrobat Bold" pitchFamily="2" charset="77"/>
              </a:rPr>
              <a:t>400</a:t>
            </a:r>
            <a:r>
              <a:rPr lang="pt-BR" sz="1800" b="1" dirty="0">
                <a:solidFill>
                  <a:srgbClr val="054D65"/>
                </a:solidFill>
                <a:latin typeface="Akrobat Bold" pitchFamily="2" charset="77"/>
              </a:rPr>
              <a:t>ml </a:t>
            </a:r>
          </a:p>
          <a:p>
            <a:pPr algn="ctr"/>
            <a:r>
              <a:rPr lang="pt-BR" sz="1800" b="1" dirty="0">
                <a:solidFill>
                  <a:srgbClr val="054D65"/>
                </a:solidFill>
                <a:latin typeface="Akrobat Bold" pitchFamily="2" charset="77"/>
              </a:rPr>
              <a:t>de álcool</a:t>
            </a:r>
            <a:endParaRPr lang="pt-BR" b="1" dirty="0">
              <a:solidFill>
                <a:srgbClr val="054D65"/>
              </a:solidFill>
              <a:latin typeface="Akrobat Bold" pitchFamily="2" charset="77"/>
            </a:endParaRPr>
          </a:p>
        </p:txBody>
      </p:sp>
      <p:grpSp>
        <p:nvGrpSpPr>
          <p:cNvPr id="56" name="Agrupar 55">
            <a:extLst>
              <a:ext uri="{FF2B5EF4-FFF2-40B4-BE49-F238E27FC236}">
                <a16:creationId xmlns:a16="http://schemas.microsoft.com/office/drawing/2014/main" id="{9EC5D6DB-99B0-47F4-5F82-EEDB378E20E6}"/>
              </a:ext>
            </a:extLst>
          </p:cNvPr>
          <p:cNvGrpSpPr/>
          <p:nvPr/>
        </p:nvGrpSpPr>
        <p:grpSpPr>
          <a:xfrm>
            <a:off x="11632902" y="2189308"/>
            <a:ext cx="4451774" cy="4933908"/>
            <a:chOff x="11632902" y="2189308"/>
            <a:chExt cx="4451774" cy="4933908"/>
          </a:xfrm>
        </p:grpSpPr>
        <p:sp>
          <p:nvSpPr>
            <p:cNvPr id="57" name="TextBox 6">
              <a:extLst>
                <a:ext uri="{FF2B5EF4-FFF2-40B4-BE49-F238E27FC236}">
                  <a16:creationId xmlns:a16="http://schemas.microsoft.com/office/drawing/2014/main" id="{D8B6728F-4EFD-9CA9-9C9B-3C9B932A3F3F}"/>
                </a:ext>
              </a:extLst>
            </p:cNvPr>
            <p:cNvSpPr txBox="1"/>
            <p:nvPr/>
          </p:nvSpPr>
          <p:spPr>
            <a:xfrm>
              <a:off x="11764907" y="6815439"/>
              <a:ext cx="1270151" cy="307777"/>
            </a:xfrm>
            <a:prstGeom prst="rect">
              <a:avLst/>
            </a:prstGeom>
            <a:noFill/>
          </p:spPr>
          <p:txBody>
            <a:bodyPr wrap="square" rtlCol="0">
              <a:spAutoFit/>
            </a:bodyPr>
            <a:lstStyle/>
            <a:p>
              <a:pPr algn="ctr"/>
              <a:r>
                <a:rPr lang="en-US" sz="1400" b="1" dirty="0">
                  <a:solidFill>
                    <a:schemeClr val="tx1">
                      <a:lumMod val="75000"/>
                      <a:lumOff val="25000"/>
                    </a:schemeClr>
                  </a:solidFill>
                </a:rPr>
                <a:t>CERVEJA</a:t>
              </a:r>
            </a:p>
          </p:txBody>
        </p:sp>
        <p:sp>
          <p:nvSpPr>
            <p:cNvPr id="59" name="TextBox 8">
              <a:extLst>
                <a:ext uri="{FF2B5EF4-FFF2-40B4-BE49-F238E27FC236}">
                  <a16:creationId xmlns:a16="http://schemas.microsoft.com/office/drawing/2014/main" id="{D52A80E7-F3BA-3293-B1CD-343CFED0105F}"/>
                </a:ext>
              </a:extLst>
            </p:cNvPr>
            <p:cNvSpPr txBox="1"/>
            <p:nvPr/>
          </p:nvSpPr>
          <p:spPr>
            <a:xfrm>
              <a:off x="13876735" y="6815439"/>
              <a:ext cx="1112847" cy="307777"/>
            </a:xfrm>
            <a:prstGeom prst="rect">
              <a:avLst/>
            </a:prstGeom>
            <a:noFill/>
          </p:spPr>
          <p:txBody>
            <a:bodyPr wrap="square" rtlCol="0">
              <a:spAutoFit/>
            </a:bodyPr>
            <a:lstStyle/>
            <a:p>
              <a:pPr algn="ctr"/>
              <a:r>
                <a:rPr lang="en-US" sz="1400" b="1" dirty="0">
                  <a:solidFill>
                    <a:schemeClr val="tx1">
                      <a:lumMod val="75000"/>
                      <a:lumOff val="25000"/>
                    </a:schemeClr>
                  </a:solidFill>
                </a:rPr>
                <a:t>DESTILADO</a:t>
              </a:r>
            </a:p>
          </p:txBody>
        </p:sp>
        <p:sp>
          <p:nvSpPr>
            <p:cNvPr id="60" name="Freeform: Shape 9">
              <a:extLst>
                <a:ext uri="{FF2B5EF4-FFF2-40B4-BE49-F238E27FC236}">
                  <a16:creationId xmlns:a16="http://schemas.microsoft.com/office/drawing/2014/main" id="{D99CECBA-E38A-C62C-D865-FD7E0481407F}"/>
                </a:ext>
              </a:extLst>
            </p:cNvPr>
            <p:cNvSpPr/>
            <p:nvPr/>
          </p:nvSpPr>
          <p:spPr>
            <a:xfrm flipH="1">
              <a:off x="11856749" y="545451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1" name="Freeform: Shape 10">
              <a:extLst>
                <a:ext uri="{FF2B5EF4-FFF2-40B4-BE49-F238E27FC236}">
                  <a16:creationId xmlns:a16="http://schemas.microsoft.com/office/drawing/2014/main" id="{43A3C674-85B1-7286-5807-8B94871E19EB}"/>
                </a:ext>
              </a:extLst>
            </p:cNvPr>
            <p:cNvSpPr/>
            <p:nvPr/>
          </p:nvSpPr>
          <p:spPr>
            <a:xfrm flipH="1">
              <a:off x="11856749" y="581279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2" name="Freeform: Shape 11">
              <a:extLst>
                <a:ext uri="{FF2B5EF4-FFF2-40B4-BE49-F238E27FC236}">
                  <a16:creationId xmlns:a16="http://schemas.microsoft.com/office/drawing/2014/main" id="{88942D5F-30B3-3882-C450-1842859CEB8C}"/>
                </a:ext>
              </a:extLst>
            </p:cNvPr>
            <p:cNvSpPr/>
            <p:nvPr/>
          </p:nvSpPr>
          <p:spPr>
            <a:xfrm flipH="1">
              <a:off x="11856749" y="617107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3" name="Freeform: Shape 12">
              <a:extLst>
                <a:ext uri="{FF2B5EF4-FFF2-40B4-BE49-F238E27FC236}">
                  <a16:creationId xmlns:a16="http://schemas.microsoft.com/office/drawing/2014/main" id="{7D4797D8-5877-6108-8F6A-C028616709A6}"/>
                </a:ext>
              </a:extLst>
            </p:cNvPr>
            <p:cNvSpPr/>
            <p:nvPr/>
          </p:nvSpPr>
          <p:spPr>
            <a:xfrm flipH="1">
              <a:off x="11855109" y="6529345"/>
              <a:ext cx="3224447" cy="11334"/>
            </a:xfrm>
            <a:custGeom>
              <a:avLst/>
              <a:gdLst>
                <a:gd name="connsiteX0" fmla="*/ 0 w 7356725"/>
                <a:gd name="connsiteY0" fmla="*/ 0 h 12044"/>
                <a:gd name="connsiteX1" fmla="*/ 7356726 w 7356725"/>
                <a:gd name="connsiteY1" fmla="*/ 0 h 12044"/>
              </a:gdLst>
              <a:ahLst/>
              <a:cxnLst>
                <a:cxn ang="0">
                  <a:pos x="connsiteX0" y="connsiteY0"/>
                </a:cxn>
                <a:cxn ang="0">
                  <a:pos x="connsiteX1" y="connsiteY1"/>
                </a:cxn>
              </a:cxnLst>
              <a:rect l="l" t="t" r="r" b="b"/>
              <a:pathLst>
                <a:path w="7356725" h="12044">
                  <a:moveTo>
                    <a:pt x="0" y="0"/>
                  </a:moveTo>
                  <a:lnTo>
                    <a:pt x="7356726" y="0"/>
                  </a:lnTo>
                </a:path>
              </a:pathLst>
            </a:custGeom>
            <a:ln w="16920"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4" name="Freeform: Shape 9">
              <a:extLst>
                <a:ext uri="{FF2B5EF4-FFF2-40B4-BE49-F238E27FC236}">
                  <a16:creationId xmlns:a16="http://schemas.microsoft.com/office/drawing/2014/main" id="{85FC0B06-540E-0954-7819-B1F5E7E1538D}"/>
                </a:ext>
              </a:extLst>
            </p:cNvPr>
            <p:cNvSpPr/>
            <p:nvPr/>
          </p:nvSpPr>
          <p:spPr>
            <a:xfrm flipH="1">
              <a:off x="11856749" y="509624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65" name="TextBox 24">
              <a:extLst>
                <a:ext uri="{FF2B5EF4-FFF2-40B4-BE49-F238E27FC236}">
                  <a16:creationId xmlns:a16="http://schemas.microsoft.com/office/drawing/2014/main" id="{DAA0A679-E273-5CD4-9C84-FDF7439554DF}"/>
                </a:ext>
              </a:extLst>
            </p:cNvPr>
            <p:cNvSpPr txBox="1"/>
            <p:nvPr/>
          </p:nvSpPr>
          <p:spPr>
            <a:xfrm>
              <a:off x="15268427" y="5342888"/>
              <a:ext cx="816249" cy="338554"/>
            </a:xfrm>
            <a:prstGeom prst="rect">
              <a:avLst/>
            </a:prstGeom>
            <a:noFill/>
          </p:spPr>
          <p:txBody>
            <a:bodyPr wrap="none" rtlCol="0">
              <a:spAutoFit/>
            </a:bodyPr>
            <a:lstStyle/>
            <a:p>
              <a:pPr algn="l"/>
              <a:r>
                <a:rPr lang="en-ID" sz="1600" b="1" spc="0" baseline="0" dirty="0">
                  <a:ln/>
                  <a:solidFill>
                    <a:schemeClr val="tx1">
                      <a:lumMod val="50000"/>
                      <a:lumOff val="50000"/>
                    </a:schemeClr>
                  </a:solidFill>
                  <a:cs typeface="Arial"/>
                  <a:sym typeface="Arial"/>
                  <a:rtl val="0"/>
                </a:rPr>
                <a:t>R$ 1,50</a:t>
              </a:r>
            </a:p>
          </p:txBody>
        </p:sp>
        <p:sp>
          <p:nvSpPr>
            <p:cNvPr id="66" name="TextBox 25">
              <a:extLst>
                <a:ext uri="{FF2B5EF4-FFF2-40B4-BE49-F238E27FC236}">
                  <a16:creationId xmlns:a16="http://schemas.microsoft.com/office/drawing/2014/main" id="{C9C8E9E0-893C-D603-FB99-B983AD636CF1}"/>
                </a:ext>
              </a:extLst>
            </p:cNvPr>
            <p:cNvSpPr txBox="1"/>
            <p:nvPr/>
          </p:nvSpPr>
          <p:spPr>
            <a:xfrm>
              <a:off x="15268427" y="5673927"/>
              <a:ext cx="816249" cy="338554"/>
            </a:xfrm>
            <a:prstGeom prst="rect">
              <a:avLst/>
            </a:prstGeom>
            <a:noFill/>
          </p:spPr>
          <p:txBody>
            <a:bodyPr wrap="none" rtlCol="0">
              <a:spAutoFit/>
            </a:bodyPr>
            <a:lstStyle/>
            <a:p>
              <a:pPr algn="l"/>
              <a:r>
                <a:rPr lang="en-ID" sz="1600" b="1" spc="0" baseline="0" dirty="0">
                  <a:ln/>
                  <a:solidFill>
                    <a:schemeClr val="tx1">
                      <a:lumMod val="50000"/>
                      <a:lumOff val="50000"/>
                    </a:schemeClr>
                  </a:solidFill>
                  <a:cs typeface="Arial"/>
                  <a:sym typeface="Arial"/>
                  <a:rtl val="0"/>
                </a:rPr>
                <a:t>R$ 1,00</a:t>
              </a:r>
            </a:p>
          </p:txBody>
        </p:sp>
        <p:sp>
          <p:nvSpPr>
            <p:cNvPr id="67" name="TextBox 26">
              <a:extLst>
                <a:ext uri="{FF2B5EF4-FFF2-40B4-BE49-F238E27FC236}">
                  <a16:creationId xmlns:a16="http://schemas.microsoft.com/office/drawing/2014/main" id="{71AD7895-9259-1E16-29F8-212876E2DF5D}"/>
                </a:ext>
              </a:extLst>
            </p:cNvPr>
            <p:cNvSpPr txBox="1"/>
            <p:nvPr/>
          </p:nvSpPr>
          <p:spPr>
            <a:xfrm>
              <a:off x="15268427" y="6041679"/>
              <a:ext cx="816249" cy="338554"/>
            </a:xfrm>
            <a:prstGeom prst="rect">
              <a:avLst/>
            </a:prstGeom>
            <a:noFill/>
          </p:spPr>
          <p:txBody>
            <a:bodyPr wrap="none" rtlCol="0">
              <a:spAutoFit/>
            </a:bodyPr>
            <a:lstStyle/>
            <a:p>
              <a:pPr algn="l"/>
              <a:r>
                <a:rPr lang="en-ID" sz="1600" b="1" spc="0" baseline="0" dirty="0">
                  <a:ln/>
                  <a:solidFill>
                    <a:schemeClr val="tx1">
                      <a:lumMod val="50000"/>
                      <a:lumOff val="50000"/>
                    </a:schemeClr>
                  </a:solidFill>
                  <a:cs typeface="Arial"/>
                  <a:sym typeface="Arial"/>
                  <a:rtl val="0"/>
                </a:rPr>
                <a:t>R$ 0,50</a:t>
              </a:r>
            </a:p>
          </p:txBody>
        </p:sp>
        <p:sp>
          <p:nvSpPr>
            <p:cNvPr id="68" name="TextBox 27">
              <a:extLst>
                <a:ext uri="{FF2B5EF4-FFF2-40B4-BE49-F238E27FC236}">
                  <a16:creationId xmlns:a16="http://schemas.microsoft.com/office/drawing/2014/main" id="{6CD6DC7A-9ED8-39FA-95F4-ABB90E8C6BA0}"/>
                </a:ext>
              </a:extLst>
            </p:cNvPr>
            <p:cNvSpPr txBox="1"/>
            <p:nvPr/>
          </p:nvSpPr>
          <p:spPr>
            <a:xfrm>
              <a:off x="15268427" y="6390845"/>
              <a:ext cx="404278" cy="338554"/>
            </a:xfrm>
            <a:prstGeom prst="rect">
              <a:avLst/>
            </a:prstGeom>
            <a:noFill/>
          </p:spPr>
          <p:txBody>
            <a:bodyPr wrap="none" rtlCol="0">
              <a:spAutoFit/>
            </a:bodyPr>
            <a:lstStyle/>
            <a:p>
              <a:pPr algn="l"/>
              <a:r>
                <a:rPr lang="en-ID" sz="1600" b="1" spc="0" baseline="0" dirty="0">
                  <a:ln/>
                  <a:solidFill>
                    <a:schemeClr val="tx1">
                      <a:lumMod val="50000"/>
                      <a:lumOff val="50000"/>
                    </a:schemeClr>
                  </a:solidFill>
                  <a:cs typeface="Arial"/>
                  <a:sym typeface="Arial"/>
                  <a:rtl val="0"/>
                </a:rPr>
                <a:t>R$</a:t>
              </a:r>
            </a:p>
          </p:txBody>
        </p:sp>
        <p:sp>
          <p:nvSpPr>
            <p:cNvPr id="69" name="TextBox 24">
              <a:extLst>
                <a:ext uri="{FF2B5EF4-FFF2-40B4-BE49-F238E27FC236}">
                  <a16:creationId xmlns:a16="http://schemas.microsoft.com/office/drawing/2014/main" id="{F91E6CFD-5415-96F3-E0D2-4C54EC17806D}"/>
                </a:ext>
              </a:extLst>
            </p:cNvPr>
            <p:cNvSpPr txBox="1"/>
            <p:nvPr/>
          </p:nvSpPr>
          <p:spPr>
            <a:xfrm>
              <a:off x="15268427" y="5004489"/>
              <a:ext cx="816249" cy="338554"/>
            </a:xfrm>
            <a:prstGeom prst="rect">
              <a:avLst/>
            </a:prstGeom>
            <a:noFill/>
          </p:spPr>
          <p:txBody>
            <a:bodyPr wrap="none" rtlCol="0">
              <a:spAutoFit/>
            </a:bodyPr>
            <a:lstStyle/>
            <a:p>
              <a:pPr algn="l"/>
              <a:r>
                <a:rPr lang="en-ID" sz="1600" b="1" spc="0" baseline="0" dirty="0">
                  <a:ln/>
                  <a:solidFill>
                    <a:schemeClr val="tx1">
                      <a:lumMod val="50000"/>
                      <a:lumOff val="50000"/>
                    </a:schemeClr>
                  </a:solidFill>
                  <a:cs typeface="Arial"/>
                  <a:sym typeface="Arial"/>
                  <a:rtl val="0"/>
                </a:rPr>
                <a:t>R$ 2,00</a:t>
              </a:r>
            </a:p>
          </p:txBody>
        </p:sp>
        <p:sp>
          <p:nvSpPr>
            <p:cNvPr id="70" name="Freeform: Shape 9">
              <a:extLst>
                <a:ext uri="{FF2B5EF4-FFF2-40B4-BE49-F238E27FC236}">
                  <a16:creationId xmlns:a16="http://schemas.microsoft.com/office/drawing/2014/main" id="{D4E1B962-449E-DD4A-2E62-0C96A8508697}"/>
                </a:ext>
              </a:extLst>
            </p:cNvPr>
            <p:cNvSpPr/>
            <p:nvPr/>
          </p:nvSpPr>
          <p:spPr>
            <a:xfrm flipH="1">
              <a:off x="11856749" y="4737967"/>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1" name="TextBox 24">
              <a:extLst>
                <a:ext uri="{FF2B5EF4-FFF2-40B4-BE49-F238E27FC236}">
                  <a16:creationId xmlns:a16="http://schemas.microsoft.com/office/drawing/2014/main" id="{B4ED6D23-AE00-4970-0DB9-7C1BF00A4A7C}"/>
                </a:ext>
              </a:extLst>
            </p:cNvPr>
            <p:cNvSpPr txBox="1"/>
            <p:nvPr/>
          </p:nvSpPr>
          <p:spPr>
            <a:xfrm>
              <a:off x="15268427" y="4643989"/>
              <a:ext cx="816249" cy="338554"/>
            </a:xfrm>
            <a:prstGeom prst="rect">
              <a:avLst/>
            </a:prstGeom>
            <a:noFill/>
          </p:spPr>
          <p:txBody>
            <a:bodyPr wrap="none" rtlCol="0">
              <a:spAutoFit/>
            </a:bodyPr>
            <a:lstStyle/>
            <a:p>
              <a:pPr algn="l"/>
              <a:r>
                <a:rPr lang="en-ID" sz="1600" b="1" spc="0" baseline="0" dirty="0">
                  <a:ln/>
                  <a:solidFill>
                    <a:schemeClr val="tx1">
                      <a:lumMod val="50000"/>
                      <a:lumOff val="50000"/>
                    </a:schemeClr>
                  </a:solidFill>
                  <a:cs typeface="Arial"/>
                  <a:sym typeface="Arial"/>
                  <a:rtl val="0"/>
                </a:rPr>
                <a:t>R$ 2,50</a:t>
              </a:r>
            </a:p>
          </p:txBody>
        </p:sp>
        <p:sp>
          <p:nvSpPr>
            <p:cNvPr id="72" name="Freeform: Shape 9">
              <a:extLst>
                <a:ext uri="{FF2B5EF4-FFF2-40B4-BE49-F238E27FC236}">
                  <a16:creationId xmlns:a16="http://schemas.microsoft.com/office/drawing/2014/main" id="{EE210EE7-B996-AC31-039E-29E32937279D}"/>
                </a:ext>
              </a:extLst>
            </p:cNvPr>
            <p:cNvSpPr/>
            <p:nvPr/>
          </p:nvSpPr>
          <p:spPr>
            <a:xfrm flipH="1">
              <a:off x="11856749" y="4379691"/>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3" name="TextBox 24">
              <a:extLst>
                <a:ext uri="{FF2B5EF4-FFF2-40B4-BE49-F238E27FC236}">
                  <a16:creationId xmlns:a16="http://schemas.microsoft.com/office/drawing/2014/main" id="{8A36BCC3-9824-5729-E197-165DF992B828}"/>
                </a:ext>
              </a:extLst>
            </p:cNvPr>
            <p:cNvSpPr txBox="1"/>
            <p:nvPr/>
          </p:nvSpPr>
          <p:spPr>
            <a:xfrm>
              <a:off x="15268427" y="4265883"/>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R$ 3,00</a:t>
              </a:r>
            </a:p>
          </p:txBody>
        </p:sp>
        <p:sp>
          <p:nvSpPr>
            <p:cNvPr id="74" name="Freeform: Shape 9">
              <a:extLst>
                <a:ext uri="{FF2B5EF4-FFF2-40B4-BE49-F238E27FC236}">
                  <a16:creationId xmlns:a16="http://schemas.microsoft.com/office/drawing/2014/main" id="{37C7E468-9CCF-E82A-0B17-1B71EFC07D15}"/>
                </a:ext>
              </a:extLst>
            </p:cNvPr>
            <p:cNvSpPr/>
            <p:nvPr/>
          </p:nvSpPr>
          <p:spPr>
            <a:xfrm flipH="1">
              <a:off x="11856749" y="4021415"/>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5" name="TextBox 24">
              <a:extLst>
                <a:ext uri="{FF2B5EF4-FFF2-40B4-BE49-F238E27FC236}">
                  <a16:creationId xmlns:a16="http://schemas.microsoft.com/office/drawing/2014/main" id="{6C32DC52-A2BD-8FE0-44F5-FD59B73B421B}"/>
                </a:ext>
              </a:extLst>
            </p:cNvPr>
            <p:cNvSpPr txBox="1"/>
            <p:nvPr/>
          </p:nvSpPr>
          <p:spPr>
            <a:xfrm>
              <a:off x="15268427" y="3868318"/>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R$ 3,50</a:t>
              </a:r>
            </a:p>
          </p:txBody>
        </p:sp>
        <p:sp>
          <p:nvSpPr>
            <p:cNvPr id="76" name="Freeform: Shape 9">
              <a:extLst>
                <a:ext uri="{FF2B5EF4-FFF2-40B4-BE49-F238E27FC236}">
                  <a16:creationId xmlns:a16="http://schemas.microsoft.com/office/drawing/2014/main" id="{7F274CCA-AF55-B380-DB1C-CFF09A1E23FD}"/>
                </a:ext>
              </a:extLst>
            </p:cNvPr>
            <p:cNvSpPr/>
            <p:nvPr/>
          </p:nvSpPr>
          <p:spPr>
            <a:xfrm flipH="1">
              <a:off x="11856749" y="3663139"/>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78" name="TextBox 24">
              <a:extLst>
                <a:ext uri="{FF2B5EF4-FFF2-40B4-BE49-F238E27FC236}">
                  <a16:creationId xmlns:a16="http://schemas.microsoft.com/office/drawing/2014/main" id="{3B2B652C-0351-12A4-F88D-DA630013E2A4}"/>
                </a:ext>
              </a:extLst>
            </p:cNvPr>
            <p:cNvSpPr txBox="1"/>
            <p:nvPr/>
          </p:nvSpPr>
          <p:spPr>
            <a:xfrm>
              <a:off x="15268427" y="3490631"/>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R$ 4,00</a:t>
              </a:r>
            </a:p>
          </p:txBody>
        </p:sp>
        <p:sp>
          <p:nvSpPr>
            <p:cNvPr id="80" name="Freeform: Shape 9">
              <a:extLst>
                <a:ext uri="{FF2B5EF4-FFF2-40B4-BE49-F238E27FC236}">
                  <a16:creationId xmlns:a16="http://schemas.microsoft.com/office/drawing/2014/main" id="{949E6425-B7D1-EE04-7A58-ED4192130CA3}"/>
                </a:ext>
              </a:extLst>
            </p:cNvPr>
            <p:cNvSpPr/>
            <p:nvPr/>
          </p:nvSpPr>
          <p:spPr>
            <a:xfrm flipH="1">
              <a:off x="11856749" y="3304863"/>
              <a:ext cx="3237571" cy="11334"/>
            </a:xfrm>
            <a:custGeom>
              <a:avLst/>
              <a:gdLst>
                <a:gd name="connsiteX0" fmla="*/ 0 w 7386666"/>
                <a:gd name="connsiteY0" fmla="*/ 0 h 12044"/>
                <a:gd name="connsiteX1" fmla="*/ 7386666 w 7386666"/>
                <a:gd name="connsiteY1" fmla="*/ 0 h 12044"/>
              </a:gdLst>
              <a:ahLst/>
              <a:cxnLst>
                <a:cxn ang="0">
                  <a:pos x="connsiteX0" y="connsiteY0"/>
                </a:cxn>
                <a:cxn ang="0">
                  <a:pos x="connsiteX1" y="connsiteY1"/>
                </a:cxn>
              </a:cxnLst>
              <a:rect l="l" t="t" r="r" b="b"/>
              <a:pathLst>
                <a:path w="7386666" h="12044">
                  <a:moveTo>
                    <a:pt x="0" y="0"/>
                  </a:moveTo>
                  <a:lnTo>
                    <a:pt x="7386666" y="0"/>
                  </a:lnTo>
                </a:path>
              </a:pathLst>
            </a:custGeom>
            <a:ln w="16955" cap="flat">
              <a:solidFill>
                <a:srgbClr val="D1D5DB"/>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sz="1050"/>
            </a:p>
          </p:txBody>
        </p:sp>
        <p:sp>
          <p:nvSpPr>
            <p:cNvPr id="81" name="TextBox 24">
              <a:extLst>
                <a:ext uri="{FF2B5EF4-FFF2-40B4-BE49-F238E27FC236}">
                  <a16:creationId xmlns:a16="http://schemas.microsoft.com/office/drawing/2014/main" id="{67ACAB5C-0234-4790-DB1B-33CE53E99D9D}"/>
                </a:ext>
              </a:extLst>
            </p:cNvPr>
            <p:cNvSpPr txBox="1"/>
            <p:nvPr/>
          </p:nvSpPr>
          <p:spPr>
            <a:xfrm>
              <a:off x="15268427" y="3141253"/>
              <a:ext cx="816249" cy="338554"/>
            </a:xfrm>
            <a:prstGeom prst="rect">
              <a:avLst/>
            </a:prstGeom>
            <a:noFill/>
          </p:spPr>
          <p:txBody>
            <a:bodyPr wrap="none" rtlCol="0">
              <a:spAutoFit/>
            </a:bodyPr>
            <a:lstStyle/>
            <a:p>
              <a:pPr algn="l"/>
              <a:r>
                <a:rPr lang="en-ID" sz="1600" b="1" spc="0" baseline="0">
                  <a:ln/>
                  <a:solidFill>
                    <a:schemeClr val="tx1">
                      <a:lumMod val="50000"/>
                      <a:lumOff val="50000"/>
                    </a:schemeClr>
                  </a:solidFill>
                  <a:cs typeface="Arial"/>
                  <a:sym typeface="Arial"/>
                  <a:rtl val="0"/>
                </a:rPr>
                <a:t>R$ 4,50</a:t>
              </a:r>
            </a:p>
          </p:txBody>
        </p:sp>
        <p:sp>
          <p:nvSpPr>
            <p:cNvPr id="82" name="Rounded Rectangle 37">
              <a:extLst>
                <a:ext uri="{FF2B5EF4-FFF2-40B4-BE49-F238E27FC236}">
                  <a16:creationId xmlns:a16="http://schemas.microsoft.com/office/drawing/2014/main" id="{F8EFC5EC-BB73-0A14-7C09-5B3AE3E0ACC8}"/>
                </a:ext>
              </a:extLst>
            </p:cNvPr>
            <p:cNvSpPr/>
            <p:nvPr/>
          </p:nvSpPr>
          <p:spPr>
            <a:xfrm flipH="1">
              <a:off x="14064906" y="3617797"/>
              <a:ext cx="815149" cy="3141155"/>
            </a:xfrm>
            <a:prstGeom prst="roundRect">
              <a:avLst/>
            </a:prstGeom>
            <a:solidFill>
              <a:srgbClr val="054D65"/>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4" name="Rounded Rectangle 37">
              <a:extLst>
                <a:ext uri="{FF2B5EF4-FFF2-40B4-BE49-F238E27FC236}">
                  <a16:creationId xmlns:a16="http://schemas.microsoft.com/office/drawing/2014/main" id="{DF9FD5D1-0CE8-FDEF-EFCD-7F910E20DBB2}"/>
                </a:ext>
              </a:extLst>
            </p:cNvPr>
            <p:cNvSpPr/>
            <p:nvPr/>
          </p:nvSpPr>
          <p:spPr>
            <a:xfrm flipH="1">
              <a:off x="12030853" y="6171071"/>
              <a:ext cx="815149" cy="587881"/>
            </a:xfrm>
            <a:prstGeom prst="roundRect">
              <a:avLst/>
            </a:prstGeom>
            <a:solidFill>
              <a:srgbClr val="FF791A"/>
            </a:solidFill>
            <a:ln w="22225">
              <a:solidFill>
                <a:schemeClr val="bg1"/>
              </a:solidFill>
            </a:ln>
            <a:effectLst>
              <a:outerShdw blurRad="127000" dist="127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5" name="Oval 84">
              <a:extLst>
                <a:ext uri="{FF2B5EF4-FFF2-40B4-BE49-F238E27FC236}">
                  <a16:creationId xmlns:a16="http://schemas.microsoft.com/office/drawing/2014/main" id="{60FB4113-2C70-CCC2-077C-DFA4D60E99D7}"/>
                </a:ext>
              </a:extLst>
            </p:cNvPr>
            <p:cNvSpPr/>
            <p:nvPr/>
          </p:nvSpPr>
          <p:spPr>
            <a:xfrm>
              <a:off x="13918574" y="2418875"/>
              <a:ext cx="1130272" cy="1130272"/>
            </a:xfrm>
            <a:prstGeom prst="ellipse">
              <a:avLst/>
            </a:prstGeom>
            <a:solidFill>
              <a:srgbClr val="054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CaixaDeTexto 85">
              <a:extLst>
                <a:ext uri="{FF2B5EF4-FFF2-40B4-BE49-F238E27FC236}">
                  <a16:creationId xmlns:a16="http://schemas.microsoft.com/office/drawing/2014/main" id="{1D48567F-5CBA-B59C-6915-65385DD97706}"/>
                </a:ext>
              </a:extLst>
            </p:cNvPr>
            <p:cNvSpPr txBox="1"/>
            <p:nvPr/>
          </p:nvSpPr>
          <p:spPr>
            <a:xfrm>
              <a:off x="13859605" y="2753178"/>
              <a:ext cx="1248209"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dirty="0">
                  <a:solidFill>
                    <a:schemeClr val="bg1"/>
                  </a:solidFill>
                  <a:latin typeface="Akrobat Black" pitchFamily="2" charset="77"/>
                </a:rPr>
                <a:t>400</a:t>
              </a:r>
            </a:p>
          </p:txBody>
        </p:sp>
        <p:sp>
          <p:nvSpPr>
            <p:cNvPr id="88" name="CaixaDeTexto 87">
              <a:extLst>
                <a:ext uri="{FF2B5EF4-FFF2-40B4-BE49-F238E27FC236}">
                  <a16:creationId xmlns:a16="http://schemas.microsoft.com/office/drawing/2014/main" id="{61A303FB-E443-F9E6-59B3-E20D791D633F}"/>
                </a:ext>
              </a:extLst>
            </p:cNvPr>
            <p:cNvSpPr txBox="1"/>
            <p:nvPr/>
          </p:nvSpPr>
          <p:spPr>
            <a:xfrm>
              <a:off x="11711343" y="5690949"/>
              <a:ext cx="1412700" cy="461665"/>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2400" b="1" i="0" dirty="0">
                  <a:solidFill>
                    <a:srgbClr val="FF791A"/>
                  </a:solidFill>
                  <a:latin typeface="Akrobat Black" pitchFamily="2" charset="77"/>
                </a:rPr>
                <a:t>50</a:t>
              </a:r>
            </a:p>
          </p:txBody>
        </p:sp>
        <p:sp>
          <p:nvSpPr>
            <p:cNvPr id="89" name="CaixaDeTexto 88">
              <a:extLst>
                <a:ext uri="{FF2B5EF4-FFF2-40B4-BE49-F238E27FC236}">
                  <a16:creationId xmlns:a16="http://schemas.microsoft.com/office/drawing/2014/main" id="{EB944531-6417-04BA-4811-A824E6E195FA}"/>
                </a:ext>
              </a:extLst>
            </p:cNvPr>
            <p:cNvSpPr txBox="1"/>
            <p:nvPr/>
          </p:nvSpPr>
          <p:spPr>
            <a:xfrm>
              <a:off x="11632902" y="3198474"/>
              <a:ext cx="1569582" cy="1015663"/>
            </a:xfrm>
            <a:prstGeom prst="rect">
              <a:avLst/>
            </a:prstGeom>
            <a:noFill/>
          </p:spPr>
          <p:txBody>
            <a:bodyPr wrap="square">
              <a:spAutoFit/>
            </a:bodyPr>
            <a:lstStyle/>
            <a:p>
              <a:pPr algn="ctr" rtl="0">
                <a:defRPr sz="3200" b="1" i="0" u="none" strike="noStrike" kern="1200" baseline="0">
                  <a:solidFill>
                    <a:srgbClr val="D2E31E"/>
                  </a:solidFill>
                  <a:latin typeface="Akrobat Black" pitchFamily="2" charset="77"/>
                  <a:ea typeface="+mn-ea"/>
                  <a:cs typeface="+mn-cs"/>
                </a:defRPr>
              </a:pPr>
              <a:r>
                <a:rPr lang="en-US" sz="6000" b="1" i="0">
                  <a:solidFill>
                    <a:srgbClr val="B2E319"/>
                  </a:solidFill>
                  <a:latin typeface="Akrobat Black" pitchFamily="2" charset="77"/>
                </a:rPr>
                <a:t>8x</a:t>
              </a:r>
              <a:endParaRPr lang="en-US" b="1" i="0">
                <a:solidFill>
                  <a:srgbClr val="B2E319"/>
                </a:solidFill>
                <a:latin typeface="Akrobat Black" pitchFamily="2" charset="77"/>
              </a:endParaRPr>
            </a:p>
          </p:txBody>
        </p:sp>
        <p:sp>
          <p:nvSpPr>
            <p:cNvPr id="90" name="Forma Livre 89">
              <a:extLst>
                <a:ext uri="{FF2B5EF4-FFF2-40B4-BE49-F238E27FC236}">
                  <a16:creationId xmlns:a16="http://schemas.microsoft.com/office/drawing/2014/main" id="{7FE4F49C-CEEB-6635-F716-BC6D27BC05DC}"/>
                </a:ext>
              </a:extLst>
            </p:cNvPr>
            <p:cNvSpPr/>
            <p:nvPr/>
          </p:nvSpPr>
          <p:spPr>
            <a:xfrm>
              <a:off x="11824193" y="3292442"/>
              <a:ext cx="2057400" cy="1601023"/>
            </a:xfrm>
            <a:custGeom>
              <a:avLst/>
              <a:gdLst>
                <a:gd name="connsiteX0" fmla="*/ 0 w 2057400"/>
                <a:gd name="connsiteY0" fmla="*/ 2261937 h 2261937"/>
                <a:gd name="connsiteX1" fmla="*/ 1191126 w 2057400"/>
                <a:gd name="connsiteY1" fmla="*/ 1540043 h 2261937"/>
                <a:gd name="connsiteX2" fmla="*/ 2057400 w 2057400"/>
                <a:gd name="connsiteY2" fmla="*/ 0 h 2261937"/>
              </a:gdLst>
              <a:ahLst/>
              <a:cxnLst>
                <a:cxn ang="0">
                  <a:pos x="connsiteX0" y="connsiteY0"/>
                </a:cxn>
                <a:cxn ang="0">
                  <a:pos x="connsiteX1" y="connsiteY1"/>
                </a:cxn>
                <a:cxn ang="0">
                  <a:pos x="connsiteX2" y="connsiteY2"/>
                </a:cxn>
              </a:cxnLst>
              <a:rect l="l" t="t" r="r" b="b"/>
              <a:pathLst>
                <a:path w="2057400" h="2261937">
                  <a:moveTo>
                    <a:pt x="0" y="2261937"/>
                  </a:moveTo>
                  <a:cubicBezTo>
                    <a:pt x="424113" y="2089484"/>
                    <a:pt x="848226" y="1917032"/>
                    <a:pt x="1191126" y="1540043"/>
                  </a:cubicBezTo>
                  <a:cubicBezTo>
                    <a:pt x="1534026" y="1163054"/>
                    <a:pt x="1900989" y="340895"/>
                    <a:pt x="2057400" y="0"/>
                  </a:cubicBezTo>
                </a:path>
              </a:pathLst>
            </a:custGeom>
            <a:noFill/>
            <a:ln w="38100">
              <a:solidFill>
                <a:srgbClr val="B2E31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CaixaDeTexto 90">
              <a:extLst>
                <a:ext uri="{FF2B5EF4-FFF2-40B4-BE49-F238E27FC236}">
                  <a16:creationId xmlns:a16="http://schemas.microsoft.com/office/drawing/2014/main" id="{DAFCAD7F-27D8-902E-76C7-F5B0948535B6}"/>
                </a:ext>
              </a:extLst>
            </p:cNvPr>
            <p:cNvSpPr txBox="1"/>
            <p:nvPr/>
          </p:nvSpPr>
          <p:spPr>
            <a:xfrm>
              <a:off x="11752370" y="2189308"/>
              <a:ext cx="2100461" cy="646331"/>
            </a:xfrm>
            <a:prstGeom prst="rect">
              <a:avLst/>
            </a:prstGeom>
            <a:noFill/>
          </p:spPr>
          <p:txBody>
            <a:bodyPr wrap="square">
              <a:spAutoFit/>
            </a:bodyPr>
            <a:lstStyle/>
            <a:p>
              <a:pPr rtl="0">
                <a:defRPr sz="2800" b="1" i="0" u="none" strike="noStrike" kern="1200" spc="0" baseline="0">
                  <a:solidFill>
                    <a:srgbClr val="054D65"/>
                  </a:solidFill>
                  <a:latin typeface="+mn-lt"/>
                  <a:ea typeface="+mn-ea"/>
                  <a:cs typeface="+mn-cs"/>
                </a:defRPr>
              </a:pPr>
              <a:r>
                <a:rPr lang="pt-BR" sz="1800" b="1" i="0">
                  <a:solidFill>
                    <a:srgbClr val="054D65"/>
                  </a:solidFill>
                  <a:latin typeface="Akrobat Black" pitchFamily="2" charset="77"/>
                </a:rPr>
                <a:t>Incidência do AD REM por tipo de bebida</a:t>
              </a:r>
            </a:p>
          </p:txBody>
        </p:sp>
      </p:grpSp>
      <p:sp>
        <p:nvSpPr>
          <p:cNvPr id="92" name="CaixaDeTexto 91">
            <a:extLst>
              <a:ext uri="{FF2B5EF4-FFF2-40B4-BE49-F238E27FC236}">
                <a16:creationId xmlns:a16="http://schemas.microsoft.com/office/drawing/2014/main" id="{2F968BF1-EC68-B6E4-A176-4999EAF5CE6D}"/>
              </a:ext>
            </a:extLst>
          </p:cNvPr>
          <p:cNvSpPr txBox="1"/>
          <p:nvPr/>
        </p:nvSpPr>
        <p:spPr>
          <a:xfrm>
            <a:off x="477005" y="1954898"/>
            <a:ext cx="9891638" cy="646331"/>
          </a:xfrm>
          <a:prstGeom prst="rect">
            <a:avLst/>
          </a:prstGeom>
          <a:noFill/>
        </p:spPr>
        <p:txBody>
          <a:bodyPr wrap="square">
            <a:spAutoFit/>
          </a:bodyPr>
          <a:lstStyle/>
          <a:p>
            <a:r>
              <a:rPr lang="pt-BR" sz="3600" b="1" dirty="0">
                <a:solidFill>
                  <a:schemeClr val="bg1"/>
                </a:solidFill>
                <a:highlight>
                  <a:srgbClr val="027FA6"/>
                </a:highlight>
                <a:latin typeface="Akrobat SemiBold" pitchFamily="2" charset="77"/>
              </a:rPr>
              <a:t>Modelo aprovado com inclusão do Paragrafo 4º </a:t>
            </a:r>
          </a:p>
        </p:txBody>
      </p:sp>
      <p:sp>
        <p:nvSpPr>
          <p:cNvPr id="4" name="CaixaDeTexto 3">
            <a:extLst>
              <a:ext uri="{FF2B5EF4-FFF2-40B4-BE49-F238E27FC236}">
                <a16:creationId xmlns:a16="http://schemas.microsoft.com/office/drawing/2014/main" id="{461CA720-27DE-6012-818F-E28DACE1E419}"/>
              </a:ext>
            </a:extLst>
          </p:cNvPr>
          <p:cNvSpPr txBox="1"/>
          <p:nvPr/>
        </p:nvSpPr>
        <p:spPr>
          <a:xfrm>
            <a:off x="632731" y="1138242"/>
            <a:ext cx="17880550" cy="523220"/>
          </a:xfrm>
          <a:prstGeom prst="rect">
            <a:avLst/>
          </a:prstGeom>
          <a:noFill/>
        </p:spPr>
        <p:txBody>
          <a:bodyPr wrap="square" lIns="91440" tIns="45720" rIns="91440" bIns="45720" anchor="t">
            <a:spAutoFit/>
          </a:bodyPr>
          <a:lstStyle/>
          <a:p>
            <a:r>
              <a:rPr lang="pt-BR" sz="2800" b="1" i="1" dirty="0">
                <a:solidFill>
                  <a:srgbClr val="054D65"/>
                </a:solidFill>
                <a:highlight>
                  <a:srgbClr val="D2E31E"/>
                </a:highlight>
                <a:latin typeface="Akrobat SemiBold"/>
              </a:rPr>
              <a:t>AD REM </a:t>
            </a:r>
            <a:r>
              <a:rPr lang="pt-BR" sz="2800" b="1" dirty="0">
                <a:solidFill>
                  <a:srgbClr val="054D65"/>
                </a:solidFill>
                <a:highlight>
                  <a:srgbClr val="D2E31E"/>
                </a:highlight>
                <a:latin typeface="Akrobat SemiBold"/>
              </a:rPr>
              <a:t>fixo</a:t>
            </a:r>
            <a:r>
              <a:rPr lang="pt-BR" sz="2800" b="1" dirty="0">
                <a:solidFill>
                  <a:srgbClr val="054D65"/>
                </a:solidFill>
                <a:latin typeface="Akrobat SemiBold"/>
              </a:rPr>
              <a:t> deve considerar o produto do teor Alcoólico pelo volume dos recipiente (Mililitros de Puro de Álcool)</a:t>
            </a:r>
          </a:p>
        </p:txBody>
      </p:sp>
      <p:sp>
        <p:nvSpPr>
          <p:cNvPr id="3" name="Retângulo 2">
            <a:extLst>
              <a:ext uri="{FF2B5EF4-FFF2-40B4-BE49-F238E27FC236}">
                <a16:creationId xmlns:a16="http://schemas.microsoft.com/office/drawing/2014/main" id="{907B0DB0-00F0-6EAF-4EC1-824F6E0E7349}"/>
              </a:ext>
            </a:extLst>
          </p:cNvPr>
          <p:cNvSpPr/>
          <p:nvPr/>
        </p:nvSpPr>
        <p:spPr>
          <a:xfrm>
            <a:off x="11536576" y="7852833"/>
            <a:ext cx="8252340" cy="2399540"/>
          </a:xfrm>
          <a:prstGeom prst="rect">
            <a:avLst/>
          </a:prstGeom>
          <a:solidFill>
            <a:schemeClr val="bg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027FA6"/>
              </a:solidFill>
            </a:endParaRPr>
          </a:p>
        </p:txBody>
      </p:sp>
      <p:sp>
        <p:nvSpPr>
          <p:cNvPr id="79" name="CaixaDeTexto 78">
            <a:extLst>
              <a:ext uri="{FF2B5EF4-FFF2-40B4-BE49-F238E27FC236}">
                <a16:creationId xmlns:a16="http://schemas.microsoft.com/office/drawing/2014/main" id="{5734D365-EF69-115F-FAD4-C4EEEC87F337}"/>
              </a:ext>
            </a:extLst>
          </p:cNvPr>
          <p:cNvSpPr txBox="1"/>
          <p:nvPr/>
        </p:nvSpPr>
        <p:spPr>
          <a:xfrm>
            <a:off x="11576957" y="7455235"/>
            <a:ext cx="8011557" cy="2739211"/>
          </a:xfrm>
          <a:prstGeom prst="rect">
            <a:avLst/>
          </a:prstGeom>
          <a:noFill/>
        </p:spPr>
        <p:txBody>
          <a:bodyPr wrap="square">
            <a:spAutoFit/>
          </a:bodyPr>
          <a:lstStyle/>
          <a:p>
            <a:r>
              <a:rPr lang="pt-BR" sz="2800" b="1">
                <a:solidFill>
                  <a:srgbClr val="054D65"/>
                </a:solidFill>
                <a:latin typeface="Akrobat Bold" pitchFamily="2" charset="77"/>
              </a:rPr>
              <a:t>Conclusão</a:t>
            </a:r>
          </a:p>
          <a:p>
            <a:pPr algn="just"/>
            <a:r>
              <a:rPr lang="pt-BR" sz="2400" b="1">
                <a:solidFill>
                  <a:srgbClr val="054D65"/>
                </a:solidFill>
                <a:latin typeface="Akrobat Bold" pitchFamily="2" charset="77"/>
              </a:rPr>
              <a:t>O </a:t>
            </a:r>
            <a:r>
              <a:rPr lang="pt-BR" sz="2400" b="1" i="1">
                <a:solidFill>
                  <a:srgbClr val="054D65"/>
                </a:solidFill>
                <a:latin typeface="Akrobat Bold" pitchFamily="2" charset="77"/>
              </a:rPr>
              <a:t>AD REM fixo </a:t>
            </a:r>
            <a:r>
              <a:rPr lang="pt-BR" sz="2400" i="1">
                <a:solidFill>
                  <a:srgbClr val="054D65"/>
                </a:solidFill>
                <a:latin typeface="Akrobat Bold" pitchFamily="2" charset="77"/>
              </a:rPr>
              <a:t>por</a:t>
            </a:r>
            <a:r>
              <a:rPr lang="pt-BR" sz="2400" b="1" i="1">
                <a:solidFill>
                  <a:srgbClr val="054D65"/>
                </a:solidFill>
                <a:latin typeface="Akrobat Bold" pitchFamily="2" charset="77"/>
              </a:rPr>
              <a:t> volume de álcool </a:t>
            </a:r>
            <a:r>
              <a:rPr lang="pt-BR" sz="2400" i="1">
                <a:solidFill>
                  <a:srgbClr val="054D65"/>
                </a:solidFill>
                <a:latin typeface="Akrobat Bold" pitchFamily="2" charset="77"/>
              </a:rPr>
              <a:t>(inciso II, art. 419- PLP 68/2024)</a:t>
            </a:r>
            <a:r>
              <a:rPr lang="pt-BR" sz="2400">
                <a:solidFill>
                  <a:srgbClr val="054D65"/>
                </a:solidFill>
                <a:latin typeface="Akrobat" pitchFamily="2" charset="77"/>
              </a:rPr>
              <a:t> cumpre o seu </a:t>
            </a:r>
            <a:r>
              <a:rPr lang="pt-BR" sz="2400" b="1">
                <a:solidFill>
                  <a:srgbClr val="054D65"/>
                </a:solidFill>
                <a:latin typeface="Akrobat Bold" pitchFamily="2" charset="77"/>
              </a:rPr>
              <a:t>objetivo </a:t>
            </a:r>
            <a:r>
              <a:rPr lang="pt-BR" sz="2400">
                <a:solidFill>
                  <a:srgbClr val="054D65"/>
                </a:solidFill>
                <a:latin typeface="Akrobat" pitchFamily="2" charset="77"/>
              </a:rPr>
              <a:t>de </a:t>
            </a:r>
            <a:r>
              <a:rPr lang="pt-BR" sz="2400" b="1">
                <a:solidFill>
                  <a:srgbClr val="054D65"/>
                </a:solidFill>
                <a:latin typeface="Akrobat Bold" pitchFamily="2" charset="77"/>
              </a:rPr>
              <a:t>tributar</a:t>
            </a:r>
            <a:r>
              <a:rPr lang="pt-BR" sz="2400">
                <a:solidFill>
                  <a:srgbClr val="054D65"/>
                </a:solidFill>
                <a:latin typeface="Akrobat" pitchFamily="2" charset="77"/>
              </a:rPr>
              <a:t> a quantidade de </a:t>
            </a:r>
            <a:r>
              <a:rPr lang="pt-BR" sz="2400" b="1">
                <a:solidFill>
                  <a:srgbClr val="054D65"/>
                </a:solidFill>
                <a:latin typeface="Akrobat Bold" pitchFamily="2" charset="77"/>
              </a:rPr>
              <a:t>álcool</a:t>
            </a:r>
            <a:r>
              <a:rPr lang="pt-BR" sz="2400">
                <a:solidFill>
                  <a:srgbClr val="054D65"/>
                </a:solidFill>
                <a:latin typeface="Akrobat" pitchFamily="2" charset="77"/>
              </a:rPr>
              <a:t> de cada tipo de bebida, </a:t>
            </a:r>
            <a:r>
              <a:rPr lang="pt-BR" sz="2400" b="1">
                <a:solidFill>
                  <a:srgbClr val="054D65"/>
                </a:solidFill>
                <a:latin typeface="Akrobat Bold" pitchFamily="2" charset="77"/>
              </a:rPr>
              <a:t>não beneficia </a:t>
            </a:r>
            <a:r>
              <a:rPr lang="pt-BR" sz="2400">
                <a:solidFill>
                  <a:srgbClr val="054D65"/>
                </a:solidFill>
                <a:latin typeface="Akrobat" pitchFamily="2" charset="77"/>
              </a:rPr>
              <a:t>nenhuma categoria e </a:t>
            </a:r>
            <a:r>
              <a:rPr lang="pt-BR" sz="2400" b="1">
                <a:solidFill>
                  <a:srgbClr val="054D65"/>
                </a:solidFill>
                <a:latin typeface="Akrobat Bold" pitchFamily="2" charset="77"/>
              </a:rPr>
              <a:t>é isonômico</a:t>
            </a:r>
            <a:r>
              <a:rPr lang="pt-BR" sz="2400">
                <a:solidFill>
                  <a:srgbClr val="054D65"/>
                </a:solidFill>
                <a:latin typeface="Akrobat" pitchFamily="2" charset="77"/>
              </a:rPr>
              <a:t>, pois </a:t>
            </a:r>
            <a:r>
              <a:rPr lang="pt-BR" sz="2400" b="1">
                <a:solidFill>
                  <a:srgbClr val="054D65"/>
                </a:solidFill>
                <a:latin typeface="Akrobat Bold" pitchFamily="2" charset="77"/>
              </a:rPr>
              <a:t>tributa</a:t>
            </a:r>
            <a:r>
              <a:rPr lang="pt-BR" sz="2400">
                <a:solidFill>
                  <a:srgbClr val="054D65"/>
                </a:solidFill>
                <a:latin typeface="Akrobat" pitchFamily="2" charset="77"/>
              </a:rPr>
              <a:t> da mesma forma cada </a:t>
            </a:r>
            <a:r>
              <a:rPr lang="pt-BR" sz="2400" b="1">
                <a:solidFill>
                  <a:srgbClr val="054D65"/>
                </a:solidFill>
                <a:latin typeface="Akrobat Bold" pitchFamily="2" charset="77"/>
              </a:rPr>
              <a:t>mililitro</a:t>
            </a:r>
            <a:r>
              <a:rPr lang="pt-BR" sz="2400">
                <a:solidFill>
                  <a:srgbClr val="054D65"/>
                </a:solidFill>
                <a:latin typeface="Akrobat" pitchFamily="2" charset="77"/>
              </a:rPr>
              <a:t> de álcool contido em </a:t>
            </a:r>
            <a:r>
              <a:rPr lang="pt-BR" sz="2400" b="1">
                <a:solidFill>
                  <a:srgbClr val="054D65"/>
                </a:solidFill>
                <a:latin typeface="Akrobat Bold" pitchFamily="2" charset="77"/>
              </a:rPr>
              <a:t>todos os diferentes tipos </a:t>
            </a:r>
            <a:r>
              <a:rPr lang="pt-BR" sz="2400">
                <a:solidFill>
                  <a:srgbClr val="054D65"/>
                </a:solidFill>
                <a:latin typeface="Akrobat" pitchFamily="2" charset="77"/>
              </a:rPr>
              <a:t>de bebida.</a:t>
            </a:r>
          </a:p>
        </p:txBody>
      </p:sp>
    </p:spTree>
    <p:extLst>
      <p:ext uri="{BB962C8B-B14F-4D97-AF65-F5344CB8AC3E}">
        <p14:creationId xmlns:p14="http://schemas.microsoft.com/office/powerpoint/2010/main" val="417723067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D5CD99AE15CD04AA00ED2821053CF86" ma:contentTypeVersion="18" ma:contentTypeDescription="Criar um novo documento." ma:contentTypeScope="" ma:versionID="a238498b86fafec7105d48dbd15c94e7">
  <xsd:schema xmlns:xsd="http://www.w3.org/2001/XMLSchema" xmlns:xs="http://www.w3.org/2001/XMLSchema" xmlns:p="http://schemas.microsoft.com/office/2006/metadata/properties" xmlns:ns2="21b49087-eaf0-42f1-8cd1-b01c65a47057" xmlns:ns3="0edf41fb-e101-4184-a029-6e4b70c4136e" targetNamespace="http://schemas.microsoft.com/office/2006/metadata/properties" ma:root="true" ma:fieldsID="6c513cefe368396e25101ffda7e2bf98" ns2:_="" ns3:_="">
    <xsd:import namespace="21b49087-eaf0-42f1-8cd1-b01c65a47057"/>
    <xsd:import namespace="0edf41fb-e101-4184-a029-6e4b70c413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49087-eaf0-42f1-8cd1-b01c65a47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m" ma:readOnly="false" ma:fieldId="{5cf76f15-5ced-4ddc-b409-7134ff3c332f}" ma:taxonomyMulti="true" ma:sspId="67954060-995c-4c4a-b5d0-b4e43dbf8d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df41fb-e101-4184-a029-6e4b70c4136e" elementFormDefault="qualified">
    <xsd:import namespace="http://schemas.microsoft.com/office/2006/documentManagement/types"/>
    <xsd:import namespace="http://schemas.microsoft.com/office/infopath/2007/PartnerControls"/>
    <xsd:element name="SharedWithUsers" ma:index="15"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Partilhado Com" ma:internalName="SharedWithDetails" ma:readOnly="true">
      <xsd:simpleType>
        <xsd:restriction base="dms:Note">
          <xsd:maxLength value="255"/>
        </xsd:restriction>
      </xsd:simpleType>
    </xsd:element>
    <xsd:element name="TaxCatchAll" ma:index="23" nillable="true" ma:displayName="Taxonomy Catch All Column" ma:hidden="true" ma:list="{79129ff0-0f85-4369-aad5-d57bf3e7d56d}" ma:internalName="TaxCatchAll" ma:showField="CatchAllData" ma:web="0edf41fb-e101-4184-a029-6e4b70c41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b49087-eaf0-42f1-8cd1-b01c65a47057">
      <Terms xmlns="http://schemas.microsoft.com/office/infopath/2007/PartnerControls"/>
    </lcf76f155ced4ddcb4097134ff3c332f>
    <TaxCatchAll xmlns="0edf41fb-e101-4184-a029-6e4b70c4136e" xsi:nil="true"/>
  </documentManagement>
</p:properties>
</file>

<file path=customXml/itemProps1.xml><?xml version="1.0" encoding="utf-8"?>
<ds:datastoreItem xmlns:ds="http://schemas.openxmlformats.org/officeDocument/2006/customXml" ds:itemID="{7AAE5753-BF6D-4813-814F-5673F6F2C3A4}">
  <ds:schemaRefs>
    <ds:schemaRef ds:uri="http://schemas.microsoft.com/sharepoint/v3/contenttype/forms"/>
  </ds:schemaRefs>
</ds:datastoreItem>
</file>

<file path=customXml/itemProps2.xml><?xml version="1.0" encoding="utf-8"?>
<ds:datastoreItem xmlns:ds="http://schemas.openxmlformats.org/officeDocument/2006/customXml" ds:itemID="{0E6AF31D-5D62-49B1-AFD8-E30BFF48D36A}">
  <ds:schemaRefs>
    <ds:schemaRef ds:uri="0edf41fb-e101-4184-a029-6e4b70c4136e"/>
    <ds:schemaRef ds:uri="21b49087-eaf0-42f1-8cd1-b01c65a470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5B7130-E073-432A-A181-AB1A5917F743}">
  <ds:schemaRefs>
    <ds:schemaRef ds:uri="0edf41fb-e101-4184-a029-6e4b70c4136e"/>
    <ds:schemaRef ds:uri="21b49087-eaf0-42f1-8cd1-b01c65a470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71</TotalTime>
  <Words>2955</Words>
  <Application>Microsoft Office PowerPoint</Application>
  <PresentationFormat>Personalizar</PresentationFormat>
  <Paragraphs>604</Paragraphs>
  <Slides>16</Slides>
  <Notes>11</Notes>
  <HiddenSlides>0</HiddenSlides>
  <MMClips>0</MMClips>
  <ScaleCrop>false</ScaleCrop>
  <HeadingPairs>
    <vt:vector size="8" baseType="variant">
      <vt:variant>
        <vt:lpstr>Fontes usadas</vt:lpstr>
      </vt:variant>
      <vt:variant>
        <vt:i4>13</vt:i4>
      </vt:variant>
      <vt:variant>
        <vt:lpstr>Tema</vt:lpstr>
      </vt:variant>
      <vt:variant>
        <vt:i4>1</vt:i4>
      </vt:variant>
      <vt:variant>
        <vt:lpstr>Servidores OLE inseridos</vt:lpstr>
      </vt:variant>
      <vt:variant>
        <vt:i4>0</vt:i4>
      </vt:variant>
      <vt:variant>
        <vt:lpstr>Títulos de slides</vt:lpstr>
      </vt:variant>
      <vt:variant>
        <vt:i4>16</vt:i4>
      </vt:variant>
    </vt:vector>
  </HeadingPairs>
  <TitlesOfParts>
    <vt:vector size="30" baseType="lpstr">
      <vt:lpstr>Akrobat</vt:lpstr>
      <vt:lpstr>Akrobat Black</vt:lpstr>
      <vt:lpstr>Akrobat Bold</vt:lpstr>
      <vt:lpstr>Akrobat ExtraBold</vt:lpstr>
      <vt:lpstr>Akrobat SemiBold</vt:lpstr>
      <vt:lpstr>-apple-system</vt:lpstr>
      <vt:lpstr>Aptos</vt:lpstr>
      <vt:lpstr>Arial</vt:lpstr>
      <vt:lpstr>Calibri</vt:lpstr>
      <vt:lpstr>Calibri Light</vt:lpstr>
      <vt:lpstr>Nunito Sans</vt:lpstr>
      <vt:lpstr>Nunito Sans Black</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Lopes</dc:creator>
  <cp:lastModifiedBy>José Eduardo Macedo Cidade</cp:lastModifiedBy>
  <cp:revision>35</cp:revision>
  <cp:lastPrinted>2024-11-13T16:12:22Z</cp:lastPrinted>
  <dcterms:created xsi:type="dcterms:W3CDTF">2024-04-01T17:16:02Z</dcterms:created>
  <dcterms:modified xsi:type="dcterms:W3CDTF">2024-11-25T16:04:44Z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0x0101007D5CD99AE15CD04AA00ED2821053CF86</vt:lpwstr>
  </property>
  <property fmtid="{D5CDD505-2E9C-101B-9397-08002B2CF9AE}" pid="3" name="MediaServiceImageTags">
    <vt:lpwstr/>
  </property>
</Properties>
</file>