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08" r:id="rId2"/>
    <p:sldId id="334" r:id="rId3"/>
    <p:sldId id="332" r:id="rId4"/>
    <p:sldId id="335" r:id="rId5"/>
    <p:sldId id="343" r:id="rId6"/>
    <p:sldId id="342" r:id="rId7"/>
    <p:sldId id="337" r:id="rId8"/>
    <p:sldId id="338" r:id="rId9"/>
    <p:sldId id="341" r:id="rId10"/>
    <p:sldId id="340" r:id="rId11"/>
    <p:sldId id="339" r:id="rId12"/>
    <p:sldId id="265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BD45"/>
    <a:srgbClr val="7D05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tableStyles" Target="tableStyles.xml" Id="rId18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theme" Target="theme/theme1.xml" Id="rId17" /><Relationship Type="http://schemas.openxmlformats.org/officeDocument/2006/relationships/slide" Target="slides/slide1.xml" Id="rId2" /><Relationship Type="http://schemas.openxmlformats.org/officeDocument/2006/relationships/viewProps" Target="viewProps.xml" Id="rId16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slide" Target="slides/slide4.xml" Id="rId5" /><Relationship Type="http://schemas.openxmlformats.org/officeDocument/2006/relationships/presProps" Target="presProps.xml" Id="rId15" /><Relationship Type="http://schemas.openxmlformats.org/officeDocument/2006/relationships/slide" Target="slides/slide9.xml" Id="rId10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notesMaster" Target="notesMasters/notesMaster1.xml" Id="rId14" /><Relationship Type="http://schemas.openxmlformats.org/officeDocument/2006/relationships/customXml" Target="/customXML/item.xml" Id="imanage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ECA20-7FB9-4E89-A018-4E001A2AD1F7}" type="datetimeFigureOut">
              <a:rPr lang="pt-BR" smtClean="0"/>
              <a:t>13/09/2023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3F622-23BE-4498-8173-ED670B9A80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527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03F622-23BE-4498-8173-ED670B9A80AC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2811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03F622-23BE-4498-8173-ED670B9A80AC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5939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92060-3942-41D6-9E0F-1375E51551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5EC73E3-500F-49B5-AA6B-9EAD42AC8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822D6E7-5B5A-4EA0-A5ED-09F801CB8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7FA-AD9B-4235-BB6E-75BFBC149970}" type="datetimeFigureOut">
              <a:rPr lang="pt-BR" smtClean="0"/>
              <a:t>13/09/2023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1F56EE-8098-4D6A-98E7-2A321E1C6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7CE5922-EA72-4A8A-A666-6879C02D6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D0E2-CB03-46E2-8A81-40FBBCACB1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0606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A50088-9208-4589-B1AF-B0DCA2AC5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0258BA4-FA29-4359-B155-C56755A8D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AEA56B-9C41-48B8-98CE-3EDDE13C1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7FA-AD9B-4235-BB6E-75BFBC149970}" type="datetimeFigureOut">
              <a:rPr lang="pt-BR" smtClean="0"/>
              <a:t>13/09/2023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66F3B8-B121-4758-9785-5A9332459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DED8A7-FA00-4A2C-9CA1-1CEC05DD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D0E2-CB03-46E2-8A81-40FBBCACB1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3772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C8D1463-B361-4ECC-90F6-C838F909A5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783B671-6C2B-4DC6-ADA4-F51A6D704B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521F93-22D7-4C12-9373-6CF5D6C91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7FA-AD9B-4235-BB6E-75BFBC149970}" type="datetimeFigureOut">
              <a:rPr lang="pt-BR" smtClean="0"/>
              <a:t>13/09/2023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4D31C5-1B84-4E59-BC8F-3E549A1FD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16BFD3-7B9F-4F51-9057-BEBC50052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D0E2-CB03-46E2-8A81-40FBBCACB1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037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D390B4-5124-46FD-99E6-C824CD458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4F1EF2-1C50-4815-BA9C-372E82C1D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4243E3-C47A-49CF-8FCC-D06C8FBC2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7FA-AD9B-4235-BB6E-75BFBC149970}" type="datetimeFigureOut">
              <a:rPr lang="pt-BR" smtClean="0"/>
              <a:t>13/09/2023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842A349-922A-4C7F-BBF2-954D79784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A1057-F36D-4C49-8F3D-3E4D71287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D0E2-CB03-46E2-8A81-40FBBCACB1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5497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693B20-6B87-42B8-82D9-ED074285F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7E1B7F-F45A-439E-865E-0A2C326C1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8C7C752-FDF8-407D-A3C1-3AA240B6B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7FA-AD9B-4235-BB6E-75BFBC149970}" type="datetimeFigureOut">
              <a:rPr lang="pt-BR" smtClean="0"/>
              <a:t>13/09/2023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E036D00-6DB3-4D73-B3DD-6208563B8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B0B89E3-A67C-4310-97B0-BF957396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D0E2-CB03-46E2-8A81-40FBBCACB1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072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D69DAA-2576-45C5-A5C5-9C9AC77E1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C2316F7-2ACA-454D-8E67-F502B92AD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6D3E3F3-7362-48F3-9CA4-292B8C362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C3322D3-5C54-45A7-9C83-93E255BFC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7FA-AD9B-4235-BB6E-75BFBC149970}" type="datetimeFigureOut">
              <a:rPr lang="pt-BR" smtClean="0"/>
              <a:t>13/09/2023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3FBF0EB-4EDF-467C-9A45-9DF337EF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0CA44A0-D842-4260-B8BE-C1F18EB70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D0E2-CB03-46E2-8A81-40FBBCACB1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7434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D02612-FB33-4C21-B5E2-BB5D48DA7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5E33889-8F1B-4A1E-8611-17CF6A677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005F143-961B-4A93-8035-16D2C65A64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46253AE-83EA-46AB-9F81-86737A6A27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A71B8CC-1B11-4AB1-81A4-E444011114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A388C02-FFCD-475F-AAC6-E73CF9C18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7FA-AD9B-4235-BB6E-75BFBC149970}" type="datetimeFigureOut">
              <a:rPr lang="pt-BR" smtClean="0"/>
              <a:t>13/09/2023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C53CEB4-A78B-42CD-9D8B-02DF0C430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4E30164-7C96-4BB7-9D9C-3571454D4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D0E2-CB03-46E2-8A81-40FBBCACB1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9336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F2F8C8-E42F-4C6B-8C30-58BC4D8CE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7B75303-74DB-46EB-916F-F65BACB25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7FA-AD9B-4235-BB6E-75BFBC149970}" type="datetimeFigureOut">
              <a:rPr lang="pt-BR" smtClean="0"/>
              <a:t>13/09/2023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04C4C02-7555-4092-B1D6-AD95C0EBF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81687F4-6AD7-42A1-941F-D69562AD8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D0E2-CB03-46E2-8A81-40FBBCACB1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3377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074D133-5AA0-4D90-BF10-96A33C463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7FA-AD9B-4235-BB6E-75BFBC149970}" type="datetimeFigureOut">
              <a:rPr lang="pt-BR" smtClean="0"/>
              <a:t>13/09/2023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70AAA06-3BD2-4D8D-A888-A97F6B81E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3405466-0F84-407F-9DF2-E3E64B8DE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D0E2-CB03-46E2-8A81-40FBBCACB1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0183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1B5C7D-C0DB-4234-A2B7-19DF0D866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19D17D2-01C7-44D9-B07B-B7CAC066E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4EEECD1-ECF8-4D63-8BF4-1B7D357263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AB9B16E-704B-437A-9350-1F258AF7E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7FA-AD9B-4235-BB6E-75BFBC149970}" type="datetimeFigureOut">
              <a:rPr lang="pt-BR" smtClean="0"/>
              <a:t>13/09/2023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5C4941B-EC28-4E6A-A0DC-A162A0E90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2372A4-D58C-4BF2-9812-6CC88148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D0E2-CB03-46E2-8A81-40FBBCACB1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9183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3E8217-B252-4BBD-A309-8A7C9FDCD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B5A923F-56AE-4E33-98C9-704E0B8EA2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21318AA-9ECB-42D2-891F-F7D24170CE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5F715E8-F9B9-4EA1-86EE-954A3E37D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7FA-AD9B-4235-BB6E-75BFBC149970}" type="datetimeFigureOut">
              <a:rPr lang="pt-BR" smtClean="0"/>
              <a:t>13/09/2023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B75B7D6-05A7-4664-B66B-73AF4783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69EA6-FD91-408A-AF9A-A448502E9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D0E2-CB03-46E2-8A81-40FBBCACB1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841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25BF887-93C7-4F3D-A47D-E4315CBFD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FA040E4-0F90-4BEC-B38C-1DDA764EA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741F87C-9865-42AA-9266-1584C65306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367FA-AD9B-4235-BB6E-75BFBC149970}" type="datetimeFigureOut">
              <a:rPr lang="pt-BR" smtClean="0"/>
              <a:t>13/09/2023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A32AE7-1C94-4E6A-89E3-9D0F339901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BBB1B96-882C-4C86-BB08-358BC18064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7D0E2-CB03-46E2-8A81-40FBBCACB1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0323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institutoiat.org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2971B7B-A184-48EC-BC59-E6C1CE7696FD}"/>
              </a:ext>
            </a:extLst>
          </p:cNvPr>
          <p:cNvCxnSpPr>
            <a:cxnSpLocks/>
          </p:cNvCxnSpPr>
          <p:nvPr/>
        </p:nvCxnSpPr>
        <p:spPr>
          <a:xfrm>
            <a:off x="0" y="0"/>
            <a:ext cx="0" cy="6858000"/>
          </a:xfrm>
          <a:prstGeom prst="line">
            <a:avLst/>
          </a:prstGeom>
          <a:ln w="762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ângulo 14">
            <a:extLst>
              <a:ext uri="{FF2B5EF4-FFF2-40B4-BE49-F238E27FC236}">
                <a16:creationId xmlns:a16="http://schemas.microsoft.com/office/drawing/2014/main" id="{9B17279D-A755-4089-9276-534878F996F4}"/>
              </a:ext>
            </a:extLst>
          </p:cNvPr>
          <p:cNvSpPr/>
          <p:nvPr/>
        </p:nvSpPr>
        <p:spPr>
          <a:xfrm>
            <a:off x="761998" y="2484038"/>
            <a:ext cx="10668000" cy="13624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300" dirty="0">
                <a:solidFill>
                  <a:srgbClr val="69BD4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Reforma Tributária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300BCB8-1D6E-52CF-D107-84A89F6518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1379" y="94799"/>
            <a:ext cx="2389239" cy="2389239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9D362487-D70A-6B0F-CEB3-A17C21F56C99}"/>
              </a:ext>
            </a:extLst>
          </p:cNvPr>
          <p:cNvSpPr/>
          <p:nvPr/>
        </p:nvSpPr>
        <p:spPr>
          <a:xfrm>
            <a:off x="761998" y="4319095"/>
            <a:ext cx="10668000" cy="13624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>
                <a:solidFill>
                  <a:schemeClr val="bg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Tacio Lacerda Gama</a:t>
            </a:r>
          </a:p>
          <a:p>
            <a:pPr algn="ctr"/>
            <a:r>
              <a:rPr lang="pt-BR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Livre-Docente em Direito Tributário, Doutor, Mestre e Especialista. </a:t>
            </a:r>
          </a:p>
          <a:p>
            <a:pPr algn="ctr"/>
            <a:r>
              <a:rPr lang="pt-BR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Presidente do IAT. </a:t>
            </a:r>
          </a:p>
          <a:p>
            <a:pPr algn="ctr"/>
            <a:r>
              <a:rPr lang="pt-BR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Professor da PUC-SP, nos cursos de Graduação, Mestrado e Doutorado. </a:t>
            </a:r>
          </a:p>
          <a:p>
            <a:pPr algn="ctr"/>
            <a:r>
              <a:rPr lang="pt-BR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Advogado</a:t>
            </a:r>
          </a:p>
        </p:txBody>
      </p:sp>
    </p:spTree>
    <p:extLst>
      <p:ext uri="{BB962C8B-B14F-4D97-AF65-F5344CB8AC3E}">
        <p14:creationId xmlns:p14="http://schemas.microsoft.com/office/powerpoint/2010/main" val="3284480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3AC076A-3E53-476A-BF87-301CCC718EF6}"/>
              </a:ext>
            </a:extLst>
          </p:cNvPr>
          <p:cNvSpPr/>
          <p:nvPr/>
        </p:nvSpPr>
        <p:spPr>
          <a:xfrm>
            <a:off x="1226695" y="1559424"/>
            <a:ext cx="9738612" cy="1111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7D050E"/>
              </a:buClr>
            </a:pPr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2971B7B-A184-48EC-BC59-E6C1CE7696FD}"/>
              </a:ext>
            </a:extLst>
          </p:cNvPr>
          <p:cNvCxnSpPr>
            <a:cxnSpLocks/>
          </p:cNvCxnSpPr>
          <p:nvPr/>
        </p:nvCxnSpPr>
        <p:spPr>
          <a:xfrm>
            <a:off x="796590" y="0"/>
            <a:ext cx="0" cy="2724916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07D8FD-EB69-473A-90CF-B557A1CD416B}"/>
              </a:ext>
            </a:extLst>
          </p:cNvPr>
          <p:cNvCxnSpPr>
            <a:cxnSpLocks/>
          </p:cNvCxnSpPr>
          <p:nvPr/>
        </p:nvCxnSpPr>
        <p:spPr>
          <a:xfrm>
            <a:off x="796590" y="2724916"/>
            <a:ext cx="10633409" cy="0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3E0B12BA-7F22-4AA8-B6D1-13628A1C2DAB}"/>
              </a:ext>
            </a:extLst>
          </p:cNvPr>
          <p:cNvCxnSpPr>
            <a:cxnSpLocks/>
          </p:cNvCxnSpPr>
          <p:nvPr/>
        </p:nvCxnSpPr>
        <p:spPr>
          <a:xfrm>
            <a:off x="11429999" y="2724916"/>
            <a:ext cx="1" cy="4133084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AA624799-4AAF-4CC8-BF8B-9895A5F79D26}"/>
              </a:ext>
            </a:extLst>
          </p:cNvPr>
          <p:cNvSpPr txBox="1"/>
          <p:nvPr/>
        </p:nvSpPr>
        <p:spPr>
          <a:xfrm>
            <a:off x="1226693" y="780489"/>
            <a:ext cx="10168713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3000" dirty="0">
              <a:solidFill>
                <a:srgbClr val="69BD45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2900" dirty="0">
                <a:solidFill>
                  <a:srgbClr val="69BD4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Sugestão 4: ampliação das exceções, de forma a cumprir o princípio da igualdade e garantir a neutralidade da proposta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A4D87-04A3-B8F0-D0C3-89807D800E92}"/>
              </a:ext>
            </a:extLst>
          </p:cNvPr>
          <p:cNvSpPr txBox="1"/>
          <p:nvPr/>
        </p:nvSpPr>
        <p:spPr>
          <a:xfrm>
            <a:off x="1226693" y="3001549"/>
            <a:ext cx="9361413" cy="2262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1889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Profissões regulamentadas</a:t>
            </a:r>
            <a:endParaRPr lang="pt-BR" sz="1600" b="1" i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7" algn="just">
              <a:lnSpc>
                <a:spcPct val="150000"/>
              </a:lnSpc>
            </a:pPr>
            <a:endParaRPr lang="pt-BR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7" algn="ctr">
              <a:lnSpc>
                <a:spcPct val="150000"/>
              </a:lnSpc>
            </a:pPr>
            <a:r>
              <a:rPr lang="pt-B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“Os profissionais liberais vão ter uma carga aumentada de 11% para quase 45%. Acho isso injusto para categorias como advogados, médicos, engenheiros, arquitetos, profissionais liberais como o todo. Eu acho isso aí um estupro de imposto nessa categoria, não posso concordar com isso”</a:t>
            </a:r>
          </a:p>
          <a:p>
            <a:pPr marL="268287" algn="r">
              <a:lnSpc>
                <a:spcPct val="150000"/>
              </a:lnSpc>
            </a:pPr>
            <a:r>
              <a:rPr lang="pt-B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(Senador </a:t>
            </a:r>
            <a:r>
              <a:rPr lang="pt-BR"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Angelo</a:t>
            </a:r>
            <a:r>
              <a:rPr lang="pt-B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Coronel)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9CBBC6-2362-2861-5EF8-600DFDAA58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2219" y="210003"/>
            <a:ext cx="1671674" cy="1671674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85EAF700-3F1C-5B9A-35C5-8A909F19735E}"/>
              </a:ext>
            </a:extLst>
          </p:cNvPr>
          <p:cNvSpPr txBox="1"/>
          <p:nvPr/>
        </p:nvSpPr>
        <p:spPr>
          <a:xfrm>
            <a:off x="1084035" y="645845"/>
            <a:ext cx="1016871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600" b="1" dirty="0">
                <a:solidFill>
                  <a:srgbClr val="69BD45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Reforma Tributária</a:t>
            </a:r>
          </a:p>
        </p:txBody>
      </p:sp>
    </p:spTree>
    <p:extLst>
      <p:ext uri="{BB962C8B-B14F-4D97-AF65-F5344CB8AC3E}">
        <p14:creationId xmlns:p14="http://schemas.microsoft.com/office/powerpoint/2010/main" val="3332338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3AC076A-3E53-476A-BF87-301CCC718EF6}"/>
              </a:ext>
            </a:extLst>
          </p:cNvPr>
          <p:cNvSpPr/>
          <p:nvPr/>
        </p:nvSpPr>
        <p:spPr>
          <a:xfrm>
            <a:off x="1226695" y="1559424"/>
            <a:ext cx="9738612" cy="1111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7D050E"/>
              </a:buClr>
            </a:pPr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2971B7B-A184-48EC-BC59-E6C1CE7696FD}"/>
              </a:ext>
            </a:extLst>
          </p:cNvPr>
          <p:cNvCxnSpPr>
            <a:cxnSpLocks/>
          </p:cNvCxnSpPr>
          <p:nvPr/>
        </p:nvCxnSpPr>
        <p:spPr>
          <a:xfrm>
            <a:off x="796590" y="0"/>
            <a:ext cx="0" cy="2724916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07D8FD-EB69-473A-90CF-B557A1CD416B}"/>
              </a:ext>
            </a:extLst>
          </p:cNvPr>
          <p:cNvCxnSpPr>
            <a:cxnSpLocks/>
          </p:cNvCxnSpPr>
          <p:nvPr/>
        </p:nvCxnSpPr>
        <p:spPr>
          <a:xfrm>
            <a:off x="796590" y="2724916"/>
            <a:ext cx="10633409" cy="0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3E0B12BA-7F22-4AA8-B6D1-13628A1C2DAB}"/>
              </a:ext>
            </a:extLst>
          </p:cNvPr>
          <p:cNvCxnSpPr>
            <a:cxnSpLocks/>
          </p:cNvCxnSpPr>
          <p:nvPr/>
        </p:nvCxnSpPr>
        <p:spPr>
          <a:xfrm>
            <a:off x="11429999" y="2724916"/>
            <a:ext cx="1" cy="4133084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AA624799-4AAF-4CC8-BF8B-9895A5F79D26}"/>
              </a:ext>
            </a:extLst>
          </p:cNvPr>
          <p:cNvSpPr txBox="1"/>
          <p:nvPr/>
        </p:nvSpPr>
        <p:spPr>
          <a:xfrm>
            <a:off x="1226693" y="780489"/>
            <a:ext cx="10168713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3000" dirty="0">
              <a:solidFill>
                <a:srgbClr val="69BD45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2900" dirty="0">
                <a:solidFill>
                  <a:srgbClr val="69BD4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Sugestão 4: ampliação das exceções, de forma a cumprir o princípio da igualdade e garantir a neutralidade da proposta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A4D87-04A3-B8F0-D0C3-89807D800E92}"/>
              </a:ext>
            </a:extLst>
          </p:cNvPr>
          <p:cNvSpPr txBox="1"/>
          <p:nvPr/>
        </p:nvSpPr>
        <p:spPr>
          <a:xfrm>
            <a:off x="1226693" y="3001549"/>
            <a:ext cx="9361413" cy="3226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1889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Profissões regulamentadas</a:t>
            </a:r>
            <a:endParaRPr lang="pt-BR" sz="1600" b="1" i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1889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Alteração do art. 156-A, §5º, inciso V, alínea “b”, conforme o seguinte destaque:</a:t>
            </a:r>
          </a:p>
          <a:p>
            <a:pPr algn="just"/>
            <a:endParaRPr lang="pt-BR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3638" algn="just">
              <a:lnSpc>
                <a:spcPct val="120000"/>
              </a:lnSpc>
              <a:spcBef>
                <a:spcPts val="600"/>
              </a:spcBef>
            </a:pP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156-A. Lei complementar instituirá imposto sobre bens e serviços de competência dos Estados, do Distrito Federal e dos Municípios. (...)</a:t>
            </a:r>
          </a:p>
          <a:p>
            <a:pPr marL="1163638" algn="just">
              <a:lnSpc>
                <a:spcPct val="120000"/>
              </a:lnSpc>
            </a:pP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5º Lei complementar disporá sobre: (...)</a:t>
            </a:r>
          </a:p>
          <a:p>
            <a:pPr marL="1163638" algn="just">
              <a:lnSpc>
                <a:spcPct val="120000"/>
              </a:lnSpc>
            </a:pP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– os regimes específicos de tributação para: (...)</a:t>
            </a:r>
          </a:p>
          <a:p>
            <a:pPr marL="1163638" algn="just">
              <a:lnSpc>
                <a:spcPct val="120000"/>
              </a:lnSpc>
            </a:pP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serviços financeiros, </a:t>
            </a:r>
            <a:r>
              <a:rPr lang="pt-BR" sz="16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serviços prestados no exercício de profissões regulamentadas</a:t>
            </a: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operações com bens imóveis, planos de assistência à saúde e concursos de prognósticos, podendo prever: (...)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9CBBC6-2362-2861-5EF8-600DFDAA58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2219" y="210003"/>
            <a:ext cx="1671674" cy="1671674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85EAF700-3F1C-5B9A-35C5-8A909F19735E}"/>
              </a:ext>
            </a:extLst>
          </p:cNvPr>
          <p:cNvSpPr txBox="1"/>
          <p:nvPr/>
        </p:nvSpPr>
        <p:spPr>
          <a:xfrm>
            <a:off x="1084035" y="645845"/>
            <a:ext cx="1016871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600" b="1" dirty="0">
                <a:solidFill>
                  <a:srgbClr val="69BD45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Reforma Tributária</a:t>
            </a:r>
          </a:p>
        </p:txBody>
      </p:sp>
    </p:spTree>
    <p:extLst>
      <p:ext uri="{BB962C8B-B14F-4D97-AF65-F5344CB8AC3E}">
        <p14:creationId xmlns:p14="http://schemas.microsoft.com/office/powerpoint/2010/main" val="2325520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BE31C7-98C8-7492-C91D-EBABD58263AD}"/>
              </a:ext>
            </a:extLst>
          </p:cNvPr>
          <p:cNvSpPr txBox="1"/>
          <p:nvPr/>
        </p:nvSpPr>
        <p:spPr>
          <a:xfrm>
            <a:off x="3046770" y="2518320"/>
            <a:ext cx="6098458" cy="2118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b="0" i="0" u="none" strike="noStrike" dirty="0">
                <a:solidFill>
                  <a:srgbClr val="4D4D4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Av. Angelica, 2466 19° andar</a:t>
            </a:r>
            <a:endParaRPr lang="pt-BR" dirty="0">
              <a:solidFill>
                <a:srgbClr val="4D4D4D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b="0" i="0" u="none" strike="noStrike" dirty="0">
                <a:solidFill>
                  <a:srgbClr val="4D4D4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Higienópolis, São Paulo/SP </a:t>
            </a:r>
            <a:endParaRPr lang="pt-BR" dirty="0">
              <a:solidFill>
                <a:srgbClr val="4D4D4D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b="0" i="0" u="none" strike="noStrike" dirty="0">
                <a:solidFill>
                  <a:srgbClr val="4D4D4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Tel: +55 (11) 3660-8200 </a:t>
            </a:r>
          </a:p>
          <a:p>
            <a:pPr algn="ctr">
              <a:lnSpc>
                <a:spcPct val="150000"/>
              </a:lnSpc>
            </a:pPr>
            <a:endParaRPr lang="pt-BR" dirty="0">
              <a:solidFill>
                <a:srgbClr val="4D4D4D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b="0" i="0" u="none" strike="noStrike" dirty="0">
                <a:solidFill>
                  <a:srgbClr val="69BD4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www.institutoiat.org</a:t>
            </a:r>
            <a:endParaRPr lang="pt-BR" dirty="0">
              <a:solidFill>
                <a:srgbClr val="69BD45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AC96979-7446-2FCE-21EA-AB5743A53F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4679" y="0"/>
            <a:ext cx="2922639" cy="292263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F49D941-3611-30A0-44ED-C1E7F6E13D8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60"/>
          <a:stretch/>
        </p:blipFill>
        <p:spPr>
          <a:xfrm>
            <a:off x="5364109" y="4872824"/>
            <a:ext cx="1463778" cy="14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565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3AC076A-3E53-476A-BF87-301CCC718EF6}"/>
              </a:ext>
            </a:extLst>
          </p:cNvPr>
          <p:cNvSpPr/>
          <p:nvPr/>
        </p:nvSpPr>
        <p:spPr>
          <a:xfrm>
            <a:off x="1226695" y="1559424"/>
            <a:ext cx="9738612" cy="1111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7D050E"/>
              </a:buClr>
            </a:pPr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2971B7B-A184-48EC-BC59-E6C1CE7696FD}"/>
              </a:ext>
            </a:extLst>
          </p:cNvPr>
          <p:cNvCxnSpPr>
            <a:cxnSpLocks/>
          </p:cNvCxnSpPr>
          <p:nvPr/>
        </p:nvCxnSpPr>
        <p:spPr>
          <a:xfrm>
            <a:off x="796590" y="0"/>
            <a:ext cx="0" cy="2724916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07D8FD-EB69-473A-90CF-B557A1CD416B}"/>
              </a:ext>
            </a:extLst>
          </p:cNvPr>
          <p:cNvCxnSpPr>
            <a:cxnSpLocks/>
          </p:cNvCxnSpPr>
          <p:nvPr/>
        </p:nvCxnSpPr>
        <p:spPr>
          <a:xfrm>
            <a:off x="796590" y="2724916"/>
            <a:ext cx="10633409" cy="0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3E0B12BA-7F22-4AA8-B6D1-13628A1C2DAB}"/>
              </a:ext>
            </a:extLst>
          </p:cNvPr>
          <p:cNvCxnSpPr>
            <a:cxnSpLocks/>
          </p:cNvCxnSpPr>
          <p:nvPr/>
        </p:nvCxnSpPr>
        <p:spPr>
          <a:xfrm>
            <a:off x="11429999" y="2724916"/>
            <a:ext cx="1" cy="4133084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AA624799-4AAF-4CC8-BF8B-9895A5F79D26}"/>
              </a:ext>
            </a:extLst>
          </p:cNvPr>
          <p:cNvSpPr txBox="1"/>
          <p:nvPr/>
        </p:nvSpPr>
        <p:spPr>
          <a:xfrm>
            <a:off x="1226693" y="774150"/>
            <a:ext cx="10168713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60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200" dirty="0">
                <a:solidFill>
                  <a:srgbClr val="69BD4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 que a PEC cresceu tanto em complexidade?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A4D87-04A3-B8F0-D0C3-89807D800E92}"/>
              </a:ext>
            </a:extLst>
          </p:cNvPr>
          <p:cNvSpPr txBox="1"/>
          <p:nvPr/>
        </p:nvSpPr>
        <p:spPr>
          <a:xfrm>
            <a:off x="1226693" y="3402539"/>
            <a:ext cx="9542906" cy="1619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3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PEC 45 trouxe, para o texto da Constituição, novas competências tributárias e, também, diversas regras relacionadas à instituição, apuração e cobrança desses novos tributos.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9CBBC6-2362-2861-5EF8-600DFDAA58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2219" y="210003"/>
            <a:ext cx="1671674" cy="1671674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6FEB4885-993F-D12B-4B5B-86454B593805}"/>
              </a:ext>
            </a:extLst>
          </p:cNvPr>
          <p:cNvSpPr txBox="1"/>
          <p:nvPr/>
        </p:nvSpPr>
        <p:spPr>
          <a:xfrm>
            <a:off x="1084035" y="645845"/>
            <a:ext cx="1016871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600" b="1" dirty="0">
                <a:solidFill>
                  <a:srgbClr val="69BD45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Reforma Tributária</a:t>
            </a:r>
          </a:p>
        </p:txBody>
      </p:sp>
    </p:spTree>
    <p:extLst>
      <p:ext uri="{BB962C8B-B14F-4D97-AF65-F5344CB8AC3E}">
        <p14:creationId xmlns:p14="http://schemas.microsoft.com/office/powerpoint/2010/main" val="76731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3AC076A-3E53-476A-BF87-301CCC718EF6}"/>
              </a:ext>
            </a:extLst>
          </p:cNvPr>
          <p:cNvSpPr/>
          <p:nvPr/>
        </p:nvSpPr>
        <p:spPr>
          <a:xfrm>
            <a:off x="1226695" y="1559424"/>
            <a:ext cx="9738612" cy="1111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7D050E"/>
              </a:buClr>
            </a:pPr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2971B7B-A184-48EC-BC59-E6C1CE7696FD}"/>
              </a:ext>
            </a:extLst>
          </p:cNvPr>
          <p:cNvCxnSpPr>
            <a:cxnSpLocks/>
          </p:cNvCxnSpPr>
          <p:nvPr/>
        </p:nvCxnSpPr>
        <p:spPr>
          <a:xfrm>
            <a:off x="796590" y="0"/>
            <a:ext cx="0" cy="2724916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07D8FD-EB69-473A-90CF-B557A1CD416B}"/>
              </a:ext>
            </a:extLst>
          </p:cNvPr>
          <p:cNvCxnSpPr>
            <a:cxnSpLocks/>
          </p:cNvCxnSpPr>
          <p:nvPr/>
        </p:nvCxnSpPr>
        <p:spPr>
          <a:xfrm>
            <a:off x="796590" y="2724916"/>
            <a:ext cx="10633409" cy="0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3E0B12BA-7F22-4AA8-B6D1-13628A1C2DAB}"/>
              </a:ext>
            </a:extLst>
          </p:cNvPr>
          <p:cNvCxnSpPr>
            <a:cxnSpLocks/>
          </p:cNvCxnSpPr>
          <p:nvPr/>
        </p:nvCxnSpPr>
        <p:spPr>
          <a:xfrm>
            <a:off x="11429999" y="2724916"/>
            <a:ext cx="1" cy="4133084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AA624799-4AAF-4CC8-BF8B-9895A5F79D26}"/>
              </a:ext>
            </a:extLst>
          </p:cNvPr>
          <p:cNvSpPr txBox="1"/>
          <p:nvPr/>
        </p:nvSpPr>
        <p:spPr>
          <a:xfrm>
            <a:off x="1226693" y="774150"/>
            <a:ext cx="10168713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60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200" dirty="0">
                <a:solidFill>
                  <a:srgbClr val="69BD4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 que estamos discutindo exceções?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A4D87-04A3-B8F0-D0C3-89807D800E92}"/>
              </a:ext>
            </a:extLst>
          </p:cNvPr>
          <p:cNvSpPr txBox="1"/>
          <p:nvPr/>
        </p:nvSpPr>
        <p:spPr>
          <a:xfrm>
            <a:off x="1226693" y="3246847"/>
            <a:ext cx="9542906" cy="3212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3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Dentre as diversas regras constitucionais aplicáveis ao IBS e à CBS, está a de que é vedada a concessão de incentivos fiscais ou financeiros e regimes especiais, além daqueles já previstos na própria Constituição (</a:t>
            </a:r>
            <a:r>
              <a:rPr lang="pt-BR" sz="23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arts</a:t>
            </a:r>
            <a:r>
              <a:rPr lang="pt-BR" sz="23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156-A, §1º, X e 195, §15). </a:t>
            </a:r>
          </a:p>
          <a:p>
            <a:pPr algn="ctr">
              <a:lnSpc>
                <a:spcPct val="150000"/>
              </a:lnSpc>
            </a:pPr>
            <a:r>
              <a:rPr lang="pt-BR" sz="23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isso, o debate acerca dos setores a serem tratados de forma especial foi trazido para o âmbito da Constituição.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9CBBC6-2362-2861-5EF8-600DFDAA58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2219" y="210003"/>
            <a:ext cx="1671674" cy="1671674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6FEB4885-993F-D12B-4B5B-86454B593805}"/>
              </a:ext>
            </a:extLst>
          </p:cNvPr>
          <p:cNvSpPr txBox="1"/>
          <p:nvPr/>
        </p:nvSpPr>
        <p:spPr>
          <a:xfrm>
            <a:off x="1084035" y="645845"/>
            <a:ext cx="1016871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600" b="1" dirty="0">
                <a:solidFill>
                  <a:srgbClr val="69BD45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Reforma Tributária</a:t>
            </a:r>
          </a:p>
        </p:txBody>
      </p:sp>
    </p:spTree>
    <p:extLst>
      <p:ext uri="{BB962C8B-B14F-4D97-AF65-F5344CB8AC3E}">
        <p14:creationId xmlns:p14="http://schemas.microsoft.com/office/powerpoint/2010/main" val="1988883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3AC076A-3E53-476A-BF87-301CCC718EF6}"/>
              </a:ext>
            </a:extLst>
          </p:cNvPr>
          <p:cNvSpPr/>
          <p:nvPr/>
        </p:nvSpPr>
        <p:spPr>
          <a:xfrm>
            <a:off x="1226695" y="1559424"/>
            <a:ext cx="9738612" cy="1111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7D050E"/>
              </a:buClr>
            </a:pPr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2971B7B-A184-48EC-BC59-E6C1CE7696FD}"/>
              </a:ext>
            </a:extLst>
          </p:cNvPr>
          <p:cNvCxnSpPr>
            <a:cxnSpLocks/>
          </p:cNvCxnSpPr>
          <p:nvPr/>
        </p:nvCxnSpPr>
        <p:spPr>
          <a:xfrm>
            <a:off x="796590" y="0"/>
            <a:ext cx="0" cy="2724916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07D8FD-EB69-473A-90CF-B557A1CD416B}"/>
              </a:ext>
            </a:extLst>
          </p:cNvPr>
          <p:cNvCxnSpPr>
            <a:cxnSpLocks/>
          </p:cNvCxnSpPr>
          <p:nvPr/>
        </p:nvCxnSpPr>
        <p:spPr>
          <a:xfrm>
            <a:off x="796590" y="2724916"/>
            <a:ext cx="10633409" cy="0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3E0B12BA-7F22-4AA8-B6D1-13628A1C2DAB}"/>
              </a:ext>
            </a:extLst>
          </p:cNvPr>
          <p:cNvCxnSpPr>
            <a:cxnSpLocks/>
          </p:cNvCxnSpPr>
          <p:nvPr/>
        </p:nvCxnSpPr>
        <p:spPr>
          <a:xfrm>
            <a:off x="11429999" y="2724916"/>
            <a:ext cx="1" cy="4133084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AA624799-4AAF-4CC8-BF8B-9895A5F79D26}"/>
              </a:ext>
            </a:extLst>
          </p:cNvPr>
          <p:cNvSpPr txBox="1"/>
          <p:nvPr/>
        </p:nvSpPr>
        <p:spPr>
          <a:xfrm>
            <a:off x="1226693" y="774150"/>
            <a:ext cx="10168713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60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200" dirty="0">
                <a:solidFill>
                  <a:srgbClr val="69BD4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se faz para resolver estes problemas?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A4D87-04A3-B8F0-D0C3-89807D800E92}"/>
              </a:ext>
            </a:extLst>
          </p:cNvPr>
          <p:cNvSpPr txBox="1"/>
          <p:nvPr/>
        </p:nvSpPr>
        <p:spPr>
          <a:xfrm>
            <a:off x="1226693" y="3185345"/>
            <a:ext cx="9542906" cy="37431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3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Retira-se, do texto da proposta, a vedação genérica a que sejam concedidos, por meio de legislação futura, regimes especiais de tributação, benefícios ou incentivos fiscais e financeiros. </a:t>
            </a:r>
          </a:p>
          <a:p>
            <a:pPr algn="ctr">
              <a:lnSpc>
                <a:spcPct val="150000"/>
              </a:lnSpc>
            </a:pPr>
            <a:r>
              <a:rPr lang="pt-BR" sz="23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isso não for feito, é necessário debater e analisar, de forma pormenorizada, todas as exceções que serão contempladas pela PEC, de forma a permitir tratamento tributário adequado aos setores. </a:t>
            </a:r>
          </a:p>
          <a:p>
            <a:pPr algn="ctr">
              <a:lnSpc>
                <a:spcPct val="150000"/>
              </a:lnSpc>
            </a:pPr>
            <a:endParaRPr lang="pt-BR" sz="23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9CBBC6-2362-2861-5EF8-600DFDAA58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2219" y="210003"/>
            <a:ext cx="1671674" cy="1671674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6FEB4885-993F-D12B-4B5B-86454B593805}"/>
              </a:ext>
            </a:extLst>
          </p:cNvPr>
          <p:cNvSpPr txBox="1"/>
          <p:nvPr/>
        </p:nvSpPr>
        <p:spPr>
          <a:xfrm>
            <a:off x="1084035" y="645845"/>
            <a:ext cx="1016871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600" b="1" dirty="0">
                <a:solidFill>
                  <a:srgbClr val="69BD45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Reforma Tributária</a:t>
            </a:r>
          </a:p>
        </p:txBody>
      </p:sp>
    </p:spTree>
    <p:extLst>
      <p:ext uri="{BB962C8B-B14F-4D97-AF65-F5344CB8AC3E}">
        <p14:creationId xmlns:p14="http://schemas.microsoft.com/office/powerpoint/2010/main" val="4001304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3AC076A-3E53-476A-BF87-301CCC718EF6}"/>
              </a:ext>
            </a:extLst>
          </p:cNvPr>
          <p:cNvSpPr/>
          <p:nvPr/>
        </p:nvSpPr>
        <p:spPr>
          <a:xfrm>
            <a:off x="1226695" y="1559424"/>
            <a:ext cx="9738612" cy="1111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7D050E"/>
              </a:buClr>
            </a:pPr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2971B7B-A184-48EC-BC59-E6C1CE7696FD}"/>
              </a:ext>
            </a:extLst>
          </p:cNvPr>
          <p:cNvCxnSpPr>
            <a:cxnSpLocks/>
          </p:cNvCxnSpPr>
          <p:nvPr/>
        </p:nvCxnSpPr>
        <p:spPr>
          <a:xfrm>
            <a:off x="796590" y="0"/>
            <a:ext cx="0" cy="2724916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07D8FD-EB69-473A-90CF-B557A1CD416B}"/>
              </a:ext>
            </a:extLst>
          </p:cNvPr>
          <p:cNvCxnSpPr>
            <a:cxnSpLocks/>
          </p:cNvCxnSpPr>
          <p:nvPr/>
        </p:nvCxnSpPr>
        <p:spPr>
          <a:xfrm>
            <a:off x="796590" y="2724916"/>
            <a:ext cx="10633409" cy="0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3E0B12BA-7F22-4AA8-B6D1-13628A1C2DAB}"/>
              </a:ext>
            </a:extLst>
          </p:cNvPr>
          <p:cNvCxnSpPr>
            <a:cxnSpLocks/>
          </p:cNvCxnSpPr>
          <p:nvPr/>
        </p:nvCxnSpPr>
        <p:spPr>
          <a:xfrm>
            <a:off x="11429999" y="2724916"/>
            <a:ext cx="1" cy="4133084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AA624799-4AAF-4CC8-BF8B-9895A5F79D26}"/>
              </a:ext>
            </a:extLst>
          </p:cNvPr>
          <p:cNvSpPr txBox="1"/>
          <p:nvPr/>
        </p:nvSpPr>
        <p:spPr>
          <a:xfrm>
            <a:off x="1226693" y="774150"/>
            <a:ext cx="10168713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60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200" dirty="0">
                <a:solidFill>
                  <a:srgbClr val="69BD4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se faz para resolver estes problemas?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A4D87-04A3-B8F0-D0C3-89807D800E92}"/>
              </a:ext>
            </a:extLst>
          </p:cNvPr>
          <p:cNvSpPr txBox="1"/>
          <p:nvPr/>
        </p:nvSpPr>
        <p:spPr>
          <a:xfrm>
            <a:off x="1226693" y="3185345"/>
            <a:ext cx="9542906" cy="388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vedação contida no artigo 156-A, §º, X, viola o princípio da igualdade, viola o pacto federativo, amputa competência tributária para usar tributo como instrumento de política setorial, gera complexidade, não tem paralelo no mundo e representa, em última análise, uma desconfiança do Congresso Nacional e do próprio Poder Executivo.</a:t>
            </a:r>
          </a:p>
          <a:p>
            <a:pPr algn="ctr">
              <a:lnSpc>
                <a:spcPct val="150000"/>
              </a:lnSpc>
            </a:pPr>
            <a:endParaRPr lang="pt-BR" sz="23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9CBBC6-2362-2861-5EF8-600DFDAA58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2219" y="210003"/>
            <a:ext cx="1671674" cy="1671674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6FEB4885-993F-D12B-4B5B-86454B593805}"/>
              </a:ext>
            </a:extLst>
          </p:cNvPr>
          <p:cNvSpPr txBox="1"/>
          <p:nvPr/>
        </p:nvSpPr>
        <p:spPr>
          <a:xfrm>
            <a:off x="1084035" y="645845"/>
            <a:ext cx="1016871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600" b="1" dirty="0">
                <a:solidFill>
                  <a:srgbClr val="69BD45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Reforma Tributária</a:t>
            </a:r>
          </a:p>
        </p:txBody>
      </p:sp>
    </p:spTree>
    <p:extLst>
      <p:ext uri="{BB962C8B-B14F-4D97-AF65-F5344CB8AC3E}">
        <p14:creationId xmlns:p14="http://schemas.microsoft.com/office/powerpoint/2010/main" val="506512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3AC076A-3E53-476A-BF87-301CCC718EF6}"/>
              </a:ext>
            </a:extLst>
          </p:cNvPr>
          <p:cNvSpPr/>
          <p:nvPr/>
        </p:nvSpPr>
        <p:spPr>
          <a:xfrm>
            <a:off x="1226695" y="1559424"/>
            <a:ext cx="9738612" cy="1111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7D050E"/>
              </a:buClr>
            </a:pPr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2971B7B-A184-48EC-BC59-E6C1CE7696FD}"/>
              </a:ext>
            </a:extLst>
          </p:cNvPr>
          <p:cNvCxnSpPr>
            <a:cxnSpLocks/>
          </p:cNvCxnSpPr>
          <p:nvPr/>
        </p:nvCxnSpPr>
        <p:spPr>
          <a:xfrm>
            <a:off x="796590" y="0"/>
            <a:ext cx="0" cy="2724916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07D8FD-EB69-473A-90CF-B557A1CD416B}"/>
              </a:ext>
            </a:extLst>
          </p:cNvPr>
          <p:cNvCxnSpPr>
            <a:cxnSpLocks/>
          </p:cNvCxnSpPr>
          <p:nvPr/>
        </p:nvCxnSpPr>
        <p:spPr>
          <a:xfrm>
            <a:off x="796590" y="2724916"/>
            <a:ext cx="10633409" cy="0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3E0B12BA-7F22-4AA8-B6D1-13628A1C2DAB}"/>
              </a:ext>
            </a:extLst>
          </p:cNvPr>
          <p:cNvCxnSpPr>
            <a:cxnSpLocks/>
          </p:cNvCxnSpPr>
          <p:nvPr/>
        </p:nvCxnSpPr>
        <p:spPr>
          <a:xfrm>
            <a:off x="11429999" y="2724916"/>
            <a:ext cx="1" cy="4133084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AA624799-4AAF-4CC8-BF8B-9895A5F79D26}"/>
              </a:ext>
            </a:extLst>
          </p:cNvPr>
          <p:cNvSpPr txBox="1"/>
          <p:nvPr/>
        </p:nvSpPr>
        <p:spPr>
          <a:xfrm>
            <a:off x="1226693" y="780489"/>
            <a:ext cx="10168713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60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200" dirty="0">
                <a:solidFill>
                  <a:srgbClr val="69BD4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Sugestão 1: supressão da regra geral de proibição à concessão de benefícios e regimes especiais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A4D87-04A3-B8F0-D0C3-89807D800E92}"/>
              </a:ext>
            </a:extLst>
          </p:cNvPr>
          <p:cNvSpPr txBox="1"/>
          <p:nvPr/>
        </p:nvSpPr>
        <p:spPr>
          <a:xfrm>
            <a:off x="1226693" y="3001549"/>
            <a:ext cx="9361413" cy="27120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Supressão do texto do artigo 156-A, §1º, X, que possui a seguinte redação:</a:t>
            </a:r>
          </a:p>
          <a:p>
            <a:pPr marL="1163638" algn="just">
              <a:lnSpc>
                <a:spcPct val="120000"/>
              </a:lnSpc>
              <a:spcBef>
                <a:spcPts val="600"/>
              </a:spcBef>
            </a:pP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156-A. Lei complementar instituirá imposto sobre bens e serviços de competência dos Estados, do Distrito Federal e dos Municípios.</a:t>
            </a:r>
          </a:p>
          <a:p>
            <a:pPr marL="1163638" algn="just">
              <a:lnSpc>
                <a:spcPct val="120000"/>
              </a:lnSpc>
            </a:pP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1º O imposto previsto no caput atenderá ao seguinte: (...)</a:t>
            </a:r>
          </a:p>
          <a:p>
            <a:pPr marL="1163638" algn="just">
              <a:lnSpc>
                <a:spcPct val="120000"/>
              </a:lnSpc>
              <a:spcAft>
                <a:spcPts val="600"/>
              </a:spcAft>
            </a:pPr>
            <a:r>
              <a:rPr lang="pt-BR" sz="16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– não será objeto de concessão de incentivos e de benefícios financeiros ou fiscais relativos ao imposto ou de regimes específicos, diferenciados ou favorecidos de tributação, excetuadas as hipóteses previstas nesta Constituição;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necessário, também, suprimir a menção a esse dispositivo constante do artigo 195, §15.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9CBBC6-2362-2861-5EF8-600DFDAA58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2219" y="210003"/>
            <a:ext cx="1671674" cy="1671674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85EAF700-3F1C-5B9A-35C5-8A909F19735E}"/>
              </a:ext>
            </a:extLst>
          </p:cNvPr>
          <p:cNvSpPr txBox="1"/>
          <p:nvPr/>
        </p:nvSpPr>
        <p:spPr>
          <a:xfrm>
            <a:off x="1084035" y="645845"/>
            <a:ext cx="1016871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600" b="1" dirty="0">
                <a:solidFill>
                  <a:srgbClr val="69BD45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Reforma Tributária</a:t>
            </a:r>
          </a:p>
        </p:txBody>
      </p:sp>
    </p:spTree>
    <p:extLst>
      <p:ext uri="{BB962C8B-B14F-4D97-AF65-F5344CB8AC3E}">
        <p14:creationId xmlns:p14="http://schemas.microsoft.com/office/powerpoint/2010/main" val="1075141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3AC076A-3E53-476A-BF87-301CCC718EF6}"/>
              </a:ext>
            </a:extLst>
          </p:cNvPr>
          <p:cNvSpPr/>
          <p:nvPr/>
        </p:nvSpPr>
        <p:spPr>
          <a:xfrm>
            <a:off x="1226695" y="1559424"/>
            <a:ext cx="9738612" cy="1111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7D050E"/>
              </a:buClr>
            </a:pPr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2971B7B-A184-48EC-BC59-E6C1CE7696FD}"/>
              </a:ext>
            </a:extLst>
          </p:cNvPr>
          <p:cNvCxnSpPr>
            <a:cxnSpLocks/>
          </p:cNvCxnSpPr>
          <p:nvPr/>
        </p:nvCxnSpPr>
        <p:spPr>
          <a:xfrm>
            <a:off x="796590" y="0"/>
            <a:ext cx="0" cy="2724916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07D8FD-EB69-473A-90CF-B557A1CD416B}"/>
              </a:ext>
            </a:extLst>
          </p:cNvPr>
          <p:cNvCxnSpPr>
            <a:cxnSpLocks/>
          </p:cNvCxnSpPr>
          <p:nvPr/>
        </p:nvCxnSpPr>
        <p:spPr>
          <a:xfrm>
            <a:off x="796590" y="2724916"/>
            <a:ext cx="10633409" cy="0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3E0B12BA-7F22-4AA8-B6D1-13628A1C2DAB}"/>
              </a:ext>
            </a:extLst>
          </p:cNvPr>
          <p:cNvCxnSpPr>
            <a:cxnSpLocks/>
          </p:cNvCxnSpPr>
          <p:nvPr/>
        </p:nvCxnSpPr>
        <p:spPr>
          <a:xfrm>
            <a:off x="11429999" y="2724916"/>
            <a:ext cx="1" cy="4133084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AA624799-4AAF-4CC8-BF8B-9895A5F79D26}"/>
              </a:ext>
            </a:extLst>
          </p:cNvPr>
          <p:cNvSpPr txBox="1"/>
          <p:nvPr/>
        </p:nvSpPr>
        <p:spPr>
          <a:xfrm>
            <a:off x="1226693" y="780489"/>
            <a:ext cx="10168713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3000" dirty="0">
              <a:solidFill>
                <a:srgbClr val="69BD45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2900" dirty="0">
                <a:solidFill>
                  <a:srgbClr val="69BD4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Sugestão 2: ampliação das exceções, de forma a cumprir o princípio da igualdade e garantir a neutralidade da proposta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A4D87-04A3-B8F0-D0C3-89807D800E92}"/>
              </a:ext>
            </a:extLst>
          </p:cNvPr>
          <p:cNvSpPr txBox="1"/>
          <p:nvPr/>
        </p:nvSpPr>
        <p:spPr>
          <a:xfrm>
            <a:off x="1226693" y="3001549"/>
            <a:ext cx="9361413" cy="3318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1889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Setor de infraestrutura</a:t>
            </a:r>
          </a:p>
          <a:p>
            <a:pPr marL="457200" indent="-1889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Alteração do art. 156-A, §5º, “c”, para constar o trecho em destaque abaixo: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63638" algn="just">
              <a:lnSpc>
                <a:spcPct val="120000"/>
              </a:lnSpc>
              <a:spcBef>
                <a:spcPts val="600"/>
              </a:spcBef>
            </a:pP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156-A. Lei complementar instituirá imposto sobre bens e serviços de competência dos Estados, do Distrito Federal e dos Municípios. (...)</a:t>
            </a:r>
          </a:p>
          <a:p>
            <a:pPr marL="1163638" algn="just">
              <a:lnSpc>
                <a:spcPct val="120000"/>
              </a:lnSpc>
            </a:pP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5º Lei complementar disporá sobre: (...)</a:t>
            </a:r>
          </a:p>
          <a:p>
            <a:pPr marL="1163638" algn="just">
              <a:lnSpc>
                <a:spcPct val="120000"/>
              </a:lnSpc>
            </a:pP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– os regimes específicos de tributação para: (...)</a:t>
            </a:r>
          </a:p>
          <a:p>
            <a:pPr marL="1163638" algn="just">
              <a:lnSpc>
                <a:spcPct val="120000"/>
              </a:lnSpc>
            </a:pP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operações contratadas pela administração pública direta, por autarquias e por fundações públicas, </a:t>
            </a:r>
            <a:r>
              <a:rPr lang="pt-BR" sz="16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inclusive por meio de concessão, autorização, permissão e parcerias público-privadas, </a:t>
            </a: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podendo prever hipóteses de: (...)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9CBBC6-2362-2861-5EF8-600DFDAA58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2219" y="210003"/>
            <a:ext cx="1671674" cy="1671674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85EAF700-3F1C-5B9A-35C5-8A909F19735E}"/>
              </a:ext>
            </a:extLst>
          </p:cNvPr>
          <p:cNvSpPr txBox="1"/>
          <p:nvPr/>
        </p:nvSpPr>
        <p:spPr>
          <a:xfrm>
            <a:off x="1084035" y="645845"/>
            <a:ext cx="1016871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600" b="1" dirty="0">
                <a:solidFill>
                  <a:srgbClr val="69BD45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Reforma Tributária</a:t>
            </a:r>
          </a:p>
        </p:txBody>
      </p:sp>
    </p:spTree>
    <p:extLst>
      <p:ext uri="{BB962C8B-B14F-4D97-AF65-F5344CB8AC3E}">
        <p14:creationId xmlns:p14="http://schemas.microsoft.com/office/powerpoint/2010/main" val="3713051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3AC076A-3E53-476A-BF87-301CCC718EF6}"/>
              </a:ext>
            </a:extLst>
          </p:cNvPr>
          <p:cNvSpPr/>
          <p:nvPr/>
        </p:nvSpPr>
        <p:spPr>
          <a:xfrm>
            <a:off x="1226695" y="1559424"/>
            <a:ext cx="9738612" cy="1111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7D050E"/>
              </a:buClr>
            </a:pPr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2971B7B-A184-48EC-BC59-E6C1CE7696FD}"/>
              </a:ext>
            </a:extLst>
          </p:cNvPr>
          <p:cNvCxnSpPr>
            <a:cxnSpLocks/>
          </p:cNvCxnSpPr>
          <p:nvPr/>
        </p:nvCxnSpPr>
        <p:spPr>
          <a:xfrm>
            <a:off x="796590" y="0"/>
            <a:ext cx="0" cy="2724916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07D8FD-EB69-473A-90CF-B557A1CD416B}"/>
              </a:ext>
            </a:extLst>
          </p:cNvPr>
          <p:cNvCxnSpPr>
            <a:cxnSpLocks/>
          </p:cNvCxnSpPr>
          <p:nvPr/>
        </p:nvCxnSpPr>
        <p:spPr>
          <a:xfrm>
            <a:off x="796590" y="2724916"/>
            <a:ext cx="10633409" cy="0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3E0B12BA-7F22-4AA8-B6D1-13628A1C2DAB}"/>
              </a:ext>
            </a:extLst>
          </p:cNvPr>
          <p:cNvCxnSpPr>
            <a:cxnSpLocks/>
          </p:cNvCxnSpPr>
          <p:nvPr/>
        </p:nvCxnSpPr>
        <p:spPr>
          <a:xfrm>
            <a:off x="11429999" y="2724916"/>
            <a:ext cx="1" cy="4133084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AA624799-4AAF-4CC8-BF8B-9895A5F79D26}"/>
              </a:ext>
            </a:extLst>
          </p:cNvPr>
          <p:cNvSpPr txBox="1"/>
          <p:nvPr/>
        </p:nvSpPr>
        <p:spPr>
          <a:xfrm>
            <a:off x="1226693" y="780489"/>
            <a:ext cx="10168713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3000" dirty="0">
              <a:solidFill>
                <a:srgbClr val="69BD45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2900" dirty="0">
                <a:solidFill>
                  <a:srgbClr val="69BD4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Sugestão 3: ampliação das exceções, de forma a cumprir o princípio da igualdade e garantir a neutralidade da proposta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A4D87-04A3-B8F0-D0C3-89807D800E92}"/>
              </a:ext>
            </a:extLst>
          </p:cNvPr>
          <p:cNvSpPr txBox="1"/>
          <p:nvPr/>
        </p:nvSpPr>
        <p:spPr>
          <a:xfrm>
            <a:off x="1226693" y="3001549"/>
            <a:ext cx="9361413" cy="7853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1889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Saneamento básico</a:t>
            </a:r>
          </a:p>
          <a:p>
            <a:pPr marL="457200" indent="-1889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Estudo desenvolvido pela GO Associados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9CBBC6-2362-2861-5EF8-600DFDAA58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2219" y="210003"/>
            <a:ext cx="1671674" cy="1671674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85EAF700-3F1C-5B9A-35C5-8A909F19735E}"/>
              </a:ext>
            </a:extLst>
          </p:cNvPr>
          <p:cNvSpPr txBox="1"/>
          <p:nvPr/>
        </p:nvSpPr>
        <p:spPr>
          <a:xfrm>
            <a:off x="1084035" y="645845"/>
            <a:ext cx="1016871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600" b="1" dirty="0">
                <a:solidFill>
                  <a:srgbClr val="69BD45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Reforma Tributária</a:t>
            </a:r>
          </a:p>
        </p:txBody>
      </p:sp>
      <p:pic>
        <p:nvPicPr>
          <p:cNvPr id="13" name="Imagem 12" descr="Interface gráfica do usuário, Texto, Aplicativo&#10;&#10;Descrição gerada automaticamente">
            <a:extLst>
              <a:ext uri="{FF2B5EF4-FFF2-40B4-BE49-F238E27FC236}">
                <a16:creationId xmlns:a16="http://schemas.microsoft.com/office/drawing/2014/main" id="{D00FC45F-5AE5-AF84-9293-7BE90508378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879" b="50802"/>
          <a:stretch/>
        </p:blipFill>
        <p:spPr>
          <a:xfrm>
            <a:off x="3509706" y="3927499"/>
            <a:ext cx="2983457" cy="1727918"/>
          </a:xfrm>
          <a:prstGeom prst="rect">
            <a:avLst/>
          </a:prstGeom>
        </p:spPr>
      </p:pic>
      <p:pic>
        <p:nvPicPr>
          <p:cNvPr id="14" name="Imagem 13" descr="Interface gráfica do usuário, Texto, Aplicativo&#10;&#10;Descrição gerada automaticamente">
            <a:extLst>
              <a:ext uri="{FF2B5EF4-FFF2-40B4-BE49-F238E27FC236}">
                <a16:creationId xmlns:a16="http://schemas.microsoft.com/office/drawing/2014/main" id="{6CF35F86-045A-023C-78CB-AE2C6906D2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41" b="52140"/>
          <a:stretch/>
        </p:blipFill>
        <p:spPr>
          <a:xfrm>
            <a:off x="6493163" y="3927499"/>
            <a:ext cx="1527163" cy="1680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72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3AC076A-3E53-476A-BF87-301CCC718EF6}"/>
              </a:ext>
            </a:extLst>
          </p:cNvPr>
          <p:cNvSpPr/>
          <p:nvPr/>
        </p:nvSpPr>
        <p:spPr>
          <a:xfrm>
            <a:off x="1226695" y="1559424"/>
            <a:ext cx="9738612" cy="1111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7D050E"/>
              </a:buClr>
            </a:pPr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2971B7B-A184-48EC-BC59-E6C1CE7696FD}"/>
              </a:ext>
            </a:extLst>
          </p:cNvPr>
          <p:cNvCxnSpPr>
            <a:cxnSpLocks/>
          </p:cNvCxnSpPr>
          <p:nvPr/>
        </p:nvCxnSpPr>
        <p:spPr>
          <a:xfrm>
            <a:off x="796590" y="0"/>
            <a:ext cx="0" cy="2724916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07D8FD-EB69-473A-90CF-B557A1CD416B}"/>
              </a:ext>
            </a:extLst>
          </p:cNvPr>
          <p:cNvCxnSpPr>
            <a:cxnSpLocks/>
          </p:cNvCxnSpPr>
          <p:nvPr/>
        </p:nvCxnSpPr>
        <p:spPr>
          <a:xfrm>
            <a:off x="796590" y="2724916"/>
            <a:ext cx="10633409" cy="0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3E0B12BA-7F22-4AA8-B6D1-13628A1C2DAB}"/>
              </a:ext>
            </a:extLst>
          </p:cNvPr>
          <p:cNvCxnSpPr>
            <a:cxnSpLocks/>
          </p:cNvCxnSpPr>
          <p:nvPr/>
        </p:nvCxnSpPr>
        <p:spPr>
          <a:xfrm>
            <a:off x="11429999" y="2724916"/>
            <a:ext cx="1" cy="4133084"/>
          </a:xfrm>
          <a:prstGeom prst="line">
            <a:avLst/>
          </a:prstGeom>
          <a:ln w="28575">
            <a:solidFill>
              <a:srgbClr val="69B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AA624799-4AAF-4CC8-BF8B-9895A5F79D26}"/>
              </a:ext>
            </a:extLst>
          </p:cNvPr>
          <p:cNvSpPr txBox="1"/>
          <p:nvPr/>
        </p:nvSpPr>
        <p:spPr>
          <a:xfrm>
            <a:off x="1226693" y="780489"/>
            <a:ext cx="10168713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2600" dirty="0">
              <a:solidFill>
                <a:srgbClr val="40404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3000" dirty="0">
              <a:solidFill>
                <a:srgbClr val="69BD45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2900" dirty="0">
                <a:solidFill>
                  <a:srgbClr val="69BD4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Sugestão 3: ampliação das exceções, de forma a cumprir o princípio da igualdade e garantir a neutralidade da proposta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A4D87-04A3-B8F0-D0C3-89807D800E92}"/>
              </a:ext>
            </a:extLst>
          </p:cNvPr>
          <p:cNvSpPr txBox="1"/>
          <p:nvPr/>
        </p:nvSpPr>
        <p:spPr>
          <a:xfrm>
            <a:off x="1226693" y="3001549"/>
            <a:ext cx="9361413" cy="3250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1889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Saneamento básico</a:t>
            </a:r>
          </a:p>
          <a:p>
            <a:pPr marL="457200" indent="-1889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Proposta de Emenda 114, apresentada pelo Senador Eduardo Gomes.</a:t>
            </a: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1889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Alteração do art. 9º, §1º, inciso II, da PEC 45, para a seguinte redação:</a:t>
            </a:r>
          </a:p>
          <a:p>
            <a:pPr marL="457200" indent="-1889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63638" algn="just">
              <a:lnSpc>
                <a:spcPct val="120000"/>
              </a:lnSpc>
              <a:spcBef>
                <a:spcPts val="600"/>
              </a:spcBef>
            </a:pP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9º. (...)</a:t>
            </a:r>
          </a:p>
          <a:p>
            <a:pPr marL="1163638" algn="just">
              <a:lnSpc>
                <a:spcPct val="120000"/>
              </a:lnSpc>
              <a:spcBef>
                <a:spcPts val="600"/>
              </a:spcBef>
            </a:pP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1º Lei complementar definirá as operações com bens ou serviços sobre as quais as alíquotas dos tributos de que trata o caput serão reduzidas em 60% (sessenta por cento), referentes a: (...)</a:t>
            </a:r>
          </a:p>
          <a:p>
            <a:pPr marL="1163638" algn="just">
              <a:lnSpc>
                <a:spcPct val="120000"/>
              </a:lnSpc>
              <a:spcBef>
                <a:spcPts val="600"/>
              </a:spcBef>
            </a:pP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- serviços de saúde </a:t>
            </a:r>
            <a:r>
              <a:rPr lang="pt-BR" sz="16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serviços de saneamento básico</a:t>
            </a:r>
            <a:r>
              <a:rPr lang="pt-BR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9CBBC6-2362-2861-5EF8-600DFDAA58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2219" y="210003"/>
            <a:ext cx="1671674" cy="1671674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85EAF700-3F1C-5B9A-35C5-8A909F19735E}"/>
              </a:ext>
            </a:extLst>
          </p:cNvPr>
          <p:cNvSpPr txBox="1"/>
          <p:nvPr/>
        </p:nvSpPr>
        <p:spPr>
          <a:xfrm>
            <a:off x="1084035" y="645845"/>
            <a:ext cx="1016871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600" b="1" dirty="0">
                <a:solidFill>
                  <a:srgbClr val="69BD45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Reforma Tributária</a:t>
            </a:r>
          </a:p>
        </p:txBody>
      </p:sp>
    </p:spTree>
    <p:extLst>
      <p:ext uri="{BB962C8B-B14F-4D97-AF65-F5344CB8AC3E}">
        <p14:creationId xmlns:p14="http://schemas.microsoft.com/office/powerpoint/2010/main" val="1028353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item.xml>��< ? x m l   v e r s i o n = " 1 . 0 "   e n c o d i n g = " u t f - 1 6 " ? >  
 < p r o p e r t i e s   x m l n s = " h t t p : / / w w w . i m a n a g e . c o m / w o r k / x m l s c h e m a " >  
     < d o c u m e n t i d > G E D ! 1 2 3 3 9 3 . 1 < / d o c u m e n t i d >  
     < s e n d e r i d > L P G @ L A C E R D A G A M A . C O M . B R < / s e n d e r i d >  
     < s e n d e r e m a i l > L P G @ L A C E R D A G A M A . C O M . B R < / s e n d e r e m a i l >  
     < l a s t m o d i f i e d > 2 0 2 3 - 0 9 - 1 3 T 1 4 : 1 7 : 1 3 . 0 0 0 0 0 0 0 - 0 3 : 0 0 < / l a s t m o d i f i e d >  
     < d a t a b a s e > G E D < / d a t a b a s e >  
 < / p r o p e r t i e s > 
</file>

<file path=docProps/app.xml><?xml version="1.0" encoding="utf-8"?>
<Properties xmlns="http://schemas.openxmlformats.org/officeDocument/2006/extended-properties" xmlns:vt="http://schemas.openxmlformats.org/officeDocument/2006/docPropsVTypes">
  <TotalTime>1370</TotalTime>
  <Words>930</Words>
  <Application>Microsoft Office PowerPoint</Application>
  <PresentationFormat>Widescreen</PresentationFormat>
  <Paragraphs>95</Paragraphs>
  <Slides>12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Tiago Carneiro da Silva | Lacerda Gama</dc:creator>
  <cp:lastModifiedBy>Lucia Paoliello Guimarães | Lacerda Gama</cp:lastModifiedBy>
  <cp:revision>38</cp:revision>
  <dcterms:created xsi:type="dcterms:W3CDTF">2021-07-23T20:40:14Z</dcterms:created>
  <dcterms:modified xsi:type="dcterms:W3CDTF">2023-09-13T17:17:13Z</dcterms:modified>
</cp:coreProperties>
</file>