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4"/>
    <p:restoredTop sz="94721"/>
  </p:normalViewPr>
  <p:slideViewPr>
    <p:cSldViewPr snapToGrid="0">
      <p:cViewPr varScale="1">
        <p:scale>
          <a:sx n="105" d="100"/>
          <a:sy n="105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78929-3E7D-9B10-83E6-4DE45346C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D7A851-3E32-6BF0-6C81-4177574B0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06ED12-4824-60D2-2750-6EE6F33D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818B51-52D5-0595-71D2-98A3BC02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CD2D0E-DC30-27B7-2794-B68967FF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6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A37B7-2851-AE17-B365-2B5EE42E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2AAF48-9277-95D4-DD0A-13F44DE2F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DAB48-03F3-5E07-D327-A0447EB5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51FAE1-21D9-ED70-365F-3DA6A90B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852359-E18C-4A2F-3813-0393B718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21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3E2E6C-3ADC-5C52-21FF-A347B3981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64837C-821A-913B-C452-DDA95FA0B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D17A80-4A08-7E75-5D00-AB20B719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982525-3995-55D6-FF8C-8BD2AF0D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A42EA6-33AE-662A-6DD4-32641898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28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B97FB-04B1-71AE-E35C-B39C2623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C07ECB-F2D6-E9B9-17EE-EBC3FA83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B62B61-590B-778D-9610-761981C3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B957FF-0AE5-CA6A-486B-3B5086D2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75C6A2-57BE-C166-324D-B79F585B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5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05682-E6D6-BD82-2EC9-75C1B9F1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22F240-B1F2-5920-F8D8-E8058EB3E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F4F2FB-D5E2-00A1-07FD-E9052897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D74350-86D0-E4C7-CE44-724B0156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3A39D8-F968-D5CC-2251-3BDFCFC4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70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E7918-0578-4397-38CF-82068A59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7E1068-04CD-6F11-9466-C25088972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0DC8D9-283A-A1AA-71BA-9F8042672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B52F40-6170-F5FB-7994-8E80849A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701182-4944-715E-F3B4-854B9E45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93F9C9-0147-A051-2B71-CE09A520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55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2719-423D-AF5F-530C-0217C0C0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ABFE4A-D308-37C0-3252-FD055DB9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9E29DF-075E-1344-CEE6-FD1A4C63E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9CB76B-C878-6322-CA24-F3DAA6665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F06636-F78E-62A4-A7A7-04B1685BE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C7548F-DCF8-562C-F5E1-164EF984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A35060F-7538-1066-6AC5-B74B9CAE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D51A6AF-A321-61F9-A3A0-DADF0782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0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C37CB-C651-912F-61CA-359315B8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C70C92-5B24-810B-AD23-8D603D63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25CC40-47F8-3B91-CF8F-0BC4D298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731C52-DD72-1515-9883-C11CE442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17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CC7E33D-62E1-B93E-932B-120037D5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D7ED954-62FB-CB5D-D06E-FB25B967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C03C8F-27F4-D2B6-1E1D-3F2081D3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67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930E1-2D0A-3C03-AADA-31B4E996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408D9E-58BC-87B6-309B-E4FA264FB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84AD5A-0D62-931F-133E-198DDA1D9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EDE647-3043-19A0-77FB-9016D53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CBCD93-2259-D07D-EE8C-A0A1CAF7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422C88-4808-21EC-B702-9D0906FB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4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59DDD-9D33-6950-47E5-738053AF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5D594E-AE9F-56CC-5A37-B70622CC2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E2E7E1-836C-5D11-AD8D-B37675D0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B1ABA4-08A7-466A-3DF2-9C3634D4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8A57FC-385C-EC02-9087-FBAE8310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74ED9B-D800-A231-700A-4092C250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01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8459D9-0B21-429C-81A8-781A7F5E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F41894-621C-157D-E111-E1BAA4110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067FFE-2A3B-AF32-C9FB-C8658285A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13076B-90CB-E944-9F0B-81405313B2D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81BA92-137A-3EC0-765B-63520C5F4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C7A78E-141B-AB48-7F92-95EED825E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BB7FBF-D567-FA40-857A-73DBDF5EA2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72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C2887-AC0E-55F9-CD49-45A232AE8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130" y="1933893"/>
            <a:ext cx="9144000" cy="2387600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rgbClr val="574329"/>
                </a:solidFill>
              </a:rPr>
              <a:t>Ação do Conselho Federal de Farmácia - CFF frente à </a:t>
            </a:r>
            <a:r>
              <a:rPr lang="pt-BR" sz="4000" b="1" dirty="0">
                <a:solidFill>
                  <a:srgbClr val="574329"/>
                </a:solidFill>
              </a:rPr>
              <a:t>Emenda nº 2 apresentada</a:t>
            </a:r>
            <a:br>
              <a:rPr lang="pt-BR" sz="4000" b="1" dirty="0">
                <a:solidFill>
                  <a:srgbClr val="574329"/>
                </a:solidFill>
              </a:rPr>
            </a:br>
            <a:r>
              <a:rPr lang="pt-BR" sz="4000" b="1" dirty="0">
                <a:solidFill>
                  <a:srgbClr val="574329"/>
                </a:solidFill>
              </a:rPr>
              <a:t>ao PL 2158/2023</a:t>
            </a:r>
            <a:r>
              <a:rPr lang="pt-BR" sz="4000" dirty="0">
                <a:solidFill>
                  <a:srgbClr val="574329"/>
                </a:solidFill>
              </a:rPr>
              <a:t>, de autoria do</a:t>
            </a:r>
            <a:br>
              <a:rPr lang="pt-BR" sz="4000" dirty="0">
                <a:solidFill>
                  <a:srgbClr val="574329"/>
                </a:solidFill>
              </a:rPr>
            </a:br>
            <a:r>
              <a:rPr lang="pt-BR" sz="4000" dirty="0">
                <a:solidFill>
                  <a:srgbClr val="574329"/>
                </a:solidFill>
              </a:rPr>
              <a:t>Senador Efraim Filho</a:t>
            </a:r>
            <a:br>
              <a:rPr lang="pt-BR" sz="4000" dirty="0">
                <a:solidFill>
                  <a:srgbClr val="574329"/>
                </a:solidFill>
              </a:rPr>
            </a:br>
            <a:endParaRPr lang="pt-BR" sz="4000" dirty="0">
              <a:solidFill>
                <a:srgbClr val="574329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67294B-E4AC-F41A-4699-1418E30BD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311016"/>
            <a:ext cx="9144000" cy="1655762"/>
          </a:xfrm>
        </p:spPr>
        <p:txBody>
          <a:bodyPr/>
          <a:lstStyle/>
          <a:p>
            <a:r>
              <a:rPr lang="pt-BR" dirty="0"/>
              <a:t>Walter Jorge João</a:t>
            </a:r>
          </a:p>
          <a:p>
            <a:r>
              <a:rPr lang="pt-BR" dirty="0"/>
              <a:t>Presidente do CFF</a:t>
            </a:r>
          </a:p>
        </p:txBody>
      </p:sp>
    </p:spTree>
    <p:extLst>
      <p:ext uri="{BB962C8B-B14F-4D97-AF65-F5344CB8AC3E}">
        <p14:creationId xmlns:p14="http://schemas.microsoft.com/office/powerpoint/2010/main" val="350355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6C0D1F8-7E20-0AAC-BA21-D4E7EBEAB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091952"/>
              </p:ext>
            </p:extLst>
          </p:nvPr>
        </p:nvGraphicFramePr>
        <p:xfrm>
          <a:off x="964809" y="1849902"/>
          <a:ext cx="10515600" cy="3721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2274">
                  <a:extLst>
                    <a:ext uri="{9D8B030D-6E8A-4147-A177-3AD203B41FA5}">
                      <a16:colId xmlns:a16="http://schemas.microsoft.com/office/drawing/2014/main" val="4759638"/>
                    </a:ext>
                  </a:extLst>
                </a:gridCol>
                <a:gridCol w="3220798">
                  <a:extLst>
                    <a:ext uri="{9D8B030D-6E8A-4147-A177-3AD203B41FA5}">
                      <a16:colId xmlns:a16="http://schemas.microsoft.com/office/drawing/2014/main" val="3181612102"/>
                    </a:ext>
                  </a:extLst>
                </a:gridCol>
                <a:gridCol w="3462528">
                  <a:extLst>
                    <a:ext uri="{9D8B030D-6E8A-4147-A177-3AD203B41FA5}">
                      <a16:colId xmlns:a16="http://schemas.microsoft.com/office/drawing/2014/main" val="184665209"/>
                    </a:ext>
                  </a:extLst>
                </a:gridCol>
              </a:tblGrid>
              <a:tr h="34989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Emenda 2 – Senador Efraim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Proposta CFF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Justificativa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5103268"/>
                  </a:ext>
                </a:extLst>
              </a:tr>
              <a:tr h="33717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§ 7º É vedada a venda de medicamentos fora dos limites dos estabelecimentos farmacêuticos.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Esta alteração visa garantir que não haverá a venda de medicamentos em gôndolas de supermercados.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4457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10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78CEFD-51FB-D01A-637D-C61633D73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2DC319B-F930-9138-E603-2B5904252A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787246"/>
              </p:ext>
            </p:extLst>
          </p:nvPr>
        </p:nvGraphicFramePr>
        <p:xfrm>
          <a:off x="838200" y="1375515"/>
          <a:ext cx="10515600" cy="48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4521">
                  <a:extLst>
                    <a:ext uri="{9D8B030D-6E8A-4147-A177-3AD203B41FA5}">
                      <a16:colId xmlns:a16="http://schemas.microsoft.com/office/drawing/2014/main" val="3007045204"/>
                    </a:ext>
                  </a:extLst>
                </a:gridCol>
                <a:gridCol w="3472132">
                  <a:extLst>
                    <a:ext uri="{9D8B030D-6E8A-4147-A177-3AD203B41FA5}">
                      <a16:colId xmlns:a16="http://schemas.microsoft.com/office/drawing/2014/main" val="943250841"/>
                    </a:ext>
                  </a:extLst>
                </a:gridCol>
                <a:gridCol w="3868947">
                  <a:extLst>
                    <a:ext uri="{9D8B030D-6E8A-4147-A177-3AD203B41FA5}">
                      <a16:colId xmlns:a16="http://schemas.microsoft.com/office/drawing/2014/main" val="1150004078"/>
                    </a:ext>
                  </a:extLst>
                </a:gridCol>
              </a:tblGrid>
              <a:tr h="30691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>
                          <a:effectLst/>
                        </a:rPr>
                        <a:t>Emenda 2 – Senador Efraim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>
                          <a:effectLst/>
                        </a:rPr>
                        <a:t>Proposta CFF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Justificativa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2309438571"/>
                  </a:ext>
                </a:extLst>
              </a:tr>
              <a:tr h="45432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‘Art. 8º-A É vedado aos  estabelecimentos de que tratam os </a:t>
                      </a:r>
                      <a:r>
                        <a:rPr lang="pt-BR" sz="2000" u="none" strike="noStrike" dirty="0" err="1">
                          <a:effectLst/>
                        </a:rPr>
                        <a:t>arts</a:t>
                      </a:r>
                      <a:r>
                        <a:rPr lang="pt-BR" sz="2000" u="none" strike="noStrike" dirty="0">
                          <a:effectLst/>
                        </a:rPr>
                        <a:t>. 6º e 7º o desenvolvimento de marcas próprias de medicamentos e a realização de teleconsultas.’ ”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‘Art. 8º-A É vedado às farmácias, drogarias e supermercados o desenvolvimento de marcas próprias de medicamentos.”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A vedação ao desenvolvimento de marcas próprias é justa, mas deve ser aplicada a todos os estabelecimentos em questão. Já a vedação de teleconsultas, pode acabar comprometendo a assistência farmacêutica a pacientes que não dispõem de condições físicas para se deslocar até uma farmácia. Ademais o estabelecimento de consultórios médicos em farmácias já é vedado pela própria lei 5.991/1973.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901870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0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435DCDD-0879-AA21-0044-0A83BC294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60864"/>
              </p:ext>
            </p:extLst>
          </p:nvPr>
        </p:nvGraphicFramePr>
        <p:xfrm>
          <a:off x="1266444" y="2080673"/>
          <a:ext cx="9851135" cy="227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3701">
                  <a:extLst>
                    <a:ext uri="{9D8B030D-6E8A-4147-A177-3AD203B41FA5}">
                      <a16:colId xmlns:a16="http://schemas.microsoft.com/office/drawing/2014/main" val="269748131"/>
                    </a:ext>
                  </a:extLst>
                </a:gridCol>
                <a:gridCol w="2986577">
                  <a:extLst>
                    <a:ext uri="{9D8B030D-6E8A-4147-A177-3AD203B41FA5}">
                      <a16:colId xmlns:a16="http://schemas.microsoft.com/office/drawing/2014/main" val="4249271539"/>
                    </a:ext>
                  </a:extLst>
                </a:gridCol>
                <a:gridCol w="2810857">
                  <a:extLst>
                    <a:ext uri="{9D8B030D-6E8A-4147-A177-3AD203B41FA5}">
                      <a16:colId xmlns:a16="http://schemas.microsoft.com/office/drawing/2014/main" val="3527329554"/>
                    </a:ext>
                  </a:extLst>
                </a:gridCol>
              </a:tblGrid>
              <a:tr h="40682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Emenda 2 – Senador Efraim  Filho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Proposta CFF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Justificativa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251327"/>
                  </a:ext>
                </a:extLst>
              </a:tr>
              <a:tr h="187138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“Art. 1º A Lei nº 5.991, de 17 de dezembro de 1973, passa a vigorar com nova redação para o art. 6º e acrescida do art. 8º-A, da seguinte forma: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Mantido </a:t>
                      </a:r>
                      <a:endParaRPr lang="pt-BR" sz="2000" b="0" i="0" u="none" strike="noStrike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09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17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D8DFCA8-B0D2-F200-D463-39B66FD6E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097011"/>
              </p:ext>
            </p:extLst>
          </p:nvPr>
        </p:nvGraphicFramePr>
        <p:xfrm>
          <a:off x="1154638" y="2189019"/>
          <a:ext cx="10076688" cy="281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5615">
                  <a:extLst>
                    <a:ext uri="{9D8B030D-6E8A-4147-A177-3AD203B41FA5}">
                      <a16:colId xmlns:a16="http://schemas.microsoft.com/office/drawing/2014/main" val="3163961293"/>
                    </a:ext>
                  </a:extLst>
                </a:gridCol>
                <a:gridCol w="2774278">
                  <a:extLst>
                    <a:ext uri="{9D8B030D-6E8A-4147-A177-3AD203B41FA5}">
                      <a16:colId xmlns:a16="http://schemas.microsoft.com/office/drawing/2014/main" val="574485326"/>
                    </a:ext>
                  </a:extLst>
                </a:gridCol>
                <a:gridCol w="2816795">
                  <a:extLst>
                    <a:ext uri="{9D8B030D-6E8A-4147-A177-3AD203B41FA5}">
                      <a16:colId xmlns:a16="http://schemas.microsoft.com/office/drawing/2014/main" val="3276485888"/>
                    </a:ext>
                  </a:extLst>
                </a:gridCol>
              </a:tblGrid>
              <a:tr h="6788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Emenda 2 – Senador Efraim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Proposta CFF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Justificativa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extLst>
                  <a:ext uri="{0D108BD9-81ED-4DB2-BD59-A6C34878D82A}">
                    <a16:rowId xmlns:a16="http://schemas.microsoft.com/office/drawing/2014/main" val="1677621693"/>
                  </a:ext>
                </a:extLst>
              </a:tr>
              <a:tr h="12042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‘Art. 6º...............................................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Mantido </a:t>
                      </a:r>
                      <a:endParaRPr lang="pt-BR" sz="2000" b="0" i="0" u="none" strike="noStrike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 </a:t>
                      </a:r>
                      <a:endParaRPr lang="pt-BR" sz="2000" b="0" i="0" u="none" strike="noStrike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extLst>
                  <a:ext uri="{0D108BD9-81ED-4DB2-BD59-A6C34878D82A}">
                    <a16:rowId xmlns:a16="http://schemas.microsoft.com/office/drawing/2014/main" val="317198211"/>
                  </a:ext>
                </a:extLst>
              </a:tr>
              <a:tr h="3053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§ 1º...................................................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450257"/>
                  </a:ext>
                </a:extLst>
              </a:tr>
              <a:tr h="6021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>
                          <a:effectLst/>
                        </a:rPr>
                        <a:t>§ 2º A farmácia instalada dentro da área de vendas de supermercado: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Mantido </a:t>
                      </a:r>
                      <a:endParaRPr lang="pt-BR" sz="2000" b="0" i="0" u="none" strike="noStrike" dirty="0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9" marR="8319" marT="8319" marB="0" anchor="ctr"/>
                </a:tc>
                <a:extLst>
                  <a:ext uri="{0D108BD9-81ED-4DB2-BD59-A6C34878D82A}">
                    <a16:rowId xmlns:a16="http://schemas.microsoft.com/office/drawing/2014/main" val="330102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86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A526253-AC9D-BAAB-60B5-B5FC35AD6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45401"/>
              </p:ext>
            </p:extLst>
          </p:nvPr>
        </p:nvGraphicFramePr>
        <p:xfrm>
          <a:off x="1224741" y="1482581"/>
          <a:ext cx="9500737" cy="4152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3331">
                  <a:extLst>
                    <a:ext uri="{9D8B030D-6E8A-4147-A177-3AD203B41FA5}">
                      <a16:colId xmlns:a16="http://schemas.microsoft.com/office/drawing/2014/main" val="806978152"/>
                    </a:ext>
                  </a:extLst>
                </a:gridCol>
                <a:gridCol w="2306529">
                  <a:extLst>
                    <a:ext uri="{9D8B030D-6E8A-4147-A177-3AD203B41FA5}">
                      <a16:colId xmlns:a16="http://schemas.microsoft.com/office/drawing/2014/main" val="1948494801"/>
                    </a:ext>
                  </a:extLst>
                </a:gridCol>
                <a:gridCol w="2710877">
                  <a:extLst>
                    <a:ext uri="{9D8B030D-6E8A-4147-A177-3AD203B41FA5}">
                      <a16:colId xmlns:a16="http://schemas.microsoft.com/office/drawing/2014/main" val="1881376646"/>
                    </a:ext>
                  </a:extLst>
                </a:gridCol>
              </a:tblGrid>
              <a:tr h="8172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Emenda 2 – Senador Efraim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>
                          <a:effectLst/>
                        </a:rPr>
                        <a:t>Proposta CFF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Justificativa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01" marR="9501" marT="9501" marB="0" anchor="ctr"/>
                </a:tc>
                <a:extLst>
                  <a:ext uri="{0D108BD9-81ED-4DB2-BD59-A6C34878D82A}">
                    <a16:rowId xmlns:a16="http://schemas.microsoft.com/office/drawing/2014/main" val="4211198953"/>
                  </a:ext>
                </a:extLst>
              </a:tr>
              <a:tr h="33347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I - poderá ser operada pelo supermercado diretamente, sob a mesma identidade fiscal, ou indiretamente, por meio de convênio ou contrato de parceria entre o supermercado e farmácia ou drogaria regularmente licenciada e registrada pelos órgãos competentes;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Mantido </a:t>
                      </a:r>
                      <a:endParaRPr lang="pt-BR" sz="2000" b="0" i="0" u="none" strike="noStrike" dirty="0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01" marR="9501" marT="950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EE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01" marR="9501" marT="9501" marB="0" anchor="ctr"/>
                </a:tc>
                <a:extLst>
                  <a:ext uri="{0D108BD9-81ED-4DB2-BD59-A6C34878D82A}">
                    <a16:rowId xmlns:a16="http://schemas.microsoft.com/office/drawing/2014/main" val="526339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56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F02FC76-C430-1809-EA38-685308F64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936783"/>
              </p:ext>
            </p:extLst>
          </p:nvPr>
        </p:nvGraphicFramePr>
        <p:xfrm>
          <a:off x="601979" y="1899805"/>
          <a:ext cx="10988041" cy="3542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4389">
                  <a:extLst>
                    <a:ext uri="{9D8B030D-6E8A-4147-A177-3AD203B41FA5}">
                      <a16:colId xmlns:a16="http://schemas.microsoft.com/office/drawing/2014/main" val="1900050699"/>
                    </a:ext>
                  </a:extLst>
                </a:gridCol>
                <a:gridCol w="3769534">
                  <a:extLst>
                    <a:ext uri="{9D8B030D-6E8A-4147-A177-3AD203B41FA5}">
                      <a16:colId xmlns:a16="http://schemas.microsoft.com/office/drawing/2014/main" val="3088191973"/>
                    </a:ext>
                  </a:extLst>
                </a:gridCol>
                <a:gridCol w="3274118">
                  <a:extLst>
                    <a:ext uri="{9D8B030D-6E8A-4147-A177-3AD203B41FA5}">
                      <a16:colId xmlns:a16="http://schemas.microsoft.com/office/drawing/2014/main" val="4039217325"/>
                    </a:ext>
                  </a:extLst>
                </a:gridCol>
              </a:tblGrid>
              <a:tr h="43521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Emenda 2 – Senador Efraim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Proposta CFF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Justificativa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5118768"/>
                  </a:ext>
                </a:extLst>
              </a:tr>
              <a:tr h="31069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II - Deverá observar cumulativamente o regramento aplicável à infraestrutura de supermercados e de farmácias e drogarias, inclusive quanto ao controle, à armazenagem, à rastreabilidade e à assistência farmacêutica.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II - Deverá observar integralmente o regramento aplicável a farmácias e drogarias, inclusive quanto ao dimensionamento físico, aquisição, recebimento, armazenamento, controle, rastreabilidade e à assistência farmacêutica.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O objetivo desta mudança é destacar que que as farmácias instaladas dentro da área de vendas de supermercados, deverão cumprir exatamente as mesmas regras aplicadas às demais farmácias. 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903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6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5">
            <a:extLst>
              <a:ext uri="{FF2B5EF4-FFF2-40B4-BE49-F238E27FC236}">
                <a16:creationId xmlns:a16="http://schemas.microsoft.com/office/drawing/2014/main" id="{F3B0F781-6577-02D9-17B1-5031D4FE8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072193"/>
              </p:ext>
            </p:extLst>
          </p:nvPr>
        </p:nvGraphicFramePr>
        <p:xfrm>
          <a:off x="838200" y="1833404"/>
          <a:ext cx="10515600" cy="3246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0782">
                  <a:extLst>
                    <a:ext uri="{9D8B030D-6E8A-4147-A177-3AD203B41FA5}">
                      <a16:colId xmlns:a16="http://schemas.microsoft.com/office/drawing/2014/main" val="2382636225"/>
                    </a:ext>
                  </a:extLst>
                </a:gridCol>
                <a:gridCol w="3684367">
                  <a:extLst>
                    <a:ext uri="{9D8B030D-6E8A-4147-A177-3AD203B41FA5}">
                      <a16:colId xmlns:a16="http://schemas.microsoft.com/office/drawing/2014/main" val="2176953485"/>
                    </a:ext>
                  </a:extLst>
                </a:gridCol>
                <a:gridCol w="3000451">
                  <a:extLst>
                    <a:ext uri="{9D8B030D-6E8A-4147-A177-3AD203B41FA5}">
                      <a16:colId xmlns:a16="http://schemas.microsoft.com/office/drawing/2014/main" val="2832990527"/>
                    </a:ext>
                  </a:extLst>
                </a:gridCol>
              </a:tblGrid>
              <a:tr h="3686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Emenda 2 – Senador Efraim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Proposta CFF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Justificativa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3203681"/>
                  </a:ext>
                </a:extLst>
              </a:tr>
              <a:tr h="287738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>
                          <a:effectLst/>
                        </a:rPr>
                        <a:t>§ 3º É obrigatória a presença de farmacêutico legalmente habilitado durante todo o horário de funcionamento da farmácia instalada dentro da área de vendas de supermercados, nos termos do art. 15. (NR)’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§ 3º Aplicam-se às farmácias instaladas dentro da área de vendas de supermercados todas as disposições da lei 13.021 de 8 de agosto de 2014.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Esta é uma alteração extremamente necessária. Pois a legislação que garante e rege a assistência farmacêutica em farmácias é a Lei 13.021 de 2014.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595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90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6">
            <a:extLst>
              <a:ext uri="{FF2B5EF4-FFF2-40B4-BE49-F238E27FC236}">
                <a16:creationId xmlns:a16="http://schemas.microsoft.com/office/drawing/2014/main" id="{E5C09320-313D-C08B-E215-C2236FFA5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495345"/>
              </p:ext>
            </p:extLst>
          </p:nvPr>
        </p:nvGraphicFramePr>
        <p:xfrm>
          <a:off x="838200" y="1298448"/>
          <a:ext cx="10515600" cy="451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9672">
                  <a:extLst>
                    <a:ext uri="{9D8B030D-6E8A-4147-A177-3AD203B41FA5}">
                      <a16:colId xmlns:a16="http://schemas.microsoft.com/office/drawing/2014/main" val="2732571838"/>
                    </a:ext>
                  </a:extLst>
                </a:gridCol>
                <a:gridCol w="4805476">
                  <a:extLst>
                    <a:ext uri="{9D8B030D-6E8A-4147-A177-3AD203B41FA5}">
                      <a16:colId xmlns:a16="http://schemas.microsoft.com/office/drawing/2014/main" val="546882223"/>
                    </a:ext>
                  </a:extLst>
                </a:gridCol>
                <a:gridCol w="3000452">
                  <a:extLst>
                    <a:ext uri="{9D8B030D-6E8A-4147-A177-3AD203B41FA5}">
                      <a16:colId xmlns:a16="http://schemas.microsoft.com/office/drawing/2014/main" val="1012765253"/>
                    </a:ext>
                  </a:extLst>
                </a:gridCol>
              </a:tblGrid>
              <a:tr h="42058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Emenda 2 – Senador Efraim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Proposta CFF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Justificativa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527775750"/>
                  </a:ext>
                </a:extLst>
              </a:tr>
              <a:tr h="245977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§ 4º As farmácias instaladas dentro da área de vendas de supermercados devem ser localizadas, projetadas, dimensionadas, construídas ou adaptadas com infraestrutura compatível com as atividades a serem desenvolvidas, possuindo, no mínimo, ambientes para atividades administrativas, recebimento e armazenamento dos produtos e dispensação de medicamentos.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O objetivo desta mudança é trazer para dentro do diploma legal requisitos já estabelecidos na RDC 44 da ANVISA, visando a devida segurança sanitária, nos estabelecimentos e do paciente.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751675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2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0BDF0-F7AD-778E-F61B-9F922292F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2">
            <a:extLst>
              <a:ext uri="{FF2B5EF4-FFF2-40B4-BE49-F238E27FC236}">
                <a16:creationId xmlns:a16="http://schemas.microsoft.com/office/drawing/2014/main" id="{507AD637-55DC-B30D-EC0A-5CE8C451C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531828"/>
              </p:ext>
            </p:extLst>
          </p:nvPr>
        </p:nvGraphicFramePr>
        <p:xfrm>
          <a:off x="838200" y="1302761"/>
          <a:ext cx="10515600" cy="4728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5764">
                  <a:extLst>
                    <a:ext uri="{9D8B030D-6E8A-4147-A177-3AD203B41FA5}">
                      <a16:colId xmlns:a16="http://schemas.microsoft.com/office/drawing/2014/main" val="580174594"/>
                    </a:ext>
                  </a:extLst>
                </a:gridCol>
                <a:gridCol w="4033612">
                  <a:extLst>
                    <a:ext uri="{9D8B030D-6E8A-4147-A177-3AD203B41FA5}">
                      <a16:colId xmlns:a16="http://schemas.microsoft.com/office/drawing/2014/main" val="3577873545"/>
                    </a:ext>
                  </a:extLst>
                </a:gridCol>
                <a:gridCol w="3316224">
                  <a:extLst>
                    <a:ext uri="{9D8B030D-6E8A-4147-A177-3AD203B41FA5}">
                      <a16:colId xmlns:a16="http://schemas.microsoft.com/office/drawing/2014/main" val="1524499692"/>
                    </a:ext>
                  </a:extLst>
                </a:gridCol>
              </a:tblGrid>
              <a:tr h="3239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900" b="1" u="none" strike="noStrike" dirty="0">
                          <a:effectLst/>
                        </a:rPr>
                        <a:t>Emenda 2 – Senador Efraim 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900" b="1" u="none" strike="noStrike" dirty="0">
                          <a:effectLst/>
                        </a:rPr>
                        <a:t>Proposta CFF 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900" b="1" u="none" strike="noStrike" dirty="0">
                          <a:effectLst/>
                        </a:rPr>
                        <a:t>Justificativa 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320696647"/>
                  </a:ext>
                </a:extLst>
              </a:tr>
              <a:tr h="440443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900" u="none" strike="noStrike" dirty="0">
                          <a:effectLst/>
                        </a:rPr>
                        <a:t> 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98" marR="8898" marT="889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900" u="none" strike="noStrike" dirty="0">
                          <a:effectLst/>
                        </a:rPr>
                        <a:t>§ 5º As farmácias instaladas dentro da área de vendas de supermercados, ainda que contendo porta de acesso que permita a comunicação com as demais áreas do estabelecimento, deverão possuir estrutura física própria e isolada, de forma a garantir as condições de temperatura, umidade, ventilação e iluminação compatíveis com as atividades desenvolvidas.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900" u="none" strike="noStrike" dirty="0">
                          <a:effectLst/>
                        </a:rPr>
                        <a:t>Esta mudança pretende deixar explícito que as farmácias devem estar instaladas em ambiente próprio. Não se confundindo com as demais áreas de venda do supermercado. 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98" marR="8898" marT="8898" marB="0" anchor="ctr"/>
                </a:tc>
                <a:extLst>
                  <a:ext uri="{0D108BD9-81ED-4DB2-BD59-A6C34878D82A}">
                    <a16:rowId xmlns:a16="http://schemas.microsoft.com/office/drawing/2014/main" val="2548553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77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363B62-97F5-9A9C-20B4-7CFDFFC44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2" name="Espaço Reservado para Conteúdo 2">
            <a:extLst>
              <a:ext uri="{FF2B5EF4-FFF2-40B4-BE49-F238E27FC236}">
                <a16:creationId xmlns:a16="http://schemas.microsoft.com/office/drawing/2014/main" id="{0E23513E-FE43-A266-1FE2-DEDD709D3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845098"/>
              </p:ext>
            </p:extLst>
          </p:nvPr>
        </p:nvGraphicFramePr>
        <p:xfrm>
          <a:off x="838200" y="1115092"/>
          <a:ext cx="10515600" cy="4627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7648">
                  <a:extLst>
                    <a:ext uri="{9D8B030D-6E8A-4147-A177-3AD203B41FA5}">
                      <a16:colId xmlns:a16="http://schemas.microsoft.com/office/drawing/2014/main" val="167851819"/>
                    </a:ext>
                  </a:extLst>
                </a:gridCol>
                <a:gridCol w="3721608">
                  <a:extLst>
                    <a:ext uri="{9D8B030D-6E8A-4147-A177-3AD203B41FA5}">
                      <a16:colId xmlns:a16="http://schemas.microsoft.com/office/drawing/2014/main" val="748828421"/>
                    </a:ext>
                  </a:extLst>
                </a:gridCol>
                <a:gridCol w="4276344">
                  <a:extLst>
                    <a:ext uri="{9D8B030D-6E8A-4147-A177-3AD203B41FA5}">
                      <a16:colId xmlns:a16="http://schemas.microsoft.com/office/drawing/2014/main" val="495712"/>
                    </a:ext>
                  </a:extLst>
                </a:gridCol>
              </a:tblGrid>
              <a:tr h="2671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b="1" u="none" strike="noStrike" dirty="0">
                          <a:effectLst/>
                        </a:rPr>
                        <a:t>Emenda 2 – Senador Efraim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b="1" u="none" strike="noStrike" dirty="0">
                          <a:effectLst/>
                        </a:rPr>
                        <a:t>Proposta CFF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b="1" u="none" strike="noStrike" dirty="0">
                          <a:effectLst/>
                        </a:rPr>
                        <a:t>Justificativa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3861687296"/>
                  </a:ext>
                </a:extLst>
              </a:tr>
              <a:tr h="4360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§ 6º É vedada a instalação de farmácia dentro da área de vendas de supermercados quando a área necessária para o devido funcionamento da farmácia ultrapassar 20% (vinte por cento) da área total do estabelecimento.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ctr"/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Esta alteração é primordial. Pois visa garantir que não serão instaladas farmácias em  pequenos estabelecimentos, tais como empórios, armazéns e lojas de conveniência. Vez que a legislação não é clara ao definir o que é um supermercado ou um estabelecimento de menor porte.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ctr"/>
                </a:tc>
                <a:extLst>
                  <a:ext uri="{0D108BD9-81ED-4DB2-BD59-A6C34878D82A}">
                    <a16:rowId xmlns:a16="http://schemas.microsoft.com/office/drawing/2014/main" val="4150172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02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814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Tema do Office</vt:lpstr>
      <vt:lpstr>Ação do Conselho Federal de Farmácia - CFF frente à Emenda nº 2 apresentada ao PL 2158/2023, de autoria do Senador Efraim Filho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.</dc:creator>
  <cp:lastModifiedBy>Walter da Silva Jorge João</cp:lastModifiedBy>
  <cp:revision>9</cp:revision>
  <dcterms:created xsi:type="dcterms:W3CDTF">2024-12-06T21:52:02Z</dcterms:created>
  <dcterms:modified xsi:type="dcterms:W3CDTF">2025-07-09T17:14:33Z</dcterms:modified>
</cp:coreProperties>
</file>