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8" r:id="rId2"/>
    <p:sldId id="674" r:id="rId3"/>
    <p:sldId id="800" r:id="rId4"/>
    <p:sldId id="802" r:id="rId5"/>
    <p:sldId id="803" r:id="rId6"/>
    <p:sldId id="807" r:id="rId7"/>
    <p:sldId id="804" r:id="rId8"/>
    <p:sldId id="805" r:id="rId9"/>
    <p:sldId id="806" r:id="rId10"/>
    <p:sldId id="809" r:id="rId11"/>
    <p:sldId id="792" r:id="rId12"/>
    <p:sldId id="793" r:id="rId13"/>
    <p:sldId id="794" r:id="rId14"/>
    <p:sldId id="799" r:id="rId15"/>
    <p:sldId id="808" r:id="rId1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garo Jung Martins" initials="IJM" lastIdx="1" clrIdx="0">
    <p:extLst>
      <p:ext uri="{19B8F6BF-5375-455C-9EA6-DF929625EA0E}">
        <p15:presenceInfo xmlns:p15="http://schemas.microsoft.com/office/powerpoint/2012/main" userId="S-1-5-21-2069765483-1258113201-1062434389-34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5050"/>
    <a:srgbClr val="FF9999"/>
    <a:srgbClr val="CCFFCC"/>
    <a:srgbClr val="FF9966"/>
    <a:srgbClr val="FF0000"/>
    <a:srgbClr val="FF9933"/>
    <a:srgbClr val="3399F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8" autoAdjust="0"/>
    <p:restoredTop sz="90610" autoAdjust="0"/>
  </p:normalViewPr>
  <p:slideViewPr>
    <p:cSldViewPr>
      <p:cViewPr varScale="1">
        <p:scale>
          <a:sx n="64" d="100"/>
          <a:sy n="64" d="100"/>
        </p:scale>
        <p:origin x="480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855CD7-48EA-4503-83E8-BCAA228B9B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939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74172-E682-46F6-B5D4-98F5AD6FDC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1311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66183D-3B37-4789-80D3-9E349FA11E93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pt-BR" smtClean="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908050" y="4724400"/>
            <a:ext cx="4995863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142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4172-E682-46F6-B5D4-98F5AD6FDC59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04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4172-E682-46F6-B5D4-98F5AD6FDC59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49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4172-E682-46F6-B5D4-98F5AD6FDC59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43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4172-E682-46F6-B5D4-98F5AD6FDC59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772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66183D-3B37-4789-80D3-9E349FA11E93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 smtClean="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908050" y="4724400"/>
            <a:ext cx="4995863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07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74172-E682-46F6-B5D4-98F5AD6FDC59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517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5952-694C-4831-863F-662A00E22E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912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FAB5-8ED9-4FFD-BCC9-F1D9C3AE69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87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14550" cy="60499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9125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C45C-8B07-456F-A65B-95F4DA2090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508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E7E8-37CE-4B56-B865-6F3D8BF83B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413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4D0BC-9930-41F5-BE86-738BB9789E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520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02A41-92E5-4AEA-A345-35B1010E83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99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F4D7-F8B3-4B58-9113-E0E1893CC1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0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6A30-CA79-4F96-92F7-E7064B3152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766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A9EAC-33EA-4B2A-B3A0-AACFE1E17C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608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682C-89B1-49AC-AD3E-6F0B8A3676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95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737B-44F4-445A-B45F-573C116C73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302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pt-BR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298450" y="6778625"/>
            <a:ext cx="222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altLang="pt-BR" sz="70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endParaRPr lang="pt-BR" altLang="pt-BR" sz="3200" smtClean="0">
              <a:latin typeface="Arial Black" panose="020B0A040201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029" name="Group 15"/>
          <p:cNvGrpSpPr>
            <a:grpSpLocks/>
          </p:cNvGrpSpPr>
          <p:nvPr userDrawn="1"/>
        </p:nvGrpSpPr>
        <p:grpSpPr bwMode="auto">
          <a:xfrm>
            <a:off x="6275388" y="6324600"/>
            <a:ext cx="2106612" cy="484188"/>
            <a:chOff x="221" y="3936"/>
            <a:chExt cx="1315" cy="305"/>
          </a:xfrm>
        </p:grpSpPr>
        <p:pic>
          <p:nvPicPr>
            <p:cNvPr id="1038" name="Picture 16" descr="D:\Documents and Settings\05153030890\Meus documentos\Minhas imagens\Catavento_RFB.bmp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3936"/>
              <a:ext cx="45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7" descr="D:\Documents and Settings\05153030890\Meus documentos\Minhas imagens\Receita_2.bmp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4018"/>
              <a:ext cx="86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83624C-5F8B-466A-8B86-A37EAD8DC1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32" name="Group 34"/>
          <p:cNvGrpSpPr>
            <a:grpSpLocks/>
          </p:cNvGrpSpPr>
          <p:nvPr userDrawn="1"/>
        </p:nvGrpSpPr>
        <p:grpSpPr bwMode="auto">
          <a:xfrm>
            <a:off x="0" y="6146800"/>
            <a:ext cx="9144000" cy="88900"/>
            <a:chOff x="0" y="3872"/>
            <a:chExt cx="5760" cy="56"/>
          </a:xfrm>
        </p:grpSpPr>
        <p:sp>
          <p:nvSpPr>
            <p:cNvPr id="1035" name="Line 28"/>
            <p:cNvSpPr>
              <a:spLocks noChangeShapeType="1"/>
            </p:cNvSpPr>
            <p:nvPr userDrawn="1"/>
          </p:nvSpPr>
          <p:spPr bwMode="auto">
            <a:xfrm>
              <a:off x="0" y="3872"/>
              <a:ext cx="576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Line 31"/>
            <p:cNvSpPr>
              <a:spLocks noChangeShapeType="1"/>
            </p:cNvSpPr>
            <p:nvPr userDrawn="1"/>
          </p:nvSpPr>
          <p:spPr bwMode="auto">
            <a:xfrm>
              <a:off x="0" y="3896"/>
              <a:ext cx="576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Line 32"/>
            <p:cNvSpPr>
              <a:spLocks noChangeShapeType="1"/>
            </p:cNvSpPr>
            <p:nvPr userDrawn="1"/>
          </p:nvSpPr>
          <p:spPr bwMode="auto">
            <a:xfrm>
              <a:off x="0" y="3928"/>
              <a:ext cx="5760" cy="0"/>
            </a:xfrm>
            <a:prstGeom prst="line">
              <a:avLst/>
            </a:prstGeom>
            <a:noFill/>
            <a:ln w="571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33" name="Imagem 15" descr="brasa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43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38"/>
          <p:cNvSpPr txBox="1">
            <a:spLocks noChangeArrowheads="1"/>
          </p:cNvSpPr>
          <p:nvPr userDrawn="1"/>
        </p:nvSpPr>
        <p:spPr bwMode="auto">
          <a:xfrm>
            <a:off x="609600" y="6400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pt-BR" altLang="pt-BR" sz="1400" smtClean="0">
                <a:latin typeface="Calibri" panose="020F0502020204030204" pitchFamily="34" charset="0"/>
              </a:rPr>
              <a:t>Ministério da Fazenda</a:t>
            </a:r>
            <a:endParaRPr lang="en-US" altLang="pt-BR" sz="1400" smtClean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oleObject" Target="../embeddings/Planilha_do_Microsoft_Excel_97-2003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5" y="1260073"/>
            <a:ext cx="8851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Modelo de Fiscalização de Movimentações Financeiras</a:t>
            </a:r>
            <a:endParaRPr lang="pt-BR" altLang="pt-BR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5" y="3501008"/>
            <a:ext cx="885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Senado Federal</a:t>
            </a:r>
          </a:p>
          <a:p>
            <a:pPr algn="ctr"/>
            <a:r>
              <a:rPr lang="pt-BR" sz="28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Brasília, 10 de maio de 2017</a:t>
            </a:r>
            <a:endParaRPr lang="pt-BR" sz="28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5" y="515719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cap="small" dirty="0" smtClean="0">
                <a:latin typeface="Segoe UI Light" panose="020B0502040204020203" pitchFamily="34" charset="0"/>
              </a:rPr>
              <a:t>Iágaro Jung Martins</a:t>
            </a:r>
          </a:p>
          <a:p>
            <a:pPr algn="ctr"/>
            <a:r>
              <a:rPr lang="pt-BR" sz="2000" i="1" dirty="0" smtClean="0">
                <a:latin typeface="Segoe UI Light" panose="020B0502040204020203" pitchFamily="34" charset="0"/>
              </a:rPr>
              <a:t>Auditor-Fiscal da Receita Federal do Brasil</a:t>
            </a:r>
          </a:p>
          <a:p>
            <a:pPr algn="ctr"/>
            <a:r>
              <a:rPr lang="pt-BR" sz="2000" i="1" dirty="0" smtClean="0">
                <a:latin typeface="Segoe UI Light" panose="020B0502040204020203" pitchFamily="34" charset="0"/>
              </a:rPr>
              <a:t>Subsecretário de Fiscalização</a:t>
            </a:r>
            <a:endParaRPr lang="pt-BR" sz="2000" i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96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Fiscalização</a:t>
            </a:r>
            <a:r>
              <a:rPr lang="en-US" dirty="0" smtClean="0"/>
              <a:t> da RFB - MFI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42618"/>
            <a:ext cx="8496944" cy="47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1032" y="2007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Plano Anual de Fiscalização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510724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&lt;http</a:t>
            </a:r>
            <a:r>
              <a:rPr lang="pt-BR" i="1" dirty="0"/>
              <a:t>://</a:t>
            </a:r>
            <a:r>
              <a:rPr lang="pt-BR" i="1" dirty="0" smtClean="0"/>
              <a:t>idg.receita.fazenda.gov.br/dados/resultados/fiscalizacao/arquivos-e-imagens/plano-anual-fiscalizacao-2017-e-resultados-2016.pdf&gt;</a:t>
            </a:r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861557"/>
            <a:ext cx="3096344" cy="41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1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Plano Anual de Fiscalização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298"/>
            <a:ext cx="2084435" cy="2769354"/>
          </a:xfrm>
          <a:prstGeom prst="rect">
            <a:avLst/>
          </a:prstGeom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64298"/>
            <a:ext cx="5446948" cy="2655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6138"/>
              </p:ext>
            </p:extLst>
          </p:nvPr>
        </p:nvGraphicFramePr>
        <p:xfrm>
          <a:off x="395536" y="3733652"/>
          <a:ext cx="8382486" cy="2290612"/>
        </p:xfrm>
        <a:graphic>
          <a:graphicData uri="http://schemas.openxmlformats.org/drawingml/2006/table">
            <a:tbl>
              <a:tblPr/>
              <a:tblGrid>
                <a:gridCol w="592534"/>
                <a:gridCol w="1924134"/>
                <a:gridCol w="1287642"/>
                <a:gridCol w="1924134"/>
                <a:gridCol w="1291304"/>
                <a:gridCol w="1362738"/>
              </a:tblGrid>
              <a:tr h="6512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Grandes Contribuintes - PJ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variação ano anterior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Valor total das autuações pela Fiscalização da RFB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Variação Ano Anterior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Participação dos CG nas autuações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R$ 55.940.711.486,00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R$ 85.722.778.908,00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65,26%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R$ 55.737.977.458,00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R$ 84.818.059.397,00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65,71%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R$ 74.560.935.507,00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33,8%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R$ 103.354.779.871,00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21,9%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72,14%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R$ 86.840.125.794,00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16,5%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R$ 108.969.478.480,00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79,69%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R$ 152.539.000.000,00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75,7%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R$ 181.616.552.959,00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66,7%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83,99%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R$ 104.238.000.000,00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-31,7%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R$ 144.556.799.956,00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-20,4%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72,11%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R$ 94.659.500.058,00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-9,2%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R$ 125.227.321.703,00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-13,4%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75,59%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R$ 80.716.870.856,00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-14,7%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R$ 117.794.178.958,00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-5,9%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68,52%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35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Plano Anual de Fiscalização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80481"/>
              </p:ext>
            </p:extLst>
          </p:nvPr>
        </p:nvGraphicFramePr>
        <p:xfrm>
          <a:off x="2098349" y="882218"/>
          <a:ext cx="7045651" cy="267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Gráfico" r:id="rId4" imgW="5762698" imgH="2066881" progId="Excel.Chart.8">
                  <p:embed/>
                </p:oleObj>
              </mc:Choice>
              <mc:Fallback>
                <p:oleObj name="Gráfico" r:id="rId4" imgW="5762698" imgH="206688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349" y="882218"/>
                        <a:ext cx="7045651" cy="26731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9" y="3617594"/>
            <a:ext cx="7380312" cy="243770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0" y="882218"/>
            <a:ext cx="2087509" cy="34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0"/>
            <a:ext cx="878510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pt-BR" altLang="es-419" sz="3600" dirty="0" smtClean="0">
                <a:solidFill>
                  <a:srgbClr val="003366"/>
                </a:solidFill>
                <a:latin typeface="+mj-lt"/>
              </a:rPr>
              <a:t>Receita Federal – Java Jato</a:t>
            </a:r>
            <a:endParaRPr lang="pt-BR" altLang="es-419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1" y="2665671"/>
            <a:ext cx="4181031" cy="201622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05" y="879961"/>
            <a:ext cx="4576567" cy="18289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7" y="1046691"/>
            <a:ext cx="4388047" cy="16189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535" y="2665671"/>
            <a:ext cx="4627767" cy="28554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01" y="4494630"/>
            <a:ext cx="4408966" cy="15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4616" y="1916832"/>
            <a:ext cx="88569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cap="small" dirty="0" smtClean="0">
                <a:latin typeface="Segoe UI Light" panose="020B0502040204020203" pitchFamily="34" charset="0"/>
              </a:rPr>
              <a:t>Obrigado!</a:t>
            </a:r>
          </a:p>
          <a:p>
            <a:pPr algn="ctr"/>
            <a:endParaRPr lang="pt-BR" sz="4400" b="1" i="1" cap="small" dirty="0">
              <a:latin typeface="Segoe UI Light" panose="020B0502040204020203" pitchFamily="34" charset="0"/>
            </a:endParaRPr>
          </a:p>
          <a:p>
            <a:pPr algn="ctr"/>
            <a:endParaRPr lang="pt-BR" sz="4400" b="1" i="1" cap="small" dirty="0" smtClean="0">
              <a:latin typeface="Segoe UI Light" panose="020B0502040204020203" pitchFamily="34" charset="0"/>
            </a:endParaRPr>
          </a:p>
          <a:p>
            <a:pPr algn="ctr"/>
            <a:endParaRPr lang="pt-BR" sz="2000" b="1" i="1" cap="small" dirty="0">
              <a:latin typeface="Segoe UI Light" panose="020B0502040204020203" pitchFamily="34" charset="0"/>
            </a:endParaRPr>
          </a:p>
          <a:p>
            <a:pPr algn="ctr"/>
            <a:r>
              <a:rPr lang="pt-BR" sz="2000" b="1" i="1" cap="small" dirty="0" smtClean="0">
                <a:latin typeface="Segoe UI Light" panose="020B0502040204020203" pitchFamily="34" charset="0"/>
              </a:rPr>
              <a:t>Iágaro Jung Martins</a:t>
            </a:r>
          </a:p>
          <a:p>
            <a:pPr algn="ctr"/>
            <a:r>
              <a:rPr lang="pt-BR" sz="2000" i="1" dirty="0" smtClean="0">
                <a:latin typeface="Segoe UI Light" panose="020B0502040204020203" pitchFamily="34" charset="0"/>
              </a:rPr>
              <a:t>Auditor-Fiscal da Receita Federal do Brasil</a:t>
            </a:r>
          </a:p>
          <a:p>
            <a:pPr algn="ctr"/>
            <a:r>
              <a:rPr lang="pt-BR" sz="2000" i="1" dirty="0" smtClean="0">
                <a:latin typeface="Segoe UI Light" panose="020B0502040204020203" pitchFamily="34" charset="0"/>
              </a:rPr>
              <a:t>Subsecretário de Fiscalização</a:t>
            </a:r>
            <a:endParaRPr lang="pt-BR" sz="2000" i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1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046" y="152401"/>
            <a:ext cx="8097172" cy="609600"/>
          </a:xfrm>
          <a:solidFill>
            <a:srgbClr val="FFFFFF"/>
          </a:solidFill>
          <a:extLst>
            <a:ext uri="{91240B29-F687-4f45-9708-019B960494DF}"/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06450">
              <a:defRPr/>
            </a:pPr>
            <a:r>
              <a:rPr lang="pt-BR" altLang="pt-BR" kern="1200" dirty="0" smtClean="0"/>
              <a:t>Espectro de Atuação da Fiscalização Tributária</a:t>
            </a:r>
            <a:endParaRPr lang="pt-BR" altLang="pt-BR" kern="1200" dirty="0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76200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Font typeface="Wingdings" charset="0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charset="0"/>
              <a:ea typeface="ＭＳ Ｐゴシック" charset="0"/>
            </a:endParaRP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107504" y="5840413"/>
            <a:ext cx="231298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defRPr sz="2800" b="1">
                <a:solidFill>
                  <a:srgbClr val="003399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pt-BR" altLang="pt-BR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http://www.ird.govt.nz</a:t>
            </a:r>
          </a:p>
        </p:txBody>
      </p:sp>
      <p:sp>
        <p:nvSpPr>
          <p:cNvPr id="6" name="Triângulo isósceles 5"/>
          <p:cNvSpPr/>
          <p:nvPr/>
        </p:nvSpPr>
        <p:spPr>
          <a:xfrm>
            <a:off x="4478885" y="1702098"/>
            <a:ext cx="3477491" cy="315883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51520" y="1708866"/>
            <a:ext cx="2784763" cy="282632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Contribuinte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Seta para a esquerda e para a direita 7"/>
          <p:cNvSpPr/>
          <p:nvPr/>
        </p:nvSpPr>
        <p:spPr>
          <a:xfrm>
            <a:off x="3347864" y="2644206"/>
            <a:ext cx="939059" cy="637010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7504" y="990003"/>
            <a:ext cx="892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Modelo de Conformidade</a:t>
            </a:r>
            <a:endParaRPr lang="pt-BR" sz="3200" dirty="0">
              <a:solidFill>
                <a:srgbClr val="FF000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5724128" y="2644206"/>
            <a:ext cx="10252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294180" y="3378495"/>
            <a:ext cx="1870363" cy="2771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892398" y="4119716"/>
            <a:ext cx="2646218" cy="346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40889" y="2311677"/>
            <a:ext cx="111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Econômico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73951" y="2311672"/>
            <a:ext cx="114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Sociológico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0046" y="3517033"/>
            <a:ext cx="956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Negócios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12498" y="3503178"/>
            <a:ext cx="995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Industrial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50498" y="3918815"/>
            <a:ext cx="112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Psicológico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8" name="Conector de seta reta 17"/>
          <p:cNvCxnSpPr>
            <a:stCxn id="13" idx="2"/>
          </p:cNvCxnSpPr>
          <p:nvPr/>
        </p:nvCxnSpPr>
        <p:spPr>
          <a:xfrm>
            <a:off x="1096618" y="2650231"/>
            <a:ext cx="307423" cy="324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1952493" y="2646433"/>
            <a:ext cx="345171" cy="3025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1055594" y="3281217"/>
            <a:ext cx="350234" cy="2358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 flipV="1">
            <a:off x="1964367" y="3281216"/>
            <a:ext cx="457993" cy="2635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1643901" y="3281217"/>
            <a:ext cx="7746" cy="6375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1698" y="4793009"/>
            <a:ext cx="3481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Fatores que influenciam decisões e </a:t>
            </a:r>
          </a:p>
          <a:p>
            <a:pPr algn="ctr"/>
            <a:r>
              <a:rPr lang="pt-BR" sz="2000" dirty="0" smtClean="0"/>
              <a:t>comportamento do contribuinte</a:t>
            </a:r>
            <a:endParaRPr lang="pt-BR" sz="2000" dirty="0"/>
          </a:p>
        </p:txBody>
      </p:sp>
      <p:cxnSp>
        <p:nvCxnSpPr>
          <p:cNvPr id="24" name="Conector de seta reta 23"/>
          <p:cNvCxnSpPr/>
          <p:nvPr/>
        </p:nvCxnSpPr>
        <p:spPr>
          <a:xfrm>
            <a:off x="6651942" y="1808234"/>
            <a:ext cx="1579418" cy="281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263998" y="1517283"/>
            <a:ext cx="56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ALTO</a:t>
            </a:r>
            <a:endParaRPr lang="pt-BR" sz="1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871141" y="4579167"/>
            <a:ext cx="656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BAIXO</a:t>
            </a:r>
            <a:endParaRPr lang="pt-BR" sz="1400" b="1" dirty="0"/>
          </a:p>
        </p:txBody>
      </p:sp>
      <p:cxnSp>
        <p:nvCxnSpPr>
          <p:cNvPr id="27" name="Conector de seta reta 26"/>
          <p:cNvCxnSpPr/>
          <p:nvPr/>
        </p:nvCxnSpPr>
        <p:spPr>
          <a:xfrm flipH="1">
            <a:off x="6228184" y="1772816"/>
            <a:ext cx="0" cy="270639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4523095" y="4436153"/>
            <a:ext cx="329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Criar pressão para baixo</a:t>
            </a:r>
            <a:endParaRPr lang="pt-BR" sz="18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809267" y="194679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Decidiu não</a:t>
            </a:r>
          </a:p>
          <a:p>
            <a:pPr algn="r"/>
            <a:r>
              <a:rPr lang="pt-BR" sz="1600" dirty="0" smtClean="0"/>
              <a:t> cumprir     </a:t>
            </a:r>
            <a:endParaRPr lang="pt-BR" sz="16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425336" y="2722660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Não deseja</a:t>
            </a:r>
          </a:p>
          <a:p>
            <a:r>
              <a:rPr lang="pt-BR" sz="1600" dirty="0" smtClean="0"/>
              <a:t> cumprir    </a:t>
            </a:r>
            <a:endParaRPr lang="pt-BR" sz="16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275856" y="3484642"/>
            <a:ext cx="1832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Tenta, mas nem</a:t>
            </a:r>
          </a:p>
          <a:p>
            <a:pPr algn="r"/>
            <a:r>
              <a:rPr lang="pt-BR" sz="1600" dirty="0" smtClean="0"/>
              <a:t> sempre consegue   </a:t>
            </a:r>
            <a:endParaRPr lang="pt-BR" sz="16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776535" y="4205094"/>
            <a:ext cx="96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Disposto</a:t>
            </a:r>
          </a:p>
          <a:p>
            <a:pPr algn="r"/>
            <a:r>
              <a:rPr lang="pt-BR" sz="1600" dirty="0" smtClean="0"/>
              <a:t> a fazer    </a:t>
            </a:r>
            <a:endParaRPr lang="pt-BR" sz="16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449050" y="4883958"/>
            <a:ext cx="137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Propensão à</a:t>
            </a:r>
          </a:p>
          <a:p>
            <a:r>
              <a:rPr lang="pt-BR" sz="1600" b="1" dirty="0" smtClean="0"/>
              <a:t>conformidade</a:t>
            </a:r>
            <a:endParaRPr lang="pt-BR" sz="16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596496" y="4883955"/>
            <a:ext cx="1572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600" b="1" dirty="0" smtClean="0"/>
              <a:t>Estratégia para</a:t>
            </a:r>
          </a:p>
          <a:p>
            <a:pPr algn="just"/>
            <a:r>
              <a:rPr lang="pt-BR" sz="1600" b="1" dirty="0" smtClean="0"/>
              <a:t> a conformidade</a:t>
            </a:r>
            <a:endParaRPr lang="pt-BR" sz="16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05466" y="1905224"/>
            <a:ext cx="1200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Utilizar toda</a:t>
            </a:r>
          </a:p>
          <a:p>
            <a:pPr algn="r"/>
            <a:r>
              <a:rPr lang="pt-BR" sz="1600" dirty="0" smtClean="0"/>
              <a:t> força da lei</a:t>
            </a:r>
            <a:endParaRPr lang="pt-BR" sz="16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05858" y="2670323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Dissuadir ao</a:t>
            </a:r>
          </a:p>
          <a:p>
            <a:pPr algn="r"/>
            <a:r>
              <a:rPr lang="pt-BR" sz="1600" dirty="0" smtClean="0"/>
              <a:t> detectar     </a:t>
            </a:r>
            <a:endParaRPr lang="pt-BR" sz="16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7743254" y="3431237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Ajudar a </a:t>
            </a:r>
          </a:p>
          <a:p>
            <a:pPr algn="r"/>
            <a:r>
              <a:rPr lang="pt-BR" sz="1600" dirty="0" smtClean="0"/>
              <a:t>cumprir</a:t>
            </a:r>
            <a:endParaRPr lang="pt-BR" sz="16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8132287" y="4187681"/>
            <a:ext cx="1053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Simplificar</a:t>
            </a:r>
            <a:endParaRPr lang="pt-BR" sz="1600" dirty="0"/>
          </a:p>
        </p:txBody>
      </p:sp>
      <p:sp>
        <p:nvSpPr>
          <p:cNvPr id="39" name="CaixaDeTexto 38"/>
          <p:cNvSpPr txBox="1"/>
          <p:nvPr/>
        </p:nvSpPr>
        <p:spPr>
          <a:xfrm rot="3696432">
            <a:off x="5562402" y="3108385"/>
            <a:ext cx="3386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Níveis dos custos de conformidade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8522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Acesso aos Dados Bancários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232792" y="1002437"/>
            <a:ext cx="8659688" cy="4946843"/>
          </a:xfrm>
        </p:spPr>
        <p:txBody>
          <a:bodyPr/>
          <a:lstStyle/>
          <a:p>
            <a:pPr algn="just"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Art. 5º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/>
              <a:t>O Poder Executivo disciplinará, inclusive quanto à periodicidade e aos limites de valor, os critérios segundo os quais as instituições financeiras informarão à administração tributária da União, as operações financeiras efetuadas pelos usuários de seus serviços</a:t>
            </a:r>
          </a:p>
          <a:p>
            <a:pPr algn="just"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Art. 6º </a:t>
            </a:r>
            <a:r>
              <a:rPr lang="pt-BR" altLang="pt-BR" sz="2400" dirty="0"/>
              <a:t>As autoridades e os agentes fiscais tributários da União, dos Estados, do Distrito Federal e dos Municípios somente poderão examinar documentos, livros e registros de instituições financeiras, inclusive os referentes a contas de depósitos e aplicações financeiras, quando houver processo administrativo instaurado ou procedimento fiscal em curso e tais exames sejam considerados indispensáveis pela autoridade administrativa competente.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26873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Foreign Account Tax Compliance Act - FATCA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232792" y="1002437"/>
            <a:ext cx="8659688" cy="4946843"/>
          </a:xfrm>
        </p:spPr>
        <p:txBody>
          <a:bodyPr/>
          <a:lstStyle/>
          <a:p>
            <a:pPr algn="just" eaLnBrk="1" hangingPunct="1"/>
            <a:r>
              <a:rPr lang="pt-BR" altLang="pt-BR" sz="2800" dirty="0"/>
              <a:t>é uma lei dos Estados Unidos da América (EUA) que tem por objetivo combater a evasão fiscal dos sujeitos passivos norte-americanos não isentos de imposto (designados por </a:t>
            </a:r>
            <a:r>
              <a:rPr lang="pt-BR" altLang="pt-BR" sz="2800" i="1" dirty="0"/>
              <a:t>US </a:t>
            </a:r>
            <a:r>
              <a:rPr lang="pt-BR" altLang="pt-BR" sz="2800" i="1" dirty="0" err="1"/>
              <a:t>Persons</a:t>
            </a:r>
            <a:r>
              <a:rPr lang="pt-BR" altLang="pt-BR" sz="2800" dirty="0"/>
              <a:t>) em relação a rendimentos ou outros ganhos de investimentos obtidos fora daquele país.</a:t>
            </a:r>
          </a:p>
          <a:p>
            <a:pPr algn="just" eaLnBrk="1" hangingPunct="1"/>
            <a:r>
              <a:rPr lang="pt-BR" altLang="pt-BR" sz="2800" dirty="0"/>
              <a:t>Brasil firmou acordo intragovernamental com o EUA (IGA) em 2013.</a:t>
            </a:r>
          </a:p>
          <a:p>
            <a:pPr algn="just" eaLnBrk="1" hangingPunct="1"/>
            <a:r>
              <a:rPr lang="pt-BR" altLang="pt-BR" sz="2800" dirty="0"/>
              <a:t>DL aprovado pelo Congresso Nacional.</a:t>
            </a:r>
          </a:p>
        </p:txBody>
      </p:sp>
    </p:spTree>
    <p:extLst>
      <p:ext uri="{BB962C8B-B14F-4D97-AF65-F5344CB8AC3E}">
        <p14:creationId xmlns:p14="http://schemas.microsoft.com/office/powerpoint/2010/main" val="1595251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Foreign Account Tax Compliance Act - FATCA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232792" y="1002437"/>
            <a:ext cx="8659688" cy="4946843"/>
          </a:xfrm>
        </p:spPr>
        <p:txBody>
          <a:bodyPr/>
          <a:lstStyle/>
          <a:p>
            <a:pPr algn="just" eaLnBrk="1" hangingPunct="1"/>
            <a:r>
              <a:rPr lang="pt-BR" altLang="pt-BR" sz="2800" dirty="0"/>
              <a:t>Intercâmbio exclusivo via Fisco (IRS e RFB)</a:t>
            </a:r>
          </a:p>
          <a:p>
            <a:pPr algn="just" eaLnBrk="1" hangingPunct="1"/>
            <a:r>
              <a:rPr lang="pt-BR" altLang="pt-BR" sz="2800" dirty="0"/>
              <a:t>Acesso integral pelo Fisco americano às contas bancárias dos US </a:t>
            </a:r>
            <a:r>
              <a:rPr lang="pt-BR" altLang="pt-BR" sz="2800" dirty="0" err="1"/>
              <a:t>Persons</a:t>
            </a:r>
            <a:r>
              <a:rPr lang="pt-BR" altLang="pt-BR" sz="2800" dirty="0"/>
              <a:t> no Brasil</a:t>
            </a:r>
          </a:p>
          <a:p>
            <a:pPr algn="just" eaLnBrk="1" hangingPunct="1"/>
            <a:r>
              <a:rPr lang="pt-BR" altLang="pt-BR" sz="2800" dirty="0"/>
              <a:t>Países que não aderirem ao FATCA terão os rendimentos financeiros aferidos pela suas instituições financeiras tributadas em 30%</a:t>
            </a:r>
          </a:p>
          <a:p>
            <a:pPr algn="just" eaLnBrk="1" hangingPunct="1"/>
            <a:r>
              <a:rPr lang="pt-BR" altLang="pt-BR" sz="2800" dirty="0"/>
              <a:t>Acesso integral pela Receita Federal às contas bancárias de brasileiros nos EUA</a:t>
            </a:r>
          </a:p>
        </p:txBody>
      </p:sp>
    </p:spTree>
    <p:extLst>
      <p:ext uri="{BB962C8B-B14F-4D97-AF65-F5344CB8AC3E}">
        <p14:creationId xmlns:p14="http://schemas.microsoft.com/office/powerpoint/2010/main" val="361896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Foreign Account Tax Compliance Act - FATCA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Reporting Standard – CRS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232792" y="1002437"/>
            <a:ext cx="8659688" cy="4946843"/>
          </a:xfrm>
        </p:spPr>
        <p:txBody>
          <a:bodyPr/>
          <a:lstStyle/>
          <a:p>
            <a:pPr algn="just" eaLnBrk="1" hangingPunct="1"/>
            <a:r>
              <a:rPr lang="pt-BR" altLang="pt-BR" sz="2800" dirty="0"/>
              <a:t>Modelo global de troca </a:t>
            </a:r>
            <a:r>
              <a:rPr lang="pt-BR" altLang="pt-BR" sz="2800" dirty="0" smtClean="0"/>
              <a:t>automática de </a:t>
            </a:r>
            <a:r>
              <a:rPr lang="pt-BR" altLang="pt-BR" sz="2800" dirty="0"/>
              <a:t>informações bancárias entre os </a:t>
            </a:r>
            <a:r>
              <a:rPr lang="pt-BR" altLang="pt-BR" sz="2800" dirty="0" smtClean="0"/>
              <a:t>Fiscos de 113 países, com possibilidade de se chegar a 253 </a:t>
            </a:r>
            <a:r>
              <a:rPr lang="pt-BR" altLang="pt-BR" sz="2800" dirty="0"/>
              <a:t>países </a:t>
            </a:r>
            <a:r>
              <a:rPr lang="pt-BR" altLang="pt-BR" sz="1400" dirty="0"/>
              <a:t>(http://www.oecd.org/tax/transparency/exchange-of-information-on-request/ratings/#d.en.342263).</a:t>
            </a:r>
          </a:p>
          <a:p>
            <a:pPr algn="just" eaLnBrk="1" hangingPunct="1"/>
            <a:r>
              <a:rPr lang="pt-BR" altLang="pt-BR" sz="2800" dirty="0"/>
              <a:t>Internalizado pela Convenção sobre Assistência Mútua Administrativa em Matéria Fiscal</a:t>
            </a:r>
          </a:p>
          <a:p>
            <a:pPr algn="just" eaLnBrk="1" hangingPunct="1"/>
            <a:r>
              <a:rPr lang="pt-BR" altLang="pt-BR" sz="2800" dirty="0"/>
              <a:t>Não possui a força do FATCA</a:t>
            </a:r>
          </a:p>
          <a:p>
            <a:pPr algn="just" eaLnBrk="1" hangingPunct="1"/>
            <a:r>
              <a:rPr lang="pt-BR" altLang="pt-BR" sz="2800" dirty="0" smtClean="0"/>
              <a:t>Fórum </a:t>
            </a:r>
            <a:r>
              <a:rPr lang="pt-BR" altLang="pt-BR" sz="2800" dirty="0"/>
              <a:t>Global sobre Transparência e Troca de Informações Tributárias no âmbito do G20 e OCDE</a:t>
            </a:r>
          </a:p>
          <a:p>
            <a:pPr algn="just" eaLnBrk="1" hangingPunct="1"/>
            <a:r>
              <a:rPr lang="pt-BR" altLang="pt-BR" sz="2800" dirty="0"/>
              <a:t>Previsão de entrada em vigor em 2017 e prazo máximo em 2018.</a:t>
            </a:r>
          </a:p>
        </p:txBody>
      </p:sp>
    </p:spTree>
    <p:extLst>
      <p:ext uri="{BB962C8B-B14F-4D97-AF65-F5344CB8AC3E}">
        <p14:creationId xmlns:p14="http://schemas.microsoft.com/office/powerpoint/2010/main" val="30459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928992" cy="685800"/>
          </a:xfrm>
        </p:spPr>
        <p:txBody>
          <a:bodyPr/>
          <a:lstStyle/>
          <a:p>
            <a:pPr algn="ctr"/>
            <a:r>
              <a:rPr lang="en-US" dirty="0"/>
              <a:t>Common Reporting Standard – </a:t>
            </a:r>
            <a:r>
              <a:rPr lang="en-US" dirty="0" smtClean="0"/>
              <a:t>CRS (Peer Review) 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947501"/>
            <a:ext cx="9107488" cy="501885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724128" y="1857282"/>
            <a:ext cx="576064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7504" y="5857831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(http://www.oecd.org/tax/transparency/exchange-of-information-on-request/ratings/#d.en.342263).</a:t>
            </a:r>
          </a:p>
        </p:txBody>
      </p:sp>
    </p:spTree>
    <p:extLst>
      <p:ext uri="{BB962C8B-B14F-4D97-AF65-F5344CB8AC3E}">
        <p14:creationId xmlns:p14="http://schemas.microsoft.com/office/powerpoint/2010/main" val="63085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TSE. </a:t>
            </a:r>
            <a:r>
              <a:rPr lang="en-US" dirty="0"/>
              <a:t>Ação </a:t>
            </a:r>
            <a:r>
              <a:rPr lang="en-US" dirty="0" smtClean="0"/>
              <a:t>Nº 1943-58.2014.6.00.0000/DF</a:t>
            </a:r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9991" y="3526359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1" y="6279084"/>
            <a:ext cx="84792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63376" y="1002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63376" y="3069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02437"/>
            <a:ext cx="8511480" cy="494684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BR" altLang="pt-BR" sz="2400" dirty="0" smtClean="0"/>
              <a:t>Extrato do depoimento de </a:t>
            </a:r>
            <a:r>
              <a:rPr lang="pt-BR" altLang="pt-BR" sz="2400" b="1" dirty="0" smtClean="0"/>
              <a:t>Luiz </a:t>
            </a:r>
            <a:r>
              <a:rPr lang="pt-BR" altLang="pt-BR" sz="2400" b="1" dirty="0"/>
              <a:t>Eduardo da Rocha Soares</a:t>
            </a:r>
            <a:r>
              <a:rPr lang="pt-BR" altLang="pt-BR" sz="2400" dirty="0"/>
              <a:t>, delator do setor de propinas que cuidava </a:t>
            </a:r>
            <a:r>
              <a:rPr lang="pt-BR" altLang="pt-BR" sz="2400" dirty="0" smtClean="0"/>
              <a:t>da identificação </a:t>
            </a:r>
            <a:r>
              <a:rPr lang="pt-BR" altLang="pt-BR" sz="2400" dirty="0"/>
              <a:t>de bancos em paraísos fiscais onde pudessem ser abertas </a:t>
            </a:r>
            <a:r>
              <a:rPr lang="pt-BR" altLang="pt-BR" sz="2400" dirty="0" smtClean="0"/>
              <a:t>contas em </a:t>
            </a:r>
            <a:r>
              <a:rPr lang="pt-BR" altLang="pt-BR" sz="2400" dirty="0"/>
              <a:t>nome de </a:t>
            </a:r>
            <a:r>
              <a:rPr lang="pt-BR" altLang="pt-BR" sz="2400" i="1" dirty="0" err="1" smtClean="0"/>
              <a:t>offshores</a:t>
            </a:r>
            <a:r>
              <a:rPr lang="pt-BR" altLang="pt-BR" sz="2400" dirty="0" smtClean="0"/>
              <a:t>, ao ministro </a:t>
            </a:r>
            <a:r>
              <a:rPr lang="pt-BR" altLang="pt-BR" sz="2400" dirty="0"/>
              <a:t>do TSE Herman </a:t>
            </a:r>
            <a:r>
              <a:rPr lang="pt-BR" altLang="pt-BR" sz="2400" dirty="0" smtClean="0"/>
              <a:t>Benjamin.</a:t>
            </a:r>
          </a:p>
          <a:p>
            <a:pPr marL="0" indent="0" algn="just" eaLnBrk="1" hangingPunct="1">
              <a:buNone/>
            </a:pPr>
            <a:endParaRPr lang="pt-BR" altLang="pt-BR" sz="2400" dirty="0"/>
          </a:p>
          <a:p>
            <a:pPr marL="0" indent="0" algn="just" eaLnBrk="1" hangingPunct="1">
              <a:buNone/>
            </a:pPr>
            <a:r>
              <a:rPr lang="pt-BR" altLang="pt-BR" sz="2400" dirty="0" smtClean="0">
                <a:solidFill>
                  <a:srgbClr val="FF0000"/>
                </a:solidFill>
              </a:rPr>
              <a:t>“Em </a:t>
            </a:r>
            <a:r>
              <a:rPr lang="pt-BR" altLang="pt-BR" sz="2400" dirty="0">
                <a:solidFill>
                  <a:srgbClr val="FF0000"/>
                </a:solidFill>
              </a:rPr>
              <a:t>relação ao Brasil e em relação a outros países, eu acho que o Brasil </a:t>
            </a:r>
            <a:r>
              <a:rPr lang="pt-BR" altLang="pt-BR" sz="2400" dirty="0" smtClean="0">
                <a:solidFill>
                  <a:srgbClr val="FF0000"/>
                </a:solidFill>
              </a:rPr>
              <a:t>teria tudo </a:t>
            </a:r>
            <a:r>
              <a:rPr lang="pt-BR" altLang="pt-BR" sz="2400" dirty="0">
                <a:solidFill>
                  <a:srgbClr val="FF0000"/>
                </a:solidFill>
              </a:rPr>
              <a:t>para ser um dos países com o melhor controle do mundo. Nós temos </a:t>
            </a:r>
            <a:r>
              <a:rPr lang="pt-BR" altLang="pt-BR" sz="2400" dirty="0" smtClean="0">
                <a:solidFill>
                  <a:srgbClr val="FF0000"/>
                </a:solidFill>
              </a:rPr>
              <a:t>a melhor </a:t>
            </a:r>
            <a:r>
              <a:rPr lang="pt-BR" altLang="pt-BR" sz="2400" dirty="0">
                <a:solidFill>
                  <a:srgbClr val="FF0000"/>
                </a:solidFill>
              </a:rPr>
              <a:t>Receita Federal do mundo. </a:t>
            </a:r>
            <a:r>
              <a:rPr lang="pt-BR" altLang="pt-BR" sz="2400" u="sng" dirty="0">
                <a:solidFill>
                  <a:srgbClr val="FF0000"/>
                </a:solidFill>
              </a:rPr>
              <a:t>Não existe no mundo um lugar que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tenha um </a:t>
            </a:r>
            <a:r>
              <a:rPr lang="pt-BR" altLang="pt-BR" sz="2400" u="sng" dirty="0">
                <a:solidFill>
                  <a:srgbClr val="FF0000"/>
                </a:solidFill>
              </a:rPr>
              <a:t>sistema de Receita Federal, de controles como existe aqui, ao contrário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de outros países</a:t>
            </a:r>
            <a:r>
              <a:rPr lang="pt-BR" altLang="pt-BR" sz="2400" dirty="0" smtClean="0">
                <a:solidFill>
                  <a:srgbClr val="FF0000"/>
                </a:solidFill>
              </a:rPr>
              <a:t>”</a:t>
            </a:r>
          </a:p>
          <a:p>
            <a:pPr marL="0" indent="0" algn="just" eaLnBrk="1" hangingPunct="1">
              <a:buNone/>
            </a:pPr>
            <a:endParaRPr lang="pt-BR" altLang="pt-B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r>
              <a:rPr lang="pt-BR" altLang="pt-BR" sz="1600" dirty="0" smtClean="0">
                <a:solidFill>
                  <a:schemeClr val="accent6">
                    <a:lumMod val="50000"/>
                  </a:schemeClr>
                </a:solidFill>
              </a:rPr>
              <a:t>(http</a:t>
            </a:r>
            <a:r>
              <a:rPr lang="pt-BR" altLang="pt-BR" sz="1600" dirty="0">
                <a:solidFill>
                  <a:schemeClr val="accent6">
                    <a:lumMod val="50000"/>
                  </a:schemeClr>
                </a:solidFill>
              </a:rPr>
              <a:t>://</a:t>
            </a:r>
            <a:r>
              <a:rPr lang="pt-BR" altLang="pt-BR" sz="1600" dirty="0" smtClean="0">
                <a:solidFill>
                  <a:schemeClr val="accent6">
                    <a:lumMod val="50000"/>
                  </a:schemeClr>
                </a:solidFill>
              </a:rPr>
              <a:t>politica.estadao.com.br/blogs/fausto-macedo/wp-content/uploads/sites/41/2017/04/Luiz-Eduardo-da-Rocha-Soares-depoimento-TSE.pdf, Pág. 58)</a:t>
            </a:r>
            <a:endParaRPr lang="pt-BR" alt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4123055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20482</TotalTime>
  <Words>753</Words>
  <Application>Microsoft Office PowerPoint</Application>
  <PresentationFormat>Apresentação na tela (4:3)</PresentationFormat>
  <Paragraphs>141</Paragraphs>
  <Slides>15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MS PGothic</vt:lpstr>
      <vt:lpstr>MS PGothic</vt:lpstr>
      <vt:lpstr>Arial</vt:lpstr>
      <vt:lpstr>Arial Black</vt:lpstr>
      <vt:lpstr>Calibri</vt:lpstr>
      <vt:lpstr>Lucida Sans Unicode</vt:lpstr>
      <vt:lpstr>Segoe UI Light</vt:lpstr>
      <vt:lpstr>Times New Roman</vt:lpstr>
      <vt:lpstr>Wingdings</vt:lpstr>
      <vt:lpstr>Estrutura padrão</vt:lpstr>
      <vt:lpstr>Gráfico</vt:lpstr>
      <vt:lpstr>Apresentação do PowerPoint</vt:lpstr>
      <vt:lpstr>Espectro de Atuação da Fiscalização Tributária</vt:lpstr>
      <vt:lpstr>Acesso aos Dados Bancários</vt:lpstr>
      <vt:lpstr>Foreign Account Tax Compliance Act - FATCA</vt:lpstr>
      <vt:lpstr>Foreign Account Tax Compliance Act - FATCA</vt:lpstr>
      <vt:lpstr>Foreign Account Tax Compliance Act - FATCA</vt:lpstr>
      <vt:lpstr>Common Reporting Standard – CRS</vt:lpstr>
      <vt:lpstr>Common Reporting Standard – CRS (Peer Review) </vt:lpstr>
      <vt:lpstr>TSE. Ação Nº 1943-58.2014.6.00.0000/DF</vt:lpstr>
      <vt:lpstr>Fiscalização da RFB - MFI</vt:lpstr>
      <vt:lpstr>Apresentação do PowerPoint</vt:lpstr>
      <vt:lpstr>Plano Anual de Fiscalização</vt:lpstr>
      <vt:lpstr>Plano Anual de Fiscalização</vt:lpstr>
      <vt:lpstr>Apresentação do PowerPoint</vt:lpstr>
      <vt:lpstr>Apresentação do PowerPoint</vt:lpstr>
    </vt:vector>
  </TitlesOfParts>
  <Company>Receita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05153030890</dc:creator>
  <cp:lastModifiedBy>Iagaro Jung Martins</cp:lastModifiedBy>
  <cp:revision>635</cp:revision>
  <dcterms:created xsi:type="dcterms:W3CDTF">2012-12-03T16:10:41Z</dcterms:created>
  <dcterms:modified xsi:type="dcterms:W3CDTF">2017-05-10T11:41:39Z</dcterms:modified>
</cp:coreProperties>
</file>