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73" r:id="rId5"/>
    <p:sldId id="274" r:id="rId6"/>
    <p:sldId id="275" r:id="rId7"/>
    <p:sldId id="279" r:id="rId8"/>
    <p:sldId id="261" r:id="rId9"/>
    <p:sldId id="272" r:id="rId10"/>
    <p:sldId id="262" r:id="rId11"/>
    <p:sldId id="277" r:id="rId12"/>
    <p:sldId id="268" r:id="rId13"/>
    <p:sldId id="291" r:id="rId14"/>
    <p:sldId id="283" r:id="rId15"/>
    <p:sldId id="285" r:id="rId16"/>
    <p:sldId id="288" r:id="rId17"/>
    <p:sldId id="289" r:id="rId18"/>
    <p:sldId id="290" r:id="rId19"/>
    <p:sldId id="292" r:id="rId20"/>
    <p:sldId id="280" r:id="rId21"/>
    <p:sldId id="281" r:id="rId22"/>
    <p:sldId id="282" r:id="rId23"/>
    <p:sldId id="258" r:id="rId24"/>
    <p:sldId id="295" r:id="rId25"/>
    <p:sldId id="296" r:id="rId26"/>
    <p:sldId id="293" r:id="rId27"/>
    <p:sldId id="294" r:id="rId28"/>
    <p:sldId id="297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4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90A3C-3B75-43EF-8609-D7B4C58B6FF4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8DC3F-8032-4D61-99D6-CA14B27FFE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10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E030C-9F01-41C9-8586-B5650E07682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4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83DB-2086-40EC-AFCC-85296C300A09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7575-CFE2-44FB-946C-C994EF73D9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52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83DB-2086-40EC-AFCC-85296C300A09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7575-CFE2-44FB-946C-C994EF73D9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76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83DB-2086-40EC-AFCC-85296C300A09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7575-CFE2-44FB-946C-C994EF73D9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08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05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38896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47625"/>
            <a:ext cx="8672513" cy="63531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3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83DB-2086-40EC-AFCC-85296C300A09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7575-CFE2-44FB-946C-C994EF73D9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89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83DB-2086-40EC-AFCC-85296C300A09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7575-CFE2-44FB-946C-C994EF73D9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7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83DB-2086-40EC-AFCC-85296C300A09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7575-CFE2-44FB-946C-C994EF73D9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0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83DB-2086-40EC-AFCC-85296C300A09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7575-CFE2-44FB-946C-C994EF73D9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5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83DB-2086-40EC-AFCC-85296C300A09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7575-CFE2-44FB-946C-C994EF73D9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16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83DB-2086-40EC-AFCC-85296C300A09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7575-CFE2-44FB-946C-C994EF73D9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33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83DB-2086-40EC-AFCC-85296C300A09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7575-CFE2-44FB-946C-C994EF73D9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79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83DB-2086-40EC-AFCC-85296C300A09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7575-CFE2-44FB-946C-C994EF73D9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89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E83DB-2086-40EC-AFCC-85296C300A09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07575-CFE2-44FB-946C-C994EF73D9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95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emf"/><Relationship Id="rId11" Type="http://schemas.openxmlformats.org/officeDocument/2006/relationships/image" Target="../media/image3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3nehc6yl9qzo4.cloudfront.net/downloads/diretrizes_pnpsa__final.pdf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609600" y="-1"/>
            <a:ext cx="10287000" cy="6858001"/>
            <a:chOff x="-609600" y="-1"/>
            <a:chExt cx="10287000" cy="6858001"/>
          </a:xfrm>
        </p:grpSpPr>
        <p:pic>
          <p:nvPicPr>
            <p:cNvPr id="5" name="Espaço Reservado para Conteúdo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9600" y="-1"/>
              <a:ext cx="10287000" cy="6858001"/>
            </a:xfrm>
            <a:prstGeom prst="rect">
              <a:avLst/>
            </a:prstGeom>
          </p:spPr>
        </p:pic>
        <p:sp>
          <p:nvSpPr>
            <p:cNvPr id="6" name="CaixaDeTexto 3"/>
            <p:cNvSpPr txBox="1"/>
            <p:nvPr/>
          </p:nvSpPr>
          <p:spPr bwMode="auto">
            <a:xfrm>
              <a:off x="6934201" y="6491691"/>
              <a:ext cx="210077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© </a:t>
              </a:r>
              <a:r>
                <a:rPr lang="en-US" sz="1050" dirty="0" smtClean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André </a:t>
              </a:r>
              <a:r>
                <a:rPr lang="en-US" sz="1050" dirty="0" err="1" smtClean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Targa</a:t>
              </a:r>
              <a:r>
                <a:rPr lang="en-US" sz="1050" dirty="0" smtClean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1050" dirty="0" err="1" smtClean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Cavassani</a:t>
              </a:r>
              <a:r>
                <a:rPr lang="en-US" sz="1050" dirty="0" smtClean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/TNC</a:t>
              </a:r>
              <a:endParaRPr lang="en-US" sz="1050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1814959"/>
            <a:ext cx="8927467" cy="1470025"/>
          </a:xfrm>
        </p:spPr>
        <p:txBody>
          <a:bodyPr>
            <a:no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teóricos e práticos sobre arranjos de 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Pagamentos por Serviços Ambientais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3645024"/>
            <a:ext cx="7776864" cy="2592288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Claudio Klemz</a:t>
            </a:r>
          </a:p>
          <a:p>
            <a:r>
              <a:rPr lang="pt-BR" sz="2800" b="1" dirty="0" smtClean="0">
                <a:solidFill>
                  <a:schemeClr val="bg1"/>
                </a:solidFill>
              </a:rPr>
              <a:t>Gerente de Projetos de Segurança Hídrica</a:t>
            </a:r>
          </a:p>
          <a:p>
            <a:r>
              <a:rPr lang="pt-BR" sz="2800" b="1" dirty="0" smtClean="0">
                <a:solidFill>
                  <a:schemeClr val="bg1"/>
                </a:solidFill>
              </a:rPr>
              <a:t>The </a:t>
            </a:r>
            <a:r>
              <a:rPr lang="pt-BR" sz="2800" b="1" dirty="0" err="1" smtClean="0">
                <a:solidFill>
                  <a:schemeClr val="bg1"/>
                </a:solidFill>
              </a:rPr>
              <a:t>Nature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Conservancy</a:t>
            </a:r>
            <a:endParaRPr lang="pt-BR" sz="2800" b="1" dirty="0" smtClean="0">
              <a:solidFill>
                <a:schemeClr val="bg1"/>
              </a:solidFill>
            </a:endParaRPr>
          </a:p>
          <a:p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Brasília, 10 de Junho de 2015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15965" r="5769" b="16376"/>
          <a:stretch/>
        </p:blipFill>
        <p:spPr>
          <a:xfrm>
            <a:off x="2987824" y="0"/>
            <a:ext cx="2987824" cy="138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1482"/>
            <a:ext cx="9260958" cy="6049926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555776" y="-27384"/>
            <a:ext cx="6203032" cy="11430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Projetos em execução no Brasil</a:t>
            </a:r>
            <a:br>
              <a:rPr lang="pt-BR" sz="2800" dirty="0" smtClean="0"/>
            </a:br>
            <a:r>
              <a:rPr lang="pt-BR" sz="2800" dirty="0" smtClean="0"/>
              <a:t>Programa Produtor de Água - ANA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891832" y="1124744"/>
            <a:ext cx="1040208" cy="36933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Palmas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471530" y="2622475"/>
            <a:ext cx="1111737" cy="36933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Brasília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581676" y="4178376"/>
            <a:ext cx="1577178" cy="36933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Paraíba do Sul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808512" y="3892047"/>
            <a:ext cx="2335487" cy="36933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Espírito Santo/ Doce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125381" y="6165304"/>
            <a:ext cx="1382723" cy="36933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Camboriú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007289" y="4358339"/>
            <a:ext cx="1584860" cy="36933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Rio de Janeiro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036395" y="4900546"/>
            <a:ext cx="1090562" cy="646331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tx1"/>
                </a:solidFill>
              </a:rPr>
              <a:t>MApSP</a:t>
            </a:r>
            <a:r>
              <a:rPr lang="pt-BR" dirty="0" smtClean="0">
                <a:solidFill>
                  <a:schemeClr val="tx1"/>
                </a:solidFill>
              </a:rPr>
              <a:t> - PCJ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998895" y="5269878"/>
            <a:ext cx="1809617" cy="646331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tx1"/>
                </a:solidFill>
              </a:rPr>
              <a:t>MApSP</a:t>
            </a:r>
            <a:r>
              <a:rPr lang="pt-BR" dirty="0" smtClean="0">
                <a:solidFill>
                  <a:schemeClr val="tx1"/>
                </a:solidFill>
              </a:rPr>
              <a:t> – Alto Tietê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15965" r="5769" b="16376"/>
          <a:stretch/>
        </p:blipFill>
        <p:spPr>
          <a:xfrm>
            <a:off x="36735" y="44624"/>
            <a:ext cx="2159001" cy="99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9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compacIMGP522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6256" y="1432420"/>
            <a:ext cx="2257777" cy="56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Conteúdo 5"/>
          <p:cNvSpPr txBox="1">
            <a:spLocks/>
          </p:cNvSpPr>
          <p:nvPr/>
        </p:nvSpPr>
        <p:spPr>
          <a:xfrm>
            <a:off x="539552" y="1676400"/>
            <a:ext cx="8229600" cy="4704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pt-BR" sz="2800" dirty="0" smtClean="0"/>
              <a:t>Estudos iniciais</a:t>
            </a:r>
          </a:p>
          <a:p>
            <a:pPr lvl="1"/>
            <a:r>
              <a:rPr lang="pt-BR" sz="2400" dirty="0" smtClean="0"/>
              <a:t>Identificação do serviço ambiental</a:t>
            </a:r>
          </a:p>
          <a:p>
            <a:pPr lvl="1"/>
            <a:r>
              <a:rPr lang="pt-BR" sz="2400" dirty="0" smtClean="0"/>
              <a:t>Análise dos </a:t>
            </a:r>
            <a:r>
              <a:rPr lang="pt-BR" sz="2400" dirty="0" err="1" smtClean="0"/>
              <a:t>stakeholders</a:t>
            </a:r>
            <a:endParaRPr lang="pt-B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pt-BR" sz="2700" dirty="0" smtClean="0"/>
              <a:t>Estudos de viabilidade</a:t>
            </a:r>
          </a:p>
          <a:p>
            <a:pPr lvl="1"/>
            <a:r>
              <a:rPr lang="pt-BR" sz="2400" dirty="0" smtClean="0"/>
              <a:t>Estudo socioeconômico</a:t>
            </a:r>
          </a:p>
          <a:p>
            <a:pPr lvl="1"/>
            <a:r>
              <a:rPr lang="pt-BR" sz="2400" dirty="0" smtClean="0"/>
              <a:t>Estudos biofísicos</a:t>
            </a:r>
          </a:p>
          <a:p>
            <a:pPr lvl="2"/>
            <a:r>
              <a:rPr lang="pt-BR" sz="2000" dirty="0" smtClean="0"/>
              <a:t>Hidrologia, modelagens, clima, ...</a:t>
            </a:r>
          </a:p>
          <a:p>
            <a:pPr lvl="1"/>
            <a:r>
              <a:rPr lang="pt-BR" sz="2400" dirty="0" smtClean="0"/>
              <a:t>Análise jurídico-institucional</a:t>
            </a:r>
          </a:p>
          <a:p>
            <a:pPr lvl="1"/>
            <a:r>
              <a:rPr lang="pt-BR" sz="2400" dirty="0" smtClean="0"/>
              <a:t>Análise do retorno do investimento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Constituição de um fundo da água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15965" r="5769" b="16376"/>
          <a:stretch/>
        </p:blipFill>
        <p:spPr>
          <a:xfrm>
            <a:off x="0" y="0"/>
            <a:ext cx="2555776" cy="11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2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pt-BR" dirty="0"/>
              <a:t>Estabelecimento do Fundo</a:t>
            </a:r>
          </a:p>
          <a:p>
            <a:pPr lvl="1"/>
            <a:r>
              <a:rPr lang="pt-BR" dirty="0"/>
              <a:t>Papeis e responsabilidades</a:t>
            </a:r>
          </a:p>
          <a:p>
            <a:pPr lvl="1"/>
            <a:r>
              <a:rPr lang="pt-BR" dirty="0"/>
              <a:t>Estrutura gerencial e </a:t>
            </a:r>
            <a:r>
              <a:rPr lang="pt-BR" dirty="0" smtClean="0"/>
              <a:t>decisória</a:t>
            </a:r>
            <a:endParaRPr lang="pt-BR" dirty="0"/>
          </a:p>
          <a:p>
            <a:pPr marL="514350" indent="-514350">
              <a:buFont typeface="+mj-lt"/>
              <a:buAutoNum type="arabicPeriod" startAt="4"/>
            </a:pPr>
            <a:r>
              <a:rPr lang="pt-BR" dirty="0" smtClean="0"/>
              <a:t>Elaboração </a:t>
            </a:r>
            <a:r>
              <a:rPr lang="pt-BR" dirty="0"/>
              <a:t>do plano estratégico</a:t>
            </a:r>
          </a:p>
          <a:p>
            <a:pPr lvl="1"/>
            <a:r>
              <a:rPr lang="pt-BR" dirty="0"/>
              <a:t>Metas e custos envolvidos</a:t>
            </a:r>
          </a:p>
          <a:p>
            <a:pPr lvl="1"/>
            <a:r>
              <a:rPr lang="pt-BR" dirty="0"/>
              <a:t>Plano de captação de recursos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pt-BR" dirty="0"/>
              <a:t>Operação do fundo</a:t>
            </a:r>
          </a:p>
          <a:p>
            <a:pPr lvl="1"/>
            <a:r>
              <a:rPr lang="pt-BR" dirty="0"/>
              <a:t>Implantação </a:t>
            </a:r>
            <a:r>
              <a:rPr lang="pt-BR" dirty="0" smtClean="0"/>
              <a:t>das ações planejadas</a:t>
            </a:r>
          </a:p>
          <a:p>
            <a:pPr lvl="1"/>
            <a:r>
              <a:rPr lang="pt-BR" dirty="0" smtClean="0"/>
              <a:t>Captação de recursos</a:t>
            </a:r>
          </a:p>
          <a:p>
            <a:pPr lvl="1"/>
            <a:r>
              <a:rPr lang="pt-BR" dirty="0" smtClean="0"/>
              <a:t>Comunicação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pt-BR" dirty="0" smtClean="0"/>
              <a:t>Avaliação e Monitoramento</a:t>
            </a:r>
            <a:endParaRPr lang="pt-BR" dirty="0"/>
          </a:p>
        </p:txBody>
      </p:sp>
      <p:pic>
        <p:nvPicPr>
          <p:cNvPr id="5" name="Espaço Reservado para Conteúdo 4" descr="compacIMGP522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6256" y="1189012"/>
            <a:ext cx="2257777" cy="56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15965" r="5769" b="16376"/>
          <a:stretch/>
        </p:blipFill>
        <p:spPr>
          <a:xfrm>
            <a:off x="0" y="0"/>
            <a:ext cx="2555776" cy="1181522"/>
          </a:xfrm>
          <a:prstGeom prst="rect">
            <a:avLst/>
          </a:prstGeom>
        </p:spPr>
      </p:pic>
      <p:sp>
        <p:nvSpPr>
          <p:cNvPr id="9" name="Título 9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Constituição de um fundo da água</a:t>
            </a:r>
          </a:p>
        </p:txBody>
      </p:sp>
    </p:spTree>
    <p:extLst>
      <p:ext uri="{BB962C8B-B14F-4D97-AF65-F5344CB8AC3E}">
        <p14:creationId xmlns:p14="http://schemas.microsoft.com/office/powerpoint/2010/main" val="15794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Aspectos práticos da implantação de projetos no Brasil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Arranjos financeiros</a:t>
            </a:r>
          </a:p>
          <a:p>
            <a:pPr lvl="1"/>
            <a:r>
              <a:rPr lang="pt-BR" dirty="0" smtClean="0"/>
              <a:t>Municípios, Estados (Extrema/MG, Espírito Santo)</a:t>
            </a:r>
          </a:p>
          <a:p>
            <a:pPr lvl="1"/>
            <a:r>
              <a:rPr lang="pt-BR" dirty="0" smtClean="0"/>
              <a:t>Comitês de Bacia (PCJ, RH Guandu, Paraíba do Sul)</a:t>
            </a:r>
          </a:p>
          <a:p>
            <a:pPr lvl="1"/>
            <a:r>
              <a:rPr lang="pt-BR" dirty="0" smtClean="0"/>
              <a:t>Companhias de água e saneamento (EMASA – Balneário Camboriú/SC, </a:t>
            </a:r>
            <a:r>
              <a:rPr lang="pt-BR" dirty="0" err="1" smtClean="0"/>
              <a:t>Saneatins</a:t>
            </a:r>
            <a:r>
              <a:rPr lang="pt-BR" dirty="0" smtClean="0"/>
              <a:t>/Odebrecht - Palmas)</a:t>
            </a:r>
          </a:p>
          <a:p>
            <a:pPr lvl="1"/>
            <a:r>
              <a:rPr lang="pt-BR" dirty="0" smtClean="0"/>
              <a:t>Inclusão dos custos de conservação na tarifa de água (Camboriú/SC - AGESAN, </a:t>
            </a:r>
            <a:r>
              <a:rPr lang="pt-BR" dirty="0" err="1" smtClean="0"/>
              <a:t>Jaguariuna</a:t>
            </a:r>
            <a:r>
              <a:rPr lang="pt-BR" dirty="0" smtClean="0"/>
              <a:t>/SP)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15965" r="5769" b="16376"/>
          <a:stretch/>
        </p:blipFill>
        <p:spPr>
          <a:xfrm>
            <a:off x="0" y="0"/>
            <a:ext cx="2555776" cy="11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Espaço Reservado para Conteúdo 8" descr="Camboriú_bacia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/>
          <a:srcRect t="5507"/>
          <a:stretch/>
        </p:blipFill>
        <p:spPr>
          <a:xfrm>
            <a:off x="539552" y="1340768"/>
            <a:ext cx="8001000" cy="534924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0992" y="341784"/>
            <a:ext cx="8229600" cy="1143000"/>
          </a:xfrm>
        </p:spPr>
        <p:txBody>
          <a:bodyPr/>
          <a:lstStyle/>
          <a:p>
            <a:r>
              <a:rPr lang="pt-BR" dirty="0" smtClean="0"/>
              <a:t>Bases cartográficas</a:t>
            </a:r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987824" y="-243408"/>
            <a:ext cx="5709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/>
              <a:t>Aspectos práticos da implantação no Brasil</a:t>
            </a:r>
            <a:endParaRPr lang="pt-BR" sz="2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15965" r="5769" b="16376"/>
          <a:stretch/>
        </p:blipFill>
        <p:spPr>
          <a:xfrm>
            <a:off x="0" y="0"/>
            <a:ext cx="2555776" cy="11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TNC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918" t="21799" r="294"/>
          <a:stretch>
            <a:fillRect/>
          </a:stretch>
        </p:blipFill>
        <p:spPr bwMode="auto">
          <a:xfrm>
            <a:off x="-36512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518864" y="1305342"/>
            <a:ext cx="8013576" cy="21236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4400" dirty="0"/>
              <a:t>Ferramentas de suporte à tomada de </a:t>
            </a:r>
            <a:r>
              <a:rPr lang="pt-BR" sz="4400" dirty="0" smtClean="0"/>
              <a:t>decisão</a:t>
            </a:r>
          </a:p>
          <a:p>
            <a:pPr algn="ctr"/>
            <a:r>
              <a:rPr lang="pt-BR" sz="4400" dirty="0" smtClean="0"/>
              <a:t>Modelagens Hidrológicas</a:t>
            </a:r>
            <a:endParaRPr lang="pt-BR" sz="44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55776" y="-27384"/>
            <a:ext cx="6551712" cy="11967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Aspectos práticos da implantação no Brasil</a:t>
            </a:r>
            <a:endParaRPr lang="pt-BR" sz="28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15965" r="5769" b="16376"/>
          <a:stretch/>
        </p:blipFill>
        <p:spPr>
          <a:xfrm>
            <a:off x="0" y="0"/>
            <a:ext cx="2555776" cy="11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4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Tnc\Meus documentos\04_PROJETOS\PSA_Extrema\05_Contrato percepção\Fotos Extrema\CIMG50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33264" y="1523456"/>
            <a:ext cx="2514600" cy="1885950"/>
          </a:xfrm>
          <a:prstGeom prst="rect">
            <a:avLst/>
          </a:prstGeom>
          <a:noFill/>
        </p:spPr>
      </p:pic>
      <p:pic>
        <p:nvPicPr>
          <p:cNvPr id="4" name="Picture 7" descr="E:\Gilberto\Work\ITPA\Ambiente Natural\Serviços Ambientais\Rio Claro\FASE II\Atividades\2.2\Fotos\Carlos Marques\P30600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1764" y="3657140"/>
            <a:ext cx="3657600" cy="274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Tnc\Meus documentos\04_PROJETOS\PSA_PCJ\PSA-PCJ\5 - PAGAMENTO SA\5.2_Projetos Agricultores\Chamada_1\04-01_UPA_676_Nelson_Lopes\UPA_676_Nelson_Lopes_proj_exe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05436" y="3668193"/>
            <a:ext cx="3991708" cy="2825347"/>
          </a:xfrm>
          <a:prstGeom prst="rect">
            <a:avLst/>
          </a:prstGeom>
          <a:noFill/>
        </p:spPr>
      </p:pic>
      <p:pic>
        <p:nvPicPr>
          <p:cNvPr id="6" name="Picture 3" descr="S503048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1431854"/>
            <a:ext cx="2929854" cy="2069154"/>
          </a:xfrm>
          <a:prstGeom prst="rect">
            <a:avLst/>
          </a:prstGeom>
          <a:noFill/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555776" y="-288032"/>
            <a:ext cx="6551712" cy="11967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Aspectos práticos da implantação no Brasil</a:t>
            </a:r>
            <a:endParaRPr lang="pt-BR" sz="28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15965" r="5769" b="16376"/>
          <a:stretch/>
        </p:blipFill>
        <p:spPr>
          <a:xfrm>
            <a:off x="0" y="0"/>
            <a:ext cx="2555776" cy="1181522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69168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/>
              <a:t>Engajamento de interessados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8561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854525"/>
              </p:ext>
            </p:extLst>
          </p:nvPr>
        </p:nvGraphicFramePr>
        <p:xfrm>
          <a:off x="395536" y="1196752"/>
          <a:ext cx="57435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Acrobat Document" r:id="rId3" imgW="11334705" imgH="8019921" progId="AcroExch.Document.11">
                  <p:embed/>
                </p:oleObj>
              </mc:Choice>
              <mc:Fallback>
                <p:oleObj name="Acrobat Document" r:id="rId3" imgW="11334705" imgH="8019921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196752"/>
                        <a:ext cx="57435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919795"/>
              </p:ext>
            </p:extLst>
          </p:nvPr>
        </p:nvGraphicFramePr>
        <p:xfrm>
          <a:off x="1187624" y="1700808"/>
          <a:ext cx="57435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Acrobat Document" r:id="rId5" imgW="11334705" imgH="8019921" progId="AcroExch.Document.11">
                  <p:embed/>
                </p:oleObj>
              </mc:Choice>
              <mc:Fallback>
                <p:oleObj name="Acrobat Document" r:id="rId5" imgW="11334705" imgH="8019921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624" y="1700808"/>
                        <a:ext cx="57435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42942"/>
              </p:ext>
            </p:extLst>
          </p:nvPr>
        </p:nvGraphicFramePr>
        <p:xfrm>
          <a:off x="2195736" y="2132856"/>
          <a:ext cx="57435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Acrobat Document" r:id="rId7" imgW="11334705" imgH="8019921" progId="AcroExch.Document.11">
                  <p:embed/>
                </p:oleObj>
              </mc:Choice>
              <mc:Fallback>
                <p:oleObj name="Acrobat Document" r:id="rId7" imgW="11334705" imgH="8019921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95736" y="2132856"/>
                        <a:ext cx="57435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703465"/>
              </p:ext>
            </p:extLst>
          </p:nvPr>
        </p:nvGraphicFramePr>
        <p:xfrm>
          <a:off x="3059832" y="2708920"/>
          <a:ext cx="57435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Acrobat Document" r:id="rId9" imgW="11334705" imgH="8019921" progId="AcroExch.Document.11">
                  <p:embed/>
                </p:oleObj>
              </mc:Choice>
              <mc:Fallback>
                <p:oleObj name="Acrobat Document" r:id="rId9" imgW="11334705" imgH="8019921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59832" y="2708920"/>
                        <a:ext cx="57435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619672" y="341784"/>
            <a:ext cx="8229600" cy="1143000"/>
          </a:xfrm>
        </p:spPr>
        <p:txBody>
          <a:bodyPr/>
          <a:lstStyle/>
          <a:p>
            <a:r>
              <a:rPr lang="pt-BR" dirty="0" smtClean="0"/>
              <a:t>Elaboração de projetos</a:t>
            </a:r>
            <a:endParaRPr lang="pt-BR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555776" y="-243408"/>
            <a:ext cx="6551712" cy="11967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Aspectos práticos da implantação no Brasil</a:t>
            </a:r>
            <a:endParaRPr lang="pt-BR" sz="28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15965" r="5769" b="16376"/>
          <a:stretch/>
        </p:blipFill>
        <p:spPr>
          <a:xfrm>
            <a:off x="0" y="87238"/>
            <a:ext cx="2555776" cy="11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147127"/>
            <a:ext cx="3822171" cy="57332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0568" y="1124743"/>
            <a:ext cx="3822171" cy="573325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603" y="3931107"/>
            <a:ext cx="4215391" cy="292689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603" y="1124744"/>
            <a:ext cx="4212468" cy="2808312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35496" y="1147127"/>
            <a:ext cx="0" cy="573325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3275856" y="1124744"/>
            <a:ext cx="0" cy="573325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7452320" y="1152128"/>
            <a:ext cx="0" cy="573325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0" y="1124745"/>
            <a:ext cx="9144000" cy="2238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0" y="6835617"/>
            <a:ext cx="9144000" cy="2238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3281603" y="3911973"/>
            <a:ext cx="4170717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9108504" y="1124744"/>
            <a:ext cx="0" cy="573325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ítulo 1"/>
          <p:cNvSpPr txBox="1">
            <a:spLocks/>
          </p:cNvSpPr>
          <p:nvPr/>
        </p:nvSpPr>
        <p:spPr bwMode="auto">
          <a:xfrm>
            <a:off x="2411760" y="57944"/>
            <a:ext cx="670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Oakleaf Bold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Oakleaf Bold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Oakleaf Bold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Oakleaf Bold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Oakleaf Bold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Oakleaf Bold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Oakleaf Bold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Oakleaf Bold" pitchFamily="2" charset="0"/>
              </a:defRPr>
            </a:lvl9pPr>
          </a:lstStyle>
          <a:p>
            <a:r>
              <a:rPr lang="es-ES" kern="0" smtClean="0"/>
              <a:t>Implementación / Intervenciones</a:t>
            </a:r>
            <a:endParaRPr lang="pt-BR" kern="0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555776" y="-18256"/>
            <a:ext cx="65527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Implantação de intervenções em campo</a:t>
            </a:r>
            <a:endParaRPr lang="pt-BR" sz="2800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15965" r="5769" b="16376"/>
          <a:stretch/>
        </p:blipFill>
        <p:spPr>
          <a:xfrm>
            <a:off x="0" y="-99392"/>
            <a:ext cx="2555776" cy="11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61456" y="44624"/>
            <a:ext cx="6131024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Monitoramento de resultados</a:t>
            </a:r>
            <a:endParaRPr lang="pt-BR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828" t="8871" r="1803" b="12745"/>
          <a:stretch/>
        </p:blipFill>
        <p:spPr bwMode="auto">
          <a:xfrm>
            <a:off x="0" y="1169992"/>
            <a:ext cx="9180512" cy="5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898439" y="4437112"/>
            <a:ext cx="40660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Qualidade</a:t>
            </a:r>
            <a:r>
              <a:rPr lang="en-US" sz="3600" b="1" dirty="0" smtClean="0">
                <a:solidFill>
                  <a:schemeClr val="bg1"/>
                </a:solidFill>
              </a:rPr>
              <a:t> de </a:t>
            </a:r>
            <a:r>
              <a:rPr lang="en-US" sz="3600" b="1" dirty="0" err="1" smtClean="0">
                <a:solidFill>
                  <a:schemeClr val="bg1"/>
                </a:solidFill>
              </a:rPr>
              <a:t>água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Quantidade</a:t>
            </a:r>
            <a:r>
              <a:rPr lang="en-US" sz="3600" b="1" dirty="0" smtClean="0">
                <a:solidFill>
                  <a:schemeClr val="bg1"/>
                </a:solidFill>
              </a:rPr>
              <a:t> de </a:t>
            </a:r>
            <a:r>
              <a:rPr lang="en-US" sz="3600" b="1" dirty="0" err="1" smtClean="0">
                <a:solidFill>
                  <a:schemeClr val="bg1"/>
                </a:solidFill>
              </a:rPr>
              <a:t>água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Socioeconomico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Gerencial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15965" r="5769" b="16376"/>
          <a:stretch/>
        </p:blipFill>
        <p:spPr>
          <a:xfrm>
            <a:off x="0" y="-27384"/>
            <a:ext cx="2555776" cy="11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7824" y="44624"/>
            <a:ext cx="5698976" cy="1143000"/>
          </a:xfrm>
        </p:spPr>
        <p:txBody>
          <a:bodyPr/>
          <a:lstStyle/>
          <a:p>
            <a:r>
              <a:rPr lang="pt-BR" dirty="0" smtClean="0"/>
              <a:t>Quem é a TNC?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452596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buFontTx/>
              <a:buChar char="•"/>
            </a:pPr>
            <a:r>
              <a:rPr lang="en-US" sz="2000" dirty="0" err="1" smtClean="0"/>
              <a:t>Fundada</a:t>
            </a:r>
            <a:r>
              <a:rPr lang="en-US" sz="2000" dirty="0" smtClean="0"/>
              <a:t> </a:t>
            </a:r>
            <a:r>
              <a:rPr lang="en-US" sz="2000" dirty="0" err="1" smtClean="0"/>
              <a:t>nos</a:t>
            </a:r>
            <a:r>
              <a:rPr lang="en-US" sz="2000" dirty="0" smtClean="0"/>
              <a:t> EUA </a:t>
            </a:r>
            <a:r>
              <a:rPr lang="en-US" sz="2000" dirty="0" err="1" smtClean="0"/>
              <a:t>em</a:t>
            </a:r>
            <a:r>
              <a:rPr lang="en-US" sz="2000" dirty="0" smtClean="0"/>
              <a:t> 1951</a:t>
            </a:r>
          </a:p>
          <a:p>
            <a:pPr>
              <a:lnSpc>
                <a:spcPct val="170000"/>
              </a:lnSpc>
              <a:spcBef>
                <a:spcPts val="0"/>
              </a:spcBef>
              <a:buFontTx/>
              <a:buChar char="•"/>
            </a:pPr>
            <a:r>
              <a:rPr lang="en-US" sz="2000" dirty="0" err="1" smtClean="0"/>
              <a:t>Atua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mais</a:t>
            </a:r>
            <a:r>
              <a:rPr lang="en-US" sz="2000" dirty="0" smtClean="0"/>
              <a:t> de 35 </a:t>
            </a:r>
            <a:r>
              <a:rPr lang="en-US" sz="2000" dirty="0" err="1" smtClean="0"/>
              <a:t>países</a:t>
            </a:r>
            <a:r>
              <a:rPr lang="en-US" sz="2000" dirty="0"/>
              <a:t> </a:t>
            </a:r>
            <a:r>
              <a:rPr lang="en-US" sz="2000" dirty="0" smtClean="0"/>
              <a:t>e no </a:t>
            </a:r>
            <a:r>
              <a:rPr lang="en-US" sz="2000" dirty="0" err="1" smtClean="0"/>
              <a:t>Brasil</a:t>
            </a:r>
            <a:r>
              <a:rPr lang="en-US" sz="2000" dirty="0" smtClean="0"/>
              <a:t> </a:t>
            </a:r>
            <a:r>
              <a:rPr lang="en-US" sz="2000" dirty="0" err="1" smtClean="0"/>
              <a:t>desde</a:t>
            </a:r>
            <a:r>
              <a:rPr lang="en-US" sz="2000" dirty="0" smtClean="0"/>
              <a:t> 1988</a:t>
            </a:r>
          </a:p>
          <a:p>
            <a:pPr>
              <a:lnSpc>
                <a:spcPct val="170000"/>
              </a:lnSpc>
              <a:spcBef>
                <a:spcPts val="0"/>
              </a:spcBef>
              <a:buFontTx/>
              <a:buChar char="•"/>
            </a:pPr>
            <a:r>
              <a:rPr lang="en-US" sz="2000" dirty="0" err="1" smtClean="0"/>
              <a:t>Aproximadamente</a:t>
            </a:r>
            <a:r>
              <a:rPr lang="en-US" sz="2000" dirty="0" smtClean="0"/>
              <a:t> 1.100.000 </a:t>
            </a:r>
            <a:r>
              <a:rPr lang="en-US" sz="2000" dirty="0" err="1" smtClean="0"/>
              <a:t>membros</a:t>
            </a:r>
            <a:endParaRPr lang="en-US" sz="2000" dirty="0" smtClean="0"/>
          </a:p>
          <a:p>
            <a:pPr>
              <a:lnSpc>
                <a:spcPct val="170000"/>
              </a:lnSpc>
              <a:spcBef>
                <a:spcPts val="0"/>
              </a:spcBef>
              <a:buFontTx/>
              <a:buChar char="•"/>
            </a:pPr>
            <a:r>
              <a:rPr lang="en-US" sz="2000" dirty="0" err="1" smtClean="0"/>
              <a:t>Abordagem</a:t>
            </a:r>
            <a:r>
              <a:rPr lang="en-US" sz="2000" dirty="0" smtClean="0"/>
              <a:t> </a:t>
            </a:r>
            <a:r>
              <a:rPr lang="en-US" sz="2000" dirty="0" err="1" smtClean="0"/>
              <a:t>pragmática</a:t>
            </a:r>
            <a:r>
              <a:rPr lang="en-US" sz="2000" dirty="0" smtClean="0"/>
              <a:t>, </a:t>
            </a:r>
            <a:r>
              <a:rPr lang="en-US" sz="2000" dirty="0" err="1" smtClean="0"/>
              <a:t>não</a:t>
            </a:r>
            <a:r>
              <a:rPr lang="en-US" sz="2000" dirty="0" smtClean="0"/>
              <a:t> </a:t>
            </a:r>
            <a:r>
              <a:rPr lang="en-US" sz="2000" dirty="0" err="1" smtClean="0"/>
              <a:t>confrontacional</a:t>
            </a:r>
            <a:endParaRPr lang="en-US" sz="2000" dirty="0" smtClean="0"/>
          </a:p>
          <a:p>
            <a:pPr>
              <a:lnSpc>
                <a:spcPct val="170000"/>
              </a:lnSpc>
              <a:spcBef>
                <a:spcPts val="0"/>
              </a:spcBef>
              <a:buFontTx/>
              <a:buChar char="•"/>
            </a:pPr>
            <a:r>
              <a:rPr lang="en-US" sz="2000" dirty="0" err="1" smtClean="0"/>
              <a:t>Procura</a:t>
            </a:r>
            <a:r>
              <a:rPr lang="en-US" sz="2000" dirty="0" smtClean="0"/>
              <a:t> conciliar a </a:t>
            </a:r>
            <a:r>
              <a:rPr lang="en-US" sz="2000" dirty="0" err="1" smtClean="0"/>
              <a:t>conservação</a:t>
            </a:r>
            <a:r>
              <a:rPr lang="en-US" sz="2000" dirty="0" smtClean="0"/>
              <a:t> e o </a:t>
            </a:r>
            <a:r>
              <a:rPr lang="en-US" sz="2000" dirty="0" err="1" smtClean="0"/>
              <a:t>desenvolvimento</a:t>
            </a:r>
            <a:endParaRPr lang="en-US" sz="2000" dirty="0" smtClean="0"/>
          </a:p>
          <a:p>
            <a:pPr>
              <a:lnSpc>
                <a:spcPct val="170000"/>
              </a:lnSpc>
              <a:spcBef>
                <a:spcPts val="0"/>
              </a:spcBef>
              <a:buFontTx/>
              <a:buChar char="•"/>
            </a:pPr>
            <a:r>
              <a:rPr lang="en-US" sz="2000" dirty="0" err="1" smtClean="0"/>
              <a:t>Foco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parceria</a:t>
            </a:r>
            <a:r>
              <a:rPr lang="en-US" sz="2000" dirty="0" smtClean="0"/>
              <a:t> com </a:t>
            </a:r>
            <a:r>
              <a:rPr lang="en-US" sz="2000" dirty="0" err="1" smtClean="0"/>
              <a:t>órgãos</a:t>
            </a:r>
            <a:r>
              <a:rPr lang="en-US" sz="2000" dirty="0" smtClean="0"/>
              <a:t> </a:t>
            </a:r>
            <a:r>
              <a:rPr lang="en-US" sz="2000" dirty="0" err="1" smtClean="0"/>
              <a:t>governamentais</a:t>
            </a:r>
            <a:r>
              <a:rPr lang="en-US" sz="2000" dirty="0" smtClean="0"/>
              <a:t> , </a:t>
            </a:r>
            <a:r>
              <a:rPr lang="en-US" sz="2000" dirty="0" err="1" smtClean="0"/>
              <a:t>não</a:t>
            </a:r>
            <a:r>
              <a:rPr lang="en-US" sz="2000" dirty="0" smtClean="0"/>
              <a:t> </a:t>
            </a:r>
            <a:r>
              <a:rPr lang="en-US" sz="2000" dirty="0" err="1" smtClean="0"/>
              <a:t>governamentais</a:t>
            </a:r>
            <a:r>
              <a:rPr lang="en-US" sz="2000" dirty="0" smtClean="0"/>
              <a:t> e </a:t>
            </a:r>
            <a:r>
              <a:rPr lang="en-US" sz="2000" dirty="0" err="1" smtClean="0"/>
              <a:t>setor</a:t>
            </a:r>
            <a:r>
              <a:rPr lang="en-US" sz="2000" dirty="0" smtClean="0"/>
              <a:t> </a:t>
            </a:r>
            <a:r>
              <a:rPr lang="en-US" sz="2000" dirty="0" err="1" smtClean="0"/>
              <a:t>privado</a:t>
            </a:r>
            <a:endParaRPr lang="en-US" sz="20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000" b="1" i="1" dirty="0" err="1"/>
              <a:t>Missão</a:t>
            </a:r>
            <a:r>
              <a:rPr lang="en-US" sz="2000" b="1" i="1" dirty="0"/>
              <a:t>: </a:t>
            </a:r>
            <a:r>
              <a:rPr lang="en-US" sz="2000" b="1" i="1" dirty="0" smtClean="0"/>
              <a:t> “</a:t>
            </a:r>
            <a:r>
              <a:rPr lang="en-US" sz="2000" b="1" i="1" dirty="0" err="1"/>
              <a:t>Conservar</a:t>
            </a:r>
            <a:r>
              <a:rPr lang="en-US" sz="2000" b="1" i="1" dirty="0"/>
              <a:t> as </a:t>
            </a:r>
            <a:r>
              <a:rPr lang="en-US" sz="2000" b="1" i="1" dirty="0" err="1"/>
              <a:t>terras</a:t>
            </a:r>
            <a:r>
              <a:rPr lang="en-US" sz="2000" b="1" i="1" dirty="0"/>
              <a:t> e as </a:t>
            </a:r>
            <a:r>
              <a:rPr lang="en-US" sz="2000" b="1" i="1" dirty="0" err="1"/>
              <a:t>águas</a:t>
            </a:r>
            <a:r>
              <a:rPr lang="en-US" sz="2000" b="1" i="1" dirty="0"/>
              <a:t> </a:t>
            </a:r>
            <a:r>
              <a:rPr lang="en-US" sz="2000" b="1" i="1" dirty="0" err="1"/>
              <a:t>sobre</a:t>
            </a:r>
            <a:r>
              <a:rPr lang="en-US" sz="2000" b="1" i="1" dirty="0"/>
              <a:t> as </a:t>
            </a:r>
            <a:r>
              <a:rPr lang="en-US" sz="2000" b="1" i="1" dirty="0" err="1"/>
              <a:t>quais</a:t>
            </a:r>
            <a:r>
              <a:rPr lang="en-US" sz="2000" b="1" i="1" dirty="0"/>
              <a:t> </a:t>
            </a:r>
            <a:r>
              <a:rPr lang="en-US" sz="2000" b="1" i="1" dirty="0" err="1"/>
              <a:t>toda</a:t>
            </a:r>
            <a:r>
              <a:rPr lang="en-US" sz="2000" b="1" i="1" dirty="0"/>
              <a:t> </a:t>
            </a:r>
            <a:r>
              <a:rPr lang="en-US" sz="2000" b="1" i="1" dirty="0" err="1"/>
              <a:t>vida</a:t>
            </a:r>
            <a:r>
              <a:rPr lang="en-US" sz="2000" b="1" i="1" dirty="0"/>
              <a:t> </a:t>
            </a:r>
            <a:r>
              <a:rPr lang="en-US" sz="2000" b="1" i="1" dirty="0" err="1"/>
              <a:t>depende</a:t>
            </a:r>
            <a:r>
              <a:rPr lang="en-US" sz="2000" b="1" i="1" dirty="0"/>
              <a:t>.”</a:t>
            </a:r>
            <a:endParaRPr lang="pt-BR" sz="2000" b="1" i="1" dirty="0"/>
          </a:p>
          <a:p>
            <a:pPr>
              <a:lnSpc>
                <a:spcPct val="170000"/>
              </a:lnSpc>
              <a:spcBef>
                <a:spcPts val="0"/>
              </a:spcBef>
              <a:buFontTx/>
              <a:buChar char="•"/>
            </a:pPr>
            <a:endParaRPr lang="en-US" sz="2000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15965" r="5769" b="16376"/>
          <a:stretch/>
        </p:blipFill>
        <p:spPr>
          <a:xfrm>
            <a:off x="0" y="0"/>
            <a:ext cx="2555776" cy="1181522"/>
          </a:xfrm>
          <a:prstGeom prst="rect">
            <a:avLst/>
          </a:prstGeom>
        </p:spPr>
      </p:pic>
      <p:grpSp>
        <p:nvGrpSpPr>
          <p:cNvPr id="5" name="Grupo 5"/>
          <p:cNvGrpSpPr>
            <a:grpSpLocks/>
          </p:cNvGrpSpPr>
          <p:nvPr/>
        </p:nvGrpSpPr>
        <p:grpSpPr bwMode="auto">
          <a:xfrm>
            <a:off x="7021512" y="1146175"/>
            <a:ext cx="2159000" cy="5711825"/>
            <a:chOff x="0" y="1146175"/>
            <a:chExt cx="2159627" cy="5711849"/>
          </a:xfrm>
        </p:grpSpPr>
        <p:pic>
          <p:nvPicPr>
            <p:cNvPr id="6" name="Picture 4" descr="pequena flor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1146175"/>
              <a:ext cx="2151063" cy="571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CaixaDeTexto 6"/>
            <p:cNvSpPr txBox="1"/>
            <p:nvPr/>
          </p:nvSpPr>
          <p:spPr>
            <a:xfrm rot="16200000">
              <a:off x="1365842" y="6064238"/>
              <a:ext cx="1357318" cy="2302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© Claudio Klemz/TNC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37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5987008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Considerações sobre implantação de projetos de PSA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" y="1600200"/>
            <a:ext cx="6419056" cy="4525963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Alto custo inicial de transação</a:t>
            </a:r>
          </a:p>
          <a:p>
            <a:pPr lvl="1"/>
            <a:r>
              <a:rPr lang="pt-BR" dirty="0" smtClean="0"/>
              <a:t>Arranjos institucionais</a:t>
            </a:r>
          </a:p>
          <a:p>
            <a:pPr lvl="1"/>
            <a:r>
              <a:rPr lang="pt-BR" dirty="0" smtClean="0"/>
              <a:t>Estudos técnicos, planejamento e gestão</a:t>
            </a:r>
          </a:p>
          <a:p>
            <a:r>
              <a:rPr lang="pt-BR" dirty="0" smtClean="0"/>
              <a:t>Demanda de suporte nas etapas iniciais</a:t>
            </a:r>
          </a:p>
          <a:p>
            <a:r>
              <a:rPr lang="pt-BR" dirty="0" smtClean="0"/>
              <a:t>Necessidade de definições legais em nível Federal</a:t>
            </a:r>
          </a:p>
          <a:p>
            <a:pPr lvl="1"/>
            <a:r>
              <a:rPr lang="pt-BR" dirty="0" smtClean="0"/>
              <a:t>Aspectos fiscais/tributários</a:t>
            </a:r>
          </a:p>
          <a:p>
            <a:pPr lvl="1"/>
            <a:r>
              <a:rPr lang="pt-BR" dirty="0" smtClean="0"/>
              <a:t>Aspectos trabalhistas/previdenciários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15965" r="5769" b="16376"/>
          <a:stretch/>
        </p:blipFill>
        <p:spPr>
          <a:xfrm>
            <a:off x="0" y="15230"/>
            <a:ext cx="2555776" cy="1181522"/>
          </a:xfrm>
          <a:prstGeom prst="rect">
            <a:avLst/>
          </a:prstGeom>
        </p:spPr>
      </p:pic>
      <p:pic>
        <p:nvPicPr>
          <p:cNvPr id="5" name="Espaço Reservado para Conteúdo 4" descr="compacIMGP522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6256" y="1189012"/>
            <a:ext cx="2257777" cy="56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80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48" y="188640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Demanda de Marco Legal Federal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39752" y="1600200"/>
            <a:ext cx="6347048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Marco Legal Federal deve garantir replicação e ganho de escala</a:t>
            </a:r>
          </a:p>
          <a:p>
            <a:r>
              <a:rPr lang="pt-BR" sz="2800" dirty="0" smtClean="0"/>
              <a:t>Variedade de proposições em tramitação na Câmara e no Senado</a:t>
            </a:r>
          </a:p>
          <a:p>
            <a:pPr lvl="1"/>
            <a:r>
              <a:rPr lang="pt-BR" sz="2400" dirty="0" smtClean="0"/>
              <a:t>PLC 792/07; PLC 312/15; PLS 276/13; ...</a:t>
            </a:r>
          </a:p>
          <a:p>
            <a:r>
              <a:rPr lang="pt-BR" sz="2800" dirty="0" smtClean="0"/>
              <a:t>Código Florestal Art.41 - </a:t>
            </a:r>
            <a:r>
              <a:rPr lang="pt-BR" sz="2800" dirty="0"/>
              <a:t>programa de apoio e incentivo à conservação do meio ambiente</a:t>
            </a:r>
            <a:endParaRPr lang="pt-BR" sz="28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15965" r="5769" b="16376"/>
          <a:stretch/>
        </p:blipFill>
        <p:spPr>
          <a:xfrm>
            <a:off x="0" y="15230"/>
            <a:ext cx="2555776" cy="1181522"/>
          </a:xfrm>
          <a:prstGeom prst="rect">
            <a:avLst/>
          </a:prstGeom>
        </p:spPr>
      </p:pic>
      <p:grpSp>
        <p:nvGrpSpPr>
          <p:cNvPr id="7" name="Grupo 5"/>
          <p:cNvGrpSpPr>
            <a:grpSpLocks/>
          </p:cNvGrpSpPr>
          <p:nvPr/>
        </p:nvGrpSpPr>
        <p:grpSpPr bwMode="auto">
          <a:xfrm>
            <a:off x="0" y="1146175"/>
            <a:ext cx="2159000" cy="5711825"/>
            <a:chOff x="0" y="1146175"/>
            <a:chExt cx="2159627" cy="5711849"/>
          </a:xfrm>
        </p:grpSpPr>
        <p:pic>
          <p:nvPicPr>
            <p:cNvPr id="8" name="Picture 4" descr="pequena flor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1146175"/>
              <a:ext cx="2151063" cy="571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CaixaDeTexto 8"/>
            <p:cNvSpPr txBox="1"/>
            <p:nvPr/>
          </p:nvSpPr>
          <p:spPr>
            <a:xfrm rot="16200000">
              <a:off x="1365842" y="6064238"/>
              <a:ext cx="1357318" cy="2302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© Claudio Klemz/TNC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15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5075631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76056" y="5157192"/>
            <a:ext cx="4038600" cy="1324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hlinkClick r:id="rId3"/>
              </a:rPr>
              <a:t>http://d3nehc6yl9qzo4.cloudfront.net/downloads/diretrizes_pnpsa__</a:t>
            </a:r>
            <a:r>
              <a:rPr lang="pt-BR" sz="2400" dirty="0" smtClean="0">
                <a:hlinkClick r:id="rId3"/>
              </a:rPr>
              <a:t>final.pdf</a:t>
            </a:r>
            <a:r>
              <a:rPr lang="pt-BR" sz="2400" dirty="0" smtClean="0"/>
              <a:t> </a:t>
            </a:r>
            <a:endParaRPr lang="pt-BR" sz="2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5364088" y="260648"/>
            <a:ext cx="3322712" cy="5865515"/>
          </a:xfrm>
        </p:spPr>
        <p:txBody>
          <a:bodyPr>
            <a:normAutofit/>
          </a:bodyPr>
          <a:lstStyle/>
          <a:p>
            <a:r>
              <a:rPr lang="pt-BR" dirty="0" smtClean="0"/>
              <a:t>Posicionamento de especialistas e ONGs com experiência no tema do PSA</a:t>
            </a:r>
          </a:p>
          <a:p>
            <a:r>
              <a:rPr lang="pt-BR" dirty="0" smtClean="0"/>
              <a:t>WWF, TNC, CEBDS, MEBB, FGBPN, SOS Mata </a:t>
            </a:r>
            <a:r>
              <a:rPr lang="pt-BR" dirty="0" err="1" smtClean="0"/>
              <a:t>Atlantica</a:t>
            </a:r>
            <a:r>
              <a:rPr lang="pt-BR" dirty="0" smtClean="0"/>
              <a:t>, IPAM, Forest </a:t>
            </a:r>
            <a:r>
              <a:rPr lang="pt-BR" dirty="0" err="1" smtClean="0"/>
              <a:t>Trends</a:t>
            </a:r>
            <a:r>
              <a:rPr lang="pt-BR" dirty="0" smtClean="0"/>
              <a:t>, CIFOR,...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09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Considerações sobre uma Politica Nacional de PSA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15405"/>
            <a:ext cx="6131024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Adotar os conceitos já consolidados </a:t>
            </a:r>
          </a:p>
          <a:p>
            <a:r>
              <a:rPr lang="pt-BR" sz="2800" dirty="0" smtClean="0"/>
              <a:t>Política Nacional x Programa Federal</a:t>
            </a:r>
          </a:p>
          <a:p>
            <a:r>
              <a:rPr lang="pt-BR" sz="2800" dirty="0" smtClean="0"/>
              <a:t>Sobreposição com iniciativas que já estão operando (municipais, estaduais, privadas) </a:t>
            </a:r>
          </a:p>
          <a:p>
            <a:r>
              <a:rPr lang="pt-BR" sz="2800" dirty="0" smtClean="0"/>
              <a:t>Promover a escala removendo barreiras</a:t>
            </a:r>
          </a:p>
          <a:p>
            <a:pPr lvl="1"/>
            <a:r>
              <a:rPr lang="pt-BR" sz="2400" dirty="0" smtClean="0"/>
              <a:t>Custos iniciais de transação</a:t>
            </a:r>
          </a:p>
          <a:p>
            <a:pPr lvl="1"/>
            <a:r>
              <a:rPr lang="pt-BR" sz="2400" dirty="0" smtClean="0"/>
              <a:t>Tributação, previdência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15965" r="5769" b="16376"/>
          <a:stretch/>
        </p:blipFill>
        <p:spPr>
          <a:xfrm>
            <a:off x="0" y="15230"/>
            <a:ext cx="2555776" cy="1181522"/>
          </a:xfrm>
          <a:prstGeom prst="rect">
            <a:avLst/>
          </a:prstGeom>
        </p:spPr>
      </p:pic>
      <p:pic>
        <p:nvPicPr>
          <p:cNvPr id="5" name="Espaço Reservado para Conteúdo 4" descr="compacIMGP522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6256" y="1504428"/>
            <a:ext cx="2257777" cy="56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4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79909"/>
            <a:ext cx="8229600" cy="5145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i="1" dirty="0" smtClean="0"/>
              <a:t>“A proteção ambiental de uma propriedade rural produtiva está inserida dentro da atividade rural desenvolvida dentro da propriedade rural, não podendo a renda dela advinda, ser considerada como de origem de outra atividade que não da exploração da terra, que neste caso está sendo preservada para que possa continuar a produzir para o desenvolvimento socioeconômico, não só do núcleo familiar, mas também do país.” </a:t>
            </a:r>
          </a:p>
          <a:p>
            <a:pPr marL="0" indent="0">
              <a:buNone/>
            </a:pPr>
            <a:r>
              <a:rPr lang="pt-BR" sz="2600" dirty="0" smtClean="0"/>
              <a:t>João Candido de Oliveira Neto </a:t>
            </a:r>
          </a:p>
          <a:p>
            <a:pPr marL="0" indent="0">
              <a:buNone/>
            </a:pPr>
            <a:r>
              <a:rPr lang="pt-BR" sz="2600" dirty="0" smtClean="0"/>
              <a:t>Consultor Previdência Social Rural</a:t>
            </a:r>
            <a:endParaRPr lang="pt-BR" sz="2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15965" r="5769" b="16376"/>
          <a:stretch/>
        </p:blipFill>
        <p:spPr>
          <a:xfrm>
            <a:off x="0" y="15230"/>
            <a:ext cx="2555776" cy="11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8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i="1" dirty="0"/>
              <a:t>Art. </a:t>
            </a:r>
            <a:r>
              <a:rPr lang="pt-BR" i="1" dirty="0" smtClean="0"/>
              <a:t>XX. </a:t>
            </a:r>
            <a:r>
              <a:rPr lang="pt-BR" i="1" dirty="0"/>
              <a:t>É garantida a condição de segurado especial aos provedores de serviços ambientais, de pessoa física, nos termos da Lei Federal nº 8.212, de 24 de julho de 1991</a:t>
            </a:r>
            <a:r>
              <a:rPr lang="pt-BR" i="1" dirty="0" smtClean="0"/>
              <a:t>.</a:t>
            </a:r>
          </a:p>
          <a:p>
            <a:pPr marL="0" indent="0">
              <a:buNone/>
            </a:pPr>
            <a:endParaRPr lang="pt-BR" i="1" dirty="0"/>
          </a:p>
          <a:p>
            <a:pPr marL="0" indent="0">
              <a:buNone/>
            </a:pPr>
            <a:r>
              <a:rPr lang="pt-BR" i="1" dirty="0"/>
              <a:t>Art. </a:t>
            </a:r>
            <a:r>
              <a:rPr lang="pt-BR" i="1" dirty="0" smtClean="0"/>
              <a:t>XX. </a:t>
            </a:r>
            <a:r>
              <a:rPr lang="pt-BR" i="1" dirty="0"/>
              <a:t>O § </a:t>
            </a:r>
            <a:r>
              <a:rPr lang="pt-BR" b="1" i="1" dirty="0"/>
              <a:t>8º</a:t>
            </a:r>
            <a:r>
              <a:rPr lang="pt-BR" i="1" dirty="0"/>
              <a:t> do  Art. </a:t>
            </a:r>
            <a:r>
              <a:rPr lang="pt-BR" b="1" i="1" dirty="0"/>
              <a:t>11,</a:t>
            </a:r>
            <a:r>
              <a:rPr lang="pt-BR" i="1" dirty="0"/>
              <a:t> da Lei Federal nº 8.212, de 24 de julho de 1991, passa a vigorar com o acréscimo do seguinte inciso:</a:t>
            </a:r>
          </a:p>
          <a:p>
            <a:pPr marL="0" indent="0">
              <a:buNone/>
            </a:pPr>
            <a:r>
              <a:rPr lang="pt-BR" i="1" dirty="0"/>
              <a:t>...</a:t>
            </a:r>
          </a:p>
          <a:p>
            <a:pPr marL="0" indent="0">
              <a:buNone/>
            </a:pPr>
            <a:r>
              <a:rPr lang="pt-BR" i="1" dirty="0"/>
              <a:t>IX - grupo familiar ou comunitário beneficiário de programa ou projeto de pagamento por serviços ambientais, público ou privado, voltado à conservação dos recursos naturais, que desenvolvam atividades correlatas a tais programas ou projetos.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15965" r="5769" b="16376"/>
          <a:stretch/>
        </p:blipFill>
        <p:spPr>
          <a:xfrm>
            <a:off x="0" y="15230"/>
            <a:ext cx="2555776" cy="11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55776" y="2060848"/>
            <a:ext cx="6131024" cy="4525963"/>
          </a:xfrm>
        </p:spPr>
        <p:txBody>
          <a:bodyPr>
            <a:normAutofit/>
          </a:bodyPr>
          <a:lstStyle/>
          <a:p>
            <a:r>
              <a:rPr lang="pt-BR" sz="2800" dirty="0" err="1" smtClean="0"/>
              <a:t>Adicionalidade</a:t>
            </a:r>
            <a:r>
              <a:rPr lang="pt-BR" sz="2800" dirty="0" smtClean="0"/>
              <a:t> x Condicionalidade</a:t>
            </a:r>
          </a:p>
          <a:p>
            <a:r>
              <a:rPr lang="pt-BR" sz="2800" dirty="0" smtClean="0"/>
              <a:t>Participação dos setores beneficiários de serviços ambientais/ecossistêmicos</a:t>
            </a:r>
          </a:p>
          <a:p>
            <a:r>
              <a:rPr lang="pt-BR" sz="2800" dirty="0" smtClean="0"/>
              <a:t>PSA é uma ferramenta econômica relacionada a um bem natural e não deve ser confundida com salvaguarda social</a:t>
            </a:r>
          </a:p>
          <a:p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15965" r="5769" b="16376"/>
          <a:stretch/>
        </p:blipFill>
        <p:spPr>
          <a:xfrm>
            <a:off x="0" y="15230"/>
            <a:ext cx="2555776" cy="1181522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Considerações sobre uma Politica Nacional de PSA</a:t>
            </a:r>
            <a:endParaRPr lang="pt-BR" dirty="0"/>
          </a:p>
        </p:txBody>
      </p:sp>
      <p:grpSp>
        <p:nvGrpSpPr>
          <p:cNvPr id="7" name="Grupo 5"/>
          <p:cNvGrpSpPr>
            <a:grpSpLocks/>
          </p:cNvGrpSpPr>
          <p:nvPr/>
        </p:nvGrpSpPr>
        <p:grpSpPr bwMode="auto">
          <a:xfrm>
            <a:off x="0" y="1146175"/>
            <a:ext cx="2159000" cy="5711825"/>
            <a:chOff x="0" y="1146175"/>
            <a:chExt cx="2159627" cy="5711849"/>
          </a:xfrm>
        </p:grpSpPr>
        <p:pic>
          <p:nvPicPr>
            <p:cNvPr id="8" name="Picture 4" descr="pequena flor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1146175"/>
              <a:ext cx="2151063" cy="571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CaixaDeTexto 8"/>
            <p:cNvSpPr txBox="1"/>
            <p:nvPr/>
          </p:nvSpPr>
          <p:spPr>
            <a:xfrm rot="16200000">
              <a:off x="1365842" y="6064238"/>
              <a:ext cx="1357318" cy="2302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© Claudio Klemz/TNC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21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5776" y="47624"/>
            <a:ext cx="6573937" cy="1221135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Principais lições aprendidas sobre PSA</a:t>
            </a:r>
            <a:endParaRPr lang="en-US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65312"/>
            <a:ext cx="8229600" cy="5060032"/>
          </a:xfrm>
        </p:spPr>
        <p:txBody>
          <a:bodyPr>
            <a:noAutofit/>
          </a:bodyPr>
          <a:lstStyle/>
          <a:p>
            <a:r>
              <a:rPr lang="pt-BR" sz="2800" dirty="0" smtClean="0"/>
              <a:t>PSA não é a salvação da pátria!!</a:t>
            </a:r>
          </a:p>
          <a:p>
            <a:r>
              <a:rPr lang="pt-BR" sz="2800" dirty="0" smtClean="0"/>
              <a:t>Não é uma solução universal</a:t>
            </a:r>
            <a:endParaRPr lang="en-US" sz="2800" dirty="0"/>
          </a:p>
          <a:p>
            <a:r>
              <a:rPr lang="en-US" sz="2800" dirty="0" err="1" smtClean="0"/>
              <a:t>Não</a:t>
            </a:r>
            <a:r>
              <a:rPr lang="en-US" sz="2800" dirty="0" smtClean="0"/>
              <a:t> </a:t>
            </a:r>
            <a:r>
              <a:rPr lang="en-US" sz="2800" dirty="0" err="1" smtClean="0"/>
              <a:t>existe</a:t>
            </a:r>
            <a:r>
              <a:rPr lang="en-US" sz="2800" dirty="0" smtClean="0"/>
              <a:t> “</a:t>
            </a:r>
            <a:r>
              <a:rPr lang="en-US" sz="2800" dirty="0" err="1" smtClean="0"/>
              <a:t>tamanho</a:t>
            </a:r>
            <a:r>
              <a:rPr lang="en-US" sz="2800" dirty="0" smtClean="0"/>
              <a:t> </a:t>
            </a:r>
            <a:r>
              <a:rPr lang="en-US" sz="2800" dirty="0" err="1" smtClean="0"/>
              <a:t>único</a:t>
            </a:r>
            <a:r>
              <a:rPr lang="en-US" sz="2800" dirty="0" smtClean="0"/>
              <a:t>” / </a:t>
            </a:r>
            <a:r>
              <a:rPr lang="en-US" sz="2800" dirty="0" err="1" smtClean="0"/>
              <a:t>particularidades</a:t>
            </a:r>
            <a:r>
              <a:rPr lang="en-US" sz="2800" dirty="0" smtClean="0"/>
              <a:t> </a:t>
            </a:r>
            <a:r>
              <a:rPr lang="en-US" sz="2800" dirty="0" err="1" smtClean="0"/>
              <a:t>locais</a:t>
            </a:r>
            <a:endParaRPr lang="en-US" sz="2800" dirty="0"/>
          </a:p>
          <a:p>
            <a:r>
              <a:rPr lang="en-US" sz="2800" dirty="0" err="1" smtClean="0"/>
              <a:t>Identificação</a:t>
            </a:r>
            <a:r>
              <a:rPr lang="en-US" sz="2800" dirty="0" smtClean="0"/>
              <a:t> </a:t>
            </a:r>
            <a:r>
              <a:rPr lang="en-US" sz="2800" dirty="0" err="1" smtClean="0"/>
              <a:t>clara</a:t>
            </a:r>
            <a:r>
              <a:rPr lang="en-US" sz="2800" dirty="0" smtClean="0"/>
              <a:t> do </a:t>
            </a:r>
            <a:r>
              <a:rPr lang="en-US" sz="2800" dirty="0" err="1" smtClean="0"/>
              <a:t>serviço</a:t>
            </a:r>
            <a:r>
              <a:rPr lang="en-US" sz="2800" dirty="0" smtClean="0"/>
              <a:t> </a:t>
            </a:r>
            <a:r>
              <a:rPr lang="en-US" sz="2800" dirty="0" err="1" smtClean="0"/>
              <a:t>ambiental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pauta</a:t>
            </a:r>
            <a:endParaRPr lang="en-US" sz="2800" dirty="0" smtClean="0"/>
          </a:p>
          <a:p>
            <a:r>
              <a:rPr lang="pt-BR" sz="2800" dirty="0" smtClean="0"/>
              <a:t>Compreender e documentar a relação entre o ambiente natural e o serviço ambiental</a:t>
            </a:r>
            <a:endParaRPr lang="en-US" sz="2800" dirty="0"/>
          </a:p>
          <a:p>
            <a:r>
              <a:rPr lang="pt-BR" sz="2800" dirty="0" smtClean="0"/>
              <a:t>Começar pelo lado da demanda, não da oferta</a:t>
            </a:r>
          </a:p>
          <a:p>
            <a:r>
              <a:rPr lang="pt-BR" sz="2800" dirty="0" smtClean="0"/>
              <a:t>Monitorar os resultados</a:t>
            </a:r>
            <a:endParaRPr lang="en-US" sz="2800" dirty="0" smtClean="0"/>
          </a:p>
          <a:p>
            <a:r>
              <a:rPr lang="pt-BR" sz="2800" dirty="0" smtClean="0"/>
              <a:t>Permitir a flexibilidade na adoção do mecanismo</a:t>
            </a:r>
            <a:endParaRPr lang="en-US" sz="2800" dirty="0" smtClean="0"/>
          </a:p>
          <a:p>
            <a:r>
              <a:rPr lang="pt-BR" sz="2800" dirty="0" smtClean="0"/>
              <a:t>Associar mais de um mecanismo de incentivo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15965" r="5769" b="16376"/>
          <a:stretch/>
        </p:blipFill>
        <p:spPr>
          <a:xfrm>
            <a:off x="0" y="15230"/>
            <a:ext cx="2555776" cy="11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3140968"/>
            <a:ext cx="7772400" cy="1470025"/>
          </a:xfrm>
        </p:spPr>
        <p:txBody>
          <a:bodyPr>
            <a:noAutofit/>
          </a:bodyPr>
          <a:lstStyle/>
          <a:p>
            <a:r>
              <a:rPr lang="pt-BR" sz="6600" dirty="0" smtClean="0">
                <a:solidFill>
                  <a:schemeClr val="bg1"/>
                </a:solidFill>
              </a:rPr>
              <a:t>Claudio Klemz</a:t>
            </a:r>
            <a:br>
              <a:rPr lang="pt-BR" sz="6600" dirty="0" smtClean="0">
                <a:solidFill>
                  <a:schemeClr val="bg1"/>
                </a:solidFill>
              </a:rPr>
            </a:br>
            <a:r>
              <a:rPr lang="pt-BR" sz="6600" dirty="0" smtClean="0">
                <a:solidFill>
                  <a:schemeClr val="bg1"/>
                </a:solidFill>
              </a:rPr>
              <a:t>cklemz@tnc.org</a:t>
            </a:r>
            <a:endParaRPr lang="pt-BR" sz="6600" dirty="0">
              <a:solidFill>
                <a:schemeClr val="bg1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371600" y="4896743"/>
            <a:ext cx="6400800" cy="1752600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Gerente de projetos de </a:t>
            </a:r>
          </a:p>
          <a:p>
            <a:r>
              <a:rPr lang="pt-BR" sz="4400" dirty="0" smtClean="0">
                <a:solidFill>
                  <a:schemeClr val="bg1"/>
                </a:solidFill>
              </a:rPr>
              <a:t>Segurança Hídrica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7" name="CaixaDeTexto 3"/>
          <p:cNvSpPr txBox="1"/>
          <p:nvPr/>
        </p:nvSpPr>
        <p:spPr bwMode="auto">
          <a:xfrm>
            <a:off x="6934201" y="6491691"/>
            <a:ext cx="210077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©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André </a:t>
            </a:r>
            <a:r>
              <a:rPr lang="en-US" sz="105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Targa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05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Cavassani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/TNC</a:t>
            </a:r>
            <a:endParaRPr lang="en-US" sz="105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87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5816" y="44624"/>
            <a:ext cx="5770984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Região da América Latina</a:t>
            </a:r>
            <a:endParaRPr lang="en-US" sz="36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5436096" y="1676400"/>
            <a:ext cx="3528392" cy="4724400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Temas Focais:</a:t>
            </a:r>
          </a:p>
          <a:p>
            <a:r>
              <a:rPr lang="pt-BR" dirty="0" smtClean="0"/>
              <a:t>Segurança hídrica</a:t>
            </a:r>
          </a:p>
          <a:p>
            <a:r>
              <a:rPr lang="pt-BR" dirty="0" smtClean="0"/>
              <a:t>Agropecuária sustentável</a:t>
            </a:r>
          </a:p>
          <a:p>
            <a:r>
              <a:rPr lang="pt-BR" dirty="0" err="1" smtClean="0"/>
              <a:t>Infra-estrutura</a:t>
            </a:r>
            <a:r>
              <a:rPr lang="pt-BR" dirty="0" smtClean="0"/>
              <a:t> inteligente</a:t>
            </a:r>
          </a:p>
          <a:p>
            <a:pPr>
              <a:buNone/>
            </a:pPr>
            <a:endParaRPr lang="pt-BR" dirty="0" smtClean="0"/>
          </a:p>
        </p:txBody>
      </p:sp>
      <p:pic>
        <p:nvPicPr>
          <p:cNvPr id="4" name="Picture 6" descr="LAR_ConservationPrograms_20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5267"/>
            <a:ext cx="5249370" cy="571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15965" r="5769" b="16376"/>
          <a:stretch/>
        </p:blipFill>
        <p:spPr>
          <a:xfrm>
            <a:off x="0" y="0"/>
            <a:ext cx="2555776" cy="11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Serviços Ecossistêmicos</a:t>
            </a:r>
            <a:endParaRPr lang="pt-BR" dirty="0"/>
          </a:p>
        </p:txBody>
      </p:sp>
      <p:pic>
        <p:nvPicPr>
          <p:cNvPr id="25602" name="Espaço Reservado para Conteúdo 4" descr="compacIMGP5225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379" y="1373188"/>
            <a:ext cx="2686050" cy="4040187"/>
          </a:xfrm>
        </p:spPr>
      </p:pic>
      <p:pic>
        <p:nvPicPr>
          <p:cNvPr id="25604" name="Imagem 6" descr="capa proposta aspipp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1373286"/>
            <a:ext cx="28829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oppido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82837" y="1944786"/>
            <a:ext cx="37893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14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589986" y="0"/>
            <a:ext cx="2550090" cy="614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555775" y="1772816"/>
            <a:ext cx="61221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 smtClean="0"/>
              <a:t>A </a:t>
            </a:r>
            <a:r>
              <a:rPr lang="pt-PT" sz="2400" dirty="0"/>
              <a:t>segurança da água começa com a garantia da </a:t>
            </a:r>
            <a:r>
              <a:rPr lang="pt-PT" sz="2400" dirty="0" smtClean="0"/>
              <a:t>conservação das bacias hidrográficas, através de investimento na infraestrutura </a:t>
            </a:r>
            <a:r>
              <a:rPr lang="pt-PT" sz="2400" dirty="0"/>
              <a:t>natural </a:t>
            </a:r>
            <a:r>
              <a:rPr lang="pt-PT" sz="2400" dirty="0" smtClean="0"/>
              <a:t>dos ecossistemas. </a:t>
            </a:r>
          </a:p>
          <a:p>
            <a:pPr algn="just"/>
            <a:endParaRPr lang="pt-PT" sz="2400" dirty="0"/>
          </a:p>
          <a:p>
            <a:pPr algn="just"/>
            <a:r>
              <a:rPr lang="pt-PT" sz="2400" dirty="0" smtClean="0"/>
              <a:t>Deve </a:t>
            </a:r>
            <a:r>
              <a:rPr lang="pt-PT" sz="2400" dirty="0"/>
              <a:t>incluir </a:t>
            </a:r>
            <a:r>
              <a:rPr lang="pt-PT" sz="2400" dirty="0" smtClean="0"/>
              <a:t>também o equilíbrio no </a:t>
            </a:r>
            <a:r>
              <a:rPr lang="pt-PT" sz="2400" dirty="0"/>
              <a:t>uso da água entre setores-chave </a:t>
            </a:r>
            <a:r>
              <a:rPr lang="pt-PT" sz="2400" dirty="0" smtClean="0"/>
              <a:t>(rural, urbano, industrial) </a:t>
            </a:r>
            <a:r>
              <a:rPr lang="pt-PT" sz="2400" dirty="0"/>
              <a:t>e gerar um resultado positivo para os ecossistemas </a:t>
            </a:r>
            <a:r>
              <a:rPr lang="pt-PT" sz="2400" dirty="0" smtClean="0"/>
              <a:t>e </a:t>
            </a:r>
            <a:r>
              <a:rPr lang="pt-PT" sz="2400" dirty="0"/>
              <a:t>os usos múltiplos da </a:t>
            </a:r>
            <a:r>
              <a:rPr lang="pt-PT" sz="2400" dirty="0" smtClean="0"/>
              <a:t>água.</a:t>
            </a:r>
            <a:endParaRPr lang="pt-BR" sz="2400" dirty="0"/>
          </a:p>
        </p:txBody>
      </p:sp>
      <p:grpSp>
        <p:nvGrpSpPr>
          <p:cNvPr id="4" name="Grupo 5"/>
          <p:cNvGrpSpPr>
            <a:grpSpLocks/>
          </p:cNvGrpSpPr>
          <p:nvPr/>
        </p:nvGrpSpPr>
        <p:grpSpPr bwMode="auto">
          <a:xfrm>
            <a:off x="0" y="1146175"/>
            <a:ext cx="2159000" cy="5711825"/>
            <a:chOff x="0" y="1146175"/>
            <a:chExt cx="2159627" cy="5711849"/>
          </a:xfrm>
        </p:grpSpPr>
        <p:pic>
          <p:nvPicPr>
            <p:cNvPr id="5" name="Picture 4" descr="pequena flor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1146175"/>
              <a:ext cx="2151063" cy="571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ixaDeTexto 5"/>
            <p:cNvSpPr txBox="1"/>
            <p:nvPr/>
          </p:nvSpPr>
          <p:spPr>
            <a:xfrm rot="16200000">
              <a:off x="1365842" y="6064238"/>
              <a:ext cx="1357318" cy="2302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© Claudio Klemz/TNC</a:t>
              </a:r>
            </a:p>
          </p:txBody>
        </p:sp>
      </p:grp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15965" r="5769" b="16376"/>
          <a:stretch/>
        </p:blipFill>
        <p:spPr>
          <a:xfrm>
            <a:off x="36735" y="44624"/>
            <a:ext cx="2159001" cy="9980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/>
          <a:lstStyle/>
          <a:p>
            <a:r>
              <a:rPr lang="pt-BR" dirty="0" smtClean="0"/>
              <a:t>Segurança Hídrica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703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52736"/>
            <a:ext cx="8892480" cy="5450056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7308304" y="5616624"/>
            <a:ext cx="1656184" cy="886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768" y="-99392"/>
            <a:ext cx="6203032" cy="1143000"/>
          </a:xfrm>
        </p:spPr>
        <p:txBody>
          <a:bodyPr/>
          <a:lstStyle/>
          <a:p>
            <a:r>
              <a:rPr lang="pt-BR" dirty="0" smtClean="0"/>
              <a:t>Infraestrutura Verde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15965" r="5769" b="16376"/>
          <a:stretch/>
        </p:blipFill>
        <p:spPr>
          <a:xfrm>
            <a:off x="36735" y="44624"/>
            <a:ext cx="2159001" cy="99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6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0480"/>
            <a:ext cx="9030021" cy="131028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76400"/>
            <a:ext cx="6131024" cy="47244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Abordagem integrada no manejo  de bacias hidrográficas</a:t>
            </a:r>
          </a:p>
          <a:p>
            <a:r>
              <a:rPr lang="pt-BR" dirty="0" smtClean="0"/>
              <a:t>Promovem conservação em longo prazo</a:t>
            </a:r>
          </a:p>
          <a:p>
            <a:r>
              <a:rPr lang="pt-BR" dirty="0" smtClean="0"/>
              <a:t>Transparência da gestão financeira</a:t>
            </a:r>
          </a:p>
          <a:p>
            <a:r>
              <a:rPr lang="pt-BR" dirty="0" smtClean="0"/>
              <a:t>Integração com políticas públicas</a:t>
            </a:r>
          </a:p>
          <a:p>
            <a:r>
              <a:rPr lang="pt-BR" dirty="0" smtClean="0"/>
              <a:t>Atração de investimentos</a:t>
            </a:r>
          </a:p>
          <a:p>
            <a:r>
              <a:rPr lang="pt-BR" dirty="0" smtClean="0"/>
              <a:t>Participação da sociedade</a:t>
            </a:r>
            <a:endParaRPr lang="pt-BR" dirty="0"/>
          </a:p>
        </p:txBody>
      </p:sp>
      <p:pic>
        <p:nvPicPr>
          <p:cNvPr id="4" name="Espaço Reservado para Conteúdo 4" descr="compacIMGP522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6256" y="1432420"/>
            <a:ext cx="2257777" cy="56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3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512" y="1268760"/>
            <a:ext cx="4536504" cy="5263480"/>
          </a:xfrm>
        </p:spPr>
        <p:txBody>
          <a:bodyPr anchor="ctr">
            <a:noAutofit/>
          </a:bodyPr>
          <a:lstStyle/>
          <a:p>
            <a:pPr marL="285750" indent="-285750">
              <a:buFontTx/>
              <a:buChar char="•"/>
            </a:pPr>
            <a:r>
              <a:rPr lang="pt-BR" sz="2400" dirty="0" smtClean="0">
                <a:latin typeface="Calibri" panose="020F0502020204030204" pitchFamily="34" charset="0"/>
              </a:rPr>
              <a:t>44  fundos de água  em 14  países da América Latina </a:t>
            </a:r>
          </a:p>
          <a:p>
            <a:pPr marL="285750" indent="-285750">
              <a:buFontTx/>
              <a:buChar char="•"/>
            </a:pPr>
            <a:r>
              <a:rPr lang="pt-BR" sz="2400" dirty="0" smtClean="0">
                <a:latin typeface="Calibri" panose="020F0502020204030204" pitchFamily="34" charset="0"/>
              </a:rPr>
              <a:t>17 criados e operando, 17  em desenvolvimento e  10 em avaliação </a:t>
            </a:r>
          </a:p>
          <a:p>
            <a:pPr marL="285750" indent="-285750">
              <a:buFontTx/>
              <a:buChar char="•"/>
            </a:pPr>
            <a:r>
              <a:rPr lang="pt-BR" sz="2400" dirty="0" smtClean="0">
                <a:latin typeface="Calibri" panose="020F0502020204030204" pitchFamily="34" charset="0"/>
              </a:rPr>
              <a:t>Benefício potencial para 86 milhões de  pessoas </a:t>
            </a:r>
          </a:p>
          <a:p>
            <a:pPr marL="285750" indent="-285750">
              <a:buFontTx/>
              <a:buChar char="•"/>
            </a:pPr>
            <a:r>
              <a:rPr lang="pt-BR" sz="2400" dirty="0" smtClean="0">
                <a:latin typeface="Calibri" panose="020F0502020204030204" pitchFamily="34" charset="0"/>
              </a:rPr>
              <a:t>Mais de 4.000 famílias engajadas </a:t>
            </a:r>
          </a:p>
          <a:p>
            <a:pPr marL="285750" indent="-285750">
              <a:buFontTx/>
              <a:buChar char="•"/>
            </a:pPr>
            <a:r>
              <a:rPr lang="pt-BR" sz="2400" dirty="0" smtClean="0">
                <a:latin typeface="Calibri" panose="020F0502020204030204" pitchFamily="34" charset="0"/>
              </a:rPr>
              <a:t>Mais de USD 85 milhões levantados para iniciativas de   infraestrutura verde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0480"/>
            <a:ext cx="9030021" cy="1310288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7" t="24556" r="23047" b="7738"/>
          <a:stretch/>
        </p:blipFill>
        <p:spPr bwMode="auto">
          <a:xfrm>
            <a:off x="4716016" y="1195161"/>
            <a:ext cx="4416783" cy="569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0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75856" y="175295"/>
            <a:ext cx="5544616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s-MX" sz="3200" b="0" dirty="0" err="1" smtClean="0"/>
              <a:t>Grupo</a:t>
            </a:r>
            <a:r>
              <a:rPr lang="en-US" altLang="es-MX" sz="3200" b="0" dirty="0" smtClean="0"/>
              <a:t> de </a:t>
            </a:r>
            <a:r>
              <a:rPr lang="en-US" altLang="es-MX" sz="3200" b="0" dirty="0" err="1" smtClean="0"/>
              <a:t>Trabalho</a:t>
            </a:r>
            <a:r>
              <a:rPr lang="en-US" altLang="es-MX" sz="3200" b="0" dirty="0" smtClean="0"/>
              <a:t> para </a:t>
            </a:r>
            <a:r>
              <a:rPr lang="en-US" altLang="es-MX" sz="3200" b="0" dirty="0" err="1" smtClean="0"/>
              <a:t>Segurança</a:t>
            </a:r>
            <a:r>
              <a:rPr lang="en-US" altLang="es-MX" sz="3200" b="0" dirty="0" smtClean="0"/>
              <a:t> </a:t>
            </a:r>
            <a:r>
              <a:rPr lang="en-US" altLang="es-MX" sz="3200" b="0" dirty="0" err="1" smtClean="0"/>
              <a:t>Hídrica</a:t>
            </a:r>
            <a:endParaRPr lang="en-US" altLang="es-MX" sz="3200" b="0" dirty="0" smtClean="0"/>
          </a:p>
          <a:p>
            <a:pPr algn="ctr" eaLnBrk="1" hangingPunct="1">
              <a:defRPr/>
            </a:pPr>
            <a:endParaRPr lang="en-US" altLang="es-MX" sz="2400" dirty="0" smtClean="0"/>
          </a:p>
          <a:p>
            <a:pPr algn="ctr" eaLnBrk="1" hangingPunct="1">
              <a:buFontTx/>
              <a:buChar char="•"/>
              <a:defRPr/>
            </a:pPr>
            <a:endParaRPr lang="en-US" altLang="es-MX" sz="3200" dirty="0" smtClean="0"/>
          </a:p>
        </p:txBody>
      </p:sp>
      <p:pic>
        <p:nvPicPr>
          <p:cNvPr id="1127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179" y="4239260"/>
            <a:ext cx="193992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3295650"/>
            <a:ext cx="23050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60" y="3233579"/>
            <a:ext cx="21875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31" y="2219007"/>
            <a:ext cx="329088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40" y="5483696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83446"/>
            <a:ext cx="1371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17" y="4264342"/>
            <a:ext cx="1465262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89" y="5301208"/>
            <a:ext cx="27606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6" y="4273073"/>
            <a:ext cx="13747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15" y="2205671"/>
            <a:ext cx="2230437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b="39389"/>
          <a:stretch>
            <a:fillRect/>
          </a:stretch>
        </p:blipFill>
        <p:spPr bwMode="auto">
          <a:xfrm>
            <a:off x="614142" y="5638483"/>
            <a:ext cx="197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7"/>
          <a:stretch>
            <a:fillRect/>
          </a:stretch>
        </p:blipFill>
        <p:spPr bwMode="auto">
          <a:xfrm>
            <a:off x="3633787" y="3152140"/>
            <a:ext cx="141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658"/>
            <a:ext cx="2992889" cy="109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62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896</Words>
  <Application>Microsoft Office PowerPoint</Application>
  <PresentationFormat>Apresentação na tela (4:3)</PresentationFormat>
  <Paragraphs>146</Paragraphs>
  <Slides>28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0" baseType="lpstr">
      <vt:lpstr>Tema do Office</vt:lpstr>
      <vt:lpstr>Acrobat Document</vt:lpstr>
      <vt:lpstr>Aspectos teóricos e práticos sobre arranjos de  Pagamentos por Serviços Ambientais</vt:lpstr>
      <vt:lpstr>Quem é a TNC?</vt:lpstr>
      <vt:lpstr>Região da América Latina</vt:lpstr>
      <vt:lpstr>Serviços Ecossistêmicos</vt:lpstr>
      <vt:lpstr>Segurança Hídrica</vt:lpstr>
      <vt:lpstr>Infraestrutura Verde</vt:lpstr>
      <vt:lpstr>Apresentação do PowerPoint</vt:lpstr>
      <vt:lpstr>Apresentação do PowerPoint</vt:lpstr>
      <vt:lpstr>Apresentação do PowerPoint</vt:lpstr>
      <vt:lpstr>Projetos em execução no Brasil Programa Produtor de Água - ANA</vt:lpstr>
      <vt:lpstr>Constituição de um fundo da água</vt:lpstr>
      <vt:lpstr>Constituição de um fundo da água</vt:lpstr>
      <vt:lpstr>Aspectos práticos da implantação de projetos no Brasil</vt:lpstr>
      <vt:lpstr>Bases cartográficas</vt:lpstr>
      <vt:lpstr>TNC</vt:lpstr>
      <vt:lpstr>Apresentação do PowerPoint</vt:lpstr>
      <vt:lpstr>Elaboração de projetos</vt:lpstr>
      <vt:lpstr>Apresentação do PowerPoint</vt:lpstr>
      <vt:lpstr>Monitoramento de resultados</vt:lpstr>
      <vt:lpstr>Considerações sobre implantação de projetos de PSA</vt:lpstr>
      <vt:lpstr>Demanda de Marco Legal Federal</vt:lpstr>
      <vt:lpstr>Apresentação do PowerPoint</vt:lpstr>
      <vt:lpstr>Considerações sobre uma Politica Nacional de PSA</vt:lpstr>
      <vt:lpstr>Apresentação do PowerPoint</vt:lpstr>
      <vt:lpstr>Apresentação do PowerPoint</vt:lpstr>
      <vt:lpstr>Apresentação do PowerPoint</vt:lpstr>
      <vt:lpstr>Principais lições aprendidas sobre PSA</vt:lpstr>
      <vt:lpstr>Claudio Klemz cklemz@tnc.org</vt:lpstr>
    </vt:vector>
  </TitlesOfParts>
  <Company>The Nature Conservancy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Claudio Klemz</dc:creator>
  <cp:lastModifiedBy>Claudio Klemz</cp:lastModifiedBy>
  <cp:revision>40</cp:revision>
  <dcterms:created xsi:type="dcterms:W3CDTF">2015-06-09T22:25:01Z</dcterms:created>
  <dcterms:modified xsi:type="dcterms:W3CDTF">2015-06-10T11:11:48Z</dcterms:modified>
</cp:coreProperties>
</file>