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696" r:id="rId2"/>
    <p:sldMasterId id="2147483708" r:id="rId3"/>
    <p:sldMasterId id="2147483720" r:id="rId4"/>
    <p:sldMasterId id="2147483731" r:id="rId5"/>
    <p:sldMasterId id="2147483795" r:id="rId6"/>
    <p:sldMasterId id="2147483831" r:id="rId7"/>
  </p:sldMasterIdLst>
  <p:notesMasterIdLst>
    <p:notesMasterId r:id="rId41"/>
  </p:notesMasterIdLst>
  <p:sldIdLst>
    <p:sldId id="262" r:id="rId8"/>
    <p:sldId id="492" r:id="rId9"/>
    <p:sldId id="1051" r:id="rId10"/>
    <p:sldId id="1045" r:id="rId11"/>
    <p:sldId id="258" r:id="rId12"/>
    <p:sldId id="266" r:id="rId13"/>
    <p:sldId id="267" r:id="rId14"/>
    <p:sldId id="268" r:id="rId15"/>
    <p:sldId id="257" r:id="rId16"/>
    <p:sldId id="263" r:id="rId17"/>
    <p:sldId id="265" r:id="rId18"/>
    <p:sldId id="269" r:id="rId19"/>
    <p:sldId id="2147483645" r:id="rId20"/>
    <p:sldId id="2147483646" r:id="rId21"/>
    <p:sldId id="2147483647" r:id="rId22"/>
    <p:sldId id="256" r:id="rId23"/>
    <p:sldId id="259" r:id="rId24"/>
    <p:sldId id="260" r:id="rId25"/>
    <p:sldId id="270" r:id="rId26"/>
    <p:sldId id="271" r:id="rId27"/>
    <p:sldId id="1158" r:id="rId28"/>
    <p:sldId id="504" r:id="rId29"/>
    <p:sldId id="1115" r:id="rId30"/>
    <p:sldId id="282" r:id="rId31"/>
    <p:sldId id="2147483638" r:id="rId32"/>
    <p:sldId id="272" r:id="rId33"/>
    <p:sldId id="275" r:id="rId34"/>
    <p:sldId id="274" r:id="rId35"/>
    <p:sldId id="276" r:id="rId36"/>
    <p:sldId id="277" r:id="rId37"/>
    <p:sldId id="278" r:id="rId38"/>
    <p:sldId id="261" r:id="rId39"/>
    <p:sldId id="280" r:id="rId40"/>
  </p:sldIdLst>
  <p:sldSz cx="18288000" cy="10287000"/>
  <p:notesSz cx="6858000" cy="9144000"/>
  <p:embeddedFontLst>
    <p:embeddedFont>
      <p:font typeface="Arial Black" panose="020B0604020202020204" pitchFamily="34" charset="0"/>
      <p:bold r:id="rId42"/>
    </p:embeddedFont>
    <p:embeddedFont>
      <p:font typeface="Avenir Book" panose="02000503020000020003" pitchFamily="2" charset="0"/>
      <p:regular r:id="rId43"/>
      <p:italic r:id="rId44"/>
    </p:embeddedFont>
    <p:embeddedFont>
      <p:font typeface="Gill Sans MT" panose="020B0502020104020203" pitchFamily="34" charset="77"/>
      <p:regular r:id="rId45"/>
      <p:bold r:id="rId46"/>
      <p:italic r:id="rId47"/>
      <p:boldItalic r:id="rId48"/>
    </p:embeddedFont>
    <p:embeddedFont>
      <p:font typeface="Rockwell" panose="02060603020205020403" pitchFamily="18" charset="77"/>
      <p:regular r:id="rId49"/>
      <p:bold r:id="rId50"/>
      <p:italic r:id="rId51"/>
      <p:boldItalic r:id="rId52"/>
    </p:embeddedFont>
    <p:embeddedFont>
      <p:font typeface="Univers Condensed" panose="020B0506020202050204" pitchFamily="34" charset="0"/>
      <p:regular r:id="rId53"/>
      <p:bold r:id="rId54"/>
    </p:embeddedFont>
    <p:embeddedFont>
      <p:font typeface="Wingdings 2" pitchFamily="2" charset="2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989D"/>
    <a:srgbClr val="DB0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8" autoAdjust="0"/>
    <p:restoredTop sz="92603" autoAdjust="0"/>
  </p:normalViewPr>
  <p:slideViewPr>
    <p:cSldViewPr>
      <p:cViewPr varScale="1">
        <p:scale>
          <a:sx n="73" d="100"/>
          <a:sy n="73" d="100"/>
        </p:scale>
        <p:origin x="808" y="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Pegcetacoplan Monthly (n=95)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0.0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9EC0-5945-BA6E-9323AB74FC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-27"/>
        <c:axId val="1561939663"/>
        <c:axId val="420114256"/>
      </c:barChart>
      <c:catAx>
        <c:axId val="1561939663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420114256"/>
        <c:crosses val="autoZero"/>
        <c:auto val="1"/>
        <c:lblAlgn val="ctr"/>
        <c:lblOffset val="100"/>
        <c:noMultiLvlLbl val="0"/>
      </c:catAx>
      <c:valAx>
        <c:axId val="420114256"/>
        <c:scaling>
          <c:orientation val="minMax"/>
          <c:max val="2.7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561939663"/>
        <c:crosses val="autoZero"/>
        <c:crossBetween val="midCat"/>
        <c:majorUnit val="0.3000000000000000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Pegcetacoplan Monthly (n=95)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0.0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FF8F-C64D-96E2-D33EF79DED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-27"/>
        <c:axId val="1561939663"/>
        <c:axId val="420114256"/>
      </c:barChart>
      <c:catAx>
        <c:axId val="1561939663"/>
        <c:scaling>
          <c:orientation val="minMax"/>
        </c:scaling>
        <c:delete val="0"/>
        <c:axPos val="b"/>
        <c:numFmt formatCode="0.0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R"/>
          </a:p>
        </c:txPr>
        <c:crossAx val="420114256"/>
        <c:crosses val="autoZero"/>
        <c:auto val="1"/>
        <c:lblAlgn val="ctr"/>
        <c:lblOffset val="100"/>
        <c:noMultiLvlLbl val="0"/>
      </c:catAx>
      <c:valAx>
        <c:axId val="420114256"/>
        <c:scaling>
          <c:orientation val="minMax"/>
          <c:max val="2.7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561939663"/>
        <c:crosses val="autoZero"/>
        <c:crossBetween val="midCat"/>
        <c:majorUnit val="0.3000000000000000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05D40-437C-7246-AE22-3B189122CE3F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C5AF2-2164-8F48-8A15-4227A3B71D87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71488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5DABD-B088-D747-892D-B3315B3AD75B}" type="slidenum">
              <a:rPr kumimoji="0" lang="en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973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385C6-C986-BED8-A74C-1AA06FCEC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D587D-60D9-806E-AD51-BC922204B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6FCD1-E1F0-266C-47BE-B91D7C072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BR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850D9-9DCD-FCF5-D047-B36E5768E0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B04A0F-75A1-4944-AD7B-62B67FD2C246}" type="slidenum">
              <a:rPr kumimoji="0" lang="en-US" altLang="en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682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77E30-9150-5875-9006-C928425A6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75B2C5-9580-B55A-F77C-A8C717B90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AA1997-4601-6215-B61F-A58A6033E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53A32-34CB-5DEA-6FAB-31829C89A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11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838988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58106-689C-0606-E420-9328115CB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148185-2483-88DF-F071-17E387B14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462D04-755E-D129-DAB4-C20B14F26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5CF50-A1E0-B44F-55D2-971DD31E4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63070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5AF81-A662-508D-1666-EA255A1CB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511CD0-48E8-B36B-1D4D-D99ECC2A5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4289C9-8097-A2DD-676B-51526288A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09457-7FBA-F261-A780-A3F3F15A4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975932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E2115-A843-E5EB-2590-7D33640B1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9E390A-BA7F-8064-8A9C-F125C427A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A12861-085A-B528-A74B-B45ED357E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9D5E1-95EC-32D4-1BFC-E16DF92F5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594446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704A0-D397-114A-8499-56FB37ECA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4B40B9-5826-074D-65D4-9619397174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E4038-C7E9-F7CE-C329-ED6919139D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5F815-6E48-F199-82E7-F3C28DAF8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042550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647F4-4963-7225-9BBE-B16584662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7F3805-D614-FF43-74AF-E56541D82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F46272-D144-B165-6B18-04632425B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28E98-CE5C-79F6-1AC4-1198F9657D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16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015574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C2E56-B3DD-4DCB-45DE-E47002E1D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9FC886-D8FE-FF22-8766-512B9F877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F99AFC-02AE-F6FC-7E13-A59B0EAE6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A162A-DC94-7BB5-8552-2EA20CD0B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17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5392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DD417-F6FC-2E92-5087-EFE3F91B3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A11B27-1595-8673-A81E-3E3EFB68E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C21689-1ECA-447C-E244-683660F43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F521D-1CBD-C8DE-6B26-4C9D67D2F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18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180594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F6531-BED7-75F3-CA7E-84DC7398B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5F5145-E881-1FF9-C61C-9B10D3C7E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373711-C63F-3789-1FC0-E201DB98E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B4602-20ED-DFB0-75E7-C7A9457438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19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37211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79709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42C1A-CEF8-5E4E-DA4F-C0F97A341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D0A4A6-ACBE-FA92-349A-12C42FB53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68FE69-0A5F-E883-2002-E9A66C2B3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D8263-C45C-EF65-8529-F34914280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20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886534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EB361-A161-52BC-D4E5-28D514D64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E129E1-776F-941A-2D16-CF140612BC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AD3F7B-DEDD-F199-95E0-A5C688678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244E6-9663-5DA0-D09F-26ACDBC68B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768A8-0B1B-3C42-A986-ED656D4268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674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4CD06-1E61-7F4E-5477-127A6244D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84C5AA-2E11-44A5-B8DF-8EFF84DB8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68A7E7-EA7F-64B2-E179-9F6AADEC2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0A0FF-457F-E7AE-D07D-C604303D2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730F2-B6EF-C74E-B86D-B22D593B2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940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5D939-5D32-C113-468C-32CBBEE01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25962F-5A98-54B5-DFC0-3448F44BC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07C255-D300-798C-F353-A8D931E740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93033-E100-64CD-FC4B-E625D952A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730F2-B6EF-C74E-B86D-B22D593B2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502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13509" y="4400549"/>
            <a:ext cx="6200501" cy="4284663"/>
          </a:xfrm>
        </p:spPr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2000C-0F80-4FAC-8725-ED739887A7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368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F6CA3-C2A5-A13C-A0B5-EEA5C85CD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1BC4E5-CCBC-3156-953C-7C8A85B03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4EA294-386D-CCE6-A106-989007A2C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FDB6F-1A61-4981-F87D-7039948D8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26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22305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31EBC-8B3D-4A13-DD1F-7B27FB61E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488E8D-1D71-7AC7-887C-A45979E001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71D018-9446-DE29-68D8-E965D8971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B3A2E-C807-B665-8554-5839B5DBBE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27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77256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D3B27-06B3-D95E-C63D-398DA0592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E616DD-0ED2-D0A6-72DF-9CA6C0390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4E905D-CD5B-1612-656D-96BCB6D2C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23BE2-62B4-4BC9-E88E-2E7A919CD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28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453047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1AAA4-694A-04BC-5068-EC20359DB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EBB037-0D6E-ED79-6124-D99372AEEF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894A48-4E41-D763-D779-3B92184DE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FB6D-689E-9F4B-7738-15849EB40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29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927388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E3709-57F0-0AE9-FD6A-A26898B19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DBBE5A-3F0D-2C99-FF6D-5AD24573F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2804F2-0016-2731-B0CF-ED693B464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FF36F-14E9-ADCA-33FF-EFF4ED90D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30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89227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2FDC4F-6045-894B-81E7-7A7037202C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4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46B00-763B-3965-EE57-12059AC53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2E6809-6323-B1F2-B323-27B9C889B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ECC5B2-7AD2-EEA7-FF6B-BCC420448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C9083-6874-C801-1E2E-BDE3E1BED7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31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3875145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F60B1-CA3D-B4D6-F8D4-929310EF7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4FAA6-59F2-977A-ED83-443D685F2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7CB7F6-F979-ECE0-760F-29646D144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CAF0D-3599-A132-55A3-19D880DCA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730F2-B6EF-C74E-B86D-B22D593B2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754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1CAD2-B279-4498-F92E-1DA51017C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0B828-834B-8BB2-ADE1-675716635E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212BAB-7FBD-B41B-7A9A-0A3E6AE13D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26B06-9544-DDD6-3DA0-8AB1E76FB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5DABD-B088-D747-892D-B3315B3AD75B}" type="slidenum">
              <a:rPr kumimoji="0" lang="en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23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32468C-3E6F-4B47-9E25-8B6D1E4BA6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236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8BB85-CEDA-680E-3720-8EF66A886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032F82-BF35-A7AF-B949-DBB3BECD4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6C56A7-76D3-BC45-2606-3B372F4D6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7991D-7F42-FCFB-9753-3A95CBA6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27253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65184-0D73-EF51-A6E2-791769B9D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3499A1-5614-D073-A1AD-55E795553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CCDAA3-B3F5-7512-FCE8-03CED3493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5E1CF-1D79-61A9-CA22-EFFB10E894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6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673857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8FEEC-EA85-E5FA-0B6E-22E70DF50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AE382C-87E4-2614-74E8-85403614B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89BD71-8AA7-3FA2-3F4E-9AFE949A4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DD90E-DC99-E528-7394-54F61762BE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7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784720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7758C-360A-F55F-E227-DD4425BAA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59B8AF-B372-254E-0651-F4565698D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F9FC9F-D602-91EA-2F90-82C3AE4C0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1C9BF-F7AE-8875-9085-9B9C565EB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8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6259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E01E1-0706-3BE9-E069-DF248C551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B9676-2249-4911-B78D-90D0D5369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99EE3-82FB-A8A7-517D-902E35FD72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7282C-C871-AEDE-EB85-7EFB40493F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9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069812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764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860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627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329184" y="219458"/>
            <a:ext cx="17629632" cy="3758184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694" tIns="91348" rIns="182694" bIns="91348" anchor="ctr"/>
          <a:lstStyle/>
          <a:p>
            <a:pPr algn="ctr"/>
            <a:endParaRPr lang="en-US" sz="360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28468" y="571502"/>
            <a:ext cx="16459200" cy="3314700"/>
          </a:xfrm>
        </p:spPr>
        <p:txBody>
          <a:bodyPr lIns="45674" rIns="228367" anchor="b">
            <a:normAutofit/>
          </a:bodyPr>
          <a:lstStyle>
            <a:lvl1pPr marL="0" algn="r">
              <a:defRPr sz="9600"/>
            </a:lvl1pPr>
            <a:extLst/>
          </a:lstStyle>
          <a:p>
            <a:r>
              <a:rPr kumimoji="0" lang="x-none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267200" y="4229100"/>
            <a:ext cx="13120468" cy="2628900"/>
          </a:xfrm>
        </p:spPr>
        <p:txBody>
          <a:bodyPr lIns="45674" rIns="246643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913486" indent="0" algn="ctr">
              <a:buNone/>
            </a:lvl2pPr>
            <a:lvl3pPr marL="1826980" indent="0" algn="ctr">
              <a:buNone/>
            </a:lvl3pPr>
            <a:lvl4pPr marL="2740470" indent="0" algn="ctr">
              <a:buNone/>
            </a:lvl4pPr>
            <a:lvl5pPr marL="3653960" indent="0" algn="ctr">
              <a:buNone/>
            </a:lvl5pPr>
            <a:lvl6pPr marL="4567436" indent="0" algn="ctr">
              <a:buNone/>
            </a:lvl6pPr>
            <a:lvl7pPr marL="5480920" indent="0" algn="ctr">
              <a:buNone/>
            </a:lvl7pPr>
            <a:lvl8pPr marL="6394400" indent="0" algn="ctr">
              <a:buNone/>
            </a:lvl8pPr>
            <a:lvl9pPr marL="7307910" indent="0" algn="ctr">
              <a:buNone/>
            </a:lvl9pPr>
            <a:extLst/>
          </a:lstStyle>
          <a:p>
            <a:r>
              <a:rPr kumimoji="0" lang="x-none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11125200" y="9763506"/>
            <a:ext cx="6004560" cy="411480"/>
          </a:xfrm>
        </p:spPr>
        <p:txBody>
          <a:bodyPr vert="horz" rtlCol="0"/>
          <a:lstStyle/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  <a:latin typeface="Rockwell"/>
              </a:rPr>
              <a:pPr/>
              <a:t>5/18/26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17277904" y="9763506"/>
            <a:ext cx="928576" cy="41148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  <a:latin typeface="Rockwell"/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  <a:latin typeface="Rockwel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200400" y="9763506"/>
            <a:ext cx="7814928" cy="411480"/>
          </a:xfrm>
        </p:spPr>
        <p:txBody>
          <a:bodyPr vert="horz" rtlCol="0"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452765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76784" y="2136886"/>
            <a:ext cx="16002000" cy="13716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694" tIns="91348" rIns="182694" bIns="91348" anchor="ctr"/>
          <a:lstStyle/>
          <a:p>
            <a:pPr algn="ctr"/>
            <a:endParaRPr lang="en-US" sz="360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x-none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x-none"/>
              <a:t>Click to edit Master text styles</a:t>
            </a:r>
          </a:p>
          <a:p>
            <a:pPr lvl="1" eaLnBrk="1" latinLnBrk="0" hangingPunct="1"/>
            <a:r>
              <a:rPr lang="x-none"/>
              <a:t>Second level</a:t>
            </a:r>
          </a:p>
          <a:p>
            <a:pPr lvl="2" eaLnBrk="1" latinLnBrk="0" hangingPunct="1"/>
            <a:r>
              <a:rPr lang="x-none"/>
              <a:t>Third level</a:t>
            </a:r>
          </a:p>
          <a:p>
            <a:pPr lvl="3" eaLnBrk="1" latinLnBrk="0" hangingPunct="1"/>
            <a:r>
              <a:rPr lang="x-none"/>
              <a:t>Fourth level</a:t>
            </a:r>
          </a:p>
          <a:p>
            <a:pPr lvl="4" eaLnBrk="1" latinLnBrk="0" hangingPunct="1"/>
            <a:r>
              <a:rPr lang="x-none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  <a:latin typeface="Rockwell"/>
              </a:rPr>
              <a:pPr/>
              <a:t>5/18/26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  <a:latin typeface="Rockwell"/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399878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00256" y="4901184"/>
            <a:ext cx="14813280" cy="13716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694" tIns="91348" rIns="182694" bIns="91348" anchor="ctr"/>
          <a:lstStyle/>
          <a:p>
            <a:pPr algn="ctr"/>
            <a:endParaRPr lang="en-US" sz="360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752" y="747346"/>
            <a:ext cx="15544800" cy="4096512"/>
          </a:xfrm>
        </p:spPr>
        <p:txBody>
          <a:bodyPr rIns="100484"/>
          <a:lstStyle>
            <a:lvl1pPr algn="r">
              <a:buNone/>
              <a:defRPr sz="8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x-none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931570"/>
            <a:ext cx="15544800" cy="2264568"/>
          </a:xfrm>
        </p:spPr>
        <p:txBody>
          <a:bodyPr rIns="127877" anchor="t"/>
          <a:lstStyle>
            <a:lvl1pPr marL="0" indent="0" algn="r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x-none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1125200" y="9770506"/>
            <a:ext cx="6004560" cy="411480"/>
          </a:xfrm>
        </p:spPr>
        <p:txBody>
          <a:bodyPr vert="horz" rtlCol="0"/>
          <a:lstStyle/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  <a:latin typeface="Rockwell"/>
              </a:rPr>
              <a:pPr/>
              <a:t>5/18/26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7277904" y="9770506"/>
            <a:ext cx="928576" cy="41148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  <a:latin typeface="Rockwell"/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  <a:latin typeface="Rockwel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3200400" y="9770506"/>
            <a:ext cx="7814928" cy="411480"/>
          </a:xfrm>
        </p:spPr>
        <p:txBody>
          <a:bodyPr vert="horz" rtlCol="0"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0464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x-none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68880"/>
            <a:ext cx="8077200" cy="6789420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extLst/>
          </a:lstStyle>
          <a:p>
            <a:pPr lvl="0" eaLnBrk="1" latinLnBrk="0" hangingPunct="1"/>
            <a:r>
              <a:rPr lang="x-none"/>
              <a:t>Click to edit Master text styles</a:t>
            </a:r>
          </a:p>
          <a:p>
            <a:pPr lvl="1" eaLnBrk="1" latinLnBrk="0" hangingPunct="1"/>
            <a:r>
              <a:rPr lang="x-none"/>
              <a:t>Second level</a:t>
            </a:r>
          </a:p>
          <a:p>
            <a:pPr lvl="2" eaLnBrk="1" latinLnBrk="0" hangingPunct="1"/>
            <a:r>
              <a:rPr lang="x-none"/>
              <a:t>Third level</a:t>
            </a:r>
          </a:p>
          <a:p>
            <a:pPr lvl="3" eaLnBrk="1" latinLnBrk="0" hangingPunct="1"/>
            <a:r>
              <a:rPr lang="x-none"/>
              <a:t>Fourth level</a:t>
            </a:r>
          </a:p>
          <a:p>
            <a:pPr lvl="4" eaLnBrk="1" latinLnBrk="0" hangingPunct="1"/>
            <a:r>
              <a:rPr lang="x-none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68880"/>
            <a:ext cx="8077200" cy="6789420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extLst/>
          </a:lstStyle>
          <a:p>
            <a:pPr lvl="0" eaLnBrk="1" latinLnBrk="0" hangingPunct="1"/>
            <a:r>
              <a:rPr lang="x-none"/>
              <a:t>Click to edit Master text styles</a:t>
            </a:r>
          </a:p>
          <a:p>
            <a:pPr lvl="1" eaLnBrk="1" latinLnBrk="0" hangingPunct="1"/>
            <a:r>
              <a:rPr lang="x-none"/>
              <a:t>Second level</a:t>
            </a:r>
          </a:p>
          <a:p>
            <a:pPr lvl="2" eaLnBrk="1" latinLnBrk="0" hangingPunct="1"/>
            <a:r>
              <a:rPr lang="x-none"/>
              <a:t>Third level</a:t>
            </a:r>
          </a:p>
          <a:p>
            <a:pPr lvl="3" eaLnBrk="1" latinLnBrk="0" hangingPunct="1"/>
            <a:r>
              <a:rPr lang="x-none"/>
              <a:t>Fourth level</a:t>
            </a:r>
          </a:p>
          <a:p>
            <a:pPr lvl="4" eaLnBrk="1" latinLnBrk="0" hangingPunct="1"/>
            <a:r>
              <a:rPr lang="x-none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  <a:latin typeface="Rockwell"/>
              </a:rPr>
              <a:pPr/>
              <a:t>5/18/26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82160" y="9771852"/>
            <a:ext cx="928576" cy="411480"/>
          </a:xfrm>
        </p:spPr>
        <p:txBody>
          <a:bodyPr/>
          <a:lstStyle/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  <a:latin typeface="Rockwell"/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  <a:latin typeface="Rockwel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6784" y="2136886"/>
            <a:ext cx="16002000" cy="13716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694" tIns="91348" rIns="182694" bIns="91348" anchor="ctr"/>
          <a:lstStyle/>
          <a:p>
            <a:pPr algn="ctr"/>
            <a:endParaRPr lang="en-US" sz="3600"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13625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33488" y="3247824"/>
            <a:ext cx="7498080" cy="13716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694" tIns="91348" rIns="182694" bIns="91348" anchor="b"/>
          <a:lstStyle/>
          <a:p>
            <a:pPr algn="ctr"/>
            <a:endParaRPr lang="en-US" sz="360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01200" y="3247824"/>
            <a:ext cx="7498080" cy="13716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694" tIns="91348" rIns="182694" bIns="91348" anchor="b"/>
          <a:lstStyle/>
          <a:p>
            <a:pPr algn="ctr"/>
            <a:endParaRPr lang="en-US" sz="360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7922"/>
            <a:ext cx="16459200" cy="17145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x-none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>
            <a:noAutofit/>
          </a:bodyPr>
          <a:lstStyle>
            <a:lvl1pPr marL="182694" indent="0" algn="l">
              <a:spcBef>
                <a:spcPts val="0"/>
              </a:spcBef>
              <a:buNone/>
              <a:defRPr sz="4400" b="0" cap="all" baseline="0"/>
            </a:lvl1pPr>
            <a:lvl2pPr>
              <a:buNone/>
              <a:defRPr sz="4000" b="1"/>
            </a:lvl2pPr>
            <a:lvl3pPr>
              <a:buNone/>
              <a:defRPr sz="3600" b="1"/>
            </a:lvl3pPr>
            <a:lvl4pPr>
              <a:buNone/>
              <a:defRPr sz="3200" b="1"/>
            </a:lvl4pPr>
            <a:lvl5pPr>
              <a:buNone/>
              <a:defRPr sz="3200" b="1"/>
            </a:lvl5pPr>
            <a:extLst/>
          </a:lstStyle>
          <a:p>
            <a:pPr lvl="0" eaLnBrk="1" latinLnBrk="0" hangingPunct="1"/>
            <a:r>
              <a:rPr kumimoji="0" lang="x-none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9290059" y="2302670"/>
            <a:ext cx="8083550" cy="959644"/>
          </a:xfrm>
        </p:spPr>
        <p:txBody>
          <a:bodyPr anchor="b">
            <a:noAutofit/>
          </a:bodyPr>
          <a:lstStyle>
            <a:lvl1pPr marL="182694" indent="0" algn="l">
              <a:spcBef>
                <a:spcPts val="0"/>
              </a:spcBef>
              <a:buNone/>
              <a:defRPr sz="4400" b="0" cap="all" baseline="0"/>
            </a:lvl1pPr>
            <a:lvl2pPr>
              <a:buNone/>
              <a:defRPr sz="4000" b="1"/>
            </a:lvl2pPr>
            <a:lvl3pPr>
              <a:buNone/>
              <a:defRPr sz="3600" b="1"/>
            </a:lvl3pPr>
            <a:lvl4pPr>
              <a:buNone/>
              <a:defRPr sz="3200" b="1"/>
            </a:lvl4pPr>
            <a:lvl5pPr>
              <a:buNone/>
              <a:defRPr sz="3200" b="1"/>
            </a:lvl5pPr>
            <a:extLst/>
          </a:lstStyle>
          <a:p>
            <a:pPr lvl="0" eaLnBrk="1" latinLnBrk="0" hangingPunct="1"/>
            <a:r>
              <a:rPr kumimoji="0" lang="x-none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914400" y="3543302"/>
            <a:ext cx="8080376" cy="5912644"/>
          </a:xfrm>
        </p:spPr>
        <p:txBody>
          <a:bodyPr lIns="91347"/>
          <a:lstStyle>
            <a:lvl1pPr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extLst/>
          </a:lstStyle>
          <a:p>
            <a:pPr lvl="0" eaLnBrk="1" latinLnBrk="0" hangingPunct="1"/>
            <a:r>
              <a:rPr lang="x-none"/>
              <a:t>Click to edit Master text styles</a:t>
            </a:r>
          </a:p>
          <a:p>
            <a:pPr lvl="1" eaLnBrk="1" latinLnBrk="0" hangingPunct="1"/>
            <a:r>
              <a:rPr lang="x-none"/>
              <a:t>Second level</a:t>
            </a:r>
          </a:p>
          <a:p>
            <a:pPr lvl="2" eaLnBrk="1" latinLnBrk="0" hangingPunct="1"/>
            <a:r>
              <a:rPr lang="x-none"/>
              <a:t>Third level</a:t>
            </a:r>
          </a:p>
          <a:p>
            <a:pPr lvl="3" eaLnBrk="1" latinLnBrk="0" hangingPunct="1"/>
            <a:r>
              <a:rPr lang="x-none"/>
              <a:t>Fourth level</a:t>
            </a:r>
          </a:p>
          <a:p>
            <a:pPr lvl="4" eaLnBrk="1" latinLnBrk="0" hangingPunct="1"/>
            <a:r>
              <a:rPr lang="x-none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9" y="3543302"/>
            <a:ext cx="8083550" cy="5912644"/>
          </a:xfrm>
        </p:spPr>
        <p:txBody>
          <a:bodyPr/>
          <a:lstStyle>
            <a:lvl1pPr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extLst/>
          </a:lstStyle>
          <a:p>
            <a:pPr lvl="0" eaLnBrk="1" latinLnBrk="0" hangingPunct="1"/>
            <a:r>
              <a:rPr lang="x-none"/>
              <a:t>Click to edit Master text styles</a:t>
            </a:r>
          </a:p>
          <a:p>
            <a:pPr lvl="1" eaLnBrk="1" latinLnBrk="0" hangingPunct="1"/>
            <a:r>
              <a:rPr lang="x-none"/>
              <a:t>Second level</a:t>
            </a:r>
          </a:p>
          <a:p>
            <a:pPr lvl="2" eaLnBrk="1" latinLnBrk="0" hangingPunct="1"/>
            <a:r>
              <a:rPr lang="x-none"/>
              <a:t>Third level</a:t>
            </a:r>
          </a:p>
          <a:p>
            <a:pPr lvl="3" eaLnBrk="1" latinLnBrk="0" hangingPunct="1"/>
            <a:r>
              <a:rPr lang="x-none"/>
              <a:t>Fourth level</a:t>
            </a:r>
          </a:p>
          <a:p>
            <a:pPr lvl="4" eaLnBrk="1" latinLnBrk="0" hangingPunct="1"/>
            <a:r>
              <a:rPr lang="x-none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  <a:latin typeface="Rockwell"/>
              </a:rPr>
              <a:pPr/>
              <a:t>5/18/26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282160" y="9771852"/>
            <a:ext cx="928576" cy="411480"/>
          </a:xfrm>
        </p:spPr>
        <p:txBody>
          <a:bodyPr/>
          <a:lstStyle/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  <a:latin typeface="Rockwell"/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601937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9828"/>
            <a:ext cx="16459200" cy="1714500"/>
          </a:xfrm>
        </p:spPr>
        <p:txBody>
          <a:bodyPr/>
          <a:lstStyle/>
          <a:p>
            <a:r>
              <a:rPr kumimoji="0" lang="x-none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  <a:latin typeface="Rockwell"/>
              </a:rPr>
              <a:pPr/>
              <a:t>5/18/26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  <a:latin typeface="Rockwell"/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  <a:latin typeface="Rockwel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76784" y="2136886"/>
            <a:ext cx="16002000" cy="13716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694" tIns="91348" rIns="182694" bIns="91348" anchor="ctr"/>
          <a:lstStyle/>
          <a:p>
            <a:pPr algn="ctr"/>
            <a:endParaRPr lang="en-US" sz="3600"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579848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  <a:latin typeface="Rockwell"/>
              </a:rPr>
              <a:pPr/>
              <a:t>5/18/26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  <a:latin typeface="Rockwell"/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578417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115104" y="1586484"/>
            <a:ext cx="7498080" cy="13716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694" tIns="91348" rIns="182694" bIns="91348" anchor="ctr"/>
          <a:lstStyle/>
          <a:p>
            <a:pPr algn="ctr"/>
            <a:endParaRPr lang="en-US" sz="360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6272" y="457200"/>
            <a:ext cx="7863840" cy="1143000"/>
          </a:xfrm>
        </p:spPr>
        <p:txBody>
          <a:bodyPr anchor="b"/>
          <a:lstStyle>
            <a:lvl1pPr marL="0" algn="r">
              <a:buNone/>
              <a:defRPr sz="4000" b="1"/>
            </a:lvl1pPr>
            <a:extLst/>
          </a:lstStyle>
          <a:p>
            <a:r>
              <a:rPr kumimoji="0" lang="x-none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926272" y="1661340"/>
            <a:ext cx="7863840" cy="16002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80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extLst/>
          </a:lstStyle>
          <a:p>
            <a:pPr lvl="0" eaLnBrk="1" latinLnBrk="0" hangingPunct="1"/>
            <a:r>
              <a:rPr kumimoji="0"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3314700"/>
            <a:ext cx="17332912" cy="5966460"/>
          </a:xfrm>
        </p:spPr>
        <p:txBody>
          <a:bodyPr/>
          <a:lstStyle>
            <a:lvl1pPr marL="584656">
              <a:defRPr sz="6400"/>
            </a:lvl1pPr>
            <a:lvl2pPr marL="1187530">
              <a:defRPr sz="5600"/>
            </a:lvl2pPr>
            <a:lvl3pPr marL="1644280">
              <a:defRPr sz="4800"/>
            </a:lvl3pPr>
            <a:lvl4pPr marL="2101020">
              <a:defRPr sz="4000"/>
            </a:lvl4pPr>
            <a:lvl5pPr marL="2521224">
              <a:defRPr sz="4000"/>
            </a:lvl5pPr>
            <a:extLst/>
          </a:lstStyle>
          <a:p>
            <a:pPr lvl="0" eaLnBrk="1" latinLnBrk="0" hangingPunct="1"/>
            <a:r>
              <a:rPr lang="x-none"/>
              <a:t>Click to edit Master text styles</a:t>
            </a:r>
          </a:p>
          <a:p>
            <a:pPr lvl="1" eaLnBrk="1" latinLnBrk="0" hangingPunct="1"/>
            <a:r>
              <a:rPr lang="x-none"/>
              <a:t>Second level</a:t>
            </a:r>
          </a:p>
          <a:p>
            <a:pPr lvl="2" eaLnBrk="1" latinLnBrk="0" hangingPunct="1"/>
            <a:r>
              <a:rPr lang="x-none"/>
              <a:t>Third level</a:t>
            </a:r>
          </a:p>
          <a:p>
            <a:pPr lvl="3" eaLnBrk="1" latinLnBrk="0" hangingPunct="1"/>
            <a:r>
              <a:rPr lang="x-none"/>
              <a:t>Fourth level</a:t>
            </a:r>
          </a:p>
          <a:p>
            <a:pPr lvl="4" eaLnBrk="1" latinLnBrk="0" hangingPunct="1"/>
            <a:r>
              <a:rPr lang="x-none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1125200" y="9770506"/>
            <a:ext cx="6004560" cy="411480"/>
          </a:xfrm>
        </p:spPr>
        <p:txBody>
          <a:bodyPr vert="horz" rtlCol="0"/>
          <a:lstStyle/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  <a:latin typeface="Rockwell"/>
              </a:rPr>
              <a:pPr/>
              <a:t>5/18/26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7277904" y="9770506"/>
            <a:ext cx="928576" cy="41148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  <a:latin typeface="Rockwell"/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  <a:latin typeface="Rockwel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200400" y="9770506"/>
            <a:ext cx="7814928" cy="411480"/>
          </a:xfrm>
        </p:spPr>
        <p:txBody>
          <a:bodyPr vert="horz" rtlCol="0"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238446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355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886" y="7086600"/>
            <a:ext cx="10972800" cy="996804"/>
          </a:xfrm>
        </p:spPr>
        <p:txBody>
          <a:bodyPr anchor="b"/>
          <a:lstStyle>
            <a:lvl1pPr marL="0" algn="r">
              <a:buNone/>
              <a:defRPr sz="4000" b="1"/>
            </a:lvl1pPr>
            <a:extLst/>
          </a:lstStyle>
          <a:p>
            <a:r>
              <a:rPr kumimoji="0" lang="x-none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886" y="8083411"/>
            <a:ext cx="10972800" cy="1368382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kumimoji="0" lang="x-none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609600" y="374796"/>
            <a:ext cx="17068800" cy="65151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6400"/>
            </a:lvl1pPr>
            <a:extLst/>
          </a:lstStyle>
          <a:p>
            <a:pPr marL="0" algn="l" rtl="0" eaLnBrk="1" latinLnBrk="0" hangingPunct="1"/>
            <a:r>
              <a:rPr kumimoji="0" lang="x-none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1125200" y="9763506"/>
            <a:ext cx="6004560" cy="411480"/>
          </a:xfrm>
        </p:spPr>
        <p:txBody>
          <a:bodyPr vert="horz" rtlCol="0"/>
          <a:lstStyle/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  <a:latin typeface="Rockwell"/>
              </a:rPr>
              <a:pPr/>
              <a:t>5/18/26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7277904" y="9763506"/>
            <a:ext cx="928576" cy="41148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  <a:latin typeface="Rockwell"/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  <a:latin typeface="Rockwel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3200400" y="9763506"/>
            <a:ext cx="7814928" cy="411480"/>
          </a:xfrm>
        </p:spPr>
        <p:txBody>
          <a:bodyPr vert="horz" rtlCol="0"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91950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x-none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x-none"/>
              <a:t>Click to edit Master text styles</a:t>
            </a:r>
          </a:p>
          <a:p>
            <a:pPr lvl="1" eaLnBrk="1" latinLnBrk="0" hangingPunct="1"/>
            <a:r>
              <a:rPr lang="x-none"/>
              <a:t>Second level</a:t>
            </a:r>
          </a:p>
          <a:p>
            <a:pPr lvl="2" eaLnBrk="1" latinLnBrk="0" hangingPunct="1"/>
            <a:r>
              <a:rPr lang="x-none"/>
              <a:t>Third level</a:t>
            </a:r>
          </a:p>
          <a:p>
            <a:pPr lvl="3" eaLnBrk="1" latinLnBrk="0" hangingPunct="1"/>
            <a:r>
              <a:rPr lang="x-none"/>
              <a:t>Fourth level</a:t>
            </a:r>
          </a:p>
          <a:p>
            <a:pPr lvl="4" eaLnBrk="1" latinLnBrk="0" hangingPunct="1"/>
            <a:r>
              <a:rPr lang="x-none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  <a:latin typeface="Rockwell"/>
              </a:rPr>
              <a:pPr/>
              <a:t>5/18/26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  <a:latin typeface="Rockwell"/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600797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0"/>
            <a:ext cx="4114800" cy="8777288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x-none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0"/>
            <a:ext cx="12039600" cy="8777288"/>
          </a:xfrm>
        </p:spPr>
        <p:txBody>
          <a:bodyPr vert="eaVert"/>
          <a:lstStyle/>
          <a:p>
            <a:pPr lvl="0" eaLnBrk="1" latinLnBrk="0" hangingPunct="1"/>
            <a:r>
              <a:rPr lang="x-none"/>
              <a:t>Click to edit Master text styles</a:t>
            </a:r>
          </a:p>
          <a:p>
            <a:pPr lvl="1" eaLnBrk="1" latinLnBrk="0" hangingPunct="1"/>
            <a:r>
              <a:rPr lang="x-none"/>
              <a:t>Second level</a:t>
            </a:r>
          </a:p>
          <a:p>
            <a:pPr lvl="2" eaLnBrk="1" latinLnBrk="0" hangingPunct="1"/>
            <a:r>
              <a:rPr lang="x-none"/>
              <a:t>Third level</a:t>
            </a:r>
          </a:p>
          <a:p>
            <a:pPr lvl="3" eaLnBrk="1" latinLnBrk="0" hangingPunct="1"/>
            <a:r>
              <a:rPr lang="x-none"/>
              <a:t>Fourth level</a:t>
            </a:r>
          </a:p>
          <a:p>
            <a:pPr lvl="4" eaLnBrk="1" latinLnBrk="0" hangingPunct="1"/>
            <a:r>
              <a:rPr lang="x-none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  <a:latin typeface="Rockwell"/>
              </a:rPr>
              <a:pPr/>
              <a:t>5/18/26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  <a:latin typeface="Rockwell"/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611455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2400300" y="3580116"/>
            <a:ext cx="13487400" cy="246888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57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2793" y="6528817"/>
            <a:ext cx="10202418" cy="1859842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62757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355403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2400300" y="3580116"/>
            <a:ext cx="13487400" cy="246888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57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2793" y="6528698"/>
            <a:ext cx="10202418" cy="1897624"/>
          </a:xfrm>
        </p:spPr>
        <p:txBody>
          <a:bodyPr anchor="t" anchorCtr="1">
            <a:normAutofit/>
          </a:bodyPr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255767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2868" y="3957067"/>
            <a:ext cx="6407656" cy="46529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07475" y="3957067"/>
            <a:ext cx="6405370" cy="46529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822888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5154" y="3470151"/>
            <a:ext cx="6405372" cy="1056130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850" b="0" cap="all" spc="15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75154" y="4714876"/>
            <a:ext cx="6405372" cy="389516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507475" y="4714876"/>
            <a:ext cx="6380226" cy="3895164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07474" y="3470151"/>
            <a:ext cx="6405372" cy="1056130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850" b="0" cap="all" spc="15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28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310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059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3"/>
            <a:ext cx="15544800" cy="2043114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77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54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31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0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886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6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40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1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396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7008" y="3365743"/>
            <a:ext cx="6729984" cy="171224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33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4120" y="1207008"/>
            <a:ext cx="7223760" cy="7872984"/>
          </a:xfrm>
        </p:spPr>
        <p:txBody>
          <a:bodyPr>
            <a:normAutofit/>
          </a:bodyPr>
          <a:lstStyle>
            <a:lvl1pPr>
              <a:defRPr sz="285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3352" y="5324879"/>
            <a:ext cx="5692140" cy="3291054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207008" y="9354312"/>
            <a:ext cx="7687196" cy="48006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774687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" y="0"/>
            <a:ext cx="9143998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12785" y="3365742"/>
            <a:ext cx="6742498" cy="170196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33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01" y="0"/>
            <a:ext cx="9153146" cy="10287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3352" y="5324878"/>
            <a:ext cx="5692140" cy="329105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207008" y="9354312"/>
            <a:ext cx="7687196" cy="48006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927245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65891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979668" y="1405890"/>
            <a:ext cx="1947912" cy="747522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46705" y="1405890"/>
            <a:ext cx="9297734" cy="747522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211590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1F66F-DE8D-FC76-93DD-3D5D2219B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CC701-9826-60A5-9B6A-498FA5990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882452"/>
            <a:ext cx="13716000" cy="2483644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E1E83-8C72-6DC4-2C23-CF1DEF8C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098" y="9329358"/>
            <a:ext cx="12636256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8D3CE07-4412-5BC0-5CAC-5D654F56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B777E-4399-B907-2EF3-37D80178238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6590" y="9213910"/>
            <a:ext cx="1688572" cy="581908"/>
          </a:xfrm>
          <a:prstGeom prst="rect">
            <a:avLst/>
          </a:prstGeom>
        </p:spPr>
      </p:pic>
      <p:sp>
        <p:nvSpPr>
          <p:cNvPr id="7" name="MASK">
            <a:extLst>
              <a:ext uri="{FF2B5EF4-FFF2-40B4-BE49-F238E27FC236}">
                <a16:creationId xmlns:a16="http://schemas.microsoft.com/office/drawing/2014/main" id="{A6131C63-31E3-CD31-38D0-0206A8FDB499}"/>
              </a:ext>
            </a:extLst>
          </p:cNvPr>
          <p:cNvSpPr/>
          <p:nvPr userDrawn="1"/>
        </p:nvSpPr>
        <p:spPr>
          <a:xfrm>
            <a:off x="15987713" y="0"/>
            <a:ext cx="2100262" cy="172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326874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C0CD8-EBFF-249D-3AE2-E69648A6D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253" y="3555377"/>
            <a:ext cx="14625498" cy="3176254"/>
          </a:xfrm>
        </p:spPr>
        <p:txBody>
          <a:bodyPr wrap="square" anchor="ctr">
            <a:spAutoFit/>
          </a:bodyPr>
          <a:lstStyle>
            <a:lvl1pPr algn="ctr">
              <a:defRPr sz="10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32230-9B0A-F415-FE5C-A8F18296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MASK">
            <a:extLst>
              <a:ext uri="{FF2B5EF4-FFF2-40B4-BE49-F238E27FC236}">
                <a16:creationId xmlns:a16="http://schemas.microsoft.com/office/drawing/2014/main" id="{CD49BCA8-DF91-27EA-00C7-2760D81D9202}"/>
              </a:ext>
            </a:extLst>
          </p:cNvPr>
          <p:cNvSpPr/>
          <p:nvPr userDrawn="1"/>
        </p:nvSpPr>
        <p:spPr>
          <a:xfrm>
            <a:off x="15987713" y="0"/>
            <a:ext cx="2100262" cy="172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910111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B27E2C-09BA-188C-EB4C-C98F79BDC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5264" y="259922"/>
            <a:ext cx="108458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2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329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CCE-63F5-F35D-2E3A-6A706DFD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7819-2917-8187-0A17-31C3690E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092A-F5A4-589E-32CA-4B0300F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41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G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CCE-63F5-F35D-2E3A-6A706DFD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7819-2917-8187-0A17-31C3690E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092A-F5A4-589E-32CA-4B0300F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EC8977-8CC9-F13A-DCC0-0A55F0D34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5264" y="259922"/>
            <a:ext cx="108458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19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0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0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7041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CCE-63F5-F35D-2E3A-6A706DFD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7819-2917-8187-0A17-31C3690E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092A-F5A4-589E-32CA-4B0300F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C228926-7652-91C7-F219-AC61FEE3F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5835" y="264772"/>
            <a:ext cx="1243438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49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AKS DER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CCE-63F5-F35D-2E3A-6A706DFD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7819-2917-8187-0A17-31C3690E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092A-F5A4-589E-32CA-4B0300F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AC97811-3CC4-2BF2-6087-3C0491F6F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0099" y="264770"/>
            <a:ext cx="2147274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30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D43F28-DE40-5361-3094-F32A272FA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0825C-29E4-E192-B0D0-DD7BC2A2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2F05E-6077-4A1A-A7FA-10C530B0D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5264" y="259922"/>
            <a:ext cx="108458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73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64DC332-5A66-9E84-FF16-9F1020FC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39F7A37-1776-C6CE-F37C-379157FA2F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474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3BCE7CD-23E8-61D3-DE9B-AD252A694CC7}"/>
              </a:ext>
            </a:extLst>
          </p:cNvPr>
          <p:cNvGrpSpPr/>
          <p:nvPr userDrawn="1"/>
        </p:nvGrpSpPr>
        <p:grpSpPr>
          <a:xfrm>
            <a:off x="879712" y="4913985"/>
            <a:ext cx="16486632" cy="1761046"/>
            <a:chOff x="383179" y="834757"/>
            <a:chExt cx="10991088" cy="11740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97700F4-AC3A-F0C1-4E0F-7D78EF2469F5}"/>
                </a:ext>
              </a:extLst>
            </p:cNvPr>
            <p:cNvSpPr/>
            <p:nvPr/>
          </p:nvSpPr>
          <p:spPr>
            <a:xfrm>
              <a:off x="383179" y="834757"/>
              <a:ext cx="10991088" cy="558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50" b="0" i="0" u="none" strike="noStrike" kern="1200" cap="none" spc="0" normalizeH="0" baseline="30000" noProof="0">
                <a:ln>
                  <a:noFill/>
                </a:ln>
                <a:solidFill>
                  <a:srgbClr val="012069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66713B-622F-DECE-5916-28920557B7CC}"/>
                </a:ext>
              </a:extLst>
            </p:cNvPr>
            <p:cNvSpPr/>
            <p:nvPr userDrawn="1"/>
          </p:nvSpPr>
          <p:spPr>
            <a:xfrm>
              <a:off x="383179" y="1384150"/>
              <a:ext cx="10991088" cy="62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50" b="0" i="0" u="none" strike="noStrike" kern="1200" cap="none" spc="0" normalizeH="0" baseline="30000" noProof="0">
                <a:ln>
                  <a:noFill/>
                </a:ln>
                <a:solidFill>
                  <a:srgbClr val="012069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8D3CE07-4412-5BC0-5CAC-5D654F56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3F1D67-54E9-63AE-31EF-676074A2F4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103" y="764472"/>
            <a:ext cx="16551798" cy="3581400"/>
          </a:xfrm>
        </p:spPr>
        <p:txBody>
          <a:bodyPr lIns="0" anchor="b"/>
          <a:lstStyle>
            <a:lvl1pPr algn="l">
              <a:defRPr sz="72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A0CE71-9C15-9BBC-170F-7E7EADBD6A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103" y="7245008"/>
            <a:ext cx="16551798" cy="1421284"/>
          </a:xfrm>
        </p:spPr>
        <p:txBody>
          <a:bodyPr lIns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Affiliations</a:t>
            </a:r>
          </a:p>
        </p:txBody>
      </p:sp>
      <p:sp>
        <p:nvSpPr>
          <p:cNvPr id="12" name="TextBox Factor XII">
            <a:extLst>
              <a:ext uri="{FF2B5EF4-FFF2-40B4-BE49-F238E27FC236}">
                <a16:creationId xmlns:a16="http://schemas.microsoft.com/office/drawing/2014/main" id="{8D61288C-0F6E-555B-2687-898A186D9459}"/>
              </a:ext>
            </a:extLst>
          </p:cNvPr>
          <p:cNvSpPr txBox="1"/>
          <p:nvPr userDrawn="1"/>
        </p:nvSpPr>
        <p:spPr>
          <a:xfrm>
            <a:off x="864108" y="4896092"/>
            <a:ext cx="16555212" cy="1797160"/>
          </a:xfrm>
          <a:prstGeom prst="rect">
            <a:avLst/>
          </a:prstGeom>
          <a:solidFill>
            <a:srgbClr val="FEF0EC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6F1345-7C68-DA83-4DC7-A527FC8F0047}"/>
              </a:ext>
            </a:extLst>
          </p:cNvPr>
          <p:cNvCxnSpPr>
            <a:cxnSpLocks/>
          </p:cNvCxnSpPr>
          <p:nvPr/>
        </p:nvCxnSpPr>
        <p:spPr>
          <a:xfrm>
            <a:off x="879712" y="4895686"/>
            <a:ext cx="0" cy="179098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6B6F861-8BFE-5F26-3607-BBC08658F68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21485" y="4995447"/>
            <a:ext cx="16104394" cy="1591450"/>
          </a:xfrm>
        </p:spPr>
        <p:txBody>
          <a:bodyPr lIns="0" rIns="0" anchor="ctr">
            <a:no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685800" indent="0">
              <a:buNone/>
              <a:defRPr sz="1200"/>
            </a:lvl2pPr>
            <a:lvl3pPr marL="1371600" indent="0">
              <a:buNone/>
              <a:defRPr sz="1200"/>
            </a:lvl3pPr>
            <a:lvl4pPr marL="2057400" indent="0">
              <a:buNone/>
              <a:defRPr sz="1200"/>
            </a:lvl4pPr>
            <a:lvl5pPr marL="2743200" indent="0">
              <a:buNone/>
              <a:defRPr sz="1200"/>
            </a:lvl5pPr>
          </a:lstStyle>
          <a:p>
            <a:pPr lvl="0"/>
            <a:r>
              <a:rPr lang="en-US"/>
              <a:t>Authors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9CBE00-DBE1-4BAA-C50A-D29B2CB8B4D6}"/>
              </a:ext>
            </a:extLst>
          </p:cNvPr>
          <p:cNvCxnSpPr>
            <a:cxnSpLocks/>
          </p:cNvCxnSpPr>
          <p:nvPr userDrawn="1"/>
        </p:nvCxnSpPr>
        <p:spPr>
          <a:xfrm>
            <a:off x="532780" y="1244428"/>
            <a:ext cx="0" cy="179098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5761CBE-EB2F-CCE5-19E1-311B77F6EFA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00100" y="9414921"/>
            <a:ext cx="16619800" cy="261878"/>
          </a:xfrm>
        </p:spPr>
        <p:txBody>
          <a:bodyPr lIns="0" rIns="0" anchor="ctr">
            <a:noAutofit/>
          </a:bodyPr>
          <a:lstStyle>
            <a:lvl1pPr marL="0" indent="0" algn="l">
              <a:buNone/>
              <a:defRPr sz="1500"/>
            </a:lvl1pPr>
            <a:lvl2pPr marL="685800" indent="0">
              <a:buNone/>
              <a:defRPr sz="1200"/>
            </a:lvl2pPr>
            <a:lvl3pPr marL="1371600" indent="0">
              <a:buNone/>
              <a:defRPr sz="1200"/>
            </a:lvl3pPr>
            <a:lvl4pPr marL="2057400" indent="0">
              <a:buNone/>
              <a:defRPr sz="1200"/>
            </a:lvl4pPr>
            <a:lvl5pPr marL="2743200" indent="0">
              <a:buNone/>
              <a:defRPr sz="1200"/>
            </a:lvl5pPr>
          </a:lstStyle>
          <a:p>
            <a:pPr lvl="0"/>
            <a:r>
              <a:rPr lang="en-US"/>
              <a:t>Congress Name, location, and dates</a:t>
            </a:r>
          </a:p>
        </p:txBody>
      </p:sp>
    </p:spTree>
    <p:extLst>
      <p:ext uri="{BB962C8B-B14F-4D97-AF65-F5344CB8AC3E}">
        <p14:creationId xmlns:p14="http://schemas.microsoft.com/office/powerpoint/2010/main" val="7913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3BCE7CD-23E8-61D3-DE9B-AD252A694CC7}"/>
              </a:ext>
            </a:extLst>
          </p:cNvPr>
          <p:cNvGrpSpPr/>
          <p:nvPr userDrawn="1"/>
        </p:nvGrpSpPr>
        <p:grpSpPr>
          <a:xfrm>
            <a:off x="879712" y="4913985"/>
            <a:ext cx="16486632" cy="1761046"/>
            <a:chOff x="383179" y="834757"/>
            <a:chExt cx="10991088" cy="11740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97700F4-AC3A-F0C1-4E0F-7D78EF2469F5}"/>
                </a:ext>
              </a:extLst>
            </p:cNvPr>
            <p:cNvSpPr/>
            <p:nvPr/>
          </p:nvSpPr>
          <p:spPr>
            <a:xfrm>
              <a:off x="383179" y="834757"/>
              <a:ext cx="10991088" cy="558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50" b="0" i="0" u="none" strike="noStrike" kern="1200" cap="none" spc="0" normalizeH="0" baseline="30000" noProof="0">
                <a:ln>
                  <a:noFill/>
                </a:ln>
                <a:solidFill>
                  <a:srgbClr val="012069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66713B-622F-DECE-5916-28920557B7CC}"/>
                </a:ext>
              </a:extLst>
            </p:cNvPr>
            <p:cNvSpPr/>
            <p:nvPr userDrawn="1"/>
          </p:nvSpPr>
          <p:spPr>
            <a:xfrm>
              <a:off x="383179" y="1384150"/>
              <a:ext cx="10991088" cy="62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50" b="0" i="0" u="none" strike="noStrike" kern="1200" cap="none" spc="0" normalizeH="0" baseline="30000" noProof="0">
                <a:ln>
                  <a:noFill/>
                </a:ln>
                <a:solidFill>
                  <a:srgbClr val="012069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8D3CE07-4412-5BC0-5CAC-5D654F56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3F1D67-54E9-63AE-31EF-676074A2F4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103" y="764472"/>
            <a:ext cx="16551798" cy="3581400"/>
          </a:xfrm>
        </p:spPr>
        <p:txBody>
          <a:bodyPr lIns="0" anchor="b"/>
          <a:lstStyle>
            <a:lvl1pPr algn="l">
              <a:defRPr sz="72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A0CE71-9C15-9BBC-170F-7E7EADBD6A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103" y="8333961"/>
            <a:ext cx="16551798" cy="974602"/>
          </a:xfrm>
        </p:spPr>
        <p:txBody>
          <a:bodyPr lIns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Affiliations</a:t>
            </a:r>
          </a:p>
        </p:txBody>
      </p:sp>
      <p:sp>
        <p:nvSpPr>
          <p:cNvPr id="12" name="TextBox Factor XII">
            <a:extLst>
              <a:ext uri="{FF2B5EF4-FFF2-40B4-BE49-F238E27FC236}">
                <a16:creationId xmlns:a16="http://schemas.microsoft.com/office/drawing/2014/main" id="{8D61288C-0F6E-555B-2687-898A186D9459}"/>
              </a:ext>
            </a:extLst>
          </p:cNvPr>
          <p:cNvSpPr txBox="1"/>
          <p:nvPr/>
        </p:nvSpPr>
        <p:spPr>
          <a:xfrm>
            <a:off x="864108" y="4896092"/>
            <a:ext cx="16555212" cy="1797160"/>
          </a:xfrm>
          <a:prstGeom prst="rect">
            <a:avLst/>
          </a:prstGeom>
          <a:solidFill>
            <a:srgbClr val="FEF0EC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6F1345-7C68-DA83-4DC7-A527FC8F0047}"/>
              </a:ext>
            </a:extLst>
          </p:cNvPr>
          <p:cNvCxnSpPr>
            <a:cxnSpLocks/>
          </p:cNvCxnSpPr>
          <p:nvPr/>
        </p:nvCxnSpPr>
        <p:spPr>
          <a:xfrm>
            <a:off x="879712" y="4895686"/>
            <a:ext cx="0" cy="179098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6B6F861-8BFE-5F26-3607-BBC08658F68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21485" y="4995447"/>
            <a:ext cx="16104394" cy="1591450"/>
          </a:xfrm>
        </p:spPr>
        <p:txBody>
          <a:bodyPr lIns="0" rIns="0" anchor="ctr">
            <a:no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685800" indent="0">
              <a:buNone/>
              <a:defRPr sz="1200"/>
            </a:lvl2pPr>
            <a:lvl3pPr marL="1371600" indent="0">
              <a:buNone/>
              <a:defRPr sz="1200"/>
            </a:lvl3pPr>
            <a:lvl4pPr marL="2057400" indent="0">
              <a:buNone/>
              <a:defRPr sz="1200"/>
            </a:lvl4pPr>
            <a:lvl5pPr marL="2743200" indent="0">
              <a:buNone/>
              <a:defRPr sz="1200"/>
            </a:lvl5pPr>
          </a:lstStyle>
          <a:p>
            <a:pPr lvl="0"/>
            <a:r>
              <a:rPr lang="en-US"/>
              <a:t>Presentation subheading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9CBE00-DBE1-4BAA-C50A-D29B2CB8B4D6}"/>
              </a:ext>
            </a:extLst>
          </p:cNvPr>
          <p:cNvCxnSpPr>
            <a:cxnSpLocks/>
          </p:cNvCxnSpPr>
          <p:nvPr userDrawn="1"/>
        </p:nvCxnSpPr>
        <p:spPr>
          <a:xfrm>
            <a:off x="532780" y="1244428"/>
            <a:ext cx="0" cy="179098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5761CBE-EB2F-CCE5-19E1-311B77F6EFA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00100" y="9414921"/>
            <a:ext cx="16619800" cy="261878"/>
          </a:xfrm>
        </p:spPr>
        <p:txBody>
          <a:bodyPr lIns="0" rIns="0" anchor="ctr">
            <a:noAutofit/>
          </a:bodyPr>
          <a:lstStyle>
            <a:lvl1pPr marL="0" indent="0" algn="l">
              <a:buNone/>
              <a:defRPr sz="1500"/>
            </a:lvl1pPr>
            <a:lvl2pPr marL="685800" indent="0">
              <a:buNone/>
              <a:defRPr sz="1200"/>
            </a:lvl2pPr>
            <a:lvl3pPr marL="1371600" indent="0">
              <a:buNone/>
              <a:defRPr sz="1200"/>
            </a:lvl3pPr>
            <a:lvl4pPr marL="2057400" indent="0">
              <a:buNone/>
              <a:defRPr sz="1200"/>
            </a:lvl4pPr>
            <a:lvl5pPr marL="2743200" indent="0">
              <a:buNone/>
              <a:defRPr sz="1200"/>
            </a:lvl5pPr>
          </a:lstStyle>
          <a:p>
            <a:pPr lvl="0"/>
            <a:r>
              <a:rPr lang="en-US"/>
              <a:t>Congress Name, location, and dates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7C567E-6367-D8D7-2AF1-F5FCBABF7D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8685" y="7050882"/>
            <a:ext cx="16540162" cy="10453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650"/>
            </a:lvl3pPr>
            <a:lvl4pPr marL="2057400" indent="0">
              <a:buNone/>
              <a:defRPr sz="1576"/>
            </a:lvl4pPr>
            <a:lvl5pPr marL="2743200" indent="0">
              <a:buNone/>
              <a:defRPr sz="1576"/>
            </a:lvl5pPr>
          </a:lstStyle>
          <a:p>
            <a:pPr lvl="0"/>
            <a:r>
              <a:rPr lang="en-GB"/>
              <a:t>Authors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37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86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No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CCE-63F5-F35D-2E3A-6A706DFD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7819-2917-8187-0A17-31C3690E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092A-F5A4-589E-32CA-4B0300F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436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- Patient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CCE-63F5-F35D-2E3A-6A706DFD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092A-F5A4-589E-32CA-4B0300F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18EA0F-A07F-294E-D46B-0D418FC58EDF}"/>
              </a:ext>
            </a:extLst>
          </p:cNvPr>
          <p:cNvSpPr/>
          <p:nvPr userDrawn="1"/>
        </p:nvSpPr>
        <p:spPr>
          <a:xfrm>
            <a:off x="2408289" y="2578344"/>
            <a:ext cx="6556822" cy="3429000"/>
          </a:xfrm>
          <a:prstGeom prst="rect">
            <a:avLst/>
          </a:prstGeom>
          <a:solidFill>
            <a:srgbClr val="FEE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D5FD96-38B2-9193-0C63-719929E061D9}"/>
              </a:ext>
            </a:extLst>
          </p:cNvPr>
          <p:cNvSpPr/>
          <p:nvPr userDrawn="1"/>
        </p:nvSpPr>
        <p:spPr>
          <a:xfrm>
            <a:off x="2408287" y="6232582"/>
            <a:ext cx="6556822" cy="3429000"/>
          </a:xfrm>
          <a:prstGeom prst="rect">
            <a:avLst/>
          </a:prstGeom>
          <a:solidFill>
            <a:srgbClr val="F6F8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6BB2A9-B3ED-1D22-CF22-F9190D67ABA0}"/>
              </a:ext>
            </a:extLst>
          </p:cNvPr>
          <p:cNvSpPr/>
          <p:nvPr userDrawn="1"/>
        </p:nvSpPr>
        <p:spPr>
          <a:xfrm>
            <a:off x="8939433" y="2577586"/>
            <a:ext cx="6429066" cy="3429000"/>
          </a:xfrm>
          <a:prstGeom prst="rect">
            <a:avLst/>
          </a:prstGeom>
          <a:solidFill>
            <a:srgbClr val="FEE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42B3E2-049F-9F86-C175-D3B382FC6D3C}"/>
              </a:ext>
            </a:extLst>
          </p:cNvPr>
          <p:cNvSpPr/>
          <p:nvPr userDrawn="1"/>
        </p:nvSpPr>
        <p:spPr>
          <a:xfrm>
            <a:off x="8839227" y="6232582"/>
            <a:ext cx="6556822" cy="3429000"/>
          </a:xfrm>
          <a:prstGeom prst="rect">
            <a:avLst/>
          </a:prstGeom>
          <a:solidFill>
            <a:srgbClr val="F6F8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icture Placeholder 27">
            <a:extLst>
              <a:ext uri="{FF2B5EF4-FFF2-40B4-BE49-F238E27FC236}">
                <a16:creationId xmlns:a16="http://schemas.microsoft.com/office/drawing/2014/main" id="{D50C12AE-D7BD-236F-809D-DD776B4606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1726" y="2572638"/>
            <a:ext cx="3429000" cy="3429000"/>
          </a:xfrm>
          <a:ln w="38100">
            <a:solidFill>
              <a:schemeClr val="accent3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9A6634D-52FB-17AC-A140-F41755B2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9706" y="2876345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262EE7AB-939D-4304-F84F-621E37BAD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24618" y="3730043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2D639487-7537-5959-B098-9DC0663B76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2170" y="4488753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Picture Placeholder 27">
            <a:extLst>
              <a:ext uri="{FF2B5EF4-FFF2-40B4-BE49-F238E27FC236}">
                <a16:creationId xmlns:a16="http://schemas.microsoft.com/office/drawing/2014/main" id="{71698D50-6BA7-444C-3A20-D4831065BA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25016" y="6232582"/>
            <a:ext cx="3429000" cy="3429000"/>
          </a:xfrm>
          <a:ln w="38100">
            <a:solidFill>
              <a:schemeClr val="bg1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7E37B6A5-85ED-B404-8B43-21679BD5AD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82996" y="6536287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073A54D4-72E7-4B0F-8D53-63C90D4320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07908" y="7389987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DBA328F6-4A10-3F8D-33B9-33F18749B7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85460" y="8148695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4B4B27F9-F9C0-B685-A643-430BA7A0D8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67644" y="1780233"/>
            <a:ext cx="2143744" cy="6500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8" name="Picture Placeholder 27">
            <a:extLst>
              <a:ext uri="{FF2B5EF4-FFF2-40B4-BE49-F238E27FC236}">
                <a16:creationId xmlns:a16="http://schemas.microsoft.com/office/drawing/2014/main" id="{AE7A1947-A704-2AA8-AF0A-05123B802AA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1681626" y="2572638"/>
            <a:ext cx="3429000" cy="3429000"/>
          </a:xfrm>
          <a:ln w="38100">
            <a:solidFill>
              <a:schemeClr val="accent3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06B3D695-9A01-961B-7EBA-BAADE356D8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9606" y="2876345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9ECFE281-86FE-695D-2828-7FB7837411D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64516" y="3730043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7574AA88-33F1-1037-8C1E-7E0580481F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42068" y="4488753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2" name="Picture Placeholder 27">
            <a:extLst>
              <a:ext uri="{FF2B5EF4-FFF2-40B4-BE49-F238E27FC236}">
                <a16:creationId xmlns:a16="http://schemas.microsoft.com/office/drawing/2014/main" id="{ABD21ECB-56F4-C1E2-58F0-8E514C0C523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1664916" y="6232582"/>
            <a:ext cx="3429000" cy="3429000"/>
          </a:xfrm>
          <a:ln w="38100">
            <a:solidFill>
              <a:schemeClr val="bg1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16662F6D-B9B9-CD9A-03E7-4A4B94823A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22896" y="6536287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1B4847C4-A825-A114-7BEA-B1378583EF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47806" y="7389987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80DC99AD-313B-8C09-53B5-6552EB4935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25358" y="8148695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E9FDEECF-7A12-F03B-040A-D791169FF7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307544" y="1780233"/>
            <a:ext cx="2143744" cy="6500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08200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 - Patient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CCE-63F5-F35D-2E3A-6A706DFD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092A-F5A4-589E-32CA-4B0300F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18EA0F-A07F-294E-D46B-0D418FC58EDF}"/>
              </a:ext>
            </a:extLst>
          </p:cNvPr>
          <p:cNvSpPr/>
          <p:nvPr userDrawn="1"/>
        </p:nvSpPr>
        <p:spPr>
          <a:xfrm>
            <a:off x="806337" y="2578344"/>
            <a:ext cx="16243414" cy="3429000"/>
          </a:xfrm>
          <a:prstGeom prst="rect">
            <a:avLst/>
          </a:prstGeom>
          <a:solidFill>
            <a:srgbClr val="FEE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D5FD96-38B2-9193-0C63-719929E061D9}"/>
              </a:ext>
            </a:extLst>
          </p:cNvPr>
          <p:cNvSpPr/>
          <p:nvPr userDrawn="1"/>
        </p:nvSpPr>
        <p:spPr>
          <a:xfrm>
            <a:off x="806338" y="6232582"/>
            <a:ext cx="16243412" cy="3429000"/>
          </a:xfrm>
          <a:prstGeom prst="rect">
            <a:avLst/>
          </a:prstGeom>
          <a:solidFill>
            <a:srgbClr val="F6F8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icture Placeholder 27">
            <a:extLst>
              <a:ext uri="{FF2B5EF4-FFF2-40B4-BE49-F238E27FC236}">
                <a16:creationId xmlns:a16="http://schemas.microsoft.com/office/drawing/2014/main" id="{D50C12AE-D7BD-236F-809D-DD776B4606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25824" y="2572638"/>
            <a:ext cx="3429000" cy="3429000"/>
          </a:xfrm>
          <a:ln w="38100">
            <a:solidFill>
              <a:schemeClr val="accent3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9A6634D-52FB-17AC-A140-F41755B2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3352" y="2876345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262EE7AB-939D-4304-F84F-621E37BAD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264" y="3730043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2D639487-7537-5959-B098-9DC0663B76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816" y="4488753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Picture Placeholder 27">
            <a:extLst>
              <a:ext uri="{FF2B5EF4-FFF2-40B4-BE49-F238E27FC236}">
                <a16:creationId xmlns:a16="http://schemas.microsoft.com/office/drawing/2014/main" id="{71698D50-6BA7-444C-3A20-D4831065BA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25824" y="6232582"/>
            <a:ext cx="3429000" cy="3429000"/>
          </a:xfrm>
          <a:ln w="38100">
            <a:solidFill>
              <a:schemeClr val="bg1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7E37B6A5-85ED-B404-8B43-21679BD5AD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3352" y="6536287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073A54D4-72E7-4B0F-8D53-63C90D4320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264" y="7389987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DBA328F6-4A10-3F8D-33B9-33F18749B7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5816" y="8148695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4B4B27F9-F9C0-B685-A643-430BA7A0D8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68454" y="1780233"/>
            <a:ext cx="2143744" cy="6500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9" name="Picture Placeholder 27">
            <a:extLst>
              <a:ext uri="{FF2B5EF4-FFF2-40B4-BE49-F238E27FC236}">
                <a16:creationId xmlns:a16="http://schemas.microsoft.com/office/drawing/2014/main" id="{D95D8B95-537D-E3E3-BB18-ED7EAEF0154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39664" y="2566932"/>
            <a:ext cx="3429000" cy="3429000"/>
          </a:xfrm>
          <a:ln w="38100">
            <a:solidFill>
              <a:schemeClr val="accent3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0" name="Text Placeholder 30">
            <a:extLst>
              <a:ext uri="{FF2B5EF4-FFF2-40B4-BE49-F238E27FC236}">
                <a16:creationId xmlns:a16="http://schemas.microsoft.com/office/drawing/2014/main" id="{7657A9D5-CD2E-DCCF-C0C4-A26A7F1189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7194" y="2870639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1" name="Text Placeholder 30">
            <a:extLst>
              <a:ext uri="{FF2B5EF4-FFF2-40B4-BE49-F238E27FC236}">
                <a16:creationId xmlns:a16="http://schemas.microsoft.com/office/drawing/2014/main" id="{30570F3F-36C4-B01E-331F-BCE6C74496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2104" y="3724337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2" name="Text Placeholder 30">
            <a:extLst>
              <a:ext uri="{FF2B5EF4-FFF2-40B4-BE49-F238E27FC236}">
                <a16:creationId xmlns:a16="http://schemas.microsoft.com/office/drawing/2014/main" id="{064FAD48-CA5E-715B-25A1-73C85D137B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09656" y="4483047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3" name="Picture Placeholder 27">
            <a:extLst>
              <a:ext uri="{FF2B5EF4-FFF2-40B4-BE49-F238E27FC236}">
                <a16:creationId xmlns:a16="http://schemas.microsoft.com/office/drawing/2014/main" id="{49E471D5-D6C6-44DB-4C13-78C6CA6188F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39664" y="6226876"/>
            <a:ext cx="3429000" cy="3429000"/>
          </a:xfrm>
          <a:ln w="38100">
            <a:solidFill>
              <a:schemeClr val="bg1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4" name="Text Placeholder 30">
            <a:extLst>
              <a:ext uri="{FF2B5EF4-FFF2-40B4-BE49-F238E27FC236}">
                <a16:creationId xmlns:a16="http://schemas.microsoft.com/office/drawing/2014/main" id="{EF746617-A930-ED6D-9471-269A3AE0E6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07194" y="6530581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5" name="Text Placeholder 30">
            <a:extLst>
              <a:ext uri="{FF2B5EF4-FFF2-40B4-BE49-F238E27FC236}">
                <a16:creationId xmlns:a16="http://schemas.microsoft.com/office/drawing/2014/main" id="{D390449B-411C-16B8-929B-F1D2BF1039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2104" y="7384281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6" name="Text Placeholder 30">
            <a:extLst>
              <a:ext uri="{FF2B5EF4-FFF2-40B4-BE49-F238E27FC236}">
                <a16:creationId xmlns:a16="http://schemas.microsoft.com/office/drawing/2014/main" id="{24D12C09-688B-479A-9F31-183F67541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9656" y="8142989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7" name="Text Placeholder 30">
            <a:extLst>
              <a:ext uri="{FF2B5EF4-FFF2-40B4-BE49-F238E27FC236}">
                <a16:creationId xmlns:a16="http://schemas.microsoft.com/office/drawing/2014/main" id="{427A2825-7401-887E-24F4-E843D8AEC43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2294" y="1774527"/>
            <a:ext cx="2143744" cy="6500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0" name="Picture Placeholder 27">
            <a:extLst>
              <a:ext uri="{FF2B5EF4-FFF2-40B4-BE49-F238E27FC236}">
                <a16:creationId xmlns:a16="http://schemas.microsoft.com/office/drawing/2014/main" id="{96606C8C-D05D-C350-D9AE-91EA2BC0BF1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3514092" y="2561226"/>
            <a:ext cx="3429000" cy="3429000"/>
          </a:xfrm>
          <a:ln w="38100">
            <a:solidFill>
              <a:schemeClr val="accent3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1" name="Text Placeholder 30">
            <a:extLst>
              <a:ext uri="{FF2B5EF4-FFF2-40B4-BE49-F238E27FC236}">
                <a16:creationId xmlns:a16="http://schemas.microsoft.com/office/drawing/2014/main" id="{F33946D9-3D03-CF7D-79BF-288F805F1C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581622" y="2864933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30">
            <a:extLst>
              <a:ext uri="{FF2B5EF4-FFF2-40B4-BE49-F238E27FC236}">
                <a16:creationId xmlns:a16="http://schemas.microsoft.com/office/drawing/2014/main" id="{1F9689A1-F374-4FCE-4670-C588A8D56E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606532" y="3718631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Text Placeholder 30">
            <a:extLst>
              <a:ext uri="{FF2B5EF4-FFF2-40B4-BE49-F238E27FC236}">
                <a16:creationId xmlns:a16="http://schemas.microsoft.com/office/drawing/2014/main" id="{339BA992-5952-7B09-0DF9-F094F3381EB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584084" y="4477341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4" name="Picture Placeholder 27">
            <a:extLst>
              <a:ext uri="{FF2B5EF4-FFF2-40B4-BE49-F238E27FC236}">
                <a16:creationId xmlns:a16="http://schemas.microsoft.com/office/drawing/2014/main" id="{26919866-965F-F687-EE49-D2CB67822C5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514092" y="6221168"/>
            <a:ext cx="3429000" cy="3429000"/>
          </a:xfrm>
          <a:ln w="38100">
            <a:solidFill>
              <a:schemeClr val="bg1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5" name="Text Placeholder 30">
            <a:extLst>
              <a:ext uri="{FF2B5EF4-FFF2-40B4-BE49-F238E27FC236}">
                <a16:creationId xmlns:a16="http://schemas.microsoft.com/office/drawing/2014/main" id="{EFA3ABB9-B448-4C77-44B9-086345CE3C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581622" y="6524875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Text Placeholder 30">
            <a:extLst>
              <a:ext uri="{FF2B5EF4-FFF2-40B4-BE49-F238E27FC236}">
                <a16:creationId xmlns:a16="http://schemas.microsoft.com/office/drawing/2014/main" id="{F0CF4172-0561-B939-7809-7F3B66786F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606532" y="7378575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7" name="Text Placeholder 30">
            <a:extLst>
              <a:ext uri="{FF2B5EF4-FFF2-40B4-BE49-F238E27FC236}">
                <a16:creationId xmlns:a16="http://schemas.microsoft.com/office/drawing/2014/main" id="{F1982DB7-704B-4DF9-580F-88DCB72389E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584084" y="8137283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8" name="Text Placeholder 30">
            <a:extLst>
              <a:ext uri="{FF2B5EF4-FFF2-40B4-BE49-F238E27FC236}">
                <a16:creationId xmlns:a16="http://schemas.microsoft.com/office/drawing/2014/main" id="{238AD5EB-FBF9-B869-843E-54624E5D01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4156722" y="1768821"/>
            <a:ext cx="2143744" cy="6500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6814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74" indent="0">
              <a:buNone/>
              <a:defRPr sz="3000" b="1"/>
            </a:lvl2pPr>
            <a:lvl3pPr marL="1371546" indent="0">
              <a:buNone/>
              <a:defRPr sz="2700" b="1"/>
            </a:lvl3pPr>
            <a:lvl4pPr marL="2057318" indent="0">
              <a:buNone/>
              <a:defRPr sz="2400" b="1"/>
            </a:lvl4pPr>
            <a:lvl5pPr marL="2743090" indent="0">
              <a:buNone/>
              <a:defRPr sz="2400" b="1"/>
            </a:lvl5pPr>
            <a:lvl6pPr marL="3428864" indent="0">
              <a:buNone/>
              <a:defRPr sz="2400" b="1"/>
            </a:lvl6pPr>
            <a:lvl7pPr marL="4114636" indent="0">
              <a:buNone/>
              <a:defRPr sz="2400" b="1"/>
            </a:lvl7pPr>
            <a:lvl8pPr marL="4800408" indent="0">
              <a:buNone/>
              <a:defRPr sz="2400" b="1"/>
            </a:lvl8pPr>
            <a:lvl9pPr marL="5486180" indent="0">
              <a:buNone/>
              <a:defRPr sz="24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5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74" indent="0">
              <a:buNone/>
              <a:defRPr sz="3000" b="1"/>
            </a:lvl2pPr>
            <a:lvl3pPr marL="1371546" indent="0">
              <a:buNone/>
              <a:defRPr sz="2700" b="1"/>
            </a:lvl3pPr>
            <a:lvl4pPr marL="2057318" indent="0">
              <a:buNone/>
              <a:defRPr sz="2400" b="1"/>
            </a:lvl4pPr>
            <a:lvl5pPr marL="2743090" indent="0">
              <a:buNone/>
              <a:defRPr sz="2400" b="1"/>
            </a:lvl5pPr>
            <a:lvl6pPr marL="3428864" indent="0">
              <a:buNone/>
              <a:defRPr sz="2400" b="1"/>
            </a:lvl6pPr>
            <a:lvl7pPr marL="4114636" indent="0">
              <a:buNone/>
              <a:defRPr sz="2400" b="1"/>
            </a:lvl7pPr>
            <a:lvl8pPr marL="4800408" indent="0">
              <a:buNone/>
              <a:defRPr sz="2400" b="1"/>
            </a:lvl8pPr>
            <a:lvl9pPr marL="5486180" indent="0">
              <a:buNone/>
              <a:defRPr sz="24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5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676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Box Factor XII">
            <a:extLst>
              <a:ext uri="{FF2B5EF4-FFF2-40B4-BE49-F238E27FC236}">
                <a16:creationId xmlns:a16="http://schemas.microsoft.com/office/drawing/2014/main" id="{FEEBD9EB-19F4-CBF6-4213-8AC434575155}"/>
              </a:ext>
            </a:extLst>
          </p:cNvPr>
          <p:cNvSpPr txBox="1"/>
          <p:nvPr userDrawn="1"/>
        </p:nvSpPr>
        <p:spPr>
          <a:xfrm rot="5400000">
            <a:off x="16412768" y="-31329"/>
            <a:ext cx="1547388" cy="161332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E1E80C1-17A1-71EC-7E95-9A2CF7202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9649" y="323836"/>
            <a:ext cx="1243438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35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OAKS DER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Factor XII">
            <a:extLst>
              <a:ext uri="{FF2B5EF4-FFF2-40B4-BE49-F238E27FC236}">
                <a16:creationId xmlns:a16="http://schemas.microsoft.com/office/drawing/2014/main" id="{C7FC7F44-68F4-C38F-62F8-3BD0C250263C}"/>
              </a:ext>
            </a:extLst>
          </p:cNvPr>
          <p:cNvSpPr txBox="1"/>
          <p:nvPr userDrawn="1"/>
        </p:nvSpPr>
        <p:spPr>
          <a:xfrm rot="5400000">
            <a:off x="15811888" y="-632211"/>
            <a:ext cx="1547388" cy="281508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CF550F4-2DB7-1BC5-CE63-C7DFC669C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24855" y="319769"/>
            <a:ext cx="1421578" cy="900306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EBD881C-F8D3-DD58-84FD-BEB775BD19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7965" y="323836"/>
            <a:ext cx="1243438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99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Box Factor XII">
            <a:extLst>
              <a:ext uri="{FF2B5EF4-FFF2-40B4-BE49-F238E27FC236}">
                <a16:creationId xmlns:a16="http://schemas.microsoft.com/office/drawing/2014/main" id="{0F7D7709-0470-BF3F-4D74-65F6268CA4A7}"/>
              </a:ext>
            </a:extLst>
          </p:cNvPr>
          <p:cNvSpPr txBox="1"/>
          <p:nvPr userDrawn="1"/>
        </p:nvSpPr>
        <p:spPr>
          <a:xfrm rot="5400000">
            <a:off x="16412768" y="-31329"/>
            <a:ext cx="1547388" cy="161332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0CF75F-A294-03D2-3669-FDA114D8E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4168" y="259922"/>
            <a:ext cx="108458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85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AKS G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Factor XII">
            <a:extLst>
              <a:ext uri="{FF2B5EF4-FFF2-40B4-BE49-F238E27FC236}">
                <a16:creationId xmlns:a16="http://schemas.microsoft.com/office/drawing/2014/main" id="{7EDB13A2-1DD8-133C-E48D-FAE167DDB1B9}"/>
              </a:ext>
            </a:extLst>
          </p:cNvPr>
          <p:cNvSpPr txBox="1"/>
          <p:nvPr userDrawn="1"/>
        </p:nvSpPr>
        <p:spPr>
          <a:xfrm rot="5400000">
            <a:off x="15811888" y="-632211"/>
            <a:ext cx="1547388" cy="281508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AA080AB-658D-A26E-21BE-93009E128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7965" y="323836"/>
            <a:ext cx="1243438" cy="960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832EA4-CCD1-CBCB-906F-2E7A1BBB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4168" y="259922"/>
            <a:ext cx="108458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394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AKS GALE DER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Box Factor XII">
            <a:extLst>
              <a:ext uri="{FF2B5EF4-FFF2-40B4-BE49-F238E27FC236}">
                <a16:creationId xmlns:a16="http://schemas.microsoft.com/office/drawing/2014/main" id="{DD6E864B-BCE5-06E3-4FEE-CE2C8CBF459B}"/>
              </a:ext>
            </a:extLst>
          </p:cNvPr>
          <p:cNvSpPr txBox="1"/>
          <p:nvPr userDrawn="1"/>
        </p:nvSpPr>
        <p:spPr>
          <a:xfrm rot="5400000">
            <a:off x="15116962" y="-1327136"/>
            <a:ext cx="1547388" cy="420493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D3C91E6-8DB0-1E7A-DDA7-6068E0154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3241" y="323836"/>
            <a:ext cx="1243438" cy="960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B4F2B-B441-BF77-9BBB-1292605B47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3532" y="249314"/>
            <a:ext cx="1084580" cy="96012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02BEEB9-811A-7522-3AF0-EE422C76D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9687" y="317589"/>
            <a:ext cx="1421578" cy="90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768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MOSAIC GARLAND GAL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Factor XII">
            <a:extLst>
              <a:ext uri="{FF2B5EF4-FFF2-40B4-BE49-F238E27FC236}">
                <a16:creationId xmlns:a16="http://schemas.microsoft.com/office/drawing/2014/main" id="{F9F551F2-D87F-33CA-F516-576FEA34AB49}"/>
              </a:ext>
            </a:extLst>
          </p:cNvPr>
          <p:cNvSpPr txBox="1"/>
          <p:nvPr userDrawn="1"/>
        </p:nvSpPr>
        <p:spPr>
          <a:xfrm rot="5400000">
            <a:off x="16412768" y="-31329"/>
            <a:ext cx="1547388" cy="161332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logo">
            <a:extLst>
              <a:ext uri="{FF2B5EF4-FFF2-40B4-BE49-F238E27FC236}">
                <a16:creationId xmlns:a16="http://schemas.microsoft.com/office/drawing/2014/main" id="{36863B00-1D07-C004-1900-39C7C7842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4574" y="291777"/>
            <a:ext cx="1042416" cy="10782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009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- MOSAIC GARLAND GAL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Factor XII">
            <a:extLst>
              <a:ext uri="{FF2B5EF4-FFF2-40B4-BE49-F238E27FC236}">
                <a16:creationId xmlns:a16="http://schemas.microsoft.com/office/drawing/2014/main" id="{EECDB599-24B2-36A1-934F-822F0D1D8297}"/>
              </a:ext>
            </a:extLst>
          </p:cNvPr>
          <p:cNvSpPr txBox="1"/>
          <p:nvPr userDrawn="1"/>
        </p:nvSpPr>
        <p:spPr>
          <a:xfrm rot="5400000">
            <a:off x="16412768" y="-31329"/>
            <a:ext cx="1547388" cy="161332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C2B1B1-BD54-6FC3-2F6F-05988884F204}"/>
              </a:ext>
            </a:extLst>
          </p:cNvPr>
          <p:cNvGrpSpPr/>
          <p:nvPr userDrawn="1"/>
        </p:nvGrpSpPr>
        <p:grpSpPr>
          <a:xfrm>
            <a:off x="16334352" y="20953"/>
            <a:ext cx="1704220" cy="1508760"/>
            <a:chOff x="9976147" y="68799"/>
            <a:chExt cx="1204550" cy="1034895"/>
          </a:xfrm>
        </p:grpSpPr>
        <p:pic>
          <p:nvPicPr>
            <p:cNvPr id="14" name="Picture 13" descr="A logo for a research study">
              <a:extLst>
                <a:ext uri="{FF2B5EF4-FFF2-40B4-BE49-F238E27FC236}">
                  <a16:creationId xmlns:a16="http://schemas.microsoft.com/office/drawing/2014/main" id="{B6D3179B-32F6-6E8B-8193-D340843FA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6526" y1="23770" x2="76526" y2="23770"/>
                          <a14:foregroundMark x1="56338" y1="28962" x2="56338" y2="28962"/>
                          <a14:foregroundMark x1="39437" y1="49727" x2="39437" y2="497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76147" y="68799"/>
              <a:ext cx="1204550" cy="1034895"/>
            </a:xfrm>
            <a:prstGeom prst="rect">
              <a:avLst/>
            </a:prstGeom>
            <a:noFill/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275ECCE-9ABF-04C4-22D7-B1CC3E1CC1EF}"/>
                </a:ext>
              </a:extLst>
            </p:cNvPr>
            <p:cNvSpPr txBox="1"/>
            <p:nvPr userDrawn="1"/>
          </p:nvSpPr>
          <p:spPr>
            <a:xfrm>
              <a:off x="10114312" y="651703"/>
              <a:ext cx="1048710" cy="285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876" b="1" spc="198">
                  <a:solidFill>
                    <a:srgbClr val="325766"/>
                  </a:solidFill>
                  <a:latin typeface="+mj-lt"/>
                </a:rPr>
                <a:t>GARLAND</a:t>
              </a:r>
            </a:p>
            <a:p>
              <a:pPr algn="ctr"/>
              <a:r>
                <a:rPr lang="en-GB" sz="826" b="1">
                  <a:solidFill>
                    <a:srgbClr val="325766"/>
                  </a:solidFill>
                  <a:latin typeface="+mj-lt"/>
                </a:rPr>
                <a:t>GA RESEARCH STUDY</a:t>
              </a:r>
              <a:endParaRPr lang="en-US" sz="826" b="1">
                <a:solidFill>
                  <a:srgbClr val="325766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361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- MOSAIC GARLAND GAL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Factor XII">
            <a:extLst>
              <a:ext uri="{FF2B5EF4-FFF2-40B4-BE49-F238E27FC236}">
                <a16:creationId xmlns:a16="http://schemas.microsoft.com/office/drawing/2014/main" id="{7D80087B-0BD7-49C8-459B-F1716E4A7C73}"/>
              </a:ext>
            </a:extLst>
          </p:cNvPr>
          <p:cNvSpPr txBox="1"/>
          <p:nvPr userDrawn="1"/>
        </p:nvSpPr>
        <p:spPr>
          <a:xfrm rot="5400000">
            <a:off x="16412768" y="-31329"/>
            <a:ext cx="1547388" cy="161332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28735B-AF7F-DDC9-18FB-83724589B0A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6696448" y="296278"/>
            <a:ext cx="1001268" cy="671004"/>
            <a:chOff x="11189911" y="211497"/>
            <a:chExt cx="682231" cy="463898"/>
          </a:xfrm>
        </p:grpSpPr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4F59CA8F-C1D3-A78E-E2CA-630482FBDCD7}"/>
                </a:ext>
              </a:extLst>
            </p:cNvPr>
            <p:cNvGrpSpPr/>
            <p:nvPr/>
          </p:nvGrpSpPr>
          <p:grpSpPr>
            <a:xfrm>
              <a:off x="11189911" y="211497"/>
              <a:ext cx="682231" cy="463898"/>
              <a:chOff x="11153401" y="184575"/>
              <a:chExt cx="722862" cy="487678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DAA2DB-744B-CB93-380D-8106A289E8E5}"/>
                  </a:ext>
                </a:extLst>
              </p:cNvPr>
              <p:cNvSpPr/>
              <p:nvPr/>
            </p:nvSpPr>
            <p:spPr>
              <a:xfrm>
                <a:off x="11154825" y="185815"/>
                <a:ext cx="720976" cy="485366"/>
              </a:xfrm>
              <a:custGeom>
                <a:avLst/>
                <a:gdLst>
                  <a:gd name="connsiteX0" fmla="*/ 579318 w 720976"/>
                  <a:gd name="connsiteY0" fmla="*/ 65966 h 485366"/>
                  <a:gd name="connsiteX1" fmla="*/ 141662 w 720976"/>
                  <a:gd name="connsiteY1" fmla="*/ 65966 h 485366"/>
                  <a:gd name="connsiteX2" fmla="*/ 1374 w 720976"/>
                  <a:gd name="connsiteY2" fmla="*/ 235759 h 485366"/>
                  <a:gd name="connsiteX3" fmla="*/ 1374 w 720976"/>
                  <a:gd name="connsiteY3" fmla="*/ 249596 h 485366"/>
                  <a:gd name="connsiteX4" fmla="*/ 141676 w 720976"/>
                  <a:gd name="connsiteY4" fmla="*/ 419389 h 485366"/>
                  <a:gd name="connsiteX5" fmla="*/ 579318 w 720976"/>
                  <a:gd name="connsiteY5" fmla="*/ 419389 h 485366"/>
                  <a:gd name="connsiteX6" fmla="*/ 719591 w 720976"/>
                  <a:gd name="connsiteY6" fmla="*/ 249596 h 485366"/>
                  <a:gd name="connsiteX7" fmla="*/ 719591 w 720976"/>
                  <a:gd name="connsiteY7" fmla="*/ 235759 h 485366"/>
                  <a:gd name="connsiteX8" fmla="*/ 579318 w 720976"/>
                  <a:gd name="connsiteY8" fmla="*/ 65966 h 485366"/>
                  <a:gd name="connsiteX9" fmla="*/ 579318 w 720976"/>
                  <a:gd name="connsiteY9" fmla="*/ 65966 h 485366"/>
                  <a:gd name="connsiteX10" fmla="*/ 559277 w 720976"/>
                  <a:gd name="connsiteY10" fmla="*/ 389436 h 485366"/>
                  <a:gd name="connsiteX11" fmla="*/ 161703 w 720976"/>
                  <a:gd name="connsiteY11" fmla="*/ 389436 h 485366"/>
                  <a:gd name="connsiteX12" fmla="*/ 37633 w 720976"/>
                  <a:gd name="connsiteY12" fmla="*/ 242685 h 485366"/>
                  <a:gd name="connsiteX13" fmla="*/ 161703 w 720976"/>
                  <a:gd name="connsiteY13" fmla="*/ 95934 h 485366"/>
                  <a:gd name="connsiteX14" fmla="*/ 559277 w 720976"/>
                  <a:gd name="connsiteY14" fmla="*/ 95934 h 485366"/>
                  <a:gd name="connsiteX15" fmla="*/ 683333 w 720976"/>
                  <a:gd name="connsiteY15" fmla="*/ 242685 h 485366"/>
                  <a:gd name="connsiteX16" fmla="*/ 559277 w 720976"/>
                  <a:gd name="connsiteY16" fmla="*/ 389436 h 485366"/>
                  <a:gd name="connsiteX17" fmla="*/ 559277 w 720976"/>
                  <a:gd name="connsiteY17" fmla="*/ 389436 h 485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0976" h="485366">
                    <a:moveTo>
                      <a:pt x="579318" y="65966"/>
                    </a:moveTo>
                    <a:cubicBezTo>
                      <a:pt x="446693" y="-21989"/>
                      <a:pt x="274288" y="-21989"/>
                      <a:pt x="141662" y="65966"/>
                    </a:cubicBezTo>
                    <a:cubicBezTo>
                      <a:pt x="79129" y="107434"/>
                      <a:pt x="30303" y="166518"/>
                      <a:pt x="1374" y="235759"/>
                    </a:cubicBezTo>
                    <a:cubicBezTo>
                      <a:pt x="-458" y="240189"/>
                      <a:pt x="-458" y="245181"/>
                      <a:pt x="1374" y="249596"/>
                    </a:cubicBezTo>
                    <a:cubicBezTo>
                      <a:pt x="30303" y="318838"/>
                      <a:pt x="79129" y="377922"/>
                      <a:pt x="141676" y="419389"/>
                    </a:cubicBezTo>
                    <a:cubicBezTo>
                      <a:pt x="274288" y="507359"/>
                      <a:pt x="446693" y="507359"/>
                      <a:pt x="579318" y="419389"/>
                    </a:cubicBezTo>
                    <a:cubicBezTo>
                      <a:pt x="641851" y="377922"/>
                      <a:pt x="690677" y="318823"/>
                      <a:pt x="719591" y="249596"/>
                    </a:cubicBezTo>
                    <a:cubicBezTo>
                      <a:pt x="721438" y="245167"/>
                      <a:pt x="721438" y="240189"/>
                      <a:pt x="719591" y="235759"/>
                    </a:cubicBezTo>
                    <a:cubicBezTo>
                      <a:pt x="690677" y="166518"/>
                      <a:pt x="641851" y="107434"/>
                      <a:pt x="579318" y="65966"/>
                    </a:cubicBezTo>
                    <a:lnTo>
                      <a:pt x="579318" y="65966"/>
                    </a:lnTo>
                    <a:close/>
                    <a:moveTo>
                      <a:pt x="559277" y="389436"/>
                    </a:moveTo>
                    <a:cubicBezTo>
                      <a:pt x="438786" y="469282"/>
                      <a:pt x="282194" y="469282"/>
                      <a:pt x="161703" y="389436"/>
                    </a:cubicBezTo>
                    <a:cubicBezTo>
                      <a:pt x="107221" y="353307"/>
                      <a:pt x="64196" y="302404"/>
                      <a:pt x="37633" y="242685"/>
                    </a:cubicBezTo>
                    <a:cubicBezTo>
                      <a:pt x="64181" y="182966"/>
                      <a:pt x="107221" y="132048"/>
                      <a:pt x="161703" y="95934"/>
                    </a:cubicBezTo>
                    <a:cubicBezTo>
                      <a:pt x="282194" y="16073"/>
                      <a:pt x="438786" y="16073"/>
                      <a:pt x="559277" y="95934"/>
                    </a:cubicBezTo>
                    <a:cubicBezTo>
                      <a:pt x="613745" y="132048"/>
                      <a:pt x="656785" y="182952"/>
                      <a:pt x="683333" y="242685"/>
                    </a:cubicBezTo>
                    <a:cubicBezTo>
                      <a:pt x="656785" y="302404"/>
                      <a:pt x="613745" y="353322"/>
                      <a:pt x="559277" y="389436"/>
                    </a:cubicBezTo>
                    <a:lnTo>
                      <a:pt x="559277" y="389436"/>
                    </a:lnTo>
                    <a:close/>
                  </a:path>
                </a:pathLst>
              </a:custGeom>
              <a:solidFill>
                <a:srgbClr val="EF5727"/>
              </a:solidFill>
              <a:ln w="1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82A4A76-9F6E-44E1-8652-75F113F273FC}"/>
                  </a:ext>
                </a:extLst>
              </p:cNvPr>
              <p:cNvSpPr/>
              <p:nvPr/>
            </p:nvSpPr>
            <p:spPr>
              <a:xfrm>
                <a:off x="11153401" y="184575"/>
                <a:ext cx="722862" cy="487678"/>
              </a:xfrm>
              <a:custGeom>
                <a:avLst/>
                <a:gdLst>
                  <a:gd name="connsiteX0" fmla="*/ 0 w 722862"/>
                  <a:gd name="connsiteY0" fmla="*/ 0 h 487678"/>
                  <a:gd name="connsiteX1" fmla="*/ 722863 w 722862"/>
                  <a:gd name="connsiteY1" fmla="*/ 0 h 487678"/>
                  <a:gd name="connsiteX2" fmla="*/ 722863 w 722862"/>
                  <a:gd name="connsiteY2" fmla="*/ 487679 h 487678"/>
                  <a:gd name="connsiteX3" fmla="*/ 0 w 722862"/>
                  <a:gd name="connsiteY3" fmla="*/ 487679 h 487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862" h="487678">
                    <a:moveTo>
                      <a:pt x="0" y="0"/>
                    </a:moveTo>
                    <a:lnTo>
                      <a:pt x="722863" y="0"/>
                    </a:lnTo>
                    <a:lnTo>
                      <a:pt x="722863" y="487679"/>
                    </a:lnTo>
                    <a:lnTo>
                      <a:pt x="0" y="487679"/>
                    </a:lnTo>
                    <a:close/>
                  </a:path>
                </a:pathLst>
              </a:custGeom>
              <a:noFill/>
              <a:ln w="1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C633EC4-1467-A69F-C414-200AB9E0CA82}"/>
                  </a:ext>
                </a:extLst>
              </p:cNvPr>
              <p:cNvSpPr/>
              <p:nvPr/>
            </p:nvSpPr>
            <p:spPr>
              <a:xfrm>
                <a:off x="11331974" y="245177"/>
                <a:ext cx="366665" cy="366642"/>
              </a:xfrm>
              <a:custGeom>
                <a:avLst/>
                <a:gdLst>
                  <a:gd name="connsiteX0" fmla="*/ 53695 w 366665"/>
                  <a:gd name="connsiteY0" fmla="*/ 53684 h 366642"/>
                  <a:gd name="connsiteX1" fmla="*/ 53695 w 366665"/>
                  <a:gd name="connsiteY1" fmla="*/ 312948 h 366642"/>
                  <a:gd name="connsiteX2" fmla="*/ 312959 w 366665"/>
                  <a:gd name="connsiteY2" fmla="*/ 312948 h 366642"/>
                  <a:gd name="connsiteX3" fmla="*/ 312959 w 366665"/>
                  <a:gd name="connsiteY3" fmla="*/ 53684 h 366642"/>
                  <a:gd name="connsiteX4" fmla="*/ 53695 w 366665"/>
                  <a:gd name="connsiteY4" fmla="*/ 53684 h 366642"/>
                  <a:gd name="connsiteX5" fmla="*/ 53695 w 366665"/>
                  <a:gd name="connsiteY5" fmla="*/ 53684 h 366642"/>
                  <a:gd name="connsiteX6" fmla="*/ 287479 w 366665"/>
                  <a:gd name="connsiteY6" fmla="*/ 287467 h 366642"/>
                  <a:gd name="connsiteX7" fmla="*/ 79320 w 366665"/>
                  <a:gd name="connsiteY7" fmla="*/ 287409 h 366642"/>
                  <a:gd name="connsiteX8" fmla="*/ 79320 w 366665"/>
                  <a:gd name="connsiteY8" fmla="*/ 79251 h 366642"/>
                  <a:gd name="connsiteX9" fmla="*/ 287479 w 366665"/>
                  <a:gd name="connsiteY9" fmla="*/ 79194 h 366642"/>
                  <a:gd name="connsiteX10" fmla="*/ 287479 w 366665"/>
                  <a:gd name="connsiteY10" fmla="*/ 287467 h 366642"/>
                  <a:gd name="connsiteX11" fmla="*/ 287479 w 366665"/>
                  <a:gd name="connsiteY11" fmla="*/ 287467 h 366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6665" h="366642">
                    <a:moveTo>
                      <a:pt x="53695" y="53684"/>
                    </a:moveTo>
                    <a:cubicBezTo>
                      <a:pt x="-17898" y="125278"/>
                      <a:pt x="-17898" y="241354"/>
                      <a:pt x="53695" y="312948"/>
                    </a:cubicBezTo>
                    <a:cubicBezTo>
                      <a:pt x="125289" y="384541"/>
                      <a:pt x="241366" y="384541"/>
                      <a:pt x="312959" y="312948"/>
                    </a:cubicBezTo>
                    <a:cubicBezTo>
                      <a:pt x="384567" y="241354"/>
                      <a:pt x="384567" y="125278"/>
                      <a:pt x="312959" y="53684"/>
                    </a:cubicBezTo>
                    <a:cubicBezTo>
                      <a:pt x="241380" y="-17895"/>
                      <a:pt x="125289" y="-17895"/>
                      <a:pt x="53695" y="53684"/>
                    </a:cubicBezTo>
                    <a:lnTo>
                      <a:pt x="53695" y="53684"/>
                    </a:lnTo>
                    <a:close/>
                    <a:moveTo>
                      <a:pt x="287479" y="287467"/>
                    </a:moveTo>
                    <a:cubicBezTo>
                      <a:pt x="229982" y="344921"/>
                      <a:pt x="136803" y="344892"/>
                      <a:pt x="79320" y="287409"/>
                    </a:cubicBezTo>
                    <a:cubicBezTo>
                      <a:pt x="21866" y="229927"/>
                      <a:pt x="21866" y="136734"/>
                      <a:pt x="79320" y="79251"/>
                    </a:cubicBezTo>
                    <a:cubicBezTo>
                      <a:pt x="136788" y="21769"/>
                      <a:pt x="229967" y="21740"/>
                      <a:pt x="287479" y="79194"/>
                    </a:cubicBezTo>
                    <a:cubicBezTo>
                      <a:pt x="345034" y="136691"/>
                      <a:pt x="345034" y="229970"/>
                      <a:pt x="287479" y="287467"/>
                    </a:cubicBezTo>
                    <a:lnTo>
                      <a:pt x="287479" y="287467"/>
                    </a:lnTo>
                    <a:close/>
                  </a:path>
                </a:pathLst>
              </a:custGeom>
              <a:solidFill>
                <a:srgbClr val="12597C"/>
              </a:solidFill>
              <a:ln w="1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  <p:grpSp>
          <p:nvGrpSpPr>
            <p:cNvPr id="21" name="Graphic 12">
              <a:extLst>
                <a:ext uri="{FF2B5EF4-FFF2-40B4-BE49-F238E27FC236}">
                  <a16:creationId xmlns:a16="http://schemas.microsoft.com/office/drawing/2014/main" id="{8E7F16B3-7B7B-D8D0-A452-FAE4EBEF0EB7}"/>
                </a:ext>
              </a:extLst>
            </p:cNvPr>
            <p:cNvGrpSpPr/>
            <p:nvPr/>
          </p:nvGrpSpPr>
          <p:grpSpPr>
            <a:xfrm>
              <a:off x="11437897" y="330933"/>
              <a:ext cx="194801" cy="201394"/>
              <a:chOff x="11416156" y="310133"/>
              <a:chExt cx="206403" cy="211718"/>
            </a:xfrm>
            <a:solidFill>
              <a:srgbClr val="12597C"/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84140B1-C8FE-FFB2-69FE-62BD7876ADF5}"/>
                  </a:ext>
                </a:extLst>
              </p:cNvPr>
              <p:cNvSpPr/>
              <p:nvPr/>
            </p:nvSpPr>
            <p:spPr>
              <a:xfrm>
                <a:off x="11531627" y="421070"/>
                <a:ext cx="29693" cy="6665"/>
              </a:xfrm>
              <a:custGeom>
                <a:avLst/>
                <a:gdLst>
                  <a:gd name="connsiteX0" fmla="*/ 3333 w 29693"/>
                  <a:gd name="connsiteY0" fmla="*/ 0 h 6665"/>
                  <a:gd name="connsiteX1" fmla="*/ 0 w 29693"/>
                  <a:gd name="connsiteY1" fmla="*/ 3333 h 6665"/>
                  <a:gd name="connsiteX2" fmla="*/ 3333 w 29693"/>
                  <a:gd name="connsiteY2" fmla="*/ 6666 h 6665"/>
                  <a:gd name="connsiteX3" fmla="*/ 26361 w 29693"/>
                  <a:gd name="connsiteY3" fmla="*/ 6666 h 6665"/>
                  <a:gd name="connsiteX4" fmla="*/ 29694 w 29693"/>
                  <a:gd name="connsiteY4" fmla="*/ 3333 h 6665"/>
                  <a:gd name="connsiteX5" fmla="*/ 26361 w 29693"/>
                  <a:gd name="connsiteY5" fmla="*/ 0 h 6665"/>
                  <a:gd name="connsiteX6" fmla="*/ 3333 w 29693"/>
                  <a:gd name="connsiteY6" fmla="*/ 0 h 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693" h="6665">
                    <a:moveTo>
                      <a:pt x="3333" y="0"/>
                    </a:moveTo>
                    <a:cubicBezTo>
                      <a:pt x="1327" y="0"/>
                      <a:pt x="0" y="1342"/>
                      <a:pt x="0" y="3333"/>
                    </a:cubicBezTo>
                    <a:cubicBezTo>
                      <a:pt x="0" y="5324"/>
                      <a:pt x="1327" y="6666"/>
                      <a:pt x="3333" y="6666"/>
                    </a:cubicBezTo>
                    <a:lnTo>
                      <a:pt x="26361" y="6666"/>
                    </a:lnTo>
                    <a:cubicBezTo>
                      <a:pt x="28366" y="6666"/>
                      <a:pt x="29694" y="5338"/>
                      <a:pt x="29694" y="3333"/>
                    </a:cubicBezTo>
                    <a:cubicBezTo>
                      <a:pt x="29694" y="1327"/>
                      <a:pt x="28366" y="0"/>
                      <a:pt x="26361" y="0"/>
                    </a:cubicBezTo>
                    <a:lnTo>
                      <a:pt x="3333" y="0"/>
                    </a:lnTo>
                    <a:close/>
                  </a:path>
                </a:pathLst>
              </a:custGeom>
              <a:solidFill>
                <a:srgbClr val="12597C"/>
              </a:solidFill>
              <a:ln w="1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A795765-2DF2-BE8F-8FB2-EDB8979CC481}"/>
                  </a:ext>
                </a:extLst>
              </p:cNvPr>
              <p:cNvSpPr/>
              <p:nvPr/>
            </p:nvSpPr>
            <p:spPr>
              <a:xfrm>
                <a:off x="11465213" y="310133"/>
                <a:ext cx="110781" cy="127630"/>
              </a:xfrm>
              <a:custGeom>
                <a:avLst/>
                <a:gdLst>
                  <a:gd name="connsiteX0" fmla="*/ 32709 w 110781"/>
                  <a:gd name="connsiteY0" fmla="*/ 81907 h 127630"/>
                  <a:gd name="connsiteX1" fmla="*/ 0 w 110781"/>
                  <a:gd name="connsiteY1" fmla="*/ 116289 h 127630"/>
                  <a:gd name="connsiteX2" fmla="*/ 0 w 110781"/>
                  <a:gd name="connsiteY2" fmla="*/ 124297 h 127630"/>
                  <a:gd name="connsiteX3" fmla="*/ 3333 w 110781"/>
                  <a:gd name="connsiteY3" fmla="*/ 127630 h 127630"/>
                  <a:gd name="connsiteX4" fmla="*/ 6666 w 110781"/>
                  <a:gd name="connsiteY4" fmla="*/ 124297 h 127630"/>
                  <a:gd name="connsiteX5" fmla="*/ 6666 w 110781"/>
                  <a:gd name="connsiteY5" fmla="*/ 116289 h 127630"/>
                  <a:gd name="connsiteX6" fmla="*/ 32363 w 110781"/>
                  <a:gd name="connsiteY6" fmla="*/ 88587 h 127630"/>
                  <a:gd name="connsiteX7" fmla="*/ 52058 w 110781"/>
                  <a:gd name="connsiteY7" fmla="*/ 108282 h 127630"/>
                  <a:gd name="connsiteX8" fmla="*/ 52058 w 110781"/>
                  <a:gd name="connsiteY8" fmla="*/ 123965 h 127630"/>
                  <a:gd name="connsiteX9" fmla="*/ 55391 w 110781"/>
                  <a:gd name="connsiteY9" fmla="*/ 127298 h 127630"/>
                  <a:gd name="connsiteX10" fmla="*/ 58724 w 110781"/>
                  <a:gd name="connsiteY10" fmla="*/ 123965 h 127630"/>
                  <a:gd name="connsiteX11" fmla="*/ 58724 w 110781"/>
                  <a:gd name="connsiteY11" fmla="*/ 108282 h 127630"/>
                  <a:gd name="connsiteX12" fmla="*/ 78418 w 110781"/>
                  <a:gd name="connsiteY12" fmla="*/ 88587 h 127630"/>
                  <a:gd name="connsiteX13" fmla="*/ 104115 w 110781"/>
                  <a:gd name="connsiteY13" fmla="*/ 116289 h 127630"/>
                  <a:gd name="connsiteX14" fmla="*/ 104115 w 110781"/>
                  <a:gd name="connsiteY14" fmla="*/ 124297 h 127630"/>
                  <a:gd name="connsiteX15" fmla="*/ 107448 w 110781"/>
                  <a:gd name="connsiteY15" fmla="*/ 127630 h 127630"/>
                  <a:gd name="connsiteX16" fmla="*/ 110781 w 110781"/>
                  <a:gd name="connsiteY16" fmla="*/ 124297 h 127630"/>
                  <a:gd name="connsiteX17" fmla="*/ 110781 w 110781"/>
                  <a:gd name="connsiteY17" fmla="*/ 116289 h 127630"/>
                  <a:gd name="connsiteX18" fmla="*/ 78072 w 110781"/>
                  <a:gd name="connsiteY18" fmla="*/ 81907 h 127630"/>
                  <a:gd name="connsiteX19" fmla="*/ 68391 w 110781"/>
                  <a:gd name="connsiteY19" fmla="*/ 71893 h 127630"/>
                  <a:gd name="connsiteX20" fmla="*/ 81405 w 110781"/>
                  <a:gd name="connsiteY20" fmla="*/ 48534 h 127630"/>
                  <a:gd name="connsiteX21" fmla="*/ 81405 w 110781"/>
                  <a:gd name="connsiteY21" fmla="*/ 44191 h 127630"/>
                  <a:gd name="connsiteX22" fmla="*/ 89745 w 110781"/>
                  <a:gd name="connsiteY22" fmla="*/ 22159 h 127630"/>
                  <a:gd name="connsiteX23" fmla="*/ 58045 w 110781"/>
                  <a:gd name="connsiteY23" fmla="*/ 7139 h 127630"/>
                  <a:gd name="connsiteX24" fmla="*/ 31007 w 110781"/>
                  <a:gd name="connsiteY24" fmla="*/ 11150 h 127630"/>
                  <a:gd name="connsiteX25" fmla="*/ 22999 w 110781"/>
                  <a:gd name="connsiteY25" fmla="*/ 21495 h 127630"/>
                  <a:gd name="connsiteX26" fmla="*/ 26678 w 110781"/>
                  <a:gd name="connsiteY26" fmla="*/ 44523 h 127630"/>
                  <a:gd name="connsiteX27" fmla="*/ 26678 w 110781"/>
                  <a:gd name="connsiteY27" fmla="*/ 48866 h 127630"/>
                  <a:gd name="connsiteX28" fmla="*/ 41366 w 110781"/>
                  <a:gd name="connsiteY28" fmla="*/ 72889 h 127630"/>
                  <a:gd name="connsiteX29" fmla="*/ 32695 w 110781"/>
                  <a:gd name="connsiteY29" fmla="*/ 81892 h 127630"/>
                  <a:gd name="connsiteX30" fmla="*/ 32695 w 110781"/>
                  <a:gd name="connsiteY30" fmla="*/ 81892 h 127630"/>
                  <a:gd name="connsiteX31" fmla="*/ 30372 w 110781"/>
                  <a:gd name="connsiteY31" fmla="*/ 36515 h 127630"/>
                  <a:gd name="connsiteX32" fmla="*/ 29708 w 110781"/>
                  <a:gd name="connsiteY32" fmla="*/ 23169 h 127630"/>
                  <a:gd name="connsiteX33" fmla="*/ 59070 w 110781"/>
                  <a:gd name="connsiteY33" fmla="*/ 14497 h 127630"/>
                  <a:gd name="connsiteX34" fmla="*/ 63081 w 110781"/>
                  <a:gd name="connsiteY34" fmla="*/ 12492 h 127630"/>
                  <a:gd name="connsiteX35" fmla="*/ 64077 w 110781"/>
                  <a:gd name="connsiteY35" fmla="*/ 10486 h 127630"/>
                  <a:gd name="connsiteX36" fmla="*/ 83093 w 110781"/>
                  <a:gd name="connsiteY36" fmla="*/ 20831 h 127630"/>
                  <a:gd name="connsiteX37" fmla="*/ 77755 w 110781"/>
                  <a:gd name="connsiteY37" fmla="*/ 37179 h 127630"/>
                  <a:gd name="connsiteX38" fmla="*/ 73744 w 110781"/>
                  <a:gd name="connsiteY38" fmla="*/ 31176 h 127630"/>
                  <a:gd name="connsiteX39" fmla="*/ 68405 w 110781"/>
                  <a:gd name="connsiteY39" fmla="*/ 28507 h 127630"/>
                  <a:gd name="connsiteX40" fmla="*/ 38697 w 110781"/>
                  <a:gd name="connsiteY40" fmla="*/ 28507 h 127630"/>
                  <a:gd name="connsiteX41" fmla="*/ 33027 w 110781"/>
                  <a:gd name="connsiteY41" fmla="*/ 31840 h 127630"/>
                  <a:gd name="connsiteX42" fmla="*/ 30357 w 110781"/>
                  <a:gd name="connsiteY42" fmla="*/ 36515 h 127630"/>
                  <a:gd name="connsiteX43" fmla="*/ 33705 w 110781"/>
                  <a:gd name="connsiteY43" fmla="*/ 48866 h 127630"/>
                  <a:gd name="connsiteX44" fmla="*/ 33705 w 110781"/>
                  <a:gd name="connsiteY44" fmla="*/ 44191 h 127630"/>
                  <a:gd name="connsiteX45" fmla="*/ 38711 w 110781"/>
                  <a:gd name="connsiteY45" fmla="*/ 34841 h 127630"/>
                  <a:gd name="connsiteX46" fmla="*/ 68088 w 110781"/>
                  <a:gd name="connsiteY46" fmla="*/ 34841 h 127630"/>
                  <a:gd name="connsiteX47" fmla="*/ 74768 w 110781"/>
                  <a:gd name="connsiteY47" fmla="*/ 44523 h 127630"/>
                  <a:gd name="connsiteX48" fmla="*/ 74768 w 110781"/>
                  <a:gd name="connsiteY48" fmla="*/ 48866 h 127630"/>
                  <a:gd name="connsiteX49" fmla="*/ 54409 w 110781"/>
                  <a:gd name="connsiteY49" fmla="*/ 69556 h 127630"/>
                  <a:gd name="connsiteX50" fmla="*/ 33719 w 110781"/>
                  <a:gd name="connsiteY50" fmla="*/ 48866 h 127630"/>
                  <a:gd name="connsiteX51" fmla="*/ 33719 w 110781"/>
                  <a:gd name="connsiteY51" fmla="*/ 48866 h 127630"/>
                  <a:gd name="connsiteX52" fmla="*/ 48061 w 110781"/>
                  <a:gd name="connsiteY52" fmla="*/ 75226 h 127630"/>
                  <a:gd name="connsiteX53" fmla="*/ 62417 w 110781"/>
                  <a:gd name="connsiteY53" fmla="*/ 74894 h 127630"/>
                  <a:gd name="connsiteX54" fmla="*/ 71767 w 110781"/>
                  <a:gd name="connsiteY54" fmla="*/ 85903 h 127630"/>
                  <a:gd name="connsiteX55" fmla="*/ 55420 w 110781"/>
                  <a:gd name="connsiteY55" fmla="*/ 102251 h 127630"/>
                  <a:gd name="connsiteX56" fmla="*/ 38726 w 110781"/>
                  <a:gd name="connsiteY56" fmla="*/ 85903 h 127630"/>
                  <a:gd name="connsiteX57" fmla="*/ 48075 w 110781"/>
                  <a:gd name="connsiteY57" fmla="*/ 75226 h 127630"/>
                  <a:gd name="connsiteX58" fmla="*/ 48075 w 110781"/>
                  <a:gd name="connsiteY58" fmla="*/ 75226 h 12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10781" h="127630">
                    <a:moveTo>
                      <a:pt x="32709" y="81907"/>
                    </a:moveTo>
                    <a:cubicBezTo>
                      <a:pt x="14688" y="82902"/>
                      <a:pt x="0" y="97922"/>
                      <a:pt x="0" y="116289"/>
                    </a:cubicBezTo>
                    <a:lnTo>
                      <a:pt x="0" y="124297"/>
                    </a:lnTo>
                    <a:cubicBezTo>
                      <a:pt x="0" y="126303"/>
                      <a:pt x="1327" y="127630"/>
                      <a:pt x="3333" y="127630"/>
                    </a:cubicBezTo>
                    <a:cubicBezTo>
                      <a:pt x="5339" y="127630"/>
                      <a:pt x="6666" y="126288"/>
                      <a:pt x="6666" y="124297"/>
                    </a:cubicBezTo>
                    <a:lnTo>
                      <a:pt x="6666" y="116289"/>
                    </a:lnTo>
                    <a:cubicBezTo>
                      <a:pt x="6666" y="101933"/>
                      <a:pt x="18007" y="89582"/>
                      <a:pt x="32363" y="88587"/>
                    </a:cubicBezTo>
                    <a:lnTo>
                      <a:pt x="52058" y="108282"/>
                    </a:lnTo>
                    <a:lnTo>
                      <a:pt x="52058" y="123965"/>
                    </a:lnTo>
                    <a:cubicBezTo>
                      <a:pt x="52058" y="125971"/>
                      <a:pt x="53385" y="127298"/>
                      <a:pt x="55391" y="127298"/>
                    </a:cubicBezTo>
                    <a:cubicBezTo>
                      <a:pt x="57396" y="127298"/>
                      <a:pt x="58724" y="125971"/>
                      <a:pt x="58724" y="123965"/>
                    </a:cubicBezTo>
                    <a:lnTo>
                      <a:pt x="58724" y="108282"/>
                    </a:lnTo>
                    <a:lnTo>
                      <a:pt x="78418" y="88587"/>
                    </a:lnTo>
                    <a:cubicBezTo>
                      <a:pt x="92775" y="89582"/>
                      <a:pt x="104115" y="101933"/>
                      <a:pt x="104115" y="116289"/>
                    </a:cubicBezTo>
                    <a:lnTo>
                      <a:pt x="104115" y="124297"/>
                    </a:lnTo>
                    <a:cubicBezTo>
                      <a:pt x="104115" y="126303"/>
                      <a:pt x="105443" y="127630"/>
                      <a:pt x="107448" y="127630"/>
                    </a:cubicBezTo>
                    <a:cubicBezTo>
                      <a:pt x="109454" y="127630"/>
                      <a:pt x="110781" y="126288"/>
                      <a:pt x="110781" y="124297"/>
                    </a:cubicBezTo>
                    <a:lnTo>
                      <a:pt x="110781" y="116289"/>
                    </a:lnTo>
                    <a:cubicBezTo>
                      <a:pt x="110781" y="97936"/>
                      <a:pt x="96093" y="82917"/>
                      <a:pt x="78072" y="81907"/>
                    </a:cubicBezTo>
                    <a:cubicBezTo>
                      <a:pt x="73397" y="79237"/>
                      <a:pt x="70396" y="75904"/>
                      <a:pt x="68391" y="71893"/>
                    </a:cubicBezTo>
                    <a:cubicBezTo>
                      <a:pt x="76398" y="67219"/>
                      <a:pt x="81405" y="58547"/>
                      <a:pt x="81405" y="48534"/>
                    </a:cubicBezTo>
                    <a:lnTo>
                      <a:pt x="81405" y="44191"/>
                    </a:lnTo>
                    <a:cubicBezTo>
                      <a:pt x="86412" y="35519"/>
                      <a:pt x="88417" y="28175"/>
                      <a:pt x="89745" y="22159"/>
                    </a:cubicBezTo>
                    <a:cubicBezTo>
                      <a:pt x="93078" y="6143"/>
                      <a:pt x="68722" y="-9540"/>
                      <a:pt x="58045" y="7139"/>
                    </a:cubicBezTo>
                    <a:cubicBezTo>
                      <a:pt x="47700" y="5133"/>
                      <a:pt x="38019" y="6475"/>
                      <a:pt x="31007" y="11150"/>
                    </a:cubicBezTo>
                    <a:cubicBezTo>
                      <a:pt x="26664" y="13819"/>
                      <a:pt x="23994" y="17484"/>
                      <a:pt x="22999" y="21495"/>
                    </a:cubicBezTo>
                    <a:cubicBezTo>
                      <a:pt x="20661" y="33514"/>
                      <a:pt x="25004" y="41522"/>
                      <a:pt x="26678" y="44523"/>
                    </a:cubicBezTo>
                    <a:lnTo>
                      <a:pt x="26678" y="48866"/>
                    </a:lnTo>
                    <a:cubicBezTo>
                      <a:pt x="26678" y="59211"/>
                      <a:pt x="32680" y="68229"/>
                      <a:pt x="41366" y="72889"/>
                    </a:cubicBezTo>
                    <a:cubicBezTo>
                      <a:pt x="39693" y="76554"/>
                      <a:pt x="36691" y="79569"/>
                      <a:pt x="32695" y="81892"/>
                    </a:cubicBezTo>
                    <a:lnTo>
                      <a:pt x="32695" y="81892"/>
                    </a:lnTo>
                    <a:close/>
                    <a:moveTo>
                      <a:pt x="30372" y="36515"/>
                    </a:moveTo>
                    <a:cubicBezTo>
                      <a:pt x="29376" y="33514"/>
                      <a:pt x="28698" y="28839"/>
                      <a:pt x="29708" y="23169"/>
                    </a:cubicBezTo>
                    <a:cubicBezTo>
                      <a:pt x="30704" y="17830"/>
                      <a:pt x="41727" y="10486"/>
                      <a:pt x="59070" y="14497"/>
                    </a:cubicBezTo>
                    <a:cubicBezTo>
                      <a:pt x="60744" y="14829"/>
                      <a:pt x="62403" y="14165"/>
                      <a:pt x="63081" y="12492"/>
                    </a:cubicBezTo>
                    <a:cubicBezTo>
                      <a:pt x="63081" y="12492"/>
                      <a:pt x="63413" y="11496"/>
                      <a:pt x="64077" y="10486"/>
                    </a:cubicBezTo>
                    <a:cubicBezTo>
                      <a:pt x="70425" y="1151"/>
                      <a:pt x="85099" y="12492"/>
                      <a:pt x="83093" y="20831"/>
                    </a:cubicBezTo>
                    <a:cubicBezTo>
                      <a:pt x="82098" y="25506"/>
                      <a:pt x="80756" y="30845"/>
                      <a:pt x="77755" y="37179"/>
                    </a:cubicBezTo>
                    <a:lnTo>
                      <a:pt x="73744" y="31176"/>
                    </a:lnTo>
                    <a:cubicBezTo>
                      <a:pt x="72416" y="29503"/>
                      <a:pt x="70411" y="28507"/>
                      <a:pt x="68405" y="28507"/>
                    </a:cubicBezTo>
                    <a:lnTo>
                      <a:pt x="38697" y="28507"/>
                    </a:lnTo>
                    <a:cubicBezTo>
                      <a:pt x="36360" y="28507"/>
                      <a:pt x="34022" y="29835"/>
                      <a:pt x="33027" y="31840"/>
                    </a:cubicBezTo>
                    <a:lnTo>
                      <a:pt x="30357" y="36515"/>
                    </a:lnTo>
                    <a:close/>
                    <a:moveTo>
                      <a:pt x="33705" y="48866"/>
                    </a:moveTo>
                    <a:lnTo>
                      <a:pt x="33705" y="44191"/>
                    </a:lnTo>
                    <a:lnTo>
                      <a:pt x="38711" y="34841"/>
                    </a:lnTo>
                    <a:lnTo>
                      <a:pt x="68088" y="34841"/>
                    </a:lnTo>
                    <a:lnTo>
                      <a:pt x="74768" y="44523"/>
                    </a:lnTo>
                    <a:lnTo>
                      <a:pt x="74768" y="48866"/>
                    </a:lnTo>
                    <a:cubicBezTo>
                      <a:pt x="74768" y="60221"/>
                      <a:pt x="65418" y="69556"/>
                      <a:pt x="54409" y="69556"/>
                    </a:cubicBezTo>
                    <a:cubicBezTo>
                      <a:pt x="43401" y="69556"/>
                      <a:pt x="33719" y="60553"/>
                      <a:pt x="33719" y="48866"/>
                    </a:cubicBezTo>
                    <a:lnTo>
                      <a:pt x="33719" y="48866"/>
                    </a:lnTo>
                    <a:close/>
                    <a:moveTo>
                      <a:pt x="48061" y="75226"/>
                    </a:moveTo>
                    <a:cubicBezTo>
                      <a:pt x="53068" y="76554"/>
                      <a:pt x="57742" y="76222"/>
                      <a:pt x="62417" y="74894"/>
                    </a:cubicBezTo>
                    <a:cubicBezTo>
                      <a:pt x="64423" y="79237"/>
                      <a:pt x="67424" y="82570"/>
                      <a:pt x="71767" y="85903"/>
                    </a:cubicBezTo>
                    <a:lnTo>
                      <a:pt x="55420" y="102251"/>
                    </a:lnTo>
                    <a:lnTo>
                      <a:pt x="38726" y="85903"/>
                    </a:lnTo>
                    <a:cubicBezTo>
                      <a:pt x="43069" y="82902"/>
                      <a:pt x="46070" y="79223"/>
                      <a:pt x="48075" y="75226"/>
                    </a:cubicBezTo>
                    <a:lnTo>
                      <a:pt x="48075" y="75226"/>
                    </a:lnTo>
                    <a:close/>
                  </a:path>
                </a:pathLst>
              </a:custGeom>
              <a:solidFill>
                <a:srgbClr val="12597C"/>
              </a:solidFill>
              <a:ln w="1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E98E1EC-D786-3705-CBAB-BC7EF6AEA775}"/>
                  </a:ext>
                </a:extLst>
              </p:cNvPr>
              <p:cNvSpPr/>
              <p:nvPr/>
            </p:nvSpPr>
            <p:spPr>
              <a:xfrm>
                <a:off x="11452039" y="443517"/>
                <a:ext cx="170520" cy="74234"/>
              </a:xfrm>
              <a:custGeom>
                <a:avLst/>
                <a:gdLst>
                  <a:gd name="connsiteX0" fmla="*/ 169030 w 170520"/>
                  <a:gd name="connsiteY0" fmla="*/ 6929 h 74234"/>
                  <a:gd name="connsiteX1" fmla="*/ 159680 w 170520"/>
                  <a:gd name="connsiteY1" fmla="*/ 249 h 74234"/>
                  <a:gd name="connsiteX2" fmla="*/ 149335 w 170520"/>
                  <a:gd name="connsiteY2" fmla="*/ 2254 h 74234"/>
                  <a:gd name="connsiteX3" fmla="*/ 127303 w 170520"/>
                  <a:gd name="connsiteY3" fmla="*/ 15932 h 74234"/>
                  <a:gd name="connsiteX4" fmla="*/ 125629 w 170520"/>
                  <a:gd name="connsiteY4" fmla="*/ 20275 h 74234"/>
                  <a:gd name="connsiteX5" fmla="*/ 128630 w 170520"/>
                  <a:gd name="connsiteY5" fmla="*/ 22281 h 74234"/>
                  <a:gd name="connsiteX6" fmla="*/ 152985 w 170520"/>
                  <a:gd name="connsiteY6" fmla="*/ 7593 h 74234"/>
                  <a:gd name="connsiteX7" fmla="*/ 157992 w 170520"/>
                  <a:gd name="connsiteY7" fmla="*/ 6597 h 74234"/>
                  <a:gd name="connsiteX8" fmla="*/ 162335 w 170520"/>
                  <a:gd name="connsiteY8" fmla="*/ 8935 h 74234"/>
                  <a:gd name="connsiteX9" fmla="*/ 162999 w 170520"/>
                  <a:gd name="connsiteY9" fmla="*/ 14605 h 74234"/>
                  <a:gd name="connsiteX10" fmla="*/ 148642 w 170520"/>
                  <a:gd name="connsiteY10" fmla="*/ 28629 h 74234"/>
                  <a:gd name="connsiteX11" fmla="*/ 101923 w 170520"/>
                  <a:gd name="connsiteY11" fmla="*/ 64671 h 74234"/>
                  <a:gd name="connsiteX12" fmla="*/ 54872 w 170520"/>
                  <a:gd name="connsiteY12" fmla="*/ 59333 h 74234"/>
                  <a:gd name="connsiteX13" fmla="*/ 1805 w 170520"/>
                  <a:gd name="connsiteY13" fmla="*/ 59997 h 74234"/>
                  <a:gd name="connsiteX14" fmla="*/ 477 w 170520"/>
                  <a:gd name="connsiteY14" fmla="*/ 64671 h 74234"/>
                  <a:gd name="connsiteX15" fmla="*/ 5152 w 170520"/>
                  <a:gd name="connsiteY15" fmla="*/ 65999 h 74234"/>
                  <a:gd name="connsiteX16" fmla="*/ 51539 w 170520"/>
                  <a:gd name="connsiteY16" fmla="*/ 65335 h 74234"/>
                  <a:gd name="connsiteX17" fmla="*/ 103943 w 170520"/>
                  <a:gd name="connsiteY17" fmla="*/ 71337 h 74234"/>
                  <a:gd name="connsiteX18" fmla="*/ 153332 w 170520"/>
                  <a:gd name="connsiteY18" fmla="*/ 33621 h 74234"/>
                  <a:gd name="connsiteX19" fmla="*/ 167010 w 170520"/>
                  <a:gd name="connsiteY19" fmla="*/ 20607 h 74234"/>
                  <a:gd name="connsiteX20" fmla="*/ 169015 w 170520"/>
                  <a:gd name="connsiteY20" fmla="*/ 6929 h 74234"/>
                  <a:gd name="connsiteX21" fmla="*/ 169015 w 170520"/>
                  <a:gd name="connsiteY21" fmla="*/ 6929 h 7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0520" h="74234">
                    <a:moveTo>
                      <a:pt x="169030" y="6929"/>
                    </a:moveTo>
                    <a:cubicBezTo>
                      <a:pt x="167024" y="3264"/>
                      <a:pt x="163359" y="1259"/>
                      <a:pt x="159680" y="249"/>
                    </a:cubicBezTo>
                    <a:cubicBezTo>
                      <a:pt x="156015" y="-415"/>
                      <a:pt x="152336" y="249"/>
                      <a:pt x="149335" y="2254"/>
                    </a:cubicBezTo>
                    <a:cubicBezTo>
                      <a:pt x="146666" y="3596"/>
                      <a:pt x="140664" y="9930"/>
                      <a:pt x="127303" y="15932"/>
                    </a:cubicBezTo>
                    <a:cubicBezTo>
                      <a:pt x="125629" y="16596"/>
                      <a:pt x="124965" y="18602"/>
                      <a:pt x="125629" y="20275"/>
                    </a:cubicBezTo>
                    <a:cubicBezTo>
                      <a:pt x="126293" y="21603"/>
                      <a:pt x="127303" y="22281"/>
                      <a:pt x="128630" y="22281"/>
                    </a:cubicBezTo>
                    <a:cubicBezTo>
                      <a:pt x="131631" y="22281"/>
                      <a:pt x="147315" y="12599"/>
                      <a:pt x="152985" y="7593"/>
                    </a:cubicBezTo>
                    <a:cubicBezTo>
                      <a:pt x="154313" y="6597"/>
                      <a:pt x="156318" y="6265"/>
                      <a:pt x="157992" y="6597"/>
                    </a:cubicBezTo>
                    <a:cubicBezTo>
                      <a:pt x="158656" y="6929"/>
                      <a:pt x="157992" y="6597"/>
                      <a:pt x="162335" y="8935"/>
                    </a:cubicBezTo>
                    <a:cubicBezTo>
                      <a:pt x="164009" y="10608"/>
                      <a:pt x="164009" y="12599"/>
                      <a:pt x="162999" y="14605"/>
                    </a:cubicBezTo>
                    <a:cubicBezTo>
                      <a:pt x="162667" y="15269"/>
                      <a:pt x="148989" y="28283"/>
                      <a:pt x="148642" y="28629"/>
                    </a:cubicBezTo>
                    <a:cubicBezTo>
                      <a:pt x="132627" y="44313"/>
                      <a:pt x="114606" y="62334"/>
                      <a:pt x="101923" y="64671"/>
                    </a:cubicBezTo>
                    <a:cubicBezTo>
                      <a:pt x="75231" y="68682"/>
                      <a:pt x="79891" y="69014"/>
                      <a:pt x="54872" y="59333"/>
                    </a:cubicBezTo>
                    <a:cubicBezTo>
                      <a:pt x="37847" y="52652"/>
                      <a:pt x="18166" y="50993"/>
                      <a:pt x="1805" y="59997"/>
                    </a:cubicBezTo>
                    <a:cubicBezTo>
                      <a:pt x="131" y="60992"/>
                      <a:pt x="-533" y="62998"/>
                      <a:pt x="477" y="64671"/>
                    </a:cubicBezTo>
                    <a:cubicBezTo>
                      <a:pt x="1473" y="66345"/>
                      <a:pt x="3478" y="67009"/>
                      <a:pt x="5152" y="65999"/>
                    </a:cubicBezTo>
                    <a:cubicBezTo>
                      <a:pt x="19176" y="58323"/>
                      <a:pt x="36851" y="59997"/>
                      <a:pt x="51539" y="65335"/>
                    </a:cubicBezTo>
                    <a:cubicBezTo>
                      <a:pt x="69560" y="73343"/>
                      <a:pt x="75231" y="77354"/>
                      <a:pt x="103943" y="71337"/>
                    </a:cubicBezTo>
                    <a:cubicBezTo>
                      <a:pt x="117621" y="68336"/>
                      <a:pt x="133319" y="52984"/>
                      <a:pt x="153332" y="33621"/>
                    </a:cubicBezTo>
                    <a:cubicBezTo>
                      <a:pt x="164341" y="22613"/>
                      <a:pt x="165351" y="21949"/>
                      <a:pt x="167010" y="20607"/>
                    </a:cubicBezTo>
                    <a:cubicBezTo>
                      <a:pt x="170675" y="17274"/>
                      <a:pt x="171685" y="11272"/>
                      <a:pt x="169015" y="6929"/>
                    </a:cubicBezTo>
                    <a:lnTo>
                      <a:pt x="169015" y="6929"/>
                    </a:lnTo>
                    <a:close/>
                  </a:path>
                </a:pathLst>
              </a:custGeom>
              <a:solidFill>
                <a:srgbClr val="12597C"/>
              </a:solidFill>
              <a:ln w="1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39BAEFD-60F1-C581-1A91-444142F5CE3C}"/>
                  </a:ext>
                </a:extLst>
              </p:cNvPr>
              <p:cNvSpPr/>
              <p:nvPr/>
            </p:nvSpPr>
            <p:spPr>
              <a:xfrm>
                <a:off x="11416156" y="444905"/>
                <a:ext cx="162699" cy="76946"/>
              </a:xfrm>
              <a:custGeom>
                <a:avLst/>
                <a:gdLst>
                  <a:gd name="connsiteX0" fmla="*/ 3333 w 162699"/>
                  <a:gd name="connsiteY0" fmla="*/ 58262 h 76946"/>
                  <a:gd name="connsiteX1" fmla="*/ 0 w 162699"/>
                  <a:gd name="connsiteY1" fmla="*/ 61595 h 76946"/>
                  <a:gd name="connsiteX2" fmla="*/ 0 w 162699"/>
                  <a:gd name="connsiteY2" fmla="*/ 73614 h 76946"/>
                  <a:gd name="connsiteX3" fmla="*/ 3333 w 162699"/>
                  <a:gd name="connsiteY3" fmla="*/ 76947 h 76946"/>
                  <a:gd name="connsiteX4" fmla="*/ 27024 w 162699"/>
                  <a:gd name="connsiteY4" fmla="*/ 76947 h 76946"/>
                  <a:gd name="connsiteX5" fmla="*/ 30357 w 162699"/>
                  <a:gd name="connsiteY5" fmla="*/ 73614 h 76946"/>
                  <a:gd name="connsiteX6" fmla="*/ 30357 w 162699"/>
                  <a:gd name="connsiteY6" fmla="*/ 28900 h 76946"/>
                  <a:gd name="connsiteX7" fmla="*/ 31353 w 162699"/>
                  <a:gd name="connsiteY7" fmla="*/ 28568 h 76946"/>
                  <a:gd name="connsiteX8" fmla="*/ 58724 w 162699"/>
                  <a:gd name="connsiteY8" fmla="*/ 7546 h 76946"/>
                  <a:gd name="connsiteX9" fmla="*/ 133809 w 162699"/>
                  <a:gd name="connsiteY9" fmla="*/ 26895 h 76946"/>
                  <a:gd name="connsiteX10" fmla="*/ 149825 w 162699"/>
                  <a:gd name="connsiteY10" fmla="*/ 29564 h 76946"/>
                  <a:gd name="connsiteX11" fmla="*/ 154499 w 162699"/>
                  <a:gd name="connsiteY11" fmla="*/ 40241 h 76946"/>
                  <a:gd name="connsiteX12" fmla="*/ 133477 w 162699"/>
                  <a:gd name="connsiteY12" fmla="*/ 36908 h 76946"/>
                  <a:gd name="connsiteX13" fmla="*/ 88417 w 162699"/>
                  <a:gd name="connsiteY13" fmla="*/ 39245 h 76946"/>
                  <a:gd name="connsiteX14" fmla="*/ 87090 w 162699"/>
                  <a:gd name="connsiteY14" fmla="*/ 43588 h 76946"/>
                  <a:gd name="connsiteX15" fmla="*/ 91433 w 162699"/>
                  <a:gd name="connsiteY15" fmla="*/ 44916 h 76946"/>
                  <a:gd name="connsiteX16" fmla="*/ 132482 w 162699"/>
                  <a:gd name="connsiteY16" fmla="*/ 43242 h 76946"/>
                  <a:gd name="connsiteX17" fmla="*/ 160516 w 162699"/>
                  <a:gd name="connsiteY17" fmla="*/ 43574 h 76946"/>
                  <a:gd name="connsiteX18" fmla="*/ 151513 w 162699"/>
                  <a:gd name="connsiteY18" fmla="*/ 23216 h 76946"/>
                  <a:gd name="connsiteX19" fmla="*/ 135497 w 162699"/>
                  <a:gd name="connsiteY19" fmla="*/ 20546 h 76946"/>
                  <a:gd name="connsiteX20" fmla="*/ 56732 w 162699"/>
                  <a:gd name="connsiteY20" fmla="*/ 852 h 76946"/>
                  <a:gd name="connsiteX21" fmla="*/ 30372 w 162699"/>
                  <a:gd name="connsiteY21" fmla="*/ 20878 h 76946"/>
                  <a:gd name="connsiteX22" fmla="*/ 30372 w 162699"/>
                  <a:gd name="connsiteY22" fmla="*/ 14530 h 76946"/>
                  <a:gd name="connsiteX23" fmla="*/ 27039 w 162699"/>
                  <a:gd name="connsiteY23" fmla="*/ 11197 h 76946"/>
                  <a:gd name="connsiteX24" fmla="*/ 3347 w 162699"/>
                  <a:gd name="connsiteY24" fmla="*/ 11197 h 76946"/>
                  <a:gd name="connsiteX25" fmla="*/ 14 w 162699"/>
                  <a:gd name="connsiteY25" fmla="*/ 14530 h 76946"/>
                  <a:gd name="connsiteX26" fmla="*/ 14 w 162699"/>
                  <a:gd name="connsiteY26" fmla="*/ 45565 h 76946"/>
                  <a:gd name="connsiteX27" fmla="*/ 3347 w 162699"/>
                  <a:gd name="connsiteY27" fmla="*/ 48898 h 76946"/>
                  <a:gd name="connsiteX28" fmla="*/ 6680 w 162699"/>
                  <a:gd name="connsiteY28" fmla="*/ 45565 h 76946"/>
                  <a:gd name="connsiteX29" fmla="*/ 6680 w 162699"/>
                  <a:gd name="connsiteY29" fmla="*/ 17863 h 76946"/>
                  <a:gd name="connsiteX30" fmla="*/ 23706 w 162699"/>
                  <a:gd name="connsiteY30" fmla="*/ 17863 h 76946"/>
                  <a:gd name="connsiteX31" fmla="*/ 23706 w 162699"/>
                  <a:gd name="connsiteY31" fmla="*/ 70266 h 76946"/>
                  <a:gd name="connsiteX32" fmla="*/ 6680 w 162699"/>
                  <a:gd name="connsiteY32" fmla="*/ 70266 h 76946"/>
                  <a:gd name="connsiteX33" fmla="*/ 6680 w 162699"/>
                  <a:gd name="connsiteY33" fmla="*/ 61595 h 76946"/>
                  <a:gd name="connsiteX34" fmla="*/ 3347 w 162699"/>
                  <a:gd name="connsiteY34" fmla="*/ 58262 h 76946"/>
                  <a:gd name="connsiteX35" fmla="*/ 3347 w 162699"/>
                  <a:gd name="connsiteY35" fmla="*/ 58262 h 76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2699" h="76946">
                    <a:moveTo>
                      <a:pt x="3333" y="58262"/>
                    </a:moveTo>
                    <a:cubicBezTo>
                      <a:pt x="1327" y="58262"/>
                      <a:pt x="0" y="59604"/>
                      <a:pt x="0" y="61595"/>
                    </a:cubicBezTo>
                    <a:lnTo>
                      <a:pt x="0" y="73614"/>
                    </a:lnTo>
                    <a:cubicBezTo>
                      <a:pt x="0" y="75619"/>
                      <a:pt x="1327" y="76947"/>
                      <a:pt x="3333" y="76947"/>
                    </a:cubicBezTo>
                    <a:lnTo>
                      <a:pt x="27024" y="76947"/>
                    </a:lnTo>
                    <a:cubicBezTo>
                      <a:pt x="29030" y="76947"/>
                      <a:pt x="30357" y="75619"/>
                      <a:pt x="30357" y="73614"/>
                    </a:cubicBezTo>
                    <a:cubicBezTo>
                      <a:pt x="30357" y="68939"/>
                      <a:pt x="30357" y="90307"/>
                      <a:pt x="30357" y="28900"/>
                    </a:cubicBezTo>
                    <a:cubicBezTo>
                      <a:pt x="30689" y="28900"/>
                      <a:pt x="31021" y="28568"/>
                      <a:pt x="31353" y="28568"/>
                    </a:cubicBezTo>
                    <a:cubicBezTo>
                      <a:pt x="47368" y="17560"/>
                      <a:pt x="42030" y="10216"/>
                      <a:pt x="58724" y="7546"/>
                    </a:cubicBezTo>
                    <a:cubicBezTo>
                      <a:pt x="84089" y="3203"/>
                      <a:pt x="100104" y="18887"/>
                      <a:pt x="133809" y="26895"/>
                    </a:cubicBezTo>
                    <a:cubicBezTo>
                      <a:pt x="142812" y="28900"/>
                      <a:pt x="147833" y="29232"/>
                      <a:pt x="149825" y="29564"/>
                    </a:cubicBezTo>
                    <a:cubicBezTo>
                      <a:pt x="155827" y="30891"/>
                      <a:pt x="157832" y="37904"/>
                      <a:pt x="154499" y="40241"/>
                    </a:cubicBezTo>
                    <a:cubicBezTo>
                      <a:pt x="148151" y="42247"/>
                      <a:pt x="133145" y="36908"/>
                      <a:pt x="133477" y="36908"/>
                    </a:cubicBezTo>
                    <a:cubicBezTo>
                      <a:pt x="119467" y="33243"/>
                      <a:pt x="101778" y="32565"/>
                      <a:pt x="88417" y="39245"/>
                    </a:cubicBezTo>
                    <a:cubicBezTo>
                      <a:pt x="86744" y="39909"/>
                      <a:pt x="86080" y="41915"/>
                      <a:pt x="87090" y="43588"/>
                    </a:cubicBezTo>
                    <a:cubicBezTo>
                      <a:pt x="87754" y="45262"/>
                      <a:pt x="89759" y="45926"/>
                      <a:pt x="91433" y="44916"/>
                    </a:cubicBezTo>
                    <a:cubicBezTo>
                      <a:pt x="105111" y="38235"/>
                      <a:pt x="122800" y="40905"/>
                      <a:pt x="132482" y="43242"/>
                    </a:cubicBezTo>
                    <a:cubicBezTo>
                      <a:pt x="138484" y="44570"/>
                      <a:pt x="154514" y="51914"/>
                      <a:pt x="160516" y="43574"/>
                    </a:cubicBezTo>
                    <a:cubicBezTo>
                      <a:pt x="165854" y="35898"/>
                      <a:pt x="160848" y="25221"/>
                      <a:pt x="151513" y="23216"/>
                    </a:cubicBezTo>
                    <a:cubicBezTo>
                      <a:pt x="151513" y="23216"/>
                      <a:pt x="141831" y="22220"/>
                      <a:pt x="135497" y="20546"/>
                    </a:cubicBezTo>
                    <a:cubicBezTo>
                      <a:pt x="100119" y="11875"/>
                      <a:pt x="85431" y="-3823"/>
                      <a:pt x="56732" y="852"/>
                    </a:cubicBezTo>
                    <a:cubicBezTo>
                      <a:pt x="39707" y="3853"/>
                      <a:pt x="40039" y="13534"/>
                      <a:pt x="30372" y="20878"/>
                    </a:cubicBezTo>
                    <a:lnTo>
                      <a:pt x="30372" y="14530"/>
                    </a:lnTo>
                    <a:cubicBezTo>
                      <a:pt x="30372" y="12524"/>
                      <a:pt x="29044" y="11197"/>
                      <a:pt x="27039" y="11197"/>
                    </a:cubicBezTo>
                    <a:lnTo>
                      <a:pt x="3347" y="11197"/>
                    </a:lnTo>
                    <a:cubicBezTo>
                      <a:pt x="1342" y="11197"/>
                      <a:pt x="14" y="12524"/>
                      <a:pt x="14" y="14530"/>
                    </a:cubicBezTo>
                    <a:lnTo>
                      <a:pt x="14" y="45565"/>
                    </a:lnTo>
                    <a:cubicBezTo>
                      <a:pt x="14" y="47571"/>
                      <a:pt x="1342" y="48898"/>
                      <a:pt x="3347" y="48898"/>
                    </a:cubicBezTo>
                    <a:cubicBezTo>
                      <a:pt x="5353" y="48898"/>
                      <a:pt x="6680" y="47556"/>
                      <a:pt x="6680" y="45565"/>
                    </a:cubicBezTo>
                    <a:lnTo>
                      <a:pt x="6680" y="17863"/>
                    </a:lnTo>
                    <a:lnTo>
                      <a:pt x="23706" y="17863"/>
                    </a:lnTo>
                    <a:cubicBezTo>
                      <a:pt x="23706" y="19190"/>
                      <a:pt x="23706" y="72589"/>
                      <a:pt x="23706" y="70266"/>
                    </a:cubicBezTo>
                    <a:lnTo>
                      <a:pt x="6680" y="70266"/>
                    </a:lnTo>
                    <a:lnTo>
                      <a:pt x="6680" y="61595"/>
                    </a:lnTo>
                    <a:cubicBezTo>
                      <a:pt x="6680" y="59589"/>
                      <a:pt x="5007" y="58262"/>
                      <a:pt x="3347" y="58262"/>
                    </a:cubicBezTo>
                    <a:lnTo>
                      <a:pt x="3347" y="58262"/>
                    </a:lnTo>
                    <a:close/>
                  </a:path>
                </a:pathLst>
              </a:custGeom>
              <a:solidFill>
                <a:srgbClr val="12597C"/>
              </a:solidFill>
              <a:ln w="1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3C939D7-C84D-5773-D663-A879B5E1A5E0}"/>
              </a:ext>
            </a:extLst>
          </p:cNvPr>
          <p:cNvSpPr txBox="1"/>
          <p:nvPr userDrawn="1"/>
        </p:nvSpPr>
        <p:spPr>
          <a:xfrm>
            <a:off x="16641257" y="1057596"/>
            <a:ext cx="1151098" cy="297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936" b="1">
                <a:solidFill>
                  <a:srgbClr val="325766"/>
                </a:solidFill>
                <a:latin typeface="Arial Black" panose="020B0A04020102020204" pitchFamily="34" charset="0"/>
              </a:rPr>
              <a:t>GALTOS</a:t>
            </a:r>
            <a:endParaRPr lang="en-US" sz="1936" b="1">
              <a:solidFill>
                <a:srgbClr val="32576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61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C0CD8-EBFF-249D-3AE2-E69648A6D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253" y="3555377"/>
            <a:ext cx="14625498" cy="3176254"/>
          </a:xfrm>
        </p:spPr>
        <p:txBody>
          <a:bodyPr wrap="square" anchor="ctr">
            <a:spAutoFit/>
          </a:bodyPr>
          <a:lstStyle>
            <a:lvl1pPr algn="ctr">
              <a:defRPr sz="10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32230-9B0A-F415-FE5C-A8F18296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MASK">
            <a:extLst>
              <a:ext uri="{FF2B5EF4-FFF2-40B4-BE49-F238E27FC236}">
                <a16:creationId xmlns:a16="http://schemas.microsoft.com/office/drawing/2014/main" id="{CD49BCA8-DF91-27EA-00C7-2760D81D9202}"/>
              </a:ext>
            </a:extLst>
          </p:cNvPr>
          <p:cNvSpPr/>
          <p:nvPr userDrawn="1"/>
        </p:nvSpPr>
        <p:spPr>
          <a:xfrm>
            <a:off x="15987713" y="0"/>
            <a:ext cx="2100262" cy="172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298106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2400300" y="3580116"/>
            <a:ext cx="13487400" cy="246888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57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2791" y="6528816"/>
            <a:ext cx="10202418" cy="185984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470675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8785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8994875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2400300" y="3580116"/>
            <a:ext cx="13487400" cy="246888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57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2791" y="6528698"/>
            <a:ext cx="10202418" cy="1897623"/>
          </a:xfrm>
        </p:spPr>
        <p:txBody>
          <a:bodyPr anchor="t" anchorCtr="1">
            <a:normAutofit/>
          </a:bodyPr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36863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2868" y="3957066"/>
            <a:ext cx="6407657" cy="46529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07473" y="3957066"/>
            <a:ext cx="6405371" cy="46529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7905276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5154" y="3470150"/>
            <a:ext cx="6405372" cy="1056131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850" b="0" cap="all" spc="15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75154" y="4714875"/>
            <a:ext cx="6405372" cy="389516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507474" y="4714875"/>
            <a:ext cx="6380226" cy="3895164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07474" y="3470150"/>
            <a:ext cx="6405372" cy="1056131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850" b="0" cap="all" spc="15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5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723050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7848472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7008" y="3365743"/>
            <a:ext cx="6729984" cy="171224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33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4120" y="1207008"/>
            <a:ext cx="7223760" cy="7872984"/>
          </a:xfrm>
        </p:spPr>
        <p:txBody>
          <a:bodyPr>
            <a:normAutofit/>
          </a:bodyPr>
          <a:lstStyle>
            <a:lvl1pPr>
              <a:defRPr sz="285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3352" y="5324877"/>
            <a:ext cx="5692140" cy="3291054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207009" y="9354312"/>
            <a:ext cx="7687196" cy="48006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565066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9143999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12785" y="3365742"/>
            <a:ext cx="6742497" cy="170196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33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3999" y="0"/>
            <a:ext cx="9153146" cy="10287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3352" y="5324878"/>
            <a:ext cx="5692140" cy="329105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207009" y="9354312"/>
            <a:ext cx="7687196" cy="48006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434335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792650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979668" y="1405890"/>
            <a:ext cx="1947912" cy="747522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46705" y="1405890"/>
            <a:ext cx="9297734" cy="747522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61793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1994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C17F-CFFA-DF5E-2690-56FE22DE8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4F6A7-3842-464C-B29C-AAE457616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A784C-D0E3-0495-78C0-D5E6A6AA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17E3A-F671-61D1-C156-5C6058E0F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BE3D-D280-12BD-51C9-9B261B20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4922533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4CF0-C554-03DA-3BFA-AE1AB69DA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14AB-85BA-C3FA-F775-928225A66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2C168-6E6E-AA64-D798-15063935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68E56-CC8E-C0D2-B56C-26D89B439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FC7B2-C9EC-58DA-A4E5-A041CF9C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507206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C41-1F80-7F4A-E4A7-D3D3292F7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0CE03-4880-18EB-A806-0A708121F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30B7A-66DA-E7B3-17EF-F850E486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FE756-8C84-C567-4034-1E37BB0FC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976DE-0713-7038-855E-3FABEA72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5516059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64901-0031-E4D6-B10C-CEDF34921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B48FE-138D-37A5-17C9-8EFC873D6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7945C-11B8-081A-DC9E-0083F2455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99862-F8F0-B42C-A53E-F0AACD38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6345D-350E-81AA-47EE-DEFC4768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2609A-A9E8-65BE-1FF8-754918AAE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59356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BABDF-4933-4CAA-6F47-65E2FFDA8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1615F-A299-3E19-0AF5-085A0DD5C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A78CE-50C4-983A-BD20-2EA9842D3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B0F9FD-52F7-B325-236B-4D59C82CD1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A5D17F-E894-7622-C0A4-180F9A0F2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F30383-646B-F133-9308-99E970274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D8BA96-DE4C-82EB-7964-B0714F70C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39AA4F-DD90-883C-BABB-38F472E3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186108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5E2C-3E43-113B-BEAF-736E20BA7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106B4-D132-35C8-EA6C-D47C3D434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E4AD7-4D0A-D4A6-3072-0CC54B38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81CFE6-7117-A987-E1FC-FCFEE35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702503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E62A5-FCB3-08E8-1A41-FA6C523F2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39C7C5-8368-EE93-FA16-9989C3293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B2998-25C4-6C3E-7FF3-9CEE89AC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546445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D574-ADF7-38B2-5C05-D2559ABE5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C4BA9-0356-E348-DA63-366800AE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B10FE-FDDE-50FD-6391-302EEC943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8B35F-E8D3-68F2-CAEE-09A956E4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C08A8-2F6B-6B25-09A8-007733445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0B04A-FD7E-B84D-64AF-B796C0C62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4328859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A2C7B-765B-3353-A003-F9A4246C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A3AF60-5E6C-7F66-FD18-F4507C0BB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1D328-B0DB-09CB-ADED-CEBB73BED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CCB47-6CC3-DBCC-ECB5-5B6799739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E09A7-A2F4-C639-2E25-636C6B3FF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B6794-95BA-B487-55BA-1117831B1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458343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C0B79-B2D1-2BFA-37E1-F79373FAA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7FDD05-08D0-B263-34F9-FA728412C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3B962-070B-6197-3BC6-8BFA3DD9A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F7810-317A-9D6E-FB93-2CC07CFA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D0CAF-DDFA-1FAE-2CF7-7D58F010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6030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6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774" indent="0">
              <a:buNone/>
              <a:defRPr sz="1800"/>
            </a:lvl2pPr>
            <a:lvl3pPr marL="1371546" indent="0">
              <a:buNone/>
              <a:defRPr sz="1500"/>
            </a:lvl3pPr>
            <a:lvl4pPr marL="2057318" indent="0">
              <a:buNone/>
              <a:defRPr sz="1350"/>
            </a:lvl4pPr>
            <a:lvl5pPr marL="2743090" indent="0">
              <a:buNone/>
              <a:defRPr sz="1350"/>
            </a:lvl5pPr>
            <a:lvl6pPr marL="3428864" indent="0">
              <a:buNone/>
              <a:defRPr sz="1350"/>
            </a:lvl6pPr>
            <a:lvl7pPr marL="4114636" indent="0">
              <a:buNone/>
              <a:defRPr sz="1350"/>
            </a:lvl7pPr>
            <a:lvl8pPr marL="4800408" indent="0">
              <a:buNone/>
              <a:defRPr sz="1350"/>
            </a:lvl8pPr>
            <a:lvl9pPr marL="5486180" indent="0">
              <a:buNone/>
              <a:defRPr sz="135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0354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BB7164-2D50-64F2-D354-8C6B3ACB85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36B771-020B-C737-EF3B-D2C27CEA0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4FD55-B156-D766-E8BE-697D30A7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ADE5C-116D-FC31-E57D-C3E89EE5F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63D0B-0D3E-CCC2-883A-8C2EB589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411256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  <p:pic>
        <p:nvPicPr>
          <p:cNvPr id="22" name="Google Shape;2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89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774" indent="0">
              <a:buNone/>
              <a:defRPr sz="4200"/>
            </a:lvl2pPr>
            <a:lvl3pPr marL="1371546" indent="0">
              <a:buNone/>
              <a:defRPr sz="3600"/>
            </a:lvl3pPr>
            <a:lvl4pPr marL="2057318" indent="0">
              <a:buNone/>
              <a:defRPr sz="3000"/>
            </a:lvl4pPr>
            <a:lvl5pPr marL="2743090" indent="0">
              <a:buNone/>
              <a:defRPr sz="3000"/>
            </a:lvl5pPr>
            <a:lvl6pPr marL="3428864" indent="0">
              <a:buNone/>
              <a:defRPr sz="3000"/>
            </a:lvl6pPr>
            <a:lvl7pPr marL="4114636" indent="0">
              <a:buNone/>
              <a:defRPr sz="3000"/>
            </a:lvl7pPr>
            <a:lvl8pPr marL="4800408" indent="0">
              <a:buNone/>
              <a:defRPr sz="3000"/>
            </a:lvl8pPr>
            <a:lvl9pPr marL="548618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2"/>
          </a:xfrm>
        </p:spPr>
        <p:txBody>
          <a:bodyPr/>
          <a:lstStyle>
            <a:lvl1pPr marL="0" indent="0">
              <a:buNone/>
              <a:defRPr sz="2100"/>
            </a:lvl1pPr>
            <a:lvl2pPr marL="685774" indent="0">
              <a:buNone/>
              <a:defRPr sz="1800"/>
            </a:lvl2pPr>
            <a:lvl3pPr marL="1371546" indent="0">
              <a:buNone/>
              <a:defRPr sz="1500"/>
            </a:lvl3pPr>
            <a:lvl4pPr marL="2057318" indent="0">
              <a:buNone/>
              <a:defRPr sz="1350"/>
            </a:lvl4pPr>
            <a:lvl5pPr marL="2743090" indent="0">
              <a:buNone/>
              <a:defRPr sz="1350"/>
            </a:lvl5pPr>
            <a:lvl6pPr marL="3428864" indent="0">
              <a:buNone/>
              <a:defRPr sz="1350"/>
            </a:lvl6pPr>
            <a:lvl7pPr marL="4114636" indent="0">
              <a:buNone/>
              <a:defRPr sz="1350"/>
            </a:lvl7pPr>
            <a:lvl8pPr marL="4800408" indent="0">
              <a:buNone/>
              <a:defRPr sz="1350"/>
            </a:lvl8pPr>
            <a:lvl9pPr marL="5486180" indent="0">
              <a:buNone/>
              <a:defRPr sz="135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5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0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74"/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74"/>
              <a:t>5/18/26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74"/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creen Shot 2017-04-17 at 6.36.24 PM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1477" y="9067529"/>
            <a:ext cx="6248398" cy="10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2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74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30" indent="-514330" algn="l" defTabSz="68577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380" indent="-428608" algn="l" defTabSz="685774" rtl="0" eaLnBrk="1" latinLnBrk="0" hangingPunct="1">
        <a:spcBef>
          <a:spcPct val="20000"/>
        </a:spcBef>
        <a:buFont typeface="Arial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32" indent="-342886" algn="l" defTabSz="685774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04" indent="-342886" algn="l" defTabSz="68577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976" indent="-342886" algn="l" defTabSz="685774" rtl="0" eaLnBrk="1" latinLnBrk="0" hangingPunct="1">
        <a:spcBef>
          <a:spcPct val="20000"/>
        </a:spcBef>
        <a:buFont typeface="Arial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48" indent="-342886" algn="l" defTabSz="685774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22" indent="-342886" algn="l" defTabSz="685774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294" indent="-342886" algn="l" defTabSz="685774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066" indent="-342886" algn="l" defTabSz="685774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4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6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18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90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64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36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08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180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329184" y="220628"/>
            <a:ext cx="17621692" cy="9848088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694" tIns="91348" rIns="182694" bIns="91348" anchor="ctr"/>
          <a:lstStyle/>
          <a:p>
            <a:pPr algn="ctr"/>
            <a:endParaRPr lang="en-US" sz="360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590800" y="9601200"/>
            <a:ext cx="8424528" cy="411480"/>
          </a:xfrm>
          <a:prstGeom prst="rect">
            <a:avLst/>
          </a:prstGeom>
        </p:spPr>
        <p:txBody>
          <a:bodyPr lIns="91347" tIns="45674" rIns="91347" bIns="45674"/>
          <a:lstStyle>
            <a:lvl1pPr algn="r" eaLnBrk="1" latinLnBrk="0" hangingPunct="1">
              <a:defRPr kumimoji="0" sz="26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11125200" y="9601200"/>
            <a:ext cx="6004560" cy="411480"/>
          </a:xfrm>
          <a:prstGeom prst="rect">
            <a:avLst/>
          </a:prstGeom>
        </p:spPr>
        <p:txBody>
          <a:bodyPr lIns="91347" tIns="45674" rIns="91347" bIns="45674"/>
          <a:lstStyle>
            <a:lvl1pPr algn="l" eaLnBrk="1" latinLnBrk="0" hangingPunct="1">
              <a:defRPr kumimoji="0" sz="26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8D92626-37D2-4832-BF7A-BC283494A20D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  <a:latin typeface="Rockwell"/>
              </a:rPr>
              <a:pPr/>
              <a:t>5/18/26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  <a:latin typeface="Rockwell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7277904" y="9771852"/>
            <a:ext cx="928576" cy="411480"/>
          </a:xfrm>
          <a:prstGeom prst="rect">
            <a:avLst/>
          </a:prstGeom>
        </p:spPr>
        <p:txBody>
          <a:bodyPr lIns="91347" tIns="45674" rIns="91347" bIns="45674" anchor="ctr"/>
          <a:lstStyle>
            <a:lvl1pPr algn="r" eaLnBrk="1" latinLnBrk="0" hangingPunct="1">
              <a:defRPr kumimoji="0" sz="32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8C592886-E571-45D5-8B56-343DC94F8FA6}" type="slidenum">
              <a:rPr lang="en-US" smtClean="0">
                <a:solidFill>
                  <a:srgbClr val="EAEBDE">
                    <a:shade val="90000"/>
                  </a:srgbClr>
                </a:solidFill>
                <a:latin typeface="Rockwell"/>
              </a:rPr>
              <a:pPr/>
              <a:t>‹#›</a:t>
            </a:fld>
            <a:endParaRPr lang="en-US" b="1" dirty="0">
              <a:solidFill>
                <a:srgbClr val="EAEBDE">
                  <a:shade val="90000"/>
                </a:srgbClr>
              </a:solidFill>
              <a:latin typeface="Rockwell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380304"/>
            <a:ext cx="16459200" cy="1714500"/>
          </a:xfrm>
          <a:prstGeom prst="rect">
            <a:avLst/>
          </a:prstGeom>
        </p:spPr>
        <p:txBody>
          <a:bodyPr lIns="91347" tIns="45674" rIns="91347" bIns="45674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x-none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2469356"/>
            <a:ext cx="16459200" cy="6789420"/>
          </a:xfrm>
          <a:prstGeom prst="rect">
            <a:avLst/>
          </a:prstGeom>
        </p:spPr>
        <p:txBody>
          <a:bodyPr lIns="91347" tIns="45674" rIns="91347" bIns="45674">
            <a:normAutofit/>
          </a:bodyPr>
          <a:lstStyle/>
          <a:p>
            <a:pPr lvl="0" eaLnBrk="1" latinLnBrk="0" hangingPunct="1"/>
            <a:r>
              <a:rPr kumimoji="0" lang="x-none"/>
              <a:t>Click to edit Master text styles</a:t>
            </a:r>
          </a:p>
          <a:p>
            <a:pPr lvl="1" eaLnBrk="1" latinLnBrk="0" hangingPunct="1"/>
            <a:r>
              <a:rPr kumimoji="0" lang="x-none"/>
              <a:t>Second level</a:t>
            </a:r>
          </a:p>
          <a:p>
            <a:pPr lvl="2" eaLnBrk="1" latinLnBrk="0" hangingPunct="1"/>
            <a:r>
              <a:rPr kumimoji="0" lang="x-none"/>
              <a:t>Third level</a:t>
            </a:r>
          </a:p>
          <a:p>
            <a:pPr lvl="3" eaLnBrk="1" latinLnBrk="0" hangingPunct="1"/>
            <a:r>
              <a:rPr kumimoji="0" lang="x-none"/>
              <a:t>Fourth level</a:t>
            </a:r>
          </a:p>
          <a:p>
            <a:pPr lvl="4" eaLnBrk="1" latinLnBrk="0" hangingPunct="1"/>
            <a:r>
              <a:rPr kumimoji="0" lang="x-none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269686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109632" algn="r" rtl="0" eaLnBrk="1" latinLnBrk="0" hangingPunct="1">
        <a:spcBef>
          <a:spcPct val="0"/>
        </a:spcBef>
        <a:buNone/>
        <a:defRPr kumimoji="0" sz="92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583640" indent="-58364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278880" indent="-456734" algn="l" rtl="0" eaLnBrk="1" latinLnBrk="0" hangingPunct="1">
        <a:spcBef>
          <a:spcPts val="800"/>
        </a:spcBef>
        <a:buClr>
          <a:schemeClr val="accent2"/>
        </a:buClr>
        <a:buSzPct val="90000"/>
        <a:buFontTx/>
        <a:buChar char="•"/>
        <a:defRPr kumimoji="0"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1644280" indent="-383672" algn="l" rtl="0" eaLnBrk="1" latinLnBrk="0" hangingPunct="1">
        <a:spcBef>
          <a:spcPts val="800"/>
        </a:spcBef>
        <a:buClr>
          <a:schemeClr val="accent3"/>
        </a:buClr>
        <a:buSzPct val="100000"/>
        <a:buFont typeface="Wingdings 2"/>
        <a:buChar char=""/>
        <a:defRPr kumimoji="0" sz="4600" kern="1200">
          <a:solidFill>
            <a:schemeClr val="tx1"/>
          </a:solidFill>
          <a:latin typeface="+mn-lt"/>
          <a:ea typeface="+mn-ea"/>
          <a:cs typeface="+mn-cs"/>
        </a:defRPr>
      </a:lvl3pPr>
      <a:lvl4pPr marL="2009674" indent="-365400" algn="l" rtl="0" eaLnBrk="1" latinLnBrk="0" hangingPunct="1">
        <a:spcBef>
          <a:spcPts val="800"/>
        </a:spcBef>
        <a:buClr>
          <a:schemeClr val="accent3"/>
        </a:buClr>
        <a:buSzPct val="100000"/>
        <a:buFont typeface="Wingdings 2"/>
        <a:buChar char="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2375060" indent="-365400" algn="l" rtl="0" eaLnBrk="1" latinLnBrk="0" hangingPunct="1">
        <a:spcBef>
          <a:spcPts val="800"/>
        </a:spcBef>
        <a:buClr>
          <a:schemeClr val="accent3"/>
        </a:buClr>
        <a:buSzPct val="100000"/>
        <a:buFont typeface="Wingdings 2"/>
        <a:buChar char=""/>
        <a:defRPr kumimoji="0"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0470" indent="-347120" algn="l" rtl="0" eaLnBrk="1" latinLnBrk="0" hangingPunct="1">
        <a:spcBef>
          <a:spcPts val="800"/>
        </a:spcBef>
        <a:buClr>
          <a:schemeClr val="accent4"/>
        </a:buClr>
        <a:buFont typeface="Wingdings 2"/>
        <a:buChar char=""/>
        <a:defRPr kumimoji="0" sz="3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105880" indent="-347120" algn="l" rtl="0" eaLnBrk="1" latinLnBrk="0" hangingPunct="1">
        <a:spcBef>
          <a:spcPts val="800"/>
        </a:spcBef>
        <a:buClr>
          <a:schemeClr val="accent4"/>
        </a:buClr>
        <a:buFont typeface="Wingdings 2"/>
        <a:buChar char=""/>
        <a:defRPr kumimoji="0" sz="3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71246" indent="-347120" algn="l" rtl="0" eaLnBrk="1" latinLnBrk="0" hangingPunct="1">
        <a:spcBef>
          <a:spcPts val="800"/>
        </a:spcBef>
        <a:buClr>
          <a:schemeClr val="accent4"/>
        </a:buClr>
        <a:buFont typeface="Wingdings 2"/>
        <a:buChar char=""/>
        <a:defRPr kumimoji="0" sz="3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36640" indent="-347120" algn="l" rtl="0" eaLnBrk="1" latinLnBrk="0" hangingPunct="1">
        <a:spcBef>
          <a:spcPts val="800"/>
        </a:spcBef>
        <a:buClr>
          <a:schemeClr val="accent4"/>
        </a:buClr>
        <a:buFont typeface="Wingdings 2"/>
        <a:buChar char=""/>
        <a:defRPr kumimoji="0" sz="3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9134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8269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7404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36539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45674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54809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639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73079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3346704" y="1447038"/>
            <a:ext cx="11594592" cy="17830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704" y="3957069"/>
            <a:ext cx="11594592" cy="4652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2144" y="9358224"/>
            <a:ext cx="4130620" cy="485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6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0300" y="9354312"/>
            <a:ext cx="8851784" cy="4800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6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138384" y="9326880"/>
            <a:ext cx="548640" cy="54864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650" spc="0" baseline="0">
                <a:solidFill>
                  <a:srgbClr val="FFFFFF"/>
                </a:solidFill>
              </a:defRPr>
            </a:lvl1pPr>
          </a:lstStyle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2343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4200" kern="1200" cap="all" spc="3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0287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3716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7145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969294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47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026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24162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showing the growth of a number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EB6919D-A017-9294-B628-6030796F264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CCBBA6-9167-52C9-8EB5-7BB9CFC6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561405"/>
            <a:ext cx="15006448" cy="12245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A2D18-AE03-7BF4-2EE2-D2CB0DD32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2077375"/>
            <a:ext cx="16687800" cy="7188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C7D6D-DE14-5504-DF2A-1E3F2EF1B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099" y="9329358"/>
            <a:ext cx="16140114" cy="5476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76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80505-1B75-5FA1-442A-281961E97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049751" y="9471615"/>
            <a:ext cx="659606" cy="315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E7BF2E-04E5-4B1E-AFD9-FB0985459B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6A09843-2C59-31DF-4C11-4FD3BDAD49D9}"/>
              </a:ext>
            </a:extLst>
          </p:cNvPr>
          <p:cNvSpPr/>
          <p:nvPr userDrawn="1"/>
        </p:nvSpPr>
        <p:spPr>
          <a:xfrm>
            <a:off x="557214" y="350046"/>
            <a:ext cx="578644" cy="585788"/>
          </a:xfrm>
          <a:custGeom>
            <a:avLst/>
            <a:gdLst>
              <a:gd name="connsiteX0" fmla="*/ 0 w 385763"/>
              <a:gd name="connsiteY0" fmla="*/ 390525 h 390525"/>
              <a:gd name="connsiteX1" fmla="*/ 0 w 385763"/>
              <a:gd name="connsiteY1" fmla="*/ 0 h 390525"/>
              <a:gd name="connsiteX2" fmla="*/ 385763 w 385763"/>
              <a:gd name="connsiteY2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763" h="390525">
                <a:moveTo>
                  <a:pt x="0" y="390525"/>
                </a:moveTo>
                <a:lnTo>
                  <a:pt x="0" y="0"/>
                </a:lnTo>
                <a:lnTo>
                  <a:pt x="385763" y="0"/>
                </a:lnTo>
              </a:path>
            </a:pathLst>
          </a:custGeom>
          <a:noFill/>
          <a:ln w="25400">
            <a:solidFill>
              <a:schemeClr val="accent3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0FE184F-BF82-7769-18B2-76552136E762}"/>
              </a:ext>
            </a:extLst>
          </p:cNvPr>
          <p:cNvSpPr/>
          <p:nvPr userDrawn="1"/>
        </p:nvSpPr>
        <p:spPr>
          <a:xfrm flipH="1" flipV="1">
            <a:off x="17248582" y="9347598"/>
            <a:ext cx="578644" cy="585788"/>
          </a:xfrm>
          <a:custGeom>
            <a:avLst/>
            <a:gdLst>
              <a:gd name="connsiteX0" fmla="*/ 0 w 385763"/>
              <a:gd name="connsiteY0" fmla="*/ 390525 h 390525"/>
              <a:gd name="connsiteX1" fmla="*/ 0 w 385763"/>
              <a:gd name="connsiteY1" fmla="*/ 0 h 390525"/>
              <a:gd name="connsiteX2" fmla="*/ 385763 w 385763"/>
              <a:gd name="connsiteY2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763" h="390525">
                <a:moveTo>
                  <a:pt x="0" y="390525"/>
                </a:moveTo>
                <a:lnTo>
                  <a:pt x="0" y="0"/>
                </a:lnTo>
                <a:lnTo>
                  <a:pt x="385763" y="0"/>
                </a:lnTo>
              </a:path>
            </a:pathLst>
          </a:custGeom>
          <a:noFill/>
          <a:ln w="25400">
            <a:solidFill>
              <a:schemeClr val="accent3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37858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428626" indent="-428626" algn="l" defTabSz="13716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Calibri" panose="020F0502020204030204" pitchFamily="34" charset="0"/>
        <a:buChar char="‒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Calibri" panose="020F050202020403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showing the growth of a number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EB6919D-A017-9294-B628-6030796F264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CCBBA6-9167-52C9-8EB5-7BB9CFC6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561405"/>
            <a:ext cx="15006448" cy="12245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A2D18-AE03-7BF4-2EE2-D2CB0DD32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2303757"/>
            <a:ext cx="16687800" cy="6961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C7D6D-DE14-5504-DF2A-1E3F2EF1B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099" y="9329358"/>
            <a:ext cx="16140114" cy="5476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76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80505-1B75-5FA1-442A-281961E97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049751" y="9471615"/>
            <a:ext cx="659606" cy="315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E7BF2E-04E5-4B1E-AFD9-FB0985459B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6A09843-2C59-31DF-4C11-4FD3BDAD49D9}"/>
              </a:ext>
            </a:extLst>
          </p:cNvPr>
          <p:cNvSpPr/>
          <p:nvPr userDrawn="1"/>
        </p:nvSpPr>
        <p:spPr>
          <a:xfrm>
            <a:off x="557214" y="350046"/>
            <a:ext cx="578644" cy="585788"/>
          </a:xfrm>
          <a:custGeom>
            <a:avLst/>
            <a:gdLst>
              <a:gd name="connsiteX0" fmla="*/ 0 w 385763"/>
              <a:gd name="connsiteY0" fmla="*/ 390525 h 390525"/>
              <a:gd name="connsiteX1" fmla="*/ 0 w 385763"/>
              <a:gd name="connsiteY1" fmla="*/ 0 h 390525"/>
              <a:gd name="connsiteX2" fmla="*/ 385763 w 385763"/>
              <a:gd name="connsiteY2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763" h="390525">
                <a:moveTo>
                  <a:pt x="0" y="390525"/>
                </a:moveTo>
                <a:lnTo>
                  <a:pt x="0" y="0"/>
                </a:lnTo>
                <a:lnTo>
                  <a:pt x="385763" y="0"/>
                </a:lnTo>
              </a:path>
            </a:pathLst>
          </a:custGeom>
          <a:noFill/>
          <a:ln w="25400">
            <a:solidFill>
              <a:schemeClr val="accent3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0FE184F-BF82-7769-18B2-76552136E762}"/>
              </a:ext>
            </a:extLst>
          </p:cNvPr>
          <p:cNvSpPr/>
          <p:nvPr userDrawn="1"/>
        </p:nvSpPr>
        <p:spPr>
          <a:xfrm flipH="1" flipV="1">
            <a:off x="17248582" y="9347598"/>
            <a:ext cx="578644" cy="585788"/>
          </a:xfrm>
          <a:custGeom>
            <a:avLst/>
            <a:gdLst>
              <a:gd name="connsiteX0" fmla="*/ 0 w 385763"/>
              <a:gd name="connsiteY0" fmla="*/ 390525 h 390525"/>
              <a:gd name="connsiteX1" fmla="*/ 0 w 385763"/>
              <a:gd name="connsiteY1" fmla="*/ 0 h 390525"/>
              <a:gd name="connsiteX2" fmla="*/ 385763 w 385763"/>
              <a:gd name="connsiteY2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763" h="390525">
                <a:moveTo>
                  <a:pt x="0" y="390525"/>
                </a:moveTo>
                <a:lnTo>
                  <a:pt x="0" y="0"/>
                </a:lnTo>
                <a:lnTo>
                  <a:pt x="385763" y="0"/>
                </a:lnTo>
              </a:path>
            </a:pathLst>
          </a:custGeom>
          <a:noFill/>
          <a:ln w="25400">
            <a:solidFill>
              <a:schemeClr val="accent3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3527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428626" indent="-428626" algn="l" defTabSz="13716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Calibri" panose="020F0502020204030204" pitchFamily="34" charset="0"/>
        <a:buChar char="‒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Calibri" panose="020F050202020403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3346704" y="1447038"/>
            <a:ext cx="11594592" cy="17830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704" y="3957067"/>
            <a:ext cx="11594592" cy="4652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2144" y="9358224"/>
            <a:ext cx="4130619" cy="485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44EA5D5-C5A4-EC41-985A-8216D03A2200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0301" y="9354312"/>
            <a:ext cx="8851784" cy="4800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138383" y="9326880"/>
            <a:ext cx="548640" cy="54864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650" spc="0" baseline="0">
                <a:solidFill>
                  <a:srgbClr val="FFFFFF"/>
                </a:solidFill>
              </a:defRPr>
            </a:lvl1pPr>
          </a:lstStyle>
          <a:p>
            <a:fld id="{C5A583E2-9E34-2E46-9EBE-28542111B27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5539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4200" kern="1200" cap="all" spc="3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0287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3716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71450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969295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47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025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24163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AB5432-DA67-16D9-B9FF-0C93BC8F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FB297-8007-6E9F-9DC8-1A0BBB4F3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87FBD-5B60-B421-D39A-E3FF5F861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ECCF68-FC0A-B14A-953B-74F0C1B6A6F3}" type="datetimeFigureOut">
              <a:rPr lang="en-BR" smtClean="0"/>
              <a:t>18/05/26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F0D8E-944A-D545-9803-BBA5E3DC7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10D2-5535-25F0-900F-BFFF2EA4F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07245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Relationship Id="rId6" Type="http://schemas.openxmlformats.org/officeDocument/2006/relationships/image" Target="file:////C/\SophieFiles\visudyne\HIRES\SLD38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6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7.png"/><Relationship Id="rId5" Type="http://schemas.openxmlformats.org/officeDocument/2006/relationships/hyperlink" Target="https://visivite.com/blogs/retina/drusen-eye-problem?srsltid=AfmBOorpheEp1tyyAlnMR_KEdi53_QrV9g6wjwkwyMGaWlQLxAKYHdKE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8.png"/><Relationship Id="rId5" Type="http://schemas.openxmlformats.org/officeDocument/2006/relationships/hyperlink" Target="https://visivite.com/blogs/retina/drusen-eye-problem?srsltid=AfmBOorpheEp1tyyAlnMR_KEdi53_QrV9g6wjwkwyMGaWlQLxAKYHdKE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8.png"/><Relationship Id="rId5" Type="http://schemas.openxmlformats.org/officeDocument/2006/relationships/hyperlink" Target="https://visivite.com/blogs/retina/drusen-eye-problem?srsltid=AfmBOorpheEp1tyyAlnMR_KEdi53_QrV9g6wjwkwyMGaWlQLxAKYHdKE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visivite.com/blogs/retina/drusen-eye-problem?srsltid=AfmBOorpheEp1tyyAlnMR_KEdi53_QrV9g6wjwkwyMGaWlQLxAKYHdKE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B8F4B58-AD0B-C083-627F-CFC24A6E39AA}"/>
              </a:ext>
            </a:extLst>
          </p:cNvPr>
          <p:cNvSpPr/>
          <p:nvPr/>
        </p:nvSpPr>
        <p:spPr>
          <a:xfrm>
            <a:off x="655583" y="1"/>
            <a:ext cx="11889539" cy="9969203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BR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17C93E7-F9C2-E173-EF34-D66C698DF382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BR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85E17-6F92-0656-DB75-3DA207DA8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1683544"/>
            <a:ext cx="15163800" cy="3581400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Atrofia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Geográfica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Secundária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à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Degeneração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Macular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Relacionada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a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Idade</a:t>
            </a:r>
            <a:endParaRPr lang="en-BR" sz="6000" dirty="0">
              <a:latin typeface="Avenir Book" panose="02000503020000020003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B59E6F-5C00-AE93-0E65-9D8332CCC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6172488"/>
            <a:ext cx="13716000" cy="1545432"/>
          </a:xfrm>
        </p:spPr>
        <p:txBody>
          <a:bodyPr>
            <a:normAutofit fontScale="85000" lnSpcReduction="20000"/>
          </a:bodyPr>
          <a:lstStyle/>
          <a:p>
            <a:r>
              <a:rPr lang="en-BR" dirty="0">
                <a:latin typeface="Avenir Book" panose="02000503020000020003" pitchFamily="2" charset="0"/>
              </a:rPr>
              <a:t>Dr. Mauro Goldbaum</a:t>
            </a:r>
          </a:p>
          <a:p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Secretário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Geral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do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Conselho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Brasileiro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Oftalmologia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(CBO)</a:t>
            </a:r>
          </a:p>
          <a:p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Vice-Presidente da </a:t>
            </a:r>
            <a:r>
              <a:rPr lang="en-US" dirty="0" err="1">
                <a:solidFill>
                  <a:srgbClr val="000000"/>
                </a:solidFill>
                <a:latin typeface="Avenir Book" panose="02000503020000020003" pitchFamily="2" charset="0"/>
              </a:rPr>
              <a:t>Sociedade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venir Book" panose="02000503020000020003" pitchFamily="2" charset="0"/>
              </a:rPr>
              <a:t>Brasileira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 de Retina e </a:t>
            </a:r>
            <a:r>
              <a:rPr lang="en-US" dirty="0" err="1">
                <a:solidFill>
                  <a:srgbClr val="000000"/>
                </a:solidFill>
                <a:latin typeface="Avenir Book" panose="02000503020000020003" pitchFamily="2" charset="0"/>
              </a:rPr>
              <a:t>Vítreo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 (SBRV)</a:t>
            </a:r>
            <a:endParaRPr lang="en-US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132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8A495-8EB3-1894-F1D2-9935A7AA1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ABC6A4A-49F8-A8FF-BDD8-40636BE748FD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35E85BC-5D31-6555-9DF9-10073F9AE224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7C29C-83A5-7D5B-6FE9-C1BAEDA5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57186"/>
            <a:ext cx="12344400" cy="1714500"/>
          </a:xfrm>
        </p:spPr>
        <p:txBody>
          <a:bodyPr/>
          <a:lstStyle/>
          <a:p>
            <a:pPr marL="82296" indent="0" algn="l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venir Book" panose="02000503020000020003" pitchFamily="2" charset="0"/>
              </a:rPr>
              <a:t>DMRI - </a:t>
            </a:r>
            <a:r>
              <a:rPr lang="en-US" dirty="0" err="1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venir Book" panose="02000503020000020003" pitchFamily="2" charset="0"/>
              </a:rPr>
              <a:t>Sintomas</a:t>
            </a: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158722" name="Content Placeholder 2">
            <a:extLst>
              <a:ext uri="{FF2B5EF4-FFF2-40B4-BE49-F238E27FC236}">
                <a16:creationId xmlns:a16="http://schemas.microsoft.com/office/drawing/2014/main" id="{605F7AB9-713F-160C-D1A5-3865C0EE1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520" y="2469356"/>
            <a:ext cx="6400800" cy="6788944"/>
          </a:xfrm>
        </p:spPr>
        <p:txBody>
          <a:bodyPr>
            <a:normAutofit fontScale="92500"/>
          </a:bodyPr>
          <a:lstStyle/>
          <a:p>
            <a:pPr eaLnBrk="1" hangingPunct="1">
              <a:spcBef>
                <a:spcPts val="1800"/>
              </a:spcBef>
              <a:spcAft>
                <a:spcPts val="1800"/>
              </a:spcAft>
            </a:pPr>
            <a:r>
              <a:rPr lang="en-US" altLang="en-BR" sz="4200" dirty="0" err="1">
                <a:latin typeface="Avenir Book" panose="02000503020000020003" pitchFamily="2" charset="0"/>
                <a:ea typeface="ＭＳ Ｐゴシック" panose="020B0600070205080204" pitchFamily="34" charset="-128"/>
              </a:rPr>
              <a:t>Assintomático</a:t>
            </a:r>
            <a:endParaRPr lang="en-US" altLang="en-BR" sz="4200" dirty="0">
              <a:latin typeface="Avenir Book" panose="02000503020000020003" pitchFamily="2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1800"/>
              </a:spcBef>
              <a:spcAft>
                <a:spcPts val="1800"/>
              </a:spcAft>
            </a:pPr>
            <a:endParaRPr lang="en-US" altLang="en-BR" dirty="0">
              <a:latin typeface="Avenir Book" panose="02000503020000020003" pitchFamily="2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1800"/>
              </a:spcBef>
              <a:spcAft>
                <a:spcPts val="1800"/>
              </a:spcAft>
            </a:pPr>
            <a:r>
              <a:rPr lang="en-US" altLang="en-BR" sz="4200" dirty="0" err="1">
                <a:latin typeface="Avenir Book" panose="02000503020000020003" pitchFamily="2" charset="0"/>
                <a:ea typeface="ＭＳ Ｐゴシック" panose="020B0600070205080204" pitchFamily="34" charset="-128"/>
              </a:rPr>
              <a:t>Dificuldade</a:t>
            </a:r>
            <a:r>
              <a:rPr lang="en-US" altLang="en-BR" sz="4200" dirty="0">
                <a:latin typeface="Avenir Book" panose="02000503020000020003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BR" sz="4200" dirty="0" err="1">
                <a:latin typeface="Avenir Book" panose="02000503020000020003" pitchFamily="2" charset="0"/>
                <a:ea typeface="ＭＳ Ｐゴシック" panose="020B0600070205080204" pitchFamily="34" charset="-128"/>
              </a:rPr>
              <a:t>na</a:t>
            </a:r>
            <a:r>
              <a:rPr lang="en-US" altLang="en-BR" sz="4200" dirty="0">
                <a:latin typeface="Avenir Book" panose="02000503020000020003" pitchFamily="2" charset="0"/>
                <a:ea typeface="ＭＳ Ｐゴシック" panose="020B0600070205080204" pitchFamily="34" charset="-128"/>
              </a:rPr>
              <a:t> Penumbra</a:t>
            </a:r>
          </a:p>
          <a:p>
            <a:pPr eaLnBrk="1" hangingPunct="1">
              <a:spcBef>
                <a:spcPts val="1800"/>
              </a:spcBef>
              <a:spcAft>
                <a:spcPts val="1800"/>
              </a:spcAft>
            </a:pPr>
            <a:endParaRPr lang="en-US" altLang="en-BR" sz="4200" dirty="0">
              <a:latin typeface="Avenir Book" panose="02000503020000020003" pitchFamily="2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1800"/>
              </a:spcBef>
              <a:spcAft>
                <a:spcPts val="1800"/>
              </a:spcAft>
            </a:pPr>
            <a:r>
              <a:rPr lang="en-US" altLang="en-BR" sz="4200" dirty="0" err="1">
                <a:latin typeface="Avenir Book" panose="02000503020000020003" pitchFamily="2" charset="0"/>
                <a:ea typeface="ＭＳ Ｐゴシック" panose="020B0600070205080204" pitchFamily="34" charset="-128"/>
              </a:rPr>
              <a:t>Distorção</a:t>
            </a:r>
            <a:r>
              <a:rPr lang="en-US" altLang="en-BR" sz="4200" dirty="0">
                <a:latin typeface="Avenir Book" panose="02000503020000020003" pitchFamily="2" charset="0"/>
                <a:ea typeface="ＭＳ Ｐゴシック" panose="020B0600070205080204" pitchFamily="34" charset="-128"/>
              </a:rPr>
              <a:t> Visual</a:t>
            </a:r>
          </a:p>
          <a:p>
            <a:pPr eaLnBrk="1" hangingPunct="1">
              <a:spcBef>
                <a:spcPts val="1800"/>
              </a:spcBef>
              <a:spcAft>
                <a:spcPts val="1800"/>
              </a:spcAft>
            </a:pPr>
            <a:endParaRPr lang="en-US" altLang="en-BR" sz="4200" dirty="0">
              <a:latin typeface="Avenir Book" panose="02000503020000020003" pitchFamily="2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1800"/>
              </a:spcBef>
              <a:spcAft>
                <a:spcPts val="1800"/>
              </a:spcAft>
            </a:pPr>
            <a:r>
              <a:rPr lang="en-US" altLang="en-BR" sz="4200" dirty="0" err="1">
                <a:latin typeface="Avenir Book" panose="02000503020000020003" pitchFamily="2" charset="0"/>
                <a:ea typeface="ＭＳ Ｐゴシック" panose="020B0600070205080204" pitchFamily="34" charset="-128"/>
              </a:rPr>
              <a:t>Perda</a:t>
            </a:r>
            <a:r>
              <a:rPr lang="en-US" altLang="en-BR" sz="4200" dirty="0">
                <a:latin typeface="Avenir Book" panose="02000503020000020003" pitchFamily="2" charset="0"/>
                <a:ea typeface="ＭＳ Ｐゴシック" panose="020B0600070205080204" pitchFamily="34" charset="-128"/>
              </a:rPr>
              <a:t> da </a:t>
            </a:r>
            <a:r>
              <a:rPr lang="en-US" altLang="en-BR" sz="4200" dirty="0" err="1">
                <a:latin typeface="Avenir Book" panose="02000503020000020003" pitchFamily="2" charset="0"/>
                <a:ea typeface="ＭＳ Ｐゴシック" panose="020B0600070205080204" pitchFamily="34" charset="-128"/>
              </a:rPr>
              <a:t>Visão</a:t>
            </a:r>
            <a:r>
              <a:rPr lang="en-US" altLang="en-BR" sz="4200" dirty="0">
                <a:latin typeface="Avenir Book" panose="02000503020000020003" pitchFamily="2" charset="0"/>
                <a:ea typeface="ＭＳ Ｐゴシック" panose="020B0600070205080204" pitchFamily="34" charset="-128"/>
              </a:rPr>
              <a:t> Central</a:t>
            </a:r>
          </a:p>
        </p:txBody>
      </p:sp>
      <p:pic>
        <p:nvPicPr>
          <p:cNvPr id="158723" name="Picture 4" descr="C:\SophieFiles\visudyne\HIRES\SLD38.JPG">
            <a:extLst>
              <a:ext uri="{FF2B5EF4-FFF2-40B4-BE49-F238E27FC236}">
                <a16:creationId xmlns:a16="http://schemas.microsoft.com/office/drawing/2014/main" id="{0A7F1BA8-4316-AFB9-C478-470460DC8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>
            <a:fillRect/>
          </a:stretch>
        </p:blipFill>
        <p:spPr bwMode="auto">
          <a:xfrm>
            <a:off x="9445075" y="2414588"/>
            <a:ext cx="6379368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A2AC79E-8DA5-E742-D1DC-77033866EBE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19200" y="3009900"/>
            <a:ext cx="0" cy="51054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arrow" w="med" len="med"/>
          </a:ln>
          <a:effectLst>
            <a:outerShdw blurRad="50800" dist="38100" dir="5400000" rotWithShape="0">
              <a:srgbClr val="80808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26396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1EA22-3AE5-8B74-5BA0-D51930BF5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80E98E40-0C65-5CFE-15CD-2665C3959764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A45D2D0-750B-6321-871A-7C6DBFF01E34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B1B48DE-2C65-6426-88CC-1A1474B0C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0" y="2324100"/>
            <a:ext cx="8583794" cy="6788945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>
                <a:latin typeface="Avenir Book" panose="02000503020000020003" pitchFamily="2" charset="0"/>
              </a:rPr>
              <a:t>No </a:t>
            </a:r>
            <a:r>
              <a:rPr lang="en-US" sz="4001" dirty="0" err="1">
                <a:latin typeface="Avenir Book" panose="02000503020000020003" pitchFamily="2" charset="0"/>
              </a:rPr>
              <a:t>mundo</a:t>
            </a:r>
            <a:r>
              <a:rPr lang="en-US" sz="4001" dirty="0">
                <a:latin typeface="Avenir Book" panose="02000503020000020003" pitchFamily="2" charset="0"/>
              </a:rPr>
              <a:t>:</a:t>
            </a:r>
          </a:p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>
                <a:latin typeface="Avenir Book" panose="02000503020000020003" pitchFamily="2" charset="0"/>
              </a:rPr>
              <a:t>200 </a:t>
            </a:r>
            <a:r>
              <a:rPr lang="en-US" sz="4001" dirty="0" err="1">
                <a:latin typeface="Avenir Book" panose="02000503020000020003" pitchFamily="2" charset="0"/>
              </a:rPr>
              <a:t>milhões</a:t>
            </a:r>
            <a:r>
              <a:rPr lang="en-US" sz="4001" dirty="0">
                <a:latin typeface="Avenir Book" panose="02000503020000020003" pitchFamily="2" charset="0"/>
              </a:rPr>
              <a:t> com DMRI </a:t>
            </a:r>
            <a:r>
              <a:rPr lang="en-US" sz="4001" dirty="0" err="1">
                <a:latin typeface="Avenir Book" panose="02000503020000020003" pitchFamily="2" charset="0"/>
              </a:rPr>
              <a:t>em</a:t>
            </a:r>
            <a:r>
              <a:rPr lang="en-US" sz="4001" dirty="0">
                <a:latin typeface="Avenir Book" panose="02000503020000020003" pitchFamily="2" charset="0"/>
              </a:rPr>
              <a:t> 2020</a:t>
            </a:r>
          </a:p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>
                <a:latin typeface="Avenir Book" panose="02000503020000020003" pitchFamily="2" charset="0"/>
              </a:rPr>
              <a:t>300 </a:t>
            </a:r>
            <a:r>
              <a:rPr lang="en-US" sz="4001" dirty="0" err="1">
                <a:latin typeface="Avenir Book" panose="02000503020000020003" pitchFamily="2" charset="0"/>
              </a:rPr>
              <a:t>milhões</a:t>
            </a:r>
            <a:r>
              <a:rPr lang="en-US" sz="4001" dirty="0">
                <a:latin typeface="Avenir Book" panose="02000503020000020003" pitchFamily="2" charset="0"/>
              </a:rPr>
              <a:t> com DMRI </a:t>
            </a:r>
            <a:r>
              <a:rPr lang="en-US" sz="4001" dirty="0" err="1">
                <a:latin typeface="Avenir Book" panose="02000503020000020003" pitchFamily="2" charset="0"/>
              </a:rPr>
              <a:t>em</a:t>
            </a:r>
            <a:r>
              <a:rPr lang="en-US" sz="4001" dirty="0">
                <a:latin typeface="Avenir Book" panose="02000503020000020003" pitchFamily="2" charset="0"/>
              </a:rPr>
              <a:t> 2040</a:t>
            </a:r>
          </a:p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endParaRPr lang="en-US" sz="4001" dirty="0">
              <a:latin typeface="Avenir Book" panose="02000503020000020003" pitchFamily="2" charset="0"/>
            </a:endParaRPr>
          </a:p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>
                <a:latin typeface="Avenir Book" panose="02000503020000020003" pitchFamily="2" charset="0"/>
              </a:rPr>
              <a:t>1 </a:t>
            </a:r>
            <a:r>
              <a:rPr lang="en-US" sz="4001" dirty="0" err="1">
                <a:latin typeface="Avenir Book" panose="02000503020000020003" pitchFamily="2" charset="0"/>
              </a:rPr>
              <a:t>em</a:t>
            </a:r>
            <a:r>
              <a:rPr lang="en-US" sz="4001" dirty="0">
                <a:latin typeface="Avenir Book" panose="02000503020000020003" pitchFamily="2" charset="0"/>
              </a:rPr>
              <a:t> </a:t>
            </a:r>
            <a:r>
              <a:rPr lang="en-US" sz="4001" dirty="0" err="1">
                <a:latin typeface="Avenir Book" panose="02000503020000020003" pitchFamily="2" charset="0"/>
              </a:rPr>
              <a:t>cada</a:t>
            </a:r>
            <a:r>
              <a:rPr lang="en-US" sz="4001" dirty="0">
                <a:latin typeface="Avenir Book" panose="02000503020000020003" pitchFamily="2" charset="0"/>
              </a:rPr>
              <a:t> 8 </a:t>
            </a:r>
            <a:r>
              <a:rPr lang="en-US" sz="4001" dirty="0" err="1">
                <a:latin typeface="Avenir Book" panose="02000503020000020003" pitchFamily="2" charset="0"/>
              </a:rPr>
              <a:t>pessoas</a:t>
            </a:r>
            <a:r>
              <a:rPr lang="en-US" sz="4001" dirty="0">
                <a:latin typeface="Avenir Book" panose="02000503020000020003" pitchFamily="2" charset="0"/>
              </a:rPr>
              <a:t> </a:t>
            </a:r>
            <a:r>
              <a:rPr lang="en-US" sz="4000" dirty="0">
                <a:latin typeface="Avenir Book" panose="02000503020000020003" pitchFamily="2" charset="0"/>
              </a:rPr>
              <a:t>≥</a:t>
            </a:r>
            <a:r>
              <a:rPr lang="en-US" sz="4001" dirty="0">
                <a:latin typeface="Avenir Book" panose="02000503020000020003" pitchFamily="2" charset="0"/>
              </a:rPr>
              <a:t>60a</a:t>
            </a:r>
          </a:p>
        </p:txBody>
      </p:sp>
      <p:pic>
        <p:nvPicPr>
          <p:cNvPr id="3" name="Picture 2" descr="A screenshot of a medical document&#10;&#10;Description automatically generated">
            <a:extLst>
              <a:ext uri="{FF2B5EF4-FFF2-40B4-BE49-F238E27FC236}">
                <a16:creationId xmlns:a16="http://schemas.microsoft.com/office/drawing/2014/main" id="{1C7FEE7F-1767-5F85-2C63-C5557A2EFB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973654" cy="103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56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FF9B-3092-3D4D-58D4-38C8DBE4E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472F6B66-E736-D24A-E1C6-2001132857A2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C6D98AE-9810-670B-087F-F08A4336D7F6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7BA1E9A-A1B9-6B14-4C87-9818A17E3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0" y="2324100"/>
            <a:ext cx="8583794" cy="6788945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>
                <a:latin typeface="Avenir Book" panose="02000503020000020003" pitchFamily="2" charset="0"/>
              </a:rPr>
              <a:t>Baixa </a:t>
            </a:r>
            <a:r>
              <a:rPr lang="en-US" sz="4001" dirty="0" err="1">
                <a:latin typeface="Avenir Book" panose="02000503020000020003" pitchFamily="2" charset="0"/>
              </a:rPr>
              <a:t>visão</a:t>
            </a:r>
            <a:r>
              <a:rPr lang="en-US" sz="4001" dirty="0">
                <a:latin typeface="Avenir Book" panose="02000503020000020003" pitchFamily="2" charset="0"/>
              </a:rPr>
              <a:t> </a:t>
            </a:r>
            <a:r>
              <a:rPr lang="en-US" sz="4001" dirty="0" err="1">
                <a:latin typeface="Avenir Book" panose="02000503020000020003" pitchFamily="2" charset="0"/>
              </a:rPr>
              <a:t>devido</a:t>
            </a:r>
            <a:r>
              <a:rPr lang="en-US" sz="4001" dirty="0">
                <a:latin typeface="Avenir Book" panose="02000503020000020003" pitchFamily="2" charset="0"/>
              </a:rPr>
              <a:t> a DMRI, no </a:t>
            </a:r>
            <a:r>
              <a:rPr lang="en-US" sz="4001" dirty="0" err="1">
                <a:latin typeface="Avenir Book" panose="02000503020000020003" pitchFamily="2" charset="0"/>
              </a:rPr>
              <a:t>mundo</a:t>
            </a:r>
            <a:r>
              <a:rPr lang="en-US" sz="4001" dirty="0">
                <a:latin typeface="Avenir Book" panose="02000503020000020003" pitchFamily="2" charset="0"/>
              </a:rPr>
              <a:t>:</a:t>
            </a:r>
          </a:p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>
                <a:latin typeface="Avenir Book" panose="02000503020000020003" pitchFamily="2" charset="0"/>
              </a:rPr>
              <a:t>4 </a:t>
            </a:r>
            <a:r>
              <a:rPr lang="en-US" sz="4001" dirty="0" err="1">
                <a:latin typeface="Avenir Book" panose="02000503020000020003" pitchFamily="2" charset="0"/>
              </a:rPr>
              <a:t>milhões</a:t>
            </a:r>
            <a:r>
              <a:rPr lang="en-US" sz="4001" dirty="0">
                <a:latin typeface="Avenir Book" panose="02000503020000020003" pitchFamily="2" charset="0"/>
              </a:rPr>
              <a:t> </a:t>
            </a:r>
            <a:r>
              <a:rPr lang="en-US" sz="4001" dirty="0" err="1">
                <a:latin typeface="Avenir Book" panose="02000503020000020003" pitchFamily="2" charset="0"/>
              </a:rPr>
              <a:t>em</a:t>
            </a:r>
            <a:r>
              <a:rPr lang="en-US" sz="4001" dirty="0">
                <a:latin typeface="Avenir Book" panose="02000503020000020003" pitchFamily="2" charset="0"/>
              </a:rPr>
              <a:t> 1990</a:t>
            </a:r>
          </a:p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>
                <a:latin typeface="Avenir Book" panose="02000503020000020003" pitchFamily="2" charset="0"/>
              </a:rPr>
              <a:t>8 </a:t>
            </a:r>
            <a:r>
              <a:rPr lang="en-US" sz="4001" dirty="0" err="1">
                <a:latin typeface="Avenir Book" panose="02000503020000020003" pitchFamily="2" charset="0"/>
              </a:rPr>
              <a:t>milhões</a:t>
            </a:r>
            <a:r>
              <a:rPr lang="en-US" sz="4001" dirty="0">
                <a:latin typeface="Avenir Book" panose="02000503020000020003" pitchFamily="2" charset="0"/>
              </a:rPr>
              <a:t> </a:t>
            </a:r>
            <a:r>
              <a:rPr lang="en-US" sz="4001" dirty="0" err="1">
                <a:latin typeface="Avenir Book" panose="02000503020000020003" pitchFamily="2" charset="0"/>
              </a:rPr>
              <a:t>em</a:t>
            </a:r>
            <a:r>
              <a:rPr lang="en-US" sz="4001" dirty="0">
                <a:latin typeface="Avenir Book" panose="02000503020000020003" pitchFamily="2" charset="0"/>
              </a:rPr>
              <a:t> 2021</a:t>
            </a:r>
          </a:p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>
                <a:latin typeface="Avenir Book" panose="02000503020000020003" pitchFamily="2" charset="0"/>
              </a:rPr>
              <a:t>21 </a:t>
            </a:r>
            <a:r>
              <a:rPr lang="en-US" sz="4001" dirty="0" err="1">
                <a:latin typeface="Avenir Book" panose="02000503020000020003" pitchFamily="2" charset="0"/>
              </a:rPr>
              <a:t>milhões</a:t>
            </a:r>
            <a:r>
              <a:rPr lang="en-US" sz="4001" dirty="0">
                <a:latin typeface="Avenir Book" panose="02000503020000020003" pitchFamily="2" charset="0"/>
              </a:rPr>
              <a:t> </a:t>
            </a:r>
            <a:r>
              <a:rPr lang="en-US" sz="4001" dirty="0" err="1">
                <a:latin typeface="Avenir Book" panose="02000503020000020003" pitchFamily="2" charset="0"/>
              </a:rPr>
              <a:t>em</a:t>
            </a:r>
            <a:r>
              <a:rPr lang="en-US" sz="4001" dirty="0">
                <a:latin typeface="Avenir Book" panose="02000503020000020003" pitchFamily="2" charset="0"/>
              </a:rPr>
              <a:t> 2050</a:t>
            </a:r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32095960-DC16-DA5A-A54D-EEB9F4C13C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839197" cy="10287000"/>
          </a:xfrm>
          <a:prstGeom prst="rect">
            <a:avLst/>
          </a:prstGeom>
        </p:spPr>
      </p:pic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65F691DA-861F-FA28-E9C8-381C90FBBB0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307" y="1562101"/>
            <a:ext cx="251569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1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327C3-22E7-D3DC-88A1-552DCF1A5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67A0D959-F8F2-5FE3-C3DA-B8A87B9E5027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7F819BC-B59A-91A5-64BB-5B29AE943174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C78A331-9D4B-AA3D-F5CF-0D562726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0" y="2324100"/>
            <a:ext cx="8583794" cy="6788945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>
                <a:latin typeface="Avenir Book" panose="02000503020000020003" pitchFamily="2" charset="0"/>
              </a:rPr>
              <a:t>Nos EUA, </a:t>
            </a:r>
            <a:r>
              <a:rPr lang="en-US" sz="4001" dirty="0" err="1">
                <a:latin typeface="Avenir Book" panose="02000503020000020003" pitchFamily="2" charset="0"/>
              </a:rPr>
              <a:t>população</a:t>
            </a:r>
            <a:r>
              <a:rPr lang="en-US" sz="4001" dirty="0">
                <a:latin typeface="Avenir Book" panose="02000503020000020003" pitchFamily="2" charset="0"/>
              </a:rPr>
              <a:t> </a:t>
            </a:r>
            <a:r>
              <a:rPr lang="en-US" sz="4000" dirty="0">
                <a:latin typeface="Avenir Book" panose="02000503020000020003" pitchFamily="2" charset="0"/>
              </a:rPr>
              <a:t>≥</a:t>
            </a:r>
            <a:r>
              <a:rPr lang="en-US" sz="4001" dirty="0">
                <a:latin typeface="Avenir Book" panose="02000503020000020003" pitchFamily="2" charset="0"/>
              </a:rPr>
              <a:t>40a:</a:t>
            </a:r>
          </a:p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>
                <a:latin typeface="Avenir Book" panose="02000503020000020003" pitchFamily="2" charset="0"/>
              </a:rPr>
              <a:t>12% com DMRI </a:t>
            </a:r>
            <a:r>
              <a:rPr lang="en-US" sz="4001" dirty="0" err="1">
                <a:latin typeface="Avenir Book" panose="02000503020000020003" pitchFamily="2" charset="0"/>
              </a:rPr>
              <a:t>inicial</a:t>
            </a:r>
            <a:endParaRPr lang="en-US" sz="4001" dirty="0">
              <a:latin typeface="Avenir Book" panose="02000503020000020003" pitchFamily="2" charset="0"/>
            </a:endParaRPr>
          </a:p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>
                <a:latin typeface="Avenir Book" panose="02000503020000020003" pitchFamily="2" charset="0"/>
              </a:rPr>
              <a:t>1% com DMRI </a:t>
            </a:r>
            <a:r>
              <a:rPr lang="en-US" sz="4001" dirty="0" err="1">
                <a:latin typeface="Avenir Book" panose="02000503020000020003" pitchFamily="2" charset="0"/>
              </a:rPr>
              <a:t>avançada</a:t>
            </a:r>
            <a:endParaRPr lang="en-US" sz="4001" dirty="0">
              <a:latin typeface="Avenir Book" panose="02000503020000020003" pitchFamily="2" charset="0"/>
            </a:endParaRPr>
          </a:p>
          <a:p>
            <a:pPr lvl="1"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3401" dirty="0">
                <a:latin typeface="Avenir Book" panose="02000503020000020003" pitchFamily="2" charset="0"/>
              </a:rPr>
              <a:t>1.500.000 de </a:t>
            </a:r>
            <a:r>
              <a:rPr lang="en-US" sz="3401" dirty="0" err="1">
                <a:latin typeface="Avenir Book" panose="02000503020000020003" pitchFamily="2" charset="0"/>
              </a:rPr>
              <a:t>pacientes</a:t>
            </a:r>
            <a:endParaRPr lang="en-US" sz="3401" dirty="0">
              <a:latin typeface="Avenir Book" panose="02000503020000020003" pitchFamily="2" charset="0"/>
            </a:endParaRPr>
          </a:p>
        </p:txBody>
      </p:sp>
      <p:pic>
        <p:nvPicPr>
          <p:cNvPr id="6" name="Picture 5" descr="A screenshot of a white text&#10;&#10;Description automatically generated">
            <a:extLst>
              <a:ext uri="{FF2B5EF4-FFF2-40B4-BE49-F238E27FC236}">
                <a16:creationId xmlns:a16="http://schemas.microsoft.com/office/drawing/2014/main" id="{6300F2CB-6477-4273-B66F-B12F9BCBD1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164"/>
            <a:ext cx="8973648" cy="102506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4D88FF-2950-8834-DBBE-65F822B9EA65}"/>
              </a:ext>
            </a:extLst>
          </p:cNvPr>
          <p:cNvSpPr/>
          <p:nvPr/>
        </p:nvSpPr>
        <p:spPr>
          <a:xfrm>
            <a:off x="7239000" y="1485900"/>
            <a:ext cx="1734649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591B9D-8701-0939-9DF3-7FE2A6BF8510}"/>
              </a:ext>
            </a:extLst>
          </p:cNvPr>
          <p:cNvSpPr/>
          <p:nvPr/>
        </p:nvSpPr>
        <p:spPr>
          <a:xfrm>
            <a:off x="7337798" y="9472985"/>
            <a:ext cx="1734649" cy="76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358971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114D5-1A60-0135-3CAA-6A7C14479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E4246A0-DDB2-A31C-C0CA-4E0EC4E63EB3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DD22AB-112F-4659-D8CA-9FF6EC742AF9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pic>
        <p:nvPicPr>
          <p:cNvPr id="2" name="Picture 1" descr="A screenshot of a document&#10;&#10;Description automatically generated">
            <a:extLst>
              <a:ext uri="{FF2B5EF4-FFF2-40B4-BE49-F238E27FC236}">
                <a16:creationId xmlns:a16="http://schemas.microsoft.com/office/drawing/2014/main" id="{BB1943A0-BC30-8002-2564-9FEC23395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000" y="0"/>
            <a:ext cx="1063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24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AD6C4-372A-8A43-CDE3-5E0210E66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67077FE1-3F29-943B-9FBD-0578133BC1FF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0878BA0-8A90-456D-C43F-B15CF21F7560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A0964-4DDA-8CF3-6DE3-ED174EDAE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</p:spPr>
        <p:txBody>
          <a:bodyPr/>
          <a:lstStyle/>
          <a:p>
            <a:pPr algn="l"/>
            <a:r>
              <a:rPr lang="en-US" sz="7200" dirty="0">
                <a:latin typeface="Avenir Book" panose="02000503020000020003" pitchFamily="2" charset="0"/>
              </a:rPr>
              <a:t>DMRI no </a:t>
            </a:r>
            <a:r>
              <a:rPr lang="en-US" sz="7200" dirty="0" err="1">
                <a:latin typeface="Avenir Book" panose="02000503020000020003" pitchFamily="2" charset="0"/>
              </a:rPr>
              <a:t>Brasil</a:t>
            </a:r>
            <a:endParaRPr lang="en-US" sz="7200" dirty="0">
              <a:latin typeface="Avenir Book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B6702-F0E2-3CCB-AD28-50363B6F0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62653"/>
            <a:ext cx="16459200" cy="6788945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>
                <a:latin typeface="Avenir Book" panose="02000503020000020003" pitchFamily="2" charset="0"/>
              </a:rPr>
              <a:t>A </a:t>
            </a:r>
            <a:r>
              <a:rPr lang="en-US" sz="4001" dirty="0" err="1">
                <a:latin typeface="Avenir Book" panose="02000503020000020003" pitchFamily="2" charset="0"/>
              </a:rPr>
              <a:t>prevalência</a:t>
            </a:r>
            <a:r>
              <a:rPr lang="en-US" sz="4001" dirty="0">
                <a:latin typeface="Avenir Book" panose="02000503020000020003" pitchFamily="2" charset="0"/>
              </a:rPr>
              <a:t> da DMRI </a:t>
            </a:r>
            <a:r>
              <a:rPr lang="en-US" sz="4001" dirty="0" err="1">
                <a:latin typeface="Avenir Book" panose="02000503020000020003" pitchFamily="2" charset="0"/>
              </a:rPr>
              <a:t>aumenta</a:t>
            </a:r>
            <a:r>
              <a:rPr lang="en-US" sz="4001" dirty="0">
                <a:latin typeface="Avenir Book" panose="02000503020000020003" pitchFamily="2" charset="0"/>
              </a:rPr>
              <a:t> com a </a:t>
            </a:r>
            <a:r>
              <a:rPr lang="en-US" sz="4001" dirty="0" err="1">
                <a:latin typeface="Avenir Book" panose="02000503020000020003" pitchFamily="2" charset="0"/>
              </a:rPr>
              <a:t>idade</a:t>
            </a:r>
            <a:r>
              <a:rPr lang="en-US" sz="4001" dirty="0">
                <a:latin typeface="Avenir Book" panose="02000503020000020003" pitchFamily="2" charset="0"/>
              </a:rPr>
              <a:t>.  </a:t>
            </a:r>
          </a:p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 err="1">
                <a:latin typeface="Avenir Book" panose="02000503020000020003" pitchFamily="2" charset="0"/>
              </a:rPr>
              <a:t>Estudos</a:t>
            </a:r>
            <a:r>
              <a:rPr lang="en-US" sz="4001" dirty="0">
                <a:latin typeface="Avenir Book" panose="02000503020000020003" pitchFamily="2" charset="0"/>
              </a:rPr>
              <a:t> no </a:t>
            </a:r>
            <a:r>
              <a:rPr lang="en-US" sz="4001" dirty="0" err="1">
                <a:latin typeface="Avenir Book" panose="02000503020000020003" pitchFamily="2" charset="0"/>
              </a:rPr>
              <a:t>Brasil</a:t>
            </a:r>
            <a:r>
              <a:rPr lang="en-US" sz="4001" dirty="0">
                <a:latin typeface="Avenir Book" panose="02000503020000020003" pitchFamily="2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54AA0D-FAEC-DA66-95C9-484A36F0E0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528904"/>
              </p:ext>
            </p:extLst>
          </p:nvPr>
        </p:nvGraphicFramePr>
        <p:xfrm>
          <a:off x="4419600" y="4536985"/>
          <a:ext cx="944880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4400">
                  <a:extLst>
                    <a:ext uri="{9D8B030D-6E8A-4147-A177-3AD203B41FA5}">
                      <a16:colId xmlns:a16="http://schemas.microsoft.com/office/drawing/2014/main" val="68086320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3699293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BR" sz="2800" dirty="0">
                          <a:latin typeface="Avenir Book" panose="02000503020000020003" pitchFamily="2" charset="0"/>
                        </a:rPr>
                        <a:t>Faixa Etária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2800" dirty="0">
                          <a:latin typeface="Avenir Book" panose="02000503020000020003" pitchFamily="2" charset="0"/>
                        </a:rPr>
                        <a:t>Prevalência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281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</a:rPr>
                        <a:t>≥50 </a:t>
                      </a:r>
                      <a:r>
                        <a:rPr lang="en-US" sz="2800" dirty="0" err="1">
                          <a:latin typeface="Avenir Book" panose="02000503020000020003" pitchFamily="2" charset="0"/>
                        </a:rPr>
                        <a:t>anos</a:t>
                      </a:r>
                      <a:endParaRPr lang="en-BR" sz="28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2800" dirty="0">
                          <a:latin typeface="Avenir Book" panose="02000503020000020003" pitchFamily="2" charset="0"/>
                        </a:rPr>
                        <a:t>2-17%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637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</a:rPr>
                        <a:t>≥60 </a:t>
                      </a:r>
                      <a:r>
                        <a:rPr lang="en-US" sz="2800" dirty="0" err="1">
                          <a:latin typeface="Avenir Book" panose="02000503020000020003" pitchFamily="2" charset="0"/>
                        </a:rPr>
                        <a:t>anos</a:t>
                      </a:r>
                      <a:endParaRPr lang="en-BR" sz="28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2800" dirty="0">
                          <a:latin typeface="Avenir Book" panose="02000503020000020003" pitchFamily="2" charset="0"/>
                        </a:rPr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45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</a:rPr>
                        <a:t>≥80 </a:t>
                      </a:r>
                      <a:r>
                        <a:rPr lang="en-US" sz="2800" dirty="0" err="1">
                          <a:latin typeface="Avenir Book" panose="02000503020000020003" pitchFamily="2" charset="0"/>
                        </a:rPr>
                        <a:t>anos</a:t>
                      </a:r>
                      <a:endParaRPr lang="en-BR" sz="28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2800" dirty="0">
                          <a:latin typeface="Avenir Book" panose="02000503020000020003" pitchFamily="2" charset="0"/>
                        </a:rPr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5270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15AF525-7951-EE93-77E6-39A9D88813A8}"/>
              </a:ext>
            </a:extLst>
          </p:cNvPr>
          <p:cNvSpPr txBox="1"/>
          <p:nvPr/>
        </p:nvSpPr>
        <p:spPr>
          <a:xfrm>
            <a:off x="514350" y="8635305"/>
            <a:ext cx="17259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1. Nunes BP, </a:t>
            </a:r>
            <a:r>
              <a:rPr lang="en-US" sz="1400" dirty="0" err="1">
                <a:latin typeface="Avenir Book" panose="02000503020000020003" pitchFamily="2" charset="0"/>
              </a:rPr>
              <a:t>Rogério</a:t>
            </a:r>
            <a:r>
              <a:rPr lang="en-US" sz="1400" dirty="0">
                <a:latin typeface="Avenir Book" panose="02000503020000020003" pitchFamily="2" charset="0"/>
              </a:rPr>
              <a:t> S, Batista R, </a:t>
            </a:r>
            <a:r>
              <a:rPr lang="en-US" sz="1400" dirty="0" err="1">
                <a:latin typeface="Avenir Book" panose="02000503020000020003" pitchFamily="2" charset="0"/>
              </a:rPr>
              <a:t>Bof</a:t>
            </a:r>
            <a:r>
              <a:rPr lang="en-US" sz="1400" dirty="0">
                <a:latin typeface="Avenir Book" panose="02000503020000020003" pitchFamily="2" charset="0"/>
              </a:rPr>
              <a:t> F, Iii DA. Multimorbidity : The Brazilian Longitudinal Study of Aging ( ELSI‐Brazil ); 2018. p. 1–12. </a:t>
            </a:r>
          </a:p>
          <a:p>
            <a:r>
              <a:rPr lang="en-US" sz="1400" dirty="0">
                <a:latin typeface="Avenir Book" panose="02000503020000020003" pitchFamily="2" charset="0"/>
              </a:rPr>
              <a:t>2. </a:t>
            </a:r>
            <a:r>
              <a:rPr lang="en-US" sz="1400" dirty="0" err="1">
                <a:latin typeface="Avenir Book" panose="02000503020000020003" pitchFamily="2" charset="0"/>
              </a:rPr>
              <a:t>Schellini</a:t>
            </a:r>
            <a:r>
              <a:rPr lang="en-US" sz="1400" dirty="0">
                <a:latin typeface="Avenir Book" panose="02000503020000020003" pitchFamily="2" charset="0"/>
              </a:rPr>
              <a:t> SA, Durkin SR, </a:t>
            </a:r>
            <a:r>
              <a:rPr lang="en-US" sz="1400" dirty="0" err="1">
                <a:latin typeface="Avenir Book" panose="02000503020000020003" pitchFamily="2" charset="0"/>
              </a:rPr>
              <a:t>Hoyama</a:t>
            </a:r>
            <a:r>
              <a:rPr lang="en-US" sz="1400" dirty="0">
                <a:latin typeface="Avenir Book" panose="02000503020000020003" pitchFamily="2" charset="0"/>
              </a:rPr>
              <a:t> E, Hirai F, Cordeiro R, Casson RJ, et al. Prevalence and causes of visual impairment in a Brazilian population : The </a:t>
            </a:r>
            <a:r>
              <a:rPr lang="en-US" sz="1400" dirty="0" err="1">
                <a:latin typeface="Avenir Book" panose="02000503020000020003" pitchFamily="2" charset="0"/>
              </a:rPr>
              <a:t>Botucatu</a:t>
            </a:r>
            <a:r>
              <a:rPr lang="en-US" sz="1400" dirty="0">
                <a:latin typeface="Avenir Book" panose="02000503020000020003" pitchFamily="2" charset="0"/>
              </a:rPr>
              <a:t> eye study. BMC </a:t>
            </a:r>
            <a:r>
              <a:rPr lang="en-US" sz="1400" dirty="0" err="1">
                <a:latin typeface="Avenir Book" panose="02000503020000020003" pitchFamily="2" charset="0"/>
              </a:rPr>
              <a:t>Ophthalmol</a:t>
            </a:r>
            <a:r>
              <a:rPr lang="en-US" sz="1400" dirty="0">
                <a:latin typeface="Avenir Book" panose="02000503020000020003" pitchFamily="2" charset="0"/>
              </a:rPr>
              <a:t>. 2009;9:1–9. </a:t>
            </a:r>
          </a:p>
          <a:p>
            <a:r>
              <a:rPr lang="en-US" sz="1400" dirty="0">
                <a:latin typeface="Avenir Book" panose="02000503020000020003" pitchFamily="2" charset="0"/>
              </a:rPr>
              <a:t>3. </a:t>
            </a:r>
            <a:r>
              <a:rPr lang="en-US" sz="1400" dirty="0" err="1">
                <a:latin typeface="Avenir Book" panose="02000503020000020003" pitchFamily="2" charset="0"/>
              </a:rPr>
              <a:t>Oguido</a:t>
            </a:r>
            <a:r>
              <a:rPr lang="en-US" sz="1400" dirty="0">
                <a:latin typeface="Avenir Book" panose="02000503020000020003" pitchFamily="2" charset="0"/>
              </a:rPr>
              <a:t> APMT, Casella AMB, Matsuo T, de Ramos Filho EH, </a:t>
            </a:r>
            <a:r>
              <a:rPr lang="en-US" sz="1400" dirty="0" err="1">
                <a:latin typeface="Avenir Book" panose="02000503020000020003" pitchFamily="2" charset="0"/>
              </a:rPr>
              <a:t>Berbel</a:t>
            </a:r>
            <a:r>
              <a:rPr lang="en-US" sz="1400" dirty="0">
                <a:latin typeface="Avenir Book" panose="02000503020000020003" pitchFamily="2" charset="0"/>
              </a:rPr>
              <a:t> R, Silva RMA. Prevalence of age‐related macular degeneration in Japanese immigrants and their descendants living in Londrina (PR) ‐ Brazil. </a:t>
            </a:r>
            <a:r>
              <a:rPr lang="en-US" sz="1400" dirty="0" err="1">
                <a:latin typeface="Avenir Book" panose="02000503020000020003" pitchFamily="2" charset="0"/>
              </a:rPr>
              <a:t>Arq</a:t>
            </a:r>
            <a:r>
              <a:rPr lang="en-US" sz="1400" dirty="0">
                <a:latin typeface="Avenir Book" panose="02000503020000020003" pitchFamily="2" charset="0"/>
              </a:rPr>
              <a:t> Bras </a:t>
            </a:r>
            <a:r>
              <a:rPr lang="en-US" sz="1400" dirty="0" err="1">
                <a:latin typeface="Avenir Book" panose="02000503020000020003" pitchFamily="2" charset="0"/>
              </a:rPr>
              <a:t>Oftalmol</a:t>
            </a:r>
            <a:r>
              <a:rPr lang="en-US" sz="1400" dirty="0">
                <a:latin typeface="Avenir Book" panose="02000503020000020003" pitchFamily="2" charset="0"/>
              </a:rPr>
              <a:t>. 2008;71(3):375–80. </a:t>
            </a:r>
          </a:p>
          <a:p>
            <a:r>
              <a:rPr lang="en-US" sz="1400" dirty="0">
                <a:latin typeface="Avenir Book" panose="02000503020000020003" pitchFamily="2" charset="0"/>
              </a:rPr>
              <a:t>4. Romani FA. </a:t>
            </a:r>
            <a:r>
              <a:rPr lang="en-US" sz="1400" dirty="0" err="1">
                <a:latin typeface="Avenir Book" panose="02000503020000020003" pitchFamily="2" charset="0"/>
              </a:rPr>
              <a:t>Prevalência</a:t>
            </a:r>
            <a:r>
              <a:rPr lang="en-US" sz="1400" dirty="0">
                <a:latin typeface="Avenir Book" panose="02000503020000020003" pitchFamily="2" charset="0"/>
              </a:rPr>
              <a:t> de </a:t>
            </a:r>
            <a:r>
              <a:rPr lang="en-US" sz="1400" dirty="0" err="1">
                <a:latin typeface="Avenir Book" panose="02000503020000020003" pitchFamily="2" charset="0"/>
              </a:rPr>
              <a:t>transtornos</a:t>
            </a:r>
            <a:r>
              <a:rPr lang="en-US" sz="1400" dirty="0">
                <a:latin typeface="Avenir Book" panose="02000503020000020003" pitchFamily="2" charset="0"/>
              </a:rPr>
              <a:t> </a:t>
            </a:r>
            <a:r>
              <a:rPr lang="en-US" sz="1400" dirty="0" err="1">
                <a:latin typeface="Avenir Book" panose="02000503020000020003" pitchFamily="2" charset="0"/>
              </a:rPr>
              <a:t>oculares</a:t>
            </a:r>
            <a:r>
              <a:rPr lang="en-US" sz="1400" dirty="0">
                <a:latin typeface="Avenir Book" panose="02000503020000020003" pitchFamily="2" charset="0"/>
              </a:rPr>
              <a:t> </a:t>
            </a:r>
            <a:r>
              <a:rPr lang="en-US" sz="1400" dirty="0" err="1">
                <a:latin typeface="Avenir Book" panose="02000503020000020003" pitchFamily="2" charset="0"/>
              </a:rPr>
              <a:t>na</a:t>
            </a:r>
            <a:r>
              <a:rPr lang="en-US" sz="1400" dirty="0">
                <a:latin typeface="Avenir Book" panose="02000503020000020003" pitchFamily="2" charset="0"/>
              </a:rPr>
              <a:t> </a:t>
            </a:r>
            <a:r>
              <a:rPr lang="en-US" sz="1400" dirty="0" err="1">
                <a:latin typeface="Avenir Book" panose="02000503020000020003" pitchFamily="2" charset="0"/>
              </a:rPr>
              <a:t>população</a:t>
            </a:r>
            <a:r>
              <a:rPr lang="en-US" sz="1400" dirty="0">
                <a:latin typeface="Avenir Book" panose="02000503020000020003" pitchFamily="2" charset="0"/>
              </a:rPr>
              <a:t> de </a:t>
            </a:r>
            <a:r>
              <a:rPr lang="en-US" sz="1400" dirty="0" err="1">
                <a:latin typeface="Avenir Book" panose="02000503020000020003" pitchFamily="2" charset="0"/>
              </a:rPr>
              <a:t>idosos</a:t>
            </a:r>
            <a:r>
              <a:rPr lang="en-US" sz="1400" dirty="0">
                <a:latin typeface="Avenir Book" panose="02000503020000020003" pitchFamily="2" charset="0"/>
              </a:rPr>
              <a:t> </a:t>
            </a:r>
            <a:r>
              <a:rPr lang="en-US" sz="1400" dirty="0" err="1">
                <a:latin typeface="Avenir Book" panose="02000503020000020003" pitchFamily="2" charset="0"/>
              </a:rPr>
              <a:t>residentes</a:t>
            </a:r>
            <a:r>
              <a:rPr lang="en-US" sz="1400" dirty="0">
                <a:latin typeface="Avenir Book" panose="02000503020000020003" pitchFamily="2" charset="0"/>
              </a:rPr>
              <a:t> </a:t>
            </a:r>
            <a:r>
              <a:rPr lang="en-US" sz="1400" dirty="0" err="1">
                <a:latin typeface="Avenir Book" panose="02000503020000020003" pitchFamily="2" charset="0"/>
              </a:rPr>
              <a:t>na</a:t>
            </a:r>
            <a:r>
              <a:rPr lang="en-US" sz="1400" dirty="0">
                <a:latin typeface="Avenir Book" panose="02000503020000020003" pitchFamily="2" charset="0"/>
              </a:rPr>
              <a:t> </a:t>
            </a:r>
            <a:r>
              <a:rPr lang="en-US" sz="1400" dirty="0" err="1">
                <a:latin typeface="Avenir Book" panose="02000503020000020003" pitchFamily="2" charset="0"/>
              </a:rPr>
              <a:t>cidade</a:t>
            </a:r>
            <a:r>
              <a:rPr lang="en-US" sz="1400" dirty="0">
                <a:latin typeface="Avenir Book" panose="02000503020000020003" pitchFamily="2" charset="0"/>
              </a:rPr>
              <a:t> de </a:t>
            </a:r>
            <a:r>
              <a:rPr lang="en-US" sz="1400" dirty="0" err="1">
                <a:latin typeface="Avenir Book" panose="02000503020000020003" pitchFamily="2" charset="0"/>
              </a:rPr>
              <a:t>Veranópolis</a:t>
            </a:r>
            <a:r>
              <a:rPr lang="en-US" sz="1400" dirty="0">
                <a:latin typeface="Avenir Book" panose="02000503020000020003" pitchFamily="2" charset="0"/>
              </a:rPr>
              <a:t>, RS, </a:t>
            </a:r>
            <a:r>
              <a:rPr lang="en-US" sz="1400" dirty="0" err="1">
                <a:latin typeface="Avenir Book" panose="02000503020000020003" pitchFamily="2" charset="0"/>
              </a:rPr>
              <a:t>Brasil</a:t>
            </a:r>
            <a:r>
              <a:rPr lang="en-US" sz="1400" dirty="0">
                <a:latin typeface="Avenir Book" panose="02000503020000020003" pitchFamily="2" charset="0"/>
              </a:rPr>
              <a:t>. </a:t>
            </a:r>
            <a:r>
              <a:rPr lang="en-US" sz="1400" dirty="0" err="1">
                <a:latin typeface="Avenir Book" panose="02000503020000020003" pitchFamily="2" charset="0"/>
              </a:rPr>
              <a:t>Arq</a:t>
            </a:r>
            <a:r>
              <a:rPr lang="en-US" sz="1400" dirty="0">
                <a:latin typeface="Avenir Book" panose="02000503020000020003" pitchFamily="2" charset="0"/>
              </a:rPr>
              <a:t> Bras </a:t>
            </a:r>
            <a:r>
              <a:rPr lang="en-US" sz="1400" dirty="0" err="1">
                <a:latin typeface="Avenir Book" panose="02000503020000020003" pitchFamily="2" charset="0"/>
              </a:rPr>
              <a:t>Oftalmol</a:t>
            </a:r>
            <a:r>
              <a:rPr lang="en-US" sz="1400" dirty="0">
                <a:latin typeface="Avenir Book" panose="02000503020000020003" pitchFamily="2" charset="0"/>
              </a:rPr>
              <a:t>. 2005;68(3):649–55. </a:t>
            </a:r>
          </a:p>
          <a:p>
            <a:endParaRPr lang="en-BR" sz="14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54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C70F1-68F8-31FE-4BC9-03D154B63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DA71D99A-8AC8-D400-CD25-8D2804ADAB98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46B056A-D314-332B-429B-A40039BDBD9C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4B4134-3FF9-F9E7-EC4B-32912EED2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097" y="-15688"/>
            <a:ext cx="10425806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5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5F271-2F72-6425-7968-9608F1801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6CCE027-70CE-0EE2-C948-F1B2860B237A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115CB5B-69C3-1278-24D6-5102DB19152B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A898CF-3453-81E9-D2D6-38E5C7DA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</p:spPr>
        <p:txBody>
          <a:bodyPr/>
          <a:lstStyle/>
          <a:p>
            <a:r>
              <a:rPr lang="en-US" dirty="0"/>
              <a:t>AREDS 2 - </a:t>
            </a:r>
            <a:r>
              <a:rPr lang="en-US" dirty="0" err="1"/>
              <a:t>Resultados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D15BC-411D-ED75-993C-32E0CEC44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90700"/>
            <a:ext cx="18288000" cy="73289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A48F9AA-97CB-AB25-CFAA-7186CF84E55C}"/>
              </a:ext>
            </a:extLst>
          </p:cNvPr>
          <p:cNvSpPr/>
          <p:nvPr/>
        </p:nvSpPr>
        <p:spPr>
          <a:xfrm>
            <a:off x="388421" y="5221106"/>
            <a:ext cx="17623758" cy="1165048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694" tIns="91348" rIns="182694" bIns="91348" rtlCol="0" anchor="ctr"/>
          <a:lstStyle/>
          <a:p>
            <a:pPr algn="ctr" defTabSz="1826980"/>
            <a:endParaRPr lang="en-US" sz="36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26002C1-42F6-FF06-5A8E-99CB9E8BC468}"/>
              </a:ext>
            </a:extLst>
          </p:cNvPr>
          <p:cNvSpPr/>
          <p:nvPr/>
        </p:nvSpPr>
        <p:spPr>
          <a:xfrm>
            <a:off x="388414" y="5358942"/>
            <a:ext cx="2490252" cy="296332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6980"/>
            <a:endParaRPr lang="en-US" sz="36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19795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CFCB4-2FC5-27FD-7940-2296FCE35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E9DD33FF-6808-E9DA-A273-595EACC8D13F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9D727F1-1472-DF49-FA48-FEDA4FC01062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pic>
        <p:nvPicPr>
          <p:cNvPr id="3" name="Picture 2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5E3C86F8-ED04-17BE-5139-586BA3900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511" y="266700"/>
            <a:ext cx="10942440" cy="97535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FF2128-8173-7029-FCB5-238EE203A43C}"/>
              </a:ext>
            </a:extLst>
          </p:cNvPr>
          <p:cNvSpPr/>
          <p:nvPr/>
        </p:nvSpPr>
        <p:spPr>
          <a:xfrm>
            <a:off x="11658600" y="3771900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8521C7-F320-DE32-D9B4-89294E479783}"/>
              </a:ext>
            </a:extLst>
          </p:cNvPr>
          <p:cNvSpPr/>
          <p:nvPr/>
        </p:nvSpPr>
        <p:spPr>
          <a:xfrm>
            <a:off x="12649200" y="4876798"/>
            <a:ext cx="1066800" cy="4610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42A23B-A801-8EFE-E33C-7E7B1C7B788B}"/>
              </a:ext>
            </a:extLst>
          </p:cNvPr>
          <p:cNvSpPr/>
          <p:nvPr/>
        </p:nvSpPr>
        <p:spPr>
          <a:xfrm>
            <a:off x="12725400" y="344774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1D40D19-F78A-6B17-D4CB-5094C1A0432B}"/>
              </a:ext>
            </a:extLst>
          </p:cNvPr>
          <p:cNvSpPr/>
          <p:nvPr/>
        </p:nvSpPr>
        <p:spPr>
          <a:xfrm>
            <a:off x="6858000" y="7334248"/>
            <a:ext cx="5181600" cy="32385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61793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D81E8-07EF-E03E-5D63-D7671BFA3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C5268839-AFAF-0787-DFF4-4EB204127CC6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94B067C-409F-276C-FD4B-CDC7241B02CA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pic>
        <p:nvPicPr>
          <p:cNvPr id="1026" name="Picture 2" descr="Complement Inhibition for Geographic Atrophy | Retinal Physician">
            <a:extLst>
              <a:ext uri="{FF2B5EF4-FFF2-40B4-BE49-F238E27FC236}">
                <a16:creationId xmlns:a16="http://schemas.microsoft.com/office/drawing/2014/main" id="{73629180-CA32-579C-392F-5337281B9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78" y="254725"/>
            <a:ext cx="9060822" cy="930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B1C62F6-DEBA-D643-9FD8-12C3B5105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0400" y="4416027"/>
            <a:ext cx="6727903" cy="4842273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 err="1">
                <a:latin typeface="Avenir Book" panose="02000503020000020003" pitchFamily="2" charset="0"/>
              </a:rPr>
              <a:t>Pegcetacoplan</a:t>
            </a:r>
            <a:r>
              <a:rPr lang="en-US" sz="4001" dirty="0">
                <a:latin typeface="Avenir Book" panose="02000503020000020003" pitchFamily="2" charset="0"/>
              </a:rPr>
              <a:t> (</a:t>
            </a:r>
            <a:r>
              <a:rPr lang="en-US" sz="4001" dirty="0" err="1">
                <a:latin typeface="Avenir Book" panose="02000503020000020003" pitchFamily="2" charset="0"/>
              </a:rPr>
              <a:t>Syfovre</a:t>
            </a:r>
            <a:r>
              <a:rPr lang="en-US" sz="4001" baseline="30000" dirty="0">
                <a:latin typeface="Avenir Book" panose="02000503020000020003" pitchFamily="2" charset="0"/>
              </a:rPr>
              <a:t>®</a:t>
            </a:r>
            <a:r>
              <a:rPr lang="en-US" sz="4001" dirty="0">
                <a:latin typeface="Avenir Book" panose="02000503020000020003" pitchFamily="2" charset="0"/>
              </a:rPr>
              <a:t>)</a:t>
            </a:r>
          </a:p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endParaRPr lang="en-US" sz="4001" dirty="0">
              <a:latin typeface="Avenir Book" panose="02000503020000020003" pitchFamily="2" charset="0"/>
            </a:endParaRPr>
          </a:p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 err="1">
                <a:latin typeface="Avenir Book" panose="02000503020000020003" pitchFamily="2" charset="0"/>
              </a:rPr>
              <a:t>Avacincaptad</a:t>
            </a:r>
            <a:r>
              <a:rPr lang="en-US" sz="4001" dirty="0">
                <a:latin typeface="Avenir Book" panose="02000503020000020003" pitchFamily="2" charset="0"/>
              </a:rPr>
              <a:t> pegol (</a:t>
            </a:r>
            <a:r>
              <a:rPr lang="en-US" sz="4001" dirty="0" err="1">
                <a:latin typeface="Avenir Book" panose="02000503020000020003" pitchFamily="2" charset="0"/>
              </a:rPr>
              <a:t>Izervay</a:t>
            </a:r>
            <a:r>
              <a:rPr lang="en-US" sz="4001" baseline="30000" dirty="0">
                <a:latin typeface="Avenir Book" panose="02000503020000020003" pitchFamily="2" charset="0"/>
              </a:rPr>
              <a:t>®</a:t>
            </a:r>
            <a:r>
              <a:rPr lang="en-US" sz="4001" dirty="0">
                <a:latin typeface="Avenir Book" panose="02000503020000020003" pitchFamily="2" charset="0"/>
              </a:rPr>
              <a:t>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1AA905-40A6-4A95-37E3-22B2DB9A8E5B}"/>
              </a:ext>
            </a:extLst>
          </p:cNvPr>
          <p:cNvCxnSpPr>
            <a:cxnSpLocks/>
          </p:cNvCxnSpPr>
          <p:nvPr/>
        </p:nvCxnSpPr>
        <p:spPr>
          <a:xfrm flipV="1">
            <a:off x="5486400" y="4745574"/>
            <a:ext cx="5334000" cy="184572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CDE23D-C9F4-D60B-E214-F4EFBEA08C6D}"/>
              </a:ext>
            </a:extLst>
          </p:cNvPr>
          <p:cNvCxnSpPr>
            <a:cxnSpLocks/>
          </p:cNvCxnSpPr>
          <p:nvPr/>
        </p:nvCxnSpPr>
        <p:spPr>
          <a:xfrm flipV="1">
            <a:off x="7696200" y="7048500"/>
            <a:ext cx="3124200" cy="6858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0AB0031-A8E0-4482-B74F-E33663AF616A}"/>
              </a:ext>
            </a:extLst>
          </p:cNvPr>
          <p:cNvSpPr txBox="1"/>
          <p:nvPr/>
        </p:nvSpPr>
        <p:spPr>
          <a:xfrm>
            <a:off x="514350" y="9791700"/>
            <a:ext cx="9544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https://</a:t>
            </a:r>
            <a:r>
              <a:rPr lang="en-US" sz="1200" dirty="0" err="1">
                <a:latin typeface="Avenir Book" panose="02000503020000020003" pitchFamily="2" charset="0"/>
              </a:rPr>
              <a:t>www.retinalphysician.com</a:t>
            </a:r>
            <a:r>
              <a:rPr lang="en-US" sz="1200" dirty="0">
                <a:latin typeface="Avenir Book" panose="02000503020000020003" pitchFamily="2" charset="0"/>
              </a:rPr>
              <a:t>/issues/2025/march/complement-inhibition-for-geographic-atrophy/</a:t>
            </a:r>
            <a:endParaRPr lang="en-BR" sz="12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78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F827-6DD6-DD53-FB0A-FDFDB1E1E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2E2F259E-4910-A9DB-EFD7-ED8AC8BC9F04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8067C32-D4A2-2A1D-F80C-495FC11FB02C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58017-3B68-19EA-2615-AC72F1BC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Conflito de Interesses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90A54-EABB-6238-AB1F-A98672A70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2420390"/>
            <a:ext cx="16465825" cy="6527007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Participei como consultor do desenvolvimento de um medicamento em discussão até Julho/2024.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Médico Oftalmologista focado em Doenças da Retina em clínica privada, hospital secundário do SUS e voluntário no Hospital das Clínicas da FMUSP.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Há 11 anos trabalho voluntariamente na SBRV na discussão de medicamentos e protocolos junto a Agências Reguladoras.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Represento o CBO voluntariamente.</a:t>
            </a:r>
          </a:p>
          <a:p>
            <a:pPr marL="1800225"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343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94475-3EB1-D661-5DF7-E46D0246B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26601EDB-2870-40FE-21D1-775CCC68A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885" y="2289282"/>
            <a:ext cx="15505060" cy="6901182"/>
          </a:xfrm>
          <a:prstGeom prst="rect">
            <a:avLst/>
          </a:prstGeom>
          <a:ln>
            <a:noFill/>
          </a:ln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5B438A6-F7F2-DB19-3920-B962FBEAFAC6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6D2C47D-A3BF-99F5-DA9E-2C8F2F5B02A0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AD1237-1D8B-51A2-BD69-985525489583}"/>
              </a:ext>
            </a:extLst>
          </p:cNvPr>
          <p:cNvSpPr txBox="1"/>
          <p:nvPr/>
        </p:nvSpPr>
        <p:spPr>
          <a:xfrm>
            <a:off x="514350" y="9791700"/>
            <a:ext cx="9544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https://</a:t>
            </a:r>
            <a:r>
              <a:rPr lang="en-US" sz="1200" dirty="0" err="1">
                <a:latin typeface="Avenir Book" panose="02000503020000020003" pitchFamily="2" charset="0"/>
              </a:rPr>
              <a:t>pi.apellis.com</a:t>
            </a:r>
            <a:r>
              <a:rPr lang="en-US" sz="1200" dirty="0">
                <a:latin typeface="Avenir Book" panose="02000503020000020003" pitchFamily="2" charset="0"/>
              </a:rPr>
              <a:t>/files/</a:t>
            </a:r>
            <a:r>
              <a:rPr lang="en-US" sz="1200" dirty="0" err="1">
                <a:latin typeface="Avenir Book" panose="02000503020000020003" pitchFamily="2" charset="0"/>
              </a:rPr>
              <a:t>PI_SYFOVRE.pdf</a:t>
            </a:r>
            <a:endParaRPr lang="en-BR" sz="1200" dirty="0">
              <a:latin typeface="Avenir Book" panose="02000503020000020003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378AF5-F6FD-8651-A231-DC9FEAF52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latin typeface="Avenir Book" panose="02000503020000020003" pitchFamily="2" charset="0"/>
              </a:rPr>
              <a:t>Pegcetacoplan</a:t>
            </a:r>
            <a:r>
              <a:rPr lang="en-US" dirty="0">
                <a:latin typeface="Avenir Book" panose="02000503020000020003" pitchFamily="2" charset="0"/>
              </a:rPr>
              <a:t> (</a:t>
            </a:r>
            <a:r>
              <a:rPr lang="en-US" dirty="0" err="1">
                <a:latin typeface="Avenir Book" panose="02000503020000020003" pitchFamily="2" charset="0"/>
              </a:rPr>
              <a:t>Syfovre</a:t>
            </a:r>
            <a:r>
              <a:rPr lang="en-US" baseline="30000" dirty="0">
                <a:latin typeface="Avenir Book" panose="02000503020000020003" pitchFamily="2" charset="0"/>
              </a:rPr>
              <a:t>®</a:t>
            </a:r>
            <a:r>
              <a:rPr lang="en-US" dirty="0">
                <a:latin typeface="Avenir Book" panose="02000503020000020003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3178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DA963-886D-26F4-0D53-A255F4CD9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62C13-3FB7-6E2B-7C1E-43BC026F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241"/>
            <a:ext cx="18297334" cy="1028175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6A0AF35-A79C-DA3F-EF5F-D2CA94E23953}"/>
              </a:ext>
            </a:extLst>
          </p:cNvPr>
          <p:cNvSpPr/>
          <p:nvPr/>
        </p:nvSpPr>
        <p:spPr>
          <a:xfrm>
            <a:off x="7147247" y="1808769"/>
            <a:ext cx="3993506" cy="55467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6980"/>
            <a:endParaRPr lang="en-US" sz="3600"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401744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EA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787405-2BEF-6F49-0F05-05038BC19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n a white background&#10;&#10;Description automatically generated">
            <a:extLst>
              <a:ext uri="{FF2B5EF4-FFF2-40B4-BE49-F238E27FC236}">
                <a16:creationId xmlns:a16="http://schemas.microsoft.com/office/drawing/2014/main" id="{0423B2B4-6C7B-9B3C-6B2B-45077CE91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7" y="0"/>
            <a:ext cx="182360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57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EA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A341C-9E1F-5643-75E8-243BDCEFB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hart&#10;&#10;Description automatically generated">
            <a:extLst>
              <a:ext uri="{FF2B5EF4-FFF2-40B4-BE49-F238E27FC236}">
                <a16:creationId xmlns:a16="http://schemas.microsoft.com/office/drawing/2014/main" id="{EEC312E1-1485-B51D-0797-E012AFA5B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439"/>
            <a:ext cx="18308386" cy="1027556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6829847-D7F2-EEE7-72E3-44ADB171D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07" y="4675694"/>
            <a:ext cx="17605734" cy="105580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0287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 noChangeAspect="1"/>
          </p:cNvSpPr>
          <p:nvPr/>
        </p:nvSpPr>
        <p:spPr>
          <a:xfrm>
            <a:off x="318111" y="3246646"/>
            <a:ext cx="4198570" cy="3531012"/>
          </a:xfrm>
          <a:custGeom>
            <a:avLst/>
            <a:gdLst/>
            <a:ahLst/>
            <a:cxnLst/>
            <a:rect l="l" t="t" r="r" b="b"/>
            <a:pathLst>
              <a:path w="3352139" h="2819163">
                <a:moveTo>
                  <a:pt x="0" y="0"/>
                </a:moveTo>
                <a:lnTo>
                  <a:pt x="3352139" y="0"/>
                </a:lnTo>
                <a:lnTo>
                  <a:pt x="3352139" y="2819163"/>
                </a:lnTo>
                <a:lnTo>
                  <a:pt x="0" y="28191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reeform 5"/>
          <p:cNvSpPr>
            <a:spLocks noChangeAspect="1"/>
          </p:cNvSpPr>
          <p:nvPr/>
        </p:nvSpPr>
        <p:spPr>
          <a:xfrm>
            <a:off x="4856746" y="3265587"/>
            <a:ext cx="4092004" cy="3509950"/>
          </a:xfrm>
          <a:custGeom>
            <a:avLst/>
            <a:gdLst/>
            <a:ahLst/>
            <a:cxnLst/>
            <a:rect l="l" t="t" r="r" b="b"/>
            <a:pathLst>
              <a:path w="3267055" h="2802345">
                <a:moveTo>
                  <a:pt x="0" y="0"/>
                </a:moveTo>
                <a:lnTo>
                  <a:pt x="3267055" y="0"/>
                </a:lnTo>
                <a:lnTo>
                  <a:pt x="3267055" y="2802345"/>
                </a:lnTo>
                <a:lnTo>
                  <a:pt x="0" y="2802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reeform 6"/>
          <p:cNvSpPr>
            <a:spLocks noChangeAspect="1"/>
          </p:cNvSpPr>
          <p:nvPr/>
        </p:nvSpPr>
        <p:spPr>
          <a:xfrm>
            <a:off x="9288819" y="3265586"/>
            <a:ext cx="4190986" cy="3509952"/>
          </a:xfrm>
          <a:custGeom>
            <a:avLst/>
            <a:gdLst/>
            <a:ahLst/>
            <a:cxnLst/>
            <a:rect l="l" t="t" r="r" b="b"/>
            <a:pathLst>
              <a:path w="3346083" h="2802345">
                <a:moveTo>
                  <a:pt x="0" y="0"/>
                </a:moveTo>
                <a:lnTo>
                  <a:pt x="3346083" y="0"/>
                </a:lnTo>
                <a:lnTo>
                  <a:pt x="3346083" y="2802345"/>
                </a:lnTo>
                <a:lnTo>
                  <a:pt x="0" y="2802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Freeform 7"/>
          <p:cNvSpPr>
            <a:spLocks noChangeAspect="1"/>
          </p:cNvSpPr>
          <p:nvPr/>
        </p:nvSpPr>
        <p:spPr>
          <a:xfrm>
            <a:off x="13819871" y="3265587"/>
            <a:ext cx="4154634" cy="3509950"/>
          </a:xfrm>
          <a:custGeom>
            <a:avLst/>
            <a:gdLst/>
            <a:ahLst/>
            <a:cxnLst/>
            <a:rect l="l" t="t" r="r" b="b"/>
            <a:pathLst>
              <a:path w="3317061" h="2802345">
                <a:moveTo>
                  <a:pt x="0" y="0"/>
                </a:moveTo>
                <a:lnTo>
                  <a:pt x="3317061" y="0"/>
                </a:lnTo>
                <a:lnTo>
                  <a:pt x="3317061" y="2802345"/>
                </a:lnTo>
                <a:lnTo>
                  <a:pt x="0" y="28023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18108" y="7927935"/>
            <a:ext cx="17460440" cy="1159330"/>
          </a:xfrm>
          <a:custGeom>
            <a:avLst/>
            <a:gdLst/>
            <a:ahLst/>
            <a:cxnLst/>
            <a:rect l="l" t="t" r="r" b="b"/>
            <a:pathLst>
              <a:path w="9709555" h="812800">
                <a:moveTo>
                  <a:pt x="9709555" y="406400"/>
                </a:moveTo>
                <a:lnTo>
                  <a:pt x="9303155" y="0"/>
                </a:lnTo>
                <a:lnTo>
                  <a:pt x="9303155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9303155" y="609600"/>
                </a:lnTo>
                <a:lnTo>
                  <a:pt x="9303155" y="812800"/>
                </a:lnTo>
                <a:lnTo>
                  <a:pt x="9709555" y="406400"/>
                </a:lnTo>
                <a:close/>
              </a:path>
            </a:pathLst>
          </a:custGeom>
          <a:solidFill>
            <a:schemeClr val="accent6"/>
          </a:solidFill>
        </p:spPr>
        <p:txBody>
          <a:bodyPr anchor="ctr"/>
          <a:lstStyle/>
          <a:p>
            <a:pPr algn="ctr" defTabSz="1371600">
              <a:defRPr/>
            </a:pPr>
            <a:r>
              <a:rPr lang="en-US" sz="3000">
                <a:solidFill>
                  <a:srgbClr val="F6F7F7"/>
                </a:solidFill>
                <a:latin typeface="Arial"/>
              </a:rPr>
              <a:t>Poor correlation of VA with GA growth, with impact only observed once fovea involved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02636" y="6790593"/>
            <a:ext cx="1429516" cy="998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4050"/>
              </a:lnSpc>
              <a:defRPr/>
            </a:pPr>
            <a:r>
              <a:rPr lang="en-US" sz="2700">
                <a:solidFill>
                  <a:srgbClr val="373737"/>
                </a:solidFill>
                <a:latin typeface="Arial"/>
              </a:rPr>
              <a:t>2009</a:t>
            </a:r>
            <a:br>
              <a:rPr lang="en-US" sz="2700">
                <a:solidFill>
                  <a:srgbClr val="373737"/>
                </a:solidFill>
                <a:latin typeface="Arial"/>
              </a:rPr>
            </a:br>
            <a:r>
              <a:rPr lang="en-US" sz="2700">
                <a:solidFill>
                  <a:srgbClr val="005D83"/>
                </a:solidFill>
                <a:latin typeface="Arial"/>
              </a:rPr>
              <a:t>VA 20/20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D7572-0EED-6CC2-3CFB-B19D8AE59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9" y="561405"/>
            <a:ext cx="16913826" cy="1224534"/>
          </a:xfrm>
        </p:spPr>
        <p:txBody>
          <a:bodyPr/>
          <a:lstStyle/>
          <a:p>
            <a:r>
              <a:rPr lang="en-GB">
                <a:latin typeface="+mj-lt"/>
              </a:rPr>
              <a:t>GA growth and worsening of visual acuity are poorly correlated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B3826E6C-37EE-4883-7D82-8D58AC9C0807}"/>
              </a:ext>
            </a:extLst>
          </p:cNvPr>
          <p:cNvSpPr txBox="1"/>
          <p:nvPr/>
        </p:nvSpPr>
        <p:spPr>
          <a:xfrm>
            <a:off x="6208506" y="6790593"/>
            <a:ext cx="1429516" cy="998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4050"/>
              </a:lnSpc>
              <a:defRPr/>
            </a:pPr>
            <a:r>
              <a:rPr lang="en-US" sz="2700">
                <a:solidFill>
                  <a:srgbClr val="373737"/>
                </a:solidFill>
                <a:latin typeface="Arial"/>
              </a:rPr>
              <a:t>2013</a:t>
            </a:r>
            <a:br>
              <a:rPr lang="en-US" sz="2700">
                <a:solidFill>
                  <a:srgbClr val="373737"/>
                </a:solidFill>
                <a:latin typeface="Arial"/>
              </a:rPr>
            </a:br>
            <a:r>
              <a:rPr lang="en-US" sz="2700">
                <a:solidFill>
                  <a:srgbClr val="005D83"/>
                </a:solidFill>
                <a:latin typeface="Arial"/>
              </a:rPr>
              <a:t>VA 20/20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1F67F950-1818-DA54-CA38-33E38CB588CC}"/>
              </a:ext>
            </a:extLst>
          </p:cNvPr>
          <p:cNvSpPr txBox="1"/>
          <p:nvPr/>
        </p:nvSpPr>
        <p:spPr>
          <a:xfrm>
            <a:off x="10669552" y="6790593"/>
            <a:ext cx="1429516" cy="998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4050"/>
              </a:lnSpc>
              <a:defRPr/>
            </a:pPr>
            <a:r>
              <a:rPr lang="en-US" sz="2700">
                <a:solidFill>
                  <a:srgbClr val="373737"/>
                </a:solidFill>
                <a:latin typeface="Arial"/>
              </a:rPr>
              <a:t>2016</a:t>
            </a:r>
            <a:br>
              <a:rPr lang="en-US" sz="2700">
                <a:solidFill>
                  <a:srgbClr val="373737"/>
                </a:solidFill>
                <a:latin typeface="Arial"/>
              </a:rPr>
            </a:br>
            <a:r>
              <a:rPr lang="en-US" sz="2700">
                <a:solidFill>
                  <a:srgbClr val="005D83"/>
                </a:solidFill>
                <a:latin typeface="Arial"/>
              </a:rPr>
              <a:t>VA 20/20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821A6BD0-F8BF-9050-9267-74F7B1312132}"/>
              </a:ext>
            </a:extLst>
          </p:cNvPr>
          <p:cNvSpPr txBox="1"/>
          <p:nvPr/>
        </p:nvSpPr>
        <p:spPr>
          <a:xfrm>
            <a:off x="15182430" y="6790593"/>
            <a:ext cx="1429516" cy="998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4050"/>
              </a:lnSpc>
              <a:defRPr/>
            </a:pPr>
            <a:r>
              <a:rPr lang="en-US" sz="2700">
                <a:solidFill>
                  <a:srgbClr val="373737"/>
                </a:solidFill>
                <a:latin typeface="Arial"/>
              </a:rPr>
              <a:t>2019</a:t>
            </a:r>
            <a:br>
              <a:rPr lang="en-US" sz="2700">
                <a:solidFill>
                  <a:srgbClr val="373737"/>
                </a:solidFill>
                <a:latin typeface="Arial"/>
              </a:rPr>
            </a:br>
            <a:r>
              <a:rPr lang="en-US" sz="2700">
                <a:solidFill>
                  <a:srgbClr val="005D83"/>
                </a:solidFill>
                <a:latin typeface="Arial"/>
              </a:rPr>
              <a:t>VA 20/40</a:t>
            </a:r>
          </a:p>
        </p:txBody>
      </p:sp>
      <p:sp>
        <p:nvSpPr>
          <p:cNvPr id="8" name="Slide Number Placeholder 65">
            <a:extLst>
              <a:ext uri="{FF2B5EF4-FFF2-40B4-BE49-F238E27FC236}">
                <a16:creationId xmlns:a16="http://schemas.microsoft.com/office/drawing/2014/main" id="{703C620D-4660-300E-BC4D-1F6FD1CB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049751" y="9471615"/>
            <a:ext cx="659606" cy="315514"/>
          </a:xfrm>
        </p:spPr>
        <p:txBody>
          <a:bodyPr/>
          <a:lstStyle/>
          <a:p>
            <a:pPr defTabSz="1371600">
              <a:defRPr/>
            </a:pPr>
            <a:fld id="{6DE7BF2E-04E5-4B1E-AFD9-FB0985459B2F}" type="slidenum">
              <a:rPr lang="en-US">
                <a:solidFill>
                  <a:srgbClr val="88949F">
                    <a:lumMod val="60000"/>
                    <a:lumOff val="40000"/>
                  </a:srgbClr>
                </a:solidFill>
                <a:latin typeface="Arial"/>
              </a:rPr>
              <a:pPr defTabSz="1371600">
                <a:defRPr/>
              </a:pPr>
              <a:t>24</a:t>
            </a:fld>
            <a:endParaRPr lang="en-US">
              <a:solidFill>
                <a:srgbClr val="88949F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01DB0-A693-7C21-2C25-7FA99E090E99}"/>
              </a:ext>
            </a:extLst>
          </p:cNvPr>
          <p:cNvSpPr txBox="1"/>
          <p:nvPr/>
        </p:nvSpPr>
        <p:spPr>
          <a:xfrm>
            <a:off x="5286883" y="9375457"/>
            <a:ext cx="7708910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371600">
              <a:defRPr/>
            </a:pPr>
            <a:r>
              <a:rPr lang="en-US" sz="2400" spc="76">
                <a:solidFill>
                  <a:srgbClr val="000000"/>
                </a:solidFill>
                <a:latin typeface="Arial" panose="020B0604020202020204"/>
                <a:cs typeface="Arial"/>
              </a:rPr>
              <a:t>Case courtesy of Tufts Medical Center, MA, USA</a:t>
            </a:r>
            <a:endParaRPr lang="en-US" sz="2400" spc="76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60B7529-E889-8160-6418-9E62F7565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Reduced Risk of Progression to Absolute Scotoma in Central 4 &amp; 16 Loci </a:t>
            </a:r>
            <a:r>
              <a:rPr lang="en-US" b="0" dirty="0"/>
              <a:t>(post hoc)</a:t>
            </a:r>
            <a:br>
              <a:rPr lang="en-GB" dirty="0"/>
            </a:br>
            <a:r>
              <a:rPr lang="en-GB" sz="2850" dirty="0">
                <a:solidFill>
                  <a:schemeClr val="tx1"/>
                </a:solidFill>
              </a:rPr>
              <a:t>OAKS: Central 4 &amp; 16 Macular Loci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D245EA0-6258-DD15-7E80-74C808378C93}"/>
              </a:ext>
            </a:extLst>
          </p:cNvPr>
          <p:cNvSpPr txBox="1">
            <a:spLocks/>
          </p:cNvSpPr>
          <p:nvPr/>
        </p:nvSpPr>
        <p:spPr>
          <a:xfrm>
            <a:off x="800099" y="9369213"/>
            <a:ext cx="16140114" cy="507831"/>
          </a:xfrm>
          <a:prstGeom prst="rect">
            <a:avLst/>
          </a:prstGeom>
        </p:spPr>
        <p:txBody>
          <a:bodyPr vert="horz" lIns="137160" tIns="68580" rIns="137160" bIns="6858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defRPr/>
            </a:pPr>
            <a:r>
              <a:rPr lang="en-US" sz="1200">
                <a:solidFill>
                  <a:srgbClr val="000000"/>
                </a:solidFill>
                <a:latin typeface="Arial" panose="020B0604020202020204"/>
              </a:rPr>
              <a:t>P-values are nominal. Hazard ratio estimated from Cox Proportional Hazards model including patients in the </a:t>
            </a:r>
            <a:r>
              <a:rPr lang="en-US" sz="1200" err="1">
                <a:solidFill>
                  <a:srgbClr val="000000"/>
                </a:solidFill>
                <a:latin typeface="Arial" panose="020B0604020202020204"/>
              </a:rPr>
              <a:t>mITT</a:t>
            </a:r>
            <a:r>
              <a:rPr lang="en-US" sz="1200">
                <a:solidFill>
                  <a:srgbClr val="000000"/>
                </a:solidFill>
                <a:latin typeface="Arial" panose="020B0604020202020204"/>
              </a:rPr>
              <a:t> population at-risk for the event with at least one post-baseline assessment. CI, confidence interval; </a:t>
            </a:r>
            <a:r>
              <a:rPr lang="en-US" sz="1200" err="1">
                <a:solidFill>
                  <a:srgbClr val="000000"/>
                </a:solidFill>
                <a:latin typeface="Arial" panose="020B0604020202020204"/>
              </a:rPr>
              <a:t>mITT</a:t>
            </a:r>
            <a:r>
              <a:rPr lang="en-US" sz="1200">
                <a:solidFill>
                  <a:srgbClr val="000000"/>
                </a:solidFill>
                <a:latin typeface="Arial" panose="020B0604020202020204"/>
              </a:rPr>
              <a:t>, modified intent to treat; SD, standard deviation.</a:t>
            </a:r>
          </a:p>
        </p:txBody>
      </p:sp>
      <p:pic>
        <p:nvPicPr>
          <p:cNvPr id="48" name="Picture 47" descr="A close-up of a microscope&#10;&#10;Description automatically generated">
            <a:extLst>
              <a:ext uri="{FF2B5EF4-FFF2-40B4-BE49-F238E27FC236}">
                <a16:creationId xmlns:a16="http://schemas.microsoft.com/office/drawing/2014/main" id="{3B210E9F-3F96-A568-E37E-3F149D1877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349" y="3588098"/>
            <a:ext cx="4431470" cy="4451032"/>
          </a:xfrm>
          <a:prstGeom prst="ellipse">
            <a:avLst/>
          </a:prstGeom>
          <a:ln w="28575">
            <a:solidFill>
              <a:schemeClr val="accent3"/>
            </a:solidFill>
          </a:ln>
          <a:effectLst/>
        </p:spPr>
      </p:pic>
      <p:sp>
        <p:nvSpPr>
          <p:cNvPr id="49" name="Textfeld 9">
            <a:extLst>
              <a:ext uri="{FF2B5EF4-FFF2-40B4-BE49-F238E27FC236}">
                <a16:creationId xmlns:a16="http://schemas.microsoft.com/office/drawing/2014/main" id="{F6A63A90-0148-8011-411F-C8C1A96E5142}"/>
              </a:ext>
            </a:extLst>
          </p:cNvPr>
          <p:cNvSpPr txBox="1"/>
          <p:nvPr/>
        </p:nvSpPr>
        <p:spPr>
          <a:xfrm>
            <a:off x="1160394" y="2801261"/>
            <a:ext cx="763268" cy="34624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r>
              <a:rPr lang="de-DE" sz="1650" spc="76">
                <a:solidFill>
                  <a:srgbClr val="000000"/>
                </a:solidFill>
                <a:latin typeface="Arial" panose="020B0604020202020204"/>
              </a:rPr>
              <a:t>dB</a:t>
            </a:r>
            <a:endParaRPr lang="en-US" sz="1650" spc="76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7B466E30-344A-0760-D6D9-C755216B846C}"/>
              </a:ext>
            </a:extLst>
          </p:cNvPr>
          <p:cNvSpPr txBox="1"/>
          <p:nvPr/>
        </p:nvSpPr>
        <p:spPr>
          <a:xfrm>
            <a:off x="2846225" y="2665870"/>
            <a:ext cx="261217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r>
              <a:rPr lang="en-US" sz="2100" b="1">
                <a:solidFill>
                  <a:srgbClr val="000000"/>
                </a:solidFill>
                <a:latin typeface="Arial" panose="020B0604020202020204"/>
              </a:rPr>
              <a:t>Microperimetry (10-2 MAIA grid)</a:t>
            </a:r>
            <a:endParaRPr lang="en-US" sz="2100" b="1" spc="76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B39B60A-2BA0-5E63-7743-A297E60CED32}"/>
              </a:ext>
            </a:extLst>
          </p:cNvPr>
          <p:cNvSpPr/>
          <p:nvPr/>
        </p:nvSpPr>
        <p:spPr>
          <a:xfrm>
            <a:off x="3908715" y="5535880"/>
            <a:ext cx="507502" cy="538548"/>
          </a:xfrm>
          <a:prstGeom prst="ellipse">
            <a:avLst/>
          </a:prstGeom>
          <a:noFill/>
          <a:ln w="28575">
            <a:solidFill>
              <a:srgbClr val="F69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76BE38-F57A-A937-2BA0-083211670A4B}"/>
              </a:ext>
            </a:extLst>
          </p:cNvPr>
          <p:cNvSpPr txBox="1"/>
          <p:nvPr/>
        </p:nvSpPr>
        <p:spPr>
          <a:xfrm rot="5400000">
            <a:off x="-1294631" y="5518976"/>
            <a:ext cx="4643890" cy="3348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defRPr/>
            </a:pPr>
            <a:r>
              <a:rPr lang="en-US" sz="1576">
                <a:solidFill>
                  <a:srgbClr val="000000"/>
                </a:solidFill>
                <a:latin typeface="Arial"/>
              </a:rPr>
              <a:t>Decreasing light sensitivity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5303C-4434-3B61-209B-F45077BD0D3A}"/>
              </a:ext>
            </a:extLst>
          </p:cNvPr>
          <p:cNvSpPr txBox="1"/>
          <p:nvPr/>
        </p:nvSpPr>
        <p:spPr>
          <a:xfrm>
            <a:off x="1138319" y="8316868"/>
            <a:ext cx="3211890" cy="3348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371600">
              <a:defRPr/>
            </a:pPr>
            <a:r>
              <a:rPr lang="en-US" sz="1576">
                <a:solidFill>
                  <a:srgbClr val="000000"/>
                </a:solidFill>
                <a:latin typeface="Arial"/>
              </a:rPr>
              <a:t>&lt; 0 = absolute scotoma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B28261D-AD8A-AFD2-2A97-229AD151340D}"/>
              </a:ext>
            </a:extLst>
          </p:cNvPr>
          <p:cNvSpPr/>
          <p:nvPr/>
        </p:nvSpPr>
        <p:spPr>
          <a:xfrm>
            <a:off x="1369160" y="3255604"/>
            <a:ext cx="326528" cy="4897912"/>
          </a:xfrm>
          <a:prstGeom prst="rect">
            <a:avLst/>
          </a:prstGeom>
          <a:gradFill flip="none" rotWithShape="1">
            <a:gsLst>
              <a:gs pos="0">
                <a:srgbClr val="84A54F"/>
              </a:gs>
              <a:gs pos="42000">
                <a:srgbClr val="E65400"/>
              </a:gs>
              <a:gs pos="41000">
                <a:srgbClr val="E25001"/>
              </a:gs>
              <a:gs pos="40000">
                <a:srgbClr val="FFFF01"/>
              </a:gs>
              <a:gs pos="32000">
                <a:srgbClr val="84A54F"/>
              </a:gs>
              <a:gs pos="34000">
                <a:srgbClr val="FFFF01"/>
              </a:gs>
              <a:gs pos="100000">
                <a:srgbClr val="C23509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31222C0-3833-94B2-2379-F2666D9853F4}"/>
              </a:ext>
            </a:extLst>
          </p:cNvPr>
          <p:cNvSpPr txBox="1"/>
          <p:nvPr/>
        </p:nvSpPr>
        <p:spPr>
          <a:xfrm>
            <a:off x="1225102" y="3188381"/>
            <a:ext cx="614640" cy="501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36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35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34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33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32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31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30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29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28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27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26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25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24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23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22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21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20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19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18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17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16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15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14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13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12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11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10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9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8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7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6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5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4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3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2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1</a:t>
            </a:r>
          </a:p>
          <a:p>
            <a:pPr algn="ctr" defTabSz="1371600">
              <a:lnSpc>
                <a:spcPct val="90000"/>
              </a:lnSpc>
              <a:defRPr/>
            </a:pPr>
            <a:r>
              <a:rPr lang="en-US" sz="960" b="1" kern="0">
                <a:solidFill>
                  <a:srgbClr val="1B3541">
                    <a:lumMod val="50000"/>
                  </a:srgbClr>
                </a:solidFill>
                <a:latin typeface="Arial"/>
              </a:rPr>
              <a:t>0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24CBE18-747B-36D7-393E-9D35D6595CE1}"/>
              </a:ext>
            </a:extLst>
          </p:cNvPr>
          <p:cNvSpPr>
            <a:spLocks noChangeAspect="1"/>
          </p:cNvSpPr>
          <p:nvPr/>
        </p:nvSpPr>
        <p:spPr>
          <a:xfrm>
            <a:off x="3579532" y="5225798"/>
            <a:ext cx="1165860" cy="1158716"/>
          </a:xfrm>
          <a:prstGeom prst="ellipse">
            <a:avLst/>
          </a:prstGeom>
          <a:noFill/>
          <a:ln w="28575">
            <a:solidFill>
              <a:srgbClr val="A9C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AF5EE4-5F4C-C410-8E33-5461C3C29DB6}"/>
              </a:ext>
            </a:extLst>
          </p:cNvPr>
          <p:cNvSpPr/>
          <p:nvPr/>
        </p:nvSpPr>
        <p:spPr>
          <a:xfrm>
            <a:off x="7414173" y="3370998"/>
            <a:ext cx="6927502" cy="2400416"/>
          </a:xfrm>
          <a:prstGeom prst="rect">
            <a:avLst/>
          </a:prstGeom>
          <a:solidFill>
            <a:srgbClr val="FDEDE9"/>
          </a:solidFill>
          <a:ln>
            <a:noFill/>
          </a:ln>
          <a:effectLst>
            <a:outerShdw blurRad="1270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11" name="X Axis">
            <a:extLst>
              <a:ext uri="{FF2B5EF4-FFF2-40B4-BE49-F238E27FC236}">
                <a16:creationId xmlns:a16="http://schemas.microsoft.com/office/drawing/2014/main" id="{16333013-C2F3-8F48-02DC-7C23817E66BC}"/>
              </a:ext>
            </a:extLst>
          </p:cNvPr>
          <p:cNvGraphicFramePr/>
          <p:nvPr/>
        </p:nvGraphicFramePr>
        <p:xfrm>
          <a:off x="11039765" y="2361726"/>
          <a:ext cx="6715126" cy="5386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77ABF3DB-6DD0-B7E9-5883-6AA400B8BFC2}"/>
              </a:ext>
            </a:extLst>
          </p:cNvPr>
          <p:cNvGrpSpPr/>
          <p:nvPr/>
        </p:nvGrpSpPr>
        <p:grpSpPr>
          <a:xfrm>
            <a:off x="12704258" y="4628770"/>
            <a:ext cx="1453300" cy="548513"/>
            <a:chOff x="6403624" y="3253945"/>
            <a:chExt cx="968866" cy="365675"/>
          </a:xfrm>
        </p:grpSpPr>
        <p:grpSp>
          <p:nvGrpSpPr>
            <p:cNvPr id="13" name="Peg EOM">
              <a:extLst>
                <a:ext uri="{FF2B5EF4-FFF2-40B4-BE49-F238E27FC236}">
                  <a16:creationId xmlns:a16="http://schemas.microsoft.com/office/drawing/2014/main" id="{89A78A5F-ABD9-3E3F-BCB9-9B2C62F1012F}"/>
                </a:ext>
              </a:extLst>
            </p:cNvPr>
            <p:cNvGrpSpPr/>
            <p:nvPr/>
          </p:nvGrpSpPr>
          <p:grpSpPr>
            <a:xfrm>
              <a:off x="6403624" y="3521368"/>
              <a:ext cx="968866" cy="98252"/>
              <a:chOff x="8518069" y="4301259"/>
              <a:chExt cx="968866" cy="9825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647CD00-8283-9A3B-B9F4-84161E415D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18069" y="4350386"/>
                <a:ext cx="963214" cy="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17655B5-5D9F-E038-E9D0-BBBA2E4FF05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437809" y="4350385"/>
                <a:ext cx="98252" cy="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7BE1EED-8E6C-7E94-BB7F-029758ACE9E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481690" y="4350385"/>
                <a:ext cx="98252" cy="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CC6003A-1288-9DA8-F4C3-B9AFCF4A2A26}"/>
                  </a:ext>
                </a:extLst>
              </p:cNvPr>
              <p:cNvSpPr/>
              <p:nvPr/>
            </p:nvSpPr>
            <p:spPr>
              <a:xfrm rot="5400000">
                <a:off x="8880481" y="4305839"/>
                <a:ext cx="89094" cy="8909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6BFF2E-E181-7351-CD74-6F621A89CA0E}"/>
                </a:ext>
              </a:extLst>
            </p:cNvPr>
            <p:cNvSpPr txBox="1"/>
            <p:nvPr/>
          </p:nvSpPr>
          <p:spPr>
            <a:xfrm>
              <a:off x="6406801" y="3253945"/>
              <a:ext cx="809625" cy="273921"/>
            </a:xfrm>
            <a:prstGeom prst="rect">
              <a:avLst/>
            </a:prstGeom>
            <a:noFill/>
          </p:spPr>
          <p:txBody>
            <a:bodyPr wrap="square" tIns="109728" rtlCol="0">
              <a:spAutoFit/>
            </a:bodyPr>
            <a:lstStyle/>
            <a:p>
              <a:pPr algn="ctr" defTabSz="1371600">
                <a:defRPr/>
              </a:pPr>
              <a:r>
                <a:rPr lang="en-US" sz="1650" b="1">
                  <a:solidFill>
                    <a:srgbClr val="005D83"/>
                  </a:solidFill>
                  <a:latin typeface="Arial"/>
                </a:rPr>
                <a:t>0.64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6DF055-4DC1-64B4-D9C6-72D997413832}"/>
              </a:ext>
            </a:extLst>
          </p:cNvPr>
          <p:cNvGrpSpPr/>
          <p:nvPr/>
        </p:nvGrpSpPr>
        <p:grpSpPr>
          <a:xfrm>
            <a:off x="12754277" y="3512392"/>
            <a:ext cx="1522590" cy="563766"/>
            <a:chOff x="6436969" y="2434904"/>
            <a:chExt cx="1015060" cy="375844"/>
          </a:xfrm>
        </p:grpSpPr>
        <p:grpSp>
          <p:nvGrpSpPr>
            <p:cNvPr id="21" name="Peg Monthly">
              <a:extLst>
                <a:ext uri="{FF2B5EF4-FFF2-40B4-BE49-F238E27FC236}">
                  <a16:creationId xmlns:a16="http://schemas.microsoft.com/office/drawing/2014/main" id="{93ED3164-9253-3873-9C47-F294EFD4AB5D}"/>
                </a:ext>
              </a:extLst>
            </p:cNvPr>
            <p:cNvGrpSpPr/>
            <p:nvPr/>
          </p:nvGrpSpPr>
          <p:grpSpPr>
            <a:xfrm>
              <a:off x="6452262" y="2712496"/>
              <a:ext cx="999767" cy="98252"/>
              <a:chOff x="8527647" y="4301259"/>
              <a:chExt cx="999767" cy="98252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73D2EB6-77E7-3D3F-CE85-E9900A8338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31396" y="4350386"/>
                <a:ext cx="993775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8D1A541-52DA-0CCD-14AA-FD80DF3E135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478288" y="4350385"/>
                <a:ext cx="98252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084BADF-DEEF-083F-D95F-0E3D9FE1AD4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478521" y="4350385"/>
                <a:ext cx="98252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47411EC-EB18-FCBD-2422-53A0FD941394}"/>
                  </a:ext>
                </a:extLst>
              </p:cNvPr>
              <p:cNvSpPr/>
              <p:nvPr/>
            </p:nvSpPr>
            <p:spPr>
              <a:xfrm rot="5400000">
                <a:off x="8880481" y="4305839"/>
                <a:ext cx="89094" cy="8909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87F19B-98EA-4959-B1B5-0EAC3727F40A}"/>
                </a:ext>
              </a:extLst>
            </p:cNvPr>
            <p:cNvSpPr txBox="1"/>
            <p:nvPr/>
          </p:nvSpPr>
          <p:spPr>
            <a:xfrm>
              <a:off x="6436969" y="2434904"/>
              <a:ext cx="809625" cy="273921"/>
            </a:xfrm>
            <a:prstGeom prst="rect">
              <a:avLst/>
            </a:prstGeom>
            <a:noFill/>
          </p:spPr>
          <p:txBody>
            <a:bodyPr wrap="square" tIns="109728" rtlCol="0">
              <a:spAutoFit/>
            </a:bodyPr>
            <a:lstStyle/>
            <a:p>
              <a:pPr algn="ctr" defTabSz="1371600">
                <a:defRPr/>
              </a:pPr>
              <a:r>
                <a:rPr lang="en-US" sz="1650" b="1">
                  <a:solidFill>
                    <a:srgbClr val="F05323"/>
                  </a:solidFill>
                  <a:latin typeface="Arial"/>
                </a:rPr>
                <a:t>0.66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6E955AC-5C3F-B419-E527-C787F02DD437}"/>
              </a:ext>
            </a:extLst>
          </p:cNvPr>
          <p:cNvSpPr txBox="1"/>
          <p:nvPr/>
        </p:nvSpPr>
        <p:spPr>
          <a:xfrm>
            <a:off x="12776827" y="8939470"/>
            <a:ext cx="31350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2100">
                <a:solidFill>
                  <a:srgbClr val="000000"/>
                </a:solidFill>
                <a:latin typeface="Arial"/>
              </a:rPr>
              <a:t>Hazard Ratio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7FF9C9-F5EF-99CE-B708-34C74769DA57}"/>
              </a:ext>
            </a:extLst>
          </p:cNvPr>
          <p:cNvGrpSpPr/>
          <p:nvPr/>
        </p:nvGrpSpPr>
        <p:grpSpPr>
          <a:xfrm>
            <a:off x="7444051" y="5986368"/>
            <a:ext cx="6897623" cy="2361242"/>
            <a:chOff x="4962701" y="3990910"/>
            <a:chExt cx="4598416" cy="15741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542F7E4-3159-2FCD-AF05-0168E7B91BFA}"/>
                </a:ext>
              </a:extLst>
            </p:cNvPr>
            <p:cNvSpPr/>
            <p:nvPr/>
          </p:nvSpPr>
          <p:spPr>
            <a:xfrm>
              <a:off x="4962701" y="3994658"/>
              <a:ext cx="4598416" cy="1569344"/>
            </a:xfrm>
            <a:prstGeom prst="rect">
              <a:avLst/>
            </a:prstGeom>
            <a:solidFill>
              <a:srgbClr val="F1F8FD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40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DBB2A43-D472-99EF-415A-DCE5D9DCA240}"/>
                </a:ext>
              </a:extLst>
            </p:cNvPr>
            <p:cNvGrpSpPr/>
            <p:nvPr/>
          </p:nvGrpSpPr>
          <p:grpSpPr>
            <a:xfrm>
              <a:off x="8201524" y="4133066"/>
              <a:ext cx="1285577" cy="364400"/>
              <a:chOff x="6135642" y="4179721"/>
              <a:chExt cx="1285577" cy="364400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82C1CA0-C810-29CA-CBB2-103460CBBC6A}"/>
                  </a:ext>
                </a:extLst>
              </p:cNvPr>
              <p:cNvSpPr txBox="1"/>
              <p:nvPr/>
            </p:nvSpPr>
            <p:spPr>
              <a:xfrm>
                <a:off x="6227562" y="4179721"/>
                <a:ext cx="809625" cy="268791"/>
              </a:xfrm>
              <a:prstGeom prst="rect">
                <a:avLst/>
              </a:prstGeom>
              <a:noFill/>
            </p:spPr>
            <p:txBody>
              <a:bodyPr wrap="square" tIns="109728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1600" b="1">
                    <a:solidFill>
                      <a:srgbClr val="F05323"/>
                    </a:solidFill>
                    <a:latin typeface="Arial"/>
                  </a:rPr>
                  <a:t>0.57</a:t>
                </a:r>
              </a:p>
            </p:txBody>
          </p:sp>
          <p:grpSp>
            <p:nvGrpSpPr>
              <p:cNvPr id="83" name="Peg Monthly">
                <a:extLst>
                  <a:ext uri="{FF2B5EF4-FFF2-40B4-BE49-F238E27FC236}">
                    <a16:creationId xmlns:a16="http://schemas.microsoft.com/office/drawing/2014/main" id="{D27523B4-1AFD-6143-1746-C4435B7E812D}"/>
                  </a:ext>
                </a:extLst>
              </p:cNvPr>
              <p:cNvGrpSpPr/>
              <p:nvPr/>
            </p:nvGrpSpPr>
            <p:grpSpPr>
              <a:xfrm>
                <a:off x="6135642" y="4445869"/>
                <a:ext cx="1285577" cy="98252"/>
                <a:chOff x="8427576" y="4301259"/>
                <a:chExt cx="1285577" cy="98252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D7B93AE-17EA-504E-21ED-5879BA1A94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427576" y="4350386"/>
                  <a:ext cx="1283494" cy="0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32D8F6B-E591-271D-6E31-DF8D64013E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664027" y="4350385"/>
                  <a:ext cx="98252" cy="0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3812EE4F-1878-EABB-C8C4-48DD230A13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386445" y="4350385"/>
                  <a:ext cx="98252" cy="0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0B7FEF05-9638-F246-51E2-C5BD4437078E}"/>
                    </a:ext>
                  </a:extLst>
                </p:cNvPr>
                <p:cNvSpPr/>
                <p:nvPr/>
              </p:nvSpPr>
              <p:spPr>
                <a:xfrm rot="5400000">
                  <a:off x="8880481" y="4305839"/>
                  <a:ext cx="89094" cy="89094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en-U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681684A-C013-E28B-5A4B-CCD6B163C740}"/>
                </a:ext>
              </a:extLst>
            </p:cNvPr>
            <p:cNvGrpSpPr/>
            <p:nvPr/>
          </p:nvGrpSpPr>
          <p:grpSpPr>
            <a:xfrm>
              <a:off x="8184065" y="4843589"/>
              <a:ext cx="1079195" cy="379975"/>
              <a:chOff x="6118183" y="5456689"/>
              <a:chExt cx="1079195" cy="379975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561F9F7-0556-ECA8-0690-77163F4593C4}"/>
                  </a:ext>
                </a:extLst>
              </p:cNvPr>
              <p:cNvSpPr txBox="1"/>
              <p:nvPr/>
            </p:nvSpPr>
            <p:spPr>
              <a:xfrm>
                <a:off x="6118183" y="5456689"/>
                <a:ext cx="809626" cy="268791"/>
              </a:xfrm>
              <a:prstGeom prst="rect">
                <a:avLst/>
              </a:prstGeom>
              <a:noFill/>
            </p:spPr>
            <p:txBody>
              <a:bodyPr wrap="square" tIns="109728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1600" b="1">
                    <a:solidFill>
                      <a:srgbClr val="005D83"/>
                    </a:solidFill>
                    <a:latin typeface="Arial"/>
                  </a:rPr>
                  <a:t>0.52</a:t>
                </a:r>
              </a:p>
            </p:txBody>
          </p:sp>
          <p:grpSp>
            <p:nvGrpSpPr>
              <p:cNvPr id="90" name="Peg EOM">
                <a:extLst>
                  <a:ext uri="{FF2B5EF4-FFF2-40B4-BE49-F238E27FC236}">
                    <a16:creationId xmlns:a16="http://schemas.microsoft.com/office/drawing/2014/main" id="{3D4DF576-FE27-59C6-6E70-112C4D8DB5C1}"/>
                  </a:ext>
                </a:extLst>
              </p:cNvPr>
              <p:cNvGrpSpPr/>
              <p:nvPr/>
            </p:nvGrpSpPr>
            <p:grpSpPr>
              <a:xfrm>
                <a:off x="6121355" y="5738412"/>
                <a:ext cx="1076023" cy="98252"/>
                <a:chOff x="8520452" y="4301259"/>
                <a:chExt cx="1076023" cy="98252"/>
              </a:xfrm>
            </p:grpSpPr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A16FB678-E85F-ED80-802E-BB3C9810EF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20452" y="4350386"/>
                  <a:ext cx="1066800" cy="0"/>
                </a:xfrm>
                <a:prstGeom prst="line">
                  <a:avLst/>
                </a:prstGeom>
                <a:ln w="285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AA127CDC-BEA8-AD45-C53C-5B5050CAB9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547349" y="4350385"/>
                  <a:ext cx="98252" cy="0"/>
                </a:xfrm>
                <a:prstGeom prst="line">
                  <a:avLst/>
                </a:prstGeom>
                <a:ln w="285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2BE2BF78-58E6-EDFB-8C52-62BDEEFBB9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476925" y="4350385"/>
                  <a:ext cx="98252" cy="0"/>
                </a:xfrm>
                <a:prstGeom prst="line">
                  <a:avLst/>
                </a:prstGeom>
                <a:ln w="285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BB56C263-28A3-5412-1C24-BB694D8ED5BE}"/>
                    </a:ext>
                  </a:extLst>
                </p:cNvPr>
                <p:cNvSpPr/>
                <p:nvPr/>
              </p:nvSpPr>
              <p:spPr>
                <a:xfrm rot="5400000">
                  <a:off x="8880481" y="4305839"/>
                  <a:ext cx="89094" cy="89094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en-US" sz="24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44B75F6-C60F-393F-A4CD-406E715DAEBE}"/>
                </a:ext>
              </a:extLst>
            </p:cNvPr>
            <p:cNvSpPr txBox="1"/>
            <p:nvPr/>
          </p:nvSpPr>
          <p:spPr>
            <a:xfrm rot="5400000">
              <a:off x="4284680" y="4675398"/>
              <a:ext cx="1574161" cy="205185"/>
            </a:xfrm>
            <a:prstGeom prst="rect">
              <a:avLst/>
            </a:prstGeom>
            <a:solidFill>
              <a:srgbClr val="A9CCE6"/>
            </a:solidFill>
          </p:spPr>
          <p:txBody>
            <a:bodyPr wrap="square" rtlCol="0" anchor="ctr">
              <a:spAutoFit/>
            </a:bodyPr>
            <a:lstStyle/>
            <a:p>
              <a:pPr algn="ctr" defTabSz="1371600">
                <a:defRPr/>
              </a:pPr>
              <a:r>
                <a:rPr lang="en-US" sz="1400" b="1">
                  <a:solidFill>
                    <a:srgbClr val="FFFFFF"/>
                  </a:solidFill>
                  <a:latin typeface="Arial"/>
                </a:rPr>
                <a:t>Central 16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64A12DC-4B89-5DD0-CB1A-9074123CF8E9}"/>
                </a:ext>
              </a:extLst>
            </p:cNvPr>
            <p:cNvGrpSpPr/>
            <p:nvPr/>
          </p:nvGrpSpPr>
          <p:grpSpPr>
            <a:xfrm>
              <a:off x="5553284" y="4064898"/>
              <a:ext cx="2061849" cy="1368852"/>
              <a:chOff x="8596432" y="4159590"/>
              <a:chExt cx="2061849" cy="1368852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D4407CD4-091F-735F-49C7-0304A1E8271A}"/>
                  </a:ext>
                </a:extLst>
              </p:cNvPr>
              <p:cNvGrpSpPr/>
              <p:nvPr/>
            </p:nvGrpSpPr>
            <p:grpSpPr>
              <a:xfrm>
                <a:off x="8596432" y="4159590"/>
                <a:ext cx="1990293" cy="673562"/>
                <a:chOff x="10469801" y="3168281"/>
                <a:chExt cx="1990293" cy="673562"/>
              </a:xfrm>
            </p:grpSpPr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3AB1C44-FC1E-7662-36B3-3AE6A6BA251D}"/>
                    </a:ext>
                  </a:extLst>
                </p:cNvPr>
                <p:cNvSpPr txBox="1"/>
                <p:nvPr/>
              </p:nvSpPr>
              <p:spPr>
                <a:xfrm>
                  <a:off x="10469801" y="3168281"/>
                  <a:ext cx="1037250" cy="636071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spAutoFit/>
                </a:bodyPr>
                <a:lstStyle/>
                <a:p>
                  <a:pPr algn="ctr" defTabSz="1371600">
                    <a:defRPr/>
                  </a:pPr>
                  <a:r>
                    <a:rPr lang="en-US" sz="5600" b="1">
                      <a:solidFill>
                        <a:srgbClr val="F05323"/>
                      </a:solidFill>
                      <a:latin typeface="Arial"/>
                    </a:rPr>
                    <a:t>43</a:t>
                  </a:r>
                  <a:r>
                    <a:rPr lang="en-US" sz="3200" b="1">
                      <a:solidFill>
                        <a:srgbClr val="F05323"/>
                      </a:solidFill>
                      <a:latin typeface="Arial"/>
                    </a:rPr>
                    <a:t>%</a:t>
                  </a:r>
                  <a:endParaRPr lang="en-US" sz="5600" b="1">
                    <a:solidFill>
                      <a:srgbClr val="F05323"/>
                    </a:solidFill>
                    <a:latin typeface="Arial"/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D5D18F8-3172-0163-7FC4-40B7809A1345}"/>
                    </a:ext>
                  </a:extLst>
                </p:cNvPr>
                <p:cNvSpPr txBox="1"/>
                <p:nvPr/>
              </p:nvSpPr>
              <p:spPr>
                <a:xfrm>
                  <a:off x="11376384" y="3221184"/>
                  <a:ext cx="1083710" cy="42780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defTabSz="1371600">
                    <a:lnSpc>
                      <a:spcPct val="85000"/>
                    </a:lnSpc>
                    <a:defRPr/>
                  </a:pPr>
                  <a:r>
                    <a:rPr lang="en-US" sz="1400" b="1">
                      <a:solidFill>
                        <a:srgbClr val="F05323"/>
                      </a:solidFill>
                      <a:latin typeface="Arial"/>
                    </a:rPr>
                    <a:t>MONTHLY</a:t>
                  </a:r>
                </a:p>
                <a:p>
                  <a:pPr defTabSz="1371600">
                    <a:lnSpc>
                      <a:spcPct val="85000"/>
                    </a:lnSpc>
                    <a:defRPr/>
                  </a:pPr>
                  <a:r>
                    <a:rPr lang="en-US" sz="1400" b="1">
                      <a:solidFill>
                        <a:srgbClr val="000000"/>
                      </a:solidFill>
                      <a:latin typeface="Arial"/>
                    </a:rPr>
                    <a:t>risk reduction over 2 years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328B02D-169B-ED5C-B8A3-AF910D0C78DD}"/>
                    </a:ext>
                  </a:extLst>
                </p:cNvPr>
                <p:cNvSpPr txBox="1"/>
                <p:nvPr/>
              </p:nvSpPr>
              <p:spPr>
                <a:xfrm>
                  <a:off x="10483477" y="3657177"/>
                  <a:ext cx="1841240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1371600">
                    <a:defRPr/>
                  </a:pPr>
                  <a:r>
                    <a:rPr lang="en-US" sz="1200">
                      <a:solidFill>
                        <a:srgbClr val="000000"/>
                      </a:solidFill>
                      <a:latin typeface="Arial" panose="020B0604020202020204"/>
                    </a:rPr>
                    <a:t>(95% CI: 0.33, 0.96; p=0.0361)</a:t>
                  </a: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F18552F-2E16-13F0-C853-917FEB99C0C5}"/>
                  </a:ext>
                </a:extLst>
              </p:cNvPr>
              <p:cNvGrpSpPr/>
              <p:nvPr/>
            </p:nvGrpSpPr>
            <p:grpSpPr>
              <a:xfrm>
                <a:off x="8615093" y="4853161"/>
                <a:ext cx="2043188" cy="675281"/>
                <a:chOff x="8620004" y="3925811"/>
                <a:chExt cx="2043188" cy="675281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ED832A3B-DE16-EBA4-78A6-8DA2DD9CDB38}"/>
                    </a:ext>
                  </a:extLst>
                </p:cNvPr>
                <p:cNvGrpSpPr/>
                <p:nvPr/>
              </p:nvGrpSpPr>
              <p:grpSpPr>
                <a:xfrm>
                  <a:off x="8620004" y="3925811"/>
                  <a:ext cx="1971821" cy="636071"/>
                  <a:chOff x="10488463" y="3056312"/>
                  <a:chExt cx="1971821" cy="636071"/>
                </a:xfrm>
              </p:grpSpPr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212C6966-93BC-DDB9-0D98-BF9DC60400B7}"/>
                      </a:ext>
                    </a:extLst>
                  </p:cNvPr>
                  <p:cNvSpPr txBox="1"/>
                  <p:nvPr/>
                </p:nvSpPr>
                <p:spPr>
                  <a:xfrm>
                    <a:off x="10488463" y="3056312"/>
                    <a:ext cx="1037250" cy="63607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b">
                    <a:spAutoFit/>
                  </a:bodyPr>
                  <a:lstStyle/>
                  <a:p>
                    <a:pPr algn="ctr" defTabSz="1371600">
                      <a:defRPr/>
                    </a:pPr>
                    <a:r>
                      <a:rPr lang="en-US" sz="5600" b="1">
                        <a:solidFill>
                          <a:srgbClr val="005D83"/>
                        </a:solidFill>
                        <a:latin typeface="Arial"/>
                      </a:rPr>
                      <a:t>48</a:t>
                    </a:r>
                    <a:r>
                      <a:rPr lang="en-US" sz="3200" b="1">
                        <a:solidFill>
                          <a:srgbClr val="005D83"/>
                        </a:solidFill>
                        <a:latin typeface="Arial"/>
                      </a:rPr>
                      <a:t>%</a:t>
                    </a:r>
                    <a:endParaRPr lang="en-US" sz="5600" b="1">
                      <a:solidFill>
                        <a:srgbClr val="005D83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7D8E8FC7-3C04-D0C0-A9C7-A0375CF242EE}"/>
                      </a:ext>
                    </a:extLst>
                  </p:cNvPr>
                  <p:cNvSpPr txBox="1"/>
                  <p:nvPr/>
                </p:nvSpPr>
                <p:spPr>
                  <a:xfrm>
                    <a:off x="11395046" y="3109214"/>
                    <a:ext cx="1065238" cy="42780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defTabSz="1371600">
                      <a:lnSpc>
                        <a:spcPct val="85000"/>
                      </a:lnSpc>
                      <a:defRPr/>
                    </a:pPr>
                    <a:r>
                      <a:rPr lang="en-US" sz="1400" b="1">
                        <a:solidFill>
                          <a:srgbClr val="005D83"/>
                        </a:solidFill>
                        <a:latin typeface="Arial"/>
                      </a:rPr>
                      <a:t>EOM</a:t>
                    </a:r>
                  </a:p>
                  <a:p>
                    <a:pPr defTabSz="1371600">
                      <a:lnSpc>
                        <a:spcPct val="85000"/>
                      </a:lnSpc>
                      <a:defRPr/>
                    </a:pPr>
                    <a:r>
                      <a:rPr lang="en-US" sz="1400" b="1">
                        <a:solidFill>
                          <a:srgbClr val="000000"/>
                        </a:solidFill>
                        <a:latin typeface="Arial"/>
                      </a:rPr>
                      <a:t>risk reduction over 2 years</a:t>
                    </a:r>
                  </a:p>
                </p:txBody>
              </p:sp>
            </p:grp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8725E389-96A3-ABE2-71FE-C6EEF19D6932}"/>
                    </a:ext>
                  </a:extLst>
                </p:cNvPr>
                <p:cNvSpPr txBox="1"/>
                <p:nvPr/>
              </p:nvSpPr>
              <p:spPr>
                <a:xfrm>
                  <a:off x="8623581" y="4416426"/>
                  <a:ext cx="2039611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1371600">
                    <a:defRPr/>
                  </a:pPr>
                  <a:r>
                    <a:rPr lang="en-US" sz="1200">
                      <a:solidFill>
                        <a:srgbClr val="000000"/>
                      </a:solidFill>
                      <a:latin typeface="Arial" panose="020B0604020202020204"/>
                    </a:rPr>
                    <a:t>(95% CI: 0.32, 0.85; p=0.0084)</a:t>
                  </a:r>
                </a:p>
              </p:txBody>
            </p:sp>
          </p:grp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94226CB-FB25-018D-0960-7C528FCBAFCC}"/>
              </a:ext>
            </a:extLst>
          </p:cNvPr>
          <p:cNvSpPr/>
          <p:nvPr/>
        </p:nvSpPr>
        <p:spPr>
          <a:xfrm>
            <a:off x="14343487" y="2916618"/>
            <a:ext cx="1161662" cy="5635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FB67B0D-560A-05CC-E490-C4957C86D40E}"/>
              </a:ext>
            </a:extLst>
          </p:cNvPr>
          <p:cNvCxnSpPr>
            <a:cxnSpLocks/>
          </p:cNvCxnSpPr>
          <p:nvPr/>
        </p:nvCxnSpPr>
        <p:spPr>
          <a:xfrm>
            <a:off x="14344254" y="2934970"/>
            <a:ext cx="0" cy="5623560"/>
          </a:xfrm>
          <a:prstGeom prst="line">
            <a:avLst/>
          </a:prstGeom>
          <a:noFill/>
          <a:ln w="19050" cap="rnd">
            <a:solidFill>
              <a:srgbClr val="88949F"/>
            </a:solidFill>
            <a:prstDash val="sysDash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6" name="X Axis dots">
            <a:extLst>
              <a:ext uri="{FF2B5EF4-FFF2-40B4-BE49-F238E27FC236}">
                <a16:creationId xmlns:a16="http://schemas.microsoft.com/office/drawing/2014/main" id="{A1639E02-183E-73A9-3DA4-BEA33B3EE045}"/>
              </a:ext>
            </a:extLst>
          </p:cNvPr>
          <p:cNvGrpSpPr/>
          <p:nvPr/>
        </p:nvGrpSpPr>
        <p:grpSpPr>
          <a:xfrm>
            <a:off x="11310709" y="8567294"/>
            <a:ext cx="6070666" cy="75436"/>
            <a:chOff x="6956679" y="5242815"/>
            <a:chExt cx="4047110" cy="50291"/>
          </a:xfrm>
          <a:solidFill>
            <a:schemeClr val="tx1"/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F9B0BD4-B081-E742-2F13-E4BBBD570435}"/>
                </a:ext>
              </a:extLst>
            </p:cNvPr>
            <p:cNvSpPr/>
            <p:nvPr/>
          </p:nvSpPr>
          <p:spPr>
            <a:xfrm>
              <a:off x="6956679" y="5242815"/>
              <a:ext cx="50291" cy="50291"/>
            </a:xfrm>
            <a:prstGeom prst="ellipse">
              <a:avLst/>
            </a:prstGeom>
            <a:grpFill/>
            <a:ln>
              <a:solidFill>
                <a:srgbClr val="1B35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0DEE6B-9E86-9020-4B88-8A09B8BE2194}"/>
                </a:ext>
              </a:extLst>
            </p:cNvPr>
            <p:cNvSpPr/>
            <p:nvPr/>
          </p:nvSpPr>
          <p:spPr>
            <a:xfrm>
              <a:off x="7955288" y="5242815"/>
              <a:ext cx="50291" cy="50291"/>
            </a:xfrm>
            <a:prstGeom prst="ellipse">
              <a:avLst/>
            </a:prstGeom>
            <a:grpFill/>
            <a:ln>
              <a:solidFill>
                <a:srgbClr val="1B35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B0C1313-28FE-81F6-A5C9-92E2472D33B6}"/>
                </a:ext>
              </a:extLst>
            </p:cNvPr>
            <p:cNvSpPr/>
            <p:nvPr/>
          </p:nvSpPr>
          <p:spPr>
            <a:xfrm>
              <a:off x="8953897" y="5242815"/>
              <a:ext cx="50291" cy="50291"/>
            </a:xfrm>
            <a:prstGeom prst="ellipse">
              <a:avLst/>
            </a:prstGeom>
            <a:grpFill/>
            <a:ln>
              <a:solidFill>
                <a:srgbClr val="1B35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464020A-104B-D5E8-A54F-944513AB8737}"/>
                </a:ext>
              </a:extLst>
            </p:cNvPr>
            <p:cNvSpPr/>
            <p:nvPr/>
          </p:nvSpPr>
          <p:spPr>
            <a:xfrm>
              <a:off x="9954891" y="5242815"/>
              <a:ext cx="50291" cy="50291"/>
            </a:xfrm>
            <a:prstGeom prst="ellipse">
              <a:avLst/>
            </a:prstGeom>
            <a:grpFill/>
            <a:ln>
              <a:solidFill>
                <a:srgbClr val="1B35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4219374-B7FC-DBA0-5738-AF3E5AD9A90A}"/>
                </a:ext>
              </a:extLst>
            </p:cNvPr>
            <p:cNvSpPr/>
            <p:nvPr/>
          </p:nvSpPr>
          <p:spPr>
            <a:xfrm>
              <a:off x="10953498" y="5242815"/>
              <a:ext cx="50291" cy="50291"/>
            </a:xfrm>
            <a:prstGeom prst="ellipse">
              <a:avLst/>
            </a:prstGeom>
            <a:grpFill/>
            <a:ln>
              <a:solidFill>
                <a:srgbClr val="1B35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6" name="Arrow: Right 7">
            <a:extLst>
              <a:ext uri="{FF2B5EF4-FFF2-40B4-BE49-F238E27FC236}">
                <a16:creationId xmlns:a16="http://schemas.microsoft.com/office/drawing/2014/main" id="{4515AC5B-DEE4-DCB4-2F75-A4DF4B12DEF6}"/>
              </a:ext>
            </a:extLst>
          </p:cNvPr>
          <p:cNvSpPr/>
          <p:nvPr/>
        </p:nvSpPr>
        <p:spPr>
          <a:xfrm flipH="1">
            <a:off x="11078772" y="2323281"/>
            <a:ext cx="3132320" cy="87294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371600">
              <a:defRPr/>
            </a:pPr>
            <a:r>
              <a:rPr lang="en-US" b="1">
                <a:solidFill>
                  <a:srgbClr val="FFFFFF"/>
                </a:solidFill>
                <a:latin typeface="Arial"/>
              </a:rPr>
              <a:t>Favors Pegcetacoplan</a:t>
            </a:r>
          </a:p>
        </p:txBody>
      </p:sp>
      <p:sp>
        <p:nvSpPr>
          <p:cNvPr id="47" name="Arrow: Right 8">
            <a:extLst>
              <a:ext uri="{FF2B5EF4-FFF2-40B4-BE49-F238E27FC236}">
                <a16:creationId xmlns:a16="http://schemas.microsoft.com/office/drawing/2014/main" id="{4B47F3C6-3B35-BC67-025C-22C983D8B891}"/>
              </a:ext>
            </a:extLst>
          </p:cNvPr>
          <p:cNvSpPr/>
          <p:nvPr/>
        </p:nvSpPr>
        <p:spPr>
          <a:xfrm>
            <a:off x="14459422" y="2323280"/>
            <a:ext cx="3036940" cy="84636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371600">
              <a:defRPr/>
            </a:pPr>
            <a:r>
              <a:rPr lang="en-US" b="1">
                <a:solidFill>
                  <a:srgbClr val="FFFFFF"/>
                </a:solidFill>
                <a:latin typeface="Arial"/>
              </a:rPr>
              <a:t>Favors Sham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84C245B-AFC6-5D00-881A-1BD1308C47B5}"/>
              </a:ext>
            </a:extLst>
          </p:cNvPr>
          <p:cNvSpPr txBox="1"/>
          <p:nvPr/>
        </p:nvSpPr>
        <p:spPr>
          <a:xfrm rot="5400000">
            <a:off x="6399718" y="4413247"/>
            <a:ext cx="2409784" cy="307777"/>
          </a:xfrm>
          <a:prstGeom prst="rect">
            <a:avLst/>
          </a:prstGeom>
          <a:solidFill>
            <a:srgbClr val="F6987A"/>
          </a:solidFill>
        </p:spPr>
        <p:txBody>
          <a:bodyPr wrap="square" rtlCol="0" anchor="ctr">
            <a:spAutoFit/>
          </a:bodyPr>
          <a:lstStyle/>
          <a:p>
            <a:pPr algn="ctr" defTabSz="1371600">
              <a:defRPr/>
            </a:pPr>
            <a:r>
              <a:rPr lang="en-US" sz="1400" b="1">
                <a:solidFill>
                  <a:srgbClr val="FFFFFF"/>
                </a:solidFill>
                <a:latin typeface="Arial"/>
              </a:rPr>
              <a:t>Central 4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CA22508-A5BB-4731-38AD-540A5E4D6AFA}"/>
              </a:ext>
            </a:extLst>
          </p:cNvPr>
          <p:cNvGrpSpPr/>
          <p:nvPr/>
        </p:nvGrpSpPr>
        <p:grpSpPr>
          <a:xfrm>
            <a:off x="8307574" y="3452142"/>
            <a:ext cx="3247716" cy="2107763"/>
            <a:chOff x="8400052" y="2341226"/>
            <a:chExt cx="2165144" cy="140517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924B5D4-9DA9-D1E0-8350-80512557F31A}"/>
                </a:ext>
              </a:extLst>
            </p:cNvPr>
            <p:cNvGrpSpPr/>
            <p:nvPr/>
          </p:nvGrpSpPr>
          <p:grpSpPr>
            <a:xfrm>
              <a:off x="8414954" y="2341226"/>
              <a:ext cx="2019654" cy="682581"/>
              <a:chOff x="10283413" y="3177613"/>
              <a:chExt cx="2019654" cy="682581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9C60198-4988-B13B-B4F5-EB7B84CAD8B7}"/>
                  </a:ext>
                </a:extLst>
              </p:cNvPr>
              <p:cNvSpPr txBox="1"/>
              <p:nvPr/>
            </p:nvSpPr>
            <p:spPr>
              <a:xfrm>
                <a:off x="10283413" y="3177613"/>
                <a:ext cx="1037250" cy="636071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5600" b="1">
                    <a:solidFill>
                      <a:srgbClr val="F05323"/>
                    </a:solidFill>
                    <a:latin typeface="Arial"/>
                  </a:rPr>
                  <a:t>34</a:t>
                </a:r>
                <a:r>
                  <a:rPr lang="en-US" sz="3200" b="1">
                    <a:solidFill>
                      <a:srgbClr val="F05323"/>
                    </a:solidFill>
                    <a:latin typeface="Arial"/>
                  </a:rPr>
                  <a:t>%</a:t>
                </a:r>
                <a:endParaRPr lang="en-US" sz="5600" b="1">
                  <a:solidFill>
                    <a:srgbClr val="F05323"/>
                  </a:solidFill>
                  <a:latin typeface="Arial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C674DCF-B2AC-B5B5-9211-89F54D269967}"/>
                  </a:ext>
                </a:extLst>
              </p:cNvPr>
              <p:cNvSpPr txBox="1"/>
              <p:nvPr/>
            </p:nvSpPr>
            <p:spPr>
              <a:xfrm>
                <a:off x="11189995" y="3249177"/>
                <a:ext cx="1083712" cy="42780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defTabSz="1371600">
                  <a:lnSpc>
                    <a:spcPct val="85000"/>
                  </a:lnSpc>
                  <a:defRPr/>
                </a:pPr>
                <a:r>
                  <a:rPr lang="en-US" sz="1400" b="1">
                    <a:solidFill>
                      <a:srgbClr val="F05323"/>
                    </a:solidFill>
                    <a:latin typeface="Arial"/>
                  </a:rPr>
                  <a:t>MONTHLY</a:t>
                </a:r>
              </a:p>
              <a:p>
                <a:pPr defTabSz="1371600">
                  <a:lnSpc>
                    <a:spcPct val="85000"/>
                  </a:lnSpc>
                  <a:defRPr/>
                </a:pPr>
                <a:r>
                  <a:rPr lang="en-US" sz="1400" b="1">
                    <a:solidFill>
                      <a:srgbClr val="000000"/>
                    </a:solidFill>
                    <a:latin typeface="Arial"/>
                  </a:rPr>
                  <a:t>risk reduction over 2 years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FA98DF7-E27B-BE2E-BF03-C0B2FFAC462F}"/>
                  </a:ext>
                </a:extLst>
              </p:cNvPr>
              <p:cNvSpPr txBox="1"/>
              <p:nvPr/>
            </p:nvSpPr>
            <p:spPr>
              <a:xfrm>
                <a:off x="10285505" y="3675528"/>
                <a:ext cx="2017562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371600"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Arial" panose="020B0604020202020204"/>
                  </a:rPr>
                  <a:t>(95% CI: 0.46, 0.96; p=0.0282)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836D13E-E928-62DE-49FC-EFCAB19797AF}"/>
                </a:ext>
              </a:extLst>
            </p:cNvPr>
            <p:cNvGrpSpPr/>
            <p:nvPr/>
          </p:nvGrpSpPr>
          <p:grpSpPr>
            <a:xfrm>
              <a:off x="8400052" y="3078279"/>
              <a:ext cx="2165144" cy="668122"/>
              <a:chOff x="8400052" y="3981795"/>
              <a:chExt cx="2165144" cy="668122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0944E563-C68D-4A19-2BCF-FBE7ECB2FF09}"/>
                  </a:ext>
                </a:extLst>
              </p:cNvPr>
              <p:cNvGrpSpPr/>
              <p:nvPr/>
            </p:nvGrpSpPr>
            <p:grpSpPr>
              <a:xfrm>
                <a:off x="8414954" y="3981795"/>
                <a:ext cx="1971821" cy="636071"/>
                <a:chOff x="10283413" y="3112296"/>
                <a:chExt cx="1971821" cy="636071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FAF3CCFB-1D43-4D4F-4626-812313B75329}"/>
                    </a:ext>
                  </a:extLst>
                </p:cNvPr>
                <p:cNvSpPr txBox="1"/>
                <p:nvPr/>
              </p:nvSpPr>
              <p:spPr>
                <a:xfrm>
                  <a:off x="10283413" y="3112296"/>
                  <a:ext cx="1037250" cy="636071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spAutoFit/>
                </a:bodyPr>
                <a:lstStyle/>
                <a:p>
                  <a:pPr algn="ctr" defTabSz="1371600">
                    <a:defRPr/>
                  </a:pPr>
                  <a:r>
                    <a:rPr lang="en-US" sz="5600" b="1">
                      <a:solidFill>
                        <a:srgbClr val="005D83"/>
                      </a:solidFill>
                      <a:latin typeface="Arial"/>
                    </a:rPr>
                    <a:t>36</a:t>
                  </a:r>
                  <a:r>
                    <a:rPr lang="en-US" sz="3200" b="1">
                      <a:solidFill>
                        <a:srgbClr val="005D83"/>
                      </a:solidFill>
                      <a:latin typeface="Arial"/>
                    </a:rPr>
                    <a:t>%</a:t>
                  </a:r>
                  <a:endParaRPr lang="en-US" sz="5600" b="1">
                    <a:solidFill>
                      <a:srgbClr val="005D83"/>
                    </a:solidFill>
                    <a:latin typeface="Arial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DD6E468-2E8B-8C27-2F81-BB22CDB8DE7E}"/>
                    </a:ext>
                  </a:extLst>
                </p:cNvPr>
                <p:cNvSpPr txBox="1"/>
                <p:nvPr/>
              </p:nvSpPr>
              <p:spPr>
                <a:xfrm>
                  <a:off x="11189996" y="3165198"/>
                  <a:ext cx="1065238" cy="42780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defTabSz="1371600">
                    <a:lnSpc>
                      <a:spcPct val="85000"/>
                    </a:lnSpc>
                    <a:defRPr/>
                  </a:pPr>
                  <a:r>
                    <a:rPr lang="en-US" sz="1400" b="1">
                      <a:solidFill>
                        <a:srgbClr val="005D83"/>
                      </a:solidFill>
                      <a:latin typeface="Arial"/>
                    </a:rPr>
                    <a:t>EOM</a:t>
                  </a:r>
                </a:p>
                <a:p>
                  <a:pPr defTabSz="1371600">
                    <a:lnSpc>
                      <a:spcPct val="85000"/>
                    </a:lnSpc>
                    <a:defRPr/>
                  </a:pPr>
                  <a:r>
                    <a:rPr lang="en-US" sz="1400" b="1">
                      <a:solidFill>
                        <a:srgbClr val="000000"/>
                      </a:solidFill>
                      <a:latin typeface="Arial"/>
                    </a:rPr>
                    <a:t>risk reduction over 2 years</a:t>
                  </a:r>
                </a:p>
              </p:txBody>
            </p: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8F29884-3966-0BBD-FB23-5E2E1E8DC04B}"/>
                  </a:ext>
                </a:extLst>
              </p:cNvPr>
              <p:cNvSpPr txBox="1"/>
              <p:nvPr/>
            </p:nvSpPr>
            <p:spPr>
              <a:xfrm>
                <a:off x="8400052" y="4465251"/>
                <a:ext cx="216514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371600"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Arial" panose="020B0604020202020204"/>
                  </a:rPr>
                  <a:t>(95% CI: 0.44, 0.92; p=0.0164)</a:t>
                </a:r>
              </a:p>
            </p:txBody>
          </p:sp>
        </p:grpSp>
      </p:grpSp>
      <p:graphicFrame>
        <p:nvGraphicFramePr>
          <p:cNvPr id="27" name="X Axis">
            <a:extLst>
              <a:ext uri="{FF2B5EF4-FFF2-40B4-BE49-F238E27FC236}">
                <a16:creationId xmlns:a16="http://schemas.microsoft.com/office/drawing/2014/main" id="{334A6123-0C7B-F1FC-FECB-1FFC383B77F6}"/>
              </a:ext>
            </a:extLst>
          </p:cNvPr>
          <p:cNvGraphicFramePr/>
          <p:nvPr/>
        </p:nvGraphicFramePr>
        <p:xfrm>
          <a:off x="11014371" y="3739170"/>
          <a:ext cx="6715126" cy="5386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B0795-B8D9-A526-9518-7DCE2E2C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6DE7BF2E-04E5-4B1E-AFD9-FB0985459B2F}" type="slidenum">
              <a:rPr lang="en-US">
                <a:solidFill>
                  <a:srgbClr val="88949F">
                    <a:lumMod val="60000"/>
                    <a:lumOff val="40000"/>
                  </a:srgbClr>
                </a:solidFill>
                <a:latin typeface="Arial"/>
              </a:rPr>
              <a:pPr defTabSz="1371600"/>
              <a:t>25</a:t>
            </a:fld>
            <a:endParaRPr lang="en-US">
              <a:solidFill>
                <a:srgbClr val="88949F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837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AC2EC-14D0-D7AC-91F9-BCA78EE26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E099145-A236-D9BC-DE86-0F80044438BF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EFF96F9-8035-AEEE-5D05-4207D2834BBD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844B2A-65D6-603C-5B0C-9B8C00B54652}"/>
              </a:ext>
            </a:extLst>
          </p:cNvPr>
          <p:cNvSpPr txBox="1"/>
          <p:nvPr/>
        </p:nvSpPr>
        <p:spPr>
          <a:xfrm>
            <a:off x="514350" y="9791700"/>
            <a:ext cx="9544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https://</a:t>
            </a:r>
            <a:r>
              <a:rPr lang="en-US" sz="1200" dirty="0" err="1">
                <a:latin typeface="Avenir Book" panose="02000503020000020003" pitchFamily="2" charset="0"/>
              </a:rPr>
              <a:t>www.astellas.com</a:t>
            </a:r>
            <a:r>
              <a:rPr lang="en-US" sz="1200" dirty="0">
                <a:latin typeface="Avenir Book" panose="02000503020000020003" pitchFamily="2" charset="0"/>
              </a:rPr>
              <a:t>/content/dam/</a:t>
            </a:r>
            <a:r>
              <a:rPr lang="en-US" sz="1200" dirty="0" err="1">
                <a:latin typeface="Avenir Book" panose="02000503020000020003" pitchFamily="2" charset="0"/>
              </a:rPr>
              <a:t>astellas</a:t>
            </a:r>
            <a:r>
              <a:rPr lang="en-US" sz="1200" dirty="0">
                <a:latin typeface="Avenir Book" panose="02000503020000020003" pitchFamily="2" charset="0"/>
              </a:rPr>
              <a:t>-com/global/</a:t>
            </a:r>
            <a:r>
              <a:rPr lang="en-US" sz="1200" dirty="0" err="1">
                <a:latin typeface="Avenir Book" panose="02000503020000020003" pitchFamily="2" charset="0"/>
              </a:rPr>
              <a:t>en</a:t>
            </a:r>
            <a:r>
              <a:rPr lang="en-US" sz="1200" dirty="0">
                <a:latin typeface="Avenir Book" panose="02000503020000020003" pitchFamily="2" charset="0"/>
              </a:rPr>
              <a:t>/documents/</a:t>
            </a:r>
            <a:r>
              <a:rPr lang="en-US" sz="1200" dirty="0" err="1">
                <a:latin typeface="Avenir Book" panose="02000503020000020003" pitchFamily="2" charset="0"/>
              </a:rPr>
              <a:t>izervay_pi.pdf</a:t>
            </a:r>
            <a:endParaRPr lang="en-BR" sz="1200" dirty="0">
              <a:latin typeface="Avenir Book" panose="02000503020000020003" pitchFamily="2" charset="0"/>
            </a:endParaRPr>
          </a:p>
        </p:txBody>
      </p:sp>
      <p:pic>
        <p:nvPicPr>
          <p:cNvPr id="6" name="Picture 5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9002610A-A1AF-461C-2A31-693F75692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70" y="2306867"/>
            <a:ext cx="15505060" cy="62801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A26807-15AF-DD5B-EEC0-518E99F2D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latin typeface="Avenir Book" panose="02000503020000020003" pitchFamily="2" charset="0"/>
              </a:rPr>
              <a:t>Avacincaptad</a:t>
            </a:r>
            <a:r>
              <a:rPr lang="en-US" dirty="0">
                <a:latin typeface="Avenir Book" panose="02000503020000020003" pitchFamily="2" charset="0"/>
              </a:rPr>
              <a:t> Pegol (</a:t>
            </a:r>
            <a:r>
              <a:rPr lang="en-US" dirty="0" err="1">
                <a:latin typeface="Avenir Book" panose="02000503020000020003" pitchFamily="2" charset="0"/>
              </a:rPr>
              <a:t>Izervay</a:t>
            </a:r>
            <a:r>
              <a:rPr lang="en-US" baseline="30000" dirty="0">
                <a:latin typeface="Avenir Book" panose="02000503020000020003" pitchFamily="2" charset="0"/>
              </a:rPr>
              <a:t>®</a:t>
            </a:r>
            <a:r>
              <a:rPr lang="en-US" dirty="0">
                <a:latin typeface="Avenir Book" panose="02000503020000020003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549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FB4C6-FDC0-5CD2-BC51-658BC681C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9B1D9AE9-49CF-1E67-406E-801349489E97}"/>
              </a:ext>
            </a:extLst>
          </p:cNvPr>
          <p:cNvSpPr/>
          <p:nvPr/>
        </p:nvSpPr>
        <p:spPr>
          <a:xfrm>
            <a:off x="8403731" y="-11430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BEF682A-86F5-9D4B-C6F0-D16C9A9CB203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C65F0D-909F-D406-59F2-C186DC1F04AB}"/>
              </a:ext>
            </a:extLst>
          </p:cNvPr>
          <p:cNvSpPr txBox="1"/>
          <p:nvPr/>
        </p:nvSpPr>
        <p:spPr>
          <a:xfrm>
            <a:off x="514350" y="9791700"/>
            <a:ext cx="17259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https://</a:t>
            </a:r>
            <a:r>
              <a:rPr lang="en-US" sz="1200" dirty="0" err="1">
                <a:latin typeface="Avenir Book" panose="02000503020000020003" pitchFamily="2" charset="0"/>
              </a:rPr>
              <a:t>www.astellas.com</a:t>
            </a:r>
            <a:r>
              <a:rPr lang="en-US" sz="1200" dirty="0">
                <a:latin typeface="Avenir Book" panose="02000503020000020003" pitchFamily="2" charset="0"/>
              </a:rPr>
              <a:t>/content/dam/</a:t>
            </a:r>
            <a:r>
              <a:rPr lang="en-US" sz="1200" dirty="0" err="1">
                <a:latin typeface="Avenir Book" panose="02000503020000020003" pitchFamily="2" charset="0"/>
              </a:rPr>
              <a:t>astellas</a:t>
            </a:r>
            <a:r>
              <a:rPr lang="en-US" sz="1200" dirty="0">
                <a:latin typeface="Avenir Book" panose="02000503020000020003" pitchFamily="2" charset="0"/>
              </a:rPr>
              <a:t>-com/global/</a:t>
            </a:r>
            <a:r>
              <a:rPr lang="en-US" sz="1200" dirty="0" err="1">
                <a:latin typeface="Avenir Book" panose="02000503020000020003" pitchFamily="2" charset="0"/>
              </a:rPr>
              <a:t>en</a:t>
            </a:r>
            <a:r>
              <a:rPr lang="en-US" sz="1200" dirty="0">
                <a:latin typeface="Avenir Book" panose="02000503020000020003" pitchFamily="2" charset="0"/>
              </a:rPr>
              <a:t>/documents/</a:t>
            </a:r>
            <a:r>
              <a:rPr lang="en-US" sz="1200" dirty="0" err="1">
                <a:latin typeface="Avenir Book" panose="02000503020000020003" pitchFamily="2" charset="0"/>
              </a:rPr>
              <a:t>izervay_pi.pdf</a:t>
            </a:r>
            <a:endParaRPr lang="en-BR" sz="1200" dirty="0">
              <a:latin typeface="Avenir Book" panose="02000503020000020003" pitchFamily="2" charset="0"/>
            </a:endParaRPr>
          </a:p>
        </p:txBody>
      </p:sp>
      <p:pic>
        <p:nvPicPr>
          <p:cNvPr id="8" name="Picture 7" descr="A graph with a line&#10;&#10;Description automatically generated with medium confidence">
            <a:extLst>
              <a:ext uri="{FF2B5EF4-FFF2-40B4-BE49-F238E27FC236}">
                <a16:creationId xmlns:a16="http://schemas.microsoft.com/office/drawing/2014/main" id="{E9014BD0-10B1-C4AF-BA90-F8D33C40E5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67"/>
          <a:stretch/>
        </p:blipFill>
        <p:spPr>
          <a:xfrm>
            <a:off x="0" y="2780649"/>
            <a:ext cx="9286377" cy="5741550"/>
          </a:xfrm>
          <a:prstGeom prst="rect">
            <a:avLst/>
          </a:prstGeom>
        </p:spPr>
      </p:pic>
      <p:pic>
        <p:nvPicPr>
          <p:cNvPr id="11" name="Picture 10" descr="A graph with a line&#10;&#10;Description automatically generated">
            <a:extLst>
              <a:ext uri="{FF2B5EF4-FFF2-40B4-BE49-F238E27FC236}">
                <a16:creationId xmlns:a16="http://schemas.microsoft.com/office/drawing/2014/main" id="{1FB17AE3-73AA-B1BB-F992-3B0E00D919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8792" y="2780649"/>
            <a:ext cx="8890511" cy="5791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5DB96F-68FB-AD98-14CE-8D11954DA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latin typeface="Avenir Book" panose="02000503020000020003" pitchFamily="2" charset="0"/>
              </a:rPr>
              <a:t>Avacincaptad</a:t>
            </a:r>
            <a:r>
              <a:rPr lang="en-US" dirty="0">
                <a:latin typeface="Avenir Book" panose="02000503020000020003" pitchFamily="2" charset="0"/>
              </a:rPr>
              <a:t> Pegol (</a:t>
            </a:r>
            <a:r>
              <a:rPr lang="en-US" dirty="0" err="1">
                <a:latin typeface="Avenir Book" panose="02000503020000020003" pitchFamily="2" charset="0"/>
              </a:rPr>
              <a:t>Izervay</a:t>
            </a:r>
            <a:r>
              <a:rPr lang="en-US" baseline="30000" dirty="0">
                <a:latin typeface="Avenir Book" panose="02000503020000020003" pitchFamily="2" charset="0"/>
              </a:rPr>
              <a:t>®</a:t>
            </a:r>
            <a:r>
              <a:rPr lang="en-US" dirty="0">
                <a:latin typeface="Avenir Book" panose="02000503020000020003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7062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58B7D-72FC-9BD3-8CA1-51958D932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1AAAE128-1D0D-AAA9-7C07-CD0AE6B5F49A}"/>
              </a:ext>
            </a:extLst>
          </p:cNvPr>
          <p:cNvSpPr/>
          <p:nvPr/>
        </p:nvSpPr>
        <p:spPr>
          <a:xfrm>
            <a:off x="8403731" y="-11430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4F92EE7-0F2B-6306-E02E-AB0C1BAFCF2A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ED8FE1-E201-A750-B8F9-0EC60BCE5FC2}"/>
              </a:ext>
            </a:extLst>
          </p:cNvPr>
          <p:cNvSpPr txBox="1"/>
          <p:nvPr/>
        </p:nvSpPr>
        <p:spPr>
          <a:xfrm>
            <a:off x="514350" y="9791700"/>
            <a:ext cx="17259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https://</a:t>
            </a:r>
            <a:r>
              <a:rPr lang="en-US" sz="1200" dirty="0" err="1">
                <a:latin typeface="Avenir Book" panose="02000503020000020003" pitchFamily="2" charset="0"/>
              </a:rPr>
              <a:t>www.astellas.com</a:t>
            </a:r>
            <a:r>
              <a:rPr lang="en-US" sz="1200" dirty="0">
                <a:latin typeface="Avenir Book" panose="02000503020000020003" pitchFamily="2" charset="0"/>
              </a:rPr>
              <a:t>/content/dam/</a:t>
            </a:r>
            <a:r>
              <a:rPr lang="en-US" sz="1200" dirty="0" err="1">
                <a:latin typeface="Avenir Book" panose="02000503020000020003" pitchFamily="2" charset="0"/>
              </a:rPr>
              <a:t>astellas</a:t>
            </a:r>
            <a:r>
              <a:rPr lang="en-US" sz="1200" dirty="0">
                <a:latin typeface="Avenir Book" panose="02000503020000020003" pitchFamily="2" charset="0"/>
              </a:rPr>
              <a:t>-com/global/</a:t>
            </a:r>
            <a:r>
              <a:rPr lang="en-US" sz="1200" dirty="0" err="1">
                <a:latin typeface="Avenir Book" panose="02000503020000020003" pitchFamily="2" charset="0"/>
              </a:rPr>
              <a:t>en</a:t>
            </a:r>
            <a:r>
              <a:rPr lang="en-US" sz="1200" dirty="0">
                <a:latin typeface="Avenir Book" panose="02000503020000020003" pitchFamily="2" charset="0"/>
              </a:rPr>
              <a:t>/documents/</a:t>
            </a:r>
            <a:r>
              <a:rPr lang="en-US" sz="1200" dirty="0" err="1">
                <a:latin typeface="Avenir Book" panose="02000503020000020003" pitchFamily="2" charset="0"/>
              </a:rPr>
              <a:t>izervay_pi.pdf</a:t>
            </a:r>
            <a:endParaRPr lang="en-BR" sz="1200" dirty="0">
              <a:latin typeface="Avenir Book" panose="02000503020000020003" pitchFamily="2" charset="0"/>
            </a:endParaRPr>
          </a:p>
        </p:txBody>
      </p:sp>
      <p:pic>
        <p:nvPicPr>
          <p:cNvPr id="13" name="Picture 12" descr="A table with numbers and a number of squares&#10;&#10;Description automatically generated">
            <a:extLst>
              <a:ext uri="{FF2B5EF4-FFF2-40B4-BE49-F238E27FC236}">
                <a16:creationId xmlns:a16="http://schemas.microsoft.com/office/drawing/2014/main" id="{504DFFF4-9F9A-957F-7E84-04B3DBF05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84643"/>
            <a:ext cx="14188698" cy="579130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A888587-69FF-D4F9-8850-436B8337C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latin typeface="Avenir Book" panose="02000503020000020003" pitchFamily="2" charset="0"/>
              </a:rPr>
              <a:t>Avacincaptad</a:t>
            </a:r>
            <a:r>
              <a:rPr lang="en-US" dirty="0">
                <a:latin typeface="Avenir Book" panose="02000503020000020003" pitchFamily="2" charset="0"/>
              </a:rPr>
              <a:t> – </a:t>
            </a:r>
            <a:r>
              <a:rPr lang="en-US" dirty="0" err="1">
                <a:latin typeface="Avenir Book" panose="02000503020000020003" pitchFamily="2" charset="0"/>
              </a:rPr>
              <a:t>Eficácia</a:t>
            </a:r>
            <a:r>
              <a:rPr lang="en-US" dirty="0">
                <a:latin typeface="Avenir Book" panose="02000503020000020003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6487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16008-9CD3-0B72-F38C-F29105F93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EBA5CEC0-11B7-2C61-962E-07BCBB66A875}"/>
              </a:ext>
            </a:extLst>
          </p:cNvPr>
          <p:cNvSpPr/>
          <p:nvPr/>
        </p:nvSpPr>
        <p:spPr>
          <a:xfrm>
            <a:off x="8403731" y="-11430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014452B-8161-476B-6CDB-F7393057D5F8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DC0145-B51C-7D2F-82F3-53EAB4798A47}"/>
              </a:ext>
            </a:extLst>
          </p:cNvPr>
          <p:cNvSpPr txBox="1"/>
          <p:nvPr/>
        </p:nvSpPr>
        <p:spPr>
          <a:xfrm>
            <a:off x="514350" y="9486900"/>
            <a:ext cx="1525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dirty="0" err="1">
                <a:solidFill>
                  <a:srgbClr val="212121"/>
                </a:solidFill>
                <a:effectLst/>
                <a:latin typeface="Avenir Book" panose="02000503020000020003" pitchFamily="2" charset="0"/>
              </a:rPr>
              <a:t>Khanani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Avenir Book" panose="02000503020000020003" pitchFamily="2" charset="0"/>
              </a:rPr>
              <a:t> AM, Danzig CJ, Heier JS, et al. </a:t>
            </a:r>
            <a:r>
              <a:rPr lang="en-US" sz="1200" b="0" i="0" u="none" strike="noStrike" dirty="0" err="1">
                <a:solidFill>
                  <a:srgbClr val="212121"/>
                </a:solidFill>
                <a:effectLst/>
                <a:latin typeface="Avenir Book" panose="02000503020000020003" pitchFamily="2" charset="0"/>
              </a:rPr>
              <a:t>Avacincaptad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Avenir Book" panose="02000503020000020003" pitchFamily="2" charset="0"/>
              </a:rPr>
              <a:t> Pegol for Geographic Atrophy Secondary to Age-Related Macular Degeneration: Two-Year Efficacy and Safety Results from the GATHER2 Phase 3 Trial. Ophthalmology. 2026 Apr;133(4):451-465.</a:t>
            </a:r>
            <a:endParaRPr lang="en-US" sz="1200" dirty="0">
              <a:latin typeface="Avenir Book" panose="02000503020000020003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3448D-303A-A1CA-BE69-7DE4B524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latin typeface="Avenir Book" panose="02000503020000020003" pitchFamily="2" charset="0"/>
              </a:rPr>
              <a:t>Avacincaptad</a:t>
            </a:r>
            <a:r>
              <a:rPr lang="en-US" dirty="0">
                <a:latin typeface="Avenir Book" panose="02000503020000020003" pitchFamily="2" charset="0"/>
              </a:rPr>
              <a:t> – </a:t>
            </a:r>
            <a:r>
              <a:rPr lang="en-US" dirty="0" err="1">
                <a:latin typeface="Avenir Book" panose="02000503020000020003" pitchFamily="2" charset="0"/>
              </a:rPr>
              <a:t>Resultados</a:t>
            </a:r>
            <a:r>
              <a:rPr lang="en-US" dirty="0">
                <a:latin typeface="Avenir Book" panose="02000503020000020003" pitchFamily="2" charset="0"/>
              </a:rPr>
              <a:t> </a:t>
            </a:r>
            <a:r>
              <a:rPr lang="en-US" dirty="0" err="1">
                <a:latin typeface="Avenir Book" panose="02000503020000020003" pitchFamily="2" charset="0"/>
              </a:rPr>
              <a:t>Funcionais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7" name="Picture 6" descr="A screenshot of a report&#10;&#10;Description automatically generated">
            <a:extLst>
              <a:ext uri="{FF2B5EF4-FFF2-40B4-BE49-F238E27FC236}">
                <a16:creationId xmlns:a16="http://schemas.microsoft.com/office/drawing/2014/main" id="{1BFAD3CE-51E1-259E-F3EF-EE96023EA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377" y="3238500"/>
            <a:ext cx="14292526" cy="44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89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589C495-AAA9-6D44-DEE5-225F485BED88}"/>
              </a:ext>
            </a:extLst>
          </p:cNvPr>
          <p:cNvSpPr/>
          <p:nvPr/>
        </p:nvSpPr>
        <p:spPr>
          <a:xfrm>
            <a:off x="0" y="0"/>
            <a:ext cx="18288000" cy="10854941"/>
          </a:xfrm>
          <a:custGeom>
            <a:avLst/>
            <a:gdLst/>
            <a:ahLst/>
            <a:cxnLst/>
            <a:rect l="l" t="t" r="r" b="b"/>
            <a:pathLst>
              <a:path w="18288000" h="10854941">
                <a:moveTo>
                  <a:pt x="0" y="0"/>
                </a:moveTo>
                <a:lnTo>
                  <a:pt x="18288000" y="0"/>
                </a:lnTo>
                <a:lnTo>
                  <a:pt x="18288000" y="10854941"/>
                </a:lnTo>
                <a:lnTo>
                  <a:pt x="0" y="1085494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6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4238" b="-34238"/>
            </a:stretch>
          </a:blipFill>
        </p:spPr>
        <p:txBody>
          <a:bodyPr/>
          <a:lstStyle/>
          <a:p>
            <a:endParaRPr lang="en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venir Book" panose="02000503020000020003" pitchFamily="2" charset="0"/>
              </a:rPr>
              <a:t>Apresentação</a:t>
            </a:r>
            <a:r>
              <a:rPr lang="en-US" dirty="0">
                <a:latin typeface="Avenir Book" panose="02000503020000020003" pitchFamily="2" charset="0"/>
              </a:rPr>
              <a:t> </a:t>
            </a:r>
            <a:r>
              <a:rPr lang="en-US" dirty="0" err="1">
                <a:latin typeface="Avenir Book" panose="02000503020000020003" pitchFamily="2" charset="0"/>
              </a:rPr>
              <a:t>para</a:t>
            </a:r>
            <a:r>
              <a:rPr lang="en-US" dirty="0">
                <a:latin typeface="Avenir Book" panose="02000503020000020003" pitchFamily="2" charset="0"/>
              </a:rPr>
              <a:t> </a:t>
            </a:r>
            <a:r>
              <a:rPr lang="en-US" dirty="0" err="1">
                <a:latin typeface="Avenir Book" panose="02000503020000020003" pitchFamily="2" charset="0"/>
              </a:rPr>
              <a:t>Rol</a:t>
            </a:r>
            <a:r>
              <a:rPr lang="en-US" dirty="0">
                <a:latin typeface="Avenir Book" panose="02000503020000020003" pitchFamily="2" charset="0"/>
              </a:rPr>
              <a:t>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>
                <a:latin typeface="Avenir Book" panose="02000503020000020003" pitchFamily="2" charset="0"/>
              </a:rPr>
              <a:t>Importante que se ressalte que, tendo participado desta reunião há 2 anos atrás quando da elaboração do Rol 2016, trazemos estas propostas dentro do mais absoluto respeito à </a:t>
            </a:r>
            <a:r>
              <a:rPr lang="is-IS" b="1" dirty="0">
                <a:solidFill>
                  <a:srgbClr val="900101"/>
                </a:solidFill>
                <a:latin typeface="Avenir Book" panose="02000503020000020003" pitchFamily="2" charset="0"/>
              </a:rPr>
              <a:t>medicina baseada em evidência </a:t>
            </a:r>
            <a:r>
              <a:rPr lang="is-IS" dirty="0">
                <a:latin typeface="Avenir Book" panose="02000503020000020003" pitchFamily="2" charset="0"/>
              </a:rPr>
              <a:t>e consistente com</a:t>
            </a:r>
            <a:r>
              <a:rPr lang="is-IS" b="1" dirty="0">
                <a:solidFill>
                  <a:srgbClr val="900101"/>
                </a:solidFill>
                <a:latin typeface="Avenir Book" panose="02000503020000020003" pitchFamily="2" charset="0"/>
              </a:rPr>
              <a:t> diretrizes de órgãos reguladores reconhecidos</a:t>
            </a:r>
            <a:r>
              <a:rPr lang="is-IS" dirty="0">
                <a:latin typeface="Avenir Book" panose="02000503020000020003" pitchFamily="2" charset="0"/>
              </a:rPr>
              <a:t>, tendo em consideração tanto a </a:t>
            </a:r>
            <a:r>
              <a:rPr lang="is-IS" b="1" dirty="0">
                <a:solidFill>
                  <a:srgbClr val="900101"/>
                </a:solidFill>
                <a:latin typeface="Avenir Book" panose="02000503020000020003" pitchFamily="2" charset="0"/>
              </a:rPr>
              <a:t>saúde ocular dos  pacientes</a:t>
            </a:r>
            <a:r>
              <a:rPr lang="is-IS" b="1" dirty="0">
                <a:latin typeface="Avenir Book" panose="02000503020000020003" pitchFamily="2" charset="0"/>
              </a:rPr>
              <a:t> </a:t>
            </a:r>
            <a:r>
              <a:rPr lang="is-IS" dirty="0">
                <a:latin typeface="Avenir Book" panose="02000503020000020003" pitchFamily="2" charset="0"/>
              </a:rPr>
              <a:t>como o </a:t>
            </a:r>
            <a:r>
              <a:rPr lang="is-IS" b="1" dirty="0">
                <a:solidFill>
                  <a:srgbClr val="900101"/>
                </a:solidFill>
                <a:latin typeface="Avenir Book" panose="02000503020000020003" pitchFamily="2" charset="0"/>
              </a:rPr>
              <a:t>equilíbrio do sistema de saúde</a:t>
            </a:r>
            <a:r>
              <a:rPr lang="is-IS" dirty="0">
                <a:solidFill>
                  <a:srgbClr val="900101"/>
                </a:solidFill>
                <a:latin typeface="Avenir Book" panose="02000503020000020003" pitchFamily="2" charset="0"/>
              </a:rPr>
              <a:t> </a:t>
            </a:r>
            <a:r>
              <a:rPr lang="is-IS" dirty="0">
                <a:latin typeface="Avenir Book" panose="02000503020000020003" pitchFamily="2" charset="0"/>
              </a:rPr>
              <a:t>como um todo.  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4" name="Picture 3" descr="Screen Shot 2017-12-04 at 3.57.53 PM.png">
            <a:extLst>
              <a:ext uri="{FF2B5EF4-FFF2-40B4-BE49-F238E27FC236}">
                <a16:creationId xmlns:a16="http://schemas.microsoft.com/office/drawing/2014/main" id="{4181E956-6AB5-6F7D-284B-EACA260285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8040" y="9245494"/>
            <a:ext cx="6830936" cy="78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03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DF81F-5A76-C80D-6E24-C5B26643C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15D38116-4F1B-62B5-4D0D-5B48FD9809FF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B82654C-8272-5FE2-FD13-877C2E390A9E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5B657C0-E902-6960-5465-393F4499B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5032"/>
            <a:ext cx="14922751" cy="1028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9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8D20F-99DB-6B24-0CD9-5AC02A24B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1824720-06D5-8BC2-00AF-63E430498562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7F4138B-E5D2-442F-2082-D7D7B8B3491E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07138-1AC9-C92E-E23D-01DB8E96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Agências Reguladoras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B8B9C-8D80-6884-0A15-E43DC8C9F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3185211"/>
            <a:ext cx="16275326" cy="6527007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ANVISA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ANS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CONITEC</a:t>
            </a:r>
          </a:p>
          <a:p>
            <a:pPr marL="1800225"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624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EA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ACC03-16CF-ECB0-930D-8C5375E3E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scan&#10;&#10;Description automatically generated">
            <a:extLst>
              <a:ext uri="{FF2B5EF4-FFF2-40B4-BE49-F238E27FC236}">
                <a16:creationId xmlns:a16="http://schemas.microsoft.com/office/drawing/2014/main" id="{04286BF7-F725-7A6F-4CAE-CBBB18CEDC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5" y="282960"/>
            <a:ext cx="18164177" cy="97880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09902B-99F1-CB84-BABB-95DE4C742739}"/>
              </a:ext>
            </a:extLst>
          </p:cNvPr>
          <p:cNvSpPr/>
          <p:nvPr/>
        </p:nvSpPr>
        <p:spPr>
          <a:xfrm>
            <a:off x="14203634" y="282960"/>
            <a:ext cx="3996444" cy="32403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BR" sz="2700">
              <a:solidFill>
                <a:srgbClr val="FFFFFF"/>
              </a:solidFill>
              <a:latin typeface="Gill Sans MT" panose="020B0502020104020203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290D05D-8166-4E5F-F841-2C0D2688F1B1}"/>
              </a:ext>
            </a:extLst>
          </p:cNvPr>
          <p:cNvCxnSpPr>
            <a:cxnSpLocks/>
          </p:cNvCxnSpPr>
          <p:nvPr/>
        </p:nvCxnSpPr>
        <p:spPr>
          <a:xfrm>
            <a:off x="12039600" y="2324100"/>
            <a:ext cx="0" cy="20574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D0EC0A8-BCE0-F355-FB16-A1929D0EA035}"/>
              </a:ext>
            </a:extLst>
          </p:cNvPr>
          <p:cNvCxnSpPr>
            <a:cxnSpLocks/>
          </p:cNvCxnSpPr>
          <p:nvPr/>
        </p:nvCxnSpPr>
        <p:spPr>
          <a:xfrm>
            <a:off x="11734800" y="6667500"/>
            <a:ext cx="0" cy="19812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524693-28C8-FAA9-C7D2-B372E8DD73EF}"/>
              </a:ext>
            </a:extLst>
          </p:cNvPr>
          <p:cNvCxnSpPr>
            <a:cxnSpLocks/>
          </p:cNvCxnSpPr>
          <p:nvPr/>
        </p:nvCxnSpPr>
        <p:spPr>
          <a:xfrm>
            <a:off x="12039600" y="4381500"/>
            <a:ext cx="1143000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6F73AF-A2F9-0896-4F8B-248FD1136FBE}"/>
              </a:ext>
            </a:extLst>
          </p:cNvPr>
          <p:cNvCxnSpPr>
            <a:cxnSpLocks/>
          </p:cNvCxnSpPr>
          <p:nvPr/>
        </p:nvCxnSpPr>
        <p:spPr>
          <a:xfrm>
            <a:off x="11734800" y="8648700"/>
            <a:ext cx="838200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347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C9CC9-48B8-870F-6BA9-B7B115D9C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4180C83-BACB-3FDB-3A67-02DEEC5BF2FA}"/>
              </a:ext>
            </a:extLst>
          </p:cNvPr>
          <p:cNvSpPr/>
          <p:nvPr/>
        </p:nvSpPr>
        <p:spPr>
          <a:xfrm>
            <a:off x="655583" y="1"/>
            <a:ext cx="11889539" cy="9969203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R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175B08C-5B56-AD95-954E-FB06974CC2C5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R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1264C-BE74-E1CB-31B0-1633C9CBB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1683544"/>
            <a:ext cx="15163800" cy="3581400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Atrofia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Geográfica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Secundária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à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Degeneração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Macular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Relacionada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a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Idade</a:t>
            </a:r>
            <a:endParaRPr lang="en-BR" sz="6000" dirty="0">
              <a:latin typeface="Avenir Book" panose="02000503020000020003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9163C5-5D5B-822C-E027-89B38ACC0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6172488"/>
            <a:ext cx="13716000" cy="1545432"/>
          </a:xfrm>
        </p:spPr>
        <p:txBody>
          <a:bodyPr>
            <a:normAutofit fontScale="85000" lnSpcReduction="20000"/>
          </a:bodyPr>
          <a:lstStyle/>
          <a:p>
            <a:r>
              <a:rPr lang="en-BR" dirty="0">
                <a:latin typeface="Avenir Book" panose="02000503020000020003" pitchFamily="2" charset="0"/>
              </a:rPr>
              <a:t>Dr. Mauro Goldbaum</a:t>
            </a:r>
          </a:p>
          <a:p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Secretário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Geral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do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Conselho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Brasileiro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Oftalmologia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(CBO)</a:t>
            </a:r>
          </a:p>
          <a:p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Vice-Presidente da </a:t>
            </a:r>
            <a:r>
              <a:rPr lang="en-US" dirty="0" err="1">
                <a:solidFill>
                  <a:srgbClr val="000000"/>
                </a:solidFill>
                <a:latin typeface="Avenir Book" panose="02000503020000020003" pitchFamily="2" charset="0"/>
              </a:rPr>
              <a:t>Sociedade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venir Book" panose="02000503020000020003" pitchFamily="2" charset="0"/>
              </a:rPr>
              <a:t>Brasileira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 de Retina e </a:t>
            </a:r>
            <a:r>
              <a:rPr lang="en-US" dirty="0" err="1">
                <a:solidFill>
                  <a:srgbClr val="000000"/>
                </a:solidFill>
                <a:latin typeface="Avenir Book" panose="02000503020000020003" pitchFamily="2" charset="0"/>
              </a:rPr>
              <a:t>Vítreo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 (SBRV)</a:t>
            </a:r>
            <a:endParaRPr lang="en-US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24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44522109-8B5E-FEB4-FB2A-02EFAF4A90D7}"/>
              </a:ext>
            </a:extLst>
          </p:cNvPr>
          <p:cNvSpPr/>
          <p:nvPr/>
        </p:nvSpPr>
        <p:spPr>
          <a:xfrm>
            <a:off x="0" y="0"/>
            <a:ext cx="18288000" cy="10854941"/>
          </a:xfrm>
          <a:custGeom>
            <a:avLst/>
            <a:gdLst/>
            <a:ahLst/>
            <a:cxnLst/>
            <a:rect l="l" t="t" r="r" b="b"/>
            <a:pathLst>
              <a:path w="18288000" h="10854941">
                <a:moveTo>
                  <a:pt x="0" y="0"/>
                </a:moveTo>
                <a:lnTo>
                  <a:pt x="18288000" y="0"/>
                </a:lnTo>
                <a:lnTo>
                  <a:pt x="18288000" y="10854941"/>
                </a:lnTo>
                <a:lnTo>
                  <a:pt x="0" y="1085494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6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4238" b="-34238"/>
            </a:stretch>
          </a:blipFill>
        </p:spPr>
        <p:txBody>
          <a:bodyPr/>
          <a:lstStyle/>
          <a:p>
            <a:endParaRPr lang="en-BR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606181" y="1909206"/>
            <a:ext cx="2564970" cy="44514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98303" y="2890044"/>
            <a:ext cx="4300102" cy="3621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21100" y="2739147"/>
            <a:ext cx="3300516" cy="52437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004529" y="2588246"/>
            <a:ext cx="4052634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21101" y="2739149"/>
            <a:ext cx="1093886" cy="54134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474161" y="2588249"/>
            <a:ext cx="697822" cy="3923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71982" y="2739148"/>
            <a:ext cx="5092224" cy="17353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114986" y="1909206"/>
            <a:ext cx="1056164" cy="6243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171153" y="1909206"/>
            <a:ext cx="1150466" cy="5922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171152" y="1909207"/>
            <a:ext cx="2527252" cy="46023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171153" y="1909207"/>
            <a:ext cx="2942174" cy="25652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323279" y="1909207"/>
            <a:ext cx="2847874" cy="25652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323279" y="2437350"/>
            <a:ext cx="4733882" cy="20371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474159" y="2437351"/>
            <a:ext cx="4583002" cy="4074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114987" y="2437351"/>
            <a:ext cx="2942174" cy="55455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0321616" y="2588247"/>
            <a:ext cx="735544" cy="53946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1057160" y="2588249"/>
            <a:ext cx="641244" cy="3923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7-12-04 at 3.57.53 PM.png">
            <a:extLst>
              <a:ext uri="{FF2B5EF4-FFF2-40B4-BE49-F238E27FC236}">
                <a16:creationId xmlns:a16="http://schemas.microsoft.com/office/drawing/2014/main" id="{BB4006D8-B04B-1A0A-13B2-EBD8B9B814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8040" y="9245494"/>
            <a:ext cx="6830936" cy="781756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5355FEE-E0D6-0426-4093-2FBC091FE0F8}"/>
              </a:ext>
            </a:extLst>
          </p:cNvPr>
          <p:cNvCxnSpPr>
            <a:cxnSpLocks/>
          </p:cNvCxnSpPr>
          <p:nvPr/>
        </p:nvCxnSpPr>
        <p:spPr>
          <a:xfrm flipH="1">
            <a:off x="6271522" y="4363258"/>
            <a:ext cx="5759101" cy="575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3C1F0C6-4301-FE8C-D1B2-DD8136BCB249}"/>
              </a:ext>
            </a:extLst>
          </p:cNvPr>
          <p:cNvCxnSpPr>
            <a:cxnSpLocks/>
          </p:cNvCxnSpPr>
          <p:nvPr/>
        </p:nvCxnSpPr>
        <p:spPr>
          <a:xfrm flipH="1" flipV="1">
            <a:off x="6271522" y="4445691"/>
            <a:ext cx="5569846" cy="2134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3ABD5E7-837C-1EED-0A2F-2C25D86AED5D}"/>
              </a:ext>
            </a:extLst>
          </p:cNvPr>
          <p:cNvCxnSpPr>
            <a:cxnSpLocks/>
          </p:cNvCxnSpPr>
          <p:nvPr/>
        </p:nvCxnSpPr>
        <p:spPr>
          <a:xfrm flipH="1" flipV="1">
            <a:off x="6271522" y="4420823"/>
            <a:ext cx="4050094" cy="3665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08CF530-3BC2-931E-74BC-16710FC6553B}"/>
              </a:ext>
            </a:extLst>
          </p:cNvPr>
          <p:cNvCxnSpPr>
            <a:cxnSpLocks/>
          </p:cNvCxnSpPr>
          <p:nvPr/>
        </p:nvCxnSpPr>
        <p:spPr>
          <a:xfrm flipH="1">
            <a:off x="6517933" y="4377460"/>
            <a:ext cx="5546638" cy="2134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702D87E-7979-10D3-0873-84BD86118397}"/>
              </a:ext>
            </a:extLst>
          </p:cNvPr>
          <p:cNvCxnSpPr>
            <a:cxnSpLocks/>
          </p:cNvCxnSpPr>
          <p:nvPr/>
        </p:nvCxnSpPr>
        <p:spPr>
          <a:xfrm flipH="1">
            <a:off x="8114986" y="4406596"/>
            <a:ext cx="3877262" cy="37375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6C3F40A-B5A2-9B13-324F-B6E5BF138715}"/>
              </a:ext>
            </a:extLst>
          </p:cNvPr>
          <p:cNvCxnSpPr>
            <a:cxnSpLocks/>
          </p:cNvCxnSpPr>
          <p:nvPr/>
        </p:nvCxnSpPr>
        <p:spPr>
          <a:xfrm flipH="1">
            <a:off x="10336918" y="4363252"/>
            <a:ext cx="1674913" cy="37380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6AA8CE5-F9D4-E603-6A45-A92B52D390BE}"/>
              </a:ext>
            </a:extLst>
          </p:cNvPr>
          <p:cNvCxnSpPr>
            <a:cxnSpLocks/>
          </p:cNvCxnSpPr>
          <p:nvPr/>
        </p:nvCxnSpPr>
        <p:spPr>
          <a:xfrm flipH="1" flipV="1">
            <a:off x="6266485" y="4488675"/>
            <a:ext cx="1873371" cy="3676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8E2C77A-ECC0-7E0B-163B-4C1523D44F75}"/>
              </a:ext>
            </a:extLst>
          </p:cNvPr>
          <p:cNvGrpSpPr/>
          <p:nvPr/>
        </p:nvGrpSpPr>
        <p:grpSpPr>
          <a:xfrm>
            <a:off x="5145987" y="915972"/>
            <a:ext cx="8076189" cy="7975554"/>
            <a:chOff x="5145987" y="915972"/>
            <a:chExt cx="8076189" cy="7975554"/>
          </a:xfrm>
        </p:grpSpPr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E18DC4AA-C155-4CC3-6C83-4931E244073A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13800000"/>
                <a:gd name="adj2" fmla="val 162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A2AA4CB7-E15C-7113-D0FA-52F6A897959B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11400000"/>
                <a:gd name="adj2" fmla="val 138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24B251B1-AEF6-6F75-A1CA-EBFD20CD61B5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9000000"/>
                <a:gd name="adj2" fmla="val 114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0A62544C-8DBE-D89A-7D79-AD8216FE0209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6600000"/>
                <a:gd name="adj2" fmla="val 90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18" name="Block Arc 17">
              <a:extLst>
                <a:ext uri="{FF2B5EF4-FFF2-40B4-BE49-F238E27FC236}">
                  <a16:creationId xmlns:a16="http://schemas.microsoft.com/office/drawing/2014/main" id="{E8BD196D-E004-52DD-DD77-B7607DA15FE6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4200000"/>
                <a:gd name="adj2" fmla="val 66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7318382B-6E33-90C6-B7C0-A4374990B410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1800000"/>
                <a:gd name="adj2" fmla="val 42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22" name="Block Arc 21">
              <a:extLst>
                <a:ext uri="{FF2B5EF4-FFF2-40B4-BE49-F238E27FC236}">
                  <a16:creationId xmlns:a16="http://schemas.microsoft.com/office/drawing/2014/main" id="{A26CF8ED-8AB8-F07B-3515-4C52ECC1307F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21000000"/>
                <a:gd name="adj2" fmla="val 18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24" name="Block Arc 23">
              <a:extLst>
                <a:ext uri="{FF2B5EF4-FFF2-40B4-BE49-F238E27FC236}">
                  <a16:creationId xmlns:a16="http://schemas.microsoft.com/office/drawing/2014/main" id="{E3F99F56-96B7-87FA-9DC5-905A2E2D81A3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18600000"/>
                <a:gd name="adj2" fmla="val 210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26" name="Block Arc 25">
              <a:extLst>
                <a:ext uri="{FF2B5EF4-FFF2-40B4-BE49-F238E27FC236}">
                  <a16:creationId xmlns:a16="http://schemas.microsoft.com/office/drawing/2014/main" id="{44A5A508-AAC0-FF45-F75F-54CF4DD8ED79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16200000"/>
                <a:gd name="adj2" fmla="val 186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344A054-2379-E0C0-1E0A-AFCA333B13A7}"/>
                </a:ext>
              </a:extLst>
            </p:cNvPr>
            <p:cNvSpPr/>
            <p:nvPr/>
          </p:nvSpPr>
          <p:spPr>
            <a:xfrm>
              <a:off x="8146861" y="3967940"/>
              <a:ext cx="2074440" cy="2074440"/>
            </a:xfrm>
            <a:custGeom>
              <a:avLst/>
              <a:gdLst>
                <a:gd name="connsiteX0" fmla="*/ 0 w 2074440"/>
                <a:gd name="connsiteY0" fmla="*/ 1037220 h 2074440"/>
                <a:gd name="connsiteX1" fmla="*/ 1037220 w 2074440"/>
                <a:gd name="connsiteY1" fmla="*/ 0 h 2074440"/>
                <a:gd name="connsiteX2" fmla="*/ 2074440 w 2074440"/>
                <a:gd name="connsiteY2" fmla="*/ 1037220 h 2074440"/>
                <a:gd name="connsiteX3" fmla="*/ 1037220 w 2074440"/>
                <a:gd name="connsiteY3" fmla="*/ 2074440 h 2074440"/>
                <a:gd name="connsiteX4" fmla="*/ 0 w 2074440"/>
                <a:gd name="connsiteY4" fmla="*/ 1037220 h 207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440" h="2074440">
                  <a:moveTo>
                    <a:pt x="0" y="1037220"/>
                  </a:moveTo>
                  <a:cubicBezTo>
                    <a:pt x="0" y="464379"/>
                    <a:pt x="464379" y="0"/>
                    <a:pt x="1037220" y="0"/>
                  </a:cubicBezTo>
                  <a:cubicBezTo>
                    <a:pt x="1610061" y="0"/>
                    <a:pt x="2074440" y="464379"/>
                    <a:pt x="2074440" y="1037220"/>
                  </a:cubicBezTo>
                  <a:cubicBezTo>
                    <a:pt x="2074440" y="1610061"/>
                    <a:pt x="1610061" y="2074440"/>
                    <a:pt x="1037220" y="2074440"/>
                  </a:cubicBezTo>
                  <a:cubicBezTo>
                    <a:pt x="464379" y="2074440"/>
                    <a:pt x="0" y="1610061"/>
                    <a:pt x="0" y="1037220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4115" tIns="324115" rIns="324115" bIns="32411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 err="1"/>
                <a:t>Sistema</a:t>
              </a:r>
              <a:r>
                <a:rPr lang="en-US" sz="1600" kern="1200" dirty="0"/>
                <a:t> de </a:t>
              </a:r>
              <a:r>
                <a:rPr lang="en-US" sz="1600" kern="1200" dirty="0" err="1"/>
                <a:t>Saúde</a:t>
              </a:r>
              <a:endParaRPr lang="en-US" sz="1600" kern="120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94A733D-6027-F34E-2D55-4CE30C0765B0}"/>
                </a:ext>
              </a:extLst>
            </p:cNvPr>
            <p:cNvSpPr/>
            <p:nvPr/>
          </p:nvSpPr>
          <p:spPr>
            <a:xfrm>
              <a:off x="8197425" y="915972"/>
              <a:ext cx="1973313" cy="1452108"/>
            </a:xfrm>
            <a:custGeom>
              <a:avLst/>
              <a:gdLst>
                <a:gd name="connsiteX0" fmla="*/ 0 w 1973313"/>
                <a:gd name="connsiteY0" fmla="*/ 726054 h 1452108"/>
                <a:gd name="connsiteX1" fmla="*/ 986657 w 1973313"/>
                <a:gd name="connsiteY1" fmla="*/ 0 h 1452108"/>
                <a:gd name="connsiteX2" fmla="*/ 1973314 w 1973313"/>
                <a:gd name="connsiteY2" fmla="*/ 726054 h 1452108"/>
                <a:gd name="connsiteX3" fmla="*/ 986657 w 1973313"/>
                <a:gd name="connsiteY3" fmla="*/ 1452108 h 1452108"/>
                <a:gd name="connsiteX4" fmla="*/ 0 w 1973313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3313" h="1452108">
                  <a:moveTo>
                    <a:pt x="0" y="726054"/>
                  </a:moveTo>
                  <a:cubicBezTo>
                    <a:pt x="0" y="325065"/>
                    <a:pt x="441741" y="0"/>
                    <a:pt x="986657" y="0"/>
                  </a:cubicBezTo>
                  <a:cubicBezTo>
                    <a:pt x="1531573" y="0"/>
                    <a:pt x="1973314" y="325065"/>
                    <a:pt x="1973314" y="726054"/>
                  </a:cubicBezTo>
                  <a:cubicBezTo>
                    <a:pt x="1973314" y="1127043"/>
                    <a:pt x="1531573" y="1452108"/>
                    <a:pt x="986657" y="1452108"/>
                  </a:cubicBezTo>
                  <a:cubicBezTo>
                    <a:pt x="441741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225" tIns="227896" rIns="304225" bIns="22789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 err="1"/>
                <a:t>Pacientes</a:t>
              </a:r>
              <a:endParaRPr lang="en-US" sz="1200" kern="120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FD581D2-E677-54B9-4792-4EFCE6666B35}"/>
                </a:ext>
              </a:extLst>
            </p:cNvPr>
            <p:cNvSpPr/>
            <p:nvPr/>
          </p:nvSpPr>
          <p:spPr>
            <a:xfrm>
              <a:off x="10502957" y="1702796"/>
              <a:ext cx="1685810" cy="1452108"/>
            </a:xfrm>
            <a:custGeom>
              <a:avLst/>
              <a:gdLst>
                <a:gd name="connsiteX0" fmla="*/ 0 w 1685810"/>
                <a:gd name="connsiteY0" fmla="*/ 726054 h 1452108"/>
                <a:gd name="connsiteX1" fmla="*/ 842905 w 1685810"/>
                <a:gd name="connsiteY1" fmla="*/ 0 h 1452108"/>
                <a:gd name="connsiteX2" fmla="*/ 1685810 w 1685810"/>
                <a:gd name="connsiteY2" fmla="*/ 726054 h 1452108"/>
                <a:gd name="connsiteX3" fmla="*/ 842905 w 1685810"/>
                <a:gd name="connsiteY3" fmla="*/ 1452108 h 1452108"/>
                <a:gd name="connsiteX4" fmla="*/ 0 w 1685810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5810" h="1452108">
                  <a:moveTo>
                    <a:pt x="0" y="726054"/>
                  </a:moveTo>
                  <a:cubicBezTo>
                    <a:pt x="0" y="325065"/>
                    <a:pt x="377381" y="0"/>
                    <a:pt x="842905" y="0"/>
                  </a:cubicBezTo>
                  <a:cubicBezTo>
                    <a:pt x="1308429" y="0"/>
                    <a:pt x="1685810" y="325065"/>
                    <a:pt x="1685810" y="726054"/>
                  </a:cubicBezTo>
                  <a:cubicBezTo>
                    <a:pt x="1685810" y="1127043"/>
                    <a:pt x="1308429" y="1452108"/>
                    <a:pt x="842905" y="1452108"/>
                  </a:cubicBezTo>
                  <a:cubicBezTo>
                    <a:pt x="377381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851" tIns="226626" rIns="260851" bIns="2266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 err="1"/>
                <a:t>Assoc</a:t>
              </a:r>
              <a:r>
                <a:rPr lang="en-US" sz="1100" kern="1200" dirty="0"/>
                <a:t> de </a:t>
              </a:r>
              <a:r>
                <a:rPr lang="en-US" sz="1100" kern="1200" dirty="0" err="1"/>
                <a:t>Pacientes</a:t>
              </a:r>
              <a:endParaRPr lang="en-US" sz="1100" kern="120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AD50C61-8C9D-B673-64A0-E8038EA3A346}"/>
                </a:ext>
              </a:extLst>
            </p:cNvPr>
            <p:cNvSpPr/>
            <p:nvPr/>
          </p:nvSpPr>
          <p:spPr>
            <a:xfrm>
              <a:off x="11770068" y="3695104"/>
              <a:ext cx="1452108" cy="1452108"/>
            </a:xfrm>
            <a:custGeom>
              <a:avLst/>
              <a:gdLst>
                <a:gd name="connsiteX0" fmla="*/ 0 w 1452108"/>
                <a:gd name="connsiteY0" fmla="*/ 726054 h 1452108"/>
                <a:gd name="connsiteX1" fmla="*/ 726054 w 1452108"/>
                <a:gd name="connsiteY1" fmla="*/ 0 h 1452108"/>
                <a:gd name="connsiteX2" fmla="*/ 1452108 w 1452108"/>
                <a:gd name="connsiteY2" fmla="*/ 726054 h 1452108"/>
                <a:gd name="connsiteX3" fmla="*/ 726054 w 1452108"/>
                <a:gd name="connsiteY3" fmla="*/ 1452108 h 1452108"/>
                <a:gd name="connsiteX4" fmla="*/ 0 w 1452108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108" h="1452108">
                  <a:moveTo>
                    <a:pt x="0" y="726054"/>
                  </a:moveTo>
                  <a:cubicBezTo>
                    <a:pt x="0" y="325065"/>
                    <a:pt x="325065" y="0"/>
                    <a:pt x="726054" y="0"/>
                  </a:cubicBezTo>
                  <a:cubicBezTo>
                    <a:pt x="1127043" y="0"/>
                    <a:pt x="1452108" y="325065"/>
                    <a:pt x="1452108" y="726054"/>
                  </a:cubicBezTo>
                  <a:cubicBezTo>
                    <a:pt x="1452108" y="1127043"/>
                    <a:pt x="1127043" y="1452108"/>
                    <a:pt x="726054" y="1452108"/>
                  </a:cubicBezTo>
                  <a:cubicBezTo>
                    <a:pt x="325065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96" tIns="227896" rIns="227896" bIns="22789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Ag. </a:t>
              </a:r>
              <a:r>
                <a:rPr lang="en-US" sz="1200" kern="1200" dirty="0" err="1"/>
                <a:t>Reguladoras</a:t>
              </a:r>
              <a:endParaRPr lang="en-US" sz="1200" kern="1200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CB1D052-C617-6AF1-6F53-110932B4CD37}"/>
                </a:ext>
              </a:extLst>
            </p:cNvPr>
            <p:cNvSpPr/>
            <p:nvPr/>
          </p:nvSpPr>
          <p:spPr>
            <a:xfrm>
              <a:off x="11370587" y="5960673"/>
              <a:ext cx="1452108" cy="1452108"/>
            </a:xfrm>
            <a:custGeom>
              <a:avLst/>
              <a:gdLst>
                <a:gd name="connsiteX0" fmla="*/ 0 w 1452108"/>
                <a:gd name="connsiteY0" fmla="*/ 726054 h 1452108"/>
                <a:gd name="connsiteX1" fmla="*/ 726054 w 1452108"/>
                <a:gd name="connsiteY1" fmla="*/ 0 h 1452108"/>
                <a:gd name="connsiteX2" fmla="*/ 1452108 w 1452108"/>
                <a:gd name="connsiteY2" fmla="*/ 726054 h 1452108"/>
                <a:gd name="connsiteX3" fmla="*/ 726054 w 1452108"/>
                <a:gd name="connsiteY3" fmla="*/ 1452108 h 1452108"/>
                <a:gd name="connsiteX4" fmla="*/ 0 w 1452108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108" h="1452108">
                  <a:moveTo>
                    <a:pt x="0" y="726054"/>
                  </a:moveTo>
                  <a:cubicBezTo>
                    <a:pt x="0" y="325065"/>
                    <a:pt x="325065" y="0"/>
                    <a:pt x="726054" y="0"/>
                  </a:cubicBezTo>
                  <a:cubicBezTo>
                    <a:pt x="1127043" y="0"/>
                    <a:pt x="1452108" y="325065"/>
                    <a:pt x="1452108" y="726054"/>
                  </a:cubicBezTo>
                  <a:cubicBezTo>
                    <a:pt x="1452108" y="1127043"/>
                    <a:pt x="1127043" y="1452108"/>
                    <a:pt x="726054" y="1452108"/>
                  </a:cubicBezTo>
                  <a:cubicBezTo>
                    <a:pt x="325065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96" tIns="227896" rIns="227896" bIns="22789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Ind. </a:t>
              </a:r>
              <a:r>
                <a:rPr lang="en-US" sz="1200" kern="1200" dirty="0" err="1"/>
                <a:t>Fárma</a:t>
              </a:r>
              <a:endParaRPr lang="en-US" sz="1200" kern="1200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AFB3E74-0796-22CE-2C75-EC0D86E164DB}"/>
                </a:ext>
              </a:extLst>
            </p:cNvPr>
            <p:cNvSpPr/>
            <p:nvPr/>
          </p:nvSpPr>
          <p:spPr>
            <a:xfrm>
              <a:off x="9608287" y="7439418"/>
              <a:ext cx="1452108" cy="1452108"/>
            </a:xfrm>
            <a:custGeom>
              <a:avLst/>
              <a:gdLst>
                <a:gd name="connsiteX0" fmla="*/ 0 w 1452108"/>
                <a:gd name="connsiteY0" fmla="*/ 726054 h 1452108"/>
                <a:gd name="connsiteX1" fmla="*/ 726054 w 1452108"/>
                <a:gd name="connsiteY1" fmla="*/ 0 h 1452108"/>
                <a:gd name="connsiteX2" fmla="*/ 1452108 w 1452108"/>
                <a:gd name="connsiteY2" fmla="*/ 726054 h 1452108"/>
                <a:gd name="connsiteX3" fmla="*/ 726054 w 1452108"/>
                <a:gd name="connsiteY3" fmla="*/ 1452108 h 1452108"/>
                <a:gd name="connsiteX4" fmla="*/ 0 w 1452108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108" h="1452108">
                  <a:moveTo>
                    <a:pt x="0" y="726054"/>
                  </a:moveTo>
                  <a:cubicBezTo>
                    <a:pt x="0" y="325065"/>
                    <a:pt x="325065" y="0"/>
                    <a:pt x="726054" y="0"/>
                  </a:cubicBezTo>
                  <a:cubicBezTo>
                    <a:pt x="1127043" y="0"/>
                    <a:pt x="1452108" y="325065"/>
                    <a:pt x="1452108" y="726054"/>
                  </a:cubicBezTo>
                  <a:cubicBezTo>
                    <a:pt x="1452108" y="1127043"/>
                    <a:pt x="1127043" y="1452108"/>
                    <a:pt x="726054" y="1452108"/>
                  </a:cubicBezTo>
                  <a:cubicBezTo>
                    <a:pt x="325065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6626" tIns="226626" rIns="226626" bIns="2266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kern="1200" dirty="0" err="1"/>
                <a:t>Sei</a:t>
              </a:r>
              <a:r>
                <a:rPr lang="en-US" sz="1050" kern="1200" dirty="0"/>
                <a:t> </a:t>
              </a:r>
              <a:r>
                <a:rPr lang="en-US" sz="1050" kern="1200" dirty="0" err="1"/>
                <a:t>que</a:t>
              </a:r>
              <a:r>
                <a:rPr lang="en-US" sz="1050" kern="1200" dirty="0"/>
                <a:t> </a:t>
              </a:r>
              <a:r>
                <a:rPr lang="en-US" sz="1050" kern="1200" dirty="0" err="1"/>
                <a:t>esqueci</a:t>
              </a:r>
              <a:r>
                <a:rPr lang="en-US" sz="1050" kern="1200" dirty="0"/>
                <a:t> </a:t>
              </a:r>
              <a:r>
                <a:rPr lang="en-US" sz="1050" kern="1200" dirty="0" err="1"/>
                <a:t>vários</a:t>
              </a:r>
              <a:endParaRPr lang="en-US" sz="1050" kern="1200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5E3CC9-7DFD-0BEB-B825-1FDB0D3BDBA5}"/>
                </a:ext>
              </a:extLst>
            </p:cNvPr>
            <p:cNvSpPr/>
            <p:nvPr/>
          </p:nvSpPr>
          <p:spPr>
            <a:xfrm>
              <a:off x="7307768" y="7439418"/>
              <a:ext cx="1452108" cy="1452108"/>
            </a:xfrm>
            <a:custGeom>
              <a:avLst/>
              <a:gdLst>
                <a:gd name="connsiteX0" fmla="*/ 0 w 1452108"/>
                <a:gd name="connsiteY0" fmla="*/ 726054 h 1452108"/>
                <a:gd name="connsiteX1" fmla="*/ 726054 w 1452108"/>
                <a:gd name="connsiteY1" fmla="*/ 0 h 1452108"/>
                <a:gd name="connsiteX2" fmla="*/ 1452108 w 1452108"/>
                <a:gd name="connsiteY2" fmla="*/ 726054 h 1452108"/>
                <a:gd name="connsiteX3" fmla="*/ 726054 w 1452108"/>
                <a:gd name="connsiteY3" fmla="*/ 1452108 h 1452108"/>
                <a:gd name="connsiteX4" fmla="*/ 0 w 1452108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108" h="1452108">
                  <a:moveTo>
                    <a:pt x="0" y="726054"/>
                  </a:moveTo>
                  <a:cubicBezTo>
                    <a:pt x="0" y="325065"/>
                    <a:pt x="325065" y="0"/>
                    <a:pt x="726054" y="0"/>
                  </a:cubicBezTo>
                  <a:cubicBezTo>
                    <a:pt x="1127043" y="0"/>
                    <a:pt x="1452108" y="325065"/>
                    <a:pt x="1452108" y="726054"/>
                  </a:cubicBezTo>
                  <a:cubicBezTo>
                    <a:pt x="1452108" y="1127043"/>
                    <a:pt x="1127043" y="1452108"/>
                    <a:pt x="726054" y="1452108"/>
                  </a:cubicBezTo>
                  <a:cubicBezTo>
                    <a:pt x="325065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96" tIns="227896" rIns="227896" bIns="22789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SUS</a:t>
              </a: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2B27588-B566-40F9-DFAB-9BF40F17CC4A}"/>
                </a:ext>
              </a:extLst>
            </p:cNvPr>
            <p:cNvSpPr/>
            <p:nvPr/>
          </p:nvSpPr>
          <p:spPr>
            <a:xfrm>
              <a:off x="5545468" y="5960673"/>
              <a:ext cx="1452108" cy="1452108"/>
            </a:xfrm>
            <a:custGeom>
              <a:avLst/>
              <a:gdLst>
                <a:gd name="connsiteX0" fmla="*/ 0 w 1452108"/>
                <a:gd name="connsiteY0" fmla="*/ 726054 h 1452108"/>
                <a:gd name="connsiteX1" fmla="*/ 726054 w 1452108"/>
                <a:gd name="connsiteY1" fmla="*/ 0 h 1452108"/>
                <a:gd name="connsiteX2" fmla="*/ 1452108 w 1452108"/>
                <a:gd name="connsiteY2" fmla="*/ 726054 h 1452108"/>
                <a:gd name="connsiteX3" fmla="*/ 726054 w 1452108"/>
                <a:gd name="connsiteY3" fmla="*/ 1452108 h 1452108"/>
                <a:gd name="connsiteX4" fmla="*/ 0 w 1452108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108" h="1452108">
                  <a:moveTo>
                    <a:pt x="0" y="726054"/>
                  </a:moveTo>
                  <a:cubicBezTo>
                    <a:pt x="0" y="325065"/>
                    <a:pt x="325065" y="0"/>
                    <a:pt x="726054" y="0"/>
                  </a:cubicBezTo>
                  <a:cubicBezTo>
                    <a:pt x="1127043" y="0"/>
                    <a:pt x="1452108" y="325065"/>
                    <a:pt x="1452108" y="726054"/>
                  </a:cubicBezTo>
                  <a:cubicBezTo>
                    <a:pt x="1452108" y="1127043"/>
                    <a:pt x="1127043" y="1452108"/>
                    <a:pt x="726054" y="1452108"/>
                  </a:cubicBezTo>
                  <a:cubicBezTo>
                    <a:pt x="325065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96" tIns="227896" rIns="227896" bIns="22789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Op. de </a:t>
              </a:r>
              <a:r>
                <a:rPr lang="en-US" sz="1200" kern="1200" dirty="0" err="1"/>
                <a:t>Saúde</a:t>
              </a:r>
              <a:endParaRPr lang="en-US" sz="1200" kern="1200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895DB3F-CCD0-48C7-493C-2E0FA455F424}"/>
                </a:ext>
              </a:extLst>
            </p:cNvPr>
            <p:cNvSpPr/>
            <p:nvPr/>
          </p:nvSpPr>
          <p:spPr>
            <a:xfrm>
              <a:off x="5145987" y="3695104"/>
              <a:ext cx="1452108" cy="1452108"/>
            </a:xfrm>
            <a:custGeom>
              <a:avLst/>
              <a:gdLst>
                <a:gd name="connsiteX0" fmla="*/ 0 w 1452108"/>
                <a:gd name="connsiteY0" fmla="*/ 726054 h 1452108"/>
                <a:gd name="connsiteX1" fmla="*/ 726054 w 1452108"/>
                <a:gd name="connsiteY1" fmla="*/ 0 h 1452108"/>
                <a:gd name="connsiteX2" fmla="*/ 1452108 w 1452108"/>
                <a:gd name="connsiteY2" fmla="*/ 726054 h 1452108"/>
                <a:gd name="connsiteX3" fmla="*/ 726054 w 1452108"/>
                <a:gd name="connsiteY3" fmla="*/ 1452108 h 1452108"/>
                <a:gd name="connsiteX4" fmla="*/ 0 w 1452108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108" h="1452108">
                  <a:moveTo>
                    <a:pt x="0" y="726054"/>
                  </a:moveTo>
                  <a:cubicBezTo>
                    <a:pt x="0" y="325065"/>
                    <a:pt x="325065" y="0"/>
                    <a:pt x="726054" y="0"/>
                  </a:cubicBezTo>
                  <a:cubicBezTo>
                    <a:pt x="1127043" y="0"/>
                    <a:pt x="1452108" y="325065"/>
                    <a:pt x="1452108" y="726054"/>
                  </a:cubicBezTo>
                  <a:cubicBezTo>
                    <a:pt x="1452108" y="1127043"/>
                    <a:pt x="1127043" y="1452108"/>
                    <a:pt x="726054" y="1452108"/>
                  </a:cubicBezTo>
                  <a:cubicBezTo>
                    <a:pt x="325065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96" tIns="227896" rIns="227896" bIns="22789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Soc. </a:t>
              </a:r>
              <a:r>
                <a:rPr lang="en-US" sz="1200" kern="1200" dirty="0" err="1"/>
                <a:t>Representativas</a:t>
              </a:r>
              <a:endParaRPr lang="en-US" sz="1200" kern="1200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C5DBEF-A1A7-A0F6-6AEA-F992846D85C2}"/>
                </a:ext>
              </a:extLst>
            </p:cNvPr>
            <p:cNvSpPr/>
            <p:nvPr/>
          </p:nvSpPr>
          <p:spPr>
            <a:xfrm>
              <a:off x="6296246" y="1702796"/>
              <a:ext cx="1452108" cy="1452108"/>
            </a:xfrm>
            <a:custGeom>
              <a:avLst/>
              <a:gdLst>
                <a:gd name="connsiteX0" fmla="*/ 0 w 1452108"/>
                <a:gd name="connsiteY0" fmla="*/ 726054 h 1452108"/>
                <a:gd name="connsiteX1" fmla="*/ 726054 w 1452108"/>
                <a:gd name="connsiteY1" fmla="*/ 0 h 1452108"/>
                <a:gd name="connsiteX2" fmla="*/ 1452108 w 1452108"/>
                <a:gd name="connsiteY2" fmla="*/ 726054 h 1452108"/>
                <a:gd name="connsiteX3" fmla="*/ 726054 w 1452108"/>
                <a:gd name="connsiteY3" fmla="*/ 1452108 h 1452108"/>
                <a:gd name="connsiteX4" fmla="*/ 0 w 1452108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108" h="1452108">
                  <a:moveTo>
                    <a:pt x="0" y="726054"/>
                  </a:moveTo>
                  <a:cubicBezTo>
                    <a:pt x="0" y="325065"/>
                    <a:pt x="325065" y="0"/>
                    <a:pt x="726054" y="0"/>
                  </a:cubicBezTo>
                  <a:cubicBezTo>
                    <a:pt x="1127043" y="0"/>
                    <a:pt x="1452108" y="325065"/>
                    <a:pt x="1452108" y="726054"/>
                  </a:cubicBezTo>
                  <a:cubicBezTo>
                    <a:pt x="1452108" y="1127043"/>
                    <a:pt x="1127043" y="1452108"/>
                    <a:pt x="726054" y="1452108"/>
                  </a:cubicBezTo>
                  <a:cubicBezTo>
                    <a:pt x="325065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96" tIns="227896" rIns="227896" bIns="22789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 err="1"/>
                <a:t>Trabalhadores</a:t>
              </a:r>
              <a:r>
                <a:rPr lang="en-US" sz="1200" kern="1200" dirty="0"/>
                <a:t> </a:t>
              </a:r>
              <a:r>
                <a:rPr lang="en-US" sz="1200" kern="1200" dirty="0" err="1"/>
                <a:t>Saúde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3901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3ABCA-C3BB-9897-F8A7-96836D649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8CEBEC44-8B8B-DCA9-01FB-C31B969567BF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031AF6C-398F-3002-F764-2BF8774788B3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E4B6DBB-08C1-F358-94DE-DA13914BC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437665"/>
            <a:ext cx="11658600" cy="93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96F18-F27A-5EF7-4DD7-96C0F0C70C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43124" y="3118951"/>
            <a:ext cx="2171700" cy="9144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50800" dist="38100" dir="5400000" rotWithShape="0">
              <a:srgbClr val="80808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B674BC-A66F-A128-8C16-401712B40A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43224" y="1290151"/>
            <a:ext cx="2286000" cy="22860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50800" dist="38100" dir="5400000" rotWithShape="0">
              <a:srgbClr val="80808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77E1C8-BD35-EA6A-8209-20F9073E2F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14624" y="5976451"/>
            <a:ext cx="3086100" cy="27432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50800" dist="38100" dir="5400000" rotWithShape="0">
              <a:srgbClr val="80808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CC1B23-34AD-3924-B991-6E6480D3E3B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429624" y="1061551"/>
            <a:ext cx="2971800" cy="12573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50800" dist="38100" dir="5400000" rotWithShape="0">
              <a:srgbClr val="80808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842B91-17B7-0E7A-9ABE-90CE078DAF2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658224" y="2204551"/>
            <a:ext cx="2514600" cy="27432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50800" dist="38100" dir="5400000" rotWithShape="0">
              <a:srgbClr val="80808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263838-6A6F-D697-3F60-8868ABD434E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743824" y="8148151"/>
            <a:ext cx="3771900" cy="6858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50800" dist="38100" dir="5400000" rotWithShape="0">
              <a:srgbClr val="80808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6972B4-982F-6FA4-2C7F-5054EAA8423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0487024" y="5062051"/>
            <a:ext cx="914400" cy="16002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50800" dist="38100" dir="5400000" rotWithShape="0">
              <a:srgbClr val="80808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">
            <a:extLst>
              <a:ext uri="{FF2B5EF4-FFF2-40B4-BE49-F238E27FC236}">
                <a16:creationId xmlns:a16="http://schemas.microsoft.com/office/drawing/2014/main" id="{ED6D0E9C-9362-E3C4-BA81-225BFA48A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4" y="2547452"/>
            <a:ext cx="1698222" cy="646331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BR" sz="3600" dirty="0">
                <a:solidFill>
                  <a:srgbClr val="7F7F7F"/>
                </a:solidFill>
                <a:latin typeface="Avenir Book" panose="02000503020000020003" pitchFamily="2" charset="0"/>
              </a:rPr>
              <a:t>Cornea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359FB52B-CDF0-D984-8BCE-B3931116C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718652"/>
            <a:ext cx="768159" cy="646331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/>
                <a:cs typeface="Avenir Book"/>
              </a:rPr>
              <a:t>Iris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03955306-A747-D6E9-3112-91ED51017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" y="8605352"/>
            <a:ext cx="1125629" cy="646331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/>
                <a:cs typeface="Avenir Book"/>
              </a:rPr>
              <a:t>Lens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FDD84B2B-89FC-A61F-8167-646E4577D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4226" y="718652"/>
            <a:ext cx="1531188" cy="646331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BR" sz="3600" b="1">
                <a:solidFill>
                  <a:prstClr val="white"/>
                </a:solidFill>
                <a:latin typeface="Avenir Book" panose="02000503020000020003" pitchFamily="2" charset="0"/>
              </a:rPr>
              <a:t>Retina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C8AECF2E-B7E7-9349-3D69-3A37BB348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4225" y="1747352"/>
            <a:ext cx="1720343" cy="646331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BR" sz="3600" b="1" dirty="0">
                <a:solidFill>
                  <a:prstClr val="white"/>
                </a:solidFill>
                <a:latin typeface="Avenir Book" panose="02000503020000020003" pitchFamily="2" charset="0"/>
              </a:rPr>
              <a:t>Macula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9B5BCD06-FCD3-85C1-C8E1-F8B206F41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8527" y="8605352"/>
            <a:ext cx="1935979" cy="646331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BR" sz="3600" b="1" dirty="0">
                <a:solidFill>
                  <a:srgbClr val="7F7F7F"/>
                </a:solidFill>
                <a:latin typeface="Avenir Book" panose="02000503020000020003" pitchFamily="2" charset="0"/>
              </a:rPr>
              <a:t>Vitreous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9D690A0A-6B0E-50F0-1CAE-6156A8853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8524" y="5862151"/>
            <a:ext cx="2171700" cy="1200329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BR" sz="3600" dirty="0">
                <a:solidFill>
                  <a:srgbClr val="7F7F7F"/>
                </a:solidFill>
                <a:latin typeface="Avenir Book" panose="02000503020000020003" pitchFamily="2" charset="0"/>
              </a:rPr>
              <a:t>Optic Nerve</a:t>
            </a:r>
          </a:p>
        </p:txBody>
      </p:sp>
    </p:spTree>
    <p:extLst>
      <p:ext uri="{BB962C8B-B14F-4D97-AF65-F5344CB8AC3E}">
        <p14:creationId xmlns:p14="http://schemas.microsoft.com/office/powerpoint/2010/main" val="4210570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29809-3C3E-21E9-6794-50A951FDD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C9140C22-A96F-6496-2E84-707753A61D0A}"/>
              </a:ext>
            </a:extLst>
          </p:cNvPr>
          <p:cNvSpPr/>
          <p:nvPr/>
        </p:nvSpPr>
        <p:spPr>
          <a:xfrm>
            <a:off x="8403731" y="-11430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CECB1A3-477A-6592-FBB8-C772D7ADD5D3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EC7081-168A-E8B0-A498-3D2CBB2F6953}"/>
              </a:ext>
            </a:extLst>
          </p:cNvPr>
          <p:cNvSpPr/>
          <p:nvPr/>
        </p:nvSpPr>
        <p:spPr>
          <a:xfrm>
            <a:off x="0" y="35019"/>
            <a:ext cx="8610600" cy="8851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F211C-B600-BCF1-CE4E-3CCFDF57CDBB}"/>
              </a:ext>
            </a:extLst>
          </p:cNvPr>
          <p:cNvSpPr txBox="1"/>
          <p:nvPr/>
        </p:nvSpPr>
        <p:spPr>
          <a:xfrm>
            <a:off x="514350" y="9791700"/>
            <a:ext cx="17259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Personal data, </a:t>
            </a:r>
            <a:r>
              <a:rPr lang="en-US" sz="1200" dirty="0">
                <a:latin typeface="Avenir Book" panose="02000503020000020003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https://visivite.com/blogs/retina/drusen-eye-problem?srsltid=AfmBOorpheEp1tyyAlnMR_KEdi53_QrV9g6wjwkwyMGaWlQLxAKYHdKE</a:t>
            </a:r>
            <a:r>
              <a:rPr lang="en-US" sz="1200" dirty="0">
                <a:latin typeface="Avenir Book" panose="02000503020000020003" pitchFamily="2" charset="0"/>
              </a:rPr>
              <a:t>, Personal data</a:t>
            </a:r>
            <a:endParaRPr lang="en-BR" sz="1200" dirty="0">
              <a:latin typeface="Avenir Book" panose="02000503020000020003" pitchFamily="2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A4E1E89-BFB3-23FF-D83F-C2B8400143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60"/>
          <a:stretch/>
        </p:blipFill>
        <p:spPr bwMode="auto">
          <a:xfrm>
            <a:off x="246200" y="35019"/>
            <a:ext cx="8364400" cy="88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7A701A-C59B-B29D-F69E-8EA937051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97" y="348410"/>
            <a:ext cx="1713931" cy="646331"/>
          </a:xfrm>
          <a:prstGeom prst="rect">
            <a:avLst/>
          </a:prstGeom>
          <a:solidFill>
            <a:srgbClr val="88989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828800">
              <a:defRPr/>
            </a:pPr>
            <a:r>
              <a:rPr lang="en-US" sz="3600" kern="0" dirty="0">
                <a:solidFill>
                  <a:sysClr val="window" lastClr="FFFFFF"/>
                </a:solidFill>
                <a:latin typeface="Avenir Book"/>
                <a:cs typeface="Avenir Book"/>
              </a:rPr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3048828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7950B-84F1-B10A-F534-037A06D43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2FDB0777-4EC0-CF0F-7E26-38F0F8EDF65D}"/>
              </a:ext>
            </a:extLst>
          </p:cNvPr>
          <p:cNvSpPr/>
          <p:nvPr/>
        </p:nvSpPr>
        <p:spPr>
          <a:xfrm>
            <a:off x="8403731" y="-11430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3130CEE-A990-FCB1-9AB6-11782DF9AE0D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4CF7F-C991-1407-DD1E-68C724F81F20}"/>
              </a:ext>
            </a:extLst>
          </p:cNvPr>
          <p:cNvSpPr/>
          <p:nvPr/>
        </p:nvSpPr>
        <p:spPr>
          <a:xfrm>
            <a:off x="0" y="35019"/>
            <a:ext cx="10837998" cy="8851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630B9-5CF2-CD81-5D98-791EB5D673FA}"/>
              </a:ext>
            </a:extLst>
          </p:cNvPr>
          <p:cNvSpPr txBox="1"/>
          <p:nvPr/>
        </p:nvSpPr>
        <p:spPr>
          <a:xfrm>
            <a:off x="514350" y="9791700"/>
            <a:ext cx="17259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Personal data, </a:t>
            </a:r>
            <a:r>
              <a:rPr lang="en-US" sz="1200" dirty="0">
                <a:latin typeface="Avenir Book" panose="02000503020000020003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https://visivite.com/blogs/retina/drusen-eye-problem?srsltid=AfmBOorpheEp1tyyAlnMR_KEdi53_QrV9g6wjwkwyMGaWlQLxAKYHdKE</a:t>
            </a:r>
            <a:r>
              <a:rPr lang="en-US" sz="1200" dirty="0">
                <a:latin typeface="Avenir Book" panose="02000503020000020003" pitchFamily="2" charset="0"/>
              </a:rPr>
              <a:t>, Personal data</a:t>
            </a:r>
            <a:endParaRPr lang="en-BR" sz="1200" dirty="0">
              <a:latin typeface="Avenir Book" panose="02000503020000020003" pitchFamily="2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CFAF602D-C800-864C-4CB0-2B5390553E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200" y="35019"/>
            <a:ext cx="5486400" cy="88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rusen Eye Problem in Age-Related Macular Degeneration">
            <a:extLst>
              <a:ext uri="{FF2B5EF4-FFF2-40B4-BE49-F238E27FC236}">
                <a16:creationId xmlns:a16="http://schemas.microsoft.com/office/drawing/2014/main" id="{FF5826E6-9D25-15CD-0810-DB6D9A0FC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2599" y="35019"/>
            <a:ext cx="5105399" cy="885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B6EEB0-0B6E-7D5C-3758-CA5CC4B54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97" y="348410"/>
            <a:ext cx="1713931" cy="646331"/>
          </a:xfrm>
          <a:prstGeom prst="rect">
            <a:avLst/>
          </a:prstGeom>
          <a:solidFill>
            <a:srgbClr val="88989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828800">
              <a:defRPr/>
            </a:pPr>
            <a:r>
              <a:rPr lang="en-US" sz="3600" kern="0" dirty="0">
                <a:solidFill>
                  <a:sysClr val="window" lastClr="FFFFFF"/>
                </a:solidFill>
                <a:latin typeface="Avenir Book"/>
                <a:cs typeface="Avenir Book"/>
              </a:rPr>
              <a:t>Normal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2CA00C-527D-9545-2EA4-81A39D6FB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48410"/>
            <a:ext cx="1569660" cy="646331"/>
          </a:xfrm>
          <a:prstGeom prst="rect">
            <a:avLst/>
          </a:prstGeom>
          <a:solidFill>
            <a:srgbClr val="88989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828800">
              <a:defRPr/>
            </a:pPr>
            <a:r>
              <a:rPr lang="en-US" sz="3600" kern="0" dirty="0" err="1">
                <a:solidFill>
                  <a:sysClr val="window" lastClr="FFFFFF"/>
                </a:solidFill>
                <a:latin typeface="Avenir Book"/>
                <a:cs typeface="Avenir Book"/>
              </a:rPr>
              <a:t>Drusas</a:t>
            </a:r>
            <a:endParaRPr lang="en-US" sz="3600" kern="0" dirty="0">
              <a:solidFill>
                <a:sysClr val="window" lastClr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22872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FC55A-C899-FA39-4B9D-16665CB6A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DB2EAE88-36F4-7CCA-D7AC-FF16558CAD08}"/>
              </a:ext>
            </a:extLst>
          </p:cNvPr>
          <p:cNvSpPr/>
          <p:nvPr/>
        </p:nvSpPr>
        <p:spPr>
          <a:xfrm>
            <a:off x="8403731" y="-11430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6B68D18-406F-D401-BCBD-F63C952C3D26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2F33AD-087E-BA06-DEA5-1239A3AE6D7D}"/>
              </a:ext>
            </a:extLst>
          </p:cNvPr>
          <p:cNvSpPr/>
          <p:nvPr/>
        </p:nvSpPr>
        <p:spPr>
          <a:xfrm>
            <a:off x="0" y="35019"/>
            <a:ext cx="18288000" cy="8851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7E56AD-AAEE-E76B-4310-2C8610C6A37C}"/>
              </a:ext>
            </a:extLst>
          </p:cNvPr>
          <p:cNvSpPr txBox="1"/>
          <p:nvPr/>
        </p:nvSpPr>
        <p:spPr>
          <a:xfrm>
            <a:off x="514350" y="9791700"/>
            <a:ext cx="17259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Personal data, </a:t>
            </a:r>
            <a:r>
              <a:rPr lang="en-US" sz="1200" dirty="0">
                <a:latin typeface="Avenir Book" panose="02000503020000020003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https://visivite.com/blogs/retina/drusen-eye-problem?srsltid=AfmBOorpheEp1tyyAlnMR_KEdi53_QrV9g6wjwkwyMGaWlQLxAKYHdKE</a:t>
            </a:r>
            <a:r>
              <a:rPr lang="en-US" sz="1200" dirty="0">
                <a:latin typeface="Avenir Book" panose="02000503020000020003" pitchFamily="2" charset="0"/>
              </a:rPr>
              <a:t>, Personal data</a:t>
            </a:r>
            <a:endParaRPr lang="en-BR" sz="1200" dirty="0">
              <a:latin typeface="Avenir Book" panose="02000503020000020003" pitchFamily="2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DD4474E-3C05-70A0-66B1-7B395835A1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200" y="35019"/>
            <a:ext cx="5486400" cy="88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rusen Eye Problem in Age-Related Macular Degeneration">
            <a:extLst>
              <a:ext uri="{FF2B5EF4-FFF2-40B4-BE49-F238E27FC236}">
                <a16:creationId xmlns:a16="http://schemas.microsoft.com/office/drawing/2014/main" id="{482E598A-0A68-3EFF-A71E-585C88EA0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2599" y="35019"/>
            <a:ext cx="5105399" cy="885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B7031BB7-5100-9A97-360B-436741FEF7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837999" y="272209"/>
            <a:ext cx="7221401" cy="830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27C831-8193-34BC-64A8-882A6F31D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97" y="348410"/>
            <a:ext cx="1713931" cy="646331"/>
          </a:xfrm>
          <a:prstGeom prst="rect">
            <a:avLst/>
          </a:prstGeom>
          <a:solidFill>
            <a:srgbClr val="88989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828800">
              <a:defRPr/>
            </a:pPr>
            <a:r>
              <a:rPr lang="en-US" sz="3600" kern="0" dirty="0">
                <a:solidFill>
                  <a:sysClr val="window" lastClr="FFFFFF"/>
                </a:solidFill>
                <a:latin typeface="Avenir Book"/>
                <a:cs typeface="Avenir Book"/>
              </a:rPr>
              <a:t>Normal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68119E-467B-13F1-F34C-9EF521D8A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48410"/>
            <a:ext cx="1569660" cy="646331"/>
          </a:xfrm>
          <a:prstGeom prst="rect">
            <a:avLst/>
          </a:prstGeom>
          <a:solidFill>
            <a:srgbClr val="88989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828800">
              <a:defRPr/>
            </a:pPr>
            <a:r>
              <a:rPr lang="en-US" sz="3600" kern="0" dirty="0" err="1">
                <a:solidFill>
                  <a:sysClr val="window" lastClr="FFFFFF"/>
                </a:solidFill>
                <a:latin typeface="Avenir Book"/>
                <a:cs typeface="Avenir Book"/>
              </a:rPr>
              <a:t>Drusas</a:t>
            </a:r>
            <a:endParaRPr lang="en-US" sz="3600" kern="0" dirty="0">
              <a:solidFill>
                <a:sysClr val="window" lastClr="FFFFFF"/>
              </a:solidFill>
              <a:latin typeface="Avenir Book"/>
              <a:cs typeface="Avenir 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27681B-4960-A9B6-F710-1DBA144AB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798" y="352004"/>
            <a:ext cx="3970959" cy="646331"/>
          </a:xfrm>
          <a:prstGeom prst="rect">
            <a:avLst/>
          </a:prstGeom>
          <a:solidFill>
            <a:srgbClr val="88989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828800">
              <a:defRPr/>
            </a:pPr>
            <a:r>
              <a:rPr lang="en-US" sz="3600" kern="0" dirty="0" err="1">
                <a:solidFill>
                  <a:sysClr val="window" lastClr="FFFFFF"/>
                </a:solidFill>
                <a:latin typeface="Avenir Book"/>
                <a:cs typeface="Avenir Book"/>
              </a:rPr>
              <a:t>Atrofia</a:t>
            </a:r>
            <a:r>
              <a:rPr lang="en-US" sz="3600" kern="0" dirty="0">
                <a:solidFill>
                  <a:sysClr val="window" lastClr="FFFFFF"/>
                </a:solidFill>
                <a:latin typeface="Avenir Book"/>
                <a:cs typeface="Avenir Book"/>
              </a:rPr>
              <a:t> </a:t>
            </a:r>
            <a:r>
              <a:rPr lang="en-US" sz="3600" kern="0" dirty="0" err="1">
                <a:solidFill>
                  <a:sysClr val="window" lastClr="FFFFFF"/>
                </a:solidFill>
                <a:latin typeface="Avenir Book"/>
                <a:cs typeface="Avenir Book"/>
              </a:rPr>
              <a:t>Geográfica</a:t>
            </a:r>
            <a:endParaRPr lang="en-US" sz="3600" kern="0" dirty="0">
              <a:solidFill>
                <a:sysClr val="window" lastClr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98872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154C1-4AA6-4647-207A-4052BE7C1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4127F7B3-5FAF-2085-56C2-430C4DAD16A5}"/>
              </a:ext>
            </a:extLst>
          </p:cNvPr>
          <p:cNvSpPr/>
          <p:nvPr/>
        </p:nvSpPr>
        <p:spPr>
          <a:xfrm>
            <a:off x="8403731" y="-11430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7320549-0DCB-D7E2-073C-96F100E24EDD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017A99-E90A-D9E0-B552-168B57D325E2}"/>
              </a:ext>
            </a:extLst>
          </p:cNvPr>
          <p:cNvSpPr/>
          <p:nvPr/>
        </p:nvSpPr>
        <p:spPr>
          <a:xfrm>
            <a:off x="0" y="35019"/>
            <a:ext cx="18288000" cy="8851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5FAE4B1-1DBA-CC0D-2FB1-9FB3126E0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200" y="35019"/>
            <a:ext cx="5486400" cy="88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rusen Eye Problem in Age-Related Macular Degeneration">
            <a:extLst>
              <a:ext uri="{FF2B5EF4-FFF2-40B4-BE49-F238E27FC236}">
                <a16:creationId xmlns:a16="http://schemas.microsoft.com/office/drawing/2014/main" id="{56275A26-97D5-8883-47C0-778970DAE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2599" y="35019"/>
            <a:ext cx="5105399" cy="885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3A43BE-BFE5-74C9-BE5E-657225766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97" y="348410"/>
            <a:ext cx="1713931" cy="646331"/>
          </a:xfrm>
          <a:prstGeom prst="rect">
            <a:avLst/>
          </a:prstGeom>
          <a:solidFill>
            <a:srgbClr val="88989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828800">
              <a:defRPr/>
            </a:pPr>
            <a:r>
              <a:rPr lang="en-US" sz="3600" kern="0" dirty="0">
                <a:solidFill>
                  <a:sysClr val="window" lastClr="FFFFFF"/>
                </a:solidFill>
                <a:latin typeface="Avenir Book"/>
                <a:cs typeface="Avenir Book"/>
              </a:rPr>
              <a:t>Normal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5007A-DAAA-D8B2-0AA4-F80C06357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48410"/>
            <a:ext cx="1569660" cy="646331"/>
          </a:xfrm>
          <a:prstGeom prst="rect">
            <a:avLst/>
          </a:prstGeom>
          <a:solidFill>
            <a:srgbClr val="88989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828800">
              <a:defRPr/>
            </a:pPr>
            <a:r>
              <a:rPr lang="en-US" sz="3600" kern="0" dirty="0" err="1">
                <a:solidFill>
                  <a:sysClr val="window" lastClr="FFFFFF"/>
                </a:solidFill>
                <a:latin typeface="Avenir Book"/>
                <a:cs typeface="Avenir Book"/>
              </a:rPr>
              <a:t>Drusas</a:t>
            </a:r>
            <a:endParaRPr lang="en-US" sz="3600" kern="0" dirty="0">
              <a:solidFill>
                <a:sysClr val="window" lastClr="FFFFFF"/>
              </a:solidFill>
              <a:latin typeface="Avenir Book"/>
              <a:cs typeface="Avenir Book"/>
            </a:endParaRPr>
          </a:p>
        </p:txBody>
      </p:sp>
      <p:pic>
        <p:nvPicPr>
          <p:cNvPr id="12" name="Picture 6" descr="Wet Age Macular Degeneration: Symptoms, Causes &amp; Treatment">
            <a:extLst>
              <a:ext uri="{FF2B5EF4-FFF2-40B4-BE49-F238E27FC236}">
                <a16:creationId xmlns:a16="http://schemas.microsoft.com/office/drawing/2014/main" id="{53567F00-008D-7D47-6F1E-B96FB88AC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913208" y="359238"/>
            <a:ext cx="7181852" cy="833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D0DCCF-BBEC-31B4-9829-6645780F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5200" y="359238"/>
            <a:ext cx="3998210" cy="646331"/>
          </a:xfrm>
          <a:prstGeom prst="rect">
            <a:avLst/>
          </a:prstGeom>
          <a:solidFill>
            <a:srgbClr val="88989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828800">
              <a:defRPr/>
            </a:pPr>
            <a:r>
              <a:rPr lang="en-US" sz="3600" kern="0" dirty="0" err="1">
                <a:solidFill>
                  <a:sysClr val="window" lastClr="FFFFFF"/>
                </a:solidFill>
                <a:latin typeface="Avenir Book"/>
                <a:cs typeface="Avenir Book"/>
              </a:rPr>
              <a:t>Neovascularização</a:t>
            </a:r>
            <a:endParaRPr lang="en-US" sz="3600" kern="0" dirty="0">
              <a:solidFill>
                <a:sysClr val="window" lastClr="FFFFFF"/>
              </a:solidFill>
              <a:latin typeface="Avenir Book"/>
              <a:cs typeface="Avenir Book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19C737-0E13-3B59-6AC7-30BDF14D3165}"/>
              </a:ext>
            </a:extLst>
          </p:cNvPr>
          <p:cNvSpPr txBox="1"/>
          <p:nvPr/>
        </p:nvSpPr>
        <p:spPr>
          <a:xfrm>
            <a:off x="514350" y="9791700"/>
            <a:ext cx="17259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Personal data, </a:t>
            </a:r>
            <a:r>
              <a:rPr lang="en-US" sz="1200" dirty="0">
                <a:latin typeface="Avenir Book" panose="02000503020000020003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https://visivite.com/blogs/retina/drusen-eye-problem?srsltid=AfmBOorpheEp1tyyAlnMR_KEdi53_QrV9g6wjwkwyMGaWlQLxAKYHdKE</a:t>
            </a:r>
            <a:r>
              <a:rPr lang="en-US" sz="1200" dirty="0">
                <a:latin typeface="Avenir Book" panose="02000503020000020003" pitchFamily="2" charset="0"/>
              </a:rPr>
              <a:t>, https://</a:t>
            </a:r>
            <a:r>
              <a:rPr lang="en-US" sz="1200" dirty="0" err="1">
                <a:latin typeface="Avenir Book" panose="02000503020000020003" pitchFamily="2" charset="0"/>
              </a:rPr>
              <a:t>www.shroffeyecentre.com</a:t>
            </a:r>
            <a:r>
              <a:rPr lang="en-US" sz="1200" dirty="0">
                <a:latin typeface="Avenir Book" panose="02000503020000020003" pitchFamily="2" charset="0"/>
              </a:rPr>
              <a:t>/blog/wet-age-related-macular-degeneration/</a:t>
            </a:r>
            <a:endParaRPr lang="en-BR" sz="12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78233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4_Office Theme">
  <a:themeElements>
    <a:clrScheme name="Apellis">
      <a:dk1>
        <a:srgbClr val="000000"/>
      </a:dk1>
      <a:lt1>
        <a:srgbClr val="FFFFFF"/>
      </a:lt1>
      <a:dk2>
        <a:srgbClr val="88949F"/>
      </a:dk2>
      <a:lt2>
        <a:srgbClr val="F6F7F7"/>
      </a:lt2>
      <a:accent1>
        <a:srgbClr val="1E8E8B"/>
      </a:accent1>
      <a:accent2>
        <a:srgbClr val="2BCBC7"/>
      </a:accent2>
      <a:accent3>
        <a:srgbClr val="F05323"/>
      </a:accent3>
      <a:accent4>
        <a:srgbClr val="005D83"/>
      </a:accent4>
      <a:accent5>
        <a:srgbClr val="AC0B3D"/>
      </a:accent5>
      <a:accent6>
        <a:srgbClr val="0070C0"/>
      </a:accent6>
      <a:hlink>
        <a:srgbClr val="0070C0"/>
      </a:hlink>
      <a:folHlink>
        <a:srgbClr val="ABC380"/>
      </a:folHlink>
    </a:clrScheme>
    <a:fontScheme name="Apell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 w="1905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Apellis">
      <a:dk1>
        <a:srgbClr val="000000"/>
      </a:dk1>
      <a:lt1>
        <a:srgbClr val="FFFFFF"/>
      </a:lt1>
      <a:dk2>
        <a:srgbClr val="88949F"/>
      </a:dk2>
      <a:lt2>
        <a:srgbClr val="F6F7F7"/>
      </a:lt2>
      <a:accent1>
        <a:srgbClr val="1E8E8B"/>
      </a:accent1>
      <a:accent2>
        <a:srgbClr val="2BCBC7"/>
      </a:accent2>
      <a:accent3>
        <a:srgbClr val="F05323"/>
      </a:accent3>
      <a:accent4>
        <a:srgbClr val="005D83"/>
      </a:accent4>
      <a:accent5>
        <a:srgbClr val="AC0B3D"/>
      </a:accent5>
      <a:accent6>
        <a:srgbClr val="0070C0"/>
      </a:accent6>
      <a:hlink>
        <a:srgbClr val="0070C0"/>
      </a:hlink>
      <a:folHlink>
        <a:srgbClr val="ABC380"/>
      </a:folHlink>
    </a:clrScheme>
    <a:fontScheme name="Apell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21719</TotalTime>
  <Words>1128</Words>
  <Application>Microsoft Macintosh PowerPoint</Application>
  <PresentationFormat>Custom</PresentationFormat>
  <Paragraphs>214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Calibri</vt:lpstr>
      <vt:lpstr>Gill Sans MT</vt:lpstr>
      <vt:lpstr>Aptos Display</vt:lpstr>
      <vt:lpstr>Arial Black</vt:lpstr>
      <vt:lpstr>Aptos</vt:lpstr>
      <vt:lpstr>Wingdings 2</vt:lpstr>
      <vt:lpstr>Rockwell</vt:lpstr>
      <vt:lpstr>Arial</vt:lpstr>
      <vt:lpstr>Times New Roman</vt:lpstr>
      <vt:lpstr>Univers Condensed</vt:lpstr>
      <vt:lpstr>Avenir Book</vt:lpstr>
      <vt:lpstr>1_Office Theme</vt:lpstr>
      <vt:lpstr>1_Foundry</vt:lpstr>
      <vt:lpstr>Parcel</vt:lpstr>
      <vt:lpstr>4_Office Theme</vt:lpstr>
      <vt:lpstr>2_Office Theme</vt:lpstr>
      <vt:lpstr>1_Parcel</vt:lpstr>
      <vt:lpstr>5_Office Theme</vt:lpstr>
      <vt:lpstr>Atrofia Geográfica Secundária à Degeneração Macular Relacionada a Idade</vt:lpstr>
      <vt:lpstr>Conflito de Interesses</vt:lpstr>
      <vt:lpstr>Apresentação para Rol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DMRI - Sintomas</vt:lpstr>
      <vt:lpstr>PowerPoint Presentation</vt:lpstr>
      <vt:lpstr>PowerPoint Presentation</vt:lpstr>
      <vt:lpstr>PowerPoint Presentation</vt:lpstr>
      <vt:lpstr>PowerPoint Presentation</vt:lpstr>
      <vt:lpstr>DMRI no Brasil</vt:lpstr>
      <vt:lpstr>PowerPoint Presentation</vt:lpstr>
      <vt:lpstr>AREDS 2 - Resultados</vt:lpstr>
      <vt:lpstr>PowerPoint Presentation</vt:lpstr>
      <vt:lpstr>PowerPoint Presentation</vt:lpstr>
      <vt:lpstr>Pegcetacoplan (Syfovre®)</vt:lpstr>
      <vt:lpstr>PowerPoint Presentation</vt:lpstr>
      <vt:lpstr>PowerPoint Presentation</vt:lpstr>
      <vt:lpstr>PowerPoint Presentation</vt:lpstr>
      <vt:lpstr>GA growth and worsening of visual acuity are poorly correlated</vt:lpstr>
      <vt:lpstr>Reduced Risk of Progression to Absolute Scotoma in Central 4 &amp; 16 Loci (post hoc) OAKS: Central 4 &amp; 16 Macular Loci</vt:lpstr>
      <vt:lpstr>Avacincaptad Pegol (Izervay®)</vt:lpstr>
      <vt:lpstr>Avacincaptad Pegol (Izervay®)</vt:lpstr>
      <vt:lpstr>Avacincaptad – Eficácia </vt:lpstr>
      <vt:lpstr>Avacincaptad – Resultados Funcionais</vt:lpstr>
      <vt:lpstr>PowerPoint Presentation</vt:lpstr>
      <vt:lpstr>Agências Reguladoras</vt:lpstr>
      <vt:lpstr>PowerPoint Presentation</vt:lpstr>
      <vt:lpstr>Atrofia Geográfica Secundária à Degeneração Macular Relacionada a Idade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apresentação - Convenção CBO</dc:title>
  <dc:subject/>
  <dc:creator/>
  <cp:keywords/>
  <dc:description/>
  <cp:lastModifiedBy>Mauro Goldbaum</cp:lastModifiedBy>
  <cp:revision>65</cp:revision>
  <dcterms:created xsi:type="dcterms:W3CDTF">2006-08-16T00:00:00Z</dcterms:created>
  <dcterms:modified xsi:type="dcterms:W3CDTF">2026-05-19T01:27:05Z</dcterms:modified>
  <cp:category/>
  <dc:identifier>DAG_Q9H8EWI</dc:identifier>
</cp:coreProperties>
</file>