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8" r:id="rId1"/>
  </p:sldMasterIdLst>
  <p:sldIdLst>
    <p:sldId id="256" r:id="rId2"/>
    <p:sldId id="564" r:id="rId3"/>
    <p:sldId id="539" r:id="rId4"/>
    <p:sldId id="540" r:id="rId5"/>
    <p:sldId id="565" r:id="rId6"/>
    <p:sldId id="546" r:id="rId7"/>
    <p:sldId id="544" r:id="rId8"/>
    <p:sldId id="548" r:id="rId9"/>
    <p:sldId id="549" r:id="rId10"/>
    <p:sldId id="550" r:id="rId11"/>
    <p:sldId id="552" r:id="rId12"/>
    <p:sldId id="554" r:id="rId13"/>
    <p:sldId id="556" r:id="rId14"/>
    <p:sldId id="557" r:id="rId15"/>
    <p:sldId id="562" r:id="rId16"/>
    <p:sldId id="563" r:id="rId17"/>
    <p:sldId id="481" r:id="rId18"/>
    <p:sldId id="482" r:id="rId19"/>
    <p:sldId id="509" r:id="rId20"/>
    <p:sldId id="483" r:id="rId21"/>
    <p:sldId id="484" r:id="rId22"/>
    <p:sldId id="506" r:id="rId23"/>
    <p:sldId id="487" r:id="rId24"/>
    <p:sldId id="489" r:id="rId25"/>
    <p:sldId id="514" r:id="rId26"/>
    <p:sldId id="490" r:id="rId27"/>
    <p:sldId id="491" r:id="rId28"/>
    <p:sldId id="492" r:id="rId29"/>
    <p:sldId id="515" r:id="rId30"/>
    <p:sldId id="493" r:id="rId31"/>
    <p:sldId id="494" r:id="rId32"/>
    <p:sldId id="501" r:id="rId33"/>
    <p:sldId id="476" r:id="rId34"/>
    <p:sldId id="566" r:id="rId35"/>
    <p:sldId id="567" r:id="rId36"/>
    <p:sldId id="569" r:id="rId37"/>
    <p:sldId id="568" r:id="rId38"/>
    <p:sldId id="475" r:id="rId39"/>
    <p:sldId id="462" r:id="rId40"/>
    <p:sldId id="466" r:id="rId41"/>
    <p:sldId id="463" r:id="rId42"/>
    <p:sldId id="394" r:id="rId43"/>
    <p:sldId id="321" r:id="rId44"/>
    <p:sldId id="272" r:id="rId45"/>
    <p:sldId id="402" r:id="rId4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CC66FF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FB508-3246-4B3A-AD2D-3FA7C67C43D6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3E8BE-6925-405A-8762-7D9EDA1F5B94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D1D9E-D378-4B1B-9060-12A5F5899828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B4423-22CF-421A-99F7-2012F1758C9E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EFCF-1712-483D-AB0A-D2645357C05C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99CC3-1E25-47C4-8BC3-030F2B11A2CE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50BF1-B167-4FCA-9B4D-810E30425688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0D145-8538-4AD1-AF9E-D6B859A32BB5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5FAF0-1EEA-4A9E-BFDB-85F7A727ED83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D30B8-B82C-4A91-8422-CE0B49D1B6E8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FA8E2-08B6-4E0F-B9FB-B84FB1D85C78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título mestre</a:t>
            </a:r>
            <a:endParaRPr lang="en-US" altLang="en-US" smtClean="0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  <a:endParaRPr lang="en-US" altLang="en-U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7CBD57E2-33D4-4004-AA7D-67E433A1069C}" type="slidenum">
              <a:rPr lang="pt-BR" altLang="en-US"/>
              <a:pPr/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1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406775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m 10" descr="C:\Users\user\Desktop\IPA-BRASIL\Agentes do Brincar\Marca Agentes do Brincar\Agentes Inclusi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64887">
            <a:off x="860425" y="5430838"/>
            <a:ext cx="1057275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5692775"/>
            <a:ext cx="5805487" cy="7985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 smtClean="0">
                <a:latin typeface="Chiller" panose="04020404031007020602" pitchFamily="82" charset="0"/>
              </a:rPr>
              <a:t>Subtema:</a:t>
            </a:r>
            <a:br>
              <a:rPr lang="pt-BR" sz="4400" b="1" dirty="0" smtClean="0">
                <a:latin typeface="Chiller" panose="04020404031007020602" pitchFamily="82" charset="0"/>
              </a:rPr>
            </a:br>
            <a:r>
              <a:rPr lang="pt-BR" sz="4400" b="1" dirty="0" smtClean="0">
                <a:latin typeface="Chiller" panose="04020404031007020602" pitchFamily="82" charset="0"/>
              </a:rPr>
              <a:t>Estratégias para o desenvolvimento infantil pleno do lactente com deficiência, em seus primeiros anos de vida</a:t>
            </a:r>
            <a:r>
              <a:rPr lang="pt-BR" sz="4000" b="1" dirty="0" smtClean="0">
                <a:latin typeface="Chiller" panose="04020404031007020602" pitchFamily="82" charset="0"/>
              </a:rPr>
              <a:t/>
            </a:r>
            <a:br>
              <a:rPr lang="pt-BR" sz="4000" b="1" dirty="0" smtClean="0">
                <a:latin typeface="Chiller" panose="04020404031007020602" pitchFamily="82" charset="0"/>
              </a:rPr>
            </a:br>
            <a:r>
              <a:rPr lang="pt-BR" sz="4900" b="1" dirty="0" smtClean="0">
                <a:latin typeface="Chiller" panose="04020404031007020602" pitchFamily="82" charset="0"/>
              </a:rPr>
              <a:t/>
            </a:r>
            <a:br>
              <a:rPr lang="pt-BR" sz="4900" b="1" dirty="0" smtClean="0">
                <a:latin typeface="Chiller" panose="04020404031007020602" pitchFamily="82" charset="0"/>
              </a:rPr>
            </a:br>
            <a:r>
              <a:rPr lang="pt-BR" sz="3600" b="1" dirty="0" smtClean="0">
                <a:latin typeface="Chiller" panose="04020404031007020602" pitchFamily="82" charset="0"/>
              </a:rPr>
              <a:t>FSP - USP </a:t>
            </a:r>
            <a:r>
              <a:rPr lang="pt-BR" sz="4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pt-BR" sz="4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pt-BR" sz="4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pt-BR" sz="4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pt-BR" sz="22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2863" y="5516563"/>
            <a:ext cx="3930650" cy="11525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Dafne Herrero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2016</a:t>
            </a:r>
          </a:p>
        </p:txBody>
      </p:sp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80137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 descr="C:\Users\D2\Desktop\Dá\Em busca do movimento 2012\logos\logo c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236663"/>
            <a:ext cx="1023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3" y="4718050"/>
            <a:ext cx="1023937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88" y="4826000"/>
            <a:ext cx="101917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Imagem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9700" y="1274763"/>
            <a:ext cx="1027113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3" descr="http://grudibrasil.com.br/gallery_gen/e1a48ad64c118a74af3df0b1a352fdc5_galler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2875" y="2281238"/>
            <a:ext cx="102393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Imagem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850" y="2281238"/>
            <a:ext cx="10239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5" descr="https://static.wixstatic.com/media/03465a_6473f2e5b5ef481ca27a28a749630e56.png/v1/crop/x_107,y_7,w_603,h_434/fill/w_169,h_98,al_c,usm_0.66_1.00_0.01/03465a_6473f2e5b5ef481ca27a28a749630e5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0825" y="3659188"/>
            <a:ext cx="13271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750" y="590550"/>
            <a:ext cx="7886700" cy="1325563"/>
          </a:xfrm>
        </p:spPr>
        <p:txBody>
          <a:bodyPr/>
          <a:lstStyle/>
          <a:p>
            <a:pPr eaLnBrk="1" hangingPunct="1"/>
            <a:r>
              <a:rPr lang="pt-BR" altLang="en-US" sz="4000" b="1" smtClean="0">
                <a:latin typeface="Chiller" pitchFamily="82" charset="0"/>
              </a:rPr>
              <a:t>Quanto o crescimento pode nos informar </a:t>
            </a:r>
            <a:br>
              <a:rPr lang="pt-BR" altLang="en-US" sz="4000" b="1" smtClean="0">
                <a:latin typeface="Chiller" pitchFamily="82" charset="0"/>
              </a:rPr>
            </a:br>
            <a:r>
              <a:rPr lang="pt-BR" altLang="en-US" sz="4000" b="1" smtClean="0">
                <a:latin typeface="Chiller" pitchFamily="82" charset="0"/>
              </a:rPr>
              <a:t>no follow-up de lactentes ate os 3 anos?</a:t>
            </a:r>
            <a:endParaRPr lang="pt-BR" altLang="en-US" sz="4400" b="1" smtClean="0">
              <a:latin typeface="Chiller" pitchFamily="82" charset="0"/>
            </a:endParaRPr>
          </a:p>
        </p:txBody>
      </p:sp>
      <p:pic>
        <p:nvPicPr>
          <p:cNvPr id="14340" name="Picture 12" descr="DSC048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3021012" cy="4032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036888"/>
            <a:ext cx="2087562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Curvas de crescimento e peso</a:t>
            </a:r>
          </a:p>
        </p:txBody>
      </p:sp>
      <p:pic>
        <p:nvPicPr>
          <p:cNvPr id="12292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238" y="2997200"/>
            <a:ext cx="2124075" cy="2308225"/>
          </a:xfrm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549275"/>
            <a:ext cx="21018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530225"/>
            <a:ext cx="21717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530225"/>
            <a:ext cx="17653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527050"/>
            <a:ext cx="19050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9338" y="3055938"/>
            <a:ext cx="192563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025" y="3059113"/>
            <a:ext cx="18637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6084888" y="981075"/>
            <a:ext cx="612775" cy="14398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991475" y="981075"/>
            <a:ext cx="612775" cy="14398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118508" y="3501008"/>
            <a:ext cx="613732" cy="1440160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8384" y="3573016"/>
            <a:ext cx="613732" cy="1440160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aixaDeTexto 10"/>
          <p:cNvSpPr txBox="1">
            <a:spLocks noChangeArrowheads="1"/>
          </p:cNvSpPr>
          <p:nvPr/>
        </p:nvSpPr>
        <p:spPr bwMode="auto">
          <a:xfrm>
            <a:off x="3492500" y="5805488"/>
            <a:ext cx="56880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(Krick, 1996 – 360 lactentes com PC; OMS, 2007 – 8.500 lactentes)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Curvas de crescimento e peso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075" y="476250"/>
            <a:ext cx="19716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924175"/>
            <a:ext cx="179228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2924175"/>
            <a:ext cx="180498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76250"/>
            <a:ext cx="187483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6775" y="476250"/>
            <a:ext cx="18399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476250"/>
            <a:ext cx="1985963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538" y="2924175"/>
            <a:ext cx="2092325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125" y="2924175"/>
            <a:ext cx="2027238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867400" y="981075"/>
            <a:ext cx="614363" cy="14398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85113" y="981075"/>
            <a:ext cx="612775" cy="14398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96136" y="3501361"/>
            <a:ext cx="613732" cy="1440160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884368" y="3573369"/>
            <a:ext cx="613732" cy="1440160"/>
          </a:xfrm>
          <a:prstGeom prst="roundRect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ixaDeTexto 10"/>
          <p:cNvSpPr txBox="1">
            <a:spLocks noChangeArrowheads="1"/>
          </p:cNvSpPr>
          <p:nvPr/>
        </p:nvSpPr>
        <p:spPr bwMode="auto">
          <a:xfrm>
            <a:off x="3587750" y="5805488"/>
            <a:ext cx="51895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(Cronk, 1988 – 730 lactentes; OMS, 2007 – 8.500 lactentes)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412875"/>
            <a:ext cx="8153400" cy="44958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dirty="0" smtClean="0"/>
              <a:t>O crescente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avanço</a:t>
            </a:r>
            <a:r>
              <a:rPr lang="pt-BR" sz="2400" dirty="0" smtClean="0"/>
              <a:t> em Perinatologia,associado com a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ampla</a:t>
            </a:r>
            <a:r>
              <a:rPr lang="pt-B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gama de fármacos </a:t>
            </a:r>
            <a:r>
              <a:rPr lang="pt-BR" sz="2400" dirty="0" smtClean="0"/>
              <a:t>tem provido a redução da mortalidade de recém nascidos de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alto risco</a:t>
            </a:r>
            <a:r>
              <a:rPr lang="pt-BR" sz="2400" dirty="0" smtClean="0"/>
              <a:t>. 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pt-BR" sz="2000" dirty="0" smtClean="0"/>
              <a:t>Concomitante a este evento, há aumento da incidência de </a:t>
            </a:r>
            <a:r>
              <a:rPr lang="pt-BR" sz="2000" u="sng" dirty="0" smtClean="0"/>
              <a:t>transtornos biológicos e comportamentais </a:t>
            </a:r>
            <a:r>
              <a:rPr lang="pt-BR" sz="2000" dirty="0" smtClean="0"/>
              <a:t>ao longo do desenvolvimento destas crianças.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dirty="0" smtClean="0"/>
              <a:t>Assim, no campo da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Saúde Pública</a:t>
            </a:r>
            <a:r>
              <a:rPr lang="pt-BR" sz="2400" dirty="0" smtClean="0"/>
              <a:t>, há necessidade de ações </a:t>
            </a:r>
            <a:r>
              <a:rPr lang="pt-BR" sz="3200" dirty="0" smtClean="0">
                <a:latin typeface="Chiller" panose="04020404031007020602" pitchFamily="82" charset="0"/>
              </a:rPr>
              <a:t>preventivas</a:t>
            </a:r>
            <a:r>
              <a:rPr lang="pt-BR" sz="2400" dirty="0" smtClean="0"/>
              <a:t> através da </a:t>
            </a:r>
            <a:r>
              <a:rPr lang="pt-BR" sz="3200" dirty="0" smtClean="0">
                <a:latin typeface="Chiller" panose="04020404031007020602" pitchFamily="82" charset="0"/>
              </a:rPr>
              <a:t>detecção precoce </a:t>
            </a:r>
            <a:r>
              <a:rPr lang="pt-BR" sz="2400" dirty="0" smtClean="0"/>
              <a:t>de anormalidades e apropriado encaminhamento para tratamento específico por equipe treinada.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pt-BR" sz="24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pt-BR" dirty="0"/>
          </a:p>
        </p:txBody>
      </p:sp>
      <p:pic>
        <p:nvPicPr>
          <p:cNvPr id="14339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Imagem 6" descr="DSC01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246688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Imagem 3" descr="Imagem_1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8225" y="5222875"/>
            <a:ext cx="18319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7188" y="5222875"/>
            <a:ext cx="18446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2025" y="5222875"/>
            <a:ext cx="126682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350" y="5222875"/>
            <a:ext cx="12319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pt-BR" sz="2400" dirty="0" smtClean="0"/>
              <a:t>A média de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idade de encaminhamento </a:t>
            </a:r>
            <a:r>
              <a:rPr lang="pt-BR" sz="2400" dirty="0" smtClean="0"/>
              <a:t>das crianças para tratamento de reabilitação é aproximadamente aos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11,6 meses</a:t>
            </a:r>
            <a:r>
              <a:rPr lang="pt-BR" sz="2400" dirty="0" smtClean="0"/>
              <a:t>, sendo que os problemas que apresentavam poderiam ter sido observados por volta dos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primeiros dias de vida</a:t>
            </a:r>
            <a:r>
              <a:rPr lang="pt-BR" sz="2400" dirty="0" smtClean="0"/>
              <a:t>.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pt-BR" sz="2000" dirty="0" smtClean="0"/>
              <a:t>Dados da Organização Mundial de Saúde estimam que cerca de </a:t>
            </a:r>
            <a:r>
              <a:rPr lang="pt-B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14,5%</a:t>
            </a:r>
            <a:r>
              <a:rPr lang="pt-BR" sz="2000" dirty="0" smtClean="0"/>
              <a:t> da população seja acometida com algum tipo de </a:t>
            </a:r>
            <a:r>
              <a:rPr lang="pt-B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deficiência</a:t>
            </a:r>
            <a:r>
              <a:rPr lang="pt-BR" sz="2000" dirty="0" smtClean="0"/>
              <a:t>, sendo que apenas </a:t>
            </a:r>
            <a:r>
              <a:rPr lang="pt-B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</a:t>
            </a:r>
            <a:r>
              <a:rPr lang="pt-BR" sz="2000" dirty="0" smtClean="0"/>
              <a:t> da estimativa brasileira recebe </a:t>
            </a:r>
            <a:r>
              <a:rPr lang="pt-BR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tratamento</a:t>
            </a:r>
            <a:r>
              <a:rPr lang="pt-BR" sz="2000" dirty="0" smtClean="0"/>
              <a:t>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pt-BR" sz="2400" dirty="0" smtClean="0">
              <a:latin typeface="Comic Sans MS" pitchFamily="66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pt-BR" dirty="0"/>
          </a:p>
        </p:txBody>
      </p:sp>
      <p:sp>
        <p:nvSpPr>
          <p:cNvPr id="46085" name="CaixaDeTexto 4"/>
          <p:cNvSpPr txBox="1">
            <a:spLocks noChangeArrowheads="1"/>
          </p:cNvSpPr>
          <p:nvPr/>
        </p:nvSpPr>
        <p:spPr bwMode="auto">
          <a:xfrm>
            <a:off x="6746875" y="5988050"/>
            <a:ext cx="135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dirty="0">
                <a:latin typeface="+mn-lt"/>
              </a:rPr>
              <a:t>(OMS, </a:t>
            </a:r>
            <a:r>
              <a:rPr lang="pt-BR" dirty="0">
                <a:latin typeface="+mn-lt"/>
              </a:rPr>
              <a:t>2016)</a:t>
            </a:r>
            <a:endParaRPr lang="pt-BR" dirty="0">
              <a:latin typeface="+mn-lt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4429125"/>
            <a:ext cx="30178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4429125"/>
            <a:ext cx="25225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m 9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F:\livros Clara e Jorge 2013\livros Jorge\1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628775"/>
            <a:ext cx="1474788" cy="22352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450850" y="769938"/>
            <a:ext cx="8229600" cy="642937"/>
          </a:xfrm>
        </p:spPr>
        <p:txBody>
          <a:bodyPr rtlCol="0"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pt-BR" altLang="en-US" sz="4400" smtClean="0">
                <a:latin typeface="Chiller" panose="04020404031007020602" pitchFamily="82" charset="0"/>
              </a:rPr>
              <a:t>Consequência da prematuridade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975" y="1773238"/>
            <a:ext cx="2281238" cy="13239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1985962" cy="12366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642938" y="4857750"/>
            <a:ext cx="2565400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rgbClr val="0070C0"/>
                </a:solidFill>
                <a:latin typeface="+mn-lt"/>
              </a:rPr>
              <a:t>Encurtamento de 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rgbClr val="0070C0"/>
                </a:solidFill>
                <a:latin typeface="+mn-lt"/>
              </a:rPr>
              <a:t>trato iliotibial e extensão lombar</a:t>
            </a:r>
          </a:p>
        </p:txBody>
      </p:sp>
      <p:sp>
        <p:nvSpPr>
          <p:cNvPr id="11273" name="CaixaDeTexto 9"/>
          <p:cNvSpPr txBox="1">
            <a:spLocks noChangeArrowheads="1"/>
          </p:cNvSpPr>
          <p:nvPr/>
        </p:nvSpPr>
        <p:spPr bwMode="auto">
          <a:xfrm>
            <a:off x="6594475" y="6040438"/>
            <a:ext cx="2128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</a:t>
            </a:r>
            <a:r>
              <a:rPr lang="pt-BR" sz="1600" dirty="0" err="1">
                <a:latin typeface="+mn-lt"/>
              </a:rPr>
              <a:t>Beverly</a:t>
            </a:r>
            <a:r>
              <a:rPr lang="pt-BR" sz="1600" dirty="0">
                <a:latin typeface="+mn-lt"/>
              </a:rPr>
              <a:t> </a:t>
            </a:r>
            <a:r>
              <a:rPr lang="pt-BR" sz="1600" dirty="0" err="1">
                <a:latin typeface="+mn-lt"/>
              </a:rPr>
              <a:t>Cusiky</a:t>
            </a:r>
            <a:r>
              <a:rPr lang="pt-BR" sz="1600" dirty="0">
                <a:latin typeface="+mn-lt"/>
              </a:rPr>
              <a:t>, 2011)</a:t>
            </a:r>
          </a:p>
        </p:txBody>
      </p:sp>
      <p:sp>
        <p:nvSpPr>
          <p:cNvPr id="16392" name="AutoShape 14" descr="data:image/jpg;base64,/9j/4AAQSkZJRgABAQAAAQABAAD/2wCEAAkGBhMNEBAUERQVDw8UDhAYDRYWFRcUGBcWFxAVFxMVHhIbHyYeFyUlGRQSHy8hIycpLCwsFx4xNTAqNSYrLCkBCQoKBQUFDQUFDSkYEhgpKSkpKSkpKSkpKSkpKSkpKSkpKSkpKSkpKSkpKSkpKSkpKSkpKSkpKSkpKSkpKSkpKf/AABEIAGEAYwMBIgACEQEDEQH/xAAcAAACAgMBAQAAAAAAAAAAAAAAAQYHAgUIAwT/xAA0EAABAwIEBQIFAwMFAAAAAAABAAIDBBEFBhIhBxMxQVEiYRRCcYGhMpGxIzTBM2JzgvD/xAAUAQEAAAAAAAAAAAAAAAAAAAAA/8QAFBEBAAAAAAAAAAAAAAAAAAAAAP/aAAwDAQACEQMRAD8AvFCSEDSuhCAKrfOvE51DU/DxMDy0NMzj/uFw0fQdSrIKqjPmT4H14lnnMXxBaGNa31EtA1Xe70gW36FBKaTOhkw2WqEet8cZcW9iPNx4Fz9lq4uLUfwTamSJzb1JiLWkdQwOLgT2sR99l4Uue8Jw+M0zXOkYQRJoZrabizruFgep6KD5jzDQ1bI6b4eWlpoZZHU5ic0FwcNyWEEHVbre+6C2qfiHRPbTOdLyhURl8OsFvR+kgnoDq2Uk5g7KnsIZheMS0TBzKcUsYayJ4FpWh4cAX+dVzbqbr2yRmCc49WQTm73GU97AR25elt7NBbv90FvJrELJAIQhAkIQgEISLggagHGeg14eZAS0xSNOxtfUQ0jr79/CklTnOkinEDpmiUutbsD4LugWwr6NlTG5kjQ+N7SHAgEEFByuY2+91g51m2I3uNJ7geLKys2cI5KYGSkL52d2EN1j6HYFQeDBXFw1h4PzdNt+iD44CQNjbbex/Ktjg5i8k8s7ZSHlsTS1xA1/qsRqte2/S/ZQh2B2DT0B/Hj6qb8GnjmVDQDs1tyehF9u3VBbATSQgaEIQJYkrJabNuOHDqSeoDdfLZcN6XJIAufFyOiD6a7FY43NjL2CeRruQxzrF5ANhbr1H8qI5IxyuqHVYq2HWxpLBo06XgutGL/q6A33G4WhnytUY/LTVrHinBiYJW+oFpZf1Mdfe9yQrNfVMp2jmPA8k7XOyDmCpfLz5A9rue6Z2oWOovJ6fuulcnxTMoaZtR/riFgk+oG1/e1rqL47nLDqSYycpstQNXra0E321evv9Vuso56gxTUIw5r2i5DrdPayCSStuCoDjFLEHOLgAb7kWFz42VgKp+I1e+GUhg21A2/hBrcVew37eBtdWHkDBW01IwgAPf6pD58fhc+VWLSaxd2wvb2urw4S5h+MpHMJu+J9v+p3b/kIJ0miyEDQhCBBRTiXmRuHUD5Cxsxe9sbGPF2EuPzDuAASpWtbjmX4K+MR1MYmjDw4A3/UOh2+pQabJ+Yefh8UxjbAS03Y0+kWO1r9NuyiGK1FVXzh/LLYoyeSC7YkPuHO+wut/m2kmp4446VgbH09PyttvYeT0uvty/QcqBjHAg29QJvue1/sgqbMuHljg0MFo2ht73PQb+LXvZb/AITYcBVOkD9R5bhZoNhcW3Jt+wup7W5QimB26+DZbDLeW46FhEbQ2/XuSfcoN0qb4w0z43td8rnbe+w2/wDeVcqg3F3BPisOke0f1IP6jfcDZw/Yn9kFBTD389lP+DGJcqtEeoWlic0jvcbj8j8qvhV6m+rwpLwtidJitKG32LnP2+UNJQdJoSamgEIQgEFNJB5zQh4sRda4Uxabduy2qxcwFB8kT7dV6x1jXG1xfwtLj1d8K0uPRVLivEWQ1AfF6Q07e++6C+1jLCHtLXAOaQQ4HcEHqLKK5IzzHiTdOzZw27236jyFLAUFd1XBDD3uc60rLknSJPSLm+wW/wArcP6TCS91O12t4Ac57tbreAewUmSsgQKySTQCEkIMkk0igRKEigINZmSg59NKLXdy3Fv2adlzC8Eudq29RB9vZdYvF1zjnvKr6GvmLhaCV+qE9iTuRfyg1+A4m6jnilYS0scDt39ve66Xw+sbPHHI3dr2Nc36EXXMM1E639K7iSPSBufoO66IyPSPhoKZkgLZAz1A7kXJP8FBv0IshAICaECshNCASKEIMSmEIQNVtxk/s2f8zP5QhBEsk/3UH1/wr0i6BJCD0QhCAQhCAQhCD//Z"/>
          <p:cNvSpPr>
            <a:spLocks noChangeAspect="1" noChangeArrowheads="1"/>
          </p:cNvSpPr>
          <p:nvPr/>
        </p:nvSpPr>
        <p:spPr bwMode="auto">
          <a:xfrm>
            <a:off x="109538" y="-452438"/>
            <a:ext cx="942975" cy="92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9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88" y="3929063"/>
            <a:ext cx="72072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4306888"/>
            <a:ext cx="2001838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6429375" y="5214938"/>
            <a:ext cx="2071688" cy="70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dirty="0">
                <a:solidFill>
                  <a:srgbClr val="0070C0"/>
                </a:solidFill>
                <a:latin typeface="+mn-lt"/>
              </a:rPr>
              <a:t>Estabilidade em bípede</a:t>
            </a:r>
          </a:p>
        </p:txBody>
      </p:sp>
      <p:sp>
        <p:nvSpPr>
          <p:cNvPr id="16" name="Elipse 15"/>
          <p:cNvSpPr/>
          <p:nvPr/>
        </p:nvSpPr>
        <p:spPr>
          <a:xfrm>
            <a:off x="6794500" y="3294063"/>
            <a:ext cx="785813" cy="576262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2766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465388"/>
            <a:ext cx="1016000" cy="14097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5713" y="1776413"/>
            <a:ext cx="1989137" cy="13636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1913" y="3222625"/>
            <a:ext cx="1898650" cy="143033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data:image/jpg;base64,/9j/4AAQSkZJRgABAQAAAQABAAD/2wCEAAkGBhMSERQUExIVFBUVGBcYFxcVGBgXGBwXFxUVFxkXGhoaHiYeFxwjHBQXHy8gIycpLCwsGB4xNTAqNSYrLCkBCQoKDgwOGg8PGiwkHyQsLCwsLC0tMCwsLCwsKiwsLCwsLDQvLCksKSwsLCwsLCwsLCwsLCwsLCwsLCwsLCwsLP/AABEIAMIBAwMBIgACEQEDEQH/xAAbAAACAwEBAQAAAAAAAAAAAAAEBQIDBgABB//EAEIQAAECBAQCBwcCAwcDBQAAAAECEQADITEEBRJBUWEGEyJxgZGhFDKxwdHh8EJSFlPxBxUzYnKCkiOishckQ3Pi/8QAGwEAAgMBAQEAAAAAAAAAAAAAAgMAAQQFBgf/xAA0EQACAQIEAwYEBwADAQAAAAAAAQIDEQQSITEFE0EyUWFxkaEUIoGxFTNSwdHh8ENTYgb/2gAMAwEAAhEDEQA/APnKsMpO0QJjTY7CkF4RYoVj6Ry1bQ4KkDyzEgRE5eEUqwiK8OoXDQcYNF3RFSRHaYsXJbd4h1ZEHy/AlyMdHscE8YigQ8j0GLMPh9RZwImvDMWeDVNlXQTluWmYXIpekMeyKJelxEMpmaNTcPnDeVhiqWVS0Oo1tcwM5ZHqLbuJcJjFlRAS7AuI9XhJqqadKTWthDrBZbMBJYJXuDAs5c0LZQIHpFKom3lsUCycjlj3llR4C33iQw8snSkMTA+Lxq0lqgQMMeokFnaGRpy3uTUYzMH1QcG/GzwvXNCqqezPt+Ui2bPXMSEs3F9vpE8DlKphZX2b5wS+VXmQHlyksRc34QzwWNCUGj8jeH+H/s81MoLpuD8KRpMN0ZCUtpSAOUc6vxCgtE7l2MHgGJBUgv8ApKnbwhkrPkyW0pFqAbmNPicgUrsig4kekJP/AE6xBUpTBVOy9ALVrvCFisPU1qO3hclmHYKR7SErKAOD/GG+F6OyyGbwgHJ8DNSnqmCQKOK0g7QuVUBSm4xzq03mcYS8i0MsL0elmpApSwinMclw6B7oe/jAM/OJ5DJRoG5NoFXi5ZVpmzVKUz/jRnhTrXu5fREuBYzHSpamFSHoTc0YA8XYRo8vwfZC1e81gaDlGMx2TonTglKiRdjYd/fwh2jPE4VOmYXZgGt4CNlelmjFU7t9SAWcYZS57S6q3d2A4xXP6FTdQWFg0q4o/LlFuD6TImLKm0penNvjDb+KOzQX/PGDlLEU7RiiaGaxuRTGAXVq9njzjM47DCWe1eNdnGaTJoIQ450A9bxj86XMbSpSfAufFo6OHzyj81vIoVqjyBFGPYF09Rp9dOVJXteFGY9DkkFhD/CZiGqGg6SsKjm8+rSYJ8txuRqlbGnCFeImm1x3R9ixuVaxYGMtmGTlLjQ47o6eHx8Z6PcqxhEpSzufKKyjiL7xoJuGAJBToazD5RZh8AhaaqB4WeOjzYpXBuZ5aRZm5wwy7GpDJUlwLFq+MGnJdH6XBizA5GpKyVJGn83ip1abjuQ9/uxMxTCVU8mgHG5GoKI0lHEmojSSsUuWrdhYAPBuHC5wcy7/ALvpGL4icHfp5kM7k/RYqqpTJ5esbXDSUpSlKASkBoqw2RLarDupDGTrlBmS0c3E4l1XvfwLLVYAaXMZ3NMqUS6GeHs7HrX7qRCrHSJx1BJCeZ+UJoOcZatEZj8Rk61LKVLFCLQWJMuWnSpg3xhrg+jy3KjqpY7niYbS8iIFJYfibx06mMirJv8AYGzMHpClFIsbHaGeUYFQOlKwVGNmjJJYDqkoJ4sInITLlkkSwl99MJqcQUlaKLsQwMiYgDUvygpfSHSyWJLtQREzQohiBBAykG80pYPQB45U3Fu9RFjrLsUhYchuRvDMzBtGWGB6tP8AjE97PAMzErHuzFU7i/pGJ4ZVHeLDU2lYf49aJR1kvw2AhPMzoLVpSQ/w74WZriFzU6SWTyd3+EJ0Skyk6jMKa1e5joUMJHL8z1FtmomYTUllzXfgwYR2HyeQgagXO5O8YfEZsQRomJ5UL+pjzFZytSP8QDmTU/aNiwNW1lKyZWY2eJzCXLFk9+8ZnNOlUkGqAs7coy+NzNRprJHAH5wuCCfdFO+Ojh+GxjrNl3H38RJPuoQj6/nGA8Tn0ywWH5V9YXIwaiD9YgmZpcBu+OgqFNbIo9m5hMUXK1HxihaybmJsI8flDMliylo6LSmOhbpoO59zmZQG92FszDKQp0mnCNklCTZUVzsCk3Yx4WGLa0kWZ2RmXGCeyvYGLMblQAcJeFZWpFg0OWWesCieKyZCrphcOiqApwAOEM5edJFFEPDGRjJagHKWhnNrU11IKxkILdoUi9ORJsVAwwmTEj3SjxhTic8CSQpgdmgIzq1Nii4ZUiXuIHVKQ9FHuEUDM9diD3wTLnygKkEw2012r3Jc4JW9PN4KTpA7VYWz8SlR0g6TxdoVzcXMluFTA2wTU+JglRc/Aps0E1SCOyGfwgdeJlJSz6lcH3+UZk56AXcnvMKsRm5JYUDva/jeNdPAyejBcjZZfi1ndmuAX9YYycVUP2uUZXKMyQm63VwsO4bmGKc9SCQAEnvFYVVw7zNJETNKvGo/a5jz2tAfWB4xkMR0hJNEnvb7xTKzR1F5ngHhawMrakzGsn4xJICUjyj1MytSPWM2nPEpDkFXc0A4vpdwBHIQccFOWkUTMa7F4hIuoD4wsxOaS5Yd9Xp8YyU/pMouEoAfjUwtLrLqLHiTtG2lw5rtspyH+N6ZEOEgeA+sZvHZnMmntKPdFokSh7yyr/SPmY5eJlgMmW/+ox1KVKnT7EfqDcBIJETlYR7qA9YtVjFbBKe5I+JEVzJylXUT4xpvLyJcsEqUPe7Xn9IrmTkD3UHxNYq0x2mLUe9l3KTEGgjRHmiG3LuDtHoEWlEcERNC7kCI8i4pjoHQh9mwmbgfr86Q6w2aJIuPOPlf94Li3DZxNQaGPJVeGZtUycxH1nrUqEZ7OdKK35VeFOW9JgqkxkxbjcZLUPeT3kxip4WdKdmFe4BiZksu4IhTNzQIPZUSOFQ0XTZYWv3kgcTA3sUpJ7Sir/SPvHZpxiu1fyFtskekaxQu3fEVZqFhlV9I9m9Tsgnv+ggKZLGwaHxhB7RsA526h87NQEshx+coAnY1e6zXujzquQiJw8MjCEQXMGmTlHdTnnFYQo7kwb7NE0yG2h2dLYrOCy8Ao2EFy8uWLN6RIJMelKjuYXKcn1RM6PRNCXB+DnzgY4pi4ryi72ePVYROz+MUsq3JnAJ09SrmKzq4mGQwfIxFWE5Q1VIrRFZhe3MxBSPw1hicLHnssWqiLzi0oMRMqGZwsR9mg+aiZhd1UR6qGRw0ROHi+aXmF3VR3Vww9niPs8FzC7gHVx51cHmRETIi+YXcC6uPNEGGTEepgs5LgnVx71cE9THCVEzl3BjLjoKMqOiZy7j5Eh7R6JMGDDHh8ImnCHYGOM6gvKCJld3kI9GH5QyTlSjUv5j6wQjLtH60DvIPmwMKdeK6l5ZCb2aPPZoeaimy0HuH/wCREfaDvp/4wPPkDlEwwsenBHgfKNBLxS7BI/4t84grM18R3NA8+fRe5WRCAYWPfZYeKxSl7Dwp849TNWg1Y9/aHxi+fLu9yZEJU4SLEYAmySfCNLKzOZbsD85QSjGrN5iBR7r8qQiWKmunv/RFTTMtLydaiwSfGnxi7+4V7gDx+kPDjZh/+Rv9xiKphVRSx4rU0D8TU8AlCIqldG1ndIHjFyOi6uZ8GHqYYJWw7Kkf8lBvWsUzkJZ1TJf+5Sn+8LliZrVysvIJQWyRFHRqSB25rHkpMVzcikJLpmgjgSD8ICn5hLHDwpFIzYEkJ0NS5cnwb5xinxKnDeo35L/I1QwdaW0LeYwxE2WA2gEbadI+AhTiJCSaJ0+sGIxR/aK8n+MBz8zqwQ5PAHi3dBUeL4XpJ+4dTAYjqvdFPskeHBwfKKyASkAHjqr3fWKsTi0pLUflUw18dw0XbM/RgR4XiGr290BnCRWvDgBzQc4nPzMbsnvNYrGYJVZvG1K3PyjHW/8Aon/w02/F6Gqlwn/tml4IpoSAkFRPARL2U8AO9Q+TxDE5kBckvsP6wOvM1NTyYnxuHjBPjXEJ9m0fp/NzXHA4OHavIumYRYf3T3GPE4enaYeZihOcAAOyjzp4sO+BsRnrONA3qFfaM64lxLN+Y/aw3k4O3ZCkFKreoI+Me+zvaFcjOgHJ1PcaT8zFGPzULUCkFPMqJJjvUePVlpUgn5O38nMqYKnvCTHJkRHqozkzEqLV5x5NxGoUFr/l4f8Aj8v0e/8AQCwf/r2NESn9yfMR0ZnSr9p/PGOgfx6f6EX8Gu8f/wB/z+KfKnxixHSDEGxfuA+sCoUk+6hQHeEg+dfLwg8LSUgBKUkbvqUavU/1jJ+MVbdmPp/Zo+EiQGdYovRRbgivleBZnSaeCzkHmj7Q4w+PSn31oAayXfbYp+cXzsZgpiSNWpTO8zVpeg3Bc9wg6fGa7f5KfkSWEpJdozi+lWJH6m70D6RSel+I/mD/AIp+kX5gJK1MwYGqhqJI4hOlKfMwsnYJGo6AdO2oB25tSOzhsRUrK8qeXzMc404vR3Cz0uxH8z/tR9IgelmI/m/9qPpAhwHL0iHsXKNlpdyAvTDT0qxH80+SfpHfxTif5yvJP0gQYGPPZILLLqkS9MM/inE/zleSfpHfxViv56/T6QH7NEk4MmwMWoX7iXgFfxViv58zzETk9IcYsgJmzSTsDARwseeyGKdN9LehM0B2vOJ8sdvEzTMcjqWUFOLubNtR48/i+dLI6ySe1x1pJFnClJrYwn9kiQkH9xji4nhVSu71JX+ll6Ginio0+yrGwyvOJGJISlJ6xQHZLJPvAF9qOYZYrCXSEq1UuUqIp+1z8Hj58MLzHjx4wRIksXCmPIB23qbRyZcCnHaRo/Eo9UbZOVT1JqGBSbGWEijO/HlUXgbFLGESFrSZqyWDkMSQzkJvaga3dGXImE/4i6Fx2yDvuL3iwvXtTC+7uR68a7+EZavCqsY6Rb8hkMfTb1dh1MzOdMDqcd7gV3L14wFNxc1ydIQNz/WFapuI/mqpZ0o9QAH84ofF/wAxxeiWrGKOArQesB08ZSktJjSUuYpVHI32/p3x5OmLSQSG7gCfFULVy55uhz+5SlO7u7AN6QXheuSNJlIUkkOxUONR2b/jQ10qi3iI5tO2kvcvl4xILkU43N+6JJx6VA9j/c5Yd7RDq5pDdQk/7m25hz6QOrDYiWXlyh3ar+BDQHJle+VhKvDbOi5UsKcEkH4Eb84Am4RQNx5fAwX7PMoRLUmlUq0qS9LEKdIg5OAWoVQBx7SSPCo+EXlknswXUj+peomkymI1DzizFzgFlkBvG8Nj0enqbQlu5UvyIckwHjMpmoRqVh5m90rFeDgfaI5IuLutBZiZqjQhuW5imW+q6UjvdT/KPV4k6e0AilQHf4fOF6SX7HlUnnaBUkGHmajmef4Y6KkzhuivN46CzLvKD0YZW8xTeUEy8CndRPj+cTDBOHi0SAN/SPZQw9GPQ87LEzfUCRgUbV7g8Wexg7QVUb+kcZZO5jRHlx2Qh1JgZwKd2HrHezIdqmLV4fnEDJEOVZdEVmb6kVYeWPw/KIdWnYR6eXyiG9YvnBJPvOMsco86ngH7hBQxYFpY/PCPTmZ2R6wXMj3g5p9F7lcnDqFkA94+pgoEsex4PA5zFWyQO8mKJ2NX+4Duic6MeoOScnrYJmYd66dPiPmIpMlH7vR4G6x7h+dYimT3xTxC6DVBrdlswoFi/g0Q1DhEjJpa3n948TLhUsSGrHoaJBA5ecQQlRoAfOJjCKPPu+8JljYdS8jLBLHOPfZxxicnLirjb1go5TM0uhn7wPjGWWL/AEomRLdgMvBklgb2r8zSChlqrfnpDDDZUdLTHd9vsWHlDCThZadrBtxGd1pvdFSnBaJiD+71j9Xxi9GXTQH1AeI+sOZyEmxHcQYHKQLp8QfrBJQktTNKrNbW/wB9QIImJur1eLkzlbmCkIQdyO+LfYQf1iFOir6FfEq3zfYG67jECoG4MHoyxQsv0EQmYNQ3SfBovksDnwe37gYlj/MPL6QRIxSke7MWnuLR3V8h5R5qDWPh9ot0YtaoJVXfQK/vRamCl6gC7KcAnidLavGFuZ9Gxi5up0yAzHqkXckue2NR2rYNFitL3I73+cN8t0XHxjDVwdK10vQ3QxtWOmbTx1KcP0EwiUgTJyipquFA+WuOhsvFoe6fFKifRQj2OA8JO+79D0Ea1JpN29T52J6z+lvFomyrkAeMGyEk7XtxaGWHyaYpzoYcS39Y9a6r7zz1l3CJKFHaJFB4/P4d0aGR0bJuzDiR+bR6ciYgawd77wl1aiJaJm1IVdj8+NorMrjbjtGjn5aE3KCHv8ucDLwDMRR/XmRw8YnxFQrLDvEhwpYEVB3Hfb89YiJJcjSeJ5DjxEaOTguaUvW/IPtyFPvEUYQJoKvuNNHNgfkBxpFLE1CfIIZOH1OEpJN6sKd1YsVKIoEjmXs3HYekPUYUF1MEt+5nOx5gU4tSJSpMtKGAAvQCpDimoWfhBLEVXol9wHk6sQqwKnsQ9rb2pe7RFGEclJoQC4I4fF40aJAJ7KCA1bX3uWrF60AV6vV/qP0i82JeyFuvQWjkZlGXOHb02dnvFknKlHYfnxh7LWklwgDjV9qd/jBEqW7NTm4+kL51Vbstyj0EKMjUfyvlF0ro7WpIcflofiZUvtHTJwHAnleAdSct2DntsJkZEkXJP25xavLUJIOn6Dj5+UM0zE8/zuiM1aO8wFlcvnSANEsWG3cB6RWtTMx8vv8Al4PXJDO3533iJQS1AC3BoZG62Yt1L6NC44lQ2Hq/OLZOJKt4IOCJ9378+HKKzliuB+H9I1wlURnm6L8GWLw6noyubfWsVnCndIixctSbO/OIqxRFK/GNCnpqjPaV/lZH2IHYxJOWjmIslY0H7wZLmAwEpojdRAicv4LMSGAXtM8xDBKREuphDq9xazPcWexL3IMcMM1w8NBKitZSFJBIBVYEgE0/SLnaAliLbjo05S0QlzPMpchIUtJILgAByWDmnIXinI+kMqcCpUrqwxILkuAC4DD3qe6IU9OsTLStKQDMWQ7k+45UyWIpQ+7SzmpjzI5MqTLl4pU4JQSHS2pYIUQUpBSUmz10/wCreOJiOISU9Nj0mG4bF01fcrxfTyVrVpkuNib/APlHsJs2xqFTlKlhAQWYBRT+kPQOASXJY3e1o9jNz5PW50uRTWhu8sxMxBOlSk12Leg+cMpuczSGVMNb7U4cYSnFBKWTXfu74rGLVcindX1MdnLrdnnXN2smMzig259YomTFKsXfaw83gZOJUoWpvw+Hzi9EoGpUL/pTq25sINStuzNOyPZ+GAABbmTYP3F944J0hwUDaxSW5E3749ftFWo8QSzv4UtFc6UA9zuPePiCD37QbmnoISkuv2LpmGWpIGlRO5JSfz0iScuVdaiOQp6vBeBnsS77NT5/eDva5el/Sj3Z4bTlSX9mOtUxF7L1Qul5cng/eSYIThOUEox6N0qAgrWhrjxpGhYiPQw1KdZ9q/3AE4aLU4aC9SOIiUtaDvbw+MU8Qu8WqE30Fk7LQahIB42gdWEUADpL7ksa132vD+UUKqCCx8jFvUu7gERkq1FPU6FF1KXyv3MolDkuW7u7cHyjyZpAsCS1CRvGmXliD+luVvtAs7JUnbzdm4X35vGNzszepxe5nkOeXhakWpkm9O9/w+cHzstALClmAL7MKGBVIKXo1bDh+c4tTuHe5XLlbPvT67vFpw602SCOX48Vso2+/wBo8StW2p/F40xkhElK+5ZKDPfneCJSTs4i3Dr1e8msGowhPKGc6EEIcZzlYCXKUb18opnYAG6fL7Q7k4JufgIJw+DCw6Q4O45Ej5RnnjoRNNPB1H2TLjKm29IKlZaeBjTHKgzqYC4fiLRJOGQA5e7UAatAX2BMYavGqS0OjS4LiJ/M0ZxOCPCCJeCVw9I0gwqbApezFiXZ2bixiqeZaKTJgFH0gpSWF+zwasc6fF3LSMTr0eCJazl6COdJ0gUJUVBISk1JJYB9vt4HC9IehGJnTDiUErOtQ7AUNOgslSXZTUd0vsY2Wd59LCF6J0zDrQAAhSQUrP6S5Sq5Iq7WjM4zpyED2dOKDhYST1Z6sBAA0uJgISSliwNCS72xutWqanXjhqFJWSFXSXMJKky0iQNY0KmrCwWQgdWlKlqDKfQpQcEuTSFeaZFNIShGhKJnbCZawoKSNRBFQhSqGiW2o8bbIcnGJkrdKFqZpa5alSw4SyQCUksF6i5L1IqCRF07L19SlPUypqerQElwFj2iaBqJ0adWmUbMzl3N6U8rsMcL7ny9HR8KAPW6XALFIJ89Q+EeR9REzDynRMy2YpQKi6UEhlKKkgMRZJAttHkM58u5+wvk/wC1EKEElzqu5dX0pBC0pTcB+ZN+EVJlqIfSw/zX79LP6iIzMOABUqOwoz72DDxePStNdo8bdSejDZhJS1Am5AoPj6xYkp5Gj+6KcYFkJJ7ISwDUAevk3PxgkKYAMEvazGvJhC8wLjbYmmazAf0c3iUs1DM/M125UEelRcgVZq0a9GrHq5ZI1GgtZub+9yi7rohb03ZY5uKce7vi+WW3BPcBX8eAVYlgCDW9BcF2v8o5OId6ggsGBoA3K/nA3KysYpXcm5ax+hiYmczseFaVeBJKAUniGNElmHGvxiUq9WH53RHJC0tw2WBW9TZxxuw83jklyzHv2232vY8DEZEs04931guTJJEIlOwxal0mSDenrBcsNY0gTtOQlHcSzOw8eO20EIlaQ7MLlvjzjNKtYcqDloXqmgX5epYfGOVLdiBb8PpF+HwgPAsWPI0PzEHJy570tx2L7RmnijZSwEpdBLNwhNx4wHNyp7h++sapeGSLn5QJMnyhQ/OEfiSga1wWpMzqMnT8osGVi7UjQyRLPuoKu77tBSUftbuZ4uXFJPshx4Gk/mYiweXuzVcA+BsYLkYcKfgN+Pd8ILmy+2llJBUSFOWJACuykVN7tziOEwyVgKljSNtSCD3gKDtCp4vESjsbqXCsPB3AMbiyhaES5ZUVEA2cAkjWf8oasX4ZK1mix2SxS35QtQwwwegFSRMSpf6mYKtwFR4xamqyShlDshVKpobg2fYt3bnLKLkryep1IyjBZYoDC1atP/TT4upuNbRTnMpagmWmahAV72oJKjWwCizG1oW9I+lsqWSgSzMWlSasnSkjSpwSSdSXdmejd+Hm6psyaVT1T0SzL1YdCNBVqmaQhpgDga1ACl07XdRpKGrAk21czGfZ1iZ2LBUtYShQAJJSBMCQlRoaKJlnuZto2+VdL0zZJHtAXikdlGtBlqJbSxUgkmrb101EYufnyFT1zhIEsqFEOtIDpuC5YsARQ12qBGw6OZWubJKJa0Spt0oxEpBUUEJKVBWgEqZxcilhBzskrqwqDebRgPSbO8YpCpeIkSlqOkdZLGlSTroHcgVoAobvGEy2UgErWlatRdJUwSFM7k73FG+30jpPkcxMlEtWG9xalddLI7VFzAGoACQKGosH3S9IOhxw+lyFy6JoDqD8WoTQ05J3sUZq1iVIt7BuTZzNmITKExK0somWUBlaiSsdj3VhyzGx2epWC6LlJnLC5qEoUk6VJCgEsFqoSTRKzcHneKcl/s6BClqWtSa6eqICuyspuQf2vpNLVFY1OWyiFiSpC0pmoDEqQmayJYlqKglQL0TVi72DQyri4Sp5IQSatqlr9/2Lp0ZJqUm34C/E9DCVEmeP+BT6a6R0aPD9HJSEhIcs9SXJckknzjoxus+kvY1qOmv3MNjlI06SnVy7t4BQoIFAA5cCjc6+frEJeGXzD3K7eUeImElqE23Ds/AUj19Wo5bnz2hSUFZO/wDvQMlYkMxdi7b+fGILxNqgs1Qwbctz8I8TLTVwXr2Rt3k/nOC5ODB2LEbm58HhOgyUrFKZ5oS9XPvAn02vQx5MnzCQxAfjQeFWbuhjLQAGSEhX5wEFDBak9oB/g/xgXOIm8uqEuH1e6Ca0N+6lWaGU3BAABiTxAEGYfLurAKmegcDfju32hgjB8S8KlXS6hOlKTTSApWBS1Hi6XlzxaVhJYKA+lfqIZSJyKnWkAeNr+X0jHUxVtjXS4dUlqCScsMHJwISCSwAuSWAG5eAMR0klIfSdZ4Ow3u9Ba8JpXTRSphCkugioNm3+e/wjHOvOS0OjS4dCP5jNlLwXdFqAgbv3cr1jDzOmoSAntGgBO76QC9Sw84rPTRXZTKSO07vVVHJZm5fjxmlnludKnRw9M+hSJwUklADOQ5NKFn7qXiODlLJBWvUwW6U2dS3AJaukJ0ig3jIJ6cAs1wbGmxHAfgihXTQyVH3jrc6XCgO0VXLGxbd7vAwhfVmrmQ6M36SjWUhSdbOUu5A4tElIDgE1LsG4VNYw2D6bS1KCigaiQQfQPUPZvWNRgOkiJibgzAC6Q4BI2BUA9vCNEYUe4inm2ZTmWeKlqYSVEALd0k+6UhKnJCQk1q8IcR/aRJQtUqaepUE+9LaYNdAwFiASTUigIMOp2flSCmdhJvVrdKlI7YAIPvCima5Aj4vl+WrRiBNWlE0oUSqWVJY1JBOoaVBkkEJBIY2YGC+W+liSk0tj7fg5qOqlsFYoHtJXoltqBAP7Qgu5rZjVw0MMbgkzAAoqFQeyops12vGO6L9IZoUpU5JTLVZMtCSgGiQkaAVcEgqJJIalI2eIU0tWpeihdZYab1rQNFTlnV/8yLTYHXh5MkKmEJSQntTFEA8HUo7nc3NL0jP9GpYTL9oeesqPZSZilgoVoGoJWfddy5tXxzvTzNJqsDOkrUmb25ZlzZek9YlxqCgC0tQ1U4tSxMKei+eTjSUUqnr/AMacpdA7NLQAWpzBswAZ4W721LzWdjcZl0bk5gFKmIxElY90lkqADsU3FWqDWvN4Q5V/ZpNlTHM5M2UFBTTpYExTJ7KdVSGPNuyDpMP8pxc2ZMMszUnSJRUU8UrcpA1PqVpU5Y0O1NTybgitwtZId0lPZPcQzFtlX+YznlvFfQmW+rPmq+gH/XXL/wATShCynrQlSdUyaAA6SFkJSD+m+2+26P8AR7q5emZ29KgZajrCwGFGJOhqhksCAKRlelfRtUqfLMszpiFpVqc6y6FAgABnACiW7+EE5L0lmySmWtCUoUCUKqUHSWNAHG3i4IEVNOUb7lxhFPTQdZ10gkrw8xJ6yWTRPWS1ICiFJPZURpPnHyXpHnuJw2JmSpC1AgrBI7TkqI58LbVj6R0n6RKm4WdKT1aJ2kumYQtJl11EEUcpSVAHYORHyz+0DBzZM1AUUFSpaFrMoJCCpRNRpABFO70hlGnrqiqjaV0Ouh2JxMxQlImKRNAcI6xgphVmJALA0UAKX2jXrxGLQpl4UzDp065ix+pQdKSlv2gvsw74+W9FMYqWszlypc0SRqIK0y5gDjtJUO04LcWj61K6R4LMZZQJqg4AKSVIPFuB8DF1U82xVKWmrM4vNcyJJQpaE/pTqSphtVaCo+JMdGnGSS7dZOpSi0MwoGeW/m/eY6E53+j2Qevf7mVkAJ5+P40TThku5Hrv+GAjiQuiSODWPkdhBIxRDsLgiuxDULU3+HFo9NKpoeWhhJbls9aJYJCXs7P5wqx3SBTjSPAFnv4n+kWzMW6CHJO4DA125sKHu5wEuSgOTWo2HI91uHO0Ypzz6Nm6nhYQ1sU4TPJpIALKUWA4AXJ4D6Ruejs5wxUSeJPy2jH4ZaQQwLmjUch+1Xu35iHGXYsIIPu3ckvYVPhZqwmcVFXQ50Iy0NtOCAklSvlXlwvCCd0iA1JYFnG5NNwB3P4wTjs+lJRQEqHHu4Ve4u1jwjAdIc/IWDLQpJ06SHIDand6spnHBiacM0ZSnpY0xoU6a0HknNnIJUXUBqsK6iQXJtQFhS14MxvSb2eWuWarmFkuAqh96x3DbmrvwjIZY60TZi0kCUgNUKNFDtEOCoOQGYNqBJYQsQr2ma4WRVLgMGS7XcEseAN94Y8Or3bCTfQczsxQvVpJUxSCG4v4Cx8ojImzFEII0pepNAxDjlw4w0SuUiUWEtg2klwoFnSrUB2gVByFe8bpDmFicahTGaxS+qhKbOXNaNrA2FXgo0422AdOMdw3EpCZbkks1AeJCTS+ntJq/wAK1z+sASaMPCneXt6c4Glz5agDrVLZcoEaSdQ1FOtjXU7GleRpBWIxU1SVJkFJQl+07C9EgKuUh3LBg/CscLaovLF7EMBiVKV2g3gTcbnu/DF2MloEws6qPV9NBWh53uIbSP7PuskCdhp0wTkJdQWQoE3IdIADDg/rGcyvK5y1EKWUrcoAZVu/UBpJ2D2doDKnqmTldAoYxaFpIoB7tjd6gbVBtDnJswVLmApIUTdOklqim/4ecAYeQuS2t0iupwrSWTQPwLGoFQXrUQ1yfMFLWJSF6BMDHsnSa190vV+PlC5ItRUWtTSYvLp+OmaZnWy5LNoSOrspJZVQSCxFR3NuNLymWrETsOqWiWZn+GpCR2FoSwYWLIUlxu/Fm2eW4USkgKWHUXAcgdwClE+phbLwCVTVzioJ6rErNWbSZUlCg5FC6Qad28DZ5bmhoC6N9H8Vg5gGtK8OrVqQColKrhaQbcCAW5Q4z2TJnDqJnvHtoSpwlakuQHspixKb0eI5v0olSR76SQzi7h2IBDsoXYtaE38ZDsApRMstS1lKJaCbAEv2hfiHiNq+iJGLSsZXEZGsrm4YzFLX1Sl4laQAkTEoK0oQkAJA7QDs5c201zuAwySUrQNEt9BU5QxJBHWs7X7KqirHjH1jL1yl+2T5M1MzrR+kvpKJZDWFHJMZzAdFykLUlJWhUuSvqww6xMxLKQCWAPYSqtikGFOXQGUbgeS9fhAsz5RUpgEntEqAfSElFO42Z63faZLnCppUlaBLII0JKiVlLVJSbVcUJ2tHnRrColYcSwtSwlSqTAUlLnUEMf2u1KRfmySUMhCVjUApDJJYlipLlnDvC5SUnla+uw+KaVivNpwCpC3omcATs0xEyXf/AFLT5RfJxsqcDoUiYAa6SFAHwjC9IcjxHVFUoTwtWnUzGWdJdKlhwtJdILdpuQrCzJcwn4OUtKSBpJ6w6DMA/TqCdQUA4Idms52i3QutHqTMkx/0typczEy0oQF9aggGYCUS9BdRbfUFBIS4FzGQxGORPxCVIJSuUBhwFBKtZAUpTpRsS4o/uilY9zTpqpyhcxC01/mB35am3jGDFIQ+gkbuHfzf4Q+lSdrMz1K8b6D3pZ0e7BVoVKUgpdBWVBi1RqLpDHbU2+mEmBWuT7k0pfZIdwR8I8VnpWkpUpag36lzCeV1EUYRTjlIISpCSAAxc86VYfgjdTp2jaRnm8z0HH8VYnbELpT3U7U3joQCan9o9frHQ3L4gXZr0ntzTvpvvdMQnTlBAZRuo3N6Vjo6KewfVAeX4hR1OpRe9TxEH4FZ1Cp2+EeR0Lh2iS7MS7A1mq5BTcqm3C0ELnKb3jdO54fYR7HQiYhdsoWskhyfdJ8a1jphcB698dHQnuOotjhLBQpwDRFxxNfOKsVhEFKHQk94H7SY6Oi09ipIymaTCCACWZNNrGK9px347+8I6OjeuyY5EcXOUQXUS4Qak3YVjSzVkFIBIAl0AsOzsNo6OgKnQGZpMhnKdA1Ftcjc7yprxPNh/wBSUd1SQSeJaYXPEvWOjoRHqaodkhnE0nSCSR1diae8uFfRpRcV3HwRHR0XT2Kn2j6XkmFR1QXoTr/cw1X43h9kfv4kbCeWH+xEdHQmG7GdDukGEQZaXQkvMS7pBe9+MfL8PKT1U46Q4mIYsHDkux2jo6KW7IG9GZpTiJstJKZfUzzoBZLuuukUjfZUf/bSv/ql/wDgmOjoHHfmjIiXMZyu12jvueEDT8SsGilXRueJjo6MLHy2OXOUMxlAKICpQJqal1342j53nkw1LlylyXuTcni7R0dG2h+38mWv2WZwpDO1QAx3FU/WOnqLqruPVBjo6NctzBU6AWka10grBKOsh6F38DHR0PWxIbgE25jo6OhyDP/Z"/>
          <p:cNvSpPr>
            <a:spLocks noChangeAspect="1" noChangeArrowheads="1"/>
          </p:cNvSpPr>
          <p:nvPr/>
        </p:nvSpPr>
        <p:spPr bwMode="auto">
          <a:xfrm>
            <a:off x="109538" y="-8953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3786188"/>
            <a:ext cx="27146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3786188"/>
            <a:ext cx="2928938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788" y="334963"/>
            <a:ext cx="20161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860425" y="3159125"/>
            <a:ext cx="4722813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dirty="0">
                <a:solidFill>
                  <a:srgbClr val="0070C0"/>
                </a:solidFill>
                <a:latin typeface="+mn-lt"/>
              </a:rPr>
              <a:t>Procura pelos limites e movimentos</a:t>
            </a:r>
          </a:p>
        </p:txBody>
      </p:sp>
      <p:sp>
        <p:nvSpPr>
          <p:cNvPr id="12296" name="CaixaDeTexto 9"/>
          <p:cNvSpPr txBox="1">
            <a:spLocks noChangeArrowheads="1"/>
          </p:cNvSpPr>
          <p:nvPr/>
        </p:nvSpPr>
        <p:spPr bwMode="auto">
          <a:xfrm>
            <a:off x="6216650" y="6237288"/>
            <a:ext cx="2298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(Julieta Jerusalinsky, 2008)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786563" y="4508500"/>
            <a:ext cx="1728787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dirty="0">
                <a:solidFill>
                  <a:srgbClr val="0070C0"/>
                </a:solidFill>
                <a:latin typeface="+mn-lt"/>
              </a:rPr>
              <a:t>Férias, descanso,</a:t>
            </a:r>
          </a:p>
          <a:p>
            <a:pPr algn="ctr" eaLnBrk="1" hangingPunct="1">
              <a:defRPr/>
            </a:pPr>
            <a:r>
              <a:rPr lang="pt-BR" sz="2000" dirty="0">
                <a:solidFill>
                  <a:srgbClr val="0070C0"/>
                </a:solidFill>
                <a:latin typeface="+mn-lt"/>
              </a:rPr>
              <a:t>reorganização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1564" y="563017"/>
            <a:ext cx="2808312" cy="2106234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00113" y="1773238"/>
            <a:ext cx="7942262" cy="3373437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Quando o meu bebê me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conhece</a:t>
            </a:r>
            <a:r>
              <a:rPr lang="pt-BR" altLang="en-US" sz="2400" dirty="0" smtClean="0"/>
              <a:t>?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Estudos nos dizem que a simples presença da mãe já é uma “provocação”, uma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</a:t>
            </a:r>
            <a:r>
              <a:rPr lang="pt-BR" altLang="en-US" sz="2400" dirty="0" smtClean="0"/>
              <a:t> de estímulo.</a:t>
            </a:r>
          </a:p>
          <a:p>
            <a:pPr eaLnBrk="1" hangingPunct="1">
              <a:buFontTx/>
              <a:buNone/>
              <a:defRPr/>
            </a:pPr>
            <a:endParaRPr lang="pt-BR" altLang="en-US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1116013" y="692150"/>
            <a:ext cx="3960812" cy="64293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2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Início do vínculo</a:t>
            </a:r>
          </a:p>
        </p:txBody>
      </p:sp>
      <p:pic>
        <p:nvPicPr>
          <p:cNvPr id="1024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345" y="3356992"/>
            <a:ext cx="2082800" cy="23749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8982" y="3356992"/>
            <a:ext cx="3251200" cy="23749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7336" y="3356992"/>
            <a:ext cx="2351088" cy="23749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8" y="2574925"/>
            <a:ext cx="7653337" cy="3733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err="1" smtClean="0"/>
              <a:t>Intra-útero</a:t>
            </a:r>
            <a:r>
              <a:rPr lang="pt-BR" altLang="en-US" sz="2400" dirty="0" smtClean="0"/>
              <a:t> já chega uma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diversidade de estímulos </a:t>
            </a:r>
            <a:r>
              <a:rPr lang="pt-BR" altLang="en-US" sz="2400" dirty="0" smtClean="0"/>
              <a:t>(</a:t>
            </a:r>
            <a:r>
              <a:rPr lang="pt-BR" altLang="en-US" sz="2400" dirty="0" err="1" smtClean="0"/>
              <a:t>mão-boca</a:t>
            </a:r>
            <a:r>
              <a:rPr lang="pt-BR" altLang="en-US" sz="2400" dirty="0" smtClean="0"/>
              <a:t>, preensão, sonoro o tempo todo, vibração, temperatura)</a:t>
            </a:r>
          </a:p>
          <a:p>
            <a:pPr eaLnBrk="1" hangingPunct="1">
              <a:buFontTx/>
              <a:buNone/>
              <a:defRPr/>
            </a:pPr>
            <a:endParaRPr lang="pt-BR" altLang="en-US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971550" y="1350963"/>
            <a:ext cx="6934200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que chega para o meu bebê?</a:t>
            </a:r>
          </a:p>
        </p:txBody>
      </p:sp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38922"/>
            <a:ext cx="3565525" cy="20145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563" y="3834160"/>
            <a:ext cx="2724150" cy="20431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837335"/>
            <a:ext cx="3416300" cy="20240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03888" y="2127250"/>
            <a:ext cx="3006725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6600" smtClean="0">
                <a:latin typeface="Chiller" panose="04020404031007020602" pitchFamily="82" charset="0"/>
              </a:rPr>
              <a:t>General movements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660400"/>
            <a:ext cx="23368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2987675"/>
            <a:ext cx="23368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681038"/>
            <a:ext cx="246221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3213100"/>
            <a:ext cx="246221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10"/>
          <p:cNvSpPr txBox="1">
            <a:spLocks noChangeArrowheads="1"/>
          </p:cNvSpPr>
          <p:nvPr/>
        </p:nvSpPr>
        <p:spPr bwMode="auto">
          <a:xfrm>
            <a:off x="500063" y="5592763"/>
            <a:ext cx="5846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(Stanojevik &amp; Kurjak, 2011; Prechtl &amp; Einspieler, 2010)</a:t>
            </a:r>
          </a:p>
        </p:txBody>
      </p:sp>
      <p:pic>
        <p:nvPicPr>
          <p:cNvPr id="20488" name="Imagem 9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b="1" smtClean="0">
                <a:latin typeface="Chiller" pitchFamily="82" charset="0"/>
              </a:rPr>
              <a:t>Desenvolvimento Infantil</a:t>
            </a:r>
            <a:endParaRPr lang="pt-BR" altLang="en-US" sz="4000" smtClean="0"/>
          </a:p>
        </p:txBody>
      </p:sp>
      <p:sp>
        <p:nvSpPr>
          <p:cNvPr id="307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en-US" smtClean="0"/>
              <a:t>Processo compartilhado e vivenciado por TODAS as crianças </a:t>
            </a:r>
          </a:p>
          <a:p>
            <a:r>
              <a:rPr lang="pt-BR" altLang="en-US" smtClean="0"/>
              <a:t>Onde levamos em consideração para o seu curso:</a:t>
            </a:r>
          </a:p>
          <a:p>
            <a:pPr lvl="1"/>
            <a:r>
              <a:rPr lang="pt-BR" altLang="en-US" smtClean="0"/>
              <a:t>A sua condição genética</a:t>
            </a:r>
          </a:p>
          <a:p>
            <a:pPr lvl="1"/>
            <a:r>
              <a:rPr lang="pt-BR" altLang="en-US" smtClean="0"/>
              <a:t>As oportunidades que o ambiente oferta</a:t>
            </a:r>
          </a:p>
          <a:p>
            <a:pPr lvl="1"/>
            <a:r>
              <a:rPr lang="pt-BR" altLang="en-US" smtClean="0"/>
              <a:t>A interação com o outro, com o objeto e os significados  </a:t>
            </a:r>
          </a:p>
          <a:p>
            <a:pPr lvl="1"/>
            <a:r>
              <a:rPr lang="pt-BR" altLang="en-US" smtClean="0"/>
              <a:t>A construção cultural do brincar</a:t>
            </a:r>
          </a:p>
          <a:p>
            <a:r>
              <a:rPr lang="pt-BR" altLang="en-US" smtClean="0"/>
              <a:t>Todos podem ser familiarizados e empoderados neste processo</a:t>
            </a:r>
          </a:p>
        </p:txBody>
      </p:sp>
      <p:pic>
        <p:nvPicPr>
          <p:cNvPr id="3076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31" y="4301425"/>
            <a:ext cx="1682625" cy="18755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700" y="4302673"/>
            <a:ext cx="1744548" cy="185053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2403475"/>
            <a:ext cx="7689850" cy="4265613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Ao nascimento o que podemos fazer para aproximar uma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 de conforto </a:t>
            </a:r>
            <a:r>
              <a:rPr lang="pt-BR" altLang="en-US" sz="2400" dirty="0" smtClean="0"/>
              <a:t>é dar os limites físicos: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Rolinhos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Cueiro?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Cheiro?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Temperatura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Rede? Colo?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Manuseio? </a:t>
            </a:r>
          </a:p>
        </p:txBody>
      </p:sp>
      <p:sp>
        <p:nvSpPr>
          <p:cNvPr id="21507" name="WordArt 6"/>
          <p:cNvSpPr>
            <a:spLocks noChangeArrowheads="1" noChangeShapeType="1" noTextEdit="1"/>
          </p:cNvSpPr>
          <p:nvPr/>
        </p:nvSpPr>
        <p:spPr bwMode="auto">
          <a:xfrm>
            <a:off x="900113" y="1322388"/>
            <a:ext cx="6934200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que chega para o meu bebê?</a:t>
            </a:r>
          </a:p>
        </p:txBody>
      </p:sp>
      <p:pic>
        <p:nvPicPr>
          <p:cNvPr id="12292" name="Imagem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6"/>
            <a:ext cx="2664073" cy="29217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m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856" y="3573016"/>
            <a:ext cx="2061530" cy="29217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m 9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8" y="2349500"/>
            <a:ext cx="7078662" cy="3617913"/>
          </a:xfrm>
        </p:spPr>
        <p:txBody>
          <a:bodyPr/>
          <a:lstStyle/>
          <a:p>
            <a:pPr lvl="1" eaLnBrk="1" hangingPunct="1"/>
            <a:r>
              <a:rPr lang="pt-BR" altLang="en-US" sz="2400" smtClean="0"/>
              <a:t>Conhecimento</a:t>
            </a:r>
          </a:p>
          <a:p>
            <a:pPr lvl="1" eaLnBrk="1" hangingPunct="1"/>
            <a:r>
              <a:rPr lang="pt-BR" altLang="en-US" sz="2400" smtClean="0"/>
              <a:t>Experimentação</a:t>
            </a:r>
          </a:p>
          <a:p>
            <a:pPr lvl="1" eaLnBrk="1" hangingPunct="1"/>
            <a:r>
              <a:rPr lang="pt-BR" altLang="en-US" sz="2400" smtClean="0"/>
              <a:t>Busca pelo meio</a:t>
            </a:r>
          </a:p>
          <a:p>
            <a:pPr lvl="1" eaLnBrk="1" hangingPunct="1"/>
            <a:r>
              <a:rPr lang="pt-BR" altLang="en-US" sz="2400" smtClean="0"/>
              <a:t>Crescimento (órtese) e limites de movimentação</a:t>
            </a:r>
          </a:p>
          <a:p>
            <a:pPr lvl="1" eaLnBrk="1" hangingPunct="1">
              <a:buFont typeface="Wingdings 2" pitchFamily="18" charset="2"/>
              <a:buNone/>
            </a:pPr>
            <a:endParaRPr lang="pt-BR" altLang="en-US" sz="2000" smtClean="0">
              <a:solidFill>
                <a:srgbClr val="000099"/>
              </a:solidFill>
              <a:latin typeface="Arial Rounded MT Bold" pitchFamily="34" charset="0"/>
            </a:endParaRPr>
          </a:p>
          <a:p>
            <a:pPr lvl="1" eaLnBrk="1" hangingPunct="1">
              <a:buFont typeface="Wingdings 2" pitchFamily="18" charset="2"/>
              <a:buNone/>
            </a:pPr>
            <a:endParaRPr lang="pt-BR" altLang="en-US" sz="1400" smtClean="0">
              <a:solidFill>
                <a:srgbClr val="000099"/>
              </a:solidFill>
              <a:latin typeface="Arial Rounded MT Bold" pitchFamily="34" charset="0"/>
            </a:endParaRPr>
          </a:p>
        </p:txBody>
      </p:sp>
      <p:sp>
        <p:nvSpPr>
          <p:cNvPr id="22531" name="WordArt 6"/>
          <p:cNvSpPr>
            <a:spLocks noChangeArrowheads="1" noChangeShapeType="1" noTextEdit="1"/>
          </p:cNvSpPr>
          <p:nvPr/>
        </p:nvSpPr>
        <p:spPr bwMode="auto">
          <a:xfrm>
            <a:off x="971550" y="1447800"/>
            <a:ext cx="5976938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A importância do movimento?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125" y="4437211"/>
            <a:ext cx="3214687" cy="20161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400" y="4437211"/>
            <a:ext cx="2982912" cy="20002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m 9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50825" y="877888"/>
            <a:ext cx="7886700" cy="43513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61AE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BBDF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ACC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altLang="en-US" sz="2000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altLang="en-US" sz="2000" dirty="0" smtClean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t-BR" altLang="en-US" sz="2800" dirty="0" smtClean="0"/>
              <a:t>Em estudo de </a:t>
            </a:r>
            <a:r>
              <a:rPr lang="pt-BR" altLang="en-US" sz="2800" dirty="0" err="1" smtClean="0"/>
              <a:t>Ulrich</a:t>
            </a:r>
            <a:r>
              <a:rPr lang="pt-BR" altLang="en-US" sz="2800" dirty="0" smtClean="0"/>
              <a:t> &amp; </a:t>
            </a:r>
            <a:r>
              <a:rPr lang="pt-BR" altLang="en-US" sz="2800" dirty="0" err="1" smtClean="0"/>
              <a:t>Ulrich</a:t>
            </a:r>
            <a:r>
              <a:rPr lang="pt-BR" altLang="en-US" sz="2800" dirty="0" smtClean="0"/>
              <a:t> compararam: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t-BR" altLang="en-US" dirty="0" smtClean="0"/>
              <a:t> três grupos de 10 lactentes: um com SD e dois de lactentes comuns (4 – 6 meses)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t-BR" altLang="en-US" dirty="0" smtClean="0"/>
              <a:t> os três tiveram a mesma frequência de chutes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pt-BR" altLang="en-US" dirty="0" smtClean="0"/>
              <a:t> o que sugere que a possível diminuição de atividade física, percebida em alguns estudos surge depois, talvez pela dificuldade motora relacionada as estruturas físicas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pt-BR" altLang="en-US" dirty="0" smtClean="0"/>
          </a:p>
          <a:p>
            <a:pPr marL="603250" lvl="2" indent="0" algn="ctr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t-BR" altLang="en-US" sz="2600" b="1" dirty="0" smtClean="0">
                <a:solidFill>
                  <a:srgbClr val="0070C0"/>
                </a:solidFill>
              </a:rPr>
              <a:t>	daí a importância da intervenção e estimulação do desenvolvimento motor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059113" y="6099175"/>
            <a:ext cx="5851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A1C4E3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w Cen MT" panose="020B06020201040206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1C4E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w Cen MT" panose="020B06020201040206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5C1D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(Ulrich &amp; Ulrich, 1995; Latash, Wood and Ulrich, 2008)</a:t>
            </a:r>
          </a:p>
        </p:txBody>
      </p:sp>
      <p:pic>
        <p:nvPicPr>
          <p:cNvPr id="23556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5650" y="2187575"/>
            <a:ext cx="7978775" cy="36893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Como o lactente </a:t>
            </a:r>
            <a:r>
              <a:rPr lang="pt-BR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reage</a:t>
            </a:r>
            <a:r>
              <a:rPr lang="pt-BR" sz="2400" dirty="0"/>
              <a:t> frente a esta diversidade de estímulos?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Depende da reação dos cuidadores e como foi dado o </a:t>
            </a:r>
            <a:r>
              <a:rPr lang="pt-BR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 </a:t>
            </a:r>
            <a:r>
              <a:rPr lang="pt-BR" sz="2400" dirty="0"/>
              <a:t>da situação</a:t>
            </a:r>
          </a:p>
        </p:txBody>
      </p:sp>
      <p:sp>
        <p:nvSpPr>
          <p:cNvPr id="24579" name="WordArt 6"/>
          <p:cNvSpPr>
            <a:spLocks noChangeArrowheads="1" noChangeShapeType="1" noTextEdit="1"/>
          </p:cNvSpPr>
          <p:nvPr/>
        </p:nvSpPr>
        <p:spPr bwMode="auto">
          <a:xfrm>
            <a:off x="900113" y="1323975"/>
            <a:ext cx="6934200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que chega para o meu bebê?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994" y="4078659"/>
            <a:ext cx="1970087" cy="20193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119" y="4077072"/>
            <a:ext cx="2455862" cy="201771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2069" y="4077072"/>
            <a:ext cx="1946275" cy="201771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42938" y="1989138"/>
            <a:ext cx="4859337" cy="40497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Frente ao </a:t>
            </a:r>
            <a:r>
              <a:rPr lang="pt-BR" alt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destempo</a:t>
            </a:r>
            <a:r>
              <a:rPr lang="pt-BR" altLang="en-US" sz="2800" dirty="0" smtClean="0"/>
              <a:t> da infância o bebê brinca!                  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t-BR" altLang="en-US" sz="2400" dirty="0" smtClean="0"/>
              <a:t>                                     (</a:t>
            </a:r>
            <a:r>
              <a:rPr lang="pt-BR" altLang="en-US" sz="2400" dirty="0" err="1" smtClean="0"/>
              <a:t>Jerusalinsky</a:t>
            </a:r>
            <a:r>
              <a:rPr lang="pt-BR" altLang="en-US" sz="2400" dirty="0" smtClean="0"/>
              <a:t>)</a:t>
            </a:r>
            <a:endParaRPr lang="pt-BR" altLang="en-US" sz="2800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Do quê?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Contato visual, contrastes do rosto, barulhos com a boca, entonação da voz, aproximação e distanciamento do rosto, mudança de posição...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 pela regularidade </a:t>
            </a:r>
            <a:r>
              <a:rPr lang="pt-BR" altLang="en-US" sz="2800" dirty="0" smtClean="0"/>
              <a:t>no ambiente </a:t>
            </a:r>
          </a:p>
        </p:txBody>
      </p:sp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668338" y="920750"/>
            <a:ext cx="38893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bebê brinca...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1963" y="2421379"/>
            <a:ext cx="3111500" cy="3470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62113"/>
            <a:ext cx="1641475" cy="16843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662113"/>
            <a:ext cx="1751013" cy="110648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75125" y="1674813"/>
            <a:ext cx="2209800" cy="1171575"/>
          </a:xfr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3462338"/>
            <a:ext cx="2451100" cy="7556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8813" y="3060700"/>
            <a:ext cx="1866900" cy="115411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973388"/>
            <a:ext cx="1276350" cy="12414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ixaDeTexto 12"/>
          <p:cNvSpPr txBox="1">
            <a:spLocks noChangeArrowheads="1"/>
          </p:cNvSpPr>
          <p:nvPr/>
        </p:nvSpPr>
        <p:spPr bwMode="auto">
          <a:xfrm>
            <a:off x="5151438" y="5994400"/>
            <a:ext cx="2466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(Sandra Souza, 2011)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013" y="4335463"/>
            <a:ext cx="1401762" cy="15414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275" y="4354513"/>
            <a:ext cx="1154113" cy="152241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888" y="4354513"/>
            <a:ext cx="1008062" cy="152241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8975" y="4354513"/>
            <a:ext cx="2416175" cy="150018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Imagem 9"/>
          <p:cNvPicPr>
            <a:picLocks noChangeAspect="1"/>
          </p:cNvPicPr>
          <p:nvPr/>
        </p:nvPicPr>
        <p:blipFill>
          <a:blip r:embed="rId1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WordArt 5"/>
          <p:cNvSpPr>
            <a:spLocks noChangeArrowheads="1" noChangeShapeType="1" noTextEdit="1"/>
          </p:cNvSpPr>
          <p:nvPr/>
        </p:nvSpPr>
        <p:spPr bwMode="auto">
          <a:xfrm>
            <a:off x="704850" y="692150"/>
            <a:ext cx="6027738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A busca pela regularidade...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4213" y="1628775"/>
            <a:ext cx="7618412" cy="39766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Quando?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Deve haver 3 características: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interno (busca pela regularidade)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Motivação intrínseca (intenção)</a:t>
            </a:r>
          </a:p>
          <a:p>
            <a:pPr lvl="2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Liberdade para suspender a realidade (exploração)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Para alguns autores o brincar e a disposição para brincar são sinônimos</a:t>
            </a:r>
          </a:p>
        </p:txBody>
      </p:sp>
      <p:sp>
        <p:nvSpPr>
          <p:cNvPr id="27651" name="WordArt 7"/>
          <p:cNvSpPr>
            <a:spLocks noChangeArrowheads="1" noChangeShapeType="1" noTextEdit="1"/>
          </p:cNvSpPr>
          <p:nvPr/>
        </p:nvSpPr>
        <p:spPr bwMode="auto">
          <a:xfrm>
            <a:off x="611188" y="692150"/>
            <a:ext cx="38893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bebê brinca...</a:t>
            </a:r>
          </a:p>
        </p:txBody>
      </p:sp>
      <p:pic>
        <p:nvPicPr>
          <p:cNvPr id="19460" name="Imagem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190" y="4437063"/>
            <a:ext cx="2046287" cy="22510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m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565" y="4421188"/>
            <a:ext cx="1838325" cy="22669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m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3602" y="4437063"/>
            <a:ext cx="1936750" cy="22796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171950" y="2276475"/>
            <a:ext cx="4729163" cy="41925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Com quem?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Quem estiver disponível para tal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Deve dar o significado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Deve haver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prazer de ambas </a:t>
            </a:r>
            <a:r>
              <a:rPr lang="pt-BR" altLang="en-US" sz="2400" dirty="0" smtClean="0"/>
              <a:t>as partes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O entendimento se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constrói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Atenção para a distância do estímulo </a:t>
            </a:r>
          </a:p>
          <a:p>
            <a:pPr lvl="1" eaLnBrk="1" hangingPunct="1">
              <a:buFont typeface="Wingdings 2" panose="05020102010507070707" pitchFamily="18" charset="2"/>
              <a:buNone/>
              <a:defRPr/>
            </a:pPr>
            <a:r>
              <a:rPr lang="pt-BR" altLang="en-US" sz="2000" dirty="0" smtClean="0"/>
              <a:t>(aproximadamente 20 cm é o ideal para otimizar </a:t>
            </a:r>
            <a:r>
              <a:rPr lang="pt-BR" altLang="en-US" sz="2400" dirty="0" smtClean="0"/>
              <a:t>o foco)</a:t>
            </a:r>
          </a:p>
        </p:txBody>
      </p:sp>
      <p:sp>
        <p:nvSpPr>
          <p:cNvPr id="28675" name="WordArt 6"/>
          <p:cNvSpPr>
            <a:spLocks noChangeArrowheads="1" noChangeShapeType="1" noTextEdit="1"/>
          </p:cNvSpPr>
          <p:nvPr/>
        </p:nvSpPr>
        <p:spPr bwMode="auto">
          <a:xfrm>
            <a:off x="642938" y="1268413"/>
            <a:ext cx="3889375" cy="8461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bebê brinca...</a:t>
            </a:r>
          </a:p>
        </p:txBody>
      </p:sp>
      <p:pic>
        <p:nvPicPr>
          <p:cNvPr id="2048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1273">
            <a:off x="467544" y="2780927"/>
            <a:ext cx="3888432" cy="29163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2205038"/>
            <a:ext cx="7978775" cy="41211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</a:t>
            </a:r>
            <a:r>
              <a:rPr lang="pt-BR" altLang="en-US" sz="2400" dirty="0" smtClean="0"/>
              <a:t> do ambiente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800" dirty="0" smtClean="0"/>
              <a:t>Fundamental para oferecimento do estímulo e sucesso de resposta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4808" y="3803884"/>
            <a:ext cx="3047672" cy="22857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6496" y="3789040"/>
            <a:ext cx="3067464" cy="23005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701" name="WordArt 6"/>
          <p:cNvSpPr>
            <a:spLocks noChangeArrowheads="1" noChangeShapeType="1" noTextEdit="1"/>
          </p:cNvSpPr>
          <p:nvPr/>
        </p:nvSpPr>
        <p:spPr bwMode="auto">
          <a:xfrm>
            <a:off x="827088" y="981075"/>
            <a:ext cx="38893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O bebê brinca...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224" y="3789040"/>
            <a:ext cx="2994581" cy="23005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32656"/>
            <a:ext cx="3264363" cy="2448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579356" y="2109276"/>
            <a:ext cx="2733768" cy="36450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4016220"/>
            <a:ext cx="3419872" cy="25649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25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3500" y="50800"/>
            <a:ext cx="7886700" cy="1325563"/>
          </a:xfrm>
        </p:spPr>
        <p:txBody>
          <a:bodyPr/>
          <a:lstStyle/>
          <a:p>
            <a:pPr algn="ctr" eaLnBrk="1" hangingPunct="1"/>
            <a:r>
              <a:rPr lang="pt-BR" altLang="en-US" sz="4400" b="1" smtClean="0">
                <a:latin typeface="Chiller" pitchFamily="82" charset="0"/>
              </a:rPr>
              <a:t>Estratégia para o empoderamento...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14363" y="1238250"/>
            <a:ext cx="7886700" cy="20986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Touchpoints</a:t>
            </a:r>
            <a:r>
              <a:rPr lang="pt-BR" sz="2800" dirty="0" smtClean="0">
                <a:latin typeface="Chiller" panose="04020404031007020602" pitchFamily="82" charset="0"/>
              </a:rPr>
              <a:t>: </a:t>
            </a:r>
            <a:r>
              <a:rPr lang="pt-BR" dirty="0" smtClean="0"/>
              <a:t>13  pontos mapeados e discutidos na saúde, família e educação.                                    </a:t>
            </a:r>
            <a:r>
              <a:rPr lang="pt-BR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(Compartilha o empoderamento)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Ao longo da vida, há, sem dúvida, crises de desenvolvimento similares de desorganização e reorganização que envolvem não somente o indivíduo, mas também aqueles que estão em contato íntimo com ele. </a:t>
            </a:r>
          </a:p>
        </p:txBody>
      </p:sp>
      <p:pic>
        <p:nvPicPr>
          <p:cNvPr id="4100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422650"/>
            <a:ext cx="3800475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892300" y="6227763"/>
            <a:ext cx="643731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(</a:t>
            </a:r>
            <a:r>
              <a:rPr lang="pt-BR" sz="1600" dirty="0" err="1">
                <a:latin typeface="+mn-lt"/>
                <a:cs typeface="Arial" panose="020B0604020202020204" pitchFamily="34" charset="0"/>
              </a:rPr>
              <a:t>Brazelton</a:t>
            </a:r>
            <a:r>
              <a:rPr lang="pt-BR" sz="1600" dirty="0">
                <a:latin typeface="+mn-lt"/>
                <a:cs typeface="Arial" panose="020B0604020202020204" pitchFamily="34" charset="0"/>
              </a:rPr>
              <a:t>, Touchpoints 1992, </a:t>
            </a:r>
            <a:r>
              <a:rPr lang="pt-BR" sz="1600" dirty="0" err="1">
                <a:latin typeface="+mn-lt"/>
                <a:cs typeface="Arial" panose="020B0604020202020204" pitchFamily="34" charset="0"/>
              </a:rPr>
              <a:t>Brazelton</a:t>
            </a:r>
            <a:r>
              <a:rPr lang="pt-BR" sz="1600" dirty="0">
                <a:latin typeface="+mn-lt"/>
                <a:cs typeface="Arial" panose="020B0604020202020204" pitchFamily="34" charset="0"/>
              </a:rPr>
              <a:t> e </a:t>
            </a:r>
            <a:r>
              <a:rPr lang="pt-BR" sz="1600" dirty="0" err="1">
                <a:latin typeface="+mn-lt"/>
                <a:cs typeface="Arial" panose="020B0604020202020204" pitchFamily="34" charset="0"/>
              </a:rPr>
              <a:t>Sparrow</a:t>
            </a:r>
            <a:r>
              <a:rPr lang="pt-BR" sz="1600" dirty="0">
                <a:latin typeface="+mn-lt"/>
                <a:cs typeface="Arial" panose="020B0604020202020204" pitchFamily="34" charset="0"/>
              </a:rPr>
              <a:t>, Touchpoints 3 – 6, 2001)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25925" y="3059113"/>
            <a:ext cx="4103688" cy="344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n-lt"/>
                <a:cs typeface="Arial" panose="020B0604020202020204" pitchFamily="34" charset="0"/>
              </a:rPr>
              <a:t>A negociação com a criança em relação a estes pontos de contato pode ser encarada como uma fonte de satisfação e de encorajamento para o sistema familiar. O conhecimento prévio destes pontos de contato e as estratégias para lidar com os mesmos podem ajudar a reduzir a interação negativa.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850" y="1773238"/>
            <a:ext cx="7942263" cy="38068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Tornar prazeroso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situação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A brincadeira pode estar na hora de trocar a fralda, banho, vestir, banho de Sol...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Aproveitar para a maior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participação do bebê </a:t>
            </a:r>
            <a:r>
              <a:rPr lang="pt-BR" altLang="en-US" sz="2400" dirty="0" smtClean="0"/>
              <a:t>e não apenas sua manipulação nas situações de cuidado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Planejar </a:t>
            </a:r>
            <a:r>
              <a:rPr lang="pt-BR" altLang="en-US" sz="2400" dirty="0" smtClean="0"/>
              <a:t>o que será usado em determinadas situações (separar material para troca, banho...)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pt-BR" altLang="en-US" sz="20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747" name="WordArt 6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38893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Quando brinca?</a:t>
            </a:r>
          </a:p>
        </p:txBody>
      </p:sp>
      <p:pic>
        <p:nvPicPr>
          <p:cNvPr id="22532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1995300" cy="209932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5108" y="4509119"/>
            <a:ext cx="2797052" cy="20977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427" y="4509118"/>
            <a:ext cx="2797053" cy="209779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3" y="1693217"/>
            <a:ext cx="2446337" cy="24558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693217"/>
            <a:ext cx="1506537" cy="24558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91630"/>
            <a:ext cx="1773237" cy="24574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91630"/>
            <a:ext cx="2600325" cy="24574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2484437" cy="1862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5888" y="4221088"/>
            <a:ext cx="2484438" cy="1862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838" y="4221088"/>
            <a:ext cx="2482850" cy="1862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Imagem 9"/>
          <p:cNvPicPr>
            <a:picLocks noChangeAspect="1"/>
          </p:cNvPicPr>
          <p:nvPr/>
        </p:nvPicPr>
        <p:blipFill>
          <a:blip r:embed="rId9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96913" y="1266825"/>
            <a:ext cx="7978775" cy="41925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Exploração do mesmo brinquedo em </a:t>
            </a: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 diferentes </a:t>
            </a:r>
            <a:r>
              <a:rPr lang="pt-BR" altLang="en-US" sz="2400" dirty="0" smtClean="0"/>
              <a:t>do desenvolvimento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Brincadeiras corporais </a:t>
            </a:r>
            <a:r>
              <a:rPr lang="pt-BR" altLang="en-US" sz="2400" dirty="0" smtClean="0"/>
              <a:t>no auxílio de conceitos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Cantigas</a:t>
            </a:r>
            <a:r>
              <a:rPr lang="pt-BR" altLang="en-US" sz="2400" dirty="0" smtClean="0"/>
              <a:t> no desenvolvimento da fala, antecipação da ação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pt-BR" altLang="en-US" sz="2400" dirty="0" smtClean="0"/>
              <a:t>Postura, cultura e hábitos locais (avaliação depende do contexto e do que é valorizado)</a:t>
            </a:r>
          </a:p>
        </p:txBody>
      </p:sp>
      <p:sp>
        <p:nvSpPr>
          <p:cNvPr id="33795" name="WordArt 5"/>
          <p:cNvSpPr>
            <a:spLocks noChangeArrowheads="1" noChangeShapeType="1" noTextEdit="1"/>
          </p:cNvSpPr>
          <p:nvPr/>
        </p:nvSpPr>
        <p:spPr bwMode="auto">
          <a:xfrm>
            <a:off x="841375" y="476250"/>
            <a:ext cx="59340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Brinquedos e brincadeiras</a:t>
            </a:r>
          </a:p>
        </p:txBody>
      </p:sp>
      <p:pic>
        <p:nvPicPr>
          <p:cNvPr id="33796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732" y="3525438"/>
            <a:ext cx="1800225" cy="32400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25438"/>
            <a:ext cx="1944687" cy="32400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1682" y="3525438"/>
            <a:ext cx="1930400" cy="32400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2100"/>
            <a:ext cx="4679950" cy="25590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64163" y="6092825"/>
            <a:ext cx="13906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(</a:t>
            </a:r>
            <a:r>
              <a:rPr lang="pt-BR" sz="1600" dirty="0" err="1">
                <a:latin typeface="+mn-lt"/>
                <a:cs typeface="Arial" panose="020B0604020202020204" pitchFamily="34" charset="0"/>
              </a:rPr>
              <a:t>Thelen</a:t>
            </a:r>
            <a:r>
              <a:rPr lang="pt-BR" sz="1600" dirty="0">
                <a:latin typeface="+mn-lt"/>
                <a:cs typeface="Arial" panose="020B0604020202020204" pitchFamily="34" charset="0"/>
              </a:rPr>
              <a:t>, 2002)</a:t>
            </a:r>
          </a:p>
        </p:txBody>
      </p:sp>
      <p:pic>
        <p:nvPicPr>
          <p:cNvPr id="34820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12725"/>
            <a:ext cx="282416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Imagem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49275"/>
            <a:ext cx="3168650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7915" y="1400621"/>
            <a:ext cx="2136775" cy="29019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020" y="1372046"/>
            <a:ext cx="1966913" cy="28590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35" y="3752619"/>
            <a:ext cx="1957388" cy="29622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0600" y="3783872"/>
            <a:ext cx="2160588" cy="28511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ítulo 1"/>
          <p:cNvSpPr txBox="1">
            <a:spLocks/>
          </p:cNvSpPr>
          <p:nvPr/>
        </p:nvSpPr>
        <p:spPr bwMode="auto">
          <a:xfrm>
            <a:off x="468313" y="260350"/>
            <a:ext cx="64801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en-US" sz="3600" b="1">
                <a:latin typeface="Chiller" pitchFamily="82" charset="0"/>
              </a:rPr>
              <a:t>Redescobrindo a brincadeira com adequação postural de papelão ...</a:t>
            </a:r>
          </a:p>
        </p:txBody>
      </p:sp>
      <p:pic>
        <p:nvPicPr>
          <p:cNvPr id="8" name="Picture 12" descr="https://scontent-gru2-1.xx.fbcdn.net/hphotos-xta1/v/t1.0-9/12208712_435132230005903_1740959122379374933_n.jpg?oh=679f133579826ad94eae5949b6187292&amp;oe=57BC7EB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7697" y="3738221"/>
            <a:ext cx="2189357" cy="29191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Imagem 9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11200"/>
            <a:ext cx="5732463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Imagem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4288" y="4941888"/>
            <a:ext cx="2549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4625"/>
            <a:ext cx="178435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198438"/>
            <a:ext cx="17700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Imagem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325" y="3573463"/>
            <a:ext cx="3851275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Imagem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125" y="198438"/>
            <a:ext cx="17716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Imagem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5125" y="3573463"/>
            <a:ext cx="160496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Imagem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6613" y="3573463"/>
            <a:ext cx="160496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88" y="3937000"/>
            <a:ext cx="1449387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1225" y="3937000"/>
            <a:ext cx="1449388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3937000"/>
            <a:ext cx="145097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Imagem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63" y="150813"/>
            <a:ext cx="5707062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937000"/>
            <a:ext cx="1931988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7375" y="3937000"/>
            <a:ext cx="1546225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92850" y="1287463"/>
            <a:ext cx="18764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4800" smtClean="0">
                <a:solidFill>
                  <a:srgbClr val="000000"/>
                </a:solidFill>
                <a:latin typeface="Chiller" pitchFamily="82" charset="0"/>
              </a:rPr>
              <a:t>Desenvolvimento</a:t>
            </a:r>
            <a:endParaRPr lang="pt-BR" altLang="en-US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O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social</a:t>
            </a:r>
            <a:r>
              <a:rPr lang="pt-BR" sz="2400" dirty="0" smtClean="0"/>
              <a:t>, por mais que sintetize milhares de anos de civilização, não consegue ensinar a esse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recém-nascido</a:t>
            </a:r>
            <a:r>
              <a:rPr lang="pt-BR" sz="2400" dirty="0" smtClean="0"/>
              <a:t> o mais elementar conhecimento objetivo. Isto é, o sujeito humano é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projeto a ser construído</a:t>
            </a:r>
            <a:r>
              <a:rPr lang="pt-BR" sz="2400" dirty="0" smtClean="0"/>
              <a:t>; o objeto é, também, um projeto a ser construído. Sujeito e objeto não têm existência prévia, a priori: eles se constituem mutuamente, na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interação</a:t>
            </a:r>
            <a:r>
              <a:rPr lang="pt-BR" sz="2400" dirty="0" smtClean="0"/>
              <a:t>.</a:t>
            </a: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4448"/>
            <a:ext cx="2132012" cy="165576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56299"/>
            <a:ext cx="2228850" cy="16700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007" y="4759474"/>
            <a:ext cx="1593850" cy="16859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332" y="4761061"/>
            <a:ext cx="2101850" cy="16922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Imagem 9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4800" smtClean="0">
                <a:latin typeface="Chiller" pitchFamily="82" charset="0"/>
              </a:rPr>
              <a:t>Desenvolvimento</a:t>
            </a:r>
            <a:endParaRPr lang="pt-BR" altLang="en-US" smtClean="0">
              <a:latin typeface="Chiller" pitchFamily="8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 smtClean="0"/>
              <a:t>Parte de uma ideia que procura instigar a </a:t>
            </a:r>
            <a:r>
              <a:rPr lang="pt-BR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curiosidade</a:t>
            </a:r>
            <a:r>
              <a:rPr lang="pt-BR" sz="2400" dirty="0" smtClean="0"/>
              <a:t>, já que a criança é levada a encontrar as respostas a partir de seus próprios conhecimentos e de sua interação com a realidade e seus pares.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48288" y="6453188"/>
            <a:ext cx="24638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n-lt"/>
                <a:cs typeface="Arial" panose="020B0604020202020204" pitchFamily="34" charset="0"/>
              </a:rPr>
              <a:t>(Fernando Becker, 2009)</a:t>
            </a:r>
          </a:p>
        </p:txBody>
      </p:sp>
      <p:pic>
        <p:nvPicPr>
          <p:cNvPr id="40965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88" y="3232150"/>
            <a:ext cx="2162175" cy="30797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0425" y="3232150"/>
            <a:ext cx="3079750" cy="30797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ítulo 1"/>
          <p:cNvSpPr>
            <a:spLocks noGrp="1"/>
          </p:cNvSpPr>
          <p:nvPr>
            <p:ph type="title"/>
          </p:nvPr>
        </p:nvSpPr>
        <p:spPr>
          <a:xfrm>
            <a:off x="1071563" y="285750"/>
            <a:ext cx="4691062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4975" y="1687513"/>
            <a:ext cx="2460625" cy="2455862"/>
          </a:xfrm>
          <a:noFill/>
        </p:spPr>
      </p:pic>
      <p:sp>
        <p:nvSpPr>
          <p:cNvPr id="7" name="Espaço Reservado para Conteúdo 2"/>
          <p:cNvSpPr txBox="1">
            <a:spLocks/>
          </p:cNvSpPr>
          <p:nvPr/>
        </p:nvSpPr>
        <p:spPr bwMode="auto">
          <a:xfrm>
            <a:off x="250825" y="912813"/>
            <a:ext cx="822960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pt-BR" sz="3200" kern="0" dirty="0">
                <a:latin typeface="Chiller" panose="04020404031007020602" pitchFamily="82" charset="0"/>
                <a:cs typeface="+mn-cs"/>
              </a:rPr>
              <a:t>Quando iniciamos o interesse pelo Desenvolvimento?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/>
            </a:pPr>
            <a:endParaRPr lang="pt-BR" sz="2000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pt-BR" sz="3200" kern="0" dirty="0">
              <a:latin typeface="+mn-lt"/>
              <a:cs typeface="+mn-cs"/>
            </a:endParaRP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90688"/>
            <a:ext cx="2378075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600075" y="4211638"/>
            <a:ext cx="1681163" cy="369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rgbClr val="0070C0"/>
                </a:solidFill>
                <a:latin typeface="+mn-lt"/>
              </a:rPr>
              <a:t>Crescimento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763838" y="4211638"/>
            <a:ext cx="2882900" cy="1477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dirty="0">
                <a:solidFill>
                  <a:srgbClr val="0070C0"/>
                </a:solidFill>
                <a:latin typeface="+mn-lt"/>
              </a:rPr>
              <a:t>Adulto pequeno</a:t>
            </a:r>
          </a:p>
          <a:p>
            <a:pPr algn="ctr">
              <a:defRPr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Século XIX, não havia no país uma política educacional e sim uma</a:t>
            </a:r>
          </a:p>
          <a:p>
            <a:pPr algn="ctr">
              <a:defRPr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política jurídico-assistencial de atenção à criança; as crianças que tinham casa e família ficavam sob os cuidados da própria família</a:t>
            </a:r>
            <a:endParaRPr lang="pt-BR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154" name="CaixaDeTexto 10"/>
          <p:cNvSpPr txBox="1">
            <a:spLocks noChangeArrowheads="1"/>
          </p:cNvSpPr>
          <p:nvPr/>
        </p:nvSpPr>
        <p:spPr bwMode="auto">
          <a:xfrm>
            <a:off x="179388" y="6381750"/>
            <a:ext cx="5060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(Shonkoff &amp; Garner, 2012; Silva et al, 2013; Prechtl, 2001)</a:t>
            </a:r>
          </a:p>
        </p:txBody>
      </p:sp>
      <p:pic>
        <p:nvPicPr>
          <p:cNvPr id="512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4388" y="1603375"/>
            <a:ext cx="20304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88" y="2620963"/>
            <a:ext cx="20304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9"/>
          <p:cNvSpPr txBox="1"/>
          <p:nvPr/>
        </p:nvSpPr>
        <p:spPr>
          <a:xfrm>
            <a:off x="5894388" y="5549900"/>
            <a:ext cx="225266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0070C0"/>
                </a:solidFill>
                <a:latin typeface="+mn-lt"/>
              </a:rPr>
              <a:t>Janelas de oportunidade e vulnerabilidade</a:t>
            </a:r>
          </a:p>
        </p:txBody>
      </p:sp>
      <p:pic>
        <p:nvPicPr>
          <p:cNvPr id="5132" name="Imagem 9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5975" y="3827463"/>
            <a:ext cx="20288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4800" smtClean="0">
                <a:solidFill>
                  <a:srgbClr val="000000"/>
                </a:solidFill>
                <a:latin typeface="Chiller" pitchFamily="82" charset="0"/>
              </a:rPr>
              <a:t>Brincandeira...</a:t>
            </a:r>
            <a:endParaRPr lang="pt-BR" altLang="en-US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Entende-se que a criança </a:t>
            </a:r>
            <a:r>
              <a:rPr lang="pt-BR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participe ativamente </a:t>
            </a:r>
            <a:r>
              <a:rPr lang="pt-BR" dirty="0" smtClean="0"/>
              <a:t>do próprio aprendizado, mediante a experimentação, a pesquisa em grupo, o estimulo a dúvida e o desenvolvimento do raciocínio, entre outros procedimentos.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A partir de sua ação, vai </a:t>
            </a:r>
            <a:r>
              <a:rPr lang="pt-BR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estabelecendo as propriedades </a:t>
            </a:r>
            <a:r>
              <a:rPr lang="pt-BR" dirty="0" smtClean="0"/>
              <a:t>dos objetos e construindo as características do mundo.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398" y="4005064"/>
            <a:ext cx="2198688" cy="25209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0611" y="4005064"/>
            <a:ext cx="2909887" cy="25209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73" y="4005064"/>
            <a:ext cx="2971800" cy="25209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Imagem 9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4800" smtClean="0">
                <a:solidFill>
                  <a:srgbClr val="000000"/>
                </a:solidFill>
                <a:latin typeface="Chiller" pitchFamily="82" charset="0"/>
              </a:rPr>
              <a:t>Desenvolvimento</a:t>
            </a:r>
            <a:endParaRPr lang="pt-BR" altLang="en-US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Noções como </a:t>
            </a:r>
            <a:r>
              <a:rPr lang="pt-BR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proporção, quantidade, causalidade, volume e outras</a:t>
            </a:r>
            <a:r>
              <a:rPr lang="pt-BR" dirty="0" smtClean="0"/>
              <a:t>, surgem da própria interação da criança com o meio em que vive. Vão sendo formados esquemas que lhe permitem agir sobre a realidade de um modo muito mais complexo do que podia fazer com seus reflexos iniciais, e sua conduta vai enriquecendo-se constantemente.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dirty="0" smtClean="0"/>
              <a:t>Assim, constrói um mundo de objetos e de pessoas onde começa a ser capaz de fazer </a:t>
            </a:r>
            <a:r>
              <a:rPr lang="pt-BR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antecipações</a:t>
            </a:r>
            <a:r>
              <a:rPr lang="pt-BR" b="1" i="1" dirty="0" smtClean="0"/>
              <a:t> </a:t>
            </a:r>
            <a:r>
              <a:rPr lang="pt-BR" dirty="0" smtClean="0"/>
              <a:t>sobre o que irá acontecer. 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" y="4274145"/>
            <a:ext cx="1919288" cy="20351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613" y="4269382"/>
            <a:ext cx="1798637" cy="203993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264620"/>
            <a:ext cx="1463675" cy="20288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25" y="4283670"/>
            <a:ext cx="1473200" cy="20193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69382"/>
            <a:ext cx="1371600" cy="203993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Imagem 9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800" b="1" smtClean="0">
                <a:latin typeface="Chiller" pitchFamily="82" charset="0"/>
              </a:rPr>
              <a:t>Visualização rápida</a:t>
            </a:r>
            <a:endParaRPr lang="en-US" altLang="en-US" sz="4400" smtClean="0">
              <a:latin typeface="Chiller" pitchFamily="82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>
            <a:lum bright="32000" contrast="2000"/>
            <a:grayscl/>
          </a:blip>
          <a:srcRect/>
          <a:stretch>
            <a:fillRect/>
          </a:stretch>
        </p:blipFill>
        <p:spPr bwMode="auto">
          <a:xfrm>
            <a:off x="1830388" y="1857375"/>
            <a:ext cx="3214687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Imagem 13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795963" y="1125538"/>
            <a:ext cx="1944687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Imagem 14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 rot="-2701907">
            <a:off x="1861344" y="4007644"/>
            <a:ext cx="263842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Imagem 15"/>
          <p:cNvPicPr>
            <a:picLocks noChangeAspect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935663" y="3595688"/>
            <a:ext cx="1585912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 rot="5400000" flipV="1">
            <a:off x="2540000" y="987425"/>
            <a:ext cx="1643063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99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t-BR" sz="166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96000" y="960438"/>
            <a:ext cx="1428750" cy="2646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6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764213" y="4460875"/>
            <a:ext cx="1825625" cy="1862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115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  <p:sp>
        <p:nvSpPr>
          <p:cNvPr id="12" name="CaixaDeTexto 11"/>
          <p:cNvSpPr txBox="1"/>
          <p:nvPr/>
        </p:nvSpPr>
        <p:spPr>
          <a:xfrm rot="3647395">
            <a:off x="2609057" y="3637756"/>
            <a:ext cx="1504950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99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pt-BR" sz="239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43" name="Imagem 9"/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Conteúdo 2"/>
          <p:cNvSpPr>
            <a:spLocks noGrp="1"/>
          </p:cNvSpPr>
          <p:nvPr>
            <p:ph idx="1"/>
          </p:nvPr>
        </p:nvSpPr>
        <p:spPr>
          <a:xfrm>
            <a:off x="4284663" y="915988"/>
            <a:ext cx="4572000" cy="4962525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altLang="en-US" dirty="0" smtClean="0"/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en-US" sz="4000" dirty="0" smtClean="0">
              <a:latin typeface="Chiller" panose="04020404031007020602" pitchFamily="82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en-US" sz="4000" dirty="0" smtClean="0">
                <a:latin typeface="Chiller" panose="04020404031007020602" pitchFamily="82" charset="0"/>
              </a:rPr>
              <a:t>A deficiência é uma nova forma de organização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en-US" sz="2800" b="1" dirty="0" smtClean="0">
                <a:latin typeface="Chiller" panose="04020404031007020602" pitchFamily="82" charset="0"/>
              </a:rPr>
              <a:t>(Oliver </a:t>
            </a:r>
            <a:r>
              <a:rPr lang="pt-BR" altLang="en-US" sz="2800" b="1" smtClean="0">
                <a:latin typeface="Chiller" panose="04020404031007020602" pitchFamily="82" charset="0"/>
              </a:rPr>
              <a:t>Sacks</a:t>
            </a:r>
            <a:r>
              <a:rPr lang="pt-BR" altLang="en-US" sz="2800" b="1" dirty="0" smtClean="0">
                <a:latin typeface="Chiller" panose="04020404031007020602" pitchFamily="82" charset="0"/>
              </a:rPr>
              <a:t>)</a:t>
            </a:r>
          </a:p>
        </p:txBody>
      </p:sp>
      <p:pic>
        <p:nvPicPr>
          <p:cNvPr id="4505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3816350" cy="48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>
          <a:xfrm>
            <a:off x="460375" y="500063"/>
            <a:ext cx="8183563" cy="1050925"/>
          </a:xfrm>
        </p:spPr>
        <p:txBody>
          <a:bodyPr/>
          <a:lstStyle/>
          <a:p>
            <a:pPr eaLnBrk="1" hangingPunct="1"/>
            <a:r>
              <a:rPr lang="pt-BR" altLang="en-US" sz="5400" smtClean="0">
                <a:latin typeface="Chiller" pitchFamily="82" charset="0"/>
              </a:rPr>
              <a:t>Obrigada!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183562" cy="4187825"/>
          </a:xfrm>
        </p:spPr>
        <p:txBody>
          <a:bodyPr/>
          <a:lstStyle/>
          <a:p>
            <a:pPr eaLnBrk="1" hangingPunct="1"/>
            <a:r>
              <a:rPr lang="pt-BR" altLang="en-US" smtClean="0"/>
              <a:t>Dafne Herrero</a:t>
            </a:r>
          </a:p>
          <a:p>
            <a:pPr lvl="1" eaLnBrk="1" hangingPunct="1"/>
            <a:r>
              <a:rPr lang="pt-BR" altLang="en-US" sz="2000" smtClean="0"/>
              <a:t>Especialista em Fisioterapia Pediátrica</a:t>
            </a:r>
          </a:p>
          <a:p>
            <a:pPr lvl="1" eaLnBrk="1" hangingPunct="1"/>
            <a:r>
              <a:rPr lang="pt-BR" altLang="en-US" sz="2000" smtClean="0"/>
              <a:t>Formada pelo conceito Neuro-evolutivo Bobath</a:t>
            </a:r>
          </a:p>
          <a:p>
            <a:pPr lvl="1" eaLnBrk="1" hangingPunct="1"/>
            <a:r>
              <a:rPr lang="pt-BR" altLang="en-US" sz="2000" smtClean="0"/>
              <a:t>Formada pelas técnicas de kinesiotaping, theratogs, avaliação do modelo Lúdico</a:t>
            </a:r>
          </a:p>
          <a:p>
            <a:pPr lvl="1" eaLnBrk="1" hangingPunct="1"/>
            <a:r>
              <a:rPr lang="pt-BR" altLang="en-US" sz="2000" smtClean="0"/>
              <a:t>Extensão em o brincar e a temporalidade do bebê e da criança pequena</a:t>
            </a:r>
          </a:p>
          <a:p>
            <a:pPr lvl="1" eaLnBrk="1" hangingPunct="1"/>
            <a:r>
              <a:rPr lang="pt-BR" altLang="en-US" sz="2000" smtClean="0"/>
              <a:t>Mestre em Ciências da Saúde pela FSP-USP</a:t>
            </a:r>
          </a:p>
          <a:p>
            <a:pPr lvl="1" eaLnBrk="1" hangingPunct="1"/>
            <a:r>
              <a:rPr lang="pt-BR" altLang="en-US" sz="2000" smtClean="0"/>
              <a:t>Doutoranda em Ciências da Saúde pela FSP-USP e Case Western Reserve University</a:t>
            </a:r>
          </a:p>
          <a:p>
            <a:pPr lvl="1" eaLnBrk="1" hangingPunct="1"/>
            <a:r>
              <a:rPr lang="pt-BR" altLang="en-US" sz="2000" smtClean="0"/>
              <a:t>Consultora do Brincar pela IPA-Brasil</a:t>
            </a:r>
          </a:p>
          <a:p>
            <a:pPr lvl="1" eaLnBrk="1" hangingPunct="1"/>
            <a:r>
              <a:rPr lang="pt-BR" altLang="en-US" sz="2000" smtClean="0">
                <a:latin typeface="Arial Rounded MT Bold" pitchFamily="34" charset="0"/>
              </a:rPr>
              <a:t>Mãe muito feliz ;)</a:t>
            </a:r>
          </a:p>
          <a:p>
            <a:pPr lvl="1" eaLnBrk="1" hangingPunct="1"/>
            <a:endParaRPr lang="pt-BR" altLang="en-US" sz="2000" smtClean="0"/>
          </a:p>
          <a:p>
            <a:pPr lvl="1" eaLnBrk="1" hangingPunct="1"/>
            <a:r>
              <a:rPr lang="pt-BR" altLang="en-US" sz="2400" b="1" smtClean="0"/>
              <a:t>dafneh@uol.com.br</a:t>
            </a:r>
            <a:r>
              <a:rPr lang="pt-BR" altLang="en-US" sz="2000" smtClean="0"/>
              <a:t/>
            </a:r>
            <a:br>
              <a:rPr lang="pt-BR" altLang="en-US" sz="2000" smtClean="0"/>
            </a:br>
            <a:endParaRPr lang="pt-BR" altLang="en-US" sz="2000" smtClean="0"/>
          </a:p>
          <a:p>
            <a:pPr eaLnBrk="1" hangingPunct="1"/>
            <a:endParaRPr lang="pt-BR" altLang="en-US" smtClean="0"/>
          </a:p>
        </p:txBody>
      </p:sp>
      <p:pic>
        <p:nvPicPr>
          <p:cNvPr id="46084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32363" y="1484313"/>
            <a:ext cx="3497262" cy="22320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pt-BR" altLang="en-US" sz="3600" b="1" smtClean="0">
                <a:solidFill>
                  <a:srgbClr val="0070C0"/>
                </a:solidFill>
                <a:latin typeface="Chiller" pitchFamily="82" charset="0"/>
              </a:rPr>
              <a:t>Aproveite cada segundo com o seu bebê, pois é de cada brincadeira, canção ou momento de carinho que queremos construir a memória da infância de nossos pequenos...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427831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88913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5" y="208533"/>
            <a:ext cx="3143250" cy="32924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3924300" y="1423988"/>
            <a:ext cx="3355975" cy="1322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pt-BR" sz="2000" dirty="0">
                <a:latin typeface="+mn-lt"/>
                <a:cs typeface="Arial" panose="020B0604020202020204" pitchFamily="34" charset="0"/>
              </a:rPr>
              <a:t>Olhar</a:t>
            </a:r>
          </a:p>
          <a:p>
            <a:pPr marL="285750" indent="-285750">
              <a:buFontTx/>
              <a:buChar char="-"/>
              <a:defRPr/>
            </a:pPr>
            <a:r>
              <a:rPr lang="pt-BR" sz="2000" dirty="0">
                <a:latin typeface="+mn-lt"/>
                <a:cs typeface="Arial" panose="020B0604020202020204" pitchFamily="34" charset="0"/>
              </a:rPr>
              <a:t>Vínculo (ponte, estrabismo)</a:t>
            </a:r>
          </a:p>
          <a:p>
            <a:pPr marL="285750" indent="-285750">
              <a:buFontTx/>
              <a:buChar char="-"/>
              <a:defRPr/>
            </a:pPr>
            <a:r>
              <a:rPr lang="pt-BR" sz="2000" dirty="0">
                <a:latin typeface="+mn-lt"/>
                <a:cs typeface="Arial" panose="020B0604020202020204" pitchFamily="34" charset="0"/>
              </a:rPr>
              <a:t>Construção do eu </a:t>
            </a:r>
          </a:p>
          <a:p>
            <a:pPr marL="285750" indent="-285750">
              <a:buFontTx/>
              <a:buChar char="-"/>
              <a:defRPr/>
            </a:pPr>
            <a:endParaRPr lang="pt-BR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70300"/>
            <a:ext cx="3602037" cy="23050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CaixaDeTexto 5"/>
          <p:cNvSpPr txBox="1">
            <a:spLocks noChangeArrowheads="1"/>
          </p:cNvSpPr>
          <p:nvPr/>
        </p:nvSpPr>
        <p:spPr bwMode="auto">
          <a:xfrm>
            <a:off x="276225" y="6078538"/>
            <a:ext cx="43926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(Boston Children’s Hospital/Harvard Medical School, Harvard Center on the Developing Child)</a:t>
            </a:r>
          </a:p>
        </p:txBody>
      </p:sp>
      <p:pic>
        <p:nvPicPr>
          <p:cNvPr id="9" name="Imagem 1" descr="http://static01.nyt.com/images/2014/11/30/sunday-review/30genetics/30genetics-master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205" y="3562350"/>
            <a:ext cx="3887788" cy="252095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097713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ta para a direita 2"/>
          <p:cNvSpPr/>
          <p:nvPr/>
        </p:nvSpPr>
        <p:spPr>
          <a:xfrm rot="21294002">
            <a:off x="2700338" y="3213100"/>
            <a:ext cx="2519362" cy="431800"/>
          </a:xfrm>
          <a:prstGeom prst="rightArrow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771775" y="2420938"/>
            <a:ext cx="1008063" cy="863600"/>
          </a:xfrm>
          <a:prstGeom prst="ellipse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3276600" y="1412875"/>
            <a:ext cx="2590800" cy="792163"/>
          </a:xfrm>
          <a:prstGeom prst="ellipse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356100" y="3717925"/>
            <a:ext cx="863600" cy="863600"/>
          </a:xfrm>
          <a:prstGeom prst="ellipse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7175" name="Imagem 9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400" b="1" smtClean="0">
                <a:latin typeface="Chiller" pitchFamily="82" charset="0"/>
              </a:rPr>
              <a:t>Desenvolvimento Infantil</a:t>
            </a:r>
          </a:p>
        </p:txBody>
      </p:sp>
      <p:sp>
        <p:nvSpPr>
          <p:cNvPr id="8195" name="Espaço Reservado para Conteúdo 1"/>
          <p:cNvSpPr>
            <a:spLocks noGrp="1"/>
          </p:cNvSpPr>
          <p:nvPr>
            <p:ph idx="1"/>
          </p:nvPr>
        </p:nvSpPr>
        <p:spPr>
          <a:xfrm>
            <a:off x="628650" y="1406525"/>
            <a:ext cx="8335963" cy="2098675"/>
          </a:xfrm>
        </p:spPr>
        <p:txBody>
          <a:bodyPr/>
          <a:lstStyle/>
          <a:p>
            <a:r>
              <a:rPr lang="pt-BR" altLang="en-US" smtClean="0"/>
              <a:t>Aleitamento materno</a:t>
            </a:r>
          </a:p>
          <a:p>
            <a:pPr lvl="1"/>
            <a:r>
              <a:rPr lang="pt-BR" altLang="en-US" smtClean="0"/>
              <a:t>Ministério da Saúde: 6 meses de AME</a:t>
            </a:r>
          </a:p>
          <a:p>
            <a:pPr lvl="1"/>
            <a:r>
              <a:rPr lang="pt-BR" altLang="en-US" smtClean="0"/>
              <a:t>Organização Mundial de Saúde: 4 meses de AME</a:t>
            </a:r>
          </a:p>
          <a:p>
            <a:pPr lvl="1"/>
            <a:r>
              <a:rPr lang="pt-BR" altLang="en-US" smtClean="0"/>
              <a:t>Media de dias de aleitamento materno exclusivo no Brasil: 54 dias (tendo aumentado 30 dias nos últimos 10 anos)</a:t>
            </a:r>
          </a:p>
          <a:p>
            <a:pPr lvl="1"/>
            <a:endParaRPr lang="pt-BR" altLang="en-US" smtClean="0"/>
          </a:p>
          <a:p>
            <a:pPr lvl="1"/>
            <a:r>
              <a:rPr lang="pt-BR" altLang="en-US" smtClean="0"/>
              <a:t>Tema de discussão em lactentes filhos de mães com HIV  </a:t>
            </a:r>
            <a:r>
              <a:rPr lang="pt-BR" altLang="en-US" sz="1600" smtClean="0"/>
              <a:t>(mestrado, Herrero, 2012)</a:t>
            </a:r>
            <a:endParaRPr lang="pt-BR" altLang="en-US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92125" y="6156325"/>
            <a:ext cx="8472488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Association between breastfeeding and intelligence, educational attainment, and income at 30 years of age: a prospective birth cohort study from Brazil. Lancet, 2015)</a:t>
            </a:r>
            <a:endParaRPr lang="pt-BR" sz="16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197" name="Imagem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688" y="3757613"/>
            <a:ext cx="3986212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Imagem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605338"/>
            <a:ext cx="379095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Imagem 9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400" b="1" smtClean="0">
                <a:latin typeface="Chiller" pitchFamily="82" charset="0"/>
              </a:rPr>
              <a:t>Desenvolvimento Infantil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95313" y="6477000"/>
            <a:ext cx="62388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latin typeface="+mn-lt"/>
                <a:cs typeface="Arial" panose="020B0604020202020204" pitchFamily="34" charset="0"/>
              </a:rPr>
              <a:t>(James M. </a:t>
            </a:r>
            <a:r>
              <a:rPr lang="pt-BR" sz="1600" dirty="0" err="1">
                <a:latin typeface="+mn-lt"/>
                <a:cs typeface="Arial" panose="020B0604020202020204" pitchFamily="34" charset="0"/>
              </a:rPr>
              <a:t>Perrin</a:t>
            </a:r>
            <a:r>
              <a:rPr lang="pt-BR" sz="1600" dirty="0">
                <a:latin typeface="+mn-lt"/>
                <a:cs typeface="Arial" panose="020B0604020202020204" pitchFamily="34" charset="0"/>
              </a:rPr>
              <a:t>, Presidente da Academia Americana de Pediatria, 2014)</a:t>
            </a:r>
          </a:p>
        </p:txBody>
      </p:sp>
      <p:sp>
        <p:nvSpPr>
          <p:cNvPr id="9220" name="Espaço Reservado para Conteúdo 1"/>
          <p:cNvSpPr>
            <a:spLocks noGrp="1"/>
          </p:cNvSpPr>
          <p:nvPr>
            <p:ph idx="1"/>
          </p:nvPr>
        </p:nvSpPr>
        <p:spPr>
          <a:xfrm>
            <a:off x="628650" y="1125538"/>
            <a:ext cx="7886700" cy="2097087"/>
          </a:xfrm>
        </p:spPr>
        <p:txBody>
          <a:bodyPr/>
          <a:lstStyle/>
          <a:p>
            <a:r>
              <a:rPr lang="pt-BR" altLang="en-US" smtClean="0"/>
              <a:t>Mudança de padrão de condições crônicas da doença: </a:t>
            </a:r>
          </a:p>
          <a:p>
            <a:pPr lvl="1"/>
            <a:r>
              <a:rPr lang="pt-BR" altLang="en-US" smtClean="0"/>
              <a:t>1960 – 80: questões intrauterinas e AIDS.</a:t>
            </a:r>
          </a:p>
          <a:p>
            <a:pPr lvl="1"/>
            <a:r>
              <a:rPr lang="pt-BR" altLang="en-US" smtClean="0"/>
              <a:t>1980- hoje: novas epidemias, fibrose cística, espinha bífida, anemia, hemofilia, obesidade (25%), asma, depressão (problema físico na criança, medo, pesadelo, 2 – 5%) , ansiedade, autismo (1/88, Mary Temple Grandin), SCZv.</a:t>
            </a:r>
          </a:p>
        </p:txBody>
      </p:sp>
      <p:pic>
        <p:nvPicPr>
          <p:cNvPr id="9221" name="Imagem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636838"/>
            <a:ext cx="1079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Imagem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2763838"/>
            <a:ext cx="24193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Imagem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763" y="4711700"/>
            <a:ext cx="234632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Imagem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7538" y="4735513"/>
            <a:ext cx="9175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6553200" y="4894263"/>
            <a:ext cx="1441450" cy="830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“Um antropólogo em Marte…”</a:t>
            </a:r>
          </a:p>
        </p:txBody>
      </p:sp>
      <p:pic>
        <p:nvPicPr>
          <p:cNvPr id="9226" name="Imagem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9500" y="4468813"/>
            <a:ext cx="15716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Imagem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8388" y="3049588"/>
            <a:ext cx="243522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Imagem 9"/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400" b="1" smtClean="0">
                <a:latin typeface="Chiller" pitchFamily="82" charset="0"/>
              </a:rPr>
              <a:t>Desenvolvimento Infantil</a:t>
            </a:r>
          </a:p>
        </p:txBody>
      </p:sp>
      <p:sp>
        <p:nvSpPr>
          <p:cNvPr id="14340" name="Espaço Reservado para Conteúdo 1"/>
          <p:cNvSpPr>
            <a:spLocks noGrp="1"/>
          </p:cNvSpPr>
          <p:nvPr>
            <p:ph idx="1"/>
          </p:nvPr>
        </p:nvSpPr>
        <p:spPr>
          <a:xfrm>
            <a:off x="628650" y="1406525"/>
            <a:ext cx="7886700" cy="447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t-BR" altLang="en-US" dirty="0" smtClean="0"/>
              <a:t>Sinalizador... </a:t>
            </a:r>
            <a:r>
              <a:rPr lang="pt-B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Atraso do desenvolvimento motor</a:t>
            </a:r>
            <a:endParaRPr lang="pt-BR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pt-BR" altLang="en-US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altLang="en-US" dirty="0" smtClean="0"/>
              <a:t>Fator de proteção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pt-BR" altLang="en-US" dirty="0" smtClean="0"/>
              <a:t>Criança com e sem deficiência?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pt-BR" altLang="en-US" dirty="0" smtClean="0"/>
              <a:t>Qual seria o peso do diagnóstico? 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pt-BR" altLang="en-US" dirty="0" smtClean="0"/>
          </a:p>
        </p:txBody>
      </p:sp>
      <p:pic>
        <p:nvPicPr>
          <p:cNvPr id="10244" name="Imagem 9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488" y="174625"/>
            <a:ext cx="1952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29000"/>
            <a:ext cx="2357438" cy="30527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ta para a direita 8"/>
          <p:cNvSpPr/>
          <p:nvPr/>
        </p:nvSpPr>
        <p:spPr>
          <a:xfrm>
            <a:off x="2571750" y="4670425"/>
            <a:ext cx="928688" cy="78581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169493"/>
            <a:ext cx="2763838" cy="35004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963" y="3169493"/>
            <a:ext cx="2368550" cy="357187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6051</TotalTime>
  <Words>1605</Words>
  <Application>Microsoft Office PowerPoint</Application>
  <PresentationFormat>Apresentação na tela (4:3)</PresentationFormat>
  <Paragraphs>173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5" baseType="lpstr">
      <vt:lpstr>Arial</vt:lpstr>
      <vt:lpstr>Calibri Light</vt:lpstr>
      <vt:lpstr>Calibri</vt:lpstr>
      <vt:lpstr>Chiller</vt:lpstr>
      <vt:lpstr>Wingdings 2</vt:lpstr>
      <vt:lpstr>Wingdings</vt:lpstr>
      <vt:lpstr>Verdana</vt:lpstr>
      <vt:lpstr>Comic Sans MS</vt:lpstr>
      <vt:lpstr>Arial Rounded MT Bold</vt:lpstr>
      <vt:lpstr>Tema do Office</vt:lpstr>
      <vt:lpstr>Subtema: Estratégias para o desenvolvimento infantil pleno do lactente com deficiência, em seus primeiros anos de vida  FSP - USP   </vt:lpstr>
      <vt:lpstr>Desenvolvimento Infantil</vt:lpstr>
      <vt:lpstr>Estratégia para o empoderamento...</vt:lpstr>
      <vt:lpstr> </vt:lpstr>
      <vt:lpstr>Slide 5</vt:lpstr>
      <vt:lpstr>Slide 6</vt:lpstr>
      <vt:lpstr>Desenvolvimento Infantil</vt:lpstr>
      <vt:lpstr>Desenvolvimento Infantil</vt:lpstr>
      <vt:lpstr>Desenvolvimento Infantil</vt:lpstr>
      <vt:lpstr>Quanto o crescimento pode nos informar  no follow-up de lactentes ate os 3 anos?</vt:lpstr>
      <vt:lpstr>Curvas de crescimento e peso</vt:lpstr>
      <vt:lpstr>Curvas de crescimento e peso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Desenvolvimento</vt:lpstr>
      <vt:lpstr>Desenvolvimento</vt:lpstr>
      <vt:lpstr>Brincandeira...</vt:lpstr>
      <vt:lpstr>Desenvolvimento</vt:lpstr>
      <vt:lpstr>Visualização rápida</vt:lpstr>
      <vt:lpstr>Slide 43</vt:lpstr>
      <vt:lpstr>Obrigada!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Escalas de Acompanhamento do Desenvolvimento Motor</dc:title>
  <dc:creator>Daniel</dc:creator>
  <cp:lastModifiedBy>ivancf</cp:lastModifiedBy>
  <cp:revision>257</cp:revision>
  <dcterms:created xsi:type="dcterms:W3CDTF">2010-03-01T13:15:55Z</dcterms:created>
  <dcterms:modified xsi:type="dcterms:W3CDTF">2016-11-23T13:01:02Z</dcterms:modified>
</cp:coreProperties>
</file>