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99" r:id="rId3"/>
    <p:sldId id="500" r:id="rId4"/>
    <p:sldId id="479" r:id="rId5"/>
    <p:sldId id="496" r:id="rId6"/>
    <p:sldId id="493" r:id="rId7"/>
    <p:sldId id="498" r:id="rId8"/>
    <p:sldId id="501" r:id="rId9"/>
    <p:sldId id="491" r:id="rId10"/>
    <p:sldId id="494" r:id="rId11"/>
    <p:sldId id="502" r:id="rId12"/>
    <p:sldId id="463" r:id="rId13"/>
    <p:sldId id="492" r:id="rId14"/>
    <p:sldId id="497" r:id="rId15"/>
    <p:sldId id="451" r:id="rId16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 Lenhart" initials="W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2D2"/>
    <a:srgbClr val="084D74"/>
    <a:srgbClr val="B5D5A7"/>
    <a:srgbClr val="8EBE78"/>
    <a:srgbClr val="BFBFBF"/>
    <a:srgbClr val="083151"/>
    <a:srgbClr val="F3F8F1"/>
    <a:srgbClr val="87BF61"/>
    <a:srgbClr val="548235"/>
    <a:srgbClr val="7C9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89967" autoAdjust="0"/>
  </p:normalViewPr>
  <p:slideViewPr>
    <p:cSldViewPr snapToGrid="0">
      <p:cViewPr varScale="1">
        <p:scale>
          <a:sx n="105" d="100"/>
          <a:sy n="105" d="100"/>
        </p:scale>
        <p:origin x="12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157B-575B-4271-9C47-DFA742F4780A}" type="datetimeFigureOut">
              <a:rPr lang="pt-BR" smtClean="0"/>
              <a:t>02/07/2019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slide 1 de 27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38D6-1746-40E5-A6F3-D5E6443DD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36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A444-AEEF-4610-B26D-A8EC55B4AFBC}" type="datetimeFigureOut">
              <a:rPr lang="pt-BR" smtClean="0"/>
              <a:t>02/07/2019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367"/>
            <a:ext cx="5335270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slide 1 de 27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C5257-FBE9-4016-8630-88E8DF354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9179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slide 1 de 27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C5257-FBE9-4016-8630-88E8DF3546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91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slide 1 de 27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C5257-FBE9-4016-8630-88E8DF35462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67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slide 1 de 27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C5257-FBE9-4016-8630-88E8DF35462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F13-2D8F-4AF0-81AB-3BEF46B6F4AC}" type="datetime1">
              <a:rPr lang="pt-BR" smtClean="0"/>
              <a:t>02/07/2019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034-B797-4BD6-96B1-99014799C54D}" type="datetime1">
              <a:rPr lang="pt-BR" smtClean="0"/>
              <a:t>02/07/2019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FE4E-1012-4375-A7B2-2CEBB225891D}" type="datetime1">
              <a:rPr lang="pt-BR" smtClean="0"/>
              <a:t>02/07/2019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 rot="10800000">
            <a:off x="-291586" y="-81354"/>
            <a:ext cx="1647890" cy="427421"/>
            <a:chOff x="15360639" y="10728177"/>
            <a:chExt cx="2717302" cy="704849"/>
          </a:xfrm>
        </p:grpSpPr>
        <p:sp>
          <p:nvSpPr>
            <p:cNvPr id="7" name="object 175"/>
            <p:cNvSpPr/>
            <p:nvPr/>
          </p:nvSpPr>
          <p:spPr>
            <a:xfrm rot="10800000">
              <a:off x="17343247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176"/>
            <p:cNvSpPr/>
            <p:nvPr/>
          </p:nvSpPr>
          <p:spPr>
            <a:xfrm rot="10800000">
              <a:off x="1727244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177"/>
            <p:cNvSpPr/>
            <p:nvPr/>
          </p:nvSpPr>
          <p:spPr>
            <a:xfrm rot="10800000">
              <a:off x="1720163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78"/>
            <p:cNvSpPr/>
            <p:nvPr/>
          </p:nvSpPr>
          <p:spPr>
            <a:xfrm rot="10800000">
              <a:off x="17130824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79"/>
            <p:cNvSpPr/>
            <p:nvPr/>
          </p:nvSpPr>
          <p:spPr>
            <a:xfrm rot="10800000">
              <a:off x="17060020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80"/>
            <p:cNvSpPr/>
            <p:nvPr/>
          </p:nvSpPr>
          <p:spPr>
            <a:xfrm rot="10800000">
              <a:off x="16989216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81"/>
            <p:cNvSpPr/>
            <p:nvPr/>
          </p:nvSpPr>
          <p:spPr>
            <a:xfrm rot="10800000">
              <a:off x="1691840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82"/>
            <p:cNvSpPr/>
            <p:nvPr/>
          </p:nvSpPr>
          <p:spPr>
            <a:xfrm rot="10800000">
              <a:off x="16847597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83"/>
            <p:cNvSpPr/>
            <p:nvPr/>
          </p:nvSpPr>
          <p:spPr>
            <a:xfrm rot="10800000">
              <a:off x="1677679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84"/>
            <p:cNvSpPr/>
            <p:nvPr/>
          </p:nvSpPr>
          <p:spPr>
            <a:xfrm rot="10800000">
              <a:off x="16705978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85"/>
            <p:cNvSpPr/>
            <p:nvPr/>
          </p:nvSpPr>
          <p:spPr>
            <a:xfrm rot="10800000">
              <a:off x="16635174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6"/>
            <p:cNvSpPr/>
            <p:nvPr/>
          </p:nvSpPr>
          <p:spPr>
            <a:xfrm rot="10800000">
              <a:off x="1656436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87"/>
            <p:cNvSpPr/>
            <p:nvPr/>
          </p:nvSpPr>
          <p:spPr>
            <a:xfrm rot="10800000">
              <a:off x="16493557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188"/>
            <p:cNvSpPr/>
            <p:nvPr/>
          </p:nvSpPr>
          <p:spPr>
            <a:xfrm rot="10800000">
              <a:off x="1642275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189"/>
            <p:cNvSpPr/>
            <p:nvPr/>
          </p:nvSpPr>
          <p:spPr>
            <a:xfrm rot="10800000">
              <a:off x="1635194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190"/>
            <p:cNvSpPr/>
            <p:nvPr/>
          </p:nvSpPr>
          <p:spPr>
            <a:xfrm rot="10800000">
              <a:off x="16281134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191"/>
            <p:cNvSpPr/>
            <p:nvPr/>
          </p:nvSpPr>
          <p:spPr>
            <a:xfrm rot="10800000">
              <a:off x="16210330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192"/>
            <p:cNvSpPr/>
            <p:nvPr/>
          </p:nvSpPr>
          <p:spPr>
            <a:xfrm rot="10800000">
              <a:off x="16139525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193"/>
            <p:cNvSpPr/>
            <p:nvPr/>
          </p:nvSpPr>
          <p:spPr>
            <a:xfrm rot="10800000">
              <a:off x="1606872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194"/>
            <p:cNvSpPr/>
            <p:nvPr/>
          </p:nvSpPr>
          <p:spPr>
            <a:xfrm rot="10800000">
              <a:off x="15997906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195"/>
            <p:cNvSpPr/>
            <p:nvPr/>
          </p:nvSpPr>
          <p:spPr>
            <a:xfrm rot="10800000">
              <a:off x="15927102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196"/>
            <p:cNvSpPr/>
            <p:nvPr/>
          </p:nvSpPr>
          <p:spPr>
            <a:xfrm rot="10800000">
              <a:off x="15856298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197"/>
            <p:cNvSpPr/>
            <p:nvPr/>
          </p:nvSpPr>
          <p:spPr>
            <a:xfrm rot="10800000">
              <a:off x="1578548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198"/>
            <p:cNvSpPr/>
            <p:nvPr/>
          </p:nvSpPr>
          <p:spPr>
            <a:xfrm rot="10800000">
              <a:off x="1571467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199"/>
            <p:cNvSpPr/>
            <p:nvPr/>
          </p:nvSpPr>
          <p:spPr>
            <a:xfrm rot="10800000">
              <a:off x="15643875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2" name="object 200"/>
            <p:cNvSpPr/>
            <p:nvPr/>
          </p:nvSpPr>
          <p:spPr>
            <a:xfrm rot="10800000">
              <a:off x="15573060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201"/>
            <p:cNvSpPr/>
            <p:nvPr/>
          </p:nvSpPr>
          <p:spPr>
            <a:xfrm rot="10800000">
              <a:off x="15502256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202"/>
            <p:cNvSpPr/>
            <p:nvPr/>
          </p:nvSpPr>
          <p:spPr>
            <a:xfrm rot="10800000">
              <a:off x="1543144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203"/>
            <p:cNvSpPr/>
            <p:nvPr/>
          </p:nvSpPr>
          <p:spPr>
            <a:xfrm rot="10800000">
              <a:off x="1536063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6" name="object 106"/>
          <p:cNvSpPr/>
          <p:nvPr userDrawn="1"/>
        </p:nvSpPr>
        <p:spPr>
          <a:xfrm rot="10800000">
            <a:off x="-76887" y="49476"/>
            <a:ext cx="1414341" cy="63536"/>
          </a:xfrm>
          <a:custGeom>
            <a:avLst/>
            <a:gdLst/>
            <a:ahLst/>
            <a:cxnLst/>
            <a:rect l="l" t="t" r="r" b="b"/>
            <a:pathLst>
              <a:path w="20104100" h="104775">
                <a:moveTo>
                  <a:pt x="0" y="104708"/>
                </a:moveTo>
                <a:lnTo>
                  <a:pt x="20104100" y="104708"/>
                </a:lnTo>
                <a:lnTo>
                  <a:pt x="20104100" y="0"/>
                </a:lnTo>
                <a:lnTo>
                  <a:pt x="0" y="0"/>
                </a:lnTo>
                <a:lnTo>
                  <a:pt x="0" y="1047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0">
            <a:solidFill>
              <a:srgbClr val="0094E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Triângulo isósceles 36"/>
          <p:cNvSpPr/>
          <p:nvPr userDrawn="1"/>
        </p:nvSpPr>
        <p:spPr>
          <a:xfrm>
            <a:off x="885542" y="-81183"/>
            <a:ext cx="543148" cy="468199"/>
          </a:xfrm>
          <a:prstGeom prst="triangle">
            <a:avLst>
              <a:gd name="adj" fmla="val 903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8" name="object 257"/>
          <p:cNvSpPr txBox="1"/>
          <p:nvPr userDrawn="1"/>
        </p:nvSpPr>
        <p:spPr>
          <a:xfrm>
            <a:off x="4006879" y="6455608"/>
            <a:ext cx="5583828" cy="195208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r">
              <a:spcBef>
                <a:spcPts val="67"/>
              </a:spcBef>
            </a:pPr>
            <a:r>
              <a:rPr lang="pt-BR" sz="1213" spc="91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SECRETARIA MUNICIPAL DE DESESTATIZAÇÃO E PARCERIAS</a:t>
            </a:r>
            <a:endParaRPr lang="pt-BR" sz="1213" spc="91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39" name="Grupo 38"/>
          <p:cNvGrpSpPr/>
          <p:nvPr userDrawn="1"/>
        </p:nvGrpSpPr>
        <p:grpSpPr>
          <a:xfrm>
            <a:off x="9315359" y="6505577"/>
            <a:ext cx="1647890" cy="427421"/>
            <a:chOff x="15360639" y="10728177"/>
            <a:chExt cx="2717302" cy="704849"/>
          </a:xfrm>
        </p:grpSpPr>
        <p:sp>
          <p:nvSpPr>
            <p:cNvPr id="40" name="object 175"/>
            <p:cNvSpPr/>
            <p:nvPr/>
          </p:nvSpPr>
          <p:spPr>
            <a:xfrm rot="10800000">
              <a:off x="17343247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1" name="object 176"/>
            <p:cNvSpPr/>
            <p:nvPr/>
          </p:nvSpPr>
          <p:spPr>
            <a:xfrm rot="10800000">
              <a:off x="1727244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2" name="object 177"/>
            <p:cNvSpPr/>
            <p:nvPr/>
          </p:nvSpPr>
          <p:spPr>
            <a:xfrm rot="10800000">
              <a:off x="1720163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178"/>
            <p:cNvSpPr/>
            <p:nvPr/>
          </p:nvSpPr>
          <p:spPr>
            <a:xfrm rot="10800000">
              <a:off x="17130824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4" name="object 179"/>
            <p:cNvSpPr/>
            <p:nvPr/>
          </p:nvSpPr>
          <p:spPr>
            <a:xfrm rot="10800000">
              <a:off x="17060020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4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5" name="object 180"/>
            <p:cNvSpPr/>
            <p:nvPr/>
          </p:nvSpPr>
          <p:spPr>
            <a:xfrm rot="10800000">
              <a:off x="16989216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181"/>
            <p:cNvSpPr/>
            <p:nvPr/>
          </p:nvSpPr>
          <p:spPr>
            <a:xfrm rot="10800000">
              <a:off x="1691840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7" name="object 182"/>
            <p:cNvSpPr/>
            <p:nvPr/>
          </p:nvSpPr>
          <p:spPr>
            <a:xfrm rot="10800000">
              <a:off x="16847597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8" name="object 183"/>
            <p:cNvSpPr/>
            <p:nvPr/>
          </p:nvSpPr>
          <p:spPr>
            <a:xfrm rot="10800000">
              <a:off x="1677679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184"/>
            <p:cNvSpPr/>
            <p:nvPr/>
          </p:nvSpPr>
          <p:spPr>
            <a:xfrm rot="10800000">
              <a:off x="16705978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0" name="object 185"/>
            <p:cNvSpPr/>
            <p:nvPr/>
          </p:nvSpPr>
          <p:spPr>
            <a:xfrm rot="10800000">
              <a:off x="16635174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1" name="object 186"/>
            <p:cNvSpPr/>
            <p:nvPr/>
          </p:nvSpPr>
          <p:spPr>
            <a:xfrm rot="10800000">
              <a:off x="1656436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187"/>
            <p:cNvSpPr/>
            <p:nvPr/>
          </p:nvSpPr>
          <p:spPr>
            <a:xfrm rot="10800000">
              <a:off x="16493557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3" name="object 188"/>
            <p:cNvSpPr/>
            <p:nvPr/>
          </p:nvSpPr>
          <p:spPr>
            <a:xfrm rot="10800000">
              <a:off x="1642275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4" name="object 189"/>
            <p:cNvSpPr/>
            <p:nvPr/>
          </p:nvSpPr>
          <p:spPr>
            <a:xfrm rot="10800000">
              <a:off x="1635194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5" name="object 190"/>
            <p:cNvSpPr/>
            <p:nvPr/>
          </p:nvSpPr>
          <p:spPr>
            <a:xfrm rot="10800000">
              <a:off x="16281134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6" name="object 191"/>
            <p:cNvSpPr/>
            <p:nvPr/>
          </p:nvSpPr>
          <p:spPr>
            <a:xfrm rot="10800000">
              <a:off x="16210330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7" name="object 192"/>
            <p:cNvSpPr/>
            <p:nvPr/>
          </p:nvSpPr>
          <p:spPr>
            <a:xfrm rot="10800000">
              <a:off x="16139525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193"/>
            <p:cNvSpPr/>
            <p:nvPr/>
          </p:nvSpPr>
          <p:spPr>
            <a:xfrm rot="10800000">
              <a:off x="1606872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9" name="object 194"/>
            <p:cNvSpPr/>
            <p:nvPr/>
          </p:nvSpPr>
          <p:spPr>
            <a:xfrm rot="10800000">
              <a:off x="15997906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0" name="object 195"/>
            <p:cNvSpPr/>
            <p:nvPr/>
          </p:nvSpPr>
          <p:spPr>
            <a:xfrm rot="10800000">
              <a:off x="15927102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1" name="object 196"/>
            <p:cNvSpPr/>
            <p:nvPr/>
          </p:nvSpPr>
          <p:spPr>
            <a:xfrm rot="10800000">
              <a:off x="15856298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2" name="object 197"/>
            <p:cNvSpPr/>
            <p:nvPr/>
          </p:nvSpPr>
          <p:spPr>
            <a:xfrm rot="10800000">
              <a:off x="15785483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3" name="object 198"/>
            <p:cNvSpPr/>
            <p:nvPr/>
          </p:nvSpPr>
          <p:spPr>
            <a:xfrm rot="10800000">
              <a:off x="1571467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199"/>
            <p:cNvSpPr/>
            <p:nvPr/>
          </p:nvSpPr>
          <p:spPr>
            <a:xfrm rot="10800000">
              <a:off x="15643875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5" name="object 200"/>
            <p:cNvSpPr/>
            <p:nvPr/>
          </p:nvSpPr>
          <p:spPr>
            <a:xfrm rot="10800000">
              <a:off x="15573060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6" name="object 201"/>
            <p:cNvSpPr/>
            <p:nvPr/>
          </p:nvSpPr>
          <p:spPr>
            <a:xfrm rot="10800000">
              <a:off x="15502256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202"/>
            <p:cNvSpPr/>
            <p:nvPr/>
          </p:nvSpPr>
          <p:spPr>
            <a:xfrm rot="10800000">
              <a:off x="15431441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8" name="object 203"/>
            <p:cNvSpPr/>
            <p:nvPr/>
          </p:nvSpPr>
          <p:spPr>
            <a:xfrm rot="10800000">
              <a:off x="15360639" y="10728177"/>
              <a:ext cx="734694" cy="704849"/>
            </a:xfrm>
            <a:custGeom>
              <a:avLst/>
              <a:gdLst/>
              <a:ahLst/>
              <a:cxnLst/>
              <a:rect l="l" t="t" r="r" b="b"/>
              <a:pathLst>
                <a:path w="734695" h="704850">
                  <a:moveTo>
                    <a:pt x="734220" y="0"/>
                  </a:moveTo>
                  <a:lnTo>
                    <a:pt x="0" y="704764"/>
                  </a:lnTo>
                </a:path>
              </a:pathLst>
            </a:custGeom>
            <a:ln w="20941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9" name="object 106"/>
          <p:cNvSpPr/>
          <p:nvPr userDrawn="1"/>
        </p:nvSpPr>
        <p:spPr>
          <a:xfrm>
            <a:off x="0" y="6738630"/>
            <a:ext cx="10748549" cy="63536"/>
          </a:xfrm>
          <a:custGeom>
            <a:avLst/>
            <a:gdLst/>
            <a:ahLst/>
            <a:cxnLst/>
            <a:rect l="l" t="t" r="r" b="b"/>
            <a:pathLst>
              <a:path w="20104100" h="104775">
                <a:moveTo>
                  <a:pt x="0" y="104708"/>
                </a:moveTo>
                <a:lnTo>
                  <a:pt x="20104100" y="104708"/>
                </a:lnTo>
                <a:lnTo>
                  <a:pt x="20104100" y="0"/>
                </a:lnTo>
                <a:lnTo>
                  <a:pt x="0" y="0"/>
                </a:lnTo>
                <a:lnTo>
                  <a:pt x="0" y="104708"/>
                </a:lnTo>
                <a:close/>
              </a:path>
            </a:pathLst>
          </a:custGeom>
          <a:solidFill>
            <a:srgbClr val="0089CF"/>
          </a:solidFill>
          <a:ln w="190500">
            <a:solidFill>
              <a:srgbClr val="0094E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Triângulo isósceles 69"/>
          <p:cNvSpPr/>
          <p:nvPr userDrawn="1"/>
        </p:nvSpPr>
        <p:spPr>
          <a:xfrm>
            <a:off x="10498469" y="6464627"/>
            <a:ext cx="543148" cy="468199"/>
          </a:xfrm>
          <a:prstGeom prst="triangle">
            <a:avLst>
              <a:gd name="adj" fmla="val 903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1" name="bk object 16"/>
          <p:cNvSpPr/>
          <p:nvPr userDrawn="1"/>
        </p:nvSpPr>
        <p:spPr>
          <a:xfrm>
            <a:off x="11179209" y="5673608"/>
            <a:ext cx="779978" cy="71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2" name="Imagem 7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10671" r="1515" b="10671"/>
          <a:stretch/>
        </p:blipFill>
        <p:spPr>
          <a:xfrm>
            <a:off x="11079161" y="6506757"/>
            <a:ext cx="931846" cy="2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0FD-ADF9-49AE-993D-FC38F784894E}" type="datetime1">
              <a:rPr lang="pt-BR" smtClean="0"/>
              <a:t>02/07/2019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137A-0689-42F9-9330-71DCEDB57829}" type="datetime1">
              <a:rPr lang="pt-BR" smtClean="0"/>
              <a:t>02/07/2019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36D1-E17A-48DF-8651-C2281AF1641D}" type="datetime1">
              <a:rPr lang="pt-BR" smtClean="0"/>
              <a:t>02/07/2019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6237-C8E9-4DA6-9EC9-18FFF6284A1B}" type="datetime1">
              <a:rPr lang="pt-BR" smtClean="0"/>
              <a:t>02/07/2019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A934-6698-4D4F-823D-7237F5DC4070}" type="datetime1">
              <a:rPr lang="pt-BR" smtClean="0"/>
              <a:t>02/07/2019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C5B6-36FE-4F0A-ACBB-90BFB7594000}" type="datetime1">
              <a:rPr lang="pt-BR" smtClean="0"/>
              <a:t>02/07/2019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478-E630-4F15-BA4A-72D0E07CD64D}" type="datetime1">
              <a:rPr lang="pt-BR" smtClean="0"/>
              <a:t>02/07/2019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5B8D-83CE-47C5-923B-CC1AEA49F0B4}" type="datetime1">
              <a:rPr lang="pt-BR" smtClean="0"/>
              <a:t>02/07/2019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0D6E-AE5E-4E46-9AB0-F94CA4A91EFC}" type="datetime1">
              <a:rPr lang="pt-BR" smtClean="0"/>
              <a:t>02/07/2019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001" y="1951844"/>
            <a:ext cx="8807504" cy="1702650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4800" b="1" kern="0" dirty="0" smtClean="0">
                <a:latin typeface="Calibri Light" panose="020F0302020204030204" pitchFamily="34" charset="0"/>
                <a:cs typeface="Arial Black"/>
              </a:rPr>
              <a:t>Gestão de Desempenho: aprendizados e contexto para o futuro</a:t>
            </a:r>
            <a:endParaRPr lang="pt-BR" sz="4800" kern="0" dirty="0">
              <a:latin typeface="Calibri Light" panose="020F0302020204030204" pitchFamily="34" charset="0"/>
              <a:cs typeface="Arial Black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6001" y="162072"/>
            <a:ext cx="584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SECRETARIA DE GESTÃO E DESEMPENHO DE PESSOAL - SGP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17230" y="5615080"/>
            <a:ext cx="692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“</a:t>
            </a:r>
            <a:r>
              <a:rPr lang="en-US" sz="2400" b="1" i="1" dirty="0" err="1" smtClean="0"/>
              <a:t>Todo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progresso</a:t>
            </a:r>
            <a:r>
              <a:rPr lang="en-US" sz="2400" b="1" i="1" dirty="0"/>
              <a:t> </a:t>
            </a:r>
            <a:r>
              <a:rPr lang="en-US" sz="2400" b="1" i="1" dirty="0" err="1"/>
              <a:t>acontece</a:t>
            </a:r>
            <a:r>
              <a:rPr lang="en-US" sz="2400" b="1" i="1" dirty="0"/>
              <a:t> </a:t>
            </a:r>
            <a:r>
              <a:rPr lang="en-US" sz="2400" b="1" i="1" dirty="0" err="1"/>
              <a:t>fora</a:t>
            </a:r>
            <a:r>
              <a:rPr lang="en-US" sz="2400" b="1" i="1" dirty="0"/>
              <a:t> da </a:t>
            </a:r>
            <a:r>
              <a:rPr lang="en-US" sz="2400" b="1" i="1" dirty="0" err="1"/>
              <a:t>zona</a:t>
            </a:r>
            <a:r>
              <a:rPr lang="en-US" sz="2400" b="1" i="1" dirty="0"/>
              <a:t> de </a:t>
            </a:r>
            <a:r>
              <a:rPr lang="en-US" sz="2400" b="1" i="1" dirty="0" err="1" smtClean="0"/>
              <a:t>conforto</a:t>
            </a:r>
            <a:r>
              <a:rPr lang="en-US" sz="2400" b="1" i="1" dirty="0" smtClean="0"/>
              <a:t>”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62599" y="5949303"/>
            <a:ext cx="205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John </a:t>
            </a:r>
            <a:r>
              <a:rPr lang="en-US" dirty="0" err="1"/>
              <a:t>Bobak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/>
          <p:nvPr/>
        </p:nvCxnSpPr>
        <p:spPr>
          <a:xfrm flipV="1">
            <a:off x="258846" y="4899601"/>
            <a:ext cx="11808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409347" y="2313452"/>
            <a:ext cx="2734962" cy="10172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/>
              <a:t>Servidor PGPE</a:t>
            </a:r>
          </a:p>
          <a:p>
            <a:r>
              <a:rPr lang="pt-BR" sz="1400" b="1" dirty="0" smtClean="0"/>
              <a:t>Recebe GDPGPE</a:t>
            </a:r>
          </a:p>
          <a:p>
            <a:r>
              <a:rPr lang="pt-BR" sz="1400" b="1" dirty="0" smtClean="0"/>
              <a:t>Ingresso em </a:t>
            </a:r>
            <a:r>
              <a:rPr lang="pt-BR" sz="1400" b="1" dirty="0" err="1" smtClean="0"/>
              <a:t>jan</a:t>
            </a:r>
            <a:r>
              <a:rPr lang="pt-BR" sz="1400" b="1" dirty="0" smtClean="0"/>
              <a:t>/2015</a:t>
            </a:r>
          </a:p>
          <a:p>
            <a:r>
              <a:rPr lang="pt-BR" sz="1400" b="1" dirty="0" smtClean="0"/>
              <a:t>Ciclo avaliativo do órgão: </a:t>
            </a:r>
            <a:r>
              <a:rPr lang="pt-BR" sz="1400" b="1" dirty="0" err="1" smtClean="0"/>
              <a:t>out-set</a:t>
            </a:r>
            <a:endParaRPr lang="pt-BR" sz="1400" b="1" dirty="0"/>
          </a:p>
        </p:txBody>
      </p:sp>
      <p:cxnSp>
        <p:nvCxnSpPr>
          <p:cNvPr id="9" name="Conector reto 8"/>
          <p:cNvCxnSpPr/>
          <p:nvPr/>
        </p:nvCxnSpPr>
        <p:spPr>
          <a:xfrm flipH="1" flipV="1">
            <a:off x="1975761" y="4142659"/>
            <a:ext cx="0" cy="72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76828" y="3909872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B050"/>
                </a:solidFill>
              </a:rPr>
              <a:t>out/15</a:t>
            </a:r>
            <a:endParaRPr lang="pt-BR" sz="1050" dirty="0">
              <a:solidFill>
                <a:srgbClr val="00B05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H="1" flipV="1">
            <a:off x="2585362" y="4141150"/>
            <a:ext cx="0" cy="720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3742693" y="4141150"/>
            <a:ext cx="0" cy="7200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 flipV="1">
            <a:off x="4910108" y="4141150"/>
            <a:ext cx="0" cy="720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386429" y="3906854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4">
                    <a:lumMod val="75000"/>
                  </a:schemeClr>
                </a:solidFill>
              </a:rPr>
              <a:t>jan</a:t>
            </a:r>
            <a:r>
              <a:rPr lang="pt-BR" sz="1050" dirty="0" smtClean="0">
                <a:solidFill>
                  <a:schemeClr val="accent4">
                    <a:lumMod val="75000"/>
                  </a:schemeClr>
                </a:solidFill>
              </a:rPr>
              <a:t>/16</a:t>
            </a:r>
            <a:endParaRPr lang="pt-BR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549370" y="3906854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2">
                    <a:lumMod val="50000"/>
                  </a:schemeClr>
                </a:solidFill>
              </a:rPr>
              <a:t>jul</a:t>
            </a:r>
            <a:r>
              <a:rPr lang="pt-BR" sz="1050" dirty="0" smtClean="0">
                <a:solidFill>
                  <a:schemeClr val="accent2">
                    <a:lumMod val="50000"/>
                  </a:schemeClr>
                </a:solidFill>
              </a:rPr>
              <a:t>/16</a:t>
            </a:r>
            <a:endParaRPr lang="pt-BR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16786" y="3912892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4">
                    <a:lumMod val="75000"/>
                  </a:schemeClr>
                </a:solidFill>
              </a:rPr>
              <a:t>jan</a:t>
            </a:r>
            <a:r>
              <a:rPr lang="pt-BR" sz="1050" dirty="0" smtClean="0">
                <a:solidFill>
                  <a:schemeClr val="accent4">
                    <a:lumMod val="75000"/>
                  </a:schemeClr>
                </a:solidFill>
              </a:rPr>
              <a:t>/17</a:t>
            </a:r>
            <a:endParaRPr lang="pt-BR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7211039" y="4141150"/>
            <a:ext cx="0" cy="720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020786" y="3912892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4">
                    <a:lumMod val="75000"/>
                  </a:schemeClr>
                </a:solidFill>
              </a:rPr>
              <a:t>jan</a:t>
            </a:r>
            <a:r>
              <a:rPr lang="pt-BR" sz="1050" dirty="0" smtClean="0">
                <a:solidFill>
                  <a:schemeClr val="accent4">
                    <a:lumMod val="75000"/>
                  </a:schemeClr>
                </a:solidFill>
              </a:rPr>
              <a:t>/18</a:t>
            </a:r>
            <a:endParaRPr lang="pt-BR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H="1" flipV="1">
            <a:off x="4294582" y="4141150"/>
            <a:ext cx="0" cy="72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095649" y="3915909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B050"/>
                </a:solidFill>
              </a:rPr>
              <a:t>out/16</a:t>
            </a:r>
            <a:endParaRPr lang="pt-BR" sz="1050" dirty="0">
              <a:solidFill>
                <a:srgbClr val="00B050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H="1" flipV="1">
            <a:off x="6599669" y="4141150"/>
            <a:ext cx="0" cy="72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00736" y="3915909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B050"/>
                </a:solidFill>
              </a:rPr>
              <a:t>out/17</a:t>
            </a:r>
            <a:endParaRPr lang="pt-BR" sz="1050" dirty="0">
              <a:solidFill>
                <a:srgbClr val="00B050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H="1" flipV="1">
            <a:off x="8919207" y="4141150"/>
            <a:ext cx="0" cy="72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8720274" y="3915909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B050"/>
                </a:solidFill>
              </a:rPr>
              <a:t>out/18</a:t>
            </a:r>
            <a:endParaRPr lang="pt-BR" sz="1050" dirty="0">
              <a:solidFill>
                <a:srgbClr val="00B050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H="1" flipV="1">
            <a:off x="11223207" y="4141150"/>
            <a:ext cx="0" cy="72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1024274" y="3908363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B050"/>
                </a:solidFill>
              </a:rPr>
              <a:t>out/19</a:t>
            </a:r>
            <a:endParaRPr lang="pt-BR" sz="1050" dirty="0">
              <a:solidFill>
                <a:srgbClr val="00B050"/>
              </a:solidFill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H="1" flipV="1">
            <a:off x="6065810" y="4141150"/>
            <a:ext cx="0" cy="7200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881854" y="3906854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2">
                    <a:lumMod val="50000"/>
                  </a:schemeClr>
                </a:solidFill>
              </a:rPr>
              <a:t>jul</a:t>
            </a:r>
            <a:r>
              <a:rPr lang="pt-BR" sz="1050" dirty="0" smtClean="0">
                <a:solidFill>
                  <a:schemeClr val="accent2">
                    <a:lumMod val="50000"/>
                  </a:schemeClr>
                </a:solidFill>
              </a:rPr>
              <a:t>/17</a:t>
            </a:r>
            <a:endParaRPr lang="pt-BR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 flipV="1">
            <a:off x="8404055" y="4141150"/>
            <a:ext cx="0" cy="7200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8220099" y="3912928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2">
                    <a:lumMod val="50000"/>
                  </a:schemeClr>
                </a:solidFill>
              </a:rPr>
              <a:t>jul</a:t>
            </a:r>
            <a:r>
              <a:rPr lang="pt-BR" sz="1050" dirty="0" smtClean="0">
                <a:solidFill>
                  <a:schemeClr val="accent2">
                    <a:lumMod val="50000"/>
                  </a:schemeClr>
                </a:solidFill>
              </a:rPr>
              <a:t>/18</a:t>
            </a:r>
            <a:endParaRPr lang="pt-BR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10722876" y="4141150"/>
            <a:ext cx="0" cy="7200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10538920" y="3911930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>
                <a:solidFill>
                  <a:schemeClr val="accent2">
                    <a:lumMod val="50000"/>
                  </a:schemeClr>
                </a:solidFill>
              </a:rPr>
              <a:t>jul</a:t>
            </a:r>
            <a:r>
              <a:rPr lang="pt-BR" sz="1050" dirty="0" smtClean="0">
                <a:solidFill>
                  <a:schemeClr val="accent2">
                    <a:lumMod val="50000"/>
                  </a:schemeClr>
                </a:solidFill>
              </a:rPr>
              <a:t>/19</a:t>
            </a:r>
            <a:endParaRPr lang="pt-BR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7513255" y="2110386"/>
            <a:ext cx="4308853" cy="109713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b="1" dirty="0" smtClean="0"/>
              <a:t>LEGENDA DAS AVALIAÇÕES:</a:t>
            </a:r>
          </a:p>
          <a:p>
            <a:r>
              <a:rPr lang="pt-BR" sz="1400" b="1" dirty="0" smtClean="0">
                <a:solidFill>
                  <a:srgbClr val="00B050"/>
                </a:solidFill>
              </a:rPr>
              <a:t>Avaliação para Gratificação de Desempenho</a:t>
            </a:r>
          </a:p>
          <a:p>
            <a:r>
              <a:rPr lang="pt-BR" sz="1400" b="1" dirty="0" smtClean="0">
                <a:solidFill>
                  <a:schemeClr val="accent4">
                    <a:lumMod val="75000"/>
                  </a:schemeClr>
                </a:solidFill>
              </a:rPr>
              <a:t>Avaliação para Estágio Probatório</a:t>
            </a:r>
          </a:p>
          <a:p>
            <a:r>
              <a:rPr lang="pt-BR" sz="1400" b="1" dirty="0" smtClean="0">
                <a:solidFill>
                  <a:schemeClr val="accent2">
                    <a:lumMod val="50000"/>
                  </a:schemeClr>
                </a:solidFill>
              </a:rPr>
              <a:t>Avaliação para Progressão ou Promoção</a:t>
            </a:r>
          </a:p>
        </p:txBody>
      </p:sp>
      <p:cxnSp>
        <p:nvCxnSpPr>
          <p:cNvPr id="16" name="Conector angulado 15"/>
          <p:cNvCxnSpPr/>
          <p:nvPr/>
        </p:nvCxnSpPr>
        <p:spPr>
          <a:xfrm rot="16200000" flipH="1">
            <a:off x="6638835" y="1918853"/>
            <a:ext cx="720587" cy="583847"/>
          </a:xfrm>
          <a:prstGeom prst="bentConnector3">
            <a:avLst>
              <a:gd name="adj1" fmla="val 9944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2518012" y="4736884"/>
            <a:ext cx="0" cy="122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4846581" y="4736884"/>
            <a:ext cx="0" cy="122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7155485" y="4736884"/>
            <a:ext cx="0" cy="122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9472916" y="4736884"/>
            <a:ext cx="0" cy="122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 rot="18721176">
            <a:off x="2183052" y="4964641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2016</a:t>
            </a:r>
            <a:endParaRPr lang="pt-BR" sz="1050" dirty="0"/>
          </a:p>
        </p:txBody>
      </p:sp>
      <p:sp>
        <p:nvSpPr>
          <p:cNvPr id="66" name="CaixaDeTexto 65"/>
          <p:cNvSpPr txBox="1"/>
          <p:nvPr/>
        </p:nvSpPr>
        <p:spPr>
          <a:xfrm rot="18721176">
            <a:off x="4517752" y="49654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2017</a:t>
            </a:r>
            <a:endParaRPr lang="pt-BR" sz="1050" dirty="0"/>
          </a:p>
        </p:txBody>
      </p:sp>
      <p:sp>
        <p:nvSpPr>
          <p:cNvPr id="67" name="CaixaDeTexto 66"/>
          <p:cNvSpPr txBox="1"/>
          <p:nvPr/>
        </p:nvSpPr>
        <p:spPr>
          <a:xfrm rot="18721176">
            <a:off x="6851432" y="4965470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2018</a:t>
            </a:r>
            <a:endParaRPr lang="pt-BR" sz="1050" dirty="0"/>
          </a:p>
        </p:txBody>
      </p:sp>
      <p:sp>
        <p:nvSpPr>
          <p:cNvPr id="68" name="CaixaDeTexto 67"/>
          <p:cNvSpPr txBox="1"/>
          <p:nvPr/>
        </p:nvSpPr>
        <p:spPr>
          <a:xfrm rot="18721176">
            <a:off x="9185110" y="4968486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2019</a:t>
            </a:r>
            <a:endParaRPr lang="pt-BR" sz="105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465780" y="1524658"/>
            <a:ext cx="7356328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É realizada uma avaliação para cada finalidade, com sistemáticas diversas.</a:t>
            </a:r>
            <a:endParaRPr lang="pt-BR" dirty="0"/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455099" y="-16712"/>
            <a:ext cx="11074769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atual: multiplicidade das avaliações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o explicativo retangular com cantos arredondados 19"/>
          <p:cNvSpPr>
            <a:spLocks/>
          </p:cNvSpPr>
          <p:nvPr/>
        </p:nvSpPr>
        <p:spPr>
          <a:xfrm>
            <a:off x="668398" y="5495829"/>
            <a:ext cx="3341990" cy="1038385"/>
          </a:xfrm>
          <a:prstGeom prst="wedgeRoundRectCallout">
            <a:avLst>
              <a:gd name="adj1" fmla="val 24423"/>
              <a:gd name="adj2" fmla="val -61908"/>
              <a:gd name="adj3" fmla="val 16667"/>
            </a:avLst>
          </a:prstGeom>
          <a:solidFill>
            <a:schemeClr val="bg1">
              <a:lumMod val="75000"/>
              <a:alpha val="50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Complexidade, retrabalho, inconsistência....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50666" y="1895941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5100" y="-16712"/>
            <a:ext cx="6551106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 Executivo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7"/>
          <p:cNvSpPr txBox="1"/>
          <p:nvPr/>
        </p:nvSpPr>
        <p:spPr>
          <a:xfrm>
            <a:off x="4673138" y="1897159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aixaDeTexto 7"/>
          <p:cNvSpPr txBox="1"/>
          <p:nvPr/>
        </p:nvSpPr>
        <p:spPr>
          <a:xfrm>
            <a:off x="7609925" y="1898377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tângulo de cantos arredondados 6"/>
          <p:cNvSpPr/>
          <p:nvPr/>
        </p:nvSpPr>
        <p:spPr>
          <a:xfrm>
            <a:off x="1951770" y="2556870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Busca por melhores práticas e aprendizados</a:t>
            </a:r>
          </a:p>
        </p:txBody>
      </p:sp>
      <p:sp>
        <p:nvSpPr>
          <p:cNvPr id="29" name="Retângulo de cantos arredondados 6"/>
          <p:cNvSpPr/>
          <p:nvPr/>
        </p:nvSpPr>
        <p:spPr>
          <a:xfrm>
            <a:off x="4894732" y="254215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Situação atual (Executivo Federal)</a:t>
            </a:r>
          </a:p>
        </p:txBody>
      </p:sp>
      <p:sp>
        <p:nvSpPr>
          <p:cNvPr id="30" name="Retângulo de cantos arredondados 6"/>
          <p:cNvSpPr/>
          <p:nvPr/>
        </p:nvSpPr>
        <p:spPr>
          <a:xfrm>
            <a:off x="7820985" y="257757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</a:rPr>
              <a:t>Contexto para evoluirmos</a:t>
            </a:r>
            <a:endParaRPr lang="pt-B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474068" y="2626177"/>
            <a:ext cx="195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95292" y="3161589"/>
            <a:ext cx="11347625" cy="3533224"/>
          </a:xfrm>
          <a:prstGeom prst="roundRect">
            <a:avLst/>
          </a:prstGeom>
          <a:solidFill>
            <a:srgbClr val="F3F8F1"/>
          </a:solidFill>
          <a:ln w="38100">
            <a:solidFill>
              <a:srgbClr val="B5D5A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44000" bIns="144000" rtlCol="0" anchor="ctr"/>
          <a:lstStyle/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b="1" dirty="0"/>
              <a:t>Engajar</a:t>
            </a:r>
            <a:r>
              <a:rPr lang="pt-BR" sz="2200" dirty="0"/>
              <a:t> o servidor público e </a:t>
            </a:r>
            <a:r>
              <a:rPr lang="pt-BR" sz="2200" b="1" dirty="0" smtClean="0"/>
              <a:t>resgatar</a:t>
            </a:r>
            <a:r>
              <a:rPr lang="pt-BR" sz="2200" dirty="0" smtClean="0"/>
              <a:t> </a:t>
            </a:r>
            <a:r>
              <a:rPr lang="pt-BR" sz="2200" dirty="0"/>
              <a:t>sua </a:t>
            </a:r>
            <a:r>
              <a:rPr lang="pt-BR" sz="2200" dirty="0" smtClean="0"/>
              <a:t>reputação </a:t>
            </a:r>
            <a:r>
              <a:rPr lang="pt-BR" sz="2200" dirty="0"/>
              <a:t>perante a sociedade</a:t>
            </a:r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Criar cultura de </a:t>
            </a:r>
            <a:r>
              <a:rPr lang="pt-BR" sz="2200" b="1" dirty="0"/>
              <a:t>avaliação </a:t>
            </a:r>
            <a:r>
              <a:rPr lang="pt-BR" sz="2200" b="1" dirty="0" smtClean="0"/>
              <a:t>real </a:t>
            </a:r>
            <a:r>
              <a:rPr lang="pt-BR" sz="2200" dirty="0"/>
              <a:t>e feedback constante</a:t>
            </a:r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Fomentar a cultura </a:t>
            </a:r>
            <a:r>
              <a:rPr lang="pt-BR" sz="2200" dirty="0" smtClean="0"/>
              <a:t>de metas e resultados, </a:t>
            </a:r>
            <a:r>
              <a:rPr lang="pt-BR" sz="2200" b="1" dirty="0" smtClean="0"/>
              <a:t>todos sabem o que é esperado</a:t>
            </a:r>
            <a:endParaRPr lang="pt-BR" sz="2200" b="1" dirty="0"/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b="1" dirty="0"/>
              <a:t>Reconhecer e valorizar </a:t>
            </a:r>
            <a:r>
              <a:rPr lang="pt-BR" sz="2200" dirty="0"/>
              <a:t>o servidor de alto desempenho, oferecendo oportunidades</a:t>
            </a:r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Identificar o baixo desempenho, </a:t>
            </a:r>
            <a:r>
              <a:rPr lang="pt-BR" sz="2200" b="1" dirty="0"/>
              <a:t>proporcionando desenvolvimento</a:t>
            </a:r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Fornecer </a:t>
            </a:r>
            <a:r>
              <a:rPr lang="pt-BR" sz="2200" b="1" dirty="0"/>
              <a:t>dados concretos </a:t>
            </a:r>
            <a:r>
              <a:rPr lang="pt-BR" sz="2200" dirty="0" smtClean="0"/>
              <a:t>para a </a:t>
            </a:r>
            <a:r>
              <a:rPr lang="pt-BR" sz="2200" dirty="0"/>
              <a:t>gestão de pessoas e a tomada de decisões estratégicas – inclusive fundamentar </a:t>
            </a:r>
            <a:r>
              <a:rPr lang="pt-BR" sz="2200" dirty="0" smtClean="0"/>
              <a:t>o </a:t>
            </a:r>
            <a:r>
              <a:rPr lang="pt-BR" sz="2200" dirty="0" err="1"/>
              <a:t>descomissionamento</a:t>
            </a:r>
            <a:r>
              <a:rPr lang="pt-BR" sz="2200" dirty="0"/>
              <a:t> da liderança com baixo desempenho e a perda do cargo </a:t>
            </a:r>
            <a:r>
              <a:rPr lang="pt-BR" sz="2200" dirty="0" smtClean="0"/>
              <a:t>efetivo por </a:t>
            </a:r>
            <a:r>
              <a:rPr lang="pt-BR" sz="2200" dirty="0"/>
              <a:t>desempenho </a:t>
            </a:r>
            <a:r>
              <a:rPr lang="pt-BR" sz="2200" dirty="0" smtClean="0"/>
              <a:t>insuficiente</a:t>
            </a:r>
            <a:endParaRPr lang="pt-BR" sz="22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15576" y="1593489"/>
            <a:ext cx="11360762" cy="787672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/>
          <a:p>
            <a:pPr>
              <a:spcAft>
                <a:spcPts val="1200"/>
              </a:spcAft>
            </a:pPr>
            <a:r>
              <a:rPr lang="pt-BR" sz="2400" b="1" dirty="0"/>
              <a:t>Reconhecimento</a:t>
            </a:r>
            <a:r>
              <a:rPr lang="pt-BR" sz="2400" dirty="0"/>
              <a:t> e </a:t>
            </a:r>
            <a:r>
              <a:rPr lang="pt-BR" sz="2400" b="1" dirty="0"/>
              <a:t>desenvolvimento </a:t>
            </a:r>
            <a:r>
              <a:rPr lang="pt-BR" sz="2400" dirty="0"/>
              <a:t>do servidor, visando melhorar os </a:t>
            </a:r>
            <a:r>
              <a:rPr lang="pt-BR" sz="2400" b="1" dirty="0"/>
              <a:t>serviços</a:t>
            </a:r>
            <a:r>
              <a:rPr lang="pt-BR" sz="2400" dirty="0"/>
              <a:t> prestados para a </a:t>
            </a:r>
            <a:r>
              <a:rPr lang="pt-BR" sz="2400" b="1" dirty="0"/>
              <a:t>sociedade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28712" y="1064976"/>
            <a:ext cx="32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FOCO: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5099" y="-16712"/>
            <a:ext cx="11736901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Direcionamento atual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2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73058" y="1900724"/>
            <a:ext cx="10357534" cy="4289763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Vinculação efetiva </a:t>
            </a:r>
            <a:r>
              <a:rPr lang="pt-BR" sz="2400" dirty="0" smtClean="0">
                <a:solidFill>
                  <a:srgbClr val="000000"/>
                </a:solidFill>
              </a:rPr>
              <a:t>entre metas individuais, </a:t>
            </a:r>
            <a:r>
              <a:rPr lang="pt-BR" sz="2400" dirty="0">
                <a:solidFill>
                  <a:srgbClr val="000000"/>
                </a:solidFill>
              </a:rPr>
              <a:t>metas institucionais </a:t>
            </a:r>
            <a:r>
              <a:rPr lang="pt-BR" sz="2400" dirty="0" smtClean="0">
                <a:solidFill>
                  <a:srgbClr val="000000"/>
                </a:solidFill>
              </a:rPr>
              <a:t>e o Planejamento Estratégico</a:t>
            </a:r>
            <a:endParaRPr lang="pt-BR" sz="24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Avaliação </a:t>
            </a:r>
            <a:r>
              <a:rPr lang="pt-BR" sz="2400" b="1" dirty="0">
                <a:solidFill>
                  <a:srgbClr val="000000"/>
                </a:solidFill>
              </a:rPr>
              <a:t>unificada </a:t>
            </a:r>
            <a:r>
              <a:rPr lang="pt-BR" sz="2400" dirty="0">
                <a:solidFill>
                  <a:srgbClr val="000000"/>
                </a:solidFill>
              </a:rPr>
              <a:t>para todos os </a:t>
            </a:r>
            <a:r>
              <a:rPr lang="pt-BR" sz="2400" dirty="0" smtClean="0">
                <a:solidFill>
                  <a:srgbClr val="000000"/>
                </a:solidFill>
              </a:rPr>
              <a:t>fins, bem como </a:t>
            </a:r>
            <a:r>
              <a:rPr lang="pt-BR" sz="2400" dirty="0">
                <a:solidFill>
                  <a:srgbClr val="000000"/>
                </a:solidFill>
              </a:rPr>
              <a:t>c</a:t>
            </a:r>
            <a:r>
              <a:rPr lang="pt-BR" sz="2400" dirty="0" smtClean="0">
                <a:solidFill>
                  <a:srgbClr val="000000"/>
                </a:solidFill>
              </a:rPr>
              <a:t>iclos </a:t>
            </a:r>
            <a:r>
              <a:rPr lang="pt-BR" sz="2400" dirty="0">
                <a:solidFill>
                  <a:srgbClr val="000000"/>
                </a:solidFill>
              </a:rPr>
              <a:t>e períodos </a:t>
            </a:r>
            <a:r>
              <a:rPr lang="pt-BR" sz="2400" dirty="0" smtClean="0">
                <a:solidFill>
                  <a:srgbClr val="000000"/>
                </a:solidFill>
              </a:rPr>
              <a:t>unificados </a:t>
            </a:r>
            <a:r>
              <a:rPr lang="mr-IN" sz="2400" dirty="0" smtClean="0">
                <a:solidFill>
                  <a:srgbClr val="000000"/>
                </a:solidFill>
              </a:rPr>
              <a:t>–</a:t>
            </a:r>
            <a:r>
              <a:rPr lang="pt-BR" sz="2400" dirty="0" smtClean="0">
                <a:solidFill>
                  <a:srgbClr val="000000"/>
                </a:solidFill>
              </a:rPr>
              <a:t> simplificação</a:t>
            </a:r>
            <a:endParaRPr lang="pt-BR" sz="24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Avaliação das lideranças</a:t>
            </a:r>
            <a:endParaRPr lang="pt-BR" sz="2400" b="1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Sistema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dirty="0" smtClean="0">
                <a:solidFill>
                  <a:srgbClr val="000000"/>
                </a:solidFill>
              </a:rPr>
              <a:t>valorização </a:t>
            </a:r>
            <a:r>
              <a:rPr lang="pt-BR" sz="2400" b="1" dirty="0" smtClean="0">
                <a:solidFill>
                  <a:srgbClr val="000000"/>
                </a:solidFill>
              </a:rPr>
              <a:t>diferenciado</a:t>
            </a:r>
            <a:r>
              <a:rPr lang="pt-BR" sz="2400" dirty="0" smtClean="0">
                <a:solidFill>
                  <a:srgbClr val="000000"/>
                </a:solidFill>
              </a:rPr>
              <a:t> para quem tem alto </a:t>
            </a:r>
            <a:r>
              <a:rPr lang="pt-BR" sz="2400" dirty="0" smtClean="0">
                <a:solidFill>
                  <a:srgbClr val="000000"/>
                </a:solidFill>
              </a:rPr>
              <a:t>desempenho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0000"/>
                </a:solidFill>
              </a:rPr>
              <a:t>Programa de Desenvolvimento</a:t>
            </a:r>
            <a:r>
              <a:rPr lang="pt-BR" sz="2400" dirty="0" smtClean="0">
                <a:solidFill>
                  <a:srgbClr val="000000"/>
                </a:solidFill>
              </a:rPr>
              <a:t> do servidor identificado com baixo desempenho </a:t>
            </a:r>
            <a:endParaRPr lang="pt-BR" sz="24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Processo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b="1" dirty="0">
                <a:solidFill>
                  <a:srgbClr val="000000"/>
                </a:solidFill>
              </a:rPr>
              <a:t>concorrência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b="1" dirty="0">
                <a:solidFill>
                  <a:srgbClr val="000000"/>
                </a:solidFill>
              </a:rPr>
              <a:t>para </a:t>
            </a:r>
            <a:r>
              <a:rPr lang="pt-BR" sz="2400" b="1" dirty="0" smtClean="0">
                <a:solidFill>
                  <a:srgbClr val="000000"/>
                </a:solidFill>
              </a:rPr>
              <a:t>crescimento </a:t>
            </a:r>
            <a:r>
              <a:rPr lang="pt-BR" sz="2400" dirty="0">
                <a:solidFill>
                  <a:srgbClr val="000000"/>
                </a:solidFill>
              </a:rPr>
              <a:t>na </a:t>
            </a:r>
            <a:r>
              <a:rPr lang="pt-BR" sz="2400" dirty="0" smtClean="0">
                <a:solidFill>
                  <a:srgbClr val="000000"/>
                </a:solidFill>
              </a:rPr>
              <a:t>carreira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3057" y="1355500"/>
            <a:ext cx="631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e projetos em andamento: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5099" y="-16712"/>
            <a:ext cx="11736901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Direcionamento atual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9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63740" y="2096487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5100" y="-16712"/>
            <a:ext cx="6551106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realidade brasileira hoje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929" y="1530588"/>
            <a:ext cx="250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Desempregados: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7"/>
          <p:cNvSpPr txBox="1"/>
          <p:nvPr/>
        </p:nvSpPr>
        <p:spPr>
          <a:xfrm>
            <a:off x="3286212" y="2097705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3093623" y="1531807"/>
            <a:ext cx="317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7"/>
          <p:cNvSpPr txBox="1"/>
          <p:nvPr/>
        </p:nvSpPr>
        <p:spPr>
          <a:xfrm>
            <a:off x="6222999" y="2098923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6130671" y="1533025"/>
            <a:ext cx="300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Privado Formal: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7"/>
          <p:cNvSpPr txBox="1"/>
          <p:nvPr/>
        </p:nvSpPr>
        <p:spPr>
          <a:xfrm>
            <a:off x="9158175" y="2115259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9567145" y="1549361"/>
            <a:ext cx="195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Público: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016" y="2473309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13,2 </a:t>
            </a:r>
            <a:r>
              <a:rPr lang="en-US" sz="2000" b="1" dirty="0" err="1" smtClean="0"/>
              <a:t>Milhões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1746" y="3143760"/>
            <a:ext cx="216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Sem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própria</a:t>
            </a:r>
            <a:endParaRPr lang="en-US" sz="20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79238" y="2475305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38 </a:t>
            </a:r>
            <a:r>
              <a:rPr lang="en-US" sz="2000" b="1" dirty="0" err="1" smtClean="0"/>
              <a:t>Milhões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46786" y="2995351"/>
            <a:ext cx="2151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Aprox</a:t>
            </a:r>
            <a:r>
              <a:rPr lang="en-US" sz="2000" b="1" dirty="0" smtClean="0"/>
              <a:t> 40% </a:t>
            </a:r>
            <a:r>
              <a:rPr lang="en-US" sz="2000" b="1" dirty="0" err="1" smtClean="0"/>
              <a:t>menos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emprego</a:t>
            </a:r>
            <a:r>
              <a:rPr lang="en-US" sz="2000" b="1" dirty="0" smtClean="0"/>
              <a:t> formal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21941" y="2477302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33 </a:t>
            </a:r>
            <a:r>
              <a:rPr lang="en-US" sz="2000" b="1" dirty="0" err="1" smtClean="0"/>
              <a:t>Milhões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24404" y="2963924"/>
            <a:ext cx="1551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Rend. </a:t>
            </a:r>
            <a:r>
              <a:rPr lang="en-US" sz="2000" b="1" dirty="0" err="1" smtClean="0"/>
              <a:t>Médio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R$ 1.960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848194" y="2462586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11,5 </a:t>
            </a:r>
            <a:r>
              <a:rPr lang="en-US" sz="2000" b="1" dirty="0" err="1" smtClean="0"/>
              <a:t>Milhões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784076" y="2965920"/>
            <a:ext cx="1551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Rend. </a:t>
            </a:r>
            <a:r>
              <a:rPr lang="en-US" sz="2000" b="1" dirty="0" err="1" smtClean="0"/>
              <a:t>Médio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R$ 3.706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7749" y="6316963"/>
            <a:ext cx="416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Dados IBGE e PNAD.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9716521" y="4002046"/>
            <a:ext cx="1928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Na </a:t>
            </a:r>
            <a:r>
              <a:rPr lang="en-US" sz="2000" b="1" i="1" dirty="0" err="1" smtClean="0"/>
              <a:t>crise</a:t>
            </a:r>
            <a:r>
              <a:rPr lang="en-US" sz="2000" b="1" i="1" dirty="0" smtClean="0"/>
              <a:t>:</a:t>
            </a:r>
          </a:p>
          <a:p>
            <a:r>
              <a:rPr lang="en-US" sz="2000" b="1" i="1" dirty="0" err="1" smtClean="0"/>
              <a:t>Ganho</a:t>
            </a:r>
            <a:r>
              <a:rPr lang="en-US" sz="2000" b="1" i="1" dirty="0" smtClean="0"/>
              <a:t> real 10%</a:t>
            </a:r>
          </a:p>
          <a:p>
            <a:r>
              <a:rPr lang="en-US" sz="2000" b="1" i="1" dirty="0" err="1" smtClean="0">
                <a:solidFill>
                  <a:srgbClr val="800000"/>
                </a:solidFill>
              </a:rPr>
              <a:t>Estabilidade</a:t>
            </a:r>
            <a:endParaRPr lang="en-US" sz="2000" b="1" i="1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7190" y="4004042"/>
            <a:ext cx="2295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Na </a:t>
            </a:r>
            <a:r>
              <a:rPr lang="en-US" sz="2000" b="1" i="1" dirty="0" err="1" smtClean="0"/>
              <a:t>crise</a:t>
            </a:r>
            <a:r>
              <a:rPr lang="en-US" sz="2000" b="1" i="1" dirty="0" smtClean="0"/>
              <a:t>:</a:t>
            </a:r>
          </a:p>
          <a:p>
            <a:r>
              <a:rPr lang="en-US" sz="2000" b="1" i="1" dirty="0" err="1" smtClean="0"/>
              <a:t>Rendimento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estagnado</a:t>
            </a:r>
            <a:endParaRPr lang="en-US" sz="2000" b="1" i="1" dirty="0" smtClean="0"/>
          </a:p>
          <a:p>
            <a:endParaRPr lang="en-US" sz="2000" b="1" i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47036" y="4006037"/>
            <a:ext cx="2444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Na </a:t>
            </a:r>
            <a:r>
              <a:rPr lang="en-US" sz="2000" b="1" i="1" dirty="0" err="1" smtClean="0"/>
              <a:t>crise</a:t>
            </a:r>
            <a:r>
              <a:rPr lang="en-US" sz="2000" b="1" i="1" dirty="0" smtClean="0"/>
              <a:t>:</a:t>
            </a:r>
          </a:p>
          <a:p>
            <a:r>
              <a:rPr lang="en-US" sz="2000" b="1" i="1" dirty="0" smtClean="0"/>
              <a:t>+ 6 </a:t>
            </a:r>
            <a:r>
              <a:rPr lang="en-US" sz="2000" b="1" i="1" dirty="0" err="1" smtClean="0"/>
              <a:t>Milhões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desempregados</a:t>
            </a:r>
            <a:endParaRPr lang="en-US" sz="2000" b="1" i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606708" y="4008031"/>
            <a:ext cx="2275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Na </a:t>
            </a:r>
            <a:r>
              <a:rPr lang="en-US" sz="2000" b="1" i="1" dirty="0" err="1" smtClean="0"/>
              <a:t>crise</a:t>
            </a:r>
            <a:r>
              <a:rPr lang="en-US" sz="2000" b="1" i="1" dirty="0" smtClean="0"/>
              <a:t>:</a:t>
            </a:r>
          </a:p>
          <a:p>
            <a:r>
              <a:rPr lang="en-US" sz="2000" b="1" i="1" dirty="0" err="1" smtClean="0"/>
              <a:t>Perdeu</a:t>
            </a:r>
            <a:r>
              <a:rPr lang="en-US" sz="2000" b="1" i="1" dirty="0" smtClean="0"/>
              <a:t> 10% </a:t>
            </a:r>
            <a:r>
              <a:rPr lang="en-US" sz="2000" b="1" i="1" dirty="0" err="1" smtClean="0"/>
              <a:t>rendimento</a:t>
            </a:r>
            <a:endParaRPr lang="en-US" sz="2000" b="1" i="1" dirty="0" smtClean="0"/>
          </a:p>
          <a:p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781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 animBg="1"/>
      <p:bldP spid="9" grpId="0"/>
      <p:bldP spid="11" grpId="0" animBg="1"/>
      <p:bldP spid="12" grpId="0"/>
      <p:bldP spid="13" grpId="0" animBg="1"/>
      <p:bldP spid="14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70921" y="1360462"/>
            <a:ext cx="10312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Secretaria de Gestão e Desempenho de Pessoal</a:t>
            </a:r>
          </a:p>
          <a:p>
            <a:pPr algn="ctr"/>
            <a:r>
              <a:rPr lang="pt-BR" sz="2800" dirty="0" smtClean="0"/>
              <a:t>Secretaria Especial de Desburocratização, Gestão e Governo Digital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8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50666" y="1895941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5100" y="-16712"/>
            <a:ext cx="6551106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 Executivo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7"/>
          <p:cNvSpPr txBox="1"/>
          <p:nvPr/>
        </p:nvSpPr>
        <p:spPr>
          <a:xfrm>
            <a:off x="4673138" y="1897159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CaixaDeTexto 7"/>
          <p:cNvSpPr txBox="1"/>
          <p:nvPr/>
        </p:nvSpPr>
        <p:spPr>
          <a:xfrm>
            <a:off x="7609925" y="1898377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28" name="Retângulo de cantos arredondados 6"/>
          <p:cNvSpPr/>
          <p:nvPr/>
        </p:nvSpPr>
        <p:spPr>
          <a:xfrm>
            <a:off x="1951770" y="2556870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B</a:t>
            </a:r>
            <a:r>
              <a:rPr lang="pt-BR" sz="2800" b="1" dirty="0" smtClean="0">
                <a:solidFill>
                  <a:schemeClr val="tx1"/>
                </a:solidFill>
              </a:rPr>
              <a:t>usca por melhores práticas e aprendizados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29" name="Retângulo de cantos arredondados 6"/>
          <p:cNvSpPr/>
          <p:nvPr/>
        </p:nvSpPr>
        <p:spPr>
          <a:xfrm>
            <a:off x="4894732" y="254215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Situação atual (Executivo Federal)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0" name="Retângulo de cantos arredondados 6"/>
          <p:cNvSpPr/>
          <p:nvPr/>
        </p:nvSpPr>
        <p:spPr>
          <a:xfrm>
            <a:off x="7820985" y="257757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Contexto para evoluirmos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50666" y="1895941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5100" y="-16712"/>
            <a:ext cx="6551106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 Executivo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7"/>
          <p:cNvSpPr txBox="1"/>
          <p:nvPr/>
        </p:nvSpPr>
        <p:spPr>
          <a:xfrm>
            <a:off x="4673138" y="1897159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aixaDeTexto 7"/>
          <p:cNvSpPr txBox="1"/>
          <p:nvPr/>
        </p:nvSpPr>
        <p:spPr>
          <a:xfrm>
            <a:off x="7609925" y="1898377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tângulo de cantos arredondados 6"/>
          <p:cNvSpPr/>
          <p:nvPr/>
        </p:nvSpPr>
        <p:spPr>
          <a:xfrm>
            <a:off x="1951770" y="2556870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B</a:t>
            </a:r>
            <a:r>
              <a:rPr lang="pt-BR" sz="2800" b="1" dirty="0" smtClean="0">
                <a:solidFill>
                  <a:schemeClr val="tx1"/>
                </a:solidFill>
              </a:rPr>
              <a:t>usca por melhores práticas e aprendizados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29" name="Retângulo de cantos arredondados 6"/>
          <p:cNvSpPr/>
          <p:nvPr/>
        </p:nvSpPr>
        <p:spPr>
          <a:xfrm>
            <a:off x="4894732" y="254215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Situação atual (Executivo Federal)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etângulo de cantos arredondados 6"/>
          <p:cNvSpPr/>
          <p:nvPr/>
        </p:nvSpPr>
        <p:spPr>
          <a:xfrm>
            <a:off x="7820985" y="257757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Contexto para evoluirmos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1"/>
          <p:cNvSpPr/>
          <p:nvPr/>
        </p:nvSpPr>
        <p:spPr>
          <a:xfrm>
            <a:off x="525643" y="1094687"/>
            <a:ext cx="9572609" cy="4481643"/>
          </a:xfrm>
          <a:prstGeom prst="roundRect">
            <a:avLst/>
          </a:prstGeom>
          <a:solidFill>
            <a:srgbClr val="F3F8F1"/>
          </a:solidFill>
          <a:ln w="38100"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44000" bIns="144000" rtlCol="0" anchor="ctr"/>
          <a:lstStyle/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cultura de avaliação individual é </a:t>
            </a:r>
            <a:r>
              <a:rPr lang="pt-BR" b="1" dirty="0"/>
              <a:t>um desafio </a:t>
            </a:r>
            <a:r>
              <a:rPr lang="pt-BR" dirty="0"/>
              <a:t>em todas as </a:t>
            </a:r>
            <a:r>
              <a:rPr lang="pt-BR" dirty="0" smtClean="0"/>
              <a:t>organizações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Impactos diretos na remuneração </a:t>
            </a:r>
            <a:r>
              <a:rPr lang="pt-BR" b="1" dirty="0"/>
              <a:t>inibem a avaliação </a:t>
            </a:r>
            <a:r>
              <a:rPr lang="pt-BR" b="1" dirty="0" smtClean="0"/>
              <a:t>real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Avaliar liderança </a:t>
            </a:r>
            <a:r>
              <a:rPr lang="pt-BR" dirty="0"/>
              <a:t>para que responda por metas objetivas atreladas às metas da </a:t>
            </a:r>
            <a:r>
              <a:rPr lang="pt-BR" dirty="0" smtClean="0"/>
              <a:t>organização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As metas da liderança </a:t>
            </a:r>
            <a:r>
              <a:rPr lang="pt-BR" dirty="0" smtClean="0"/>
              <a:t>se </a:t>
            </a:r>
            <a:r>
              <a:rPr lang="pt-BR" b="1" dirty="0" smtClean="0"/>
              <a:t>desdobram</a:t>
            </a:r>
            <a:r>
              <a:rPr lang="pt-BR" dirty="0" smtClean="0"/>
              <a:t> nas </a:t>
            </a:r>
            <a:r>
              <a:rPr lang="pt-BR" dirty="0"/>
              <a:t>metas d</a:t>
            </a:r>
            <a:r>
              <a:rPr lang="pt-BR" dirty="0" smtClean="0"/>
              <a:t>a equipe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O planejamento do trabalho é ponto de partida para </a:t>
            </a:r>
            <a:r>
              <a:rPr lang="pt-BR" b="1" dirty="0"/>
              <a:t>orientar o desempenho da equipe </a:t>
            </a:r>
            <a:r>
              <a:rPr lang="pt-BR" dirty="0"/>
              <a:t>e fundamentar as </a:t>
            </a:r>
            <a:r>
              <a:rPr lang="pt-BR" dirty="0" smtClean="0"/>
              <a:t>avaliações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Acompanhar </a:t>
            </a:r>
            <a:r>
              <a:rPr lang="pt-BR" b="1" dirty="0" smtClean="0"/>
              <a:t>a execução do trabalho </a:t>
            </a:r>
            <a:r>
              <a:rPr lang="pt-BR" dirty="0"/>
              <a:t>ao longo de todo o ciclo </a:t>
            </a:r>
            <a:r>
              <a:rPr lang="pt-BR" dirty="0" smtClean="0"/>
              <a:t>avaliativo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cultura de feedback </a:t>
            </a:r>
            <a:r>
              <a:rPr lang="pt-BR" dirty="0"/>
              <a:t>constante deve ser orgânica a longo </a:t>
            </a:r>
            <a:r>
              <a:rPr lang="pt-BR" dirty="0" smtClean="0"/>
              <a:t>prazo</a:t>
            </a:r>
            <a:endParaRPr lang="pt-BR" dirty="0"/>
          </a:p>
          <a:p>
            <a:pPr marL="571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O foco deve ser </a:t>
            </a:r>
            <a:r>
              <a:rPr lang="pt-BR" b="1" dirty="0"/>
              <a:t>desenvolver e valorizar o servidor</a:t>
            </a:r>
            <a:r>
              <a:rPr lang="pt-BR" dirty="0"/>
              <a:t>, com vistas a alcançar o </a:t>
            </a:r>
            <a:r>
              <a:rPr lang="pt-BR" dirty="0" smtClean="0"/>
              <a:t>objetivo </a:t>
            </a:r>
            <a:r>
              <a:rPr lang="pt-BR" dirty="0"/>
              <a:t>maior da </a:t>
            </a:r>
            <a:r>
              <a:rPr lang="pt-BR" dirty="0" smtClean="0"/>
              <a:t>organização</a:t>
            </a:r>
            <a:endParaRPr lang="pt-BR" dirty="0"/>
          </a:p>
        </p:txBody>
      </p:sp>
      <p:pic>
        <p:nvPicPr>
          <p:cNvPr id="7" name="Imagem 6" descr="Banco do Brasil                                                               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50" y="5942123"/>
            <a:ext cx="6762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Logo CV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03" y="5807499"/>
            <a:ext cx="1190625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Resultado de imagem para Exercito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9" y="5671598"/>
            <a:ext cx="101155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Prefeitura de Belo Horizont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22"/>
          <a:stretch/>
        </p:blipFill>
        <p:spPr bwMode="auto">
          <a:xfrm>
            <a:off x="5931932" y="5982733"/>
            <a:ext cx="1620968" cy="5379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pic>
        <p:nvPicPr>
          <p:cNvPr id="14" name="Imagem 13" descr="Resultado de imagem para logo aeronautic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4" y="5807500"/>
            <a:ext cx="114974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28" y="5821885"/>
            <a:ext cx="857250" cy="85725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9" y="5876103"/>
            <a:ext cx="1196212" cy="71772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461854" y="5821885"/>
            <a:ext cx="92913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200" dirty="0">
                <a:latin typeface="Franklin Gothic Medium" panose="020B0603020102020204" pitchFamily="34" charset="0"/>
              </a:rPr>
              <a:t>Estudos: Chile, EUA e Reino Unido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5099" y="-16712"/>
            <a:ext cx="9871651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Aprendizados com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setor público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0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94" y="5929214"/>
            <a:ext cx="1342938" cy="5995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r="15674"/>
          <a:stretch/>
        </p:blipFill>
        <p:spPr>
          <a:xfrm>
            <a:off x="259612" y="5593626"/>
            <a:ext cx="1177444" cy="117043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02" y="5657132"/>
            <a:ext cx="1782764" cy="11481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/>
          <a:srcRect l="18922" r="14171"/>
          <a:stretch/>
        </p:blipFill>
        <p:spPr>
          <a:xfrm>
            <a:off x="2840690" y="5723978"/>
            <a:ext cx="1036019" cy="909725"/>
          </a:xfrm>
          <a:prstGeom prst="rect">
            <a:avLst/>
          </a:prstGeom>
        </p:spPr>
      </p:pic>
      <p:sp>
        <p:nvSpPr>
          <p:cNvPr id="14" name="Texto explicativo retangular com cantos arredondados 13"/>
          <p:cNvSpPr>
            <a:spLocks/>
          </p:cNvSpPr>
          <p:nvPr/>
        </p:nvSpPr>
        <p:spPr>
          <a:xfrm>
            <a:off x="6199581" y="1303500"/>
            <a:ext cx="2873924" cy="3726675"/>
          </a:xfrm>
          <a:prstGeom prst="wedgeRoundRectCallou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46000">
                <a:schemeClr val="accent6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gestão de desempenho </a:t>
            </a:r>
            <a:r>
              <a:rPr lang="pt-BR" sz="2400" b="1" dirty="0">
                <a:solidFill>
                  <a:schemeClr val="tx1"/>
                </a:solidFill>
              </a:rPr>
              <a:t>alinha e orienta </a:t>
            </a:r>
            <a:r>
              <a:rPr lang="pt-BR" sz="2400" dirty="0">
                <a:solidFill>
                  <a:schemeClr val="tx1"/>
                </a:solidFill>
              </a:rPr>
              <a:t>toda </a:t>
            </a:r>
            <a:r>
              <a:rPr lang="pt-BR" sz="2400" dirty="0" smtClean="0">
                <a:solidFill>
                  <a:schemeClr val="tx1"/>
                </a:solidFill>
              </a:rPr>
              <a:t>a organização </a:t>
            </a:r>
            <a:r>
              <a:rPr lang="pt-BR" sz="2400" dirty="0">
                <a:solidFill>
                  <a:schemeClr val="tx1"/>
                </a:solidFill>
              </a:rPr>
              <a:t>na mesma direção e conecta os objetivos de negócios com os objetivos das </a:t>
            </a:r>
            <a:r>
              <a:rPr lang="pt-BR" sz="2400" dirty="0" smtClean="0">
                <a:solidFill>
                  <a:schemeClr val="tx1"/>
                </a:solidFill>
              </a:rPr>
              <a:t>pessoas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8" name="Texto explicativo retangular com cantos arredondados 17"/>
          <p:cNvSpPr>
            <a:spLocks/>
          </p:cNvSpPr>
          <p:nvPr/>
        </p:nvSpPr>
        <p:spPr>
          <a:xfrm>
            <a:off x="178099" y="1652176"/>
            <a:ext cx="2779564" cy="2041076"/>
          </a:xfrm>
          <a:prstGeom prst="wedgeRoundRectCallou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46000">
                <a:schemeClr val="accent6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gestão de </a:t>
            </a:r>
            <a:r>
              <a:rPr lang="pt-BR" sz="2400" dirty="0" smtClean="0">
                <a:solidFill>
                  <a:schemeClr val="tx1"/>
                </a:solidFill>
              </a:rPr>
              <a:t>desempenho é </a:t>
            </a:r>
            <a:r>
              <a:rPr lang="pt-BR" sz="2400" dirty="0">
                <a:solidFill>
                  <a:schemeClr val="tx1"/>
                </a:solidFill>
              </a:rPr>
              <a:t>fundamental para </a:t>
            </a:r>
            <a:r>
              <a:rPr lang="pt-BR" sz="2400" b="1" dirty="0">
                <a:solidFill>
                  <a:schemeClr val="tx1"/>
                </a:solidFill>
              </a:rPr>
              <a:t>engajar</a:t>
            </a:r>
            <a:r>
              <a:rPr lang="pt-BR" sz="2400" dirty="0">
                <a:solidFill>
                  <a:schemeClr val="tx1"/>
                </a:solidFill>
              </a:rPr>
              <a:t> a força de </a:t>
            </a:r>
            <a:r>
              <a:rPr lang="pt-BR" sz="2400" dirty="0" smtClean="0">
                <a:solidFill>
                  <a:schemeClr val="tx1"/>
                </a:solidFill>
              </a:rPr>
              <a:t>trabalho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0" name="Texto explicativo retangular com cantos arredondados 19"/>
          <p:cNvSpPr>
            <a:spLocks/>
          </p:cNvSpPr>
          <p:nvPr/>
        </p:nvSpPr>
        <p:spPr>
          <a:xfrm>
            <a:off x="3071869" y="2888828"/>
            <a:ext cx="2943713" cy="2325173"/>
          </a:xfrm>
          <a:prstGeom prst="wedgeRoundRectCallout">
            <a:avLst>
              <a:gd name="adj1" fmla="val 24423"/>
              <a:gd name="adj2" fmla="val -61908"/>
              <a:gd name="adj3" fmla="val 16667"/>
            </a:avLst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46000">
                <a:schemeClr val="accent6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O engajamento da força de trabalho é resultado </a:t>
            </a:r>
            <a:r>
              <a:rPr lang="pt-BR" sz="2400" dirty="0" smtClean="0">
                <a:solidFill>
                  <a:schemeClr val="tx1"/>
                </a:solidFill>
              </a:rPr>
              <a:t>de </a:t>
            </a:r>
            <a:r>
              <a:rPr lang="pt-BR" sz="2400" b="1" dirty="0">
                <a:solidFill>
                  <a:schemeClr val="tx1"/>
                </a:solidFill>
              </a:rPr>
              <a:t>reconhecimento</a:t>
            </a:r>
            <a:r>
              <a:rPr lang="pt-BR" sz="2400" dirty="0">
                <a:solidFill>
                  <a:schemeClr val="tx1"/>
                </a:solidFill>
              </a:rPr>
              <a:t> e </a:t>
            </a:r>
            <a:r>
              <a:rPr lang="pt-BR" sz="2400" b="1" dirty="0">
                <a:solidFill>
                  <a:schemeClr val="tx1"/>
                </a:solidFill>
              </a:rPr>
              <a:t>desenvolvimento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de pessoas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1" name="Texto explicativo retangular com cantos arredondados 20"/>
          <p:cNvSpPr>
            <a:spLocks/>
          </p:cNvSpPr>
          <p:nvPr/>
        </p:nvSpPr>
        <p:spPr>
          <a:xfrm>
            <a:off x="9210322" y="1635117"/>
            <a:ext cx="2880000" cy="2726596"/>
          </a:xfrm>
          <a:prstGeom prst="wedgeRoundRectCallou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46000">
                <a:schemeClr val="accent6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O aumento </a:t>
            </a:r>
            <a:r>
              <a:rPr lang="pt-BR" sz="2400" dirty="0" smtClean="0">
                <a:solidFill>
                  <a:schemeClr val="tx1"/>
                </a:solidFill>
              </a:rPr>
              <a:t>da </a:t>
            </a:r>
            <a:r>
              <a:rPr lang="pt-BR" sz="2400" dirty="0">
                <a:solidFill>
                  <a:schemeClr val="tx1"/>
                </a:solidFill>
              </a:rPr>
              <a:t>performance da organização tem impacto direto nos </a:t>
            </a:r>
            <a:r>
              <a:rPr lang="pt-BR" sz="2400" b="1" dirty="0">
                <a:solidFill>
                  <a:schemeClr val="tx1"/>
                </a:solidFill>
              </a:rPr>
              <a:t>resultados</a:t>
            </a:r>
            <a:r>
              <a:rPr lang="pt-BR" sz="2400" dirty="0">
                <a:solidFill>
                  <a:schemeClr val="tx1"/>
                </a:solidFill>
              </a:rPr>
              <a:t> e na </a:t>
            </a:r>
            <a:r>
              <a:rPr lang="pt-BR" sz="2400" b="1" dirty="0">
                <a:solidFill>
                  <a:schemeClr val="tx1"/>
                </a:solidFill>
              </a:rPr>
              <a:t>geração de valor </a:t>
            </a:r>
            <a:r>
              <a:rPr lang="pt-BR" sz="2400" dirty="0">
                <a:solidFill>
                  <a:schemeClr val="tx1"/>
                </a:solidFill>
              </a:rPr>
              <a:t>para o </a:t>
            </a:r>
            <a:r>
              <a:rPr lang="pt-BR" sz="2400" dirty="0" smtClean="0">
                <a:solidFill>
                  <a:schemeClr val="tx1"/>
                </a:solidFill>
              </a:rPr>
              <a:t>cliente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67862" y="5754770"/>
            <a:ext cx="3589711" cy="919401"/>
          </a:xfrm>
          <a:prstGeom prst="roundRect">
            <a:avLst/>
          </a:prstGeom>
          <a:solidFill>
            <a:srgbClr val="DEEBF7">
              <a:alpha val="7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Franklin Gothic Medium" panose="020B0603020102020204" pitchFamily="34" charset="0"/>
              </a:rPr>
              <a:t>+ Grandes empresas dos ramos de: papel e celulose; açúcar e etanol; alimentação;  tecnologia.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5099" y="-16712"/>
            <a:ext cx="9871651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Aprendizados com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setor privado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1"/>
          <p:cNvSpPr/>
          <p:nvPr/>
        </p:nvSpPr>
        <p:spPr>
          <a:xfrm>
            <a:off x="556353" y="1029902"/>
            <a:ext cx="9452909" cy="4668735"/>
          </a:xfrm>
          <a:prstGeom prst="roundRect">
            <a:avLst/>
          </a:prstGeom>
          <a:solidFill>
            <a:srgbClr val="F3F8F1"/>
          </a:solidFill>
          <a:ln w="38100"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 b="1" dirty="0" smtClean="0"/>
              <a:t>FOCO em RESULTADO:</a:t>
            </a:r>
          </a:p>
          <a:p>
            <a:pPr marL="5715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Poucas metas individuais, porém ambiciosas e objetivas</a:t>
            </a:r>
          </a:p>
          <a:p>
            <a:pPr marL="5715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Metas coletivas, comuns </a:t>
            </a:r>
            <a:r>
              <a:rPr lang="pt-BR" sz="2000" dirty="0"/>
              <a:t>a toda a </a:t>
            </a:r>
            <a:r>
              <a:rPr lang="pt-BR" sz="2000" dirty="0" smtClean="0"/>
              <a:t>empresa:</a:t>
            </a:r>
          </a:p>
          <a:p>
            <a:pPr marL="91440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Traz engajamento das </a:t>
            </a:r>
            <a:r>
              <a:rPr lang="pt-BR" sz="2000" dirty="0"/>
              <a:t>equipes no mesmo </a:t>
            </a:r>
            <a:r>
              <a:rPr lang="pt-BR" sz="2000" dirty="0" smtClean="0"/>
              <a:t>propósito</a:t>
            </a:r>
          </a:p>
          <a:p>
            <a:pPr marL="91440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Percepção de </a:t>
            </a:r>
            <a:r>
              <a:rPr lang="pt-BR" sz="2000" dirty="0"/>
              <a:t>que </a:t>
            </a:r>
            <a:r>
              <a:rPr lang="pt-BR" sz="2000" dirty="0" smtClean="0"/>
              <a:t>o esforço </a:t>
            </a:r>
            <a:r>
              <a:rPr lang="pt-BR" sz="2000" dirty="0"/>
              <a:t>individual </a:t>
            </a:r>
            <a:r>
              <a:rPr lang="pt-BR" sz="2000" dirty="0" smtClean="0"/>
              <a:t>contribui  </a:t>
            </a:r>
            <a:r>
              <a:rPr lang="pt-BR" sz="2000" dirty="0" err="1" smtClean="0"/>
              <a:t>parao</a:t>
            </a:r>
            <a:r>
              <a:rPr lang="pt-BR" sz="2000" dirty="0" smtClean="0"/>
              <a:t> </a:t>
            </a:r>
            <a:r>
              <a:rPr lang="pt-BR" sz="2000" dirty="0"/>
              <a:t>resultado </a:t>
            </a:r>
            <a:r>
              <a:rPr lang="pt-BR" sz="2000" dirty="0" smtClean="0"/>
              <a:t>geral</a:t>
            </a:r>
          </a:p>
          <a:p>
            <a:pPr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Gera significado </a:t>
            </a:r>
            <a:r>
              <a:rPr lang="pt-BR" sz="2000" dirty="0"/>
              <a:t>para o </a:t>
            </a:r>
            <a:r>
              <a:rPr lang="pt-BR" sz="2000" dirty="0" smtClean="0"/>
              <a:t>trabalho</a:t>
            </a:r>
          </a:p>
          <a:p>
            <a:pPr marL="5715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 smtClean="0"/>
              <a:t>Visibilidade </a:t>
            </a:r>
            <a:r>
              <a:rPr lang="pt-BR" sz="2000" dirty="0"/>
              <a:t>à evolução dos resultados, fortalecendo a </a:t>
            </a:r>
            <a:r>
              <a:rPr lang="pt-BR" sz="2000" dirty="0" smtClean="0"/>
              <a:t>transparência</a:t>
            </a:r>
          </a:p>
          <a:p>
            <a:pPr>
              <a:spcAft>
                <a:spcPts val="1200"/>
              </a:spcAft>
            </a:pPr>
            <a:r>
              <a:rPr lang="pt-BR" sz="2000" b="1" dirty="0" smtClean="0"/>
              <a:t>DIÁLOGO: </a:t>
            </a:r>
            <a:r>
              <a:rPr lang="pt-BR" sz="2000" dirty="0" smtClean="0"/>
              <a:t>Cultura de feedback </a:t>
            </a:r>
            <a:r>
              <a:rPr lang="pt-BR" sz="2000" dirty="0"/>
              <a:t>entre líder e </a:t>
            </a:r>
            <a:r>
              <a:rPr lang="pt-BR" sz="2000" dirty="0" smtClean="0"/>
              <a:t>liderados </a:t>
            </a:r>
          </a:p>
          <a:p>
            <a:pPr>
              <a:spcAft>
                <a:spcPts val="1200"/>
              </a:spcAft>
            </a:pPr>
            <a:r>
              <a:rPr lang="pt-BR" sz="2000" b="1" dirty="0" smtClean="0"/>
              <a:t>LIDERAR PELO EXEMPLO: </a:t>
            </a:r>
            <a:r>
              <a:rPr lang="pt-BR" sz="2000" dirty="0" smtClean="0"/>
              <a:t>Mudança </a:t>
            </a:r>
            <a:r>
              <a:rPr lang="pt-BR" sz="2000" dirty="0"/>
              <a:t>cultural </a:t>
            </a:r>
            <a:r>
              <a:rPr lang="pt-BR" sz="2000" dirty="0" smtClean="0"/>
              <a:t>iniciada pelas lideranças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5099" y="-16712"/>
            <a:ext cx="9871651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Aprendizados com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setor privado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94" y="5929214"/>
            <a:ext cx="1342938" cy="599526"/>
          </a:xfrm>
          <a:prstGeom prst="rect">
            <a:avLst/>
          </a:prstGeom>
        </p:spPr>
      </p:pic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3"/>
          <a:srcRect r="15674"/>
          <a:stretch/>
        </p:blipFill>
        <p:spPr>
          <a:xfrm>
            <a:off x="259612" y="5593626"/>
            <a:ext cx="1177444" cy="1170430"/>
          </a:xfrm>
          <a:prstGeom prst="rect">
            <a:avLst/>
          </a:prstGeom>
        </p:spPr>
      </p:pic>
      <p:pic>
        <p:nvPicPr>
          <p:cNvPr id="7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02" y="5657132"/>
            <a:ext cx="1782764" cy="1148100"/>
          </a:xfrm>
          <a:prstGeom prst="rect">
            <a:avLst/>
          </a:prstGeom>
        </p:spPr>
      </p:pic>
      <p:pic>
        <p:nvPicPr>
          <p:cNvPr id="9" name="Imagem 14"/>
          <p:cNvPicPr>
            <a:picLocks noChangeAspect="1"/>
          </p:cNvPicPr>
          <p:nvPr/>
        </p:nvPicPr>
        <p:blipFill rotWithShape="1">
          <a:blip r:embed="rId5"/>
          <a:srcRect l="18922" r="14171"/>
          <a:stretch/>
        </p:blipFill>
        <p:spPr>
          <a:xfrm>
            <a:off x="2840690" y="5723978"/>
            <a:ext cx="1036019" cy="909725"/>
          </a:xfrm>
          <a:prstGeom prst="rect">
            <a:avLst/>
          </a:prstGeom>
        </p:spPr>
      </p:pic>
      <p:sp>
        <p:nvSpPr>
          <p:cNvPr id="10" name="CaixaDeTexto 16"/>
          <p:cNvSpPr txBox="1"/>
          <p:nvPr/>
        </p:nvSpPr>
        <p:spPr>
          <a:xfrm>
            <a:off x="5767862" y="5754770"/>
            <a:ext cx="3589711" cy="91940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Franklin Gothic Medium" panose="020B0603020102020204" pitchFamily="34" charset="0"/>
              </a:rPr>
              <a:t>+ Grandes empresas dos ramos de: papel e celulose; açúcar e etanol; alimentação;  tecnologia.</a:t>
            </a:r>
          </a:p>
        </p:txBody>
      </p:sp>
    </p:spTree>
    <p:extLst>
      <p:ext uri="{BB962C8B-B14F-4D97-AF65-F5344CB8AC3E}">
        <p14:creationId xmlns:p14="http://schemas.microsoft.com/office/powerpoint/2010/main" val="1682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55099" y="-16712"/>
            <a:ext cx="9871651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Inspiração de grandes líderes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59134" y="4495422"/>
            <a:ext cx="138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Bernardinho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929437" y="5966018"/>
            <a:ext cx="119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Jim Collins</a:t>
            </a:r>
            <a:endParaRPr lang="en-US" b="1" dirty="0"/>
          </a:p>
        </p:txBody>
      </p:sp>
      <p:sp>
        <p:nvSpPr>
          <p:cNvPr id="35" name="Texto explicativo retangular com cantos arredondados 17"/>
          <p:cNvSpPr>
            <a:spLocks/>
          </p:cNvSpPr>
          <p:nvPr/>
        </p:nvSpPr>
        <p:spPr>
          <a:xfrm>
            <a:off x="6633853" y="2337367"/>
            <a:ext cx="4779224" cy="2057787"/>
          </a:xfrm>
          <a:prstGeom prst="wedgeRoundRectCallou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46000">
                <a:schemeClr val="accent6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i="1" dirty="0" smtClean="0">
                <a:solidFill>
                  <a:srgbClr val="000000"/>
                </a:solidFill>
              </a:rPr>
              <a:t>Não devemos nos orgulhar de sermos melhores que os outros, mas sim </a:t>
            </a:r>
            <a:r>
              <a:rPr lang="pt-BR" sz="2600" b="1" i="1" dirty="0" smtClean="0">
                <a:solidFill>
                  <a:srgbClr val="000000"/>
                </a:solidFill>
              </a:rPr>
              <a:t>melhores do que já fomos</a:t>
            </a:r>
            <a:r>
              <a:rPr lang="pt-BR" sz="2600" i="1" dirty="0" smtClean="0">
                <a:solidFill>
                  <a:srgbClr val="000000"/>
                </a:solidFill>
              </a:rPr>
              <a:t>.</a:t>
            </a:r>
            <a:endParaRPr lang="pt-BR" sz="2600" i="1" dirty="0">
              <a:solidFill>
                <a:srgbClr val="000000"/>
              </a:solidFill>
            </a:endParaRPr>
          </a:p>
        </p:txBody>
      </p:sp>
      <p:sp>
        <p:nvSpPr>
          <p:cNvPr id="36" name="Texto explicativo retangular com cantos arredondados 17"/>
          <p:cNvSpPr>
            <a:spLocks/>
          </p:cNvSpPr>
          <p:nvPr/>
        </p:nvSpPr>
        <p:spPr>
          <a:xfrm>
            <a:off x="687119" y="1386776"/>
            <a:ext cx="5545693" cy="4478971"/>
          </a:xfrm>
          <a:prstGeom prst="wedgeRoundRectCallou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46000">
                <a:schemeClr val="accent6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i="1" dirty="0" smtClean="0">
                <a:solidFill>
                  <a:srgbClr val="000000"/>
                </a:solidFill>
              </a:rPr>
              <a:t>Indivíduos que não estão alinhados com o objetivo da organização, merecem uma oportunidade para se reencontrar. Eles terão um </a:t>
            </a:r>
            <a:r>
              <a:rPr lang="pt-BR" sz="2600" b="1" i="1" dirty="0" smtClean="0">
                <a:solidFill>
                  <a:srgbClr val="000000"/>
                </a:solidFill>
              </a:rPr>
              <a:t>desempenho melhor</a:t>
            </a:r>
            <a:r>
              <a:rPr lang="pt-BR" sz="2600" i="1" dirty="0" smtClean="0">
                <a:solidFill>
                  <a:srgbClr val="000000"/>
                </a:solidFill>
              </a:rPr>
              <a:t>, uma </a:t>
            </a:r>
            <a:r>
              <a:rPr lang="pt-BR" sz="2600" b="1" i="1" dirty="0" smtClean="0">
                <a:solidFill>
                  <a:srgbClr val="000000"/>
                </a:solidFill>
              </a:rPr>
              <a:t>satisfação maior </a:t>
            </a:r>
            <a:r>
              <a:rPr lang="pt-BR" sz="2600" i="1" dirty="0" smtClean="0">
                <a:solidFill>
                  <a:srgbClr val="000000"/>
                </a:solidFill>
              </a:rPr>
              <a:t>com seu próprio trabalho e terão </a:t>
            </a:r>
            <a:r>
              <a:rPr lang="pt-BR" sz="2600" b="1" i="1" dirty="0" smtClean="0">
                <a:solidFill>
                  <a:srgbClr val="000000"/>
                </a:solidFill>
              </a:rPr>
              <a:t>maior chance de alcançar sucesso e realização</a:t>
            </a:r>
            <a:r>
              <a:rPr lang="pt-BR" sz="2600" i="1" dirty="0" smtClean="0">
                <a:solidFill>
                  <a:srgbClr val="000000"/>
                </a:solidFill>
              </a:rPr>
              <a:t>. Faça um favor a vocês dois e não fuja da conversa difícil.</a:t>
            </a:r>
            <a:endParaRPr lang="pt-BR" sz="2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50666" y="1895941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5100" y="-16712"/>
            <a:ext cx="6551106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 Executivo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7"/>
          <p:cNvSpPr txBox="1"/>
          <p:nvPr/>
        </p:nvSpPr>
        <p:spPr>
          <a:xfrm>
            <a:off x="4673138" y="1897159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aixaDeTexto 7"/>
          <p:cNvSpPr txBox="1"/>
          <p:nvPr/>
        </p:nvSpPr>
        <p:spPr>
          <a:xfrm>
            <a:off x="7609925" y="1898377"/>
            <a:ext cx="2793862" cy="3122537"/>
          </a:xfrm>
          <a:prstGeom prst="round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>
            <a:defPPr>
              <a:defRPr lang="pt-BR"/>
            </a:defPPr>
            <a:lvl1pPr>
              <a:spcAft>
                <a:spcPts val="1200"/>
              </a:spcAft>
            </a:lvl1pPr>
          </a:lstStyle>
          <a:p>
            <a:pPr lvl="1">
              <a:spcAft>
                <a:spcPts val="1200"/>
              </a:spcAft>
            </a:pP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tângulo de cantos arredondados 6"/>
          <p:cNvSpPr/>
          <p:nvPr/>
        </p:nvSpPr>
        <p:spPr>
          <a:xfrm>
            <a:off x="1951770" y="2556870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Busca por melhores práticas e aprendizados</a:t>
            </a:r>
          </a:p>
        </p:txBody>
      </p:sp>
      <p:sp>
        <p:nvSpPr>
          <p:cNvPr id="29" name="Retângulo de cantos arredondados 6"/>
          <p:cNvSpPr/>
          <p:nvPr/>
        </p:nvSpPr>
        <p:spPr>
          <a:xfrm>
            <a:off x="4894732" y="254215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Situação atual (Executivo Federal)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0" name="Retângulo de cantos arredondados 6"/>
          <p:cNvSpPr/>
          <p:nvPr/>
        </p:nvSpPr>
        <p:spPr>
          <a:xfrm>
            <a:off x="7820985" y="2577575"/>
            <a:ext cx="2409527" cy="17380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Contexto para evoluirmos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1647" y="1374279"/>
            <a:ext cx="5754326" cy="4524889"/>
          </a:xfrm>
          <a:prstGeom prst="roundRect">
            <a:avLst/>
          </a:prstGeom>
          <a:solidFill>
            <a:srgbClr val="F3F8F1"/>
          </a:solidFill>
          <a:ln w="38100">
            <a:solidFill>
              <a:srgbClr val="B5D5A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44000" bIns="144000" rtlCol="0" anchor="ctr"/>
          <a:lstStyle>
            <a:defPPr>
              <a:defRPr lang="pt-BR"/>
            </a:defPPr>
            <a:lvl1pPr marL="57150" indent="-3429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/>
              <a:t>Múltiplas avaliações de </a:t>
            </a:r>
            <a:r>
              <a:rPr lang="pt-BR" b="1" dirty="0" smtClean="0"/>
              <a:t>desempenho na vida funcional do servidor:</a:t>
            </a:r>
            <a:endParaRPr lang="pt-BR" b="1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Gratificação </a:t>
            </a:r>
            <a:r>
              <a:rPr lang="pt-BR" dirty="0"/>
              <a:t>de Desempenho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Estágio </a:t>
            </a:r>
            <a:r>
              <a:rPr lang="pt-BR" dirty="0"/>
              <a:t>Probatório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Progressão </a:t>
            </a:r>
            <a:r>
              <a:rPr lang="pt-BR" dirty="0"/>
              <a:t>ou </a:t>
            </a:r>
            <a:r>
              <a:rPr lang="pt-BR" dirty="0" smtClean="0"/>
              <a:t>Promoção</a:t>
            </a:r>
            <a:endParaRPr lang="pt-BR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/>
              <a:t>A</a:t>
            </a:r>
            <a:r>
              <a:rPr lang="pt-BR" b="1" dirty="0" smtClean="0"/>
              <a:t>valiação atual não reflete a realidade: maioria está</a:t>
            </a:r>
            <a:r>
              <a:rPr lang="pt-BR" b="1" dirty="0"/>
              <a:t> </a:t>
            </a:r>
            <a:r>
              <a:rPr lang="pt-BR" b="1" dirty="0" smtClean="0"/>
              <a:t>constantemente no topo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 smtClean="0"/>
              <a:t>Ciclos </a:t>
            </a:r>
            <a:r>
              <a:rPr lang="pt-BR" b="1" dirty="0"/>
              <a:t>e períodos diversos, definidos por cada órgão ou </a:t>
            </a:r>
            <a:r>
              <a:rPr lang="pt-BR" b="1" dirty="0" smtClean="0"/>
              <a:t>entidade, complexidade e fragmentação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 smtClean="0"/>
              <a:t>Não temos informações consolidadas e centralizadas para aprofundar a análise e informar tomada de decisão estratégica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01957" y="1444880"/>
            <a:ext cx="4527651" cy="2031117"/>
          </a:xfrm>
          <a:prstGeom prst="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/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Impacta </a:t>
            </a:r>
            <a:r>
              <a:rPr lang="pt-BR" dirty="0" smtClean="0"/>
              <a:t>remuneração mensal de aprox. </a:t>
            </a:r>
            <a:r>
              <a:rPr lang="pt-BR" b="1" u="sng" dirty="0" smtClean="0"/>
              <a:t>200 </a:t>
            </a:r>
            <a:r>
              <a:rPr lang="pt-BR" b="1" u="sng" dirty="0"/>
              <a:t>mil</a:t>
            </a:r>
            <a:r>
              <a:rPr lang="pt-BR" dirty="0"/>
              <a:t> servidores ativos (Gratificação de Desempenho</a:t>
            </a:r>
            <a:r>
              <a:rPr lang="pt-BR" dirty="0" smtClean="0"/>
              <a:t>)</a:t>
            </a:r>
            <a:endParaRPr lang="pt-BR" dirty="0"/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Em 2018, </a:t>
            </a:r>
            <a:r>
              <a:rPr lang="pt-BR" dirty="0" smtClean="0"/>
              <a:t>foram pagos </a:t>
            </a:r>
            <a:r>
              <a:rPr lang="pt-BR" b="1" u="sng" dirty="0" smtClean="0"/>
              <a:t>R</a:t>
            </a:r>
            <a:r>
              <a:rPr lang="pt-BR" b="1" u="sng" dirty="0"/>
              <a:t>$ 7,9 bi </a:t>
            </a:r>
            <a:r>
              <a:rPr lang="pt-BR" dirty="0" smtClean="0"/>
              <a:t>a </a:t>
            </a:r>
            <a:r>
              <a:rPr lang="pt-BR" dirty="0"/>
              <a:t>título de </a:t>
            </a:r>
            <a:r>
              <a:rPr lang="pt-BR" dirty="0" smtClean="0"/>
              <a:t>Gratificações de Desempenho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901957" y="4870507"/>
            <a:ext cx="4527651" cy="878259"/>
          </a:xfrm>
          <a:prstGeom prst="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/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 smtClean="0"/>
              <a:t>Nem servidor, nem chefia, nem Gestão de Pessoas possuem insumos </a:t>
            </a:r>
            <a:r>
              <a:rPr lang="pt-BR" dirty="0" smtClean="0"/>
              <a:t>para desenvolver e reconhecer o servidor</a:t>
            </a:r>
            <a:endParaRPr lang="pt-BR" dirty="0"/>
          </a:p>
        </p:txBody>
      </p:sp>
      <p:cxnSp>
        <p:nvCxnSpPr>
          <p:cNvPr id="3" name="Conector angulado 2"/>
          <p:cNvCxnSpPr/>
          <p:nvPr/>
        </p:nvCxnSpPr>
        <p:spPr>
          <a:xfrm flipV="1">
            <a:off x="6302255" y="1887742"/>
            <a:ext cx="415636" cy="239971"/>
          </a:xfrm>
          <a:prstGeom prst="bentConnector3">
            <a:avLst/>
          </a:prstGeom>
          <a:ln w="38100">
            <a:solidFill>
              <a:srgbClr val="B5D5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6336777" y="5145602"/>
            <a:ext cx="415636" cy="239971"/>
          </a:xfrm>
          <a:prstGeom prst="bentConnector3">
            <a:avLst/>
          </a:prstGeom>
          <a:ln w="38100">
            <a:solidFill>
              <a:srgbClr val="B5D5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455099" y="-16712"/>
            <a:ext cx="10924379" cy="116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atual: poder executivo federal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9"/>
          <p:cNvSpPr/>
          <p:nvPr/>
        </p:nvSpPr>
        <p:spPr>
          <a:xfrm>
            <a:off x="6903967" y="3685986"/>
            <a:ext cx="4527651" cy="978529"/>
          </a:xfrm>
          <a:prstGeom prst="rect">
            <a:avLst/>
          </a:prstGeom>
          <a:solidFill>
            <a:srgbClr val="A8C2D2">
              <a:alpha val="20000"/>
            </a:srgbClr>
          </a:solidFill>
          <a:ln w="38100">
            <a:solidFill>
              <a:srgbClr val="084D74">
                <a:alpha val="3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6000" tIns="144000" rIns="216000" bIns="144000" rtlCol="0" anchor="ctr"/>
          <a:lstStyle/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Na </a:t>
            </a:r>
            <a:r>
              <a:rPr lang="pt-BR" dirty="0"/>
              <a:t>maioria dos </a:t>
            </a:r>
            <a:r>
              <a:rPr lang="pt-BR" dirty="0" smtClean="0"/>
              <a:t>órgãos, </a:t>
            </a:r>
            <a:r>
              <a:rPr lang="pt-BR" b="1" dirty="0" smtClean="0"/>
              <a:t>lideranças </a:t>
            </a:r>
            <a:r>
              <a:rPr lang="pt-BR" b="1" dirty="0"/>
              <a:t>não são </a:t>
            </a:r>
            <a:r>
              <a:rPr lang="pt-BR" b="1" dirty="0" smtClean="0"/>
              <a:t>avaliadas</a:t>
            </a:r>
            <a:r>
              <a:rPr lang="pt-BR" dirty="0" smtClean="0"/>
              <a:t> (DAS 4 para cima, 100%)</a:t>
            </a:r>
            <a:endParaRPr lang="pt-BR" dirty="0"/>
          </a:p>
        </p:txBody>
      </p:sp>
      <p:cxnSp>
        <p:nvCxnSpPr>
          <p:cNvPr id="15" name="Conector angulado 11"/>
          <p:cNvCxnSpPr/>
          <p:nvPr/>
        </p:nvCxnSpPr>
        <p:spPr>
          <a:xfrm>
            <a:off x="6322077" y="3927657"/>
            <a:ext cx="415636" cy="239971"/>
          </a:xfrm>
          <a:prstGeom prst="bentConnector3">
            <a:avLst/>
          </a:prstGeom>
          <a:ln w="38100">
            <a:solidFill>
              <a:srgbClr val="B5D5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 w="12700">
          <a:solidFill>
            <a:schemeClr val="bg1"/>
          </a:solidFill>
        </a:ln>
        <a:effectLst/>
      </a:spPr>
      <a:bodyPr rtlCol="0" anchor="ctr"/>
      <a:lstStyle>
        <a:defPPr algn="ctr">
          <a:defRPr sz="1092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29565</TotalTime>
  <Words>962</Words>
  <Application>Microsoft Office PowerPoint</Application>
  <PresentationFormat>Widescreen</PresentationFormat>
  <Paragraphs>142</Paragraphs>
  <Slides>15</Slides>
  <Notes>3</Notes>
  <HiddenSlides>2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Franklin Gothic Medium</vt:lpstr>
      <vt:lpstr>Mangal</vt:lpstr>
      <vt:lpstr>Tahoma</vt:lpstr>
      <vt:lpstr>Wingdings</vt:lpstr>
      <vt:lpstr>Tema do Office</vt:lpstr>
      <vt:lpstr>Gestão de Desempenho: aprendizados e contexto para 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Jane Carla Lopes Mendonca</cp:lastModifiedBy>
  <cp:revision>918</cp:revision>
  <cp:lastPrinted>2019-06-28T14:16:38Z</cp:lastPrinted>
  <dcterms:created xsi:type="dcterms:W3CDTF">2019-01-08T13:56:17Z</dcterms:created>
  <dcterms:modified xsi:type="dcterms:W3CDTF">2019-07-02T14:14:58Z</dcterms:modified>
</cp:coreProperties>
</file>